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675" r:id="rId5"/>
  </p:sldMasterIdLst>
  <p:notesMasterIdLst>
    <p:notesMasterId r:id="rId38"/>
  </p:notesMasterIdLst>
  <p:handoutMasterIdLst>
    <p:handoutMasterId r:id="rId39"/>
  </p:handoutMasterIdLst>
  <p:sldIdLst>
    <p:sldId id="983" r:id="rId6"/>
    <p:sldId id="942" r:id="rId7"/>
    <p:sldId id="943" r:id="rId8"/>
    <p:sldId id="439" r:id="rId9"/>
    <p:sldId id="945" r:id="rId10"/>
    <p:sldId id="976" r:id="rId11"/>
    <p:sldId id="977" r:id="rId12"/>
    <p:sldId id="986" r:id="rId13"/>
    <p:sldId id="993" r:id="rId14"/>
    <p:sldId id="335" r:id="rId15"/>
    <p:sldId id="276" r:id="rId16"/>
    <p:sldId id="337" r:id="rId17"/>
    <p:sldId id="963" r:id="rId18"/>
    <p:sldId id="965" r:id="rId19"/>
    <p:sldId id="956" r:id="rId20"/>
    <p:sldId id="988" r:id="rId21"/>
    <p:sldId id="957" r:id="rId22"/>
    <p:sldId id="336" r:id="rId23"/>
    <p:sldId id="967" r:id="rId24"/>
    <p:sldId id="955" r:id="rId25"/>
    <p:sldId id="1005" r:id="rId26"/>
    <p:sldId id="989" r:id="rId27"/>
    <p:sldId id="990" r:id="rId28"/>
    <p:sldId id="968" r:id="rId29"/>
    <p:sldId id="969" r:id="rId30"/>
    <p:sldId id="970" r:id="rId31"/>
    <p:sldId id="971" r:id="rId32"/>
    <p:sldId id="972" r:id="rId33"/>
    <p:sldId id="973" r:id="rId34"/>
    <p:sldId id="959" r:id="rId35"/>
    <p:sldId id="985" r:id="rId36"/>
    <p:sldId id="96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15977-6DAE-7FBB-A88A-F4DD6092DC95}" name="Panossian, Diane" initials="PD" userId="S::dpanossi@lausd.net::06780c0c-7b52-4f26-b55a-4d6ce13af3d5" providerId="AD"/>
  <p188:author id="{6D1E53C7-CEF2-39B3-CC57-DA5F49CC3890}" name="Acosta, Gloria" initials="AG" userId="S::gloria.acosta@lausd.net::7a946522-5763-40fd-bf9d-2bba756290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D761A-FAF7-221E-DC69-20AF2F1DCB23}" v="540" dt="2023-08-15T23:10:08.510"/>
    <p1510:client id="{3A7D4717-5809-4E08-159B-FEF5D85205D8}" v="71" dt="2023-08-15T23:16:59.479"/>
    <p1510:client id="{404B9987-661C-ADCC-7D8D-96C9AF2775E4}" v="8" dt="2023-08-23T17:01:54.065"/>
    <p1510:client id="{5249B4E3-C43C-050D-A480-F8CD7E575BCD}" v="547" dt="2023-08-02T17:31:31.612"/>
    <p1510:client id="{80A17954-EC18-45C3-69A0-D6F246483F1F}" v="1486" dt="2023-08-02T19:24:48.653"/>
    <p1510:client id="{E6FCFDBC-CE85-61AB-920C-9E929EFFF6B1}" v="9" dt="2023-09-13T15:48:33.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88849" autoAdjust="0"/>
  </p:normalViewPr>
  <p:slideViewPr>
    <p:cSldViewPr snapToGrid="0">
      <p:cViewPr varScale="1">
        <p:scale>
          <a:sx n="108" d="100"/>
          <a:sy n="108" d="100"/>
        </p:scale>
        <p:origin x="10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E64CA-FB69-404B-B6BF-61F2917DECC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8B2093-1ECA-4404-A511-B7B2D8BD32E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249BED-5EF0-470B-9F2E-A4B1432B97E7}" type="datetimeFigureOut">
              <a:rPr lang="en-US" smtClean="0"/>
              <a:t>7/25/24</a:t>
            </a:fld>
            <a:endParaRPr lang="en-US"/>
          </a:p>
        </p:txBody>
      </p:sp>
      <p:sp>
        <p:nvSpPr>
          <p:cNvPr id="4" name="Footer Placeholder 3">
            <a:extLst>
              <a:ext uri="{FF2B5EF4-FFF2-40B4-BE49-F238E27FC236}">
                <a16:creationId xmlns:a16="http://schemas.microsoft.com/office/drawing/2014/main" id="{D327354F-1B3A-4933-A2F9-CF1DC833E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5D4F7D-BD09-478F-B4D9-BDD8581F487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B142F8-DD7C-4F79-B3EB-D97F8E2D8E81}" type="slidenum">
              <a:rPr lang="en-US" smtClean="0"/>
              <a:t>‹#›</a:t>
            </a:fld>
            <a:endParaRPr lang="en-US"/>
          </a:p>
        </p:txBody>
      </p:sp>
    </p:spTree>
    <p:extLst>
      <p:ext uri="{BB962C8B-B14F-4D97-AF65-F5344CB8AC3E}">
        <p14:creationId xmlns:p14="http://schemas.microsoft.com/office/powerpoint/2010/main" val="30786723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6C9D80-CB73-4085-BC04-0374D138770E}" type="datetimeFigureOut">
              <a:rPr lang="en-US" smtClean="0"/>
              <a:t>7/25/24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3A3C38-2209-4166-B4A8-1059C93D4955}" type="slidenum">
              <a:rPr lang="en-US" smtClean="0"/>
              <a:t>‹#›</a:t>
            </a:fld>
            <a:endParaRPr lang="en-US"/>
          </a:p>
        </p:txBody>
      </p:sp>
    </p:spTree>
    <p:extLst>
      <p:ext uri="{BB962C8B-B14F-4D97-AF65-F5344CB8AC3E}">
        <p14:creationId xmlns:p14="http://schemas.microsoft.com/office/powerpoint/2010/main" val="2926396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hieve.lausd.net/pcs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chieve.lausd.net/Page/1130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music as participants arrive.</a:t>
            </a:r>
          </a:p>
          <a:p>
            <a:endParaRPr lang="en-US" dirty="0"/>
          </a:p>
          <a:p>
            <a:r>
              <a:rPr lang="en-US" b="1" dirty="0"/>
              <a:t>Say:  </a:t>
            </a:r>
            <a:r>
              <a:rPr lang="en-US" dirty="0"/>
              <a:t>Welcome and thank you for becoming a SSC member.</a:t>
            </a:r>
            <a:endParaRPr lang="en-US" dirty="0">
              <a:cs typeface="Calibri"/>
            </a:endParaRPr>
          </a:p>
          <a:p>
            <a:r>
              <a:rPr lang="en-US" dirty="0"/>
              <a:t>During today’s training you will learn about our SSC leadership team.</a:t>
            </a:r>
            <a:endParaRPr lang="en-US" dirty="0">
              <a:cs typeface="Calibri" panose="020F0502020204030204"/>
            </a:endParaRPr>
          </a:p>
          <a:p>
            <a:endParaRPr lang="en-US" dirty="0"/>
          </a:p>
          <a:p>
            <a:r>
              <a:rPr lang="en-US" dirty="0"/>
              <a:t>Note: If you are meeting in person and you are not Hybrid, please hide slides 2, 3, 4, and 5</a:t>
            </a:r>
            <a:endParaRPr lang="en-US" dirty="0">
              <a:cs typeface="Calibri"/>
            </a:endParaRPr>
          </a:p>
          <a:p>
            <a:r>
              <a:rPr lang="en-US" b="1" dirty="0"/>
              <a:t>Click</a:t>
            </a:r>
          </a:p>
          <a:p>
            <a:endParaRPr lang="en-US" dirty="0"/>
          </a:p>
          <a:p>
            <a:endParaRPr lang="en-US" dirty="0"/>
          </a:p>
        </p:txBody>
      </p:sp>
      <p:sp>
        <p:nvSpPr>
          <p:cNvPr id="4" name="Slide Number Placeholder 3"/>
          <p:cNvSpPr>
            <a:spLocks noGrp="1"/>
          </p:cNvSpPr>
          <p:nvPr>
            <p:ph type="sldNum" sz="quarter" idx="5"/>
          </p:nvPr>
        </p:nvSpPr>
        <p:spPr/>
        <p:txBody>
          <a:bodyPr/>
          <a:lstStyle/>
          <a:p>
            <a:fld id="{16056577-DF65-4432-9437-3E108647D75D}" type="slidenum">
              <a:rPr lang="en-US" smtClean="0"/>
              <a:t>1</a:t>
            </a:fld>
            <a:endParaRPr lang="en-US"/>
          </a:p>
        </p:txBody>
      </p:sp>
    </p:spTree>
    <p:extLst>
      <p:ext uri="{BB962C8B-B14F-4D97-AF65-F5344CB8AC3E}">
        <p14:creationId xmlns:p14="http://schemas.microsoft.com/office/powerpoint/2010/main" val="5436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Chairperson.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Chairperson is a person that is in charge of the meeting. This person has the ability to direct where and what is discussed in the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Poppins" panose="00000500000000000000" pitchFamily="2" charset="0"/>
              <a:cs typeface="Poppins" panose="00000500000000000000" pitchFamily="2" charset="0"/>
            </a:endParaRPr>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at all meetings.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Sign all pertinent documents.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 duties as are prescribed by the council.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Poppins"/>
                <a:cs typeface="Poppins"/>
              </a:rPr>
              <a:t>Click</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review the definition of a Vice-chairperson.</a:t>
            </a:r>
          </a:p>
          <a:p>
            <a:endParaRPr lang="en-US"/>
          </a:p>
          <a:p>
            <a:pPr>
              <a:lnSpc>
                <a:spcPts val="2000"/>
              </a:lnSpc>
            </a:pPr>
            <a:r>
              <a:rPr lang="en-US"/>
              <a:t>A Vice-chairperson is a person that oversees the meeting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Presides the meetings in the absence of the Chairperson.</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Represent the Chairperson in assigned duties.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5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Note</a:t>
            </a:r>
            <a:r>
              <a:rPr lang="es-MX"/>
              <a:t>: </a:t>
            </a:r>
            <a:r>
              <a:rPr lang="en-US"/>
              <a:t>Agenda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endParaRPr lang="en-US">
              <a:cs typeface="Calibri"/>
            </a:endParaRPr>
          </a:p>
          <a:p>
            <a:endParaRPr lang="en-US">
              <a:cs typeface="Calibri"/>
            </a:endParaRPr>
          </a:p>
          <a:p>
            <a:r>
              <a:rPr lang="en-US" b="1"/>
              <a:t>Say</a:t>
            </a:r>
            <a:r>
              <a:rPr lang="en-US"/>
              <a:t>: SSC agendas must include: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Welcome Call to Order</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Flag Salute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Public Comments</a:t>
            </a:r>
            <a:endParaRPr lang="en-US">
              <a:cs typeface="Calibri"/>
            </a:endParaRPr>
          </a:p>
          <a:p>
            <a:pPr marL="285750" indent="-285750">
              <a:lnSpc>
                <a:spcPct val="107000"/>
              </a:lnSpc>
              <a:buFont typeface="Wingdings" panose="05000000000000000000" pitchFamily="2" charset="2"/>
              <a:buChar char="v"/>
            </a:pPr>
            <a:r>
              <a:rPr lang="en-US"/>
              <a:t>Roll Call </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Approval of Minutes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Principal Update</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Unfinished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Presentations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New Business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Agenda Recommendations (Action)</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Announcements</a:t>
            </a:r>
            <a:endParaRPr lang="en-US">
              <a:cs typeface="Calibri"/>
            </a:endParaRPr>
          </a:p>
          <a:p>
            <a:pPr marL="285750" marR="0" lvl="0" indent="-285750">
              <a:lnSpc>
                <a:spcPct val="107000"/>
              </a:lnSpc>
              <a:spcBef>
                <a:spcPts val="0"/>
              </a:spcBef>
              <a:spcAft>
                <a:spcPts val="0"/>
              </a:spcAft>
              <a:buFont typeface="Wingdings" panose="05000000000000000000" pitchFamily="2" charset="2"/>
              <a:buChar char="v"/>
            </a:pPr>
            <a:r>
              <a:rPr lang="en-US"/>
              <a:t>Adjournment</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a:t>Click &amp; agenda will fly in.</a:t>
            </a:r>
            <a:endParaRPr lang="en-US">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6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get started by reviewing the definition of a Secretary.</a:t>
            </a:r>
          </a:p>
          <a:p>
            <a:endParaRPr lang="en-US"/>
          </a:p>
          <a:p>
            <a:pPr>
              <a:defRPr/>
            </a:pPr>
            <a:r>
              <a:rPr lang="en-US"/>
              <a:t>A Secretary is a person that is in charge of the meeting. This person has the ability to direct where and what is discussed in the meeting.</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Transmit true and correct copies of the minutes of such meetings to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Participate in agenda planning with the other officers and school staff.</a:t>
            </a:r>
            <a:endParaRPr lang="es-MX"/>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Maintain a current roster of SSC members.</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R="0" lvl="0" indent="0" fontAlgn="auto">
              <a:lnSpc>
                <a:spcPct val="100000"/>
              </a:lnSpc>
              <a:spcBef>
                <a:spcPts val="0"/>
              </a:spcBef>
              <a:spcAft>
                <a:spcPts val="0"/>
              </a:spcAft>
              <a:buClrTx/>
              <a:buSzTx/>
              <a:buFontTx/>
              <a:buNone/>
              <a:tabLst/>
              <a:defRPr/>
            </a:pPr>
            <a:r>
              <a:rPr lang="en-US"/>
              <a:t>Other duties as are prescribed by the Chairperson</a:t>
            </a:r>
            <a:endParaRPr lang="en-US">
              <a:cs typeface="Calibri"/>
            </a:endParaRPr>
          </a:p>
          <a:p>
            <a:pPr marR="0" lvl="0" indent="0" fontAlgn="auto">
              <a:lnSpc>
                <a:spcPct val="100000"/>
              </a:lnSpc>
              <a:spcBef>
                <a:spcPts val="0"/>
              </a:spcBef>
              <a:spcAft>
                <a:spcPts val="0"/>
              </a:spcAft>
              <a:buClrTx/>
              <a:buSzTx/>
              <a:buFontTx/>
              <a:buNone/>
              <a:tabLst/>
              <a:defRPr/>
            </a:pPr>
            <a:endParaRPr lang="en-US"/>
          </a:p>
          <a:p>
            <a:pPr marR="0" lvl="0" indent="0" fontAlgn="auto">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42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a:t>Note</a:t>
            </a:r>
            <a:r>
              <a:rPr lang="es-MX"/>
              <a:t>: </a:t>
            </a:r>
            <a:r>
              <a:rPr lang="en-US"/>
              <a:t>Attendance roster templates in Word are available in Tools for Schools under the SSC tab: </a:t>
            </a:r>
            <a:r>
              <a:rPr lang="en-US">
                <a:hlinkClick r:id="rId3">
                  <a:extLst>
                    <a:ext uri="{A12FA001-AC4F-418D-AE19-62706E023703}">
                      <ahyp:hlinkClr xmlns:ahyp="http://schemas.microsoft.com/office/drawing/2018/hyperlinkcolor" val="tx"/>
                    </a:ext>
                  </a:extLst>
                </a:hlinkClick>
              </a:rPr>
              <a:t>https://achieve.lausd.net/Page/11304</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put this form is a Google folder that members can access without their LAUSD Single Sign-on.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70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a:p>
            <a:r>
              <a:rPr lang="en-US" b="1"/>
              <a:t>Say: </a:t>
            </a:r>
            <a:r>
              <a:rPr lang="en-US"/>
              <a:t>Attachment M is the minutes template, and it looks like this. I know it might be a little intimidating, but I have great news for you.  The minutes template has suggested language to support your writing of minutes.  You must represent every item listed on the agenda in your minutes. The minutes must include the following:</a:t>
            </a:r>
            <a:endParaRPr lang="en-US" b="1">
              <a:cs typeface="Calibri"/>
            </a:endParaRPr>
          </a:p>
          <a:p>
            <a:endParaRPr lang="en-US"/>
          </a:p>
          <a:p>
            <a:pPr marL="629920" indent="-629920"/>
            <a:r>
              <a:rPr lang="en-US"/>
              <a:t>Who: name and title of person </a:t>
            </a:r>
          </a:p>
          <a:p>
            <a:pPr marL="630238" indent="-630238"/>
            <a:r>
              <a:rPr lang="en-US"/>
              <a:t>What: name of presentation/topic and a brief overview of what was presented.</a:t>
            </a:r>
            <a:endParaRPr lang="en-US">
              <a:cs typeface="Calibri"/>
            </a:endParaRPr>
          </a:p>
          <a:p>
            <a:pPr marL="629920" indent="-629920"/>
            <a:r>
              <a:rPr lang="en-US"/>
              <a:t>Time: Starting and ending time.</a:t>
            </a:r>
            <a:endParaRPr lang="en-US">
              <a:cs typeface="Calibri"/>
            </a:endParaRPr>
          </a:p>
          <a:p>
            <a:pPr marL="629920" indent="-629920"/>
            <a:r>
              <a:rPr lang="en-US"/>
              <a:t>Roll call and establishment of quorum:  50+1% of the members must be present to establish quorum.  If quorum is not established the meeting is informative only no action can be taken.</a:t>
            </a:r>
            <a:endParaRPr lang="en-US">
              <a:cs typeface="Calibri"/>
            </a:endParaRPr>
          </a:p>
          <a:p>
            <a:pPr marL="629920" indent="-629920"/>
            <a:r>
              <a:rPr lang="en-US"/>
              <a:t>Motions: Action/Advisement from a member that  must include their name, what they stated, name of person who seconded the motion and a vote must be taken.</a:t>
            </a:r>
            <a:endParaRPr lang="en-US">
              <a:cs typeface="Calibri"/>
            </a:endParaRPr>
          </a:p>
          <a:p>
            <a:pPr marL="629920" indent="-629920"/>
            <a:r>
              <a:rPr lang="en-US"/>
              <a:t>Vote: Part of the motion process.  Minutes must reflect how many are in favor, are against, or  abstain, and if the motion passed or failed.</a:t>
            </a:r>
            <a:endParaRPr lang="en-US">
              <a:cs typeface="Calibri"/>
            </a:endParaRPr>
          </a:p>
          <a:p>
            <a:endParaRPr lang="en-US" sz="1200" b="0" noProof="0">
              <a:solidFill>
                <a:srgbClr val="0070C0"/>
              </a:solidFill>
              <a:latin typeface="Poppins" panose="00000500000000000000" pitchFamily="2" charset="0"/>
              <a:cs typeface="Poppins" panose="00000500000000000000" pitchFamily="2" charset="0"/>
            </a:endParaRPr>
          </a:p>
          <a:p>
            <a:r>
              <a:rPr lang="en-US" b="0"/>
              <a:t>Please know that my team and I will be at your side to support </a:t>
            </a:r>
            <a:r>
              <a:rPr lang="en-US"/>
              <a:t>you</a:t>
            </a:r>
            <a:r>
              <a:rPr lang="en-US" b="0"/>
              <a:t> in any way we can.</a:t>
            </a:r>
            <a:endParaRPr lang="en-US" b="0">
              <a:cs typeface="Calibri"/>
            </a:endParaRPr>
          </a:p>
          <a:p>
            <a:endParaRPr lang="en-US" b="1"/>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03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noProof="0" dirty="0"/>
              <a:t>Note</a:t>
            </a:r>
            <a:r>
              <a:rPr lang="es-MX" noProof="0" dirty="0"/>
              <a:t>:</a:t>
            </a:r>
            <a:r>
              <a:rPr lang="es-MX" dirty="0"/>
              <a:t> </a:t>
            </a:r>
            <a:r>
              <a:rPr lang="en-US" dirty="0"/>
              <a:t>Roll Call Voting Roster</a:t>
            </a:r>
            <a:r>
              <a:rPr lang="en-US" b="0" noProof="0" dirty="0"/>
              <a:t> templates in </a:t>
            </a:r>
            <a:r>
              <a:rPr lang="en-US" dirty="0"/>
              <a:t>Word are </a:t>
            </a:r>
            <a:r>
              <a:rPr lang="en-US" b="0" noProof="0" dirty="0"/>
              <a:t>available in </a:t>
            </a:r>
            <a:r>
              <a:rPr lang="en-US" dirty="0"/>
              <a:t>Tools </a:t>
            </a:r>
            <a:r>
              <a:rPr lang="en-US" b="0" noProof="0" dirty="0"/>
              <a:t>for </a:t>
            </a:r>
            <a:r>
              <a:rPr lang="en-US" dirty="0"/>
              <a:t>Schools </a:t>
            </a:r>
            <a:r>
              <a:rPr lang="en-US" b="0" noProof="0" dirty="0"/>
              <a:t>under the SSC tab:</a:t>
            </a:r>
            <a:r>
              <a:rPr lang="en-US" dirty="0"/>
              <a:t> </a:t>
            </a:r>
            <a:r>
              <a:rPr lang="en-US" dirty="0">
                <a:hlinkClick r:id="rId3">
                  <a:extLst>
                    <a:ext uri="{A12FA001-AC4F-418D-AE19-62706E023703}">
                      <ahyp:hlinkClr xmlns:ahyp="http://schemas.microsoft.com/office/drawing/2018/hyperlinkcolor" val="tx"/>
                    </a:ext>
                  </a:extLst>
                </a:hlinkClick>
              </a:rPr>
              <a:t>https://achieve.lausd.net/Page/11304</a:t>
            </a:r>
            <a:r>
              <a:rPr lang="en-US" dirty="0"/>
              <a:t> </a:t>
            </a:r>
          </a:p>
          <a:p>
            <a:pPr>
              <a:defRPr/>
            </a:pPr>
            <a:r>
              <a:rPr lang="en-US" dirty="0"/>
              <a:t>Please put this form is a Google folder that members can access without their LAUSD Single Sign-on.</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744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Let's continue by reviewing the definition of a Parliamentarian.</a:t>
            </a:r>
          </a:p>
          <a:p>
            <a:endParaRPr lang="en-US"/>
          </a:p>
          <a:p>
            <a:pPr>
              <a:defRPr/>
            </a:pPr>
            <a:r>
              <a:rPr lang="en-US"/>
              <a:t>The Parliamentarian is a person who is expert in the formal rules and procedures of deliberation of the committee or council.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Assist the Chairperson in ensuring all rules and bylaws are followed.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agenda planning with the other officers and school staff.</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Vote on any matter submitted for a vote.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Click &amp; words will appear – ask for a volunteer to read.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Be knowledgeable about the governing documents of SSC.</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a:t>
            </a:r>
            <a:endParaRPr lang="en-US" b="1">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17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5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dirty="0"/>
              <a:t>We have interpretation services if you are joining us on a computer.</a:t>
            </a:r>
          </a:p>
          <a:p>
            <a:r>
              <a:rPr lang="en-US" dirty="0"/>
              <a:t>I am sorry Chromebooks don’t offer the feature.  If you are on a Chromebook, please stay on your computer for so you can see us on the screen and use the chat feature.  For audio, join us via phone.</a:t>
            </a:r>
            <a:endParaRPr lang="en-US">
              <a:cs typeface="Calibri"/>
            </a:endParaRPr>
          </a:p>
          <a:p>
            <a:r>
              <a:rPr lang="en-US" dirty="0"/>
              <a:t>I will provide more guidance shortly.</a:t>
            </a:r>
          </a:p>
          <a:p>
            <a:endParaRPr lang="en-US" dirty="0"/>
          </a:p>
          <a:p>
            <a:r>
              <a:rPr lang="en-US" dirty="0"/>
              <a:t>For those that are on the computer, please click on the globe icon at the bottom of the screen.</a:t>
            </a:r>
            <a:endParaRPr lang="en-US" dirty="0">
              <a:cs typeface="Calibri"/>
            </a:endParaRPr>
          </a:p>
          <a:p>
            <a:r>
              <a:rPr lang="en-US" dirty="0"/>
              <a:t>Select your language of preference.</a:t>
            </a:r>
          </a:p>
          <a:p>
            <a:r>
              <a:rPr lang="en-US" dirty="0"/>
              <a:t>You will engage and listen to the presentation in the language you select.</a:t>
            </a:r>
          </a:p>
          <a:p>
            <a:r>
              <a:rPr lang="en-US" b="1" dirty="0"/>
              <a:t>Click</a:t>
            </a:r>
          </a:p>
          <a:p>
            <a:endParaRPr lang="en-US" dirty="0"/>
          </a:p>
          <a:p>
            <a:r>
              <a:rPr lang="es-CO" b="1" dirty="0"/>
              <a:t>Diga:</a:t>
            </a:r>
            <a:r>
              <a:rPr lang="en-US" dirty="0"/>
              <a:t> </a:t>
            </a:r>
          </a:p>
          <a:p>
            <a:r>
              <a:rPr lang="es-CO" dirty="0"/>
              <a:t>Tenemos servicios de interpretación, si nos acompaña a través de una computadora.</a:t>
            </a:r>
            <a:r>
              <a:rPr lang="en-US" dirty="0"/>
              <a:t> </a:t>
            </a:r>
            <a:endParaRPr lang="en-US" dirty="0">
              <a:cs typeface="Calibri"/>
            </a:endParaRPr>
          </a:p>
          <a:p>
            <a:r>
              <a:rPr lang="es-CO" dirty="0"/>
              <a:t>Desafortunadamente los </a:t>
            </a:r>
            <a:r>
              <a:rPr lang="es-CO" dirty="0" err="1"/>
              <a:t>Chromebooks</a:t>
            </a:r>
            <a:r>
              <a:rPr lang="es-CO" dirty="0"/>
              <a:t> no ofrecen esta característica.  Si está usando un Chromebook, quédese en la computadora para que pueda ver la presentación en una pantalla más grande y usar el chat.  Pero, puede usar su teléfono para escuchar el audio.</a:t>
            </a:r>
            <a:r>
              <a:rPr lang="en-US" dirty="0"/>
              <a:t> </a:t>
            </a:r>
            <a:endParaRPr lang="en-US" dirty="0">
              <a:cs typeface="Calibri"/>
            </a:endParaRPr>
          </a:p>
          <a:p>
            <a:r>
              <a:rPr lang="es-CO" dirty="0"/>
              <a:t>Daré más instrucciones a continuación.</a:t>
            </a:r>
            <a:r>
              <a:rPr lang="en-US" dirty="0"/>
              <a:t> </a:t>
            </a:r>
          </a:p>
          <a:p>
            <a:endParaRPr lang="en-US" dirty="0">
              <a:cs typeface="Calibri"/>
            </a:endParaRPr>
          </a:p>
          <a:p>
            <a:r>
              <a:rPr lang="es-CO" dirty="0"/>
              <a:t>Para los que nos acompañan en una computadora, haga clic en el símbolo del mundo en la parte de abajo de la pantalla.</a:t>
            </a:r>
            <a:r>
              <a:rPr lang="en-US" dirty="0"/>
              <a:t> </a:t>
            </a:r>
            <a:endParaRPr lang="en-US" dirty="0">
              <a:cs typeface="Calibri"/>
            </a:endParaRPr>
          </a:p>
          <a:p>
            <a:r>
              <a:rPr lang="es-CO" dirty="0"/>
              <a:t>Seleccione su idioma de preferencia.</a:t>
            </a:r>
            <a:r>
              <a:rPr lang="en-US" dirty="0"/>
              <a:t> </a:t>
            </a:r>
            <a:endParaRPr lang="en-US" dirty="0">
              <a:cs typeface="Calibri"/>
            </a:endParaRPr>
          </a:p>
          <a:p>
            <a:r>
              <a:rPr lang="es-CO" dirty="0"/>
              <a:t> </a:t>
            </a:r>
            <a:r>
              <a:rPr lang="en-US" dirty="0"/>
              <a:t> </a:t>
            </a:r>
            <a:endParaRPr lang="en-US" dirty="0">
              <a:cs typeface="Calibri"/>
            </a:endParaRPr>
          </a:p>
          <a:p>
            <a:r>
              <a:rPr lang="es-CO" dirty="0"/>
              <a:t>Participará y escuchará la presentación en el idioma que seleccione.</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2</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75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u="none">
                <a:effectLst/>
                <a:latin typeface="Poppings"/>
                <a:ea typeface="Calibri" panose="020F0502020204030204" pitchFamily="34" charset="0"/>
                <a:cs typeface="Arial" panose="020B0604020202020204" pitchFamily="34" charset="0"/>
              </a:rPr>
              <a:t>Say:</a:t>
            </a:r>
            <a:r>
              <a:rPr lang="en-US" b="1">
                <a:latin typeface="Poppings"/>
                <a:ea typeface="Calibri" panose="020F0502020204030204" pitchFamily="34" charset="0"/>
                <a:cs typeface="Arial" panose="020B0604020202020204" pitchFamily="34" charset="0"/>
              </a:rPr>
              <a:t> </a:t>
            </a:r>
            <a:r>
              <a:rPr lang="en-US" b="0" u="none">
                <a:effectLst/>
                <a:latin typeface="Poppings"/>
                <a:ea typeface="Calibri" panose="020F0502020204030204" pitchFamily="34" charset="0"/>
                <a:cs typeface="Arial" panose="020B0604020202020204" pitchFamily="34" charset="0"/>
              </a:rPr>
              <a:t>The </a:t>
            </a:r>
            <a:r>
              <a:rPr lang="en-US" sz="1200" b="0">
                <a:effectLst/>
                <a:latin typeface="Poppings"/>
                <a:ea typeface="Calibri" panose="020F0502020204030204" pitchFamily="34" charset="0"/>
                <a:cs typeface="Arial" panose="020B0604020202020204" pitchFamily="34" charset="0"/>
              </a:rPr>
              <a:t>General Principles of Parliamentary Procedure: Prescribed Robert’s Rules Of </a:t>
            </a:r>
            <a:r>
              <a:rPr lang="en-US">
                <a:latin typeface="Poppings"/>
                <a:ea typeface="Calibri" panose="020F0502020204030204" pitchFamily="34" charset="0"/>
                <a:cs typeface="Arial" panose="020B0604020202020204" pitchFamily="34" charset="0"/>
              </a:rPr>
              <a:t>Order document starts</a:t>
            </a:r>
            <a:r>
              <a:rPr lang="en-US" sz="1200" b="0">
                <a:effectLst/>
                <a:latin typeface="Poppings"/>
                <a:ea typeface="Calibri" panose="020F0502020204030204" pitchFamily="34" charset="0"/>
                <a:cs typeface="Arial" panose="020B0604020202020204" pitchFamily="34" charset="0"/>
              </a:rPr>
              <a:t> with the history, moves on to basic rules and continues with terms and process for </a:t>
            </a:r>
            <a:r>
              <a:rPr lang="en-US">
                <a:latin typeface="Poppings"/>
                <a:ea typeface="Calibri" panose="020F0502020204030204" pitchFamily="34" charset="0"/>
                <a:cs typeface="Arial" panose="020B0604020202020204" pitchFamily="34" charset="0"/>
              </a:rPr>
              <a:t>"</a:t>
            </a:r>
            <a:r>
              <a:rPr lang="en-US" sz="1200" b="0">
                <a:effectLst/>
                <a:latin typeface="Poppings"/>
                <a:ea typeface="Calibri" panose="020F0502020204030204" pitchFamily="34" charset="0"/>
                <a:cs typeface="Arial" panose="020B0604020202020204" pitchFamily="34" charset="0"/>
              </a:rPr>
              <a:t>transacting </a:t>
            </a:r>
            <a:r>
              <a:rPr lang="en-US">
                <a:latin typeface="Poppings"/>
                <a:ea typeface="Calibri" panose="020F0502020204030204" pitchFamily="34" charset="0"/>
                <a:cs typeface="Arial" panose="020B0604020202020204" pitchFamily="34" charset="0"/>
              </a:rPr>
              <a:t>business", which is the formal way of saying voting, or taking action.</a:t>
            </a:r>
            <a:endParaRPr lang="en-US" sz="1200" b="0">
              <a:effectLst/>
              <a:latin typeface="Calibri"/>
              <a:ea typeface="Calibri" panose="020F0502020204030204" pitchFamily="34" charset="0"/>
              <a:cs typeface="Calibri" panose="020F0502020204030204"/>
            </a:endParaRPr>
          </a:p>
          <a:p>
            <a:pPr>
              <a:lnSpc>
                <a:spcPct val="107000"/>
              </a:lnSpc>
              <a:defRPr/>
            </a:pPr>
            <a:r>
              <a:rPr lang="en-US" sz="1200" b="0">
                <a:effectLst/>
                <a:latin typeface="Poppings"/>
                <a:ea typeface="Calibri" panose="020F0502020204030204" pitchFamily="34" charset="0"/>
                <a:cs typeface="Arial" panose="020B0604020202020204" pitchFamily="34" charset="0"/>
              </a:rPr>
              <a:t>Please keep in mind that Robert’s Rules is about </a:t>
            </a:r>
            <a:r>
              <a:rPr lang="en-US">
                <a:latin typeface="Poppings"/>
                <a:ea typeface="Calibri" panose="020F0502020204030204" pitchFamily="34" charset="0"/>
                <a:cs typeface="Arial" panose="020B0604020202020204" pitchFamily="34" charset="0"/>
              </a:rPr>
              <a:t>using orderly procedures to have discussion and make decisions, encouraging respect for</a:t>
            </a:r>
            <a:r>
              <a:rPr lang="en-US" sz="1200" b="0">
                <a:effectLst/>
                <a:latin typeface="Poppings"/>
                <a:ea typeface="Calibri" panose="020F0502020204030204" pitchFamily="34" charset="0"/>
                <a:cs typeface="Arial" panose="020B0604020202020204" pitchFamily="34" charset="0"/>
              </a:rPr>
              <a:t> all members and </a:t>
            </a:r>
            <a:r>
              <a:rPr lang="en-US">
                <a:latin typeface="Poppings"/>
                <a:ea typeface="Calibri" panose="020F0502020204030204" pitchFamily="34" charset="0"/>
                <a:cs typeface="Arial" panose="020B0604020202020204" pitchFamily="34" charset="0"/>
              </a:rPr>
              <a:t>guests</a:t>
            </a:r>
            <a:r>
              <a:rPr lang="en-US" sz="1200" b="0">
                <a:effectLst/>
                <a:latin typeface="Poppings"/>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effectLst/>
              <a:latin typeface="Poppings"/>
              <a:ea typeface="Calibri" panose="020F0502020204030204" pitchFamily="34" charset="0"/>
              <a:cs typeface="Arial" panose="020B0604020202020204" pitchFamily="34" charset="0"/>
            </a:endParaRPr>
          </a:p>
          <a:p>
            <a:pPr>
              <a:lnSpc>
                <a:spcPct val="107000"/>
              </a:lnSpc>
              <a:defRPr/>
            </a:pPr>
            <a:r>
              <a:rPr lang="en-US">
                <a:latin typeface="Poppings"/>
                <a:ea typeface="Calibri" panose="020F0502020204030204" pitchFamily="34" charset="0"/>
                <a:cs typeface="Arial" panose="020B0604020202020204" pitchFamily="34" charset="0"/>
              </a:rPr>
              <a:t>As there are many rules, we</a:t>
            </a:r>
            <a:r>
              <a:rPr lang="en-US" sz="1200" b="0">
                <a:effectLst/>
                <a:latin typeface="Poppings"/>
                <a:ea typeface="Calibri" panose="020F0502020204030204" pitchFamily="34" charset="0"/>
                <a:cs typeface="Arial" panose="020B0604020202020204" pitchFamily="34" charset="0"/>
              </a:rPr>
              <a:t> are going to focus on the basic rules.</a:t>
            </a:r>
          </a:p>
          <a:p>
            <a:pPr marL="0" marR="0">
              <a:lnSpc>
                <a:spcPct val="107000"/>
              </a:lnSpc>
              <a:spcBef>
                <a:spcPts val="0"/>
              </a:spcBef>
              <a:spcAft>
                <a:spcPts val="0"/>
              </a:spcAft>
            </a:pPr>
            <a:endParaRPr lang="en-US" b="1" u="sng">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0" u="none">
                <a:effectLst/>
                <a:latin typeface="Poppings"/>
                <a:ea typeface="Calibri" panose="020F0502020204030204" pitchFamily="34" charset="0"/>
                <a:cs typeface="Arial" panose="020B0604020202020204" pitchFamily="34" charset="0"/>
              </a:rPr>
              <a:t>Might I have a volunteer read the first 3 points</a:t>
            </a:r>
            <a:r>
              <a:rPr lang="en-US">
                <a:latin typeface="Poppings"/>
                <a:ea typeface="Calibri" panose="020F0502020204030204" pitchFamily="34" charset="0"/>
                <a:cs typeface="Arial" panose="020B0604020202020204" pitchFamily="34" charset="0"/>
              </a:rPr>
              <a:t>?</a:t>
            </a:r>
            <a:endParaRPr lang="en-US" b="0" u="none">
              <a:effectLst/>
              <a:latin typeface="Poppings"/>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b="1" u="none">
              <a:effectLst/>
              <a:latin typeface="Poppings"/>
              <a:ea typeface="Calibri" panose="020F0502020204030204" pitchFamily="34" charset="0"/>
              <a:cs typeface="Arial" panose="020B0604020202020204" pitchFamily="34" charset="0"/>
            </a:endParaRPr>
          </a:p>
          <a:p>
            <a:pPr>
              <a:lnSpc>
                <a:spcPct val="107000"/>
              </a:lnSpc>
            </a:pPr>
            <a:r>
              <a:rPr lang="en-US" u="none">
                <a:effectLst/>
                <a:latin typeface="Poppings"/>
                <a:ea typeface="Calibri" panose="020F0502020204030204" pitchFamily="34" charset="0"/>
                <a:cs typeface="Arial" panose="020B0604020202020204" pitchFamily="34" charset="0"/>
              </a:rPr>
              <a:t>Click </a:t>
            </a:r>
            <a:r>
              <a:rPr lang="en-US">
                <a:latin typeface="Poppings"/>
                <a:ea typeface="Calibri" panose="020F0502020204030204" pitchFamily="34" charset="0"/>
                <a:cs typeface="Arial" panose="020B0604020202020204" pitchFamily="34" charset="0"/>
              </a:rPr>
              <a:t>&amp; statements</a:t>
            </a:r>
            <a:r>
              <a:rPr lang="en-US" u="none">
                <a:effectLst/>
                <a:latin typeface="Poppings"/>
                <a:ea typeface="Calibri" panose="020F0502020204030204" pitchFamily="34" charset="0"/>
                <a:cs typeface="Arial" panose="020B0604020202020204" pitchFamily="34" charset="0"/>
              </a:rPr>
              <a:t> will fly in</a:t>
            </a:r>
            <a:r>
              <a:rPr lang="en-US">
                <a:latin typeface="Poppings"/>
                <a:ea typeface="Calibri" panose="020F0502020204030204" pitchFamily="34" charset="0"/>
                <a:cs typeface="Arial" panose="020B0604020202020204" pitchFamily="34" charset="0"/>
              </a:rPr>
              <a:t>.</a:t>
            </a:r>
            <a:endParaRPr lang="en-US" u="none">
              <a:effectLst/>
              <a:latin typeface="Poppings"/>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pPr>
            <a:endParaRPr lang="en-US">
              <a:effectLst/>
              <a:latin typeface="Poppings"/>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r>
              <a:rPr lang="en-US" b="1">
                <a:effectLst/>
                <a:latin typeface="Poppings"/>
                <a:ea typeface="Calibri" panose="020F0502020204030204" pitchFamily="34" charset="0"/>
                <a:cs typeface="Arial" panose="020B0604020202020204" pitchFamily="34" charset="0"/>
              </a:rPr>
              <a:t>Say: </a:t>
            </a:r>
            <a:r>
              <a:rPr lang="en-US">
                <a:effectLst/>
                <a:latin typeface="Poppings"/>
                <a:ea typeface="Calibri" panose="020F0502020204030204" pitchFamily="34" charset="0"/>
                <a:cs typeface="Arial" panose="020B0604020202020204" pitchFamily="34" charset="0"/>
              </a:rPr>
              <a:t>I will read the next statement to clarify what this will look like at our school, since we are meeting____________ (Remember if meeting via </a:t>
            </a:r>
            <a:r>
              <a:rPr lang="en-US">
                <a:latin typeface="Poppings"/>
                <a:ea typeface="Calibri" panose="020F0502020204030204" pitchFamily="34" charset="0"/>
                <a:cs typeface="Arial" panose="020B0604020202020204" pitchFamily="34" charset="0"/>
              </a:rPr>
              <a:t>Zoom</a:t>
            </a:r>
            <a:r>
              <a:rPr lang="en-US">
                <a:effectLst/>
                <a:latin typeface="Poppings"/>
                <a:ea typeface="Calibri" panose="020F0502020204030204" pitchFamily="34" charset="0"/>
                <a:cs typeface="Arial" panose="020B0604020202020204" pitchFamily="34" charset="0"/>
              </a:rPr>
              <a:t> or if you are </a:t>
            </a:r>
            <a:r>
              <a:rPr lang="en-US">
                <a:latin typeface="Poppings"/>
                <a:ea typeface="Calibri" panose="020F0502020204030204" pitchFamily="34" charset="0"/>
                <a:cs typeface="Arial" panose="020B0604020202020204" pitchFamily="34" charset="0"/>
              </a:rPr>
              <a:t>Hybrid,</a:t>
            </a:r>
            <a:r>
              <a:rPr lang="en-US">
                <a:effectLst/>
                <a:latin typeface="Poppings"/>
                <a:ea typeface="Calibri" panose="020F0502020204030204" pitchFamily="34" charset="0"/>
                <a:cs typeface="Arial" panose="020B0604020202020204" pitchFamily="34" charset="0"/>
              </a:rPr>
              <a:t> you must do a roll call vote</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buFont typeface="Arial" panose="020B0604020202020204" pitchFamily="34" charset="0"/>
              <a:defRPr/>
            </a:pPr>
            <a:endParaRPr lang="en-US">
              <a:latin typeface="Poppings"/>
            </a:endParaRPr>
          </a:p>
          <a:p>
            <a:pPr>
              <a:lnSpc>
                <a:spcPct val="107000"/>
              </a:lnSpc>
              <a:defRPr/>
            </a:pPr>
            <a:r>
              <a:rPr lang="en-US" u="none">
                <a:effectLst/>
              </a:rPr>
              <a:t>Click </a:t>
            </a:r>
            <a:r>
              <a:rPr lang="en-US"/>
              <a:t>&amp; statement </a:t>
            </a:r>
            <a:r>
              <a:rPr lang="en-US" u="none">
                <a:effectLst/>
              </a:rPr>
              <a:t>will fly in</a:t>
            </a:r>
            <a:r>
              <a:rPr lang="en-US"/>
              <a:t>.</a:t>
            </a:r>
            <a:endParaRPr lang="en-US">
              <a:cs typeface="Calibri"/>
            </a:endParaRPr>
          </a:p>
          <a:p>
            <a:pPr marL="342900" marR="0" lvl="0" indent="-342900">
              <a:lnSpc>
                <a:spcPct val="107000"/>
              </a:lnSpc>
              <a:spcBef>
                <a:spcPts val="0"/>
              </a:spcBef>
              <a:spcAft>
                <a:spcPts val="0"/>
              </a:spcAft>
              <a:buFont typeface="Symbol" panose="05050102010706020507" pitchFamily="18" charset="2"/>
              <a:buChar char=""/>
            </a:pPr>
            <a:endParaRPr lang="en-US" i="1">
              <a:effectLst/>
              <a:latin typeface="Poppings"/>
              <a:ea typeface="Calibri" panose="020F0502020204030204" pitchFamily="34" charset="0"/>
              <a:cs typeface="Arial" panose="020B0604020202020204" pitchFamily="34" charset="0"/>
            </a:endParaRPr>
          </a:p>
          <a:p>
            <a:pPr>
              <a:lnSpc>
                <a:spcPct val="107000"/>
              </a:lnSpc>
              <a:defRPr/>
            </a:pPr>
            <a:r>
              <a:rPr lang="en-US" b="0" u="none">
                <a:effectLst/>
                <a:latin typeface="Poppings"/>
                <a:ea typeface="Calibri" panose="020F0502020204030204" pitchFamily="34" charset="0"/>
                <a:cs typeface="Arial" panose="020B0604020202020204" pitchFamily="34" charset="0"/>
              </a:rPr>
              <a:t>Might I have a volunteer read the </a:t>
            </a:r>
            <a:r>
              <a:rPr lang="en-US">
                <a:latin typeface="Poppings"/>
                <a:ea typeface="Calibri" panose="020F0502020204030204" pitchFamily="34" charset="0"/>
                <a:cs typeface="Arial" panose="020B0604020202020204" pitchFamily="34" charset="0"/>
              </a:rPr>
              <a:t>last 2</a:t>
            </a:r>
            <a:r>
              <a:rPr lang="en-US" b="0" u="none">
                <a:effectLst/>
                <a:latin typeface="Poppings"/>
                <a:ea typeface="Calibri" panose="020F0502020204030204" pitchFamily="34" charset="0"/>
                <a:cs typeface="Arial" panose="020B0604020202020204" pitchFamily="34" charset="0"/>
              </a:rPr>
              <a:t> points</a:t>
            </a:r>
            <a:r>
              <a:rPr lang="en-US">
                <a:latin typeface="Poppings"/>
                <a:ea typeface="Calibri" panose="020F0502020204030204" pitchFamily="34" charset="0"/>
                <a:cs typeface="Arial" panose="020B0604020202020204" pitchFamily="34" charset="0"/>
              </a:rPr>
              <a:t>?</a:t>
            </a:r>
            <a:endParaRPr lang="en-US">
              <a:effectLst/>
              <a:latin typeface="Poppings"/>
              <a:ea typeface="Calibri" panose="020F0502020204030204" pitchFamily="34" charset="0"/>
              <a:cs typeface="Arial" panose="020B0604020202020204" pitchFamily="34" charset="0"/>
            </a:endParaRPr>
          </a:p>
          <a:p>
            <a:pPr>
              <a:lnSpc>
                <a:spcPct val="107000"/>
              </a:lnSpc>
              <a:defRPr/>
            </a:pPr>
            <a:endParaRPr lang="en-US">
              <a:latin typeface="Poppings"/>
            </a:endParaRPr>
          </a:p>
          <a:p>
            <a:pPr>
              <a:lnSpc>
                <a:spcPct val="107000"/>
              </a:lnSpc>
              <a:defRPr/>
            </a:pPr>
            <a:r>
              <a:rPr lang="en-US" u="none">
                <a:effectLst/>
              </a:rPr>
              <a:t>Click </a:t>
            </a:r>
            <a:r>
              <a:rPr lang="en-US"/>
              <a:t>&amp; statements </a:t>
            </a:r>
            <a:r>
              <a:rPr lang="en-US" u="none">
                <a:effectLst/>
              </a:rPr>
              <a:t>will fly in</a:t>
            </a:r>
            <a:r>
              <a:rPr lang="en-US"/>
              <a:t>.</a:t>
            </a:r>
          </a:p>
          <a:p>
            <a:pPr marR="0" lvl="0">
              <a:spcBef>
                <a:spcPts val="0"/>
              </a:spcBef>
              <a:spcAft>
                <a:spcPts val="0"/>
              </a:spcAft>
            </a:pPr>
            <a:endParaRPr lang="es-MX">
              <a:solidFill>
                <a:srgbClr val="0070C0"/>
              </a:solidFill>
              <a:effectLst/>
              <a:latin typeface="Poppins" panose="00000500000000000000" pitchFamily="2" charset="0"/>
              <a:ea typeface="Calibri" panose="020F0502020204030204" pitchFamily="34" charset="0"/>
              <a:cs typeface="Poppins" panose="00000500000000000000" pitchFamily="2" charset="0"/>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67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endParaRPr lang="en-US">
              <a:cs typeface="Calibri"/>
            </a:endParaRPr>
          </a:p>
          <a:p>
            <a:r>
              <a:rPr lang="en-US"/>
              <a:t>Might the Parliamentarian read the next points please.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Members may not make a motion or speak in debate until they have been recognized by the Chairperson or the presiding officer and subsequently obtained the floor.</a:t>
            </a:r>
            <a:endParaRPr lang="en-US"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A member may speak a second time on the same question (motion) if all other members have been given an opportunity to speak at least once on the same question (motion).</a:t>
            </a:r>
            <a:endParaRPr lang="en-US" i="1">
              <a:cs typeface="Calibri"/>
            </a:endParaRPr>
          </a:p>
          <a:p>
            <a:endParaRPr lang="en-US">
              <a:cs typeface="Calibri"/>
            </a:endParaRPr>
          </a:p>
          <a:p>
            <a:r>
              <a:rPr lang="en-US"/>
              <a:t>Thank you.  </a:t>
            </a:r>
            <a:endParaRPr lang="en-US">
              <a:cs typeface="Calibri"/>
            </a:endParaRPr>
          </a:p>
          <a:p>
            <a:r>
              <a:rPr lang="en-US"/>
              <a:t>This is where being the Parliamentarian can be tricky.  My recommendation is that you ask “Has everyone had an opportunity to speak, before I recognize…… again?”</a:t>
            </a:r>
            <a:endParaRPr lang="en-US">
              <a:cs typeface="Calibri"/>
            </a:endParaRPr>
          </a:p>
          <a:p>
            <a:endParaRPr lang="en-US">
              <a:cs typeface="Calibri"/>
            </a:endParaRPr>
          </a:p>
          <a:p>
            <a:pPr>
              <a:lnSpc>
                <a:spcPct val="107000"/>
              </a:lnSpc>
            </a:pPr>
            <a:r>
              <a:rPr lang="en-US"/>
              <a:t>Might I have a volunteer read the last 2 points?</a:t>
            </a:r>
            <a:endParaRPr lang="en-US">
              <a:cs typeface="Calibri"/>
            </a:endParaRPr>
          </a:p>
          <a:p>
            <a:pPr marL="0" marR="0">
              <a:lnSpc>
                <a:spcPct val="107000"/>
              </a:lnSpc>
              <a:spcBef>
                <a:spcPts val="0"/>
              </a:spcBef>
              <a:spcAft>
                <a:spcPts val="0"/>
              </a:spcAft>
            </a:pPr>
            <a:endParaRPr lang="en-US">
              <a:cs typeface="Calibri"/>
            </a:endParaRPr>
          </a:p>
          <a:p>
            <a:pPr>
              <a:lnSpc>
                <a:spcPct val="107000"/>
              </a:lnSpc>
            </a:pPr>
            <a:r>
              <a:rPr lang="en-US"/>
              <a:t>Click &amp; statements will fly in.</a:t>
            </a:r>
            <a:endParaRPr lang="en-US">
              <a:cs typeface="Calibri"/>
            </a:endParaRPr>
          </a:p>
          <a:p>
            <a:pPr marR="0" lvl="0">
              <a:spcBef>
                <a:spcPts val="0"/>
              </a:spcBef>
              <a:spcAft>
                <a:spcPts val="0"/>
              </a:spcAft>
            </a:pPr>
            <a:endParaRPr lang="en-US">
              <a:cs typeface="Calibri"/>
            </a:endParaRPr>
          </a:p>
          <a:p>
            <a:r>
              <a:rPr lang="en-US"/>
              <a:t>Are there any questions?</a:t>
            </a:r>
            <a:endParaRPr lang="en-US">
              <a:cs typeface="Calibri"/>
            </a:endParaRPr>
          </a:p>
          <a:p>
            <a:endParaRPr lang="en-US" b="1" noProof="0"/>
          </a:p>
          <a:p>
            <a:r>
              <a:rPr lang="en-US" b="1" noProof="0"/>
              <a:t>Click</a:t>
            </a:r>
            <a:endParaRPr lang="en-US" b="1" noProof="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255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a:solidFill>
                  <a:srgbClr val="242424"/>
                </a:solidFill>
                <a:effectLst/>
                <a:latin typeface="-apple-system"/>
              </a:rPr>
              <a:t>Say:</a:t>
            </a:r>
            <a:r>
              <a:rPr lang="en-US" b="1">
                <a:solidFill>
                  <a:srgbClr val="242424"/>
                </a:solidFill>
                <a:effectLst/>
                <a:latin typeface="-apple-system"/>
              </a:rPr>
              <a:t> </a:t>
            </a:r>
            <a:r>
              <a:rPr lang="en-US" sz="1800" b="1">
                <a:solidFill>
                  <a:srgbClr val="242424"/>
                </a:solidFill>
                <a:effectLst/>
                <a:latin typeface="-apple-system"/>
              </a:rPr>
              <a:t> </a:t>
            </a:r>
            <a:r>
              <a:rPr lang="en-US" sz="1800">
                <a:solidFill>
                  <a:srgbClr val="242424"/>
                </a:solidFill>
                <a:effectLst/>
                <a:latin typeface="-apple-system"/>
              </a:rPr>
              <a:t>Let's look at the Public Comment Form, Attachment S and 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The Public Comment sheet will be placed near the regular sign-in sheets.  </a:t>
            </a:r>
          </a:p>
          <a:p>
            <a:pPr algn="l"/>
            <a:r>
              <a:rPr lang="en-US" sz="1800">
                <a:solidFill>
                  <a:srgbClr val="242424"/>
                </a:solidFill>
                <a:effectLst/>
                <a:latin typeface="-apple-system"/>
              </a:rPr>
              <a:t>(If meeting on Zoom or Hybrid, Public Comment participants need to sign-in using the Chat.)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Public Comment Guidelines Form, Attachment U1</a:t>
            </a:r>
            <a:endParaRPr lang="en-US">
              <a:solidFill>
                <a:srgbClr val="242424"/>
              </a:solidFill>
              <a:effectLst/>
              <a:latin typeface="-apple-system"/>
            </a:endParaRPr>
          </a:p>
          <a:p>
            <a:pPr algn="l"/>
            <a:r>
              <a:rPr lang="en-US" sz="1800">
                <a:solidFill>
                  <a:srgbClr val="242424"/>
                </a:solidFill>
                <a:effectLst/>
                <a:latin typeface="-apple-system"/>
              </a:rPr>
              <a:t>Members of the public are invited to address the ELAC in accordance with the specific guidelines below:</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 Speakers for public comment must sign up on a first-come, first-served basis at the meeting.</a:t>
            </a:r>
            <a:endParaRPr lang="en-US">
              <a:solidFill>
                <a:srgbClr val="242424"/>
              </a:solidFill>
              <a:effectLst/>
              <a:latin typeface="-apple-system"/>
            </a:endParaRPr>
          </a:p>
          <a:p>
            <a:pPr algn="l"/>
            <a:r>
              <a:rPr lang="en-US" sz="1800">
                <a:solidFill>
                  <a:srgbClr val="242424"/>
                </a:solidFill>
                <a:effectLst/>
                <a:latin typeface="-apple-system"/>
              </a:rPr>
              <a:t>¨ No slot for public comment will be held or served by proxy.</a:t>
            </a:r>
            <a:endParaRPr lang="en-US">
              <a:solidFill>
                <a:srgbClr val="242424"/>
              </a:solidFill>
              <a:effectLst/>
              <a:latin typeface="-apple-system"/>
            </a:endParaRPr>
          </a:p>
          <a:p>
            <a:pPr algn="l"/>
            <a:r>
              <a:rPr lang="en-US" sz="1800">
                <a:solidFill>
                  <a:srgbClr val="242424"/>
                </a:solidFill>
                <a:effectLst/>
                <a:latin typeface="-apple-system"/>
              </a:rPr>
              <a:t>¨ Each speaker will be allowed a single appearance at the public comment time.</a:t>
            </a:r>
            <a:endParaRPr lang="en-US">
              <a:solidFill>
                <a:srgbClr val="242424"/>
              </a:solidFill>
              <a:effectLst/>
              <a:latin typeface="-apple-system"/>
            </a:endParaRPr>
          </a:p>
          <a:p>
            <a:pPr algn="l"/>
            <a:r>
              <a:rPr lang="en-US" sz="1800">
                <a:solidFill>
                  <a:srgbClr val="242424"/>
                </a:solidFill>
                <a:effectLst/>
                <a:latin typeface="-apple-system"/>
              </a:rPr>
              <a:t>¨ A time allotment of 1 minute will be provided to a maximum of 5 people.</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The following are the instructions for how to sign up for public comment:</a:t>
            </a:r>
            <a:endParaRPr lang="en-US">
              <a:solidFill>
                <a:srgbClr val="242424"/>
              </a:solidFill>
              <a:effectLst/>
              <a:latin typeface="-apple-system"/>
            </a:endParaRPr>
          </a:p>
          <a:p>
            <a:pPr algn="l"/>
            <a:endParaRPr lang="en-US">
              <a:solidFill>
                <a:srgbClr val="242424"/>
              </a:solidFill>
              <a:effectLst/>
              <a:latin typeface="-apple-system"/>
            </a:endParaRPr>
          </a:p>
          <a:p>
            <a:pPr algn="l"/>
            <a:r>
              <a:rPr lang="en-US" sz="1800">
                <a:solidFill>
                  <a:srgbClr val="242424"/>
                </a:solidFill>
                <a:effectLst/>
                <a:latin typeface="-apple-system"/>
              </a:rPr>
              <a:t>1.   Interested speakers for public comment can register at_______________ (writing your name is optional).</a:t>
            </a:r>
            <a:endParaRPr lang="en-US">
              <a:solidFill>
                <a:srgbClr val="242424"/>
              </a:solidFill>
              <a:effectLst/>
              <a:latin typeface="-apple-system"/>
            </a:endParaRPr>
          </a:p>
          <a:p>
            <a:pPr algn="l"/>
            <a:r>
              <a:rPr lang="en-US" sz="1800">
                <a:solidFill>
                  <a:srgbClr val="242424"/>
                </a:solidFill>
                <a:effectLst/>
                <a:latin typeface="-apple-system"/>
              </a:rPr>
              <a:t>2.   Interested speakers may register for public comment about fifteen minutes before the scheduled start time of the meeting.</a:t>
            </a:r>
            <a:endParaRPr lang="en-US">
              <a:solidFill>
                <a:srgbClr val="242424"/>
              </a:solidFill>
              <a:effectLst/>
              <a:latin typeface="-apple-system"/>
            </a:endParaRPr>
          </a:p>
          <a:p>
            <a:pPr algn="l"/>
            <a:r>
              <a:rPr lang="en-US" sz="1800">
                <a:solidFill>
                  <a:srgbClr val="242424"/>
                </a:solidFill>
                <a:effectLst/>
                <a:latin typeface="-apple-system"/>
              </a:rPr>
              <a:t>3.   A committee officer will call speakers on the list in the order they are received. *It is recommended that the Parliamentarian assist the Chairperson with the list. A timer will be projected to assist the speaker in monitoring the time.</a:t>
            </a:r>
            <a:endParaRPr lang="en-US">
              <a:solidFill>
                <a:srgbClr val="242424"/>
              </a:solidFill>
              <a:effectLst/>
              <a:latin typeface="-apple-system"/>
            </a:endParaRPr>
          </a:p>
          <a:p>
            <a:pPr algn="l"/>
            <a:r>
              <a:rPr lang="en-US" sz="1800">
                <a:solidFill>
                  <a:srgbClr val="242424"/>
                </a:solidFill>
                <a:effectLst/>
                <a:latin typeface="-apple-system"/>
              </a:rPr>
              <a:t>4. </a:t>
            </a:r>
            <a:r>
              <a:rPr lang="en-US">
                <a:solidFill>
                  <a:srgbClr val="242424"/>
                </a:solidFill>
                <a:effectLst/>
                <a:latin typeface="-apple-system"/>
              </a:rPr>
              <a:t>  </a:t>
            </a:r>
            <a:r>
              <a:rPr lang="en-US" sz="1800">
                <a:solidFill>
                  <a:srgbClr val="242424"/>
                </a:solidFill>
                <a:effectLst/>
                <a:latin typeface="-apple-system"/>
              </a:rPr>
              <a:t>Once public comment slots are filled, no additional speakers may be signed up. Speakers must wait until the public comment item on the agenda for their names to be called to speak.</a:t>
            </a:r>
            <a:endParaRPr lang="en-US">
              <a:solidFill>
                <a:srgbClr val="242424"/>
              </a:solidFill>
              <a:effectLst/>
              <a:latin typeface="-apple-system"/>
            </a:endParaRPr>
          </a:p>
          <a:p>
            <a:endParaRPr lang="en-US">
              <a:cs typeface="Calibri"/>
            </a:endParaRPr>
          </a:p>
          <a:p>
            <a:r>
              <a:rPr lang="en-US" b="1"/>
              <a:t>Click</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02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School Site Council is governed by the Greene Act. It is very important for all of us to know and understand the why of certain guides and practices. </a:t>
            </a:r>
          </a:p>
          <a:p>
            <a:endParaRPr lang="en-US"/>
          </a:p>
          <a:p>
            <a:r>
              <a:rPr lang="en-US" b="1"/>
              <a:t>Click</a:t>
            </a: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96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first two rules of the Greene Act?</a:t>
            </a:r>
            <a:endParaRPr lang="en-US">
              <a:cs typeface="Calibri"/>
            </a:endParaRPr>
          </a:p>
          <a:p>
            <a:pPr marL="342900" lvl="0" indent="-342900">
              <a:buFont typeface="+mj-lt"/>
              <a:buAutoNum type="arabicPeriod"/>
            </a:pPr>
            <a:r>
              <a:rPr lang="en-US" i="1"/>
              <a:t>Any meeting held by a committee or council shall be </a:t>
            </a:r>
            <a:r>
              <a:rPr lang="en-US" b="1" i="1"/>
              <a:t>open to the public</a:t>
            </a:r>
            <a:r>
              <a:rPr lang="en-US" i="1"/>
              <a:t>.</a:t>
            </a:r>
            <a:endParaRPr lang="en-US" i="1">
              <a:cs typeface="Calibri"/>
            </a:endParaRPr>
          </a:p>
          <a:p>
            <a:pPr marL="342900" lvl="0" indent="-342900">
              <a:buFont typeface="+mj-lt"/>
              <a:buAutoNum type="arabicPeriod"/>
            </a:pPr>
            <a:r>
              <a:rPr lang="en-US" i="1"/>
              <a:t>Any member of the </a:t>
            </a:r>
            <a:r>
              <a:rPr lang="en-US" b="1" i="1"/>
              <a:t>public shall be able to address </a:t>
            </a:r>
            <a:r>
              <a:rPr lang="en-US" i="1"/>
              <a:t>the council or committee </a:t>
            </a:r>
            <a:r>
              <a:rPr lang="en-US" b="1" i="1"/>
              <a:t>during the meeting </a:t>
            </a:r>
            <a:r>
              <a:rPr lang="en-US" i="1"/>
              <a:t>on any item within the subject matter jurisdiction of the council or committee.</a:t>
            </a:r>
            <a:endParaRPr lang="en-US" i="1">
              <a:cs typeface="Calibri"/>
            </a:endParaRPr>
          </a:p>
          <a:p>
            <a:endParaRPr lang="en-US" i="1">
              <a:cs typeface="Calibri"/>
            </a:endParaRPr>
          </a:p>
          <a:p>
            <a:pPr marL="0" indent="0">
              <a:spcAft>
                <a:spcPts val="600"/>
              </a:spcAft>
              <a:buNone/>
            </a:pPr>
            <a:r>
              <a:rPr lang="en-US"/>
              <a:t>Are there any questions before we move on?</a:t>
            </a:r>
            <a:endParaRPr lang="en-US">
              <a:cs typeface="Calibri"/>
            </a:endParaRPr>
          </a:p>
          <a:p>
            <a:pPr marL="0" indent="0">
              <a:spcAft>
                <a:spcPts val="600"/>
              </a:spcAft>
              <a:buNone/>
            </a:pPr>
            <a:endParaRPr lang="en-US">
              <a:cs typeface="Calibri"/>
            </a:endParaRPr>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272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Might I have a volunteer read the next two items here?</a:t>
            </a:r>
            <a:endParaRPr lang="en-US">
              <a:cs typeface="Calibri"/>
            </a:endParaRPr>
          </a:p>
          <a:p>
            <a:pPr marL="342900" lvl="0" indent="-342900">
              <a:buFont typeface="+mj-lt"/>
              <a:buAutoNum type="arabicPeriod"/>
            </a:pPr>
            <a:r>
              <a:rPr lang="en-US" i="1"/>
              <a:t>The council or committee </a:t>
            </a:r>
            <a:r>
              <a:rPr lang="en-US" b="1" i="1"/>
              <a:t>may not take any action </a:t>
            </a:r>
            <a:r>
              <a:rPr lang="en-US" i="1"/>
              <a:t>on any item of business </a:t>
            </a:r>
            <a:r>
              <a:rPr lang="en-US" b="1" i="1"/>
              <a:t>unless </a:t>
            </a:r>
            <a:r>
              <a:rPr lang="en-US" i="1"/>
              <a:t>a) the item appeared on the posted agenda, or b) the council or committee members present, by </a:t>
            </a:r>
            <a:r>
              <a:rPr lang="en-US" b="1" i="1"/>
              <a:t>unanimous vote</a:t>
            </a:r>
            <a:r>
              <a:rPr lang="en-US" i="1"/>
              <a:t>, find that there is a need to take immediate action and that the need for action came to the attention of the council or committee </a:t>
            </a:r>
            <a:r>
              <a:rPr lang="en-US" b="1" i="1"/>
              <a:t>subsequent </a:t>
            </a:r>
            <a:r>
              <a:rPr lang="en-US" i="1"/>
              <a:t>to the posting of the agenda.</a:t>
            </a:r>
            <a:endParaRPr lang="en-US" i="1">
              <a:cs typeface="Calibri"/>
            </a:endParaRPr>
          </a:p>
          <a:p>
            <a:pPr marL="342900" indent="-342900">
              <a:buFont typeface="+mj-lt"/>
              <a:buAutoNum type="arabicPeriod"/>
            </a:pPr>
            <a:endParaRPr lang="en-US" i="1"/>
          </a:p>
          <a:p>
            <a:pPr marL="342900" lvl="0" indent="-342900">
              <a:buFont typeface="+mj-lt"/>
              <a:buAutoNum type="arabicPeriod"/>
            </a:pPr>
            <a:r>
              <a:rPr lang="en-US" b="1" i="1"/>
              <a:t>Any materials provided to a council or committee shall be made available to any member of the public </a:t>
            </a:r>
            <a:r>
              <a:rPr lang="en-US" i="1"/>
              <a:t>who requests the materials pursuant to the California Public Records Act.</a:t>
            </a:r>
            <a:endParaRPr lang="en-US" i="1">
              <a:cs typeface="Calibri"/>
            </a:endParaRPr>
          </a:p>
          <a:p>
            <a:endParaRPr lang="en-US"/>
          </a:p>
          <a:p>
            <a:r>
              <a:rPr lang="en-US"/>
              <a:t>Are there any questions before we move on?</a:t>
            </a:r>
            <a:endParaRPr lang="en-US">
              <a:cs typeface="Calibri"/>
            </a:endParaRPr>
          </a:p>
          <a:p>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5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Would an officer like to read the next 3 to the team? Are there any questions before we move on?</a:t>
            </a:r>
          </a:p>
          <a:p>
            <a:pPr marL="0" indent="0">
              <a:spcAft>
                <a:spcPts val="600"/>
              </a:spcAft>
              <a:buNone/>
            </a:pPr>
            <a:endParaRPr lang="en-US">
              <a:cs typeface="Calibri"/>
            </a:endParaRPr>
          </a:p>
          <a:p>
            <a:pPr marL="0" indent="0">
              <a:spcAft>
                <a:spcPts val="600"/>
              </a:spcAft>
              <a:buNone/>
            </a:pPr>
            <a:r>
              <a:rPr lang="en-US" b="1"/>
              <a:t>Click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3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 will read this slide.</a:t>
            </a:r>
          </a:p>
          <a:p>
            <a:pPr>
              <a:buFont typeface="Arial" panose="020B0604020202020204" pitchFamily="34" charset="0"/>
            </a:pPr>
            <a:endParaRPr lang="en-US">
              <a:latin typeface="Poppings"/>
            </a:endParaRPr>
          </a:p>
          <a:p>
            <a:pPr>
              <a:spcAft>
                <a:spcPts val="600"/>
              </a:spcAft>
            </a:pPr>
            <a:r>
              <a:rPr lang="en-US"/>
              <a:t>Now that we have reviewed all 8 rules of the Greene Act, you might understand a little bit better why your roles of officers is so important in a different way.  There are laws which cover the operation of this council to promote transparency and orderly engagement.</a:t>
            </a:r>
            <a:endParaRPr lang="en-US">
              <a:cs typeface="Calibri"/>
            </a:endParaRPr>
          </a:p>
          <a:p>
            <a:pPr marL="0" indent="0">
              <a:spcAft>
                <a:spcPts val="600"/>
              </a:spcAft>
              <a:buNone/>
            </a:pPr>
            <a:endParaRPr lang="en-US"/>
          </a:p>
          <a:p>
            <a:pPr>
              <a:spcAft>
                <a:spcPts val="600"/>
              </a:spcAft>
            </a:pPr>
            <a:r>
              <a:rPr lang="en-US"/>
              <a:t>We are a team.  </a:t>
            </a:r>
            <a:endParaRPr lang="en-US">
              <a:cs typeface="Calibri"/>
            </a:endParaRPr>
          </a:p>
          <a:p>
            <a:pPr marL="0" indent="0">
              <a:spcAft>
                <a:spcPts val="600"/>
              </a:spcAft>
              <a:buNone/>
            </a:pPr>
            <a:endParaRPr lang="en-US"/>
          </a:p>
          <a:p>
            <a:pPr>
              <a:spcAft>
                <a:spcPts val="600"/>
              </a:spcAft>
            </a:pPr>
            <a:r>
              <a:rPr lang="en-US"/>
              <a:t>As officers, you are a key part of the school's leadership, helping to elevate the voice of all members on the SSC.</a:t>
            </a:r>
          </a:p>
          <a:p>
            <a:pPr marL="0" indent="0">
              <a:spcAft>
                <a:spcPts val="600"/>
              </a:spcAft>
              <a:buNone/>
            </a:pPr>
            <a:endParaRPr lang="en-US"/>
          </a:p>
          <a:p>
            <a:pPr marL="0" indent="0">
              <a:spcAft>
                <a:spcPts val="600"/>
              </a:spcAft>
              <a:buNone/>
            </a:pPr>
            <a:r>
              <a:rPr lang="en-US" b="1"/>
              <a:t>Click</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40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After all we have learned today, how might we work together to support one another as leaders? I would like to hear from each one of you. What are your thoughts about how we can best share our thoughts and opinions to help our children?</a:t>
            </a:r>
          </a:p>
          <a:p>
            <a:endParaRPr lang="en-US" dirty="0"/>
          </a:p>
          <a:p>
            <a:r>
              <a:rPr lang="en-US" dirty="0"/>
              <a:t>Our school is committed to helping you lead this committee.  </a:t>
            </a:r>
            <a:endParaRPr lang="en-US" dirty="0">
              <a:cs typeface="Calibri"/>
            </a:endParaRPr>
          </a:p>
          <a:p>
            <a:endParaRPr lang="en-US" dirty="0">
              <a:cs typeface="Calibri"/>
            </a:endParaRPr>
          </a:p>
          <a:p>
            <a:r>
              <a:rPr lang="en-US" dirty="0">
                <a:cs typeface="Calibri"/>
              </a:rPr>
              <a:t>(School leader shares commitment to leaders.)</a:t>
            </a:r>
          </a:p>
          <a:p>
            <a:endParaRPr lang="en-US"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84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A window will open and  click on the words, </a:t>
            </a:r>
            <a:r>
              <a:rPr lang="en-US" i="1" dirty="0"/>
              <a:t>language interpretation</a:t>
            </a:r>
            <a:r>
              <a:rPr lang="en-US" dirty="0"/>
              <a:t>.</a:t>
            </a:r>
            <a:endParaRPr lang="en-US" dirty="0">
              <a:cs typeface="Calibri"/>
            </a:endParaRPr>
          </a:p>
          <a:p>
            <a:r>
              <a:rPr lang="en-US" dirty="0"/>
              <a:t>Select your </a:t>
            </a:r>
            <a:r>
              <a:rPr lang="en-US" i="1" dirty="0"/>
              <a:t>language of preference</a:t>
            </a:r>
            <a:r>
              <a:rPr lang="en-US" dirty="0"/>
              <a:t>.</a:t>
            </a:r>
            <a:endParaRPr lang="en-US" dirty="0">
              <a:cs typeface="Calibri"/>
            </a:endParaRPr>
          </a:p>
          <a:p>
            <a:r>
              <a:rPr lang="en-US" dirty="0"/>
              <a:t>Click on </a:t>
            </a:r>
            <a:r>
              <a:rPr lang="en-US" i="1" dirty="0"/>
              <a:t>Done </a:t>
            </a:r>
            <a:r>
              <a:rPr lang="en-US" dirty="0"/>
              <a:t>to activate interpretation.</a:t>
            </a:r>
            <a:endParaRPr lang="en-US" dirty="0">
              <a:cs typeface="Calibri"/>
            </a:endParaRPr>
          </a:p>
          <a:p>
            <a:r>
              <a:rPr lang="en-US" dirty="0"/>
              <a:t>Even though most of the presentation is in English, participants might speak in Spanish, so please select your langrage so that you can understand your Spanish-speaking collogues. </a:t>
            </a:r>
            <a:endParaRPr lang="en-US" dirty="0">
              <a:cs typeface="Calibri"/>
            </a:endParaRPr>
          </a:p>
          <a:p>
            <a:endParaRPr lang="en-US" dirty="0"/>
          </a:p>
          <a:p>
            <a:endParaRPr lang="en-US" dirty="0"/>
          </a:p>
          <a:p>
            <a:r>
              <a:rPr lang="en-US" b="1" dirty="0"/>
              <a:t>Click </a:t>
            </a:r>
          </a:p>
          <a:p>
            <a:endParaRPr lang="en-US" b="1" dirty="0">
              <a:cs typeface="Calibri" panose="020F0502020204030204"/>
            </a:endParaRPr>
          </a:p>
          <a:p>
            <a:r>
              <a:rPr lang="es-CO" b="1" dirty="0"/>
              <a:t>Diga: </a:t>
            </a:r>
            <a:r>
              <a:rPr lang="es-CO" dirty="0"/>
              <a:t>Para los que nos acompañan por teléfono, haga clic en los tres puntos.</a:t>
            </a:r>
            <a:r>
              <a:rPr lang="en-US" dirty="0"/>
              <a:t> </a:t>
            </a:r>
          </a:p>
          <a:p>
            <a:r>
              <a:rPr lang="es-CO" dirty="0"/>
              <a:t>Se abrirá una ventana.  Hágale clic a e interpretación de idiomas.</a:t>
            </a:r>
            <a:r>
              <a:rPr lang="en-US" dirty="0"/>
              <a:t> </a:t>
            </a:r>
            <a:endParaRPr lang="en-US" dirty="0">
              <a:cs typeface="Calibri"/>
            </a:endParaRPr>
          </a:p>
          <a:p>
            <a:r>
              <a:rPr lang="es-CO" dirty="0"/>
              <a:t>Seleccione idioma de preferencia</a:t>
            </a:r>
            <a:r>
              <a:rPr lang="en-US" dirty="0"/>
              <a:t> </a:t>
            </a:r>
            <a:endParaRPr lang="en-US" dirty="0">
              <a:cs typeface="Calibri"/>
            </a:endParaRPr>
          </a:p>
          <a:p>
            <a:r>
              <a:rPr lang="es-CO" dirty="0"/>
              <a:t>Haga clic a finalizado para activar la interpretación. </a:t>
            </a:r>
            <a:r>
              <a:rPr lang="en-US" dirty="0"/>
              <a:t> </a:t>
            </a:r>
            <a:endParaRPr lang="en-US" dirty="0">
              <a:cs typeface="Calibri"/>
            </a:endParaRPr>
          </a:p>
          <a:p>
            <a:r>
              <a:rPr lang="es-CO" b="1" dirty="0"/>
              <a:t>Clic </a:t>
            </a:r>
            <a:endParaRPr lang="en-US" dirty="0"/>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31</a:t>
            </a:fld>
            <a:endParaRPr lang="en-US"/>
          </a:p>
        </p:txBody>
      </p:sp>
    </p:spTree>
    <p:extLst>
      <p:ext uri="{BB962C8B-B14F-4D97-AF65-F5344CB8AC3E}">
        <p14:creationId xmlns:p14="http://schemas.microsoft.com/office/powerpoint/2010/main" val="89066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 am so excited and look forward to working with you.  Thank you for being an</a:t>
            </a:r>
            <a:r>
              <a:rPr lang="en-US" baseline="0" dirty="0"/>
              <a:t> ELAC</a:t>
            </a:r>
            <a:r>
              <a:rPr lang="en-US" dirty="0"/>
              <a:t> member and for taking on the responsibility of being an officer.</a:t>
            </a:r>
            <a:endParaRPr lang="en-US" dirty="0">
              <a:cs typeface="Calibri"/>
            </a:endParaRPr>
          </a:p>
          <a:p>
            <a:endParaRPr lang="en-US" dirty="0"/>
          </a:p>
          <a:p>
            <a:r>
              <a:rPr lang="en-US" dirty="0"/>
              <a:t>If you have any questions or need to reach me, please feel free to reach out via email or by phone.</a:t>
            </a:r>
            <a:endParaRPr lang="en-US" dirty="0">
              <a:cs typeface="Calibri"/>
            </a:endParaRPr>
          </a:p>
          <a:p>
            <a:endParaRPr lang="en-US" dirty="0"/>
          </a:p>
          <a:p>
            <a:r>
              <a:rPr lang="en-US" dirty="0"/>
              <a:t>Once again, thank you.</a:t>
            </a:r>
            <a:endParaRPr lang="en-US" dirty="0">
              <a:cs typeface="Calibri"/>
            </a:endParaRPr>
          </a:p>
          <a:p>
            <a:endParaRPr lang="en-US"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6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5bf4e0b8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5bf4e0b8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Say:  </a:t>
            </a:r>
          </a:p>
          <a:p>
            <a:r>
              <a:rPr lang="en-US" dirty="0"/>
              <a:t>We’d like to know who is in the room, please rename yourself by doing the following 5 steps.</a:t>
            </a:r>
            <a:endParaRPr lang="en-US" dirty="0">
              <a:cs typeface="Calibri"/>
            </a:endParaRPr>
          </a:p>
          <a:p>
            <a:r>
              <a:rPr lang="en-US" sz="1200" b="1" kern="1200" dirty="0">
                <a:latin typeface="+mn-lt"/>
                <a:ea typeface="+mn-ea"/>
                <a:cs typeface="+mn-cs"/>
              </a:rPr>
              <a:t>Step 1:</a:t>
            </a:r>
            <a:r>
              <a:rPr lang="en-US" sz="1200" kern="1200" dirty="0">
                <a:latin typeface="+mn-lt"/>
                <a:ea typeface="+mn-ea"/>
                <a:cs typeface="+mn-cs"/>
              </a:rPr>
              <a:t>  Hover over your picture located by the picture gallery with your cursor and search for the three dots found on the top right-hand corner of your picture.</a:t>
            </a:r>
            <a:r>
              <a:rPr lang="en-US" sz="1200" dirty="0">
                <a:solidFill>
                  <a:schemeClr val="accent1"/>
                </a:solidFill>
                <a:latin typeface="+mn-lt"/>
                <a:cs typeface="Calibri"/>
              </a:rPr>
              <a:t> </a:t>
            </a:r>
          </a:p>
          <a:p>
            <a:r>
              <a:rPr lang="en-US" sz="1200" b="1" kern="1200" dirty="0">
                <a:latin typeface="+mn-lt"/>
                <a:ea typeface="+mn-ea"/>
                <a:cs typeface="+mn-cs"/>
              </a:rPr>
              <a:t>Step 2:</a:t>
            </a:r>
            <a:r>
              <a:rPr lang="en-US" sz="1200" kern="1200" dirty="0">
                <a:latin typeface="+mn-lt"/>
                <a:ea typeface="+mn-ea"/>
                <a:cs typeface="+mn-cs"/>
              </a:rPr>
              <a:t> Click the three-dotted icon found over your picture.</a:t>
            </a:r>
            <a:endParaRPr lang="en-US" sz="1200" kern="1200" dirty="0">
              <a:latin typeface="+mn-lt"/>
              <a:cs typeface="Calibri"/>
            </a:endParaRPr>
          </a:p>
          <a:p>
            <a:r>
              <a:rPr lang="en-US" sz="1200" b="1" kern="1200" dirty="0">
                <a:latin typeface="+mn-lt"/>
                <a:ea typeface="+mn-ea"/>
                <a:cs typeface="+mn-cs"/>
              </a:rPr>
              <a:t>Step 3:</a:t>
            </a:r>
            <a:r>
              <a:rPr lang="en-US" sz="1200" kern="1200" dirty="0">
                <a:latin typeface="+mn-lt"/>
                <a:ea typeface="+mn-ea"/>
                <a:cs typeface="+mn-cs"/>
              </a:rPr>
              <a:t> Click </a:t>
            </a:r>
            <a:r>
              <a:rPr lang="en-US" sz="1200" i="1" dirty="0">
                <a:latin typeface="+mn-lt"/>
              </a:rPr>
              <a:t>More.</a:t>
            </a:r>
            <a:endParaRPr lang="en-US" sz="1200" dirty="0">
              <a:latin typeface="+mn-lt"/>
              <a:cs typeface="Calibri"/>
            </a:endParaRPr>
          </a:p>
          <a:p>
            <a:r>
              <a:rPr lang="en-US" sz="1200" b="1" dirty="0">
                <a:latin typeface="+mn-lt"/>
              </a:rPr>
              <a:t>Step </a:t>
            </a:r>
            <a:r>
              <a:rPr lang="en-US" sz="1200" b="1" kern="1200" dirty="0">
                <a:latin typeface="+mn-lt"/>
              </a:rPr>
              <a:t>4:</a:t>
            </a:r>
            <a:r>
              <a:rPr lang="en-US" sz="1200" kern="1200" dirty="0">
                <a:latin typeface="+mn-lt"/>
                <a:ea typeface="+mn-ea"/>
                <a:cs typeface="+mn-cs"/>
              </a:rPr>
              <a:t> Choose </a:t>
            </a:r>
            <a:r>
              <a:rPr lang="en-US" sz="1200" i="1" kern="1200" dirty="0">
                <a:latin typeface="+mn-lt"/>
                <a:ea typeface="+mn-ea"/>
                <a:cs typeface="+mn-cs"/>
              </a:rPr>
              <a:t>Rename</a:t>
            </a:r>
            <a:r>
              <a:rPr lang="en-US" sz="1200" kern="1200" dirty="0">
                <a:latin typeface="+mn-lt"/>
                <a:ea typeface="+mn-ea"/>
                <a:cs typeface="+mn-cs"/>
              </a:rPr>
              <a:t> to change your screen name displayed to other participants.</a:t>
            </a:r>
            <a:endParaRPr lang="en-US" sz="1200" dirty="0">
              <a:latin typeface="+mn-lt"/>
              <a:cs typeface="Calibri"/>
            </a:endParaRPr>
          </a:p>
          <a:p>
            <a:r>
              <a:rPr lang="en-US" sz="1200" b="1" kern="1200" dirty="0">
                <a:latin typeface="+mn-lt"/>
                <a:ea typeface="+mn-ea"/>
                <a:cs typeface="+mn-cs"/>
              </a:rPr>
              <a:t>Step 5: </a:t>
            </a:r>
            <a:r>
              <a:rPr lang="en-US" sz="1200" kern="1200" dirty="0">
                <a:latin typeface="+mn-lt"/>
                <a:ea typeface="+mn-ea"/>
                <a:cs typeface="+mn-cs"/>
              </a:rPr>
              <a:t>Enter the full name used when you enrolled your students at the school site, then click </a:t>
            </a:r>
            <a:r>
              <a:rPr lang="en-US" sz="1200" i="1" kern="1200" dirty="0">
                <a:latin typeface="+mn-lt"/>
                <a:ea typeface="+mn-ea"/>
                <a:cs typeface="+mn-cs"/>
              </a:rPr>
              <a:t>Save</a:t>
            </a:r>
            <a:r>
              <a:rPr lang="en-US" sz="1200" kern="1200" dirty="0">
                <a:latin typeface="+mn-lt"/>
                <a:ea typeface="+mn-ea"/>
                <a:cs typeface="+mn-cs"/>
              </a:rPr>
              <a:t> to finish the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endParaRPr lang="en-US" dirty="0"/>
          </a:p>
          <a:p>
            <a:r>
              <a:rPr lang="es-CO" b="1" dirty="0"/>
              <a:t>Diga:  </a:t>
            </a:r>
            <a:endParaRPr lang="en-US" dirty="0"/>
          </a:p>
          <a:p>
            <a:r>
              <a:rPr lang="es-CO" dirty="0"/>
              <a:t>Para saber quién está presente, siga los cinco pasos a continuación.</a:t>
            </a:r>
            <a:r>
              <a:rPr lang="en-US" dirty="0"/>
              <a:t> </a:t>
            </a:r>
            <a:endParaRPr lang="en-US" dirty="0">
              <a:cs typeface="Calibri"/>
            </a:endParaRPr>
          </a:p>
          <a:p>
            <a:r>
              <a:rPr lang="es-CO" b="1" dirty="0"/>
              <a:t>Paso 1:</a:t>
            </a:r>
            <a:r>
              <a:rPr lang="es-CO" dirty="0"/>
              <a:t>  Ponga su cursor en el cuadro en la galería de participantes con su nombre y busque los tres puntitos en la esquina derecha superior de su cuadro. </a:t>
            </a:r>
            <a:r>
              <a:rPr lang="en-US" dirty="0"/>
              <a:t> </a:t>
            </a:r>
            <a:endParaRPr lang="en-US" dirty="0">
              <a:cs typeface="Calibri"/>
            </a:endParaRPr>
          </a:p>
          <a:p>
            <a:r>
              <a:rPr lang="es-CO" b="1" dirty="0"/>
              <a:t>Paso 2:</a:t>
            </a:r>
            <a:r>
              <a:rPr lang="es-CO" dirty="0"/>
              <a:t> Haga clic en el ícono con los tres puntos en su cuadro.</a:t>
            </a:r>
            <a:r>
              <a:rPr lang="en-US" dirty="0"/>
              <a:t> </a:t>
            </a:r>
            <a:endParaRPr lang="en-US" dirty="0">
              <a:cs typeface="Calibri"/>
            </a:endParaRPr>
          </a:p>
          <a:p>
            <a:r>
              <a:rPr lang="es-CO" b="1" dirty="0"/>
              <a:t>Step 3:</a:t>
            </a:r>
            <a:r>
              <a:rPr lang="es-CO" dirty="0"/>
              <a:t> Haga clic en Más</a:t>
            </a:r>
            <a:r>
              <a:rPr lang="en-US" dirty="0"/>
              <a:t> </a:t>
            </a:r>
            <a:endParaRPr lang="en-US" dirty="0">
              <a:cs typeface="Calibri"/>
            </a:endParaRPr>
          </a:p>
          <a:p>
            <a:r>
              <a:rPr lang="es-CO" b="1" dirty="0"/>
              <a:t>Paso 4:</a:t>
            </a:r>
            <a:r>
              <a:rPr lang="es-CO" dirty="0"/>
              <a:t> Seleccione Renombrar para cambiar su nombre que se muestra a los participantes.</a:t>
            </a:r>
            <a:r>
              <a:rPr lang="en-US" dirty="0"/>
              <a:t> </a:t>
            </a:r>
            <a:endParaRPr lang="en-US" dirty="0">
              <a:cs typeface="Calibri"/>
            </a:endParaRPr>
          </a:p>
          <a:p>
            <a:r>
              <a:rPr lang="es-CO" dirty="0"/>
              <a:t> </a:t>
            </a:r>
            <a:r>
              <a:rPr lang="en-US" dirty="0"/>
              <a:t> </a:t>
            </a:r>
            <a:endParaRPr lang="en-US" dirty="0">
              <a:cs typeface="Calibri"/>
            </a:endParaRPr>
          </a:p>
          <a:p>
            <a:r>
              <a:rPr lang="es-CO" b="1" dirty="0"/>
              <a:t>Paso 5: </a:t>
            </a:r>
            <a:r>
              <a:rPr lang="es-CO" dirty="0"/>
              <a:t>Ingrese su nombre completo que se usó para inscribir a su estudiante en el plantel escolar, después haga clic en Aceptar para efectuar el cambio. </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789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Add  contact e-mail</a:t>
            </a:r>
          </a:p>
          <a:p>
            <a:endParaRPr lang="en-US"/>
          </a:p>
          <a:p>
            <a:r>
              <a:rPr lang="en-US" dirty="0"/>
              <a:t>Say: </a:t>
            </a:r>
            <a:r>
              <a:rPr lang="en-US" sz="1200" dirty="0">
                <a:latin typeface="+mn-lt"/>
              </a:rPr>
              <a:t>If you need assistance accessing zoom for this meeting</a:t>
            </a:r>
            <a:r>
              <a:rPr lang="en-US" dirty="0"/>
              <a:t>,</a:t>
            </a:r>
            <a:r>
              <a:rPr lang="en-US" sz="1200" dirty="0">
                <a:latin typeface="+mn-lt"/>
              </a:rPr>
              <a:t> send an email to </a:t>
            </a:r>
            <a:r>
              <a:rPr lang="en-US" sz="1200" dirty="0">
                <a:highlight>
                  <a:srgbClr val="FFFF00"/>
                </a:highlight>
                <a:latin typeface="+mn-lt"/>
              </a:rPr>
              <a:t>___________</a:t>
            </a:r>
            <a:r>
              <a:rPr lang="en-US" sz="1200" dirty="0">
                <a:latin typeface="+mn-lt"/>
              </a:rPr>
              <a:t> and a team member will assist you.</a:t>
            </a:r>
            <a:endParaRPr lang="en-US" sz="1200" dirty="0">
              <a:latin typeface="+mn-lt"/>
              <a:cs typeface="Calibri"/>
            </a:endParaRPr>
          </a:p>
          <a:p>
            <a:endParaRPr lang="en-US" sz="1200">
              <a:latin typeface="+mn-lt"/>
            </a:endParaRPr>
          </a:p>
          <a:p>
            <a:r>
              <a:rPr lang="en-US" sz="1200" dirty="0">
                <a:latin typeface="+mn-lt"/>
              </a:rPr>
              <a:t>Zoom includes a “Chat” tab where you can type your questions for the presenters.</a:t>
            </a:r>
            <a:endParaRPr lang="en-US" sz="1200" dirty="0">
              <a:latin typeface="+mn-lt"/>
              <a:cs typeface="Calibri"/>
            </a:endParaRPr>
          </a:p>
          <a:p>
            <a:endParaRPr lang="en-US"/>
          </a:p>
          <a:p>
            <a:r>
              <a:rPr lang="en-US" b="1" dirty="0"/>
              <a:t>Click</a:t>
            </a:r>
            <a:endParaRPr lang="en-US" b="1" dirty="0">
              <a:cs typeface="Calibri"/>
            </a:endParaRPr>
          </a:p>
          <a:p>
            <a:endParaRPr lang="en-US" b="1">
              <a:cs typeface="Calibri" panose="020F0502020204030204"/>
            </a:endParaRPr>
          </a:p>
          <a:p>
            <a:r>
              <a:rPr lang="es-CO" b="1" dirty="0"/>
              <a:t>Qué Hacer: </a:t>
            </a:r>
            <a:r>
              <a:rPr lang="es-CO" dirty="0"/>
              <a:t>Agregue el email de contacto</a:t>
            </a:r>
            <a:r>
              <a:rPr lang="en-US" dirty="0"/>
              <a:t> </a:t>
            </a:r>
            <a:endParaRPr lang="en-US" dirty="0">
              <a:cs typeface="Calibri"/>
            </a:endParaRPr>
          </a:p>
          <a:p>
            <a:r>
              <a:rPr lang="es-CO" dirty="0"/>
              <a:t> </a:t>
            </a:r>
            <a:r>
              <a:rPr lang="en-US" dirty="0"/>
              <a:t> </a:t>
            </a:r>
            <a:endParaRPr lang="en-US" dirty="0">
              <a:cs typeface="Calibri"/>
            </a:endParaRPr>
          </a:p>
          <a:p>
            <a:r>
              <a:rPr lang="es-CO" dirty="0"/>
              <a:t>Diga: Si necesita ayuda con acceder a Zoom durante esta sesión, envíe un email a ____________ y alguien del equipo le ayudará.</a:t>
            </a:r>
            <a:r>
              <a:rPr lang="en-US" dirty="0"/>
              <a:t> </a:t>
            </a:r>
            <a:endParaRPr lang="en-US" dirty="0">
              <a:cs typeface="Calibri"/>
            </a:endParaRPr>
          </a:p>
          <a:p>
            <a:r>
              <a:rPr lang="es-CO" dirty="0"/>
              <a:t> </a:t>
            </a:r>
            <a:r>
              <a:rPr lang="en-US" dirty="0"/>
              <a:t> </a:t>
            </a:r>
            <a:endParaRPr lang="en-US" dirty="0">
              <a:cs typeface="Calibri"/>
            </a:endParaRPr>
          </a:p>
          <a:p>
            <a:r>
              <a:rPr lang="es-CO" dirty="0"/>
              <a:t>Zoom incluye una pestaña de chat en la que puede enviar preguntas a los presentadores.</a:t>
            </a:r>
            <a:r>
              <a:rPr lang="en-US" dirty="0"/>
              <a:t> </a:t>
            </a:r>
            <a:endParaRPr lang="en-US" dirty="0">
              <a:cs typeface="Calibri"/>
            </a:endParaRPr>
          </a:p>
          <a:p>
            <a:r>
              <a:rPr lang="es-CO" dirty="0"/>
              <a:t> </a:t>
            </a:r>
            <a:r>
              <a:rPr lang="en-US" dirty="0"/>
              <a:t> </a:t>
            </a:r>
            <a:endParaRPr lang="en-US" dirty="0">
              <a:cs typeface="Calibri"/>
            </a:endParaRPr>
          </a:p>
          <a:p>
            <a:r>
              <a:rPr lang="es-CO" b="1" dirty="0"/>
              <a:t>Clic</a:t>
            </a:r>
            <a:r>
              <a:rPr lang="en-US" dirty="0"/>
              <a:t> </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5</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Bulletin contains the guidelines for ELAC and in the back section, you will find templates to support your work as officers.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download a copy of the Bulletin by going to </a:t>
            </a:r>
            <a:r>
              <a:rPr lang="en-US" dirty="0">
                <a:hlinkClick r:id="rId3">
                  <a:extLst>
                    <a:ext uri="{A12FA001-AC4F-418D-AE19-62706E023703}">
                      <ahyp:hlinkClr xmlns:ahyp="http://schemas.microsoft.com/office/drawing/2018/hyperlinkcolor" val="tx"/>
                    </a:ext>
                  </a:extLst>
                </a:hlinkClick>
              </a:rPr>
              <a:t>https://achieve.lausd.net/pcss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Note:</a:t>
            </a:r>
            <a:r>
              <a:rPr lang="en-US" dirty="0"/>
              <a:t> The Word version of all templates is available in Tools for Schools on this website under the ELAC tab:</a:t>
            </a:r>
            <a:r>
              <a:rPr lang="en-US" sz="1200" b="0" noProof="0" dirty="0">
                <a:solidFill>
                  <a:srgbClr val="0070C0"/>
                </a:solidFill>
                <a:latin typeface="Poppins"/>
                <a:cs typeface="Poppins"/>
              </a:rPr>
              <a:t> </a:t>
            </a:r>
          </a:p>
          <a:p>
            <a:pPr>
              <a:defRPr/>
            </a:pPr>
            <a:r>
              <a:rPr lang="en-US" u="sng" dirty="0">
                <a:hlinkClick r:id="rId4">
                  <a:extLst>
                    <a:ext uri="{A12FA001-AC4F-418D-AE19-62706E023703}">
                      <ahyp:hlinkClr xmlns:ahyp="http://schemas.microsoft.com/office/drawing/2018/hyperlinkcolor" val="tx"/>
                    </a:ext>
                  </a:extLst>
                </a:hlinkClick>
              </a:rPr>
              <a:t>https://www.lausd.org/Page/10779</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Poppins" panose="00000500000000000000" pitchFamily="2" charset="0"/>
              <a:cs typeface="Poppins" panose="00000500000000000000" pitchFamily="2" charset="0"/>
            </a:endParaRPr>
          </a:p>
          <a:p>
            <a:r>
              <a:rPr lang="en-US" b="1" dirty="0"/>
              <a:t>Say: </a:t>
            </a:r>
            <a:r>
              <a:rPr lang="en-US" b="0" dirty="0"/>
              <a:t>LAUSD has a </a:t>
            </a:r>
            <a:r>
              <a:rPr lang="en-US" dirty="0"/>
              <a:t>Bulletin</a:t>
            </a:r>
            <a:r>
              <a:rPr lang="en-US" b="0" dirty="0"/>
              <a:t> that provides guidance to all districts and school staff regarding the state and federal requirements for School Site Council and the English Learner Advisory Committee and is available in English and Spanish at https://achieve.</a:t>
            </a:r>
            <a:r>
              <a:rPr lang="en-US" dirty="0"/>
              <a:t>lausd</a:t>
            </a:r>
            <a:r>
              <a:rPr lang="en-US" b="0" dirty="0"/>
              <a:t>.net/pcss</a:t>
            </a:r>
            <a:r>
              <a:rPr lang="en-US" dirty="0"/>
              <a:t>  </a:t>
            </a:r>
            <a:endParaRPr lang="en-US" b="0" dirty="0">
              <a:cs typeface="Calibri"/>
            </a:endParaRPr>
          </a:p>
          <a:p>
            <a:r>
              <a:rPr lang="en-US" dirty="0"/>
              <a:t> </a:t>
            </a:r>
            <a:endParaRPr lang="en-US" b="0" dirty="0">
              <a:cs typeface="Calibri"/>
            </a:endParaRPr>
          </a:p>
          <a:p>
            <a:r>
              <a:rPr lang="en-US" b="0" dirty="0"/>
              <a:t>The last section contains the templates that we will introduce during this presentation.</a:t>
            </a:r>
            <a:endParaRPr lang="en-US" b="0" dirty="0">
              <a:cs typeface="Calibri"/>
            </a:endParaRPr>
          </a:p>
          <a:p>
            <a:endParaRPr lang="en-US" b="0"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0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noProof="0" dirty="0">
              <a:solidFill>
                <a:srgbClr val="0070C0"/>
              </a:solidFill>
              <a:latin typeface="Poppins" panose="00000500000000000000" pitchFamily="2" charset="0"/>
              <a:cs typeface="Poppins" panose="00000500000000000000" pitchFamily="2" charset="0"/>
            </a:endParaRPr>
          </a:p>
          <a:p>
            <a:r>
              <a:rPr lang="en-US" b="1" dirty="0"/>
              <a:t>Say: </a:t>
            </a:r>
            <a:r>
              <a:rPr lang="en-US" b="0" dirty="0"/>
              <a:t>This is a list of all the attachments available in Bulletin 6745.6. </a:t>
            </a:r>
            <a:r>
              <a:rPr lang="en-US" dirty="0"/>
              <a:t>Some</a:t>
            </a:r>
            <a:r>
              <a:rPr lang="en-US" b="0" dirty="0"/>
              <a:t> of the attachments are in </a:t>
            </a:r>
            <a:r>
              <a:rPr lang="en-US" dirty="0"/>
              <a:t>yellow. These</a:t>
            </a:r>
            <a:r>
              <a:rPr lang="en-US" b="0" dirty="0"/>
              <a:t> are the most important because they guide our monthly work.</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 B: </a:t>
            </a:r>
            <a:r>
              <a:rPr lang="en-US" sz="1200" b="0" dirty="0">
                <a:effectLst/>
                <a:latin typeface="Times New Roman"/>
                <a:ea typeface="Calibri" panose="020F0502020204030204" pitchFamily="34" charset="0"/>
                <a:cs typeface="Times New Roman"/>
              </a:rPr>
              <a:t>SSC Response to ELAC Recommendations</a:t>
            </a:r>
          </a:p>
          <a:p>
            <a:pPr>
              <a:defRPr/>
            </a:pPr>
            <a:r>
              <a:rPr lang="en-US" sz="1200" b="1" dirty="0">
                <a:effectLst/>
                <a:latin typeface="Times New Roman"/>
                <a:ea typeface="Calibri" panose="020F0502020204030204" pitchFamily="34" charset="0"/>
                <a:cs typeface="Times New Roman"/>
              </a:rPr>
              <a:t>Attachment C2: </a:t>
            </a:r>
            <a:r>
              <a:rPr lang="en-US" sz="1200" b="0" dirty="0">
                <a:effectLst/>
                <a:latin typeface="Times New Roman"/>
                <a:ea typeface="Calibri" panose="020F0502020204030204" pitchFamily="34" charset="0"/>
                <a:cs typeface="Times New Roman"/>
              </a:rPr>
              <a:t>ELAC Bylaws</a:t>
            </a:r>
          </a:p>
          <a:p>
            <a:pPr>
              <a:defRPr/>
            </a:pPr>
            <a:r>
              <a:rPr lang="en-US" sz="1200" b="1" dirty="0">
                <a:effectLst/>
                <a:latin typeface="Times New Roman"/>
                <a:ea typeface="Calibri" panose="020F0502020204030204" pitchFamily="34" charset="0"/>
                <a:cs typeface="Times New Roman"/>
              </a:rPr>
              <a:t>Attachment</a:t>
            </a:r>
            <a:r>
              <a:rPr lang="en-US" sz="1200" b="1" baseline="0" dirty="0">
                <a:effectLst/>
                <a:latin typeface="Times New Roman"/>
                <a:ea typeface="Calibri" panose="020F0502020204030204" pitchFamily="34" charset="0"/>
                <a:cs typeface="Times New Roman"/>
              </a:rPr>
              <a:t> E: </a:t>
            </a:r>
            <a:r>
              <a:rPr lang="en-US" sz="1200" b="0" baseline="0" dirty="0">
                <a:effectLst/>
                <a:latin typeface="Times New Roman"/>
                <a:ea typeface="Calibri" panose="020F0502020204030204" pitchFamily="34" charset="0"/>
                <a:cs typeface="Times New Roman"/>
              </a:rPr>
              <a:t>Notice of Resignation from ELAC</a:t>
            </a:r>
          </a:p>
          <a:p>
            <a:pPr>
              <a:defRPr/>
            </a:pPr>
            <a:r>
              <a:rPr lang="en-US" sz="1200" b="1" baseline="0" dirty="0">
                <a:effectLst/>
                <a:latin typeface="Times New Roman"/>
                <a:ea typeface="Calibri" panose="020F0502020204030204" pitchFamily="34" charset="0"/>
                <a:cs typeface="Times New Roman"/>
              </a:rPr>
              <a:t>Attachment F: </a:t>
            </a:r>
            <a:r>
              <a:rPr lang="en-US" sz="1200" b="0" baseline="0" dirty="0">
                <a:effectLst/>
                <a:latin typeface="Times New Roman"/>
                <a:ea typeface="Calibri" panose="020F0502020204030204" pitchFamily="34" charset="0"/>
                <a:cs typeface="Times New Roman"/>
              </a:rPr>
              <a:t>Notice of Withdrawal Form from ELAC</a:t>
            </a:r>
          </a:p>
          <a:p>
            <a:pPr>
              <a:defRPr/>
            </a:pPr>
            <a:r>
              <a:rPr lang="en-US" sz="1200" b="0" baseline="0" dirty="0">
                <a:effectLst/>
                <a:latin typeface="Times New Roman"/>
                <a:ea typeface="Calibri" panose="020F0502020204030204" pitchFamily="34" charset="0"/>
                <a:cs typeface="Times New Roman"/>
              </a:rPr>
              <a:t>Attach</a:t>
            </a:r>
            <a:endParaRPr lang="en-US" sz="1200" b="0" dirty="0">
              <a:effectLst/>
              <a:latin typeface="Times New Roman"/>
              <a:ea typeface="Calibri" panose="020F0502020204030204" pitchFamily="34" charset="0"/>
              <a:cs typeface="Times New Roman"/>
            </a:endParaRPr>
          </a:p>
          <a:p>
            <a:pPr>
              <a:defRPr/>
            </a:pPr>
            <a:r>
              <a:rPr lang="en-US" sz="1200" b="1" dirty="0">
                <a:effectLst/>
                <a:latin typeface="Times New Roman"/>
                <a:ea typeface="Calibri" panose="020F0502020204030204" pitchFamily="34" charset="0"/>
                <a:cs typeface="Times New Roman"/>
              </a:rPr>
              <a:t> </a:t>
            </a:r>
            <a:r>
              <a:rPr lang="en-US" sz="1200" dirty="0">
                <a:effectLst/>
                <a:latin typeface="Times New Roman"/>
                <a:ea typeface="Calibri" panose="020F0502020204030204" pitchFamily="34" charset="0"/>
                <a:cs typeface="Times New Roman"/>
              </a:rPr>
              <a:t>Sample School Meeting Agenda for SSC</a:t>
            </a:r>
            <a:r>
              <a:rPr lang="en-US" dirty="0">
                <a:latin typeface="Times New Roman"/>
                <a:ea typeface="Calibri" panose="020F0502020204030204" pitchFamily="34" charset="0"/>
                <a:cs typeface="Times New Roman"/>
              </a:rPr>
              <a:t> </a:t>
            </a:r>
            <a:endParaRPr lang="en-US" sz="1200" dirty="0">
              <a:effectLst/>
              <a:latin typeface="Times New Roman" panose="02020603050405020304" pitchFamily="18" charset="0"/>
              <a:ea typeface="Calibri" panose="020F0502020204030204" pitchFamily="34" charset="0"/>
              <a:cs typeface="Times New Roman"/>
            </a:endParaRP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L:</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Sample Meeting Sign-In Sheets</a:t>
            </a: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M:</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Sample School Meeting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P:</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Public Comment Form</a:t>
            </a:r>
          </a:p>
          <a:p>
            <a:r>
              <a:rPr lang="en-US" sz="1200" b="0" dirty="0">
                <a:effectLst/>
                <a:latin typeface="Calibri"/>
                <a:cs typeface="Calibri"/>
              </a:rPr>
              <a:t>These attachments will be collected and </a:t>
            </a:r>
            <a:r>
              <a:rPr lang="en-US" dirty="0">
                <a:latin typeface="Calibri"/>
                <a:cs typeface="Calibri"/>
              </a:rPr>
              <a:t>kept</a:t>
            </a:r>
            <a:r>
              <a:rPr lang="en-US" sz="1200" b="0" dirty="0">
                <a:effectLst/>
                <a:latin typeface="Calibri"/>
                <a:cs typeface="Calibri"/>
              </a:rPr>
              <a:t> </a:t>
            </a:r>
            <a:r>
              <a:rPr lang="en-US" dirty="0">
                <a:latin typeface="Calibri"/>
                <a:cs typeface="Calibri"/>
              </a:rPr>
              <a:t>at the school </a:t>
            </a:r>
            <a:r>
              <a:rPr lang="en-US" sz="1200" b="0" dirty="0">
                <a:effectLst/>
                <a:latin typeface="Calibri"/>
                <a:cs typeface="Calibri"/>
              </a:rPr>
              <a:t>and saved for 5 years.</a:t>
            </a:r>
            <a:endParaRPr lang="en-US" b="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titles highlighted in gray are the documents you need to know as officers, especially the Parliamentarian</a:t>
            </a:r>
            <a:r>
              <a:rPr lang="en-US" dirty="0"/>
              <a:t>.</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Times New Roman"/>
                <a:ea typeface="Calibri" panose="020F0502020204030204" pitchFamily="34" charset="0"/>
                <a:cs typeface="Times New Roman"/>
              </a:rPr>
              <a:t>Attachment A: </a:t>
            </a:r>
            <a:r>
              <a:rPr lang="en-US" sz="1200" b="0" i="0" dirty="0">
                <a:effectLst/>
                <a:latin typeface="Times New Roman"/>
                <a:ea typeface="Calibri" panose="020F0502020204030204" pitchFamily="34" charset="0"/>
                <a:cs typeface="Times New Roman"/>
              </a:rPr>
              <a:t>School Site Council Elementary and Secondary Configuration Models (incase we want to increase our membership in the future)</a:t>
            </a:r>
          </a:p>
          <a:p>
            <a:r>
              <a:rPr lang="en-US" sz="1200" b="1" dirty="0">
                <a:effectLst/>
                <a:latin typeface="Times New Roman"/>
                <a:ea typeface="Calibri" panose="020F0502020204030204" pitchFamily="34" charset="0"/>
                <a:cs typeface="Times New Roman"/>
              </a:rPr>
              <a:t>Attachment</a:t>
            </a:r>
            <a:r>
              <a:rPr lang="en-US" sz="1200" b="1"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C1:</a:t>
            </a:r>
            <a:r>
              <a:rPr lang="en-US" sz="1200" b="1" dirty="0">
                <a:effectLst/>
                <a:latin typeface="Calibri"/>
                <a:ea typeface="Calibri" panose="020F0502020204030204" pitchFamily="34" charset="0"/>
                <a:cs typeface="Calibri"/>
              </a:rPr>
              <a:t> </a:t>
            </a:r>
            <a:r>
              <a:rPr lang="en-US" sz="1200" b="0" dirty="0">
                <a:effectLst/>
                <a:latin typeface="Times New Roman"/>
                <a:ea typeface="Calibri" panose="020F0502020204030204" pitchFamily="34" charset="0"/>
                <a:cs typeface="Times New Roman"/>
              </a:rPr>
              <a:t>SSC Bylaws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0"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K:</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Operating Norms and Code of Conduct for the SSC and ELAC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a:t>
            </a:r>
            <a:r>
              <a:rPr lang="en-US" sz="1200" b="1" dirty="0">
                <a:effectLst/>
                <a:latin typeface="Calibri"/>
                <a:ea typeface="Calibri" panose="020F0502020204030204" pitchFamily="34" charset="0"/>
                <a:cs typeface="Calibri"/>
              </a:rPr>
              <a:t> </a:t>
            </a:r>
            <a:r>
              <a:rPr lang="en-US" sz="1200" b="1" dirty="0">
                <a:effectLst/>
                <a:latin typeface="Times New Roman"/>
                <a:ea typeface="Calibri" panose="020F0502020204030204" pitchFamily="34" charset="0"/>
                <a:cs typeface="Times New Roman"/>
              </a:rPr>
              <a:t>N:</a:t>
            </a:r>
            <a:r>
              <a:rPr lang="en-US" sz="1200" b="1" dirty="0">
                <a:effectLst/>
                <a:latin typeface="Calibri"/>
                <a:ea typeface="Calibri" panose="020F0502020204030204" pitchFamily="34" charset="0"/>
                <a:cs typeface="Calibri"/>
              </a:rPr>
              <a:t> </a:t>
            </a:r>
            <a:r>
              <a:rPr lang="en-US" sz="1200" b="0" dirty="0">
                <a:effectLst/>
                <a:latin typeface="Times New Roman"/>
                <a:ea typeface="Calibri" panose="020F0502020204030204" pitchFamily="34" charset="0"/>
                <a:cs typeface="Times New Roman"/>
              </a:rPr>
              <a:t>Selected Robert’s Rules of Order</a:t>
            </a:r>
            <a:endParaRPr lang="en-US" sz="1200" dirty="0">
              <a:effectLst/>
              <a:latin typeface="Times New Roman"/>
              <a:ea typeface="Calibri" panose="020F0502020204030204" pitchFamily="34" charset="0"/>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dirty="0">
                <a:effectLst/>
                <a:latin typeface="Times New Roman"/>
                <a:ea typeface="Calibri" panose="020F0502020204030204" pitchFamily="34" charset="0"/>
                <a:cs typeface="Times New Roman"/>
              </a:rPr>
              <a:t>Attachment R: </a:t>
            </a:r>
            <a:r>
              <a:rPr lang="en-US" sz="1200" dirty="0">
                <a:effectLst/>
                <a:latin typeface="Times New Roman"/>
                <a:ea typeface="Calibri" panose="020F0502020204030204" pitchFamily="34" charset="0"/>
                <a:cs typeface="Times New Roman"/>
              </a:rPr>
              <a:t>Public Comment Guidelines</a:t>
            </a:r>
          </a:p>
          <a:p>
            <a:pPr marL="0" marR="0">
              <a:lnSpc>
                <a:spcPct val="150000"/>
              </a:lnSpc>
              <a:spcBef>
                <a:spcPts val="0"/>
              </a:spcBef>
              <a:spcAft>
                <a:spcPts val="0"/>
              </a:spcAft>
            </a:pPr>
            <a:r>
              <a:rPr lang="en-US" sz="1200" b="1" dirty="0">
                <a:effectLst/>
                <a:latin typeface="Times New Roman"/>
                <a:ea typeface="Calibri" panose="020F0502020204030204" pitchFamily="34" charset="0"/>
                <a:cs typeface="Times New Roman"/>
              </a:rPr>
              <a:t>Attachment R1:</a:t>
            </a:r>
            <a:r>
              <a:rPr lang="en-US" sz="1200" b="1" dirty="0">
                <a:effectLst/>
                <a:latin typeface="Calibri"/>
                <a:ea typeface="Calibri" panose="020F0502020204030204" pitchFamily="34" charset="0"/>
                <a:cs typeface="Calibri"/>
              </a:rPr>
              <a:t> </a:t>
            </a:r>
            <a:r>
              <a:rPr lang="en-US" sz="1200" dirty="0">
                <a:effectLst/>
                <a:latin typeface="Times New Roman"/>
                <a:ea typeface="Calibri" panose="020F0502020204030204" pitchFamily="34" charset="0"/>
                <a:cs typeface="Times New Roman"/>
              </a:rPr>
              <a:t>Public Comment Guidelines (Spanish)</a:t>
            </a:r>
          </a:p>
          <a:p>
            <a:r>
              <a:rPr lang="en-US" b="0" dirty="0"/>
              <a:t>They provide guidance </a:t>
            </a:r>
            <a:r>
              <a:rPr lang="en-US" dirty="0"/>
              <a:t>in case</a:t>
            </a:r>
            <a:r>
              <a:rPr lang="en-US" b="0" dirty="0"/>
              <a:t> there are any </a:t>
            </a:r>
            <a:r>
              <a:rPr lang="en-US" dirty="0"/>
              <a:t>operational</a:t>
            </a:r>
            <a:r>
              <a:rPr lang="en-US" b="0" dirty="0"/>
              <a:t> questions.</a:t>
            </a:r>
            <a:endParaRPr lang="en-US" b="0" dirty="0">
              <a:cs typeface="Calibri"/>
            </a:endParaRPr>
          </a:p>
          <a:p>
            <a:pPr marL="0" marR="0">
              <a:lnSpc>
                <a:spcPct val="150000"/>
              </a:lnSpc>
              <a:spcBef>
                <a:spcPts val="0"/>
              </a:spcBef>
              <a:spcAft>
                <a:spcPts val="0"/>
              </a:spcAft>
            </a:pPr>
            <a:endParaRPr lang="en-US" sz="1800" b="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800" b="1" dirty="0">
                <a:effectLst/>
                <a:latin typeface="Times New Roman"/>
                <a:ea typeface="Calibri" panose="020F0502020204030204" pitchFamily="34" charset="0"/>
                <a:cs typeface="Times New Roman"/>
              </a:rPr>
              <a:t>The other attachments are to support the ELAC and SSC </a:t>
            </a:r>
            <a:r>
              <a:rPr lang="en-US" sz="1800" b="1" dirty="0">
                <a:latin typeface="Times New Roman"/>
                <a:ea typeface="Calibri" panose="020F0502020204030204" pitchFamily="34" charset="0"/>
                <a:cs typeface="Times New Roman"/>
              </a:rPr>
              <a:t>work</a:t>
            </a:r>
            <a:r>
              <a:rPr lang="en-US" sz="1800" b="1" dirty="0">
                <a:effectLst/>
                <a:latin typeface="Times New Roman"/>
                <a:ea typeface="Calibri" panose="020F0502020204030204" pitchFamily="34" charset="0"/>
                <a:cs typeface="Times New Roman"/>
              </a:rPr>
              <a:t> in general.</a:t>
            </a:r>
          </a:p>
          <a:p>
            <a:pPr>
              <a:lnSpc>
                <a:spcPct val="150000"/>
              </a:lnSpc>
            </a:pPr>
            <a:r>
              <a:rPr lang="en-US" b="0" dirty="0">
                <a:effectLst/>
              </a:rPr>
              <a:t>Attachment</a:t>
            </a:r>
            <a:r>
              <a:rPr lang="en-US" dirty="0"/>
              <a:t> C1: SSC Bylaws</a:t>
            </a:r>
            <a:endParaRPr lang="en-US" sz="1800" b="1" dirty="0">
              <a:latin typeface="Times New Roman"/>
              <a:cs typeface="Times New Roman"/>
            </a:endParaRPr>
          </a:p>
          <a:p>
            <a:pPr>
              <a:lnSpc>
                <a:spcPct val="150000"/>
              </a:lnSpc>
            </a:pPr>
            <a:r>
              <a:rPr lang="en-US" sz="1800" dirty="0">
                <a:latin typeface="Times New Roman"/>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C2:</a:t>
            </a:r>
            <a:r>
              <a:rPr lang="en-US" sz="1800" b="0" dirty="0">
                <a:effectLst/>
                <a:latin typeface="Calibri"/>
                <a:ea typeface="Calibri" panose="020F0502020204030204" pitchFamily="34" charset="0"/>
                <a:cs typeface="Calibri"/>
              </a:rPr>
              <a:t> </a:t>
            </a:r>
            <a:r>
              <a:rPr lang="en-US" sz="1800" dirty="0">
                <a:effectLst/>
                <a:latin typeface="Times New Roman"/>
                <a:ea typeface="Calibri" panose="020F0502020204030204" pitchFamily="34" charset="0"/>
                <a:cs typeface="Times New Roman"/>
              </a:rPr>
              <a:t>ELAC Bylaws</a:t>
            </a:r>
            <a:endParaRPr lang="en-US" sz="1800" b="1" dirty="0">
              <a:effectLst/>
              <a:latin typeface="Times New Roman"/>
              <a:ea typeface="Calibri" panose="020F0502020204030204" pitchFamily="34" charset="0"/>
              <a:cs typeface="Times New Roman"/>
            </a:endParaRPr>
          </a:p>
          <a:p>
            <a:pPr marL="0" marR="0">
              <a:lnSpc>
                <a:spcPct val="150000"/>
              </a:lnSpc>
              <a:spcBef>
                <a:spcPts val="0"/>
              </a:spcBef>
              <a:spcAft>
                <a:spcPts val="0"/>
              </a:spcAft>
            </a:pPr>
            <a:r>
              <a:rPr lang="en-US" sz="1800" b="0" dirty="0">
                <a:effectLst/>
                <a:highlight>
                  <a:srgbClr val="FFFF00"/>
                </a:highlight>
                <a:latin typeface="Times New Roman"/>
                <a:ea typeface="Calibri" panose="020F0502020204030204" pitchFamily="34" charset="0"/>
                <a:cs typeface="Times New Roman"/>
              </a:rPr>
              <a:t>Attachment D:</a:t>
            </a:r>
            <a:r>
              <a:rPr lang="en-US" sz="1800" b="0" dirty="0">
                <a:effectLst/>
                <a:highlight>
                  <a:srgbClr val="FFFF00"/>
                </a:highlight>
                <a:latin typeface="Calibri"/>
                <a:ea typeface="Calibri" panose="020F0502020204030204" pitchFamily="34" charset="0"/>
                <a:cs typeface="Calibri"/>
              </a:rPr>
              <a:t> </a:t>
            </a:r>
            <a:r>
              <a:rPr lang="en-US" sz="1800" b="0" dirty="0">
                <a:effectLst/>
                <a:highlight>
                  <a:srgbClr val="FFFF00"/>
                </a:highlight>
                <a:latin typeface="Times New Roman"/>
                <a:ea typeface="Calibri" panose="020F0502020204030204" pitchFamily="34" charset="0"/>
                <a:cs typeface="Times New Roman"/>
              </a:rPr>
              <a:t>Consent for Student Participation as a Member of the SSC 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E: Notice of Resignation from SSC 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E1: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Notice of Withdrawal Form from SSC and/or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F:</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Procedures for Nomination and Election of Officers for the SSC and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Welcome Letter to ELAC Officers</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G2:</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Welcome Letter to SSC Officers</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G3:</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ELAC Service Letter</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G4:</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SSC Service Letter</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G5:</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ELAC/SSC Certificate for School Site Level Participation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H: ELAC Advice to SSC Form</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I:</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Targeted Student Population Plan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 J1:</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Sample School Meeting Agenda for ELAC</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O:</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Audio/Video Recording Sign</a:t>
            </a:r>
          </a:p>
          <a:p>
            <a:pPr marL="0" marR="0">
              <a:lnSpc>
                <a:spcPct val="150000"/>
              </a:lnSpc>
              <a:spcBef>
                <a:spcPts val="0"/>
              </a:spcBef>
              <a:spcAft>
                <a:spcPts val="0"/>
              </a:spcAft>
            </a:pPr>
            <a:r>
              <a:rPr lang="en-US" sz="1800" b="0" dirty="0">
                <a:effectLst/>
                <a:latin typeface="Times New Roman"/>
                <a:ea typeface="Calibri" panose="020F0502020204030204" pitchFamily="34" charset="0"/>
                <a:cs typeface="Times New Roman"/>
              </a:rPr>
              <a:t>Attachment</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Q:</a:t>
            </a:r>
            <a:r>
              <a:rPr lang="en-US" sz="1800" b="0" dirty="0">
                <a:effectLst/>
                <a:latin typeface="Calibri"/>
                <a:ea typeface="Calibri" panose="020F0502020204030204" pitchFamily="34" charset="0"/>
                <a:cs typeface="Calibri"/>
              </a:rPr>
              <a:t> </a:t>
            </a:r>
            <a:r>
              <a:rPr lang="en-US" sz="1800" b="0" dirty="0">
                <a:effectLst/>
                <a:latin typeface="Times New Roman"/>
                <a:ea typeface="Calibri" panose="020F0502020204030204" pitchFamily="34" charset="0"/>
                <a:cs typeface="Times New Roman"/>
              </a:rPr>
              <a:t>Election Notice</a:t>
            </a:r>
          </a:p>
          <a:p>
            <a:endParaRPr lang="en-US" b="0" dirty="0"/>
          </a:p>
          <a:p>
            <a:r>
              <a:rPr lang="en-US" b="1" dirty="0"/>
              <a:t>Click</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56577-DF65-4432-9437-3E108647D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4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3A3C38-2209-4166-B4A8-1059C93D4955}" type="slidenum">
              <a:rPr lang="en-US" smtClean="0"/>
              <a:t>8</a:t>
            </a:fld>
            <a:endParaRPr lang="en-US"/>
          </a:p>
        </p:txBody>
      </p:sp>
    </p:spTree>
    <p:extLst>
      <p:ext uri="{BB962C8B-B14F-4D97-AF65-F5344CB8AC3E}">
        <p14:creationId xmlns:p14="http://schemas.microsoft.com/office/powerpoint/2010/main" val="401046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do:  </a:t>
            </a:r>
            <a:r>
              <a:rPr lang="en-US"/>
              <a:t>Insert pictures and names.</a:t>
            </a:r>
          </a:p>
          <a:p>
            <a:pPr marL="0" indent="0">
              <a:buFont typeface="+mj-lt"/>
              <a:buNone/>
            </a:pPr>
            <a:endParaRPr lang="en-US"/>
          </a:p>
          <a:p>
            <a:pPr marL="0" indent="0">
              <a:buFont typeface="+mj-lt"/>
              <a:buNone/>
            </a:pPr>
            <a:endParaRPr lang="en-US"/>
          </a:p>
          <a:p>
            <a:pPr marL="0" indent="0">
              <a:buFont typeface="+mj-lt"/>
              <a:buNone/>
            </a:pPr>
            <a:r>
              <a:rPr lang="en-US" b="1"/>
              <a:t>Click</a:t>
            </a:r>
            <a:endParaRPr lang="en-US" b="1">
              <a:cs typeface="Calibri"/>
            </a:endParaRPr>
          </a:p>
        </p:txBody>
      </p:sp>
      <p:sp>
        <p:nvSpPr>
          <p:cNvPr id="4" name="Slide Number Placeholder 3"/>
          <p:cNvSpPr>
            <a:spLocks noGrp="1"/>
          </p:cNvSpPr>
          <p:nvPr>
            <p:ph type="sldNum" sz="quarter" idx="5"/>
          </p:nvPr>
        </p:nvSpPr>
        <p:spPr/>
        <p:txBody>
          <a:bodyPr/>
          <a:lstStyle/>
          <a:p>
            <a:fld id="{BF8C4486-0020-4AD8-88E8-15FD2BC3341B}" type="slidenum">
              <a:rPr lang="en-US" smtClean="0"/>
              <a:t>10</a:t>
            </a:fld>
            <a:endParaRPr lang="en-US"/>
          </a:p>
        </p:txBody>
      </p:sp>
    </p:spTree>
    <p:extLst>
      <p:ext uri="{BB962C8B-B14F-4D97-AF65-F5344CB8AC3E}">
        <p14:creationId xmlns:p14="http://schemas.microsoft.com/office/powerpoint/2010/main" val="240513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3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63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39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type="obj">
  <p:cSld name="Blank 1">
    <p:spTree>
      <p:nvGrpSpPr>
        <p:cNvPr id="1" name="Shape 201"/>
        <p:cNvGrpSpPr/>
        <p:nvPr/>
      </p:nvGrpSpPr>
      <p:grpSpPr>
        <a:xfrm>
          <a:off x="0" y="0"/>
          <a:ext cx="0" cy="0"/>
          <a:chOff x="0" y="0"/>
          <a:chExt cx="0" cy="0"/>
        </a:xfrm>
      </p:grpSpPr>
      <p:sp>
        <p:nvSpPr>
          <p:cNvPr id="203" name="Google Shape;203;p3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4" name="Google Shape;204;p31"/>
          <p:cNvSpPr txBox="1">
            <a:spLocks noGrp="1"/>
          </p:cNvSpPr>
          <p:nvPr>
            <p:ph type="dt" idx="10"/>
          </p:nvPr>
        </p:nvSpPr>
        <p:spPr>
          <a:xfrm>
            <a:off x="609600" y="6377940"/>
            <a:ext cx="28044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500"/>
              <a:buNone/>
              <a:defRPr>
                <a:solidFill>
                  <a:srgbClr val="888888"/>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1"/>
          <p:cNvSpPr txBox="1">
            <a:spLocks noGrp="1"/>
          </p:cNvSpPr>
          <p:nvPr>
            <p:ph type="sldNum" idx="12"/>
          </p:nvPr>
        </p:nvSpPr>
        <p:spPr>
          <a:xfrm>
            <a:off x="8778240" y="6377940"/>
            <a:ext cx="2804400" cy="1848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31"/>
          <p:cNvSpPr txBox="1">
            <a:spLocks noGrp="1"/>
          </p:cNvSpPr>
          <p:nvPr>
            <p:ph type="title"/>
          </p:nvPr>
        </p:nvSpPr>
        <p:spPr>
          <a:xfrm>
            <a:off x="2579078" y="1733335"/>
            <a:ext cx="7368900" cy="2091300"/>
          </a:xfrm>
          <a:prstGeom prst="rect">
            <a:avLst/>
          </a:prstGeom>
        </p:spPr>
        <p:txBody>
          <a:bodyPr spcFirstLastPara="1" wrap="square" lIns="91425" tIns="45700" rIns="91425" bIns="45700" anchor="t" anchorCtr="0">
            <a:normAutofit/>
          </a:bodyPr>
          <a:lstStyle>
            <a:lvl1pPr lvl="0" rtl="0">
              <a:spcBef>
                <a:spcPts val="0"/>
              </a:spcBef>
              <a:spcAft>
                <a:spcPts val="0"/>
              </a:spcAft>
              <a:buSzPts val="4400"/>
              <a:buFont typeface="Poppins SemiBold"/>
              <a:buNone/>
              <a:defRPr>
                <a:latin typeface="Poppins SemiBold"/>
                <a:ea typeface="Poppins SemiBold"/>
                <a:cs typeface="Poppins SemiBold"/>
                <a:sym typeface="Poppins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37503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914400" y="5181608"/>
            <a:ext cx="10363200" cy="933451"/>
          </a:xfrm>
        </p:spPr>
        <p:txBody>
          <a:bodyPr anchor="b">
            <a:normAutofit/>
          </a:bodyPr>
          <a:lstStyle>
            <a:lvl1pPr algn="ctr">
              <a:defRPr sz="2400">
                <a:solidFill>
                  <a:schemeClr val="accent2">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900">
                <a:solidFill>
                  <a:schemeClr val="accent2">
                    <a:lumMod val="60000"/>
                    <a:lumOff val="40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184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4837" y="160347"/>
            <a:ext cx="8026403" cy="525463"/>
          </a:xfrm>
        </p:spPr>
        <p:txBody>
          <a:bodyPr/>
          <a:lstStyle>
            <a:lvl1pPr algn="l">
              <a:defRPr>
                <a:solidFill>
                  <a:schemeClr val="bg1">
                    <a:lumMod val="65000"/>
                  </a:schemeClr>
                </a:solidFill>
              </a:defRPr>
            </a:lvl1pPr>
          </a:lstStyle>
          <a:p>
            <a:r>
              <a:rPr lang="en-US"/>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5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34" indent="-171434">
              <a:buFont typeface="Arial" pitchFamily="34" charset="0"/>
              <a:buChar char="•"/>
              <a:defRPr sz="2400">
                <a:solidFill>
                  <a:schemeClr val="accent2">
                    <a:lumMod val="60000"/>
                    <a:lumOff val="40000"/>
                  </a:schemeClr>
                </a:solidFill>
              </a:defRPr>
            </a:lvl1pPr>
            <a:lvl2pPr marL="628587" indent="-171434">
              <a:buFont typeface="Arial" pitchFamily="34" charset="0"/>
              <a:buChar char="•"/>
              <a:defRPr sz="2000">
                <a:solidFill>
                  <a:schemeClr val="accent2">
                    <a:lumMod val="60000"/>
                    <a:lumOff val="40000"/>
                  </a:schemeClr>
                </a:solidFill>
              </a:defRPr>
            </a:lvl2pPr>
            <a:lvl3pPr marL="1085742" indent="-171434">
              <a:buFont typeface="Arial" pitchFamily="34" charset="0"/>
              <a:buChar char="•"/>
              <a:defRPr sz="1900">
                <a:solidFill>
                  <a:schemeClr val="accent2">
                    <a:lumMod val="60000"/>
                    <a:lumOff val="40000"/>
                  </a:schemeClr>
                </a:solidFill>
              </a:defRPr>
            </a:lvl3pPr>
            <a:lvl4pPr marL="1542897" indent="-171434">
              <a:buFont typeface="Arial" pitchFamily="34" charset="0"/>
              <a:buChar char="•"/>
              <a:defRPr sz="1600">
                <a:solidFill>
                  <a:schemeClr val="accent2">
                    <a:lumMod val="60000"/>
                    <a:lumOff val="40000"/>
                  </a:schemeClr>
                </a:solidFill>
              </a:defRPr>
            </a:lvl4pPr>
            <a:lvl5pPr marL="2000051" indent="-171434">
              <a:buFont typeface="Arial" pitchFamily="34" charset="0"/>
              <a:buChar char="•"/>
              <a:defRPr sz="1600">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5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200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57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6"/>
            <a:ext cx="9448800" cy="1362075"/>
          </a:xfrm>
        </p:spPr>
        <p:txBody>
          <a:bodyPr anchor="t"/>
          <a:lstStyle>
            <a:lvl1pPr algn="l">
              <a:defRPr sz="4000" b="0" cap="all">
                <a:solidFill>
                  <a:schemeClr val="bg1">
                    <a:lumMod val="10000"/>
                  </a:schemeClr>
                </a:solidFill>
              </a:defRPr>
            </a:lvl1pPr>
          </a:lstStyle>
          <a:p>
            <a:r>
              <a:rPr lang="en-US"/>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00">
                <a:solidFill>
                  <a:schemeClr val="bg1">
                    <a:lumMod val="10000"/>
                  </a:schemeClr>
                </a:solidFill>
              </a:defRPr>
            </a:lvl1pPr>
            <a:lvl2pPr marL="457155" indent="0">
              <a:buNone/>
              <a:defRPr sz="1900">
                <a:solidFill>
                  <a:schemeClr val="tx1">
                    <a:tint val="75000"/>
                  </a:schemeClr>
                </a:solidFill>
              </a:defRPr>
            </a:lvl2pPr>
            <a:lvl3pPr marL="914309" indent="0">
              <a:buNone/>
              <a:defRPr sz="1600">
                <a:solidFill>
                  <a:schemeClr val="tx1">
                    <a:tint val="75000"/>
                  </a:schemeClr>
                </a:solidFill>
              </a:defRPr>
            </a:lvl3pPr>
            <a:lvl4pPr marL="1371464" indent="0">
              <a:buNone/>
              <a:defRPr sz="1500">
                <a:solidFill>
                  <a:schemeClr val="tx1">
                    <a:tint val="75000"/>
                  </a:schemeClr>
                </a:solidFill>
              </a:defRPr>
            </a:lvl4pPr>
            <a:lvl5pPr marL="1828618" indent="0">
              <a:buNone/>
              <a:defRPr sz="1500">
                <a:solidFill>
                  <a:schemeClr val="tx1">
                    <a:tint val="75000"/>
                  </a:schemeClr>
                </a:solidFill>
              </a:defRPr>
            </a:lvl5pPr>
            <a:lvl6pPr marL="2285774" indent="0">
              <a:buNone/>
              <a:defRPr sz="1500">
                <a:solidFill>
                  <a:schemeClr val="tx1">
                    <a:tint val="75000"/>
                  </a:schemeClr>
                </a:solidFill>
              </a:defRPr>
            </a:lvl6pPr>
            <a:lvl7pPr marL="2742926" indent="0">
              <a:buNone/>
              <a:defRPr sz="1500">
                <a:solidFill>
                  <a:schemeClr val="tx1">
                    <a:tint val="75000"/>
                  </a:schemeClr>
                </a:solidFill>
              </a:defRPr>
            </a:lvl7pPr>
            <a:lvl8pPr marL="3200080" indent="0">
              <a:buNone/>
              <a:defRPr sz="1500">
                <a:solidFill>
                  <a:schemeClr val="tx1">
                    <a:tint val="75000"/>
                  </a:schemeClr>
                </a:solidFill>
              </a:defRPr>
            </a:lvl8pPr>
            <a:lvl9pPr marL="36572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2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152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4703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10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6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10" y="23471"/>
            <a:ext cx="7635433" cy="674688"/>
          </a:xfrm>
        </p:spPr>
        <p:txBody>
          <a:bodyPr anchor="ctr" anchorCtr="0"/>
          <a:lstStyle>
            <a:lvl1pPr algn="l">
              <a:defRPr sz="2000" b="1">
                <a:solidFill>
                  <a:schemeClr val="bg1">
                    <a:lumMod val="90000"/>
                  </a:schemeClr>
                </a:solidFill>
              </a:defRPr>
            </a:lvl1pPr>
          </a:lstStyle>
          <a:p>
            <a:r>
              <a:rPr lang="en-US"/>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3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00" b="1">
                <a:solidFill>
                  <a:schemeClr val="tx1">
                    <a:lumMod val="65000"/>
                    <a:lumOff val="35000"/>
                  </a:schemeClr>
                </a:solidFill>
              </a:defRPr>
            </a:lvl1pPr>
          </a:lstStyle>
          <a:p>
            <a:r>
              <a:rPr lang="en-US"/>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4165600" y="5359410"/>
            <a:ext cx="7315200" cy="804863"/>
          </a:xfrm>
        </p:spPr>
        <p:txBody>
          <a:bodyPr/>
          <a:lstStyle>
            <a:lvl1pPr marL="0" indent="0">
              <a:buNone/>
              <a:defRPr sz="1500">
                <a:solidFill>
                  <a:schemeClr val="bg1">
                    <a:lumMod val="90000"/>
                  </a:schemeClr>
                </a:solidFill>
              </a:defRPr>
            </a:lvl1pPr>
            <a:lvl2pPr marL="457155" indent="0">
              <a:buNone/>
              <a:defRPr sz="1200"/>
            </a:lvl2pPr>
            <a:lvl3pPr marL="914309" indent="0">
              <a:buNone/>
              <a:defRPr sz="9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6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87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7"/>
            <a:ext cx="1320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77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solidFill>
                  <a:schemeClr val="bg1">
                    <a:lumMod val="95000"/>
                  </a:schemeClr>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62238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7" name="Text Placeholder 8"/>
          <p:cNvSpPr>
            <a:spLocks noGrp="1"/>
          </p:cNvSpPr>
          <p:nvPr>
            <p:ph type="body" sz="quarter" idx="16"/>
          </p:nvPr>
        </p:nvSpPr>
        <p:spPr>
          <a:xfrm>
            <a:off x="4775200" y="2209807"/>
            <a:ext cx="2540000" cy="3977605"/>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5" indent="0" algn="ctr">
              <a:buFontTx/>
              <a:buNone/>
              <a:defRPr sz="1900" baseline="0">
                <a:solidFill>
                  <a:schemeClr val="bg1"/>
                </a:solidFill>
              </a:defRPr>
            </a:lvl1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bg1">
                    <a:lumMod val="65000"/>
                  </a:schemeClr>
                </a:solidFill>
              </a:defRPr>
            </a:lvl1pPr>
          </a:lstStyle>
          <a:p>
            <a:r>
              <a:rPr lang="en-US"/>
              <a:t>Click to edit Master title style</a:t>
            </a:r>
          </a:p>
        </p:txBody>
      </p:sp>
    </p:spTree>
    <p:extLst>
      <p:ext uri="{BB962C8B-B14F-4D97-AF65-F5344CB8AC3E}">
        <p14:creationId xmlns:p14="http://schemas.microsoft.com/office/powerpoint/2010/main" val="1910847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5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0346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a:solidFill>
                <a:srgbClr val="F7291E">
                  <a:lumMod val="60000"/>
                  <a:lumOff val="40000"/>
                </a:srgbClr>
              </a:solidFill>
            </a:endParaRPr>
          </a:p>
        </p:txBody>
      </p:sp>
      <p:sp>
        <p:nvSpPr>
          <p:cNvPr id="15" name="Content Placeholder 2"/>
          <p:cNvSpPr>
            <a:spLocks noGrp="1"/>
          </p:cNvSpPr>
          <p:nvPr>
            <p:ph sz="half" idx="15"/>
          </p:nvPr>
        </p:nvSpPr>
        <p:spPr>
          <a:xfrm>
            <a:off x="914407" y="-2235199"/>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101601" y="177807"/>
            <a:ext cx="8737603" cy="525463"/>
          </a:xfrm>
        </p:spPr>
        <p:txBody>
          <a:bodyPr/>
          <a:lstStyle>
            <a:lvl1pPr algn="l">
              <a:defRPr>
                <a:solidFill>
                  <a:schemeClr val="accent2">
                    <a:lumMod val="60000"/>
                    <a:lumOff val="40000"/>
                  </a:schemeClr>
                </a:solidFill>
              </a:defRPr>
            </a:lvl1pPr>
          </a:lstStyle>
          <a:p>
            <a:r>
              <a:rPr lang="en-US"/>
              <a:t>Click to edit Master title style</a:t>
            </a:r>
          </a:p>
        </p:txBody>
      </p:sp>
    </p:spTree>
    <p:extLst>
      <p:ext uri="{BB962C8B-B14F-4D97-AF65-F5344CB8AC3E}">
        <p14:creationId xmlns:p14="http://schemas.microsoft.com/office/powerpoint/2010/main" val="616347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962401" y="177807"/>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387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662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267197" y="381010"/>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58456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8"/>
            <a:ext cx="4976445"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3759200" y="1066809"/>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000" y="304808"/>
            <a:ext cx="4978400" cy="639763"/>
          </a:xfrm>
        </p:spPr>
        <p:txBody>
          <a:bodyPr anchor="b">
            <a:noAutofit/>
          </a:bodyPr>
          <a:lstStyle>
            <a:lvl1pPr marL="0" indent="0">
              <a:buNone/>
              <a:defRPr sz="20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144000" y="1066809"/>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7/25/24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186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5" indent="0">
              <a:buFontTx/>
              <a:buNone/>
              <a:defRPr sz="1900" baseline="0"/>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5457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2901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2"/>
          <p:cNvSpPr>
            <a:spLocks noGrp="1"/>
          </p:cNvSpPr>
          <p:nvPr>
            <p:ph sz="half" idx="1"/>
          </p:nvPr>
        </p:nvSpPr>
        <p:spPr>
          <a:xfrm>
            <a:off x="508007"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2"/>
          </p:nvPr>
        </p:nvSpPr>
        <p:spPr>
          <a:xfrm>
            <a:off x="4114803"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1" name="Content Placeholder 3"/>
          <p:cNvSpPr>
            <a:spLocks noGrp="1"/>
          </p:cNvSpPr>
          <p:nvPr>
            <p:ph sz="half" idx="14"/>
          </p:nvPr>
        </p:nvSpPr>
        <p:spPr>
          <a:xfrm>
            <a:off x="7721599" y="3225811"/>
            <a:ext cx="3352796" cy="3352799"/>
          </a:xfrm>
        </p:spPr>
        <p:txBody>
          <a:bodyPr lIns="365726" tIns="0" rIns="243817">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5" name="Content Placeholder 2"/>
          <p:cNvSpPr>
            <a:spLocks noGrp="1"/>
          </p:cNvSpPr>
          <p:nvPr>
            <p:ph sz="half" idx="15"/>
          </p:nvPr>
        </p:nvSpPr>
        <p:spPr>
          <a:xfrm>
            <a:off x="508007" y="711201"/>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a:xfrm>
            <a:off x="203201" y="177807"/>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1379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874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8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984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9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00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130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97991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914309"/>
            <a:endParaRPr lang="en-US" sz="1900">
              <a:solidFill>
                <a:prstClr val="white"/>
              </a:solidFill>
            </a:endParaRPr>
          </a:p>
        </p:txBody>
      </p:sp>
      <p:sp>
        <p:nvSpPr>
          <p:cNvPr id="4" name="Date Placeholder 3"/>
          <p:cNvSpPr>
            <a:spLocks noGrp="1"/>
          </p:cNvSpPr>
          <p:nvPr>
            <p:ph type="dt" sz="half" idx="2"/>
          </p:nvPr>
        </p:nvSpPr>
        <p:spPr>
          <a:xfrm>
            <a:off x="609600" y="6356359"/>
            <a:ext cx="2844800" cy="365125"/>
          </a:xfrm>
          <a:prstGeom prst="rect">
            <a:avLst/>
          </a:prstGeom>
        </p:spPr>
        <p:txBody>
          <a:bodyPr vert="horz" lIns="121909" tIns="60954" rIns="121909" bIns="60954" rtlCol="0" anchor="ctr"/>
          <a:lstStyle>
            <a:lvl1pPr algn="l">
              <a:defRPr sz="1200">
                <a:solidFill>
                  <a:schemeClr val="tx1">
                    <a:tint val="75000"/>
                  </a:schemeClr>
                </a:solidFill>
              </a:defRPr>
            </a:lvl1pPr>
          </a:lstStyle>
          <a:p>
            <a:pPr defTabSz="914309"/>
            <a:fld id="{6EB7948D-65B7-4FEC-80B5-36D7629B101D}" type="datetimeFigureOut">
              <a:rPr lang="en-US" smtClean="0">
                <a:solidFill>
                  <a:prstClr val="black">
                    <a:tint val="75000"/>
                  </a:prstClr>
                </a:solidFill>
              </a:rPr>
              <a:pPr defTabSz="914309"/>
              <a:t>7/25/24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121909" tIns="60954" rIns="121909" bIns="60954"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121909" tIns="60954" rIns="121909" bIns="60954" rtlCol="0" anchor="ctr"/>
          <a:lstStyle>
            <a:lvl1pPr algn="r">
              <a:defRPr sz="1200">
                <a:solidFill>
                  <a:schemeClr val="tx1">
                    <a:tint val="75000"/>
                  </a:schemeClr>
                </a:solidFill>
              </a:defRPr>
            </a:lvl1pPr>
          </a:lstStyle>
          <a:p>
            <a:pPr defTabSz="914309"/>
            <a:fld id="{FD99AA8B-2E7A-4BBC-8FDE-CA7CF71DD330}" type="slidenum">
              <a:rPr lang="en-US" smtClean="0">
                <a:solidFill>
                  <a:prstClr val="black">
                    <a:tint val="75000"/>
                  </a:prstClr>
                </a:solidFill>
              </a:rPr>
              <a:pPr defTabSz="914309"/>
              <a:t>‹#›</a:t>
            </a:fld>
            <a:endParaRPr lang="en-US">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09" tIns="60954" rIns="121909" bIns="609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946401" y="177807"/>
            <a:ext cx="8737603" cy="525463"/>
          </a:xfrm>
          <a:prstGeom prst="rect">
            <a:avLst/>
          </a:prstGeom>
        </p:spPr>
        <p:txBody>
          <a:bodyPr vert="horz" lIns="121909" tIns="60954" rIns="121909" bIns="60954" rtlCol="0" anchor="b">
            <a:normAutofit/>
          </a:bodyPr>
          <a:lstStyle/>
          <a:p>
            <a:r>
              <a:rPr lang="en-US"/>
              <a:t>Click to edit Master title style</a:t>
            </a:r>
          </a:p>
        </p:txBody>
      </p:sp>
    </p:spTree>
    <p:extLst>
      <p:ext uri="{BB962C8B-B14F-4D97-AF65-F5344CB8AC3E}">
        <p14:creationId xmlns:p14="http://schemas.microsoft.com/office/powerpoint/2010/main" val="42289438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xStyles>
    <p:titleStyle>
      <a:lvl1pPr algn="r" defTabSz="914309"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09" rtl="0" eaLnBrk="1" latinLnBrk="0" hangingPunct="1">
        <a:spcBef>
          <a:spcPct val="20000"/>
        </a:spcBef>
        <a:buFontTx/>
        <a:buNone/>
        <a:defRPr sz="2400" kern="1200">
          <a:solidFill>
            <a:schemeClr val="bg1">
              <a:lumMod val="10000"/>
            </a:schemeClr>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nliveningedge.org/tools-practices/emergence-collaborative-leadership-traditional-organisation-part-2-encouraging-potential/"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cseeman/693993325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ideo" Target="https://www.youtube.com/embed/x6ggW8ei0yU?feature=oembed"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chieve.lausd.org/sfa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hieve.lausd.org/sfa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achieve.lausd.org/pc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ijrcenter.org/2015/03/30/un-human-rights-committee-reviews-6-states-civil-and-political-rights-record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D6D627A-B780-4FED-90EC-82B9616C060B}"/>
              </a:ext>
            </a:extLst>
          </p:cNvPr>
          <p:cNvSpPr txBox="1"/>
          <p:nvPr/>
        </p:nvSpPr>
        <p:spPr>
          <a:xfrm>
            <a:off x="984738" y="4251634"/>
            <a:ext cx="9513277" cy="1077218"/>
          </a:xfrm>
          <a:prstGeom prst="rect">
            <a:avLst/>
          </a:prstGeom>
          <a:noFill/>
        </p:spPr>
        <p:txBody>
          <a:bodyPr wrap="square">
            <a:spAutoFit/>
          </a:bodyPr>
          <a:lstStyle/>
          <a:p>
            <a:pPr algn="ctr"/>
            <a:r>
              <a:rPr lang="es-MX" sz="3200" b="1" dirty="0">
                <a:solidFill>
                  <a:schemeClr val="accent6"/>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Capacitación de los Funcionarios </a:t>
            </a:r>
            <a:r>
              <a:rPr kumimoji="0" lang="es-MX" sz="3200" b="1" i="0" u="none" strike="noStrike" kern="1200" cap="none" spc="0" normalizeH="0" baseline="0" noProof="0" dirty="0">
                <a:ln>
                  <a:noFill/>
                </a:ln>
                <a:solidFill>
                  <a:schemeClr val="accent6"/>
                </a:solidFill>
                <a:effectLst>
                  <a:outerShdw dist="76200" dir="2400000" algn="t" rotWithShape="0">
                    <a:prstClr val="black">
                      <a:alpha val="7000"/>
                    </a:prstClr>
                  </a:outerShdw>
                </a:effectLst>
                <a:uLnTx/>
                <a:uFillTx/>
                <a:latin typeface="Poppins" panose="00000500000000000000" pitchFamily="2" charset="0"/>
                <a:ea typeface="Open Sans" panose="020B0606030504020204" pitchFamily="34" charset="0"/>
                <a:cs typeface="Poppins" panose="00000500000000000000" pitchFamily="2" charset="0"/>
              </a:rPr>
              <a:t>del </a:t>
            </a:r>
            <a:r>
              <a:rPr lang="es-MX" sz="3200" b="1" dirty="0">
                <a:solidFill>
                  <a:schemeClr val="accent6"/>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Comité Asesor para Aprendices de Inglés</a:t>
            </a:r>
            <a:endParaRPr lang="es-MX" sz="3200" dirty="0">
              <a:solidFill>
                <a:schemeClr val="accent6"/>
              </a:solidFill>
            </a:endParaRPr>
          </a:p>
        </p:txBody>
      </p:sp>
      <p:sp>
        <p:nvSpPr>
          <p:cNvPr id="34" name="Rectangle 33">
            <a:extLst>
              <a:ext uri="{FF2B5EF4-FFF2-40B4-BE49-F238E27FC236}">
                <a16:creationId xmlns:a16="http://schemas.microsoft.com/office/drawing/2014/main" id="{F0C1B4D4-15AD-409C-B388-2D141357FE1D}"/>
              </a:ext>
            </a:extLst>
          </p:cNvPr>
          <p:cNvSpPr/>
          <p:nvPr/>
        </p:nvSpPr>
        <p:spPr>
          <a:xfrm>
            <a:off x="241486" y="5912611"/>
            <a:ext cx="5491315" cy="923330"/>
          </a:xfrm>
          <a:prstGeom prst="rect">
            <a:avLst/>
          </a:prstGeom>
        </p:spPr>
        <p:txBody>
          <a:bodyPr wrap="square">
            <a:spAutoFit/>
          </a:bodyPr>
          <a:lstStyle/>
          <a:p>
            <a:r>
              <a:rPr lang="en-US" b="1" dirty="0">
                <a:latin typeface="Poppins" panose="00000500000000000000" pitchFamily="2" charset="0"/>
                <a:cs typeface="Poppins" panose="00000500000000000000" pitchFamily="2" charset="0"/>
              </a:rPr>
              <a:t>BUL 6745.6 Guidelines for the Required School Site Council and English Learner Advisory Committee </a:t>
            </a:r>
          </a:p>
        </p:txBody>
      </p:sp>
      <p:sp>
        <p:nvSpPr>
          <p:cNvPr id="35" name="Rectangle 34">
            <a:extLst>
              <a:ext uri="{FF2B5EF4-FFF2-40B4-BE49-F238E27FC236}">
                <a16:creationId xmlns:a16="http://schemas.microsoft.com/office/drawing/2014/main" id="{DD862291-7FD3-4034-95D9-D026E1635756}"/>
              </a:ext>
            </a:extLst>
          </p:cNvPr>
          <p:cNvSpPr/>
          <p:nvPr/>
        </p:nvSpPr>
        <p:spPr>
          <a:xfrm>
            <a:off x="6297071" y="5878299"/>
            <a:ext cx="5894929" cy="923330"/>
          </a:xfrm>
          <a:prstGeom prst="rect">
            <a:avLst/>
          </a:prstGeom>
        </p:spPr>
        <p:txBody>
          <a:bodyPr wrap="square" lIns="91440" tIns="45720" rIns="91440" bIns="45720" anchor="t">
            <a:spAutoFit/>
          </a:bodyPr>
          <a:lstStyle/>
          <a:p>
            <a:r>
              <a:rPr lang="es-ES" b="1" dirty="0">
                <a:solidFill>
                  <a:srgbClr val="0070C0"/>
                </a:solidFill>
                <a:latin typeface="Poppins"/>
                <a:cs typeface="Poppins"/>
              </a:rPr>
              <a:t>BUL 6745.6 Normas para el Requerido Consejo del Plantel Escolar y el Comité Asesor para Aprendices de Inglés </a:t>
            </a:r>
          </a:p>
        </p:txBody>
      </p:sp>
      <p:sp>
        <p:nvSpPr>
          <p:cNvPr id="4" name="TextBox 3"/>
          <p:cNvSpPr txBox="1"/>
          <p:nvPr/>
        </p:nvSpPr>
        <p:spPr>
          <a:xfrm>
            <a:off x="1552574" y="352286"/>
            <a:ext cx="9139513" cy="1200329"/>
          </a:xfrm>
          <a:prstGeom prst="rect">
            <a:avLst/>
          </a:prstGeom>
          <a:noFill/>
          <a:effectLst/>
        </p:spPr>
        <p:txBody>
          <a:bodyPr wrap="square" rtlCol="0">
            <a:spAutoFit/>
          </a:bodyPr>
          <a:lstStyle/>
          <a:p>
            <a:pPr algn="ctr"/>
            <a:r>
              <a:rPr lang="en-US" sz="3600" b="1" dirty="0">
                <a:solidFill>
                  <a:schemeClr val="accent6"/>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English Learner Advisory Committee</a:t>
            </a:r>
          </a:p>
          <a:p>
            <a:pPr algn="ctr"/>
            <a:r>
              <a:rPr lang="en-US" sz="3600" b="1" dirty="0">
                <a:solidFill>
                  <a:schemeClr val="accent6"/>
                </a:solidFill>
                <a:effectLst>
                  <a:outerShdw dist="76200" dir="2400000" algn="t" rotWithShape="0">
                    <a:prstClr val="black">
                      <a:alpha val="7000"/>
                    </a:prstClr>
                  </a:outerShdw>
                </a:effectLst>
                <a:latin typeface="Poppins" panose="00000500000000000000" pitchFamily="2" charset="0"/>
                <a:ea typeface="Open Sans" panose="020B0606030504020204" pitchFamily="34" charset="0"/>
                <a:cs typeface="Poppins" panose="00000500000000000000" pitchFamily="2" charset="0"/>
              </a:rPr>
              <a:t>Officer Training</a:t>
            </a:r>
          </a:p>
        </p:txBody>
      </p:sp>
      <p:pic>
        <p:nvPicPr>
          <p:cNvPr id="3" name="Picture 2">
            <a:extLst>
              <a:ext uri="{FF2B5EF4-FFF2-40B4-BE49-F238E27FC236}">
                <a16:creationId xmlns:a16="http://schemas.microsoft.com/office/drawing/2014/main" id="{2437606D-E822-53F4-D683-5ED41008C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86" y="265987"/>
            <a:ext cx="1248047" cy="1286628"/>
          </a:xfrm>
          <a:prstGeom prst="rect">
            <a:avLst/>
          </a:prstGeom>
          <a:noFill/>
          <a:ln>
            <a:noFill/>
          </a:ln>
        </p:spPr>
      </p:pic>
      <p:pic>
        <p:nvPicPr>
          <p:cNvPr id="7" name="Picture 6" descr="A group of people sitting at tables&#10;&#10;Description automatically generated with medium confidence">
            <a:extLst>
              <a:ext uri="{FF2B5EF4-FFF2-40B4-BE49-F238E27FC236}">
                <a16:creationId xmlns:a16="http://schemas.microsoft.com/office/drawing/2014/main" id="{B8EB5D9D-E5BE-CC60-5B4A-EE74B4FE97E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677" y="1700215"/>
            <a:ext cx="3688351" cy="2460102"/>
          </a:xfrm>
          <a:prstGeom prst="rect">
            <a:avLst/>
          </a:prstGeom>
          <a:ln w="19050">
            <a:solidFill>
              <a:srgbClr val="000000"/>
            </a:solidFill>
          </a:ln>
        </p:spPr>
      </p:pic>
      <p:sp>
        <p:nvSpPr>
          <p:cNvPr id="8" name="TextBox 7">
            <a:extLst>
              <a:ext uri="{FF2B5EF4-FFF2-40B4-BE49-F238E27FC236}">
                <a16:creationId xmlns:a16="http://schemas.microsoft.com/office/drawing/2014/main" id="{A840C7A3-2CF7-1F4F-3C13-21ADECD0FDF3}"/>
              </a:ext>
            </a:extLst>
          </p:cNvPr>
          <p:cNvSpPr txBox="1"/>
          <p:nvPr/>
        </p:nvSpPr>
        <p:spPr>
          <a:xfrm>
            <a:off x="3352800" y="7886473"/>
            <a:ext cx="4586514" cy="230832"/>
          </a:xfrm>
          <a:prstGeom prst="rect">
            <a:avLst/>
          </a:prstGeom>
          <a:noFill/>
        </p:spPr>
        <p:txBody>
          <a:bodyPr wrap="square" rtlCol="0">
            <a:spAutoFit/>
          </a:bodyPr>
          <a:lstStyle/>
          <a:p>
            <a:r>
              <a:rPr lang="en-US" sz="900">
                <a:hlinkClick r:id="rId5" tooltip="https://www.flickr.com/photos/cseeman/6939933251/"/>
              </a:rPr>
              <a:t>This Photo</a:t>
            </a:r>
            <a:r>
              <a:rPr lang="en-US" sz="900"/>
              <a:t> by Unknown Author is licensed under </a:t>
            </a:r>
            <a:r>
              <a:rPr lang="en-US" sz="900">
                <a:hlinkClick r:id="rId6" tooltip="https://creativecommons.org/licenses/by-nc-sa/3.0/"/>
              </a:rPr>
              <a:t>CC BY-SA-NC</a:t>
            </a:r>
            <a:endParaRPr lang="en-US" sz="900"/>
          </a:p>
        </p:txBody>
      </p:sp>
      <p:pic>
        <p:nvPicPr>
          <p:cNvPr id="9" name="Picture 8" descr="A group of people shaking hands&#10;&#10;Description automatically generated with medium confidence">
            <a:extLst>
              <a:ext uri="{FF2B5EF4-FFF2-40B4-BE49-F238E27FC236}">
                <a16:creationId xmlns:a16="http://schemas.microsoft.com/office/drawing/2014/main" id="{810D5137-11B8-AB85-2C2E-080C3971399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974225" y="1727199"/>
            <a:ext cx="3745558" cy="2467430"/>
          </a:xfrm>
          <a:prstGeom prst="rect">
            <a:avLst/>
          </a:prstGeom>
          <a:ln w="19050">
            <a:solidFill>
              <a:schemeClr val="tx1"/>
            </a:solidFill>
          </a:ln>
        </p:spPr>
      </p:pic>
    </p:spTree>
    <p:extLst>
      <p:ext uri="{BB962C8B-B14F-4D97-AF65-F5344CB8AC3E}">
        <p14:creationId xmlns:p14="http://schemas.microsoft.com/office/powerpoint/2010/main" val="31177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03CDE3-46CF-BC04-B481-7C60AFA73CD6}"/>
              </a:ext>
            </a:extLst>
          </p:cNvPr>
          <p:cNvSpPr>
            <a:spLocks noGrp="1"/>
          </p:cNvSpPr>
          <p:nvPr>
            <p:ph idx="1"/>
          </p:nvPr>
        </p:nvSpPr>
        <p:spPr>
          <a:xfrm>
            <a:off x="499068" y="2504401"/>
            <a:ext cx="1853012" cy="1716380"/>
          </a:xfrm>
          <a:ln>
            <a:solidFill>
              <a:schemeClr val="accent1">
                <a:lumMod val="75000"/>
              </a:schemeClr>
            </a:solidFill>
          </a:ln>
        </p:spPr>
        <p:txBody>
          <a:bodyPr/>
          <a:lstStyle/>
          <a:p>
            <a:pPr marL="0" indent="0">
              <a:buNone/>
            </a:pPr>
            <a:r>
              <a:rPr lang="en-US"/>
              <a:t>.</a:t>
            </a:r>
          </a:p>
        </p:txBody>
      </p:sp>
      <p:sp>
        <p:nvSpPr>
          <p:cNvPr id="7" name="TextBox 6">
            <a:extLst>
              <a:ext uri="{FF2B5EF4-FFF2-40B4-BE49-F238E27FC236}">
                <a16:creationId xmlns:a16="http://schemas.microsoft.com/office/drawing/2014/main" id="{BFB787E6-315A-6CC3-E0F0-719B14A30DF7}"/>
              </a:ext>
            </a:extLst>
          </p:cNvPr>
          <p:cNvSpPr txBox="1"/>
          <p:nvPr/>
        </p:nvSpPr>
        <p:spPr>
          <a:xfrm>
            <a:off x="216039"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Chairperson/</a:t>
            </a:r>
            <a:endParaRPr lang="es-MX">
              <a:solidFill>
                <a:srgbClr val="0070C0"/>
              </a:solidFill>
            </a:endParaRPr>
          </a:p>
          <a:p>
            <a:pPr algn="ctr"/>
            <a:r>
              <a:rPr lang="es-MX">
                <a:solidFill>
                  <a:srgbClr val="0070C0"/>
                </a:solidFill>
              </a:rPr>
              <a:t>Presidenta</a:t>
            </a:r>
            <a:endParaRPr lang="es-MX">
              <a:solidFill>
                <a:srgbClr val="0070C0"/>
              </a:solidFill>
              <a:cs typeface="Poppins"/>
            </a:endParaRPr>
          </a:p>
        </p:txBody>
      </p:sp>
      <p:sp>
        <p:nvSpPr>
          <p:cNvPr id="16" name="TextBox 15">
            <a:extLst>
              <a:ext uri="{FF2B5EF4-FFF2-40B4-BE49-F238E27FC236}">
                <a16:creationId xmlns:a16="http://schemas.microsoft.com/office/drawing/2014/main" id="{004D1454-8B02-4EE4-8E7A-43B1A5E2FAD9}"/>
              </a:ext>
            </a:extLst>
          </p:cNvPr>
          <p:cNvSpPr txBox="1"/>
          <p:nvPr/>
        </p:nvSpPr>
        <p:spPr>
          <a:xfrm>
            <a:off x="495169" y="277001"/>
            <a:ext cx="4129407" cy="1200329"/>
          </a:xfrm>
          <a:prstGeom prst="rect">
            <a:avLst/>
          </a:prstGeom>
          <a:noFill/>
          <a:effectLst/>
        </p:spPr>
        <p:txBody>
          <a:bodyPr wrap="square" lIns="91440" tIns="45720" rIns="91440" bIns="45720" rtlCol="0" anchor="t">
            <a:spAutoFit/>
          </a:bodyPr>
          <a:lstStyle/>
          <a:p>
            <a:r>
              <a:rPr lang="en-US" sz="2800" b="1" dirty="0">
                <a:latin typeface="Poppins"/>
                <a:ea typeface="Open Sans"/>
                <a:cs typeface="Poppins"/>
              </a:rPr>
              <a:t>ELAC Officers Roles and Responsibilities  </a:t>
            </a:r>
            <a:endParaRPr lang="en-US" sz="2800" b="1" dirty="0">
              <a:latin typeface="Poppins" panose="00000500000000000000" pitchFamily="2" charset="0"/>
              <a:ea typeface="Open Sans" panose="020B0606030504020204" pitchFamily="34" charset="0"/>
              <a:cs typeface="Poppins" panose="00000500000000000000" pitchFamily="2" charset="0"/>
            </a:endParaRPr>
          </a:p>
          <a:p>
            <a:endParaRPr lang="en-US" sz="1600" b="1" dirty="0">
              <a:latin typeface="Poppins" panose="00000500000000000000" pitchFamily="2" charset="0"/>
              <a:ea typeface="Open Sans" panose="020B0606030504020204" pitchFamily="34" charset="0"/>
              <a:cs typeface="Poppins" panose="00000500000000000000" pitchFamily="2" charset="0"/>
            </a:endParaRPr>
          </a:p>
        </p:txBody>
      </p:sp>
      <p:sp>
        <p:nvSpPr>
          <p:cNvPr id="25" name="Content Placeholder 5">
            <a:extLst>
              <a:ext uri="{FF2B5EF4-FFF2-40B4-BE49-F238E27FC236}">
                <a16:creationId xmlns:a16="http://schemas.microsoft.com/office/drawing/2014/main" id="{EE0E7733-A621-404E-9607-093784C49DB0}"/>
              </a:ext>
            </a:extLst>
          </p:cNvPr>
          <p:cNvSpPr txBox="1">
            <a:spLocks/>
          </p:cNvSpPr>
          <p:nvPr/>
        </p:nvSpPr>
        <p:spPr>
          <a:xfrm>
            <a:off x="3517229" y="2967335"/>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6" name="Content Placeholder 5">
            <a:extLst>
              <a:ext uri="{FF2B5EF4-FFF2-40B4-BE49-F238E27FC236}">
                <a16:creationId xmlns:a16="http://schemas.microsoft.com/office/drawing/2014/main" id="{4715F750-8205-4FCF-8891-E7CE77DAB601}"/>
              </a:ext>
            </a:extLst>
          </p:cNvPr>
          <p:cNvSpPr txBox="1">
            <a:spLocks/>
          </p:cNvSpPr>
          <p:nvPr/>
        </p:nvSpPr>
        <p:spPr>
          <a:xfrm>
            <a:off x="6701355" y="2616924"/>
            <a:ext cx="1853012" cy="1716380"/>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27" name="Content Placeholder 5">
            <a:extLst>
              <a:ext uri="{FF2B5EF4-FFF2-40B4-BE49-F238E27FC236}">
                <a16:creationId xmlns:a16="http://schemas.microsoft.com/office/drawing/2014/main" id="{4702596D-4FC3-44FD-8FD0-A83875615747}"/>
              </a:ext>
            </a:extLst>
          </p:cNvPr>
          <p:cNvSpPr txBox="1">
            <a:spLocks/>
          </p:cNvSpPr>
          <p:nvPr/>
        </p:nvSpPr>
        <p:spPr>
          <a:xfrm>
            <a:off x="9557677" y="2914769"/>
            <a:ext cx="1853012" cy="1762494"/>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t>
            </a:r>
          </a:p>
        </p:txBody>
      </p:sp>
      <p:sp>
        <p:nvSpPr>
          <p:cNvPr id="30" name="TextBox 29">
            <a:extLst>
              <a:ext uri="{FF2B5EF4-FFF2-40B4-BE49-F238E27FC236}">
                <a16:creationId xmlns:a16="http://schemas.microsoft.com/office/drawing/2014/main" id="{99B3ED1A-E937-4348-8274-845EF52F754E}"/>
              </a:ext>
            </a:extLst>
          </p:cNvPr>
          <p:cNvSpPr txBox="1"/>
          <p:nvPr/>
        </p:nvSpPr>
        <p:spPr>
          <a:xfrm>
            <a:off x="8915420" y="4683715"/>
            <a:ext cx="3137527" cy="923330"/>
          </a:xfrm>
          <a:prstGeom prst="rect">
            <a:avLst/>
          </a:prstGeom>
          <a:noFill/>
        </p:spPr>
        <p:txBody>
          <a:bodyPr wrap="square" lIns="91440" tIns="45720" rIns="91440" bIns="45720" rtlCol="0" anchor="t">
            <a:spAutoFit/>
          </a:bodyPr>
          <a:lstStyle/>
          <a:p>
            <a:pPr algn="ctr"/>
            <a:r>
              <a:rPr lang="en-US"/>
              <a:t>Name, </a:t>
            </a:r>
          </a:p>
          <a:p>
            <a:pPr algn="ctr"/>
            <a:r>
              <a:rPr lang="en-US"/>
              <a:t>Parliamentarian/</a:t>
            </a:r>
            <a:endParaRPr lang="es-MX">
              <a:solidFill>
                <a:srgbClr val="0070C0"/>
              </a:solidFill>
            </a:endParaRPr>
          </a:p>
          <a:p>
            <a:pPr algn="ctr"/>
            <a:r>
              <a:rPr lang="es-MX">
                <a:solidFill>
                  <a:srgbClr val="0070C0"/>
                </a:solidFill>
              </a:rPr>
              <a:t>Parlamentaria</a:t>
            </a:r>
            <a:endParaRPr lang="es-MX">
              <a:solidFill>
                <a:srgbClr val="0070C0"/>
              </a:solidFill>
              <a:cs typeface="Poppins"/>
            </a:endParaRPr>
          </a:p>
        </p:txBody>
      </p:sp>
      <p:sp>
        <p:nvSpPr>
          <p:cNvPr id="31" name="TextBox 30">
            <a:extLst>
              <a:ext uri="{FF2B5EF4-FFF2-40B4-BE49-F238E27FC236}">
                <a16:creationId xmlns:a16="http://schemas.microsoft.com/office/drawing/2014/main" id="{9A9D7B55-1CF2-4C62-875F-B7019D7EBF6A}"/>
              </a:ext>
            </a:extLst>
          </p:cNvPr>
          <p:cNvSpPr txBox="1"/>
          <p:nvPr/>
        </p:nvSpPr>
        <p:spPr>
          <a:xfrm>
            <a:off x="6418326" y="4683715"/>
            <a:ext cx="2419070" cy="923330"/>
          </a:xfrm>
          <a:prstGeom prst="rect">
            <a:avLst/>
          </a:prstGeom>
          <a:noFill/>
        </p:spPr>
        <p:txBody>
          <a:bodyPr wrap="square" lIns="91440" tIns="45720" rIns="91440" bIns="45720" rtlCol="0" anchor="t">
            <a:spAutoFit/>
          </a:bodyPr>
          <a:lstStyle/>
          <a:p>
            <a:pPr algn="ctr"/>
            <a:r>
              <a:rPr lang="en-US"/>
              <a:t>Name, </a:t>
            </a:r>
          </a:p>
          <a:p>
            <a:pPr algn="ctr"/>
            <a:r>
              <a:rPr lang="en-US"/>
              <a:t>Secretary/</a:t>
            </a:r>
            <a:endParaRPr lang="es-MX">
              <a:solidFill>
                <a:srgbClr val="0070C0"/>
              </a:solidFill>
            </a:endParaRPr>
          </a:p>
          <a:p>
            <a:pPr algn="ctr"/>
            <a:r>
              <a:rPr lang="es-MX">
                <a:solidFill>
                  <a:srgbClr val="0070C0"/>
                </a:solidFill>
              </a:rPr>
              <a:t>Secretaria</a:t>
            </a:r>
            <a:endParaRPr lang="es-MX">
              <a:solidFill>
                <a:srgbClr val="0070C0"/>
              </a:solidFill>
              <a:cs typeface="Poppins"/>
            </a:endParaRPr>
          </a:p>
        </p:txBody>
      </p:sp>
      <p:sp>
        <p:nvSpPr>
          <p:cNvPr id="32" name="TextBox 31">
            <a:extLst>
              <a:ext uri="{FF2B5EF4-FFF2-40B4-BE49-F238E27FC236}">
                <a16:creationId xmlns:a16="http://schemas.microsoft.com/office/drawing/2014/main" id="{465E41F8-794D-42B9-8B74-A6D6644B4672}"/>
              </a:ext>
            </a:extLst>
          </p:cNvPr>
          <p:cNvSpPr txBox="1"/>
          <p:nvPr/>
        </p:nvSpPr>
        <p:spPr>
          <a:xfrm>
            <a:off x="2917942" y="4683715"/>
            <a:ext cx="3500384" cy="923330"/>
          </a:xfrm>
          <a:prstGeom prst="rect">
            <a:avLst/>
          </a:prstGeom>
          <a:noFill/>
        </p:spPr>
        <p:txBody>
          <a:bodyPr wrap="square" lIns="91440" tIns="45720" rIns="91440" bIns="45720" rtlCol="0" anchor="t">
            <a:spAutoFit/>
          </a:bodyPr>
          <a:lstStyle/>
          <a:p>
            <a:pPr algn="ctr"/>
            <a:r>
              <a:rPr lang="en-US"/>
              <a:t>Name, </a:t>
            </a:r>
          </a:p>
          <a:p>
            <a:pPr algn="ctr"/>
            <a:r>
              <a:rPr lang="en-US"/>
              <a:t>Vice-Chairperson/ </a:t>
            </a:r>
            <a:endParaRPr lang="es-MX">
              <a:solidFill>
                <a:srgbClr val="0070C0"/>
              </a:solidFill>
            </a:endParaRPr>
          </a:p>
          <a:p>
            <a:pPr algn="ctr"/>
            <a:r>
              <a:rPr lang="en-US">
                <a:solidFill>
                  <a:srgbClr val="0070C0"/>
                </a:solidFill>
              </a:rPr>
              <a:t>Vice-</a:t>
            </a:r>
            <a:r>
              <a:rPr lang="es-MX">
                <a:solidFill>
                  <a:srgbClr val="0070C0"/>
                </a:solidFill>
              </a:rPr>
              <a:t>Presidenta</a:t>
            </a:r>
            <a:endParaRPr lang="es-MX">
              <a:solidFill>
                <a:srgbClr val="0070C0"/>
              </a:solidFill>
              <a:cs typeface="Poppins"/>
            </a:endParaRPr>
          </a:p>
        </p:txBody>
      </p:sp>
      <p:sp>
        <p:nvSpPr>
          <p:cNvPr id="2" name="TextBox 1">
            <a:extLst>
              <a:ext uri="{FF2B5EF4-FFF2-40B4-BE49-F238E27FC236}">
                <a16:creationId xmlns:a16="http://schemas.microsoft.com/office/drawing/2014/main" id="{99B50757-D0F5-9581-EFFA-13289DDD81C3}"/>
              </a:ext>
            </a:extLst>
          </p:cNvPr>
          <p:cNvSpPr txBox="1"/>
          <p:nvPr/>
        </p:nvSpPr>
        <p:spPr>
          <a:xfrm>
            <a:off x="6075872" y="281796"/>
            <a:ext cx="55611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err="1">
                <a:solidFill>
                  <a:srgbClr val="0070C0"/>
                </a:solidFill>
                <a:latin typeface="Poppins"/>
                <a:cs typeface="Segoe UI"/>
              </a:rPr>
              <a:t>Función</a:t>
            </a:r>
            <a:r>
              <a:rPr lang="en-US" sz="2800" b="1" i="1" dirty="0">
                <a:solidFill>
                  <a:srgbClr val="0070C0"/>
                </a:solidFill>
                <a:latin typeface="Poppins"/>
                <a:cs typeface="Segoe UI"/>
              </a:rPr>
              <a:t> y </a:t>
            </a:r>
            <a:r>
              <a:rPr lang="en-US" sz="2800" b="1" i="1" dirty="0" err="1">
                <a:solidFill>
                  <a:srgbClr val="0070C0"/>
                </a:solidFill>
                <a:latin typeface="Poppins"/>
                <a:cs typeface="Segoe UI"/>
              </a:rPr>
              <a:t>Responsabilidadesde</a:t>
            </a:r>
            <a:r>
              <a:rPr lang="en-US" sz="2800" b="1" i="1" dirty="0">
                <a:solidFill>
                  <a:srgbClr val="0070C0"/>
                </a:solidFill>
                <a:latin typeface="Poppins"/>
                <a:cs typeface="Segoe UI"/>
              </a:rPr>
              <a:t> </a:t>
            </a:r>
            <a:r>
              <a:rPr lang="en-US" sz="2800" b="1" i="1" dirty="0" err="1">
                <a:solidFill>
                  <a:srgbClr val="0070C0"/>
                </a:solidFill>
                <a:latin typeface="Poppins"/>
                <a:cs typeface="Segoe UI"/>
              </a:rPr>
              <a:t>los</a:t>
            </a:r>
            <a:r>
              <a:rPr lang="en-US" sz="2800" b="1" i="1" dirty="0">
                <a:solidFill>
                  <a:srgbClr val="0070C0"/>
                </a:solidFill>
                <a:latin typeface="Poppins"/>
                <a:cs typeface="Segoe UI"/>
              </a:rPr>
              <a:t>  </a:t>
            </a:r>
            <a:r>
              <a:rPr lang="en-US" sz="2800" b="1" i="1" dirty="0" err="1">
                <a:solidFill>
                  <a:srgbClr val="0070C0"/>
                </a:solidFill>
                <a:latin typeface="Poppins"/>
                <a:cs typeface="Segoe UI"/>
              </a:rPr>
              <a:t>Funcionarios</a:t>
            </a:r>
            <a:r>
              <a:rPr lang="en-US" sz="2800" b="1" i="1" dirty="0">
                <a:solidFill>
                  <a:srgbClr val="0070C0"/>
                </a:solidFill>
                <a:latin typeface="Poppins"/>
                <a:cs typeface="Segoe UI"/>
              </a:rPr>
              <a:t>  del ELAC</a:t>
            </a:r>
            <a:endParaRPr lang="en-US" dirty="0">
              <a:solidFill>
                <a:srgbClr val="0070C0"/>
              </a:solidFill>
              <a:cs typeface="Calibri"/>
            </a:endParaRPr>
          </a:p>
        </p:txBody>
      </p:sp>
    </p:spTree>
    <p:extLst>
      <p:ext uri="{BB962C8B-B14F-4D97-AF65-F5344CB8AC3E}">
        <p14:creationId xmlns:p14="http://schemas.microsoft.com/office/powerpoint/2010/main" val="5217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3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75228" y="2914388"/>
            <a:ext cx="1887166" cy="881831"/>
          </a:xfrm>
          <a:prstGeom prst="rect">
            <a:avLst/>
          </a:prstGeom>
          <a:noFill/>
        </p:spPr>
        <p:txBody>
          <a:bodyPr wrap="non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Presidente/a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62895" y="271869"/>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solidFill>
                <a:schemeClr val="accent2"/>
              </a:solidFill>
              <a:ln>
                <a:solidFill>
                  <a:schemeClr val="accent2"/>
                </a:solidFill>
              </a:ln>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oppins"/>
                    <a:ea typeface="+mn-ea"/>
                    <a:cs typeface="Poppins"/>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724131"/>
                <a:ext cx="3164059" cy="1041170"/>
              </a:xfrm>
              <a:prstGeom prst="rect">
                <a:avLst/>
              </a:prstGeom>
              <a:solidFill>
                <a:schemeClr val="accent2"/>
              </a:solid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a:ea typeface="+mn-ea"/>
                    <a:cs typeface="Poppins"/>
                  </a:rPr>
                  <a:t>Presides at all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a:ea typeface="+mn-ea"/>
                    <a:cs typeface="Poppins"/>
                  </a:rPr>
                  <a:t>Presidir en todas las reuniones.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665928" y="2172272"/>
                <a:ext cx="1491391" cy="2885882"/>
              </a:xfrm>
              <a:prstGeom prst="rect">
                <a:avLst/>
              </a:prstGeom>
              <a:noFill/>
            </p:spPr>
            <p:txBody>
              <a:bodyPr wrap="square" lIns="91440" tIns="45720" rIns="91440" bIns="45720" rtlCol="0" anchor="t">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a:ea typeface="+mn-ea"/>
                    <a:cs typeface="Poppins"/>
                  </a:rPr>
                  <a:t>Participates in agenda planning with the other officers and school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700" b="1" i="0" u="none" strike="noStrike" kern="1200" cap="none" spc="0" normalizeH="0" baseline="0" noProof="0" dirty="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a:ea typeface="+mn-ea"/>
                    <a:cs typeface="Poppins"/>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472327"/>
            <a:chOff x="1011308" y="1222042"/>
            <a:chExt cx="2108200" cy="4851647"/>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25550" cy="4851647"/>
              <a:chOff x="1620908" y="1209342"/>
              <a:chExt cx="1925550" cy="4851647"/>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635027" y="2415257"/>
                <a:ext cx="1911431" cy="364573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a:ea typeface="+mn-ea"/>
                    <a:cs typeface="Poppins"/>
                  </a:rPr>
                  <a:t>Other duties as prescribed by the council.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a:ea typeface="+mn-ea"/>
                    <a:cs typeface="Poppins"/>
                  </a:rPr>
                  <a:t>Desempeñar otras  responsabilidades establecidas  por el consejo.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4" name="TextBox 3">
            <a:extLst>
              <a:ext uri="{FF2B5EF4-FFF2-40B4-BE49-F238E27FC236}">
                <a16:creationId xmlns:a16="http://schemas.microsoft.com/office/drawing/2014/main" id="{4DA4BD3B-E28F-4626-A303-271C0188387D}"/>
              </a:ext>
            </a:extLst>
          </p:cNvPr>
          <p:cNvSpPr txBox="1"/>
          <p:nvPr/>
        </p:nvSpPr>
        <p:spPr>
          <a:xfrm>
            <a:off x="8396778" y="685066"/>
            <a:ext cx="3573821" cy="5824790"/>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oppins"/>
                <a:ea typeface="+mn-ea"/>
                <a:cs typeface="Poppins"/>
              </a:rPr>
              <a:t>Chairperson</a:t>
            </a:r>
            <a:r>
              <a:rPr kumimoji="0" lang="en-US" sz="2400" b="0" i="0" u="none" strike="noStrike" kern="1200" cap="none" spc="0" normalizeH="0" baseline="0" noProof="0" dirty="0">
                <a:ln>
                  <a:noFill/>
                </a:ln>
                <a:solidFill>
                  <a:prstClr val="black"/>
                </a:solidFill>
                <a:effectLst/>
                <a:uLnTx/>
                <a:uFillTx/>
                <a:latin typeface="Poppins"/>
                <a:ea typeface="+mn-ea"/>
                <a:cs typeface="Poppins"/>
              </a:rPr>
              <a:t>: A person that leads the meeting. This person  directs what is discussed in the meeting, as per the agenda.</a:t>
            </a:r>
          </a:p>
          <a:p>
            <a:pPr marL="0" marR="0" lvl="0" indent="0" algn="l" defTabSz="914400" rtl="0" eaLnBrk="1" fontAlgn="auto" latinLnBrk="0" hangingPunct="1">
              <a:spcBef>
                <a:spcPts val="0"/>
              </a:spcBef>
              <a:spcAft>
                <a:spcPts val="0"/>
              </a:spcAft>
              <a:buClrTx/>
              <a:buSzTx/>
              <a:buFontTx/>
              <a:buNone/>
              <a:tabLst/>
              <a:defRPr/>
            </a:pPr>
            <a:endParaRPr kumimoji="0" lang="es-MX" sz="1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a:ea typeface="+mn-ea"/>
                <a:cs typeface="Poppins"/>
              </a:rPr>
              <a:t>Presidente: </a:t>
            </a:r>
            <a:r>
              <a:rPr kumimoji="0" lang="es-MX" sz="2400" b="0" i="0" u="none" strike="noStrike" kern="1200" cap="none" spc="0" normalizeH="0" baseline="0" noProof="0" dirty="0">
                <a:ln>
                  <a:noFill/>
                </a:ln>
                <a:solidFill>
                  <a:srgbClr val="0070C0"/>
                </a:solidFill>
                <a:effectLst/>
                <a:uLnTx/>
                <a:uFillTx/>
                <a:latin typeface="Poppins"/>
                <a:ea typeface="+mn-ea"/>
                <a:cs typeface="Poppins"/>
              </a:rPr>
              <a:t>La persona que está a cargo de la reunión.  Esta persona tiene la capacidad de dirigir lo que qué  se discute algo en la reunión, de acuerdo a la agenda.</a:t>
            </a: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a:solidFill>
            <a:srgbClr val="FF0000"/>
          </a:solidFill>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a:grpFill/>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a:grpFill/>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grpFill/>
              </p:spPr>
              <p:txBody>
                <a:bodyPr wrap="non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a:ea typeface="+mn-ea"/>
                      <a:cs typeface="Poppins"/>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228878" y="5226360"/>
              <a:ext cx="3841652" cy="1153659"/>
            </a:xfrm>
            <a:prstGeom prst="rect">
              <a:avLst/>
            </a:prstGeom>
            <a:grpFill/>
          </p:spPr>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a:ea typeface="+mn-ea"/>
                  <a:cs typeface="Poppins"/>
                </a:rPr>
                <a:t>Signs all pertinent documents.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FFFF0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a:ea typeface="+mn-ea"/>
                  <a:cs typeface="Poppins"/>
                </a:rPr>
                <a:t>Firmar todos los documentos pertinentes.</a:t>
              </a:r>
            </a:p>
          </p:txBody>
        </p:sp>
      </p:grpSp>
      <p:sp>
        <p:nvSpPr>
          <p:cNvPr id="9" name="TextBox 8">
            <a:extLst>
              <a:ext uri="{FF2B5EF4-FFF2-40B4-BE49-F238E27FC236}">
                <a16:creationId xmlns:a16="http://schemas.microsoft.com/office/drawing/2014/main" id="{DDFD3E02-2ECB-CA14-6EDF-D4CE7A2A48DE}"/>
              </a:ext>
            </a:extLst>
          </p:cNvPr>
          <p:cNvSpPr txBox="1"/>
          <p:nvPr/>
        </p:nvSpPr>
        <p:spPr>
          <a:xfrm>
            <a:off x="8172601" y="167647"/>
            <a:ext cx="3724286" cy="621837"/>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p:txBody>
      </p:sp>
    </p:spTree>
    <p:extLst>
      <p:ext uri="{BB962C8B-B14F-4D97-AF65-F5344CB8AC3E}">
        <p14:creationId xmlns:p14="http://schemas.microsoft.com/office/powerpoint/2010/main" val="2234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5_POINT_CIRCLE" hidden="1">
            <a:extLst>
              <a:ext uri="{FF2B5EF4-FFF2-40B4-BE49-F238E27FC236}">
                <a16:creationId xmlns:a16="http://schemas.microsoft.com/office/drawing/2014/main" id="{CC328014-01B3-470A-86E6-DA97768541C2}"/>
              </a:ext>
            </a:extLst>
          </p:cNvPr>
          <p:cNvGrpSpPr>
            <a:grpSpLocks noChangeAspect="1"/>
          </p:cNvGrpSpPr>
          <p:nvPr/>
        </p:nvGrpSpPr>
        <p:grpSpPr bwMode="auto">
          <a:xfrm>
            <a:off x="2609751" y="91439"/>
            <a:ext cx="6762751" cy="6477000"/>
            <a:chOff x="376" y="1580"/>
            <a:chExt cx="4260" cy="4080"/>
          </a:xfrm>
        </p:grpSpPr>
        <p:sp>
          <p:nvSpPr>
            <p:cNvPr id="14" name="Freeform 5">
              <a:extLst>
                <a:ext uri="{FF2B5EF4-FFF2-40B4-BE49-F238E27FC236}">
                  <a16:creationId xmlns:a16="http://schemas.microsoft.com/office/drawing/2014/main" id="{6C5C1CC4-1A79-4BF6-828D-9F75AEF6C309}"/>
                </a:ext>
              </a:extLst>
            </p:cNvPr>
            <p:cNvSpPr>
              <a:spLocks/>
            </p:cNvSpPr>
            <p:nvPr/>
          </p:nvSpPr>
          <p:spPr bwMode="auto">
            <a:xfrm>
              <a:off x="1932" y="2471"/>
              <a:ext cx="1137" cy="494"/>
            </a:xfrm>
            <a:custGeom>
              <a:avLst/>
              <a:gdLst>
                <a:gd name="T0" fmla="*/ 92 w 479"/>
                <a:gd name="T1" fmla="*/ 208 h 208"/>
                <a:gd name="T2" fmla="*/ 0 w 479"/>
                <a:gd name="T3" fmla="*/ 83 h 208"/>
                <a:gd name="T4" fmla="*/ 479 w 479"/>
                <a:gd name="T5" fmla="*/ 88 h 208"/>
                <a:gd name="T6" fmla="*/ 392 w 479"/>
                <a:gd name="T7" fmla="*/ 208 h 208"/>
                <a:gd name="T8" fmla="*/ 92 w 479"/>
                <a:gd name="T9" fmla="*/ 208 h 208"/>
              </a:gdLst>
              <a:ahLst/>
              <a:cxnLst>
                <a:cxn ang="0">
                  <a:pos x="T0" y="T1"/>
                </a:cxn>
                <a:cxn ang="0">
                  <a:pos x="T2" y="T3"/>
                </a:cxn>
                <a:cxn ang="0">
                  <a:pos x="T4" y="T5"/>
                </a:cxn>
                <a:cxn ang="0">
                  <a:pos x="T6" y="T7"/>
                </a:cxn>
                <a:cxn ang="0">
                  <a:pos x="T8" y="T9"/>
                </a:cxn>
              </a:cxnLst>
              <a:rect l="0" t="0" r="r" b="b"/>
              <a:pathLst>
                <a:path w="479" h="208">
                  <a:moveTo>
                    <a:pt x="92" y="208"/>
                  </a:moveTo>
                  <a:cubicBezTo>
                    <a:pt x="66" y="172"/>
                    <a:pt x="13" y="102"/>
                    <a:pt x="0" y="83"/>
                  </a:cubicBezTo>
                  <a:cubicBezTo>
                    <a:pt x="150" y="2"/>
                    <a:pt x="328" y="0"/>
                    <a:pt x="479" y="88"/>
                  </a:cubicBezTo>
                  <a:cubicBezTo>
                    <a:pt x="439" y="144"/>
                    <a:pt x="415" y="175"/>
                    <a:pt x="392" y="208"/>
                  </a:cubicBezTo>
                  <a:cubicBezTo>
                    <a:pt x="299" y="160"/>
                    <a:pt x="184" y="161"/>
                    <a:pt x="92"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5" name="Freeform 6">
              <a:extLst>
                <a:ext uri="{FF2B5EF4-FFF2-40B4-BE49-F238E27FC236}">
                  <a16:creationId xmlns:a16="http://schemas.microsoft.com/office/drawing/2014/main" id="{D72E300B-CE00-4999-9A3C-42C5F3B94843}"/>
                </a:ext>
              </a:extLst>
            </p:cNvPr>
            <p:cNvSpPr>
              <a:spLocks/>
            </p:cNvSpPr>
            <p:nvPr/>
          </p:nvSpPr>
          <p:spPr bwMode="auto">
            <a:xfrm>
              <a:off x="1371" y="1580"/>
              <a:ext cx="2266" cy="1219"/>
            </a:xfrm>
            <a:custGeom>
              <a:avLst/>
              <a:gdLst>
                <a:gd name="T0" fmla="*/ 228 w 954"/>
                <a:gd name="T1" fmla="*/ 511 h 513"/>
                <a:gd name="T2" fmla="*/ 0 w 954"/>
                <a:gd name="T3" fmla="*/ 199 h 513"/>
                <a:gd name="T4" fmla="*/ 954 w 954"/>
                <a:gd name="T5" fmla="*/ 199 h 513"/>
                <a:gd name="T6" fmla="*/ 728 w 954"/>
                <a:gd name="T7" fmla="*/ 513 h 513"/>
                <a:gd name="T8" fmla="*/ 228 w 954"/>
                <a:gd name="T9" fmla="*/ 511 h 513"/>
              </a:gdLst>
              <a:ahLst/>
              <a:cxnLst>
                <a:cxn ang="0">
                  <a:pos x="T0" y="T1"/>
                </a:cxn>
                <a:cxn ang="0">
                  <a:pos x="T2" y="T3"/>
                </a:cxn>
                <a:cxn ang="0">
                  <a:pos x="T4" y="T5"/>
                </a:cxn>
                <a:cxn ang="0">
                  <a:pos x="T6" y="T7"/>
                </a:cxn>
                <a:cxn ang="0">
                  <a:pos x="T8" y="T9"/>
                </a:cxn>
              </a:cxnLst>
              <a:rect l="0" t="0" r="r" b="b"/>
              <a:pathLst>
                <a:path w="954" h="513">
                  <a:moveTo>
                    <a:pt x="228" y="511"/>
                  </a:moveTo>
                  <a:cubicBezTo>
                    <a:pt x="149" y="404"/>
                    <a:pt x="49" y="267"/>
                    <a:pt x="0" y="199"/>
                  </a:cubicBezTo>
                  <a:cubicBezTo>
                    <a:pt x="287" y="3"/>
                    <a:pt x="668" y="0"/>
                    <a:pt x="954" y="199"/>
                  </a:cubicBezTo>
                  <a:cubicBezTo>
                    <a:pt x="884" y="298"/>
                    <a:pt x="766" y="460"/>
                    <a:pt x="728" y="513"/>
                  </a:cubicBezTo>
                  <a:cubicBezTo>
                    <a:pt x="561" y="410"/>
                    <a:pt x="389" y="410"/>
                    <a:pt x="228" y="51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6" name="Freeform 7">
              <a:extLst>
                <a:ext uri="{FF2B5EF4-FFF2-40B4-BE49-F238E27FC236}">
                  <a16:creationId xmlns:a16="http://schemas.microsoft.com/office/drawing/2014/main" id="{2BD052A9-7306-4F3D-8A38-42752D24372B}"/>
                </a:ext>
              </a:extLst>
            </p:cNvPr>
            <p:cNvSpPr>
              <a:spLocks/>
            </p:cNvSpPr>
            <p:nvPr/>
          </p:nvSpPr>
          <p:spPr bwMode="auto">
            <a:xfrm>
              <a:off x="1293" y="2837"/>
              <a:ext cx="643" cy="1078"/>
            </a:xfrm>
            <a:custGeom>
              <a:avLst/>
              <a:gdLst>
                <a:gd name="T0" fmla="*/ 178 w 271"/>
                <a:gd name="T1" fmla="*/ 405 h 454"/>
                <a:gd name="T2" fmla="*/ 31 w 271"/>
                <a:gd name="T3" fmla="*/ 454 h 454"/>
                <a:gd name="T4" fmla="*/ 184 w 271"/>
                <a:gd name="T5" fmla="*/ 0 h 454"/>
                <a:gd name="T6" fmla="*/ 271 w 271"/>
                <a:gd name="T7" fmla="*/ 119 h 454"/>
                <a:gd name="T8" fmla="*/ 178 w 271"/>
                <a:gd name="T9" fmla="*/ 405 h 454"/>
              </a:gdLst>
              <a:ahLst/>
              <a:cxnLst>
                <a:cxn ang="0">
                  <a:pos x="T0" y="T1"/>
                </a:cxn>
                <a:cxn ang="0">
                  <a:pos x="T2" y="T3"/>
                </a:cxn>
                <a:cxn ang="0">
                  <a:pos x="T4" y="T5"/>
                </a:cxn>
                <a:cxn ang="0">
                  <a:pos x="T6" y="T7"/>
                </a:cxn>
                <a:cxn ang="0">
                  <a:pos x="T8" y="T9"/>
                </a:cxn>
              </a:cxnLst>
              <a:rect l="0" t="0" r="r" b="b"/>
              <a:pathLst>
                <a:path w="271" h="454">
                  <a:moveTo>
                    <a:pt x="178" y="405"/>
                  </a:moveTo>
                  <a:cubicBezTo>
                    <a:pt x="136" y="418"/>
                    <a:pt x="53" y="447"/>
                    <a:pt x="31" y="454"/>
                  </a:cubicBezTo>
                  <a:cubicBezTo>
                    <a:pt x="0" y="286"/>
                    <a:pt x="54" y="116"/>
                    <a:pt x="184" y="0"/>
                  </a:cubicBezTo>
                  <a:cubicBezTo>
                    <a:pt x="224" y="55"/>
                    <a:pt x="247" y="88"/>
                    <a:pt x="271" y="119"/>
                  </a:cubicBezTo>
                  <a:cubicBezTo>
                    <a:pt x="197" y="194"/>
                    <a:pt x="162" y="303"/>
                    <a:pt x="178"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7" name="Freeform 8">
              <a:extLst>
                <a:ext uri="{FF2B5EF4-FFF2-40B4-BE49-F238E27FC236}">
                  <a16:creationId xmlns:a16="http://schemas.microsoft.com/office/drawing/2014/main" id="{627E3FCA-3D26-4E6D-89E4-609A95161C06}"/>
                </a:ext>
              </a:extLst>
            </p:cNvPr>
            <p:cNvSpPr>
              <a:spLocks/>
            </p:cNvSpPr>
            <p:nvPr/>
          </p:nvSpPr>
          <p:spPr bwMode="auto">
            <a:xfrm>
              <a:off x="376" y="2103"/>
              <a:ext cx="1475" cy="2154"/>
            </a:xfrm>
            <a:custGeom>
              <a:avLst/>
              <a:gdLst>
                <a:gd name="T0" fmla="*/ 465 w 621"/>
                <a:gd name="T1" fmla="*/ 787 h 907"/>
                <a:gd name="T2" fmla="*/ 98 w 621"/>
                <a:gd name="T3" fmla="*/ 907 h 907"/>
                <a:gd name="T4" fmla="*/ 393 w 621"/>
                <a:gd name="T5" fmla="*/ 0 h 907"/>
                <a:gd name="T6" fmla="*/ 621 w 621"/>
                <a:gd name="T7" fmla="*/ 312 h 907"/>
                <a:gd name="T8" fmla="*/ 465 w 621"/>
                <a:gd name="T9" fmla="*/ 787 h 907"/>
              </a:gdLst>
              <a:ahLst/>
              <a:cxnLst>
                <a:cxn ang="0">
                  <a:pos x="T0" y="T1"/>
                </a:cxn>
                <a:cxn ang="0">
                  <a:pos x="T2" y="T3"/>
                </a:cxn>
                <a:cxn ang="0">
                  <a:pos x="T4" y="T5"/>
                </a:cxn>
                <a:cxn ang="0">
                  <a:pos x="T6" y="T7"/>
                </a:cxn>
                <a:cxn ang="0">
                  <a:pos x="T8" y="T9"/>
                </a:cxn>
              </a:cxnLst>
              <a:rect l="0" t="0" r="r" b="b"/>
              <a:pathLst>
                <a:path w="621" h="907">
                  <a:moveTo>
                    <a:pt x="465" y="787"/>
                  </a:moveTo>
                  <a:cubicBezTo>
                    <a:pt x="339" y="829"/>
                    <a:pt x="178" y="881"/>
                    <a:pt x="98" y="907"/>
                  </a:cubicBezTo>
                  <a:cubicBezTo>
                    <a:pt x="0" y="574"/>
                    <a:pt x="115" y="210"/>
                    <a:pt x="393" y="0"/>
                  </a:cubicBezTo>
                  <a:cubicBezTo>
                    <a:pt x="465" y="97"/>
                    <a:pt x="583" y="259"/>
                    <a:pt x="621" y="312"/>
                  </a:cubicBezTo>
                  <a:cubicBezTo>
                    <a:pt x="472" y="439"/>
                    <a:pt x="418" y="602"/>
                    <a:pt x="465"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8" name="Freeform 9">
              <a:extLst>
                <a:ext uri="{FF2B5EF4-FFF2-40B4-BE49-F238E27FC236}">
                  <a16:creationId xmlns:a16="http://schemas.microsoft.com/office/drawing/2014/main" id="{F9B2B4B3-F245-4FDB-8A3E-2899F2F600CC}"/>
                </a:ext>
              </a:extLst>
            </p:cNvPr>
            <p:cNvSpPr>
              <a:spLocks/>
            </p:cNvSpPr>
            <p:nvPr/>
          </p:nvSpPr>
          <p:spPr bwMode="auto">
            <a:xfrm>
              <a:off x="1461" y="4046"/>
              <a:ext cx="915" cy="786"/>
            </a:xfrm>
            <a:custGeom>
              <a:avLst/>
              <a:gdLst>
                <a:gd name="T0" fmla="*/ 384 w 385"/>
                <a:gd name="T1" fmla="*/ 177 h 331"/>
                <a:gd name="T2" fmla="*/ 385 w 385"/>
                <a:gd name="T3" fmla="*/ 331 h 331"/>
                <a:gd name="T4" fmla="*/ 0 w 385"/>
                <a:gd name="T5" fmla="*/ 46 h 331"/>
                <a:gd name="T6" fmla="*/ 141 w 385"/>
                <a:gd name="T7" fmla="*/ 0 h 331"/>
                <a:gd name="T8" fmla="*/ 384 w 385"/>
                <a:gd name="T9" fmla="*/ 177 h 331"/>
              </a:gdLst>
              <a:ahLst/>
              <a:cxnLst>
                <a:cxn ang="0">
                  <a:pos x="T0" y="T1"/>
                </a:cxn>
                <a:cxn ang="0">
                  <a:pos x="T2" y="T3"/>
                </a:cxn>
                <a:cxn ang="0">
                  <a:pos x="T4" y="T5"/>
                </a:cxn>
                <a:cxn ang="0">
                  <a:pos x="T6" y="T7"/>
                </a:cxn>
                <a:cxn ang="0">
                  <a:pos x="T8" y="T9"/>
                </a:cxn>
              </a:cxnLst>
              <a:rect l="0" t="0" r="r" b="b"/>
              <a:pathLst>
                <a:path w="385" h="331">
                  <a:moveTo>
                    <a:pt x="384" y="177"/>
                  </a:moveTo>
                  <a:cubicBezTo>
                    <a:pt x="383" y="221"/>
                    <a:pt x="385" y="309"/>
                    <a:pt x="385" y="331"/>
                  </a:cubicBezTo>
                  <a:cubicBezTo>
                    <a:pt x="216" y="309"/>
                    <a:pt x="71" y="206"/>
                    <a:pt x="0" y="46"/>
                  </a:cubicBezTo>
                  <a:cubicBezTo>
                    <a:pt x="66" y="25"/>
                    <a:pt x="104" y="13"/>
                    <a:pt x="141" y="0"/>
                  </a:cubicBezTo>
                  <a:cubicBezTo>
                    <a:pt x="189" y="94"/>
                    <a:pt x="282" y="161"/>
                    <a:pt x="384"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19" name="Freeform 10">
              <a:extLst>
                <a:ext uri="{FF2B5EF4-FFF2-40B4-BE49-F238E27FC236}">
                  <a16:creationId xmlns:a16="http://schemas.microsoft.com/office/drawing/2014/main" id="{A2DE679E-4F81-4F34-B18C-6E69D967ABDB}"/>
                </a:ext>
              </a:extLst>
            </p:cNvPr>
            <p:cNvSpPr>
              <a:spLocks/>
            </p:cNvSpPr>
            <p:nvPr/>
          </p:nvSpPr>
          <p:spPr bwMode="auto">
            <a:xfrm>
              <a:off x="635" y="4041"/>
              <a:ext cx="1833" cy="1619"/>
            </a:xfrm>
            <a:custGeom>
              <a:avLst/>
              <a:gdLst>
                <a:gd name="T0" fmla="*/ 771 w 772"/>
                <a:gd name="T1" fmla="*/ 295 h 682"/>
                <a:gd name="T2" fmla="*/ 771 w 772"/>
                <a:gd name="T3" fmla="*/ 682 h 682"/>
                <a:gd name="T4" fmla="*/ 0 w 772"/>
                <a:gd name="T5" fmla="*/ 121 h 682"/>
                <a:gd name="T6" fmla="*/ 367 w 772"/>
                <a:gd name="T7" fmla="*/ 0 h 682"/>
                <a:gd name="T8" fmla="*/ 771 w 772"/>
                <a:gd name="T9" fmla="*/ 295 h 682"/>
              </a:gdLst>
              <a:ahLst/>
              <a:cxnLst>
                <a:cxn ang="0">
                  <a:pos x="T0" y="T1"/>
                </a:cxn>
                <a:cxn ang="0">
                  <a:pos x="T2" y="T3"/>
                </a:cxn>
                <a:cxn ang="0">
                  <a:pos x="T4" y="T5"/>
                </a:cxn>
                <a:cxn ang="0">
                  <a:pos x="T6" y="T7"/>
                </a:cxn>
                <a:cxn ang="0">
                  <a:pos x="T8" y="T9"/>
                </a:cxn>
              </a:cxnLst>
              <a:rect l="0" t="0" r="r" b="b"/>
              <a:pathLst>
                <a:path w="772" h="682">
                  <a:moveTo>
                    <a:pt x="771" y="295"/>
                  </a:moveTo>
                  <a:cubicBezTo>
                    <a:pt x="771" y="429"/>
                    <a:pt x="772" y="598"/>
                    <a:pt x="771" y="682"/>
                  </a:cubicBezTo>
                  <a:cubicBezTo>
                    <a:pt x="424" y="672"/>
                    <a:pt x="114" y="450"/>
                    <a:pt x="0" y="121"/>
                  </a:cubicBezTo>
                  <a:cubicBezTo>
                    <a:pt x="115" y="82"/>
                    <a:pt x="305" y="20"/>
                    <a:pt x="367" y="0"/>
                  </a:cubicBezTo>
                  <a:cubicBezTo>
                    <a:pt x="442" y="182"/>
                    <a:pt x="581" y="283"/>
                    <a:pt x="77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0" name="Freeform 11">
              <a:extLst>
                <a:ext uri="{FF2B5EF4-FFF2-40B4-BE49-F238E27FC236}">
                  <a16:creationId xmlns:a16="http://schemas.microsoft.com/office/drawing/2014/main" id="{197B02AD-5B5D-4482-B9D9-2747C79EBC56}"/>
                </a:ext>
              </a:extLst>
            </p:cNvPr>
            <p:cNvSpPr>
              <a:spLocks/>
            </p:cNvSpPr>
            <p:nvPr/>
          </p:nvSpPr>
          <p:spPr bwMode="auto">
            <a:xfrm>
              <a:off x="3078" y="2837"/>
              <a:ext cx="642" cy="1078"/>
            </a:xfrm>
            <a:custGeom>
              <a:avLst/>
              <a:gdLst>
                <a:gd name="T0" fmla="*/ 93 w 270"/>
                <a:gd name="T1" fmla="*/ 405 h 454"/>
                <a:gd name="T2" fmla="*/ 239 w 270"/>
                <a:gd name="T3" fmla="*/ 454 h 454"/>
                <a:gd name="T4" fmla="*/ 86 w 270"/>
                <a:gd name="T5" fmla="*/ 0 h 454"/>
                <a:gd name="T6" fmla="*/ 0 w 270"/>
                <a:gd name="T7" fmla="*/ 119 h 454"/>
                <a:gd name="T8" fmla="*/ 93 w 270"/>
                <a:gd name="T9" fmla="*/ 405 h 454"/>
              </a:gdLst>
              <a:ahLst/>
              <a:cxnLst>
                <a:cxn ang="0">
                  <a:pos x="T0" y="T1"/>
                </a:cxn>
                <a:cxn ang="0">
                  <a:pos x="T2" y="T3"/>
                </a:cxn>
                <a:cxn ang="0">
                  <a:pos x="T4" y="T5"/>
                </a:cxn>
                <a:cxn ang="0">
                  <a:pos x="T6" y="T7"/>
                </a:cxn>
                <a:cxn ang="0">
                  <a:pos x="T8" y="T9"/>
                </a:cxn>
              </a:cxnLst>
              <a:rect l="0" t="0" r="r" b="b"/>
              <a:pathLst>
                <a:path w="270" h="454">
                  <a:moveTo>
                    <a:pt x="93" y="405"/>
                  </a:moveTo>
                  <a:cubicBezTo>
                    <a:pt x="135" y="418"/>
                    <a:pt x="218" y="447"/>
                    <a:pt x="239" y="454"/>
                  </a:cubicBezTo>
                  <a:cubicBezTo>
                    <a:pt x="270" y="286"/>
                    <a:pt x="217" y="116"/>
                    <a:pt x="86" y="0"/>
                  </a:cubicBezTo>
                  <a:cubicBezTo>
                    <a:pt x="46" y="55"/>
                    <a:pt x="24" y="88"/>
                    <a:pt x="0" y="119"/>
                  </a:cubicBezTo>
                  <a:cubicBezTo>
                    <a:pt x="74" y="194"/>
                    <a:pt x="109" y="303"/>
                    <a:pt x="93" y="4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1" name="Freeform 12">
              <a:extLst>
                <a:ext uri="{FF2B5EF4-FFF2-40B4-BE49-F238E27FC236}">
                  <a16:creationId xmlns:a16="http://schemas.microsoft.com/office/drawing/2014/main" id="{765AA457-2C7D-4898-A1C5-2B0826E4A9A6}"/>
                </a:ext>
              </a:extLst>
            </p:cNvPr>
            <p:cNvSpPr>
              <a:spLocks/>
            </p:cNvSpPr>
            <p:nvPr/>
          </p:nvSpPr>
          <p:spPr bwMode="auto">
            <a:xfrm>
              <a:off x="3162" y="2103"/>
              <a:ext cx="1474" cy="2154"/>
            </a:xfrm>
            <a:custGeom>
              <a:avLst/>
              <a:gdLst>
                <a:gd name="T0" fmla="*/ 157 w 621"/>
                <a:gd name="T1" fmla="*/ 787 h 907"/>
                <a:gd name="T2" fmla="*/ 524 w 621"/>
                <a:gd name="T3" fmla="*/ 907 h 907"/>
                <a:gd name="T4" fmla="*/ 229 w 621"/>
                <a:gd name="T5" fmla="*/ 0 h 907"/>
                <a:gd name="T6" fmla="*/ 0 w 621"/>
                <a:gd name="T7" fmla="*/ 312 h 907"/>
                <a:gd name="T8" fmla="*/ 157 w 621"/>
                <a:gd name="T9" fmla="*/ 787 h 907"/>
              </a:gdLst>
              <a:ahLst/>
              <a:cxnLst>
                <a:cxn ang="0">
                  <a:pos x="T0" y="T1"/>
                </a:cxn>
                <a:cxn ang="0">
                  <a:pos x="T2" y="T3"/>
                </a:cxn>
                <a:cxn ang="0">
                  <a:pos x="T4" y="T5"/>
                </a:cxn>
                <a:cxn ang="0">
                  <a:pos x="T6" y="T7"/>
                </a:cxn>
                <a:cxn ang="0">
                  <a:pos x="T8" y="T9"/>
                </a:cxn>
              </a:cxnLst>
              <a:rect l="0" t="0" r="r" b="b"/>
              <a:pathLst>
                <a:path w="621" h="907">
                  <a:moveTo>
                    <a:pt x="157" y="787"/>
                  </a:moveTo>
                  <a:cubicBezTo>
                    <a:pt x="283" y="829"/>
                    <a:pt x="444" y="881"/>
                    <a:pt x="524" y="907"/>
                  </a:cubicBezTo>
                  <a:cubicBezTo>
                    <a:pt x="621" y="574"/>
                    <a:pt x="507" y="210"/>
                    <a:pt x="229" y="0"/>
                  </a:cubicBezTo>
                  <a:cubicBezTo>
                    <a:pt x="156" y="97"/>
                    <a:pt x="39" y="259"/>
                    <a:pt x="0" y="312"/>
                  </a:cubicBezTo>
                  <a:cubicBezTo>
                    <a:pt x="150" y="439"/>
                    <a:pt x="203" y="602"/>
                    <a:pt x="157" y="787"/>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2" name="Freeform 13">
              <a:extLst>
                <a:ext uri="{FF2B5EF4-FFF2-40B4-BE49-F238E27FC236}">
                  <a16:creationId xmlns:a16="http://schemas.microsoft.com/office/drawing/2014/main" id="{FC137872-FE10-4A86-ACC3-383002D515C2}"/>
                </a:ext>
              </a:extLst>
            </p:cNvPr>
            <p:cNvSpPr>
              <a:spLocks/>
            </p:cNvSpPr>
            <p:nvPr/>
          </p:nvSpPr>
          <p:spPr bwMode="auto">
            <a:xfrm>
              <a:off x="2637" y="4046"/>
              <a:ext cx="914" cy="786"/>
            </a:xfrm>
            <a:custGeom>
              <a:avLst/>
              <a:gdLst>
                <a:gd name="T0" fmla="*/ 2 w 385"/>
                <a:gd name="T1" fmla="*/ 177 h 331"/>
                <a:gd name="T2" fmla="*/ 1 w 385"/>
                <a:gd name="T3" fmla="*/ 331 h 331"/>
                <a:gd name="T4" fmla="*/ 385 w 385"/>
                <a:gd name="T5" fmla="*/ 46 h 331"/>
                <a:gd name="T6" fmla="*/ 244 w 385"/>
                <a:gd name="T7" fmla="*/ 0 h 331"/>
                <a:gd name="T8" fmla="*/ 2 w 385"/>
                <a:gd name="T9" fmla="*/ 177 h 331"/>
              </a:gdLst>
              <a:ahLst/>
              <a:cxnLst>
                <a:cxn ang="0">
                  <a:pos x="T0" y="T1"/>
                </a:cxn>
                <a:cxn ang="0">
                  <a:pos x="T2" y="T3"/>
                </a:cxn>
                <a:cxn ang="0">
                  <a:pos x="T4" y="T5"/>
                </a:cxn>
                <a:cxn ang="0">
                  <a:pos x="T6" y="T7"/>
                </a:cxn>
                <a:cxn ang="0">
                  <a:pos x="T8" y="T9"/>
                </a:cxn>
              </a:cxnLst>
              <a:rect l="0" t="0" r="r" b="b"/>
              <a:pathLst>
                <a:path w="385" h="331">
                  <a:moveTo>
                    <a:pt x="2" y="177"/>
                  </a:moveTo>
                  <a:cubicBezTo>
                    <a:pt x="2" y="221"/>
                    <a:pt x="0" y="309"/>
                    <a:pt x="1" y="331"/>
                  </a:cubicBezTo>
                  <a:cubicBezTo>
                    <a:pt x="170" y="309"/>
                    <a:pt x="315" y="206"/>
                    <a:pt x="385" y="46"/>
                  </a:cubicBezTo>
                  <a:cubicBezTo>
                    <a:pt x="320" y="25"/>
                    <a:pt x="282" y="13"/>
                    <a:pt x="244" y="0"/>
                  </a:cubicBezTo>
                  <a:cubicBezTo>
                    <a:pt x="197" y="94"/>
                    <a:pt x="104" y="161"/>
                    <a:pt x="2" y="1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3" name="Freeform 14">
              <a:extLst>
                <a:ext uri="{FF2B5EF4-FFF2-40B4-BE49-F238E27FC236}">
                  <a16:creationId xmlns:a16="http://schemas.microsoft.com/office/drawing/2014/main" id="{6FA96C98-8695-41DA-93EC-5808307F3DF5}"/>
                </a:ext>
              </a:extLst>
            </p:cNvPr>
            <p:cNvSpPr>
              <a:spLocks/>
            </p:cNvSpPr>
            <p:nvPr/>
          </p:nvSpPr>
          <p:spPr bwMode="auto">
            <a:xfrm>
              <a:off x="2547" y="4041"/>
              <a:ext cx="1830" cy="1619"/>
            </a:xfrm>
            <a:custGeom>
              <a:avLst/>
              <a:gdLst>
                <a:gd name="T0" fmla="*/ 1 w 771"/>
                <a:gd name="T1" fmla="*/ 295 h 682"/>
                <a:gd name="T2" fmla="*/ 0 w 771"/>
                <a:gd name="T3" fmla="*/ 682 h 682"/>
                <a:gd name="T4" fmla="*/ 771 w 771"/>
                <a:gd name="T5" fmla="*/ 121 h 682"/>
                <a:gd name="T6" fmla="*/ 404 w 771"/>
                <a:gd name="T7" fmla="*/ 0 h 682"/>
                <a:gd name="T8" fmla="*/ 1 w 771"/>
                <a:gd name="T9" fmla="*/ 295 h 682"/>
              </a:gdLst>
              <a:ahLst/>
              <a:cxnLst>
                <a:cxn ang="0">
                  <a:pos x="T0" y="T1"/>
                </a:cxn>
                <a:cxn ang="0">
                  <a:pos x="T2" y="T3"/>
                </a:cxn>
                <a:cxn ang="0">
                  <a:pos x="T4" y="T5"/>
                </a:cxn>
                <a:cxn ang="0">
                  <a:pos x="T6" y="T7"/>
                </a:cxn>
                <a:cxn ang="0">
                  <a:pos x="T8" y="T9"/>
                </a:cxn>
              </a:cxnLst>
              <a:rect l="0" t="0" r="r" b="b"/>
              <a:pathLst>
                <a:path w="771" h="682">
                  <a:moveTo>
                    <a:pt x="1" y="295"/>
                  </a:moveTo>
                  <a:cubicBezTo>
                    <a:pt x="0" y="429"/>
                    <a:pt x="0" y="598"/>
                    <a:pt x="0" y="682"/>
                  </a:cubicBezTo>
                  <a:cubicBezTo>
                    <a:pt x="347" y="672"/>
                    <a:pt x="657" y="450"/>
                    <a:pt x="771" y="121"/>
                  </a:cubicBezTo>
                  <a:cubicBezTo>
                    <a:pt x="657" y="82"/>
                    <a:pt x="466" y="20"/>
                    <a:pt x="404" y="0"/>
                  </a:cubicBezTo>
                  <a:cubicBezTo>
                    <a:pt x="330" y="182"/>
                    <a:pt x="191" y="283"/>
                    <a:pt x="1" y="295"/>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24" name="4_POINT_CIRCLE" hidden="1">
            <a:extLst>
              <a:ext uri="{FF2B5EF4-FFF2-40B4-BE49-F238E27FC236}">
                <a16:creationId xmlns:a16="http://schemas.microsoft.com/office/drawing/2014/main" id="{8D20CCDE-934A-4DD7-86B4-5BD513F94916}"/>
              </a:ext>
            </a:extLst>
          </p:cNvPr>
          <p:cNvGrpSpPr>
            <a:grpSpLocks noChangeAspect="1"/>
          </p:cNvGrpSpPr>
          <p:nvPr/>
        </p:nvGrpSpPr>
        <p:grpSpPr bwMode="auto">
          <a:xfrm>
            <a:off x="2851051" y="281939"/>
            <a:ext cx="6281738" cy="6280150"/>
            <a:chOff x="7437" y="1802"/>
            <a:chExt cx="3957" cy="3956"/>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8708" y="2641"/>
              <a:ext cx="1418" cy="489"/>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8041" y="1802"/>
              <a:ext cx="2750" cy="1204"/>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7" name="Freeform 29">
              <a:extLst>
                <a:ext uri="{FF2B5EF4-FFF2-40B4-BE49-F238E27FC236}">
                  <a16:creationId xmlns:a16="http://schemas.microsoft.com/office/drawing/2014/main" id="{2D3C7143-6D75-422A-86AE-23B075F418AF}"/>
                </a:ext>
              </a:extLst>
            </p:cNvPr>
            <p:cNvSpPr>
              <a:spLocks/>
            </p:cNvSpPr>
            <p:nvPr/>
          </p:nvSpPr>
          <p:spPr bwMode="auto">
            <a:xfrm>
              <a:off x="8041" y="1802"/>
              <a:ext cx="2750" cy="1204"/>
            </a:xfrm>
            <a:custGeom>
              <a:avLst/>
              <a:gdLst>
                <a:gd name="T0" fmla="*/ 579 w 1158"/>
                <a:gd name="T1" fmla="*/ 0 h 507"/>
                <a:gd name="T2" fmla="*/ 0 w 1158"/>
                <a:gd name="T3" fmla="*/ 234 h 507"/>
                <a:gd name="T4" fmla="*/ 273 w 1158"/>
                <a:gd name="T5" fmla="*/ 507 h 507"/>
                <a:gd name="T6" fmla="*/ 579 w 1158"/>
                <a:gd name="T7" fmla="*/ 386 h 507"/>
                <a:gd name="T8" fmla="*/ 885 w 1158"/>
                <a:gd name="T9" fmla="*/ 507 h 507"/>
                <a:gd name="T10" fmla="*/ 1158 w 1158"/>
                <a:gd name="T11" fmla="*/ 234 h 507"/>
                <a:gd name="T12" fmla="*/ 579 w 1158"/>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0"/>
                  </a:moveTo>
                  <a:cubicBezTo>
                    <a:pt x="354" y="0"/>
                    <a:pt x="150" y="89"/>
                    <a:pt x="0" y="234"/>
                  </a:cubicBezTo>
                  <a:cubicBezTo>
                    <a:pt x="273" y="507"/>
                    <a:pt x="273" y="507"/>
                    <a:pt x="273" y="507"/>
                  </a:cubicBezTo>
                  <a:cubicBezTo>
                    <a:pt x="353" y="432"/>
                    <a:pt x="460" y="386"/>
                    <a:pt x="579" y="386"/>
                  </a:cubicBezTo>
                  <a:cubicBezTo>
                    <a:pt x="698" y="386"/>
                    <a:pt x="805" y="432"/>
                    <a:pt x="885" y="507"/>
                  </a:cubicBezTo>
                  <a:cubicBezTo>
                    <a:pt x="1158" y="234"/>
                    <a:pt x="1158" y="234"/>
                    <a:pt x="1158" y="234"/>
                  </a:cubicBezTo>
                  <a:cubicBezTo>
                    <a:pt x="1008" y="89"/>
                    <a:pt x="804" y="0"/>
                    <a:pt x="579" y="0"/>
                  </a:cubicBezTo>
                </a:path>
              </a:pathLst>
            </a:custGeom>
            <a:solidFill>
              <a:srgbClr val="FB2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8285" y="3080"/>
              <a:ext cx="480" cy="1401"/>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0" name="Freeform 32">
              <a:extLst>
                <a:ext uri="{FF2B5EF4-FFF2-40B4-BE49-F238E27FC236}">
                  <a16:creationId xmlns:a16="http://schemas.microsoft.com/office/drawing/2014/main" id="{564588CF-5F17-4BB4-8CA6-314FA4D3A592}"/>
                </a:ext>
              </a:extLst>
            </p:cNvPr>
            <p:cNvSpPr>
              <a:spLocks/>
            </p:cNvSpPr>
            <p:nvPr/>
          </p:nvSpPr>
          <p:spPr bwMode="auto">
            <a:xfrm>
              <a:off x="7437" y="2405"/>
              <a:ext cx="1205" cy="2750"/>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solidFill>
              <a:srgbClr val="8DA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8708" y="4431"/>
              <a:ext cx="1406" cy="487"/>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3" name="Freeform 35">
              <a:extLst>
                <a:ext uri="{FF2B5EF4-FFF2-40B4-BE49-F238E27FC236}">
                  <a16:creationId xmlns:a16="http://schemas.microsoft.com/office/drawing/2014/main" id="{908351AD-A2E1-4315-AB96-BC102BF46E01}"/>
                </a:ext>
              </a:extLst>
            </p:cNvPr>
            <p:cNvSpPr>
              <a:spLocks/>
            </p:cNvSpPr>
            <p:nvPr/>
          </p:nvSpPr>
          <p:spPr bwMode="auto">
            <a:xfrm>
              <a:off x="8041" y="4555"/>
              <a:ext cx="2750" cy="120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171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10066" y="3066"/>
              <a:ext cx="497" cy="1434"/>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36" name="Freeform 38">
              <a:extLst>
                <a:ext uri="{FF2B5EF4-FFF2-40B4-BE49-F238E27FC236}">
                  <a16:creationId xmlns:a16="http://schemas.microsoft.com/office/drawing/2014/main" id="{8DD8EA88-CBDE-40D1-8D4D-D97F560F6D6A}"/>
                </a:ext>
              </a:extLst>
            </p:cNvPr>
            <p:cNvSpPr>
              <a:spLocks/>
            </p:cNvSpPr>
            <p:nvPr/>
          </p:nvSpPr>
          <p:spPr bwMode="auto">
            <a:xfrm>
              <a:off x="10190" y="2405"/>
              <a:ext cx="1204" cy="2750"/>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solidFill>
              <a:srgbClr val="009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44" name="6_POINT_CIRCLE" hidden="1">
            <a:extLst>
              <a:ext uri="{FF2B5EF4-FFF2-40B4-BE49-F238E27FC236}">
                <a16:creationId xmlns:a16="http://schemas.microsoft.com/office/drawing/2014/main" id="{8B8DEA2B-A5BB-4427-AB54-B1684D826269}"/>
              </a:ext>
            </a:extLst>
          </p:cNvPr>
          <p:cNvGrpSpPr>
            <a:grpSpLocks noChangeAspect="1"/>
          </p:cNvGrpSpPr>
          <p:nvPr/>
        </p:nvGrpSpPr>
        <p:grpSpPr bwMode="auto">
          <a:xfrm>
            <a:off x="2843113" y="147003"/>
            <a:ext cx="6303963" cy="6565901"/>
            <a:chOff x="4219" y="899"/>
            <a:chExt cx="3971" cy="4136"/>
          </a:xfrm>
        </p:grpSpPr>
        <p:sp>
          <p:nvSpPr>
            <p:cNvPr id="45" name="Freeform 42">
              <a:extLst>
                <a:ext uri="{FF2B5EF4-FFF2-40B4-BE49-F238E27FC236}">
                  <a16:creationId xmlns:a16="http://schemas.microsoft.com/office/drawing/2014/main" id="{078A1990-386C-4F98-B010-C53FE8FF0C12}"/>
                </a:ext>
              </a:extLst>
            </p:cNvPr>
            <p:cNvSpPr>
              <a:spLocks/>
            </p:cNvSpPr>
            <p:nvPr/>
          </p:nvSpPr>
          <p:spPr bwMode="auto">
            <a:xfrm>
              <a:off x="5758" y="1792"/>
              <a:ext cx="900" cy="427"/>
            </a:xfrm>
            <a:custGeom>
              <a:avLst/>
              <a:gdLst>
                <a:gd name="T0" fmla="*/ 0 w 379"/>
                <a:gd name="T1" fmla="*/ 58 h 180"/>
                <a:gd name="T2" fmla="*/ 70 w 379"/>
                <a:gd name="T3" fmla="*/ 180 h 180"/>
                <a:gd name="T4" fmla="*/ 306 w 379"/>
                <a:gd name="T5" fmla="*/ 179 h 180"/>
                <a:gd name="T6" fmla="*/ 379 w 379"/>
                <a:gd name="T7" fmla="*/ 55 h 180"/>
                <a:gd name="T8" fmla="*/ 0 w 379"/>
                <a:gd name="T9" fmla="*/ 58 h 180"/>
              </a:gdLst>
              <a:ahLst/>
              <a:cxnLst>
                <a:cxn ang="0">
                  <a:pos x="T0" y="T1"/>
                </a:cxn>
                <a:cxn ang="0">
                  <a:pos x="T2" y="T3"/>
                </a:cxn>
                <a:cxn ang="0">
                  <a:pos x="T4" y="T5"/>
                </a:cxn>
                <a:cxn ang="0">
                  <a:pos x="T6" y="T7"/>
                </a:cxn>
                <a:cxn ang="0">
                  <a:pos x="T8" y="T9"/>
                </a:cxn>
              </a:cxnLst>
              <a:rect l="0" t="0" r="r" b="b"/>
              <a:pathLst>
                <a:path w="379" h="180">
                  <a:moveTo>
                    <a:pt x="0" y="58"/>
                  </a:moveTo>
                  <a:cubicBezTo>
                    <a:pt x="0" y="58"/>
                    <a:pt x="50" y="143"/>
                    <a:pt x="70" y="180"/>
                  </a:cubicBezTo>
                  <a:cubicBezTo>
                    <a:pt x="144" y="151"/>
                    <a:pt x="233" y="151"/>
                    <a:pt x="306" y="179"/>
                  </a:cubicBezTo>
                  <a:cubicBezTo>
                    <a:pt x="344" y="116"/>
                    <a:pt x="367" y="75"/>
                    <a:pt x="379" y="55"/>
                  </a:cubicBezTo>
                  <a:cubicBezTo>
                    <a:pt x="263" y="3"/>
                    <a:pt x="121" y="0"/>
                    <a:pt x="0" y="58"/>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6" name="Freeform 43">
              <a:extLst>
                <a:ext uri="{FF2B5EF4-FFF2-40B4-BE49-F238E27FC236}">
                  <a16:creationId xmlns:a16="http://schemas.microsoft.com/office/drawing/2014/main" id="{66CDA9D3-C936-432E-8BA6-C3A9B501613C}"/>
                </a:ext>
              </a:extLst>
            </p:cNvPr>
            <p:cNvSpPr>
              <a:spLocks/>
            </p:cNvSpPr>
            <p:nvPr/>
          </p:nvSpPr>
          <p:spPr bwMode="auto">
            <a:xfrm>
              <a:off x="5245" y="899"/>
              <a:ext cx="1921" cy="1130"/>
            </a:xfrm>
            <a:custGeom>
              <a:avLst/>
              <a:gdLst>
                <a:gd name="T0" fmla="*/ 0 w 809"/>
                <a:gd name="T1" fmla="*/ 141 h 476"/>
                <a:gd name="T2" fmla="*/ 809 w 809"/>
                <a:gd name="T3" fmla="*/ 140 h 476"/>
                <a:gd name="T4" fmla="*/ 617 w 809"/>
                <a:gd name="T5" fmla="*/ 475 h 476"/>
                <a:gd name="T6" fmla="*/ 193 w 809"/>
                <a:gd name="T7" fmla="*/ 476 h 476"/>
                <a:gd name="T8" fmla="*/ 0 w 809"/>
                <a:gd name="T9" fmla="*/ 141 h 476"/>
              </a:gdLst>
              <a:ahLst/>
              <a:cxnLst>
                <a:cxn ang="0">
                  <a:pos x="T0" y="T1"/>
                </a:cxn>
                <a:cxn ang="0">
                  <a:pos x="T2" y="T3"/>
                </a:cxn>
                <a:cxn ang="0">
                  <a:pos x="T4" y="T5"/>
                </a:cxn>
                <a:cxn ang="0">
                  <a:pos x="T6" y="T7"/>
                </a:cxn>
                <a:cxn ang="0">
                  <a:pos x="T8" y="T9"/>
                </a:cxn>
              </a:cxnLst>
              <a:rect l="0" t="0" r="r" b="b"/>
              <a:pathLst>
                <a:path w="809" h="476">
                  <a:moveTo>
                    <a:pt x="0" y="141"/>
                  </a:moveTo>
                  <a:cubicBezTo>
                    <a:pt x="240" y="0"/>
                    <a:pt x="571" y="1"/>
                    <a:pt x="809" y="140"/>
                  </a:cubicBezTo>
                  <a:cubicBezTo>
                    <a:pt x="745" y="254"/>
                    <a:pt x="637" y="441"/>
                    <a:pt x="617" y="475"/>
                  </a:cubicBezTo>
                  <a:cubicBezTo>
                    <a:pt x="484" y="407"/>
                    <a:pt x="314" y="407"/>
                    <a:pt x="193" y="476"/>
                  </a:cubicBezTo>
                  <a:cubicBezTo>
                    <a:pt x="116" y="344"/>
                    <a:pt x="0" y="141"/>
                    <a:pt x="0" y="14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7" name="Freeform 44">
              <a:extLst>
                <a:ext uri="{FF2B5EF4-FFF2-40B4-BE49-F238E27FC236}">
                  <a16:creationId xmlns:a16="http://schemas.microsoft.com/office/drawing/2014/main" id="{AC594EAB-B185-4E26-872F-2DFD15D777AD}"/>
                </a:ext>
              </a:extLst>
            </p:cNvPr>
            <p:cNvSpPr>
              <a:spLocks/>
            </p:cNvSpPr>
            <p:nvPr/>
          </p:nvSpPr>
          <p:spPr bwMode="auto">
            <a:xfrm>
              <a:off x="5081" y="2053"/>
              <a:ext cx="613" cy="784"/>
            </a:xfrm>
            <a:custGeom>
              <a:avLst/>
              <a:gdLst>
                <a:gd name="T0" fmla="*/ 0 w 258"/>
                <a:gd name="T1" fmla="*/ 329 h 330"/>
                <a:gd name="T2" fmla="*/ 141 w 258"/>
                <a:gd name="T3" fmla="*/ 330 h 330"/>
                <a:gd name="T4" fmla="*/ 258 w 258"/>
                <a:gd name="T5" fmla="*/ 125 h 330"/>
                <a:gd name="T6" fmla="*/ 187 w 258"/>
                <a:gd name="T7" fmla="*/ 0 h 330"/>
                <a:gd name="T8" fmla="*/ 0 w 258"/>
                <a:gd name="T9" fmla="*/ 329 h 330"/>
              </a:gdLst>
              <a:ahLst/>
              <a:cxnLst>
                <a:cxn ang="0">
                  <a:pos x="T0" y="T1"/>
                </a:cxn>
                <a:cxn ang="0">
                  <a:pos x="T2" y="T3"/>
                </a:cxn>
                <a:cxn ang="0">
                  <a:pos x="T4" y="T5"/>
                </a:cxn>
                <a:cxn ang="0">
                  <a:pos x="T6" y="T7"/>
                </a:cxn>
                <a:cxn ang="0">
                  <a:pos x="T8" y="T9"/>
                </a:cxn>
              </a:cxnLst>
              <a:rect l="0" t="0" r="r" b="b"/>
              <a:pathLst>
                <a:path w="258" h="330">
                  <a:moveTo>
                    <a:pt x="0" y="329"/>
                  </a:moveTo>
                  <a:cubicBezTo>
                    <a:pt x="0" y="329"/>
                    <a:pt x="99" y="329"/>
                    <a:pt x="141" y="330"/>
                  </a:cubicBezTo>
                  <a:cubicBezTo>
                    <a:pt x="152" y="251"/>
                    <a:pt x="197" y="175"/>
                    <a:pt x="258" y="125"/>
                  </a:cubicBezTo>
                  <a:cubicBezTo>
                    <a:pt x="222" y="61"/>
                    <a:pt x="198" y="20"/>
                    <a:pt x="187" y="0"/>
                  </a:cubicBezTo>
                  <a:cubicBezTo>
                    <a:pt x="84" y="74"/>
                    <a:pt x="10" y="196"/>
                    <a:pt x="0"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8" name="Freeform 45">
              <a:extLst>
                <a:ext uri="{FF2B5EF4-FFF2-40B4-BE49-F238E27FC236}">
                  <a16:creationId xmlns:a16="http://schemas.microsoft.com/office/drawing/2014/main" id="{904AA03B-2EC5-4B45-82C5-C1953A1A2CB4}"/>
                </a:ext>
              </a:extLst>
            </p:cNvPr>
            <p:cNvSpPr>
              <a:spLocks/>
            </p:cNvSpPr>
            <p:nvPr/>
          </p:nvSpPr>
          <p:spPr bwMode="auto">
            <a:xfrm>
              <a:off x="4219" y="1267"/>
              <a:ext cx="1423" cy="1665"/>
            </a:xfrm>
            <a:custGeom>
              <a:avLst/>
              <a:gdLst>
                <a:gd name="T0" fmla="*/ 1 w 599"/>
                <a:gd name="T1" fmla="*/ 701 h 701"/>
                <a:gd name="T2" fmla="*/ 405 w 599"/>
                <a:gd name="T3" fmla="*/ 0 h 701"/>
                <a:gd name="T4" fmla="*/ 599 w 599"/>
                <a:gd name="T5" fmla="*/ 334 h 701"/>
                <a:gd name="T6" fmla="*/ 388 w 599"/>
                <a:gd name="T7" fmla="*/ 701 h 701"/>
                <a:gd name="T8" fmla="*/ 1 w 599"/>
                <a:gd name="T9" fmla="*/ 701 h 701"/>
              </a:gdLst>
              <a:ahLst/>
              <a:cxnLst>
                <a:cxn ang="0">
                  <a:pos x="T0" y="T1"/>
                </a:cxn>
                <a:cxn ang="0">
                  <a:pos x="T2" y="T3"/>
                </a:cxn>
                <a:cxn ang="0">
                  <a:pos x="T4" y="T5"/>
                </a:cxn>
                <a:cxn ang="0">
                  <a:pos x="T6" y="T7"/>
                </a:cxn>
                <a:cxn ang="0">
                  <a:pos x="T8" y="T9"/>
                </a:cxn>
              </a:cxnLst>
              <a:rect l="0" t="0" r="r" b="b"/>
              <a:pathLst>
                <a:path w="599" h="701">
                  <a:moveTo>
                    <a:pt x="1" y="701"/>
                  </a:moveTo>
                  <a:cubicBezTo>
                    <a:pt x="0" y="423"/>
                    <a:pt x="166" y="137"/>
                    <a:pt x="405" y="0"/>
                  </a:cubicBezTo>
                  <a:cubicBezTo>
                    <a:pt x="472" y="112"/>
                    <a:pt x="580" y="299"/>
                    <a:pt x="599" y="334"/>
                  </a:cubicBezTo>
                  <a:cubicBezTo>
                    <a:pt x="473" y="415"/>
                    <a:pt x="389" y="562"/>
                    <a:pt x="388" y="701"/>
                  </a:cubicBezTo>
                  <a:cubicBezTo>
                    <a:pt x="235" y="701"/>
                    <a:pt x="1" y="701"/>
                    <a:pt x="1"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49" name="Freeform 46">
              <a:extLst>
                <a:ext uri="{FF2B5EF4-FFF2-40B4-BE49-F238E27FC236}">
                  <a16:creationId xmlns:a16="http://schemas.microsoft.com/office/drawing/2014/main" id="{26E9573A-5ABF-47CC-A24A-50C17742AB87}"/>
                </a:ext>
              </a:extLst>
            </p:cNvPr>
            <p:cNvSpPr>
              <a:spLocks/>
            </p:cNvSpPr>
            <p:nvPr/>
          </p:nvSpPr>
          <p:spPr bwMode="auto">
            <a:xfrm>
              <a:off x="5074" y="3098"/>
              <a:ext cx="625" cy="774"/>
            </a:xfrm>
            <a:custGeom>
              <a:avLst/>
              <a:gdLst>
                <a:gd name="T0" fmla="*/ 192 w 263"/>
                <a:gd name="T1" fmla="*/ 326 h 326"/>
                <a:gd name="T2" fmla="*/ 263 w 263"/>
                <a:gd name="T3" fmla="*/ 205 h 326"/>
                <a:gd name="T4" fmla="*/ 144 w 263"/>
                <a:gd name="T5" fmla="*/ 1 h 326"/>
                <a:gd name="T6" fmla="*/ 0 w 263"/>
                <a:gd name="T7" fmla="*/ 0 h 326"/>
                <a:gd name="T8" fmla="*/ 192 w 263"/>
                <a:gd name="T9" fmla="*/ 326 h 326"/>
              </a:gdLst>
              <a:ahLst/>
              <a:cxnLst>
                <a:cxn ang="0">
                  <a:pos x="T0" y="T1"/>
                </a:cxn>
                <a:cxn ang="0">
                  <a:pos x="T2" y="T3"/>
                </a:cxn>
                <a:cxn ang="0">
                  <a:pos x="T4" y="T5"/>
                </a:cxn>
                <a:cxn ang="0">
                  <a:pos x="T6" y="T7"/>
                </a:cxn>
                <a:cxn ang="0">
                  <a:pos x="T8" y="T9"/>
                </a:cxn>
              </a:cxnLst>
              <a:rect l="0" t="0" r="r" b="b"/>
              <a:pathLst>
                <a:path w="263" h="326">
                  <a:moveTo>
                    <a:pt x="192" y="326"/>
                  </a:moveTo>
                  <a:cubicBezTo>
                    <a:pt x="192" y="326"/>
                    <a:pt x="241" y="241"/>
                    <a:pt x="263" y="205"/>
                  </a:cubicBezTo>
                  <a:cubicBezTo>
                    <a:pt x="201" y="156"/>
                    <a:pt x="156" y="78"/>
                    <a:pt x="144" y="1"/>
                  </a:cubicBezTo>
                  <a:cubicBezTo>
                    <a:pt x="70" y="0"/>
                    <a:pt x="23" y="0"/>
                    <a:pt x="0" y="0"/>
                  </a:cubicBezTo>
                  <a:cubicBezTo>
                    <a:pt x="13" y="127"/>
                    <a:pt x="81" y="251"/>
                    <a:pt x="192"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0" name="Freeform 47">
              <a:extLst>
                <a:ext uri="{FF2B5EF4-FFF2-40B4-BE49-F238E27FC236}">
                  <a16:creationId xmlns:a16="http://schemas.microsoft.com/office/drawing/2014/main" id="{ECD65CEA-9978-4F92-A95F-CFC164F207D6}"/>
                </a:ext>
              </a:extLst>
            </p:cNvPr>
            <p:cNvSpPr>
              <a:spLocks/>
            </p:cNvSpPr>
            <p:nvPr/>
          </p:nvSpPr>
          <p:spPr bwMode="auto">
            <a:xfrm>
              <a:off x="4222" y="2998"/>
              <a:ext cx="1422" cy="1667"/>
            </a:xfrm>
            <a:custGeom>
              <a:avLst/>
              <a:gdLst>
                <a:gd name="T0" fmla="*/ 406 w 599"/>
                <a:gd name="T1" fmla="*/ 702 h 702"/>
                <a:gd name="T2" fmla="*/ 0 w 599"/>
                <a:gd name="T3" fmla="*/ 1 h 702"/>
                <a:gd name="T4" fmla="*/ 387 w 599"/>
                <a:gd name="T5" fmla="*/ 0 h 702"/>
                <a:gd name="T6" fmla="*/ 599 w 599"/>
                <a:gd name="T7" fmla="*/ 367 h 702"/>
                <a:gd name="T8" fmla="*/ 406 w 599"/>
                <a:gd name="T9" fmla="*/ 702 h 702"/>
              </a:gdLst>
              <a:ahLst/>
              <a:cxnLst>
                <a:cxn ang="0">
                  <a:pos x="T0" y="T1"/>
                </a:cxn>
                <a:cxn ang="0">
                  <a:pos x="T2" y="T3"/>
                </a:cxn>
                <a:cxn ang="0">
                  <a:pos x="T4" y="T5"/>
                </a:cxn>
                <a:cxn ang="0">
                  <a:pos x="T6" y="T7"/>
                </a:cxn>
                <a:cxn ang="0">
                  <a:pos x="T8" y="T9"/>
                </a:cxn>
              </a:cxnLst>
              <a:rect l="0" t="0" r="r" b="b"/>
              <a:pathLst>
                <a:path w="599" h="702">
                  <a:moveTo>
                    <a:pt x="406" y="702"/>
                  </a:moveTo>
                  <a:cubicBezTo>
                    <a:pt x="165" y="564"/>
                    <a:pt x="0" y="277"/>
                    <a:pt x="0" y="1"/>
                  </a:cubicBezTo>
                  <a:cubicBezTo>
                    <a:pt x="131" y="0"/>
                    <a:pt x="347" y="0"/>
                    <a:pt x="387" y="0"/>
                  </a:cubicBezTo>
                  <a:cubicBezTo>
                    <a:pt x="394" y="150"/>
                    <a:pt x="479" y="297"/>
                    <a:pt x="599" y="367"/>
                  </a:cubicBezTo>
                  <a:cubicBezTo>
                    <a:pt x="523" y="499"/>
                    <a:pt x="406" y="702"/>
                    <a:pt x="406"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1" name="Freeform 48">
              <a:extLst>
                <a:ext uri="{FF2B5EF4-FFF2-40B4-BE49-F238E27FC236}">
                  <a16:creationId xmlns:a16="http://schemas.microsoft.com/office/drawing/2014/main" id="{17D04BDA-EFFA-402C-9545-F4B5C5F552BA}"/>
                </a:ext>
              </a:extLst>
            </p:cNvPr>
            <p:cNvSpPr>
              <a:spLocks/>
            </p:cNvSpPr>
            <p:nvPr/>
          </p:nvSpPr>
          <p:spPr bwMode="auto">
            <a:xfrm>
              <a:off x="6715" y="2053"/>
              <a:ext cx="613" cy="784"/>
            </a:xfrm>
            <a:custGeom>
              <a:avLst/>
              <a:gdLst>
                <a:gd name="T0" fmla="*/ 258 w 258"/>
                <a:gd name="T1" fmla="*/ 329 h 330"/>
                <a:gd name="T2" fmla="*/ 117 w 258"/>
                <a:gd name="T3" fmla="*/ 330 h 330"/>
                <a:gd name="T4" fmla="*/ 0 w 258"/>
                <a:gd name="T5" fmla="*/ 125 h 330"/>
                <a:gd name="T6" fmla="*/ 71 w 258"/>
                <a:gd name="T7" fmla="*/ 0 h 330"/>
                <a:gd name="T8" fmla="*/ 258 w 258"/>
                <a:gd name="T9" fmla="*/ 329 h 330"/>
              </a:gdLst>
              <a:ahLst/>
              <a:cxnLst>
                <a:cxn ang="0">
                  <a:pos x="T0" y="T1"/>
                </a:cxn>
                <a:cxn ang="0">
                  <a:pos x="T2" y="T3"/>
                </a:cxn>
                <a:cxn ang="0">
                  <a:pos x="T4" y="T5"/>
                </a:cxn>
                <a:cxn ang="0">
                  <a:pos x="T6" y="T7"/>
                </a:cxn>
                <a:cxn ang="0">
                  <a:pos x="T8" y="T9"/>
                </a:cxn>
              </a:cxnLst>
              <a:rect l="0" t="0" r="r" b="b"/>
              <a:pathLst>
                <a:path w="258" h="330">
                  <a:moveTo>
                    <a:pt x="258" y="329"/>
                  </a:moveTo>
                  <a:cubicBezTo>
                    <a:pt x="258" y="329"/>
                    <a:pt x="159" y="329"/>
                    <a:pt x="117" y="330"/>
                  </a:cubicBezTo>
                  <a:cubicBezTo>
                    <a:pt x="106" y="251"/>
                    <a:pt x="61" y="175"/>
                    <a:pt x="0" y="125"/>
                  </a:cubicBezTo>
                  <a:cubicBezTo>
                    <a:pt x="36" y="61"/>
                    <a:pt x="60" y="20"/>
                    <a:pt x="71" y="0"/>
                  </a:cubicBezTo>
                  <a:cubicBezTo>
                    <a:pt x="174" y="74"/>
                    <a:pt x="248" y="196"/>
                    <a:pt x="258" y="329"/>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2" name="Freeform 49">
              <a:extLst>
                <a:ext uri="{FF2B5EF4-FFF2-40B4-BE49-F238E27FC236}">
                  <a16:creationId xmlns:a16="http://schemas.microsoft.com/office/drawing/2014/main" id="{39DCF4DA-2ED4-494D-AD58-CA25B3C257E8}"/>
                </a:ext>
              </a:extLst>
            </p:cNvPr>
            <p:cNvSpPr>
              <a:spLocks/>
            </p:cNvSpPr>
            <p:nvPr/>
          </p:nvSpPr>
          <p:spPr bwMode="auto">
            <a:xfrm>
              <a:off x="6767" y="1267"/>
              <a:ext cx="1423" cy="1665"/>
            </a:xfrm>
            <a:custGeom>
              <a:avLst/>
              <a:gdLst>
                <a:gd name="T0" fmla="*/ 598 w 599"/>
                <a:gd name="T1" fmla="*/ 701 h 701"/>
                <a:gd name="T2" fmla="*/ 194 w 599"/>
                <a:gd name="T3" fmla="*/ 0 h 701"/>
                <a:gd name="T4" fmla="*/ 0 w 599"/>
                <a:gd name="T5" fmla="*/ 334 h 701"/>
                <a:gd name="T6" fmla="*/ 211 w 599"/>
                <a:gd name="T7" fmla="*/ 701 h 701"/>
                <a:gd name="T8" fmla="*/ 598 w 599"/>
                <a:gd name="T9" fmla="*/ 701 h 701"/>
              </a:gdLst>
              <a:ahLst/>
              <a:cxnLst>
                <a:cxn ang="0">
                  <a:pos x="T0" y="T1"/>
                </a:cxn>
                <a:cxn ang="0">
                  <a:pos x="T2" y="T3"/>
                </a:cxn>
                <a:cxn ang="0">
                  <a:pos x="T4" y="T5"/>
                </a:cxn>
                <a:cxn ang="0">
                  <a:pos x="T6" y="T7"/>
                </a:cxn>
                <a:cxn ang="0">
                  <a:pos x="T8" y="T9"/>
                </a:cxn>
              </a:cxnLst>
              <a:rect l="0" t="0" r="r" b="b"/>
              <a:pathLst>
                <a:path w="599" h="701">
                  <a:moveTo>
                    <a:pt x="598" y="701"/>
                  </a:moveTo>
                  <a:cubicBezTo>
                    <a:pt x="599" y="423"/>
                    <a:pt x="433" y="137"/>
                    <a:pt x="194" y="0"/>
                  </a:cubicBezTo>
                  <a:cubicBezTo>
                    <a:pt x="127" y="112"/>
                    <a:pt x="19" y="299"/>
                    <a:pt x="0" y="334"/>
                  </a:cubicBezTo>
                  <a:cubicBezTo>
                    <a:pt x="126" y="415"/>
                    <a:pt x="210" y="562"/>
                    <a:pt x="211" y="701"/>
                  </a:cubicBezTo>
                  <a:cubicBezTo>
                    <a:pt x="364" y="701"/>
                    <a:pt x="598" y="701"/>
                    <a:pt x="598" y="701"/>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3" name="Freeform 50">
              <a:extLst>
                <a:ext uri="{FF2B5EF4-FFF2-40B4-BE49-F238E27FC236}">
                  <a16:creationId xmlns:a16="http://schemas.microsoft.com/office/drawing/2014/main" id="{A37E946D-0D7D-4B21-AE39-34003ADF7772}"/>
                </a:ext>
              </a:extLst>
            </p:cNvPr>
            <p:cNvSpPr>
              <a:spLocks/>
            </p:cNvSpPr>
            <p:nvPr/>
          </p:nvSpPr>
          <p:spPr bwMode="auto">
            <a:xfrm>
              <a:off x="6710" y="3098"/>
              <a:ext cx="625" cy="774"/>
            </a:xfrm>
            <a:custGeom>
              <a:avLst/>
              <a:gdLst>
                <a:gd name="T0" fmla="*/ 71 w 263"/>
                <a:gd name="T1" fmla="*/ 326 h 326"/>
                <a:gd name="T2" fmla="*/ 0 w 263"/>
                <a:gd name="T3" fmla="*/ 205 h 326"/>
                <a:gd name="T4" fmla="*/ 119 w 263"/>
                <a:gd name="T5" fmla="*/ 0 h 326"/>
                <a:gd name="T6" fmla="*/ 263 w 263"/>
                <a:gd name="T7" fmla="*/ 0 h 326"/>
                <a:gd name="T8" fmla="*/ 71 w 263"/>
                <a:gd name="T9" fmla="*/ 326 h 326"/>
              </a:gdLst>
              <a:ahLst/>
              <a:cxnLst>
                <a:cxn ang="0">
                  <a:pos x="T0" y="T1"/>
                </a:cxn>
                <a:cxn ang="0">
                  <a:pos x="T2" y="T3"/>
                </a:cxn>
                <a:cxn ang="0">
                  <a:pos x="T4" y="T5"/>
                </a:cxn>
                <a:cxn ang="0">
                  <a:pos x="T6" y="T7"/>
                </a:cxn>
                <a:cxn ang="0">
                  <a:pos x="T8" y="T9"/>
                </a:cxn>
              </a:cxnLst>
              <a:rect l="0" t="0" r="r" b="b"/>
              <a:pathLst>
                <a:path w="263" h="326">
                  <a:moveTo>
                    <a:pt x="71" y="326"/>
                  </a:moveTo>
                  <a:cubicBezTo>
                    <a:pt x="71" y="326"/>
                    <a:pt x="22" y="240"/>
                    <a:pt x="0" y="205"/>
                  </a:cubicBezTo>
                  <a:cubicBezTo>
                    <a:pt x="62" y="155"/>
                    <a:pt x="106" y="78"/>
                    <a:pt x="119" y="0"/>
                  </a:cubicBezTo>
                  <a:cubicBezTo>
                    <a:pt x="193" y="0"/>
                    <a:pt x="240" y="0"/>
                    <a:pt x="263" y="0"/>
                  </a:cubicBezTo>
                  <a:cubicBezTo>
                    <a:pt x="250" y="126"/>
                    <a:pt x="182" y="251"/>
                    <a:pt x="71" y="326"/>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4" name="Freeform 51">
              <a:extLst>
                <a:ext uri="{FF2B5EF4-FFF2-40B4-BE49-F238E27FC236}">
                  <a16:creationId xmlns:a16="http://schemas.microsoft.com/office/drawing/2014/main" id="{2FEEC316-D05C-4296-9AE8-4A7A764E5FF5}"/>
                </a:ext>
              </a:extLst>
            </p:cNvPr>
            <p:cNvSpPr>
              <a:spLocks/>
            </p:cNvSpPr>
            <p:nvPr/>
          </p:nvSpPr>
          <p:spPr bwMode="auto">
            <a:xfrm>
              <a:off x="6765" y="2998"/>
              <a:ext cx="1422" cy="1667"/>
            </a:xfrm>
            <a:custGeom>
              <a:avLst/>
              <a:gdLst>
                <a:gd name="T0" fmla="*/ 194 w 599"/>
                <a:gd name="T1" fmla="*/ 702 h 702"/>
                <a:gd name="T2" fmla="*/ 599 w 599"/>
                <a:gd name="T3" fmla="*/ 1 h 702"/>
                <a:gd name="T4" fmla="*/ 212 w 599"/>
                <a:gd name="T5" fmla="*/ 0 h 702"/>
                <a:gd name="T6" fmla="*/ 0 w 599"/>
                <a:gd name="T7" fmla="*/ 367 h 702"/>
                <a:gd name="T8" fmla="*/ 194 w 599"/>
                <a:gd name="T9" fmla="*/ 702 h 702"/>
              </a:gdLst>
              <a:ahLst/>
              <a:cxnLst>
                <a:cxn ang="0">
                  <a:pos x="T0" y="T1"/>
                </a:cxn>
                <a:cxn ang="0">
                  <a:pos x="T2" y="T3"/>
                </a:cxn>
                <a:cxn ang="0">
                  <a:pos x="T4" y="T5"/>
                </a:cxn>
                <a:cxn ang="0">
                  <a:pos x="T6" y="T7"/>
                </a:cxn>
                <a:cxn ang="0">
                  <a:pos x="T8" y="T9"/>
                </a:cxn>
              </a:cxnLst>
              <a:rect l="0" t="0" r="r" b="b"/>
              <a:pathLst>
                <a:path w="599" h="702">
                  <a:moveTo>
                    <a:pt x="194" y="702"/>
                  </a:moveTo>
                  <a:cubicBezTo>
                    <a:pt x="435" y="564"/>
                    <a:pt x="599" y="277"/>
                    <a:pt x="599" y="1"/>
                  </a:cubicBezTo>
                  <a:cubicBezTo>
                    <a:pt x="468" y="0"/>
                    <a:pt x="252" y="0"/>
                    <a:pt x="212" y="0"/>
                  </a:cubicBezTo>
                  <a:cubicBezTo>
                    <a:pt x="205" y="150"/>
                    <a:pt x="120" y="297"/>
                    <a:pt x="0" y="367"/>
                  </a:cubicBezTo>
                  <a:cubicBezTo>
                    <a:pt x="76" y="499"/>
                    <a:pt x="194" y="702"/>
                    <a:pt x="194" y="702"/>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5" name="Freeform 52">
              <a:extLst>
                <a:ext uri="{FF2B5EF4-FFF2-40B4-BE49-F238E27FC236}">
                  <a16:creationId xmlns:a16="http://schemas.microsoft.com/office/drawing/2014/main" id="{E6DB8DBE-EA45-4ED5-AA5F-76386584674C}"/>
                </a:ext>
              </a:extLst>
            </p:cNvPr>
            <p:cNvSpPr>
              <a:spLocks/>
            </p:cNvSpPr>
            <p:nvPr/>
          </p:nvSpPr>
          <p:spPr bwMode="auto">
            <a:xfrm>
              <a:off x="5756" y="3718"/>
              <a:ext cx="900" cy="427"/>
            </a:xfrm>
            <a:custGeom>
              <a:avLst/>
              <a:gdLst>
                <a:gd name="T0" fmla="*/ 379 w 379"/>
                <a:gd name="T1" fmla="*/ 121 h 180"/>
                <a:gd name="T2" fmla="*/ 309 w 379"/>
                <a:gd name="T3" fmla="*/ 0 h 180"/>
                <a:gd name="T4" fmla="*/ 73 w 379"/>
                <a:gd name="T5" fmla="*/ 0 h 180"/>
                <a:gd name="T6" fmla="*/ 0 w 379"/>
                <a:gd name="T7" fmla="*/ 124 h 180"/>
                <a:gd name="T8" fmla="*/ 379 w 379"/>
                <a:gd name="T9" fmla="*/ 121 h 180"/>
              </a:gdLst>
              <a:ahLst/>
              <a:cxnLst>
                <a:cxn ang="0">
                  <a:pos x="T0" y="T1"/>
                </a:cxn>
                <a:cxn ang="0">
                  <a:pos x="T2" y="T3"/>
                </a:cxn>
                <a:cxn ang="0">
                  <a:pos x="T4" y="T5"/>
                </a:cxn>
                <a:cxn ang="0">
                  <a:pos x="T6" y="T7"/>
                </a:cxn>
                <a:cxn ang="0">
                  <a:pos x="T8" y="T9"/>
                </a:cxn>
              </a:cxnLst>
              <a:rect l="0" t="0" r="r" b="b"/>
              <a:pathLst>
                <a:path w="379" h="180">
                  <a:moveTo>
                    <a:pt x="379" y="121"/>
                  </a:moveTo>
                  <a:cubicBezTo>
                    <a:pt x="379" y="121"/>
                    <a:pt x="329" y="37"/>
                    <a:pt x="309" y="0"/>
                  </a:cubicBezTo>
                  <a:cubicBezTo>
                    <a:pt x="235" y="29"/>
                    <a:pt x="146" y="28"/>
                    <a:pt x="73" y="0"/>
                  </a:cubicBezTo>
                  <a:cubicBezTo>
                    <a:pt x="35" y="64"/>
                    <a:pt x="12" y="104"/>
                    <a:pt x="0" y="124"/>
                  </a:cubicBezTo>
                  <a:cubicBezTo>
                    <a:pt x="116" y="177"/>
                    <a:pt x="258" y="180"/>
                    <a:pt x="379" y="121"/>
                  </a:cubicBezTo>
                  <a:close/>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56" name="Freeform 53">
              <a:extLst>
                <a:ext uri="{FF2B5EF4-FFF2-40B4-BE49-F238E27FC236}">
                  <a16:creationId xmlns:a16="http://schemas.microsoft.com/office/drawing/2014/main" id="{EA1439D9-C232-45B3-8C35-EDFCE8681738}"/>
                </a:ext>
              </a:extLst>
            </p:cNvPr>
            <p:cNvSpPr>
              <a:spLocks/>
            </p:cNvSpPr>
            <p:nvPr/>
          </p:nvSpPr>
          <p:spPr bwMode="auto">
            <a:xfrm>
              <a:off x="5247" y="3907"/>
              <a:ext cx="1922" cy="1128"/>
            </a:xfrm>
            <a:custGeom>
              <a:avLst/>
              <a:gdLst>
                <a:gd name="T0" fmla="*/ 809 w 809"/>
                <a:gd name="T1" fmla="*/ 335 h 475"/>
                <a:gd name="T2" fmla="*/ 0 w 809"/>
                <a:gd name="T3" fmla="*/ 336 h 475"/>
                <a:gd name="T4" fmla="*/ 192 w 809"/>
                <a:gd name="T5" fmla="*/ 0 h 475"/>
                <a:gd name="T6" fmla="*/ 615 w 809"/>
                <a:gd name="T7" fmla="*/ 0 h 475"/>
                <a:gd name="T8" fmla="*/ 809 w 809"/>
                <a:gd name="T9" fmla="*/ 335 h 475"/>
              </a:gdLst>
              <a:ahLst/>
              <a:cxnLst>
                <a:cxn ang="0">
                  <a:pos x="T0" y="T1"/>
                </a:cxn>
                <a:cxn ang="0">
                  <a:pos x="T2" y="T3"/>
                </a:cxn>
                <a:cxn ang="0">
                  <a:pos x="T4" y="T5"/>
                </a:cxn>
                <a:cxn ang="0">
                  <a:pos x="T6" y="T7"/>
                </a:cxn>
                <a:cxn ang="0">
                  <a:pos x="T8" y="T9"/>
                </a:cxn>
              </a:cxnLst>
              <a:rect l="0" t="0" r="r" b="b"/>
              <a:pathLst>
                <a:path w="809" h="475">
                  <a:moveTo>
                    <a:pt x="809" y="335"/>
                  </a:moveTo>
                  <a:cubicBezTo>
                    <a:pt x="569" y="475"/>
                    <a:pt x="238" y="474"/>
                    <a:pt x="0" y="336"/>
                  </a:cubicBezTo>
                  <a:cubicBezTo>
                    <a:pt x="64" y="222"/>
                    <a:pt x="172" y="34"/>
                    <a:pt x="192" y="0"/>
                  </a:cubicBezTo>
                  <a:cubicBezTo>
                    <a:pt x="325" y="69"/>
                    <a:pt x="495" y="69"/>
                    <a:pt x="615" y="0"/>
                  </a:cubicBezTo>
                  <a:cubicBezTo>
                    <a:pt x="692" y="132"/>
                    <a:pt x="809" y="335"/>
                    <a:pt x="809" y="335"/>
                  </a:cubicBezTo>
                  <a:close/>
                </a:path>
              </a:pathLst>
            </a:custGeom>
            <a:solidFill>
              <a:srgbClr val="4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80" name="TextBox 79">
            <a:extLst>
              <a:ext uri="{FF2B5EF4-FFF2-40B4-BE49-F238E27FC236}">
                <a16:creationId xmlns:a16="http://schemas.microsoft.com/office/drawing/2014/main" id="{43203D75-409E-45DC-9CE6-00BC72937942}"/>
              </a:ext>
            </a:extLst>
          </p:cNvPr>
          <p:cNvSpPr txBox="1"/>
          <p:nvPr/>
        </p:nvSpPr>
        <p:spPr>
          <a:xfrm>
            <a:off x="2871789" y="2343150"/>
            <a:ext cx="2525543" cy="160020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Chairperson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Presidente</a:t>
            </a:r>
          </a:p>
        </p:txBody>
      </p:sp>
      <p:sp>
        <p:nvSpPr>
          <p:cNvPr id="82" name="TextBox 81">
            <a:extLst>
              <a:ext uri="{FF2B5EF4-FFF2-40B4-BE49-F238E27FC236}">
                <a16:creationId xmlns:a16="http://schemas.microsoft.com/office/drawing/2014/main" id="{6C86CC6F-C87F-45ED-A301-ED9792239466}"/>
              </a:ext>
            </a:extLst>
          </p:cNvPr>
          <p:cNvSpPr txBox="1"/>
          <p:nvPr/>
        </p:nvSpPr>
        <p:spPr>
          <a:xfrm>
            <a:off x="8400449" y="1003593"/>
            <a:ext cx="3701521" cy="5467317"/>
          </a:xfrm>
          <a:prstGeom prst="rect">
            <a:avLst/>
          </a:prstGeom>
          <a:noFill/>
        </p:spPr>
        <p:txBody>
          <a:bodyPr wrap="square" lIns="91440" tIns="45720" rIns="91440" bIns="45720" rtlCol="0" anchor="t">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Poppins"/>
                <a:ea typeface="+mn-ea"/>
                <a:cs typeface="Poppins"/>
              </a:rPr>
              <a:t>Vice-Chairperson</a:t>
            </a:r>
            <a:r>
              <a:rPr kumimoji="0" lang="en-US" sz="2800" b="0" i="0" u="none" strike="noStrike" kern="1200" cap="none" spc="0" normalizeH="0" baseline="0" noProof="0">
                <a:ln>
                  <a:noFill/>
                </a:ln>
                <a:solidFill>
                  <a:prstClr val="black"/>
                </a:solidFill>
                <a:effectLst/>
                <a:uLnTx/>
                <a:uFillTx/>
                <a:latin typeface="Poppins"/>
                <a:ea typeface="+mn-ea"/>
                <a:cs typeface="Poppins"/>
              </a:rPr>
              <a:t>: A person who leads the meeting in the absence of the Chairperson.</a:t>
            </a:r>
          </a:p>
          <a:p>
            <a:pPr marL="0" marR="0" lvl="0" indent="0" algn="l" defTabSz="914400" rtl="0" eaLnBrk="1" fontAlgn="auto" latinLnBrk="0" hangingPunct="1">
              <a:spcBef>
                <a:spcPts val="0"/>
              </a:spcBef>
              <a:spcAft>
                <a:spcPts val="0"/>
              </a:spcAft>
              <a:buClrTx/>
              <a:buSzTx/>
              <a:buFontTx/>
              <a:buNone/>
              <a:tabLst/>
              <a:defRPr/>
            </a:pPr>
            <a:endParaRPr kumimoji="0" lang="es-MX" sz="28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a:ea typeface="+mn-ea"/>
                <a:cs typeface="Poppins"/>
              </a:rPr>
              <a:t>Vice-Presidente:</a:t>
            </a:r>
            <a:r>
              <a:rPr kumimoji="0" lang="es-MX" sz="2800" b="0" i="0" u="none" strike="noStrike" kern="1200" cap="none" spc="0" normalizeH="0" baseline="0" noProof="0">
                <a:ln>
                  <a:noFill/>
                </a:ln>
                <a:solidFill>
                  <a:srgbClr val="0070C0"/>
                </a:solidFill>
                <a:effectLst/>
                <a:uLnTx/>
                <a:uFillTx/>
                <a:latin typeface="Poppins"/>
                <a:ea typeface="+mn-ea"/>
                <a:cs typeface="Poppins"/>
              </a:rPr>
              <a:t> La persona que está a cargo de la reunión cuando el presidente/a esté ausente.</a:t>
            </a:r>
          </a:p>
        </p:txBody>
      </p:sp>
      <p:grpSp>
        <p:nvGrpSpPr>
          <p:cNvPr id="67" name="Group 66">
            <a:extLst>
              <a:ext uri="{FF2B5EF4-FFF2-40B4-BE49-F238E27FC236}">
                <a16:creationId xmlns:a16="http://schemas.microsoft.com/office/drawing/2014/main" id="{4AD169EB-5BF7-4074-8DEB-BB0109AD1DF3}"/>
              </a:ext>
            </a:extLst>
          </p:cNvPr>
          <p:cNvGrpSpPr/>
          <p:nvPr/>
        </p:nvGrpSpPr>
        <p:grpSpPr>
          <a:xfrm>
            <a:off x="976185" y="-729048"/>
            <a:ext cx="6190734" cy="3225114"/>
            <a:chOff x="1557338" y="-386398"/>
            <a:chExt cx="5029200" cy="2968624"/>
          </a:xfrm>
        </p:grpSpPr>
        <p:grpSp>
          <p:nvGrpSpPr>
            <p:cNvPr id="10" name="Group 9">
              <a:extLst>
                <a:ext uri="{FF2B5EF4-FFF2-40B4-BE49-F238E27FC236}">
                  <a16:creationId xmlns:a16="http://schemas.microsoft.com/office/drawing/2014/main" id="{8481136F-4C81-42E7-8842-912EF132AD2D}"/>
                </a:ext>
              </a:extLst>
            </p:cNvPr>
            <p:cNvGrpSpPr/>
            <p:nvPr/>
          </p:nvGrpSpPr>
          <p:grpSpPr>
            <a:xfrm>
              <a:off x="2583441" y="1255076"/>
              <a:ext cx="3000375" cy="1327150"/>
              <a:chOff x="6426778" y="1283651"/>
              <a:chExt cx="3000375" cy="1327150"/>
            </a:xfrm>
          </p:grpSpPr>
          <p:sp>
            <p:nvSpPr>
              <p:cNvPr id="38" name="Freeform 18">
                <a:extLst>
                  <a:ext uri="{FF2B5EF4-FFF2-40B4-BE49-F238E27FC236}">
                    <a16:creationId xmlns:a16="http://schemas.microsoft.com/office/drawing/2014/main" id="{6E7F9F95-D8FE-44FE-A54F-F584C1D327CD}"/>
                  </a:ext>
                </a:extLst>
              </p:cNvPr>
              <p:cNvSpPr>
                <a:spLocks/>
              </p:cNvSpPr>
              <p:nvPr/>
            </p:nvSpPr>
            <p:spPr bwMode="auto">
              <a:xfrm>
                <a:off x="6426778" y="1283651"/>
                <a:ext cx="3000375" cy="1327150"/>
              </a:xfrm>
              <a:custGeom>
                <a:avLst/>
                <a:gdLst>
                  <a:gd name="T0" fmla="*/ 140 w 796"/>
                  <a:gd name="T1" fmla="*/ 351 h 352"/>
                  <a:gd name="T2" fmla="*/ 0 w 796"/>
                  <a:gd name="T3" fmla="*/ 274 h 352"/>
                  <a:gd name="T4" fmla="*/ 796 w 796"/>
                  <a:gd name="T5" fmla="*/ 274 h 352"/>
                  <a:gd name="T6" fmla="*/ 659 w 796"/>
                  <a:gd name="T7" fmla="*/ 352 h 352"/>
                  <a:gd name="T8" fmla="*/ 140 w 796"/>
                  <a:gd name="T9" fmla="*/ 351 h 352"/>
                </a:gdLst>
                <a:ahLst/>
                <a:cxnLst>
                  <a:cxn ang="0">
                    <a:pos x="T0" y="T1"/>
                  </a:cxn>
                  <a:cxn ang="0">
                    <a:pos x="T2" y="T3"/>
                  </a:cxn>
                  <a:cxn ang="0">
                    <a:pos x="T4" y="T5"/>
                  </a:cxn>
                  <a:cxn ang="0">
                    <a:pos x="T6" y="T7"/>
                  </a:cxn>
                  <a:cxn ang="0">
                    <a:pos x="T8" y="T9"/>
                  </a:cxn>
                </a:cxnLst>
                <a:rect l="0" t="0" r="r" b="b"/>
                <a:pathLst>
                  <a:path w="796" h="352">
                    <a:moveTo>
                      <a:pt x="140" y="351"/>
                    </a:moveTo>
                    <a:cubicBezTo>
                      <a:pt x="90" y="323"/>
                      <a:pt x="32" y="291"/>
                      <a:pt x="0" y="274"/>
                    </a:cubicBezTo>
                    <a:cubicBezTo>
                      <a:pt x="192" y="4"/>
                      <a:pt x="626" y="0"/>
                      <a:pt x="796" y="274"/>
                    </a:cubicBezTo>
                    <a:cubicBezTo>
                      <a:pt x="723" y="315"/>
                      <a:pt x="689" y="333"/>
                      <a:pt x="659" y="352"/>
                    </a:cubicBezTo>
                    <a:cubicBezTo>
                      <a:pt x="515" y="191"/>
                      <a:pt x="288" y="189"/>
                      <a:pt x="140" y="3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Poppins"/>
                  <a:ea typeface="+mn-ea"/>
                  <a:cs typeface="+mn-cs"/>
                </a:endParaRPr>
              </a:p>
            </p:txBody>
          </p:sp>
          <p:sp>
            <p:nvSpPr>
              <p:cNvPr id="61" name="TextBox 60">
                <a:extLst>
                  <a:ext uri="{FF2B5EF4-FFF2-40B4-BE49-F238E27FC236}">
                    <a16:creationId xmlns:a16="http://schemas.microsoft.com/office/drawing/2014/main" id="{900FB2A7-A86B-4F7D-9E68-5250BE3E2113}"/>
                  </a:ext>
                </a:extLst>
              </p:cNvPr>
              <p:cNvSpPr txBox="1"/>
              <p:nvPr/>
            </p:nvSpPr>
            <p:spPr>
              <a:xfrm>
                <a:off x="7410644"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rPr>
                  <a:t>01</a:t>
                </a:r>
              </a:p>
            </p:txBody>
          </p:sp>
        </p:grpSp>
        <p:sp>
          <p:nvSpPr>
            <p:cNvPr id="43" name="Freeform 23">
              <a:extLst>
                <a:ext uri="{FF2B5EF4-FFF2-40B4-BE49-F238E27FC236}">
                  <a16:creationId xmlns:a16="http://schemas.microsoft.com/office/drawing/2014/main" id="{1B376416-8121-4F2D-9A01-2548C6F6A3D9}"/>
                </a:ext>
              </a:extLst>
            </p:cNvPr>
            <p:cNvSpPr>
              <a:spLocks/>
            </p:cNvSpPr>
            <p:nvPr/>
          </p:nvSpPr>
          <p:spPr bwMode="auto">
            <a:xfrm>
              <a:off x="1557338" y="-386398"/>
              <a:ext cx="5029200" cy="2778125"/>
            </a:xfrm>
            <a:custGeom>
              <a:avLst/>
              <a:gdLst>
                <a:gd name="T0" fmla="*/ 333 w 1423"/>
                <a:gd name="T1" fmla="*/ 737 h 737"/>
                <a:gd name="T2" fmla="*/ 0 w 1423"/>
                <a:gd name="T3" fmla="*/ 543 h 737"/>
                <a:gd name="T4" fmla="*/ 1423 w 1423"/>
                <a:gd name="T5" fmla="*/ 542 h 737"/>
                <a:gd name="T6" fmla="*/ 1090 w 1423"/>
                <a:gd name="T7" fmla="*/ 737 h 737"/>
                <a:gd name="T8" fmla="*/ 333 w 1423"/>
                <a:gd name="T9" fmla="*/ 737 h 737"/>
              </a:gdLst>
              <a:ahLst/>
              <a:cxnLst>
                <a:cxn ang="0">
                  <a:pos x="T0" y="T1"/>
                </a:cxn>
                <a:cxn ang="0">
                  <a:pos x="T2" y="T3"/>
                </a:cxn>
                <a:cxn ang="0">
                  <a:pos x="T4" y="T5"/>
                </a:cxn>
                <a:cxn ang="0">
                  <a:pos x="T6" y="T7"/>
                </a:cxn>
                <a:cxn ang="0">
                  <a:pos x="T8" y="T9"/>
                </a:cxn>
              </a:cxnLst>
              <a:rect l="0" t="0" r="r" b="b"/>
              <a:pathLst>
                <a:path w="1423" h="737">
                  <a:moveTo>
                    <a:pt x="333" y="737"/>
                  </a:moveTo>
                  <a:cubicBezTo>
                    <a:pt x="216" y="668"/>
                    <a:pt x="82" y="592"/>
                    <a:pt x="0" y="543"/>
                  </a:cubicBezTo>
                  <a:cubicBezTo>
                    <a:pt x="332" y="3"/>
                    <a:pt x="1090" y="0"/>
                    <a:pt x="1423" y="542"/>
                  </a:cubicBezTo>
                  <a:cubicBezTo>
                    <a:pt x="1321" y="602"/>
                    <a:pt x="1187" y="678"/>
                    <a:pt x="1090" y="737"/>
                  </a:cubicBezTo>
                  <a:cubicBezTo>
                    <a:pt x="919" y="459"/>
                    <a:pt x="519" y="452"/>
                    <a:pt x="333" y="737"/>
                  </a:cubicBez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4" name="TextBox 83">
              <a:extLst>
                <a:ext uri="{FF2B5EF4-FFF2-40B4-BE49-F238E27FC236}">
                  <a16:creationId xmlns:a16="http://schemas.microsoft.com/office/drawing/2014/main" id="{297C72DE-BA81-44BD-86E9-92D53A56A923}"/>
                </a:ext>
              </a:extLst>
            </p:cNvPr>
            <p:cNvSpPr txBox="1"/>
            <p:nvPr/>
          </p:nvSpPr>
          <p:spPr>
            <a:xfrm>
              <a:off x="1928813" y="662672"/>
              <a:ext cx="4214812" cy="1104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Serves as the Chairperson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his or her absences.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Funge como el Presidente en su ausencia</a:t>
              </a:r>
              <a:r>
                <a:rPr kumimoji="0" lang="es-MX" sz="18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t>
              </a:r>
            </a:p>
          </p:txBody>
        </p:sp>
      </p:grpSp>
      <p:grpSp>
        <p:nvGrpSpPr>
          <p:cNvPr id="68" name="Group 67">
            <a:extLst>
              <a:ext uri="{FF2B5EF4-FFF2-40B4-BE49-F238E27FC236}">
                <a16:creationId xmlns:a16="http://schemas.microsoft.com/office/drawing/2014/main" id="{10D34CFA-7D3A-4736-950A-E830C02011D1}"/>
              </a:ext>
            </a:extLst>
          </p:cNvPr>
          <p:cNvGrpSpPr/>
          <p:nvPr/>
        </p:nvGrpSpPr>
        <p:grpSpPr>
          <a:xfrm>
            <a:off x="4230540" y="1581665"/>
            <a:ext cx="4357406" cy="5276335"/>
            <a:chOff x="4230540" y="1969452"/>
            <a:chExt cx="3884761" cy="4648201"/>
          </a:xfrm>
        </p:grpSpPr>
        <p:grpSp>
          <p:nvGrpSpPr>
            <p:cNvPr id="12" name="Group 11">
              <a:extLst>
                <a:ext uri="{FF2B5EF4-FFF2-40B4-BE49-F238E27FC236}">
                  <a16:creationId xmlns:a16="http://schemas.microsoft.com/office/drawing/2014/main" id="{2F103D4E-BEDA-4969-801A-1BEFB60DFCAE}"/>
                </a:ext>
              </a:extLst>
            </p:cNvPr>
            <p:cNvGrpSpPr/>
            <p:nvPr/>
          </p:nvGrpSpPr>
          <p:grpSpPr>
            <a:xfrm>
              <a:off x="4230540" y="2645726"/>
              <a:ext cx="2093051" cy="2597150"/>
              <a:chOff x="8073877" y="2674301"/>
              <a:chExt cx="2093051" cy="2597150"/>
            </a:xfrm>
          </p:grpSpPr>
          <p:sp>
            <p:nvSpPr>
              <p:cNvPr id="41" name="Freeform 21">
                <a:extLst>
                  <a:ext uri="{FF2B5EF4-FFF2-40B4-BE49-F238E27FC236}">
                    <a16:creationId xmlns:a16="http://schemas.microsoft.com/office/drawing/2014/main" id="{2E0655EC-2B78-4C6C-B242-FF953D5347DD}"/>
                  </a:ext>
                </a:extLst>
              </p:cNvPr>
              <p:cNvSpPr>
                <a:spLocks/>
              </p:cNvSpPr>
              <p:nvPr/>
            </p:nvSpPr>
            <p:spPr bwMode="auto">
              <a:xfrm>
                <a:off x="8146040" y="2674301"/>
                <a:ext cx="2020888" cy="2597150"/>
              </a:xfrm>
              <a:custGeom>
                <a:avLst/>
                <a:gdLst>
                  <a:gd name="T0" fmla="*/ 262 w 536"/>
                  <a:gd name="T1" fmla="*/ 83 h 689"/>
                  <a:gd name="T2" fmla="*/ 398 w 536"/>
                  <a:gd name="T3" fmla="*/ 0 h 689"/>
                  <a:gd name="T4" fmla="*/ 0 w 536"/>
                  <a:gd name="T5" fmla="*/ 689 h 689"/>
                  <a:gd name="T6" fmla="*/ 1 w 536"/>
                  <a:gd name="T7" fmla="*/ 532 h 689"/>
                  <a:gd name="T8" fmla="*/ 262 w 536"/>
                  <a:gd name="T9" fmla="*/ 83 h 689"/>
                </a:gdLst>
                <a:ahLst/>
                <a:cxnLst>
                  <a:cxn ang="0">
                    <a:pos x="T0" y="T1"/>
                  </a:cxn>
                  <a:cxn ang="0">
                    <a:pos x="T2" y="T3"/>
                  </a:cxn>
                  <a:cxn ang="0">
                    <a:pos x="T4" y="T5"/>
                  </a:cxn>
                  <a:cxn ang="0">
                    <a:pos x="T6" y="T7"/>
                  </a:cxn>
                  <a:cxn ang="0">
                    <a:pos x="T8" y="T9"/>
                  </a:cxn>
                </a:cxnLst>
                <a:rect l="0" t="0" r="r" b="b"/>
                <a:pathLst>
                  <a:path w="536" h="689">
                    <a:moveTo>
                      <a:pt x="262" y="83"/>
                    </a:moveTo>
                    <a:cubicBezTo>
                      <a:pt x="311" y="54"/>
                      <a:pt x="368" y="19"/>
                      <a:pt x="398" y="0"/>
                    </a:cubicBezTo>
                    <a:cubicBezTo>
                      <a:pt x="536" y="301"/>
                      <a:pt x="323" y="679"/>
                      <a:pt x="0" y="689"/>
                    </a:cubicBezTo>
                    <a:cubicBezTo>
                      <a:pt x="1" y="606"/>
                      <a:pt x="3" y="567"/>
                      <a:pt x="1" y="532"/>
                    </a:cubicBezTo>
                    <a:cubicBezTo>
                      <a:pt x="213" y="488"/>
                      <a:pt x="328" y="292"/>
                      <a:pt x="262" y="83"/>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2" name="TextBox 61">
                <a:extLst>
                  <a:ext uri="{FF2B5EF4-FFF2-40B4-BE49-F238E27FC236}">
                    <a16:creationId xmlns:a16="http://schemas.microsoft.com/office/drawing/2014/main" id="{798DAD40-EA91-4358-9380-46F0C8795DBD}"/>
                  </a:ext>
                </a:extLst>
              </p:cNvPr>
              <p:cNvSpPr txBox="1"/>
              <p:nvPr/>
            </p:nvSpPr>
            <p:spPr>
              <a:xfrm>
                <a:off x="8073877" y="457128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rPr>
                  <a:t>02</a:t>
                </a:r>
              </a:p>
            </p:txBody>
          </p:sp>
        </p:grpSp>
        <p:sp>
          <p:nvSpPr>
            <p:cNvPr id="42" name="Freeform 22">
              <a:extLst>
                <a:ext uri="{FF2B5EF4-FFF2-40B4-BE49-F238E27FC236}">
                  <a16:creationId xmlns:a16="http://schemas.microsoft.com/office/drawing/2014/main" id="{372D955D-ED43-40F4-953E-BF8DC275AEB2}"/>
                </a:ext>
              </a:extLst>
            </p:cNvPr>
            <p:cNvSpPr>
              <a:spLocks/>
            </p:cNvSpPr>
            <p:nvPr/>
          </p:nvSpPr>
          <p:spPr bwMode="auto">
            <a:xfrm>
              <a:off x="4305879" y="1969452"/>
              <a:ext cx="3809422" cy="4648201"/>
            </a:xfrm>
            <a:custGeom>
              <a:avLst/>
              <a:gdLst>
                <a:gd name="T0" fmla="*/ 379 w 1015"/>
                <a:gd name="T1" fmla="*/ 191 h 1233"/>
                <a:gd name="T2" fmla="*/ 714 w 1015"/>
                <a:gd name="T3" fmla="*/ 0 h 1233"/>
                <a:gd name="T4" fmla="*/ 2 w 1015"/>
                <a:gd name="T5" fmla="*/ 1233 h 1233"/>
                <a:gd name="T6" fmla="*/ 0 w 1015"/>
                <a:gd name="T7" fmla="*/ 847 h 1233"/>
                <a:gd name="T8" fmla="*/ 379 w 1015"/>
                <a:gd name="T9" fmla="*/ 191 h 1233"/>
              </a:gdLst>
              <a:ahLst/>
              <a:cxnLst>
                <a:cxn ang="0">
                  <a:pos x="T0" y="T1"/>
                </a:cxn>
                <a:cxn ang="0">
                  <a:pos x="T2" y="T3"/>
                </a:cxn>
                <a:cxn ang="0">
                  <a:pos x="T4" y="T5"/>
                </a:cxn>
                <a:cxn ang="0">
                  <a:pos x="T6" y="T7"/>
                </a:cxn>
                <a:cxn ang="0">
                  <a:pos x="T8" y="T9"/>
                </a:cxn>
              </a:cxnLst>
              <a:rect l="0" t="0" r="r" b="b"/>
              <a:pathLst>
                <a:path w="1015" h="1233">
                  <a:moveTo>
                    <a:pt x="379" y="191"/>
                  </a:moveTo>
                  <a:cubicBezTo>
                    <a:pt x="497" y="124"/>
                    <a:pt x="630" y="47"/>
                    <a:pt x="714" y="0"/>
                  </a:cubicBezTo>
                  <a:cubicBezTo>
                    <a:pt x="1015" y="557"/>
                    <a:pt x="639" y="1216"/>
                    <a:pt x="2" y="1233"/>
                  </a:cubicBezTo>
                  <a:cubicBezTo>
                    <a:pt x="1" y="1114"/>
                    <a:pt x="2" y="960"/>
                    <a:pt x="0" y="847"/>
                  </a:cubicBezTo>
                  <a:cubicBezTo>
                    <a:pt x="326" y="838"/>
                    <a:pt x="532" y="495"/>
                    <a:pt x="379" y="191"/>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6" name="TextBox 85">
              <a:extLst>
                <a:ext uri="{FF2B5EF4-FFF2-40B4-BE49-F238E27FC236}">
                  <a16:creationId xmlns:a16="http://schemas.microsoft.com/office/drawing/2014/main" id="{61FA0DCE-24A9-4DB7-B7FB-CD1482D324B4}"/>
                </a:ext>
              </a:extLst>
            </p:cNvPr>
            <p:cNvSpPr txBox="1"/>
            <p:nvPr/>
          </p:nvSpPr>
          <p:spPr>
            <a:xfrm>
              <a:off x="5339391" y="2966065"/>
              <a:ext cx="1785938" cy="20335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Represents the Chairperson in assigned duties.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Representa al Presidente en sus deberes</a:t>
              </a:r>
              <a:endPar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nvGrpSpPr>
          <p:cNvPr id="69" name="Group 68">
            <a:extLst>
              <a:ext uri="{FF2B5EF4-FFF2-40B4-BE49-F238E27FC236}">
                <a16:creationId xmlns:a16="http://schemas.microsoft.com/office/drawing/2014/main" id="{2AE50EFD-A3BF-4480-98E0-6DCE4A814DF2}"/>
              </a:ext>
            </a:extLst>
          </p:cNvPr>
          <p:cNvGrpSpPr/>
          <p:nvPr/>
        </p:nvGrpSpPr>
        <p:grpSpPr>
          <a:xfrm>
            <a:off x="-543697" y="1668163"/>
            <a:ext cx="4528456" cy="5189838"/>
            <a:chOff x="172027" y="2009139"/>
            <a:chExt cx="3812731" cy="4677411"/>
          </a:xfrm>
        </p:grpSpPr>
        <p:grpSp>
          <p:nvGrpSpPr>
            <p:cNvPr id="8" name="Group 7">
              <a:extLst>
                <a:ext uri="{FF2B5EF4-FFF2-40B4-BE49-F238E27FC236}">
                  <a16:creationId xmlns:a16="http://schemas.microsoft.com/office/drawing/2014/main" id="{86FFBE32-1ED2-46BA-AB96-3AFF55D8CF6C}"/>
                </a:ext>
              </a:extLst>
            </p:cNvPr>
            <p:cNvGrpSpPr/>
            <p:nvPr/>
          </p:nvGrpSpPr>
          <p:grpSpPr>
            <a:xfrm>
              <a:off x="1810328" y="2653664"/>
              <a:ext cx="2174430" cy="2597150"/>
              <a:chOff x="5653665" y="2682239"/>
              <a:chExt cx="2174430" cy="2597150"/>
            </a:xfrm>
          </p:grpSpPr>
          <p:sp>
            <p:nvSpPr>
              <p:cNvPr id="39" name="Freeform 19">
                <a:extLst>
                  <a:ext uri="{FF2B5EF4-FFF2-40B4-BE49-F238E27FC236}">
                    <a16:creationId xmlns:a16="http://schemas.microsoft.com/office/drawing/2014/main" id="{5E5BE486-6778-4611-A98D-BE6BC8D7166E}"/>
                  </a:ext>
                </a:extLst>
              </p:cNvPr>
              <p:cNvSpPr>
                <a:spLocks/>
              </p:cNvSpPr>
              <p:nvPr/>
            </p:nvSpPr>
            <p:spPr bwMode="auto">
              <a:xfrm>
                <a:off x="5653665" y="2682239"/>
                <a:ext cx="2078038" cy="2597150"/>
              </a:xfrm>
              <a:custGeom>
                <a:avLst/>
                <a:gdLst>
                  <a:gd name="T0" fmla="*/ 547 w 551"/>
                  <a:gd name="T1" fmla="*/ 530 h 689"/>
                  <a:gd name="T2" fmla="*/ 551 w 551"/>
                  <a:gd name="T3" fmla="*/ 689 h 689"/>
                  <a:gd name="T4" fmla="*/ 153 w 551"/>
                  <a:gd name="T5" fmla="*/ 0 h 689"/>
                  <a:gd name="T6" fmla="*/ 289 w 551"/>
                  <a:gd name="T7" fmla="*/ 80 h 689"/>
                  <a:gd name="T8" fmla="*/ 547 w 551"/>
                  <a:gd name="T9" fmla="*/ 530 h 689"/>
                </a:gdLst>
                <a:ahLst/>
                <a:cxnLst>
                  <a:cxn ang="0">
                    <a:pos x="T0" y="T1"/>
                  </a:cxn>
                  <a:cxn ang="0">
                    <a:pos x="T2" y="T3"/>
                  </a:cxn>
                  <a:cxn ang="0">
                    <a:pos x="T4" y="T5"/>
                  </a:cxn>
                  <a:cxn ang="0">
                    <a:pos x="T6" y="T7"/>
                  </a:cxn>
                  <a:cxn ang="0">
                    <a:pos x="T8" y="T9"/>
                  </a:cxn>
                </a:cxnLst>
                <a:rect l="0" t="0" r="r" b="b"/>
                <a:pathLst>
                  <a:path w="551" h="689">
                    <a:moveTo>
                      <a:pt x="547" y="530"/>
                    </a:moveTo>
                    <a:cubicBezTo>
                      <a:pt x="548" y="587"/>
                      <a:pt x="549" y="653"/>
                      <a:pt x="551" y="689"/>
                    </a:cubicBezTo>
                    <a:cubicBezTo>
                      <a:pt x="221" y="658"/>
                      <a:pt x="0" y="284"/>
                      <a:pt x="153" y="0"/>
                    </a:cubicBezTo>
                    <a:cubicBezTo>
                      <a:pt x="225" y="43"/>
                      <a:pt x="257" y="63"/>
                      <a:pt x="289" y="80"/>
                    </a:cubicBezTo>
                    <a:cubicBezTo>
                      <a:pt x="221" y="285"/>
                      <a:pt x="333" y="482"/>
                      <a:pt x="547" y="53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3" name="TextBox 62">
                <a:extLst>
                  <a:ext uri="{FF2B5EF4-FFF2-40B4-BE49-F238E27FC236}">
                    <a16:creationId xmlns:a16="http://schemas.microsoft.com/office/drawing/2014/main" id="{57248F1B-4C38-4FF0-9ABC-CD3AB31B7DBF}"/>
                  </a:ext>
                </a:extLst>
              </p:cNvPr>
              <p:cNvSpPr txBox="1"/>
              <p:nvPr/>
            </p:nvSpPr>
            <p:spPr>
              <a:xfrm>
                <a:off x="6726309" y="4568721"/>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rPr>
                  <a:t>03</a:t>
                </a:r>
              </a:p>
            </p:txBody>
          </p:sp>
        </p:grpSp>
        <p:sp>
          <p:nvSpPr>
            <p:cNvPr id="40" name="Freeform 20">
              <a:extLst>
                <a:ext uri="{FF2B5EF4-FFF2-40B4-BE49-F238E27FC236}">
                  <a16:creationId xmlns:a16="http://schemas.microsoft.com/office/drawing/2014/main" id="{990F5D33-C218-46A6-85C1-3178CCF04412}"/>
                </a:ext>
              </a:extLst>
            </p:cNvPr>
            <p:cNvSpPr>
              <a:spLocks/>
            </p:cNvSpPr>
            <p:nvPr/>
          </p:nvSpPr>
          <p:spPr bwMode="auto">
            <a:xfrm>
              <a:off x="172027" y="2009139"/>
              <a:ext cx="3714173" cy="4677411"/>
            </a:xfrm>
            <a:custGeom>
              <a:avLst/>
              <a:gdLst>
                <a:gd name="T0" fmla="*/ 1018 w 1018"/>
                <a:gd name="T1" fmla="*/ 848 h 1233"/>
                <a:gd name="T2" fmla="*/ 1016 w 1018"/>
                <a:gd name="T3" fmla="*/ 1233 h 1233"/>
                <a:gd name="T4" fmla="*/ 304 w 1018"/>
                <a:gd name="T5" fmla="*/ 0 h 1233"/>
                <a:gd name="T6" fmla="*/ 639 w 1018"/>
                <a:gd name="T7" fmla="*/ 192 h 1233"/>
                <a:gd name="T8" fmla="*/ 1018 w 1018"/>
                <a:gd name="T9" fmla="*/ 848 h 1233"/>
              </a:gdLst>
              <a:ahLst/>
              <a:cxnLst>
                <a:cxn ang="0">
                  <a:pos x="T0" y="T1"/>
                </a:cxn>
                <a:cxn ang="0">
                  <a:pos x="T2" y="T3"/>
                </a:cxn>
                <a:cxn ang="0">
                  <a:pos x="T4" y="T5"/>
                </a:cxn>
                <a:cxn ang="0">
                  <a:pos x="T6" y="T7"/>
                </a:cxn>
                <a:cxn ang="0">
                  <a:pos x="T8" y="T9"/>
                </a:cxn>
              </a:cxnLst>
              <a:rect l="0" t="0" r="r" b="b"/>
              <a:pathLst>
                <a:path w="1018" h="1233">
                  <a:moveTo>
                    <a:pt x="1018" y="848"/>
                  </a:moveTo>
                  <a:cubicBezTo>
                    <a:pt x="1016" y="983"/>
                    <a:pt x="1017" y="1137"/>
                    <a:pt x="1016" y="1233"/>
                  </a:cubicBezTo>
                  <a:cubicBezTo>
                    <a:pt x="382" y="1216"/>
                    <a:pt x="0" y="560"/>
                    <a:pt x="304" y="0"/>
                  </a:cubicBezTo>
                  <a:cubicBezTo>
                    <a:pt x="407" y="59"/>
                    <a:pt x="540" y="137"/>
                    <a:pt x="639" y="192"/>
                  </a:cubicBezTo>
                  <a:cubicBezTo>
                    <a:pt x="484" y="479"/>
                    <a:pt x="678" y="829"/>
                    <a:pt x="1018" y="848"/>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88" name="TextBox 87">
              <a:extLst>
                <a:ext uri="{FF2B5EF4-FFF2-40B4-BE49-F238E27FC236}">
                  <a16:creationId xmlns:a16="http://schemas.microsoft.com/office/drawing/2014/main" id="{28D268E5-45DA-480D-80F5-48A7D89155AB}"/>
                </a:ext>
              </a:extLst>
            </p:cNvPr>
            <p:cNvSpPr txBox="1"/>
            <p:nvPr/>
          </p:nvSpPr>
          <p:spPr>
            <a:xfrm>
              <a:off x="1004864" y="2727885"/>
              <a:ext cx="1776821" cy="1581110"/>
            </a:xfrm>
            <a:prstGeom prst="rect">
              <a:avLst/>
            </a:prstGeom>
            <a:solidFill>
              <a:srgbClr val="FF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with the other officers and school staff.</a:t>
              </a:r>
              <a:endParaRPr kumimoji="0" lang="es-MX"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p:txBody>
        </p:sp>
      </p:grpSp>
      <p:sp>
        <p:nvSpPr>
          <p:cNvPr id="2" name="TextBox 1">
            <a:extLst>
              <a:ext uri="{FF2B5EF4-FFF2-40B4-BE49-F238E27FC236}">
                <a16:creationId xmlns:a16="http://schemas.microsoft.com/office/drawing/2014/main" id="{89D09ED3-F269-ECE5-35A4-A35432DD625B}"/>
              </a:ext>
            </a:extLst>
          </p:cNvPr>
          <p:cNvSpPr txBox="1"/>
          <p:nvPr/>
        </p:nvSpPr>
        <p:spPr>
          <a:xfrm>
            <a:off x="7917837" y="144435"/>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9F386702-4FBB-8CB9-4228-9A4B70B3EDFF}"/>
              </a:ext>
            </a:extLst>
          </p:cNvPr>
          <p:cNvSpPr txBox="1"/>
          <p:nvPr/>
        </p:nvSpPr>
        <p:spPr>
          <a:xfrm>
            <a:off x="1120458" y="4212927"/>
            <a:ext cx="208469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Participa en la panificación de la agenda con los otros funcionarios y 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escolar</a:t>
            </a:r>
          </a:p>
        </p:txBody>
      </p:sp>
    </p:spTree>
    <p:extLst>
      <p:ext uri="{BB962C8B-B14F-4D97-AF65-F5344CB8AC3E}">
        <p14:creationId xmlns:p14="http://schemas.microsoft.com/office/powerpoint/2010/main" val="26702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04471" y="92976"/>
            <a:ext cx="3502210" cy="965199"/>
          </a:xfrm>
          <a:prstGeom prst="rect">
            <a:avLst/>
          </a:prstGeom>
          <a:noFill/>
        </p:spPr>
        <p:txBody>
          <a:bodyPr wrap="none" lIns="91440" tIns="45720" rIns="91440" bIns="45720" rtlCol="0" anchor="t">
            <a:noAutofit/>
          </a:bodyPr>
          <a:lstStyle/>
          <a:p>
            <a:pPr>
              <a:defRPr/>
            </a:pPr>
            <a:r>
              <a:rPr lang="en-US" sz="2800" b="1" dirty="0">
                <a:solidFill>
                  <a:srgbClr val="3F3F3F"/>
                </a:solidFill>
                <a:latin typeface="Poppins"/>
                <a:cs typeface="Poppins"/>
              </a:rPr>
              <a:t>Agenda Template </a:t>
            </a:r>
            <a:endParaRPr lang="es-MX" sz="2800" dirty="0">
              <a:solidFill>
                <a:srgbClr val="3F3F3F"/>
              </a:solidFill>
              <a:latin typeface="Poppins"/>
              <a:cs typeface="Poppins"/>
            </a:endParaRPr>
          </a:p>
          <a:p>
            <a:pPr>
              <a:defRPr/>
            </a:pPr>
            <a:r>
              <a:rPr lang="en-US" sz="2800" b="1" dirty="0">
                <a:solidFill>
                  <a:srgbClr val="3F3F3F"/>
                </a:solidFill>
                <a:latin typeface="Poppins"/>
                <a:cs typeface="Poppins"/>
              </a:rPr>
              <a:t>(</a:t>
            </a:r>
            <a:r>
              <a:rPr lang="en-US" sz="2800" b="1" i="1" dirty="0">
                <a:solidFill>
                  <a:srgbClr val="3F3F3F"/>
                </a:solidFill>
                <a:latin typeface="Poppins"/>
                <a:cs typeface="Poppins"/>
              </a:rPr>
              <a:t>Attachment M2</a:t>
            </a:r>
            <a:r>
              <a:rPr lang="en-US" sz="2800" b="1" dirty="0">
                <a:solidFill>
                  <a:srgbClr val="3F3F3F"/>
                </a:solidFill>
                <a:latin typeface="Poppins"/>
                <a:cs typeface="Poppins"/>
              </a:rPr>
              <a:t>)</a:t>
            </a:r>
            <a:endParaRPr lang="es-MX" sz="2800" dirty="0">
              <a:solidFill>
                <a:srgbClr val="3F3F3F"/>
              </a:solidFill>
              <a:latin typeface="Poppins"/>
              <a:cs typeface="Poppins"/>
            </a:endParaRPr>
          </a:p>
          <a:p>
            <a:pPr marL="0" marR="0" lvl="0" indent="0" algn="l" defTabSz="914400">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282811" y="1147860"/>
            <a:ext cx="3305684" cy="5667632"/>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solidFill>
                  <a:prstClr val="black"/>
                </a:solidFill>
                <a:latin typeface="Poppins" panose="00000500000000000000" pitchFamily="2" charset="0"/>
                <a:ea typeface="Calibri" panose="020F0502020204030204" pitchFamily="34" charset="0"/>
                <a:cs typeface="Poppins" panose="00000500000000000000" pitchFamily="2" charset="0"/>
              </a:rPr>
              <a:t>ELAC</a:t>
            </a: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agendas must include: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Welcome /Call to order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Flag Salute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Public Comments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Roll Call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Minutes (Action Item)</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Principal Update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Unfinished Business (Action Item)</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Presentation (s)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New Business (Action Item)</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Agenda Recommendations (Action Items)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Announcements</a:t>
            </a:r>
          </a:p>
          <a:p>
            <a:pPr marR="0" lvl="0" algn="l" defTabSz="914400" rtl="0" eaLnBrk="1" fontAlgn="auto" latinLnBrk="0" hangingPunct="1">
              <a:lnSpc>
                <a:spcPct val="107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39" name="TextBox 38">
            <a:extLst>
              <a:ext uri="{FF2B5EF4-FFF2-40B4-BE49-F238E27FC236}">
                <a16:creationId xmlns:a16="http://schemas.microsoft.com/office/drawing/2014/main" id="{629E4A7C-C136-4755-8A0C-2D84391697C6}"/>
              </a:ext>
            </a:extLst>
          </p:cNvPr>
          <p:cNvSpPr txBox="1"/>
          <p:nvPr/>
        </p:nvSpPr>
        <p:spPr>
          <a:xfrm>
            <a:off x="6226630" y="1274731"/>
            <a:ext cx="3011714" cy="4647098"/>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2" name="Rectangle 1">
            <a:extLst>
              <a:ext uri="{FF2B5EF4-FFF2-40B4-BE49-F238E27FC236}">
                <a16:creationId xmlns:a16="http://schemas.microsoft.com/office/drawing/2014/main" id="{5F7971C8-3F20-41E6-B185-A931C9B063A6}"/>
              </a:ext>
            </a:extLst>
          </p:cNvPr>
          <p:cNvSpPr>
            <a:spLocks noChangeArrowheads="1"/>
          </p:cNvSpPr>
          <p:nvPr/>
        </p:nvSpPr>
        <p:spPr bwMode="auto">
          <a:xfrm>
            <a:off x="3633249" y="1147860"/>
            <a:ext cx="3437533" cy="5299282"/>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rPr>
              <a:t>La agenda de </a:t>
            </a:r>
            <a:r>
              <a:rPr lang="es-MX" b="1" dirty="0">
                <a:solidFill>
                  <a:srgbClr val="0070C0"/>
                </a:solidFill>
                <a:latin typeface="Poppins" panose="00000500000000000000" pitchFamily="2" charset="0"/>
                <a:ea typeface="Calibri" panose="020F0502020204030204" pitchFamily="34" charset="0"/>
                <a:cs typeface="Poppins" panose="00000500000000000000" pitchFamily="2" charset="0"/>
              </a:rPr>
              <a:t>ELAC</a:t>
            </a:r>
            <a:r>
              <a:rPr kumimoji="0" lang="es-MX" sz="1800" b="1" i="0" u="none" strike="noStrike" kern="120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rPr>
              <a:t> debe incluir:</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Bienvenida/ Llamada al orden</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Saludo a la bandera</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Comentarios públicos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Pasar lista</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Aprobación de actas (Acción)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Actualización del director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Asuntos pendientes (Acción)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Presentaciones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a:ea typeface="+mn-ea"/>
                <a:cs typeface="Poppins"/>
              </a:rPr>
              <a:t>Nuevos asuntos (Acción) </a:t>
            </a: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strike="noStrike" kern="1200" cap="none" spc="0" normalizeH="0" baseline="0" noProof="0" dirty="0">
                <a:ln>
                  <a:noFill/>
                </a:ln>
                <a:solidFill>
                  <a:srgbClr val="0070C0"/>
                </a:solidFill>
                <a:uLnTx/>
                <a:uFillTx/>
                <a:latin typeface="Poppins" panose="00000500000000000000" pitchFamily="2" charset="0"/>
                <a:ea typeface="+mn-ea"/>
                <a:cs typeface="Poppins" panose="00000500000000000000" pitchFamily="2" charset="0"/>
              </a:rPr>
              <a:t>Recomendaciones para la agenda (Acción) </a:t>
            </a:r>
          </a:p>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Anuncios</a:t>
            </a:r>
          </a:p>
          <a:p>
            <a:pPr marR="0" lvl="0" algn="l" defTabSz="914400" rtl="0" eaLnBrk="1" fontAlgn="base" latinLnBrk="0" hangingPunct="1">
              <a:lnSpc>
                <a:spcPct val="107000"/>
              </a:lnSpc>
              <a:spcBef>
                <a:spcPts val="0"/>
              </a:spcBef>
              <a:spcAft>
                <a:spcPts val="0"/>
              </a:spcAft>
              <a:buClrTx/>
              <a:buSzTx/>
              <a:tabLst/>
              <a:defRPr/>
            </a:pPr>
            <a:endParaRPr kumimoji="0" lang="es-ES" alt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9" name="TextBox 8">
            <a:extLst>
              <a:ext uri="{FF2B5EF4-FFF2-40B4-BE49-F238E27FC236}">
                <a16:creationId xmlns:a16="http://schemas.microsoft.com/office/drawing/2014/main" id="{0518B658-A701-A193-6AB8-DD2D4D7D9AFF}"/>
              </a:ext>
            </a:extLst>
          </p:cNvPr>
          <p:cNvSpPr txBox="1"/>
          <p:nvPr/>
        </p:nvSpPr>
        <p:spPr>
          <a:xfrm>
            <a:off x="3640342" y="92763"/>
            <a:ext cx="40921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Planilla de la Agenda (</a:t>
            </a:r>
            <a:r>
              <a:rPr lang="es-MX" sz="2800" b="1" i="1" dirty="0">
                <a:solidFill>
                  <a:srgbClr val="0070C0"/>
                </a:solidFill>
                <a:latin typeface="Poppins"/>
                <a:cs typeface="Segoe UI"/>
              </a:rPr>
              <a:t>Adjunto M2)</a:t>
            </a:r>
            <a:endParaRPr lang="en-US" dirty="0"/>
          </a:p>
        </p:txBody>
      </p:sp>
      <p:sp>
        <p:nvSpPr>
          <p:cNvPr id="21" name="TextBox 20">
            <a:extLst>
              <a:ext uri="{FF2B5EF4-FFF2-40B4-BE49-F238E27FC236}">
                <a16:creationId xmlns:a16="http://schemas.microsoft.com/office/drawing/2014/main" id="{52FECDC5-1392-6DEB-D349-38D9748D2AC2}"/>
              </a:ext>
            </a:extLst>
          </p:cNvPr>
          <p:cNvSpPr txBox="1"/>
          <p:nvPr/>
        </p:nvSpPr>
        <p:spPr>
          <a:xfrm>
            <a:off x="10953276" y="2384806"/>
            <a:ext cx="1155469" cy="95410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Public Comment must be on all agendas. </a:t>
            </a:r>
            <a:r>
              <a:rPr lang="en-US" sz="800" dirty="0">
                <a:solidFill>
                  <a:srgbClr val="FF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Comentatio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Publico</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debe</a:t>
            </a:r>
            <a:r>
              <a:rPr lang="en-US" sz="800" dirty="0">
                <a:solidFill>
                  <a:srgbClr val="C00000"/>
                </a:solidFill>
                <a:latin typeface="Poppins "/>
                <a:cs typeface="Poppins Thin" panose="00000300000000000000" pitchFamily="2" charset="0"/>
              </a:rPr>
              <a:t> de star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a:t>
            </a:r>
            <a:r>
              <a:rPr lang="en-US" sz="800" dirty="0" err="1">
                <a:solidFill>
                  <a:srgbClr val="C00000"/>
                </a:solidFill>
                <a:latin typeface="Poppins "/>
                <a:cs typeface="Poppins Thin" panose="00000300000000000000" pitchFamily="2" charset="0"/>
              </a:rPr>
              <a:t>todas</a:t>
            </a:r>
            <a:r>
              <a:rPr lang="en-US" sz="800" dirty="0">
                <a:solidFill>
                  <a:srgbClr val="C00000"/>
                </a:solidFill>
                <a:latin typeface="Poppins "/>
                <a:cs typeface="Poppins Thin" panose="00000300000000000000" pitchFamily="2" charset="0"/>
              </a:rPr>
              <a:t> la agendas.</a:t>
            </a:r>
          </a:p>
        </p:txBody>
      </p:sp>
      <p:sp>
        <p:nvSpPr>
          <p:cNvPr id="24" name="TextBox 23">
            <a:extLst>
              <a:ext uri="{FF2B5EF4-FFF2-40B4-BE49-F238E27FC236}">
                <a16:creationId xmlns:a16="http://schemas.microsoft.com/office/drawing/2014/main" id="{3A5AB55A-0EAA-A605-3A6E-E72A15B7BAD1}"/>
              </a:ext>
            </a:extLst>
          </p:cNvPr>
          <p:cNvSpPr txBox="1"/>
          <p:nvPr/>
        </p:nvSpPr>
        <p:spPr>
          <a:xfrm>
            <a:off x="10964058" y="4075470"/>
            <a:ext cx="1155469" cy="707886"/>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Agenda items to include</a:t>
            </a:r>
          </a:p>
          <a:p>
            <a:r>
              <a:rPr lang="en-US" sz="800" dirty="0">
                <a:solidFill>
                  <a:srgbClr val="C00000"/>
                </a:solidFill>
                <a:latin typeface="Poppins "/>
                <a:cs typeface="Poppins Thin" panose="00000300000000000000" pitchFamily="2" charset="0"/>
              </a:rPr>
              <a:t>Puntos </a:t>
            </a:r>
            <a:r>
              <a:rPr lang="en-US" sz="800" dirty="0" err="1">
                <a:solidFill>
                  <a:srgbClr val="C00000"/>
                </a:solidFill>
                <a:latin typeface="Poppins "/>
                <a:cs typeface="Poppins Thin" panose="00000300000000000000" pitchFamily="2" charset="0"/>
              </a:rPr>
              <a:t>en</a:t>
            </a:r>
            <a:r>
              <a:rPr lang="en-US" sz="800" dirty="0">
                <a:solidFill>
                  <a:srgbClr val="C00000"/>
                </a:solidFill>
                <a:latin typeface="Poppins "/>
                <a:cs typeface="Poppins Thin" panose="00000300000000000000" pitchFamily="2" charset="0"/>
              </a:rPr>
              <a:t> la agenda que </a:t>
            </a:r>
            <a:r>
              <a:rPr lang="en-US" sz="800" dirty="0" err="1">
                <a:solidFill>
                  <a:srgbClr val="C00000"/>
                </a:solidFill>
                <a:latin typeface="Poppins "/>
                <a:cs typeface="Poppins Thin" panose="00000300000000000000" pitchFamily="2" charset="0"/>
              </a:rPr>
              <a:t>deben</a:t>
            </a:r>
            <a:r>
              <a:rPr lang="en-US" sz="800" dirty="0">
                <a:solidFill>
                  <a:srgbClr val="C00000"/>
                </a:solidFill>
                <a:latin typeface="Poppins "/>
                <a:cs typeface="Poppins Thin" panose="00000300000000000000" pitchFamily="2" charset="0"/>
              </a:rPr>
              <a:t> de </a:t>
            </a:r>
            <a:r>
              <a:rPr lang="en-US" sz="800" dirty="0" err="1">
                <a:solidFill>
                  <a:srgbClr val="C00000"/>
                </a:solidFill>
                <a:latin typeface="Poppins "/>
                <a:cs typeface="Poppins Thin" panose="00000300000000000000" pitchFamily="2" charset="0"/>
              </a:rPr>
              <a:t>incluyer</a:t>
            </a:r>
            <a:r>
              <a:rPr lang="en-US" sz="800" dirty="0">
                <a:solidFill>
                  <a:srgbClr val="C00000"/>
                </a:solidFill>
                <a:latin typeface="Poppins "/>
                <a:cs typeface="Poppins Thin" panose="00000300000000000000" pitchFamily="2" charset="0"/>
              </a:rPr>
              <a:t>.</a:t>
            </a:r>
          </a:p>
        </p:txBody>
      </p:sp>
      <p:sp>
        <p:nvSpPr>
          <p:cNvPr id="26" name="TextBox 25">
            <a:extLst>
              <a:ext uri="{FF2B5EF4-FFF2-40B4-BE49-F238E27FC236}">
                <a16:creationId xmlns:a16="http://schemas.microsoft.com/office/drawing/2014/main" id="{BF14F283-B1C9-7152-2D8C-79EDCB2C48DB}"/>
              </a:ext>
            </a:extLst>
          </p:cNvPr>
          <p:cNvSpPr txBox="1"/>
          <p:nvPr/>
        </p:nvSpPr>
        <p:spPr>
          <a:xfrm>
            <a:off x="10857022" y="5741324"/>
            <a:ext cx="1274619" cy="830997"/>
          </a:xfrm>
          <a:prstGeom prst="rect">
            <a:avLst/>
          </a:prstGeom>
          <a:noFill/>
          <a:ln w="19050">
            <a:solidFill>
              <a:schemeClr val="tx1"/>
            </a:solidFill>
          </a:ln>
        </p:spPr>
        <p:txBody>
          <a:bodyPr wrap="square" rtlCol="0">
            <a:spAutoFit/>
          </a:bodyPr>
          <a:lstStyle/>
          <a:p>
            <a:r>
              <a:rPr lang="en-US" sz="800" dirty="0">
                <a:solidFill>
                  <a:srgbClr val="00B050"/>
                </a:solidFill>
                <a:latin typeface="Poppins "/>
                <a:cs typeface="Poppins Thin" panose="00000300000000000000" pitchFamily="2" charset="0"/>
              </a:rPr>
              <a:t>Posting and contact information</a:t>
            </a:r>
          </a:p>
          <a:p>
            <a:r>
              <a:rPr lang="es-MX" sz="800" dirty="0">
                <a:solidFill>
                  <a:srgbClr val="C00000"/>
                </a:solidFill>
                <a:latin typeface="Poppins "/>
                <a:cs typeface="Poppins Thin" panose="00000300000000000000" pitchFamily="2" charset="0"/>
              </a:rPr>
              <a:t>Fecha de cuando se publico la agenda y </a:t>
            </a:r>
            <a:r>
              <a:rPr lang="es-MX" sz="800" dirty="0" err="1">
                <a:solidFill>
                  <a:srgbClr val="C00000"/>
                </a:solidFill>
                <a:latin typeface="Poppins "/>
                <a:cs typeface="Poppins Thin" panose="00000300000000000000" pitchFamily="2" charset="0"/>
              </a:rPr>
              <a:t>informcacion</a:t>
            </a:r>
            <a:r>
              <a:rPr lang="es-MX" sz="800" dirty="0">
                <a:solidFill>
                  <a:srgbClr val="C00000"/>
                </a:solidFill>
                <a:latin typeface="Poppins "/>
                <a:cs typeface="Poppins Thin" panose="00000300000000000000" pitchFamily="2" charset="0"/>
              </a:rPr>
              <a:t> de </a:t>
            </a:r>
            <a:r>
              <a:rPr lang="es-MX" sz="800" dirty="0" err="1">
                <a:solidFill>
                  <a:srgbClr val="C00000"/>
                </a:solidFill>
                <a:latin typeface="Poppins "/>
                <a:cs typeface="Poppins Thin" panose="00000300000000000000" pitchFamily="2" charset="0"/>
              </a:rPr>
              <a:t>contactol</a:t>
            </a:r>
            <a:endParaRPr lang="es-MX" sz="800" dirty="0">
              <a:solidFill>
                <a:srgbClr val="C00000"/>
              </a:solidFill>
              <a:latin typeface="Poppins "/>
              <a:cs typeface="Poppins Thin" panose="00000300000000000000" pitchFamily="2" charset="0"/>
            </a:endParaRPr>
          </a:p>
        </p:txBody>
      </p:sp>
      <p:pic>
        <p:nvPicPr>
          <p:cNvPr id="3" name="Picture 2"/>
          <p:cNvPicPr>
            <a:picLocks noChangeAspect="1"/>
          </p:cNvPicPr>
          <p:nvPr/>
        </p:nvPicPr>
        <p:blipFill>
          <a:blip r:embed="rId3"/>
          <a:stretch>
            <a:fillRect/>
          </a:stretch>
        </p:blipFill>
        <p:spPr>
          <a:xfrm>
            <a:off x="7522656" y="1095130"/>
            <a:ext cx="3033121" cy="390508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7715369" y="4552947"/>
            <a:ext cx="2885162" cy="2069157"/>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6E9442BD-EC70-7DB7-3DD7-FCB2B9841F7B}"/>
              </a:ext>
            </a:extLst>
          </p:cNvPr>
          <p:cNvSpPr/>
          <p:nvPr/>
        </p:nvSpPr>
        <p:spPr>
          <a:xfrm>
            <a:off x="7490486" y="2605974"/>
            <a:ext cx="3110045" cy="2101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28" name="Rectangle 27">
            <a:extLst>
              <a:ext uri="{FF2B5EF4-FFF2-40B4-BE49-F238E27FC236}">
                <a16:creationId xmlns:a16="http://schemas.microsoft.com/office/drawing/2014/main" id="{6E9442BD-EC70-7DB7-3DD7-FCB2B9841F7B}"/>
              </a:ext>
            </a:extLst>
          </p:cNvPr>
          <p:cNvSpPr/>
          <p:nvPr/>
        </p:nvSpPr>
        <p:spPr>
          <a:xfrm>
            <a:off x="7498468" y="4190345"/>
            <a:ext cx="3102063" cy="3572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sp>
        <p:nvSpPr>
          <p:cNvPr id="29" name="Rectangle 28">
            <a:extLst>
              <a:ext uri="{FF2B5EF4-FFF2-40B4-BE49-F238E27FC236}">
                <a16:creationId xmlns:a16="http://schemas.microsoft.com/office/drawing/2014/main" id="{6E9442BD-EC70-7DB7-3DD7-FCB2B9841F7B}"/>
              </a:ext>
            </a:extLst>
          </p:cNvPr>
          <p:cNvSpPr/>
          <p:nvPr/>
        </p:nvSpPr>
        <p:spPr>
          <a:xfrm>
            <a:off x="7403686" y="6034149"/>
            <a:ext cx="3196846" cy="4769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a:ea typeface="+mn-ea"/>
              <a:cs typeface="+mn-cs"/>
            </a:endParaRPr>
          </a:p>
        </p:txBody>
      </p:sp>
      <p:cxnSp>
        <p:nvCxnSpPr>
          <p:cNvPr id="35" name="Straight Arrow Connector 34">
            <a:extLst>
              <a:ext uri="{FF2B5EF4-FFF2-40B4-BE49-F238E27FC236}">
                <a16:creationId xmlns:a16="http://schemas.microsoft.com/office/drawing/2014/main" id="{3BF78E1C-1F2C-6EF1-4405-A9A623F0829D}"/>
              </a:ext>
            </a:extLst>
          </p:cNvPr>
          <p:cNvCxnSpPr>
            <a:cxnSpLocks/>
            <a:endCxn id="22" idx="3"/>
          </p:cNvCxnSpPr>
          <p:nvPr/>
        </p:nvCxnSpPr>
        <p:spPr>
          <a:xfrm flipH="1">
            <a:off x="10600531" y="2701236"/>
            <a:ext cx="352746" cy="9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BF78E1C-1F2C-6EF1-4405-A9A623F0829D}"/>
              </a:ext>
            </a:extLst>
          </p:cNvPr>
          <p:cNvCxnSpPr>
            <a:cxnSpLocks/>
          </p:cNvCxnSpPr>
          <p:nvPr/>
        </p:nvCxnSpPr>
        <p:spPr>
          <a:xfrm flipH="1">
            <a:off x="10598964" y="4308388"/>
            <a:ext cx="352746" cy="9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BF78E1C-1F2C-6EF1-4405-A9A623F0829D}"/>
              </a:ext>
            </a:extLst>
          </p:cNvPr>
          <p:cNvCxnSpPr>
            <a:cxnSpLocks/>
          </p:cNvCxnSpPr>
          <p:nvPr/>
        </p:nvCxnSpPr>
        <p:spPr>
          <a:xfrm flipH="1" flipV="1">
            <a:off x="10590242" y="6254993"/>
            <a:ext cx="277069" cy="8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99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37128" y="2939788"/>
            <a:ext cx="1887166" cy="88183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Secretary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Secretaria</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982515" y="-98853"/>
            <a:ext cx="4628350" cy="2385680"/>
            <a:chOff x="1970158"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70158" y="277479"/>
              <a:ext cx="4365625" cy="1911350"/>
              <a:chOff x="1970158"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70158"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193094" y="794855"/>
                <a:ext cx="3917164" cy="1041170"/>
              </a:xfrm>
              <a:prstGeom prst="rect">
                <a:avLst/>
              </a:prstGeom>
              <a:solidFill>
                <a:schemeClr val="accent2"/>
              </a:solidFill>
            </p:spPr>
            <p:txBody>
              <a:bodyPr wrap="square" rtlCol="0">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00"/>
                    </a:solidFill>
                    <a:effectLst/>
                    <a:uLnTx/>
                    <a:uFillTx/>
                    <a:latin typeface="Poppings"/>
                    <a:ea typeface="Calibri" panose="020F0502020204030204" pitchFamily="34" charset="0"/>
                    <a:cs typeface="+mn-cs"/>
                  </a:rPr>
                  <a:t>Transmits true and correct copies of the minutes of such meetings to members</a:t>
                </a:r>
                <a:r>
                  <a:rPr kumimoji="0" lang="en-US" sz="2100" b="1" i="0" u="none" strike="noStrike" kern="1200" cap="none" spc="0" normalizeH="0" baseline="0" noProof="0" dirty="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FFFF00"/>
                  </a:solidFill>
                  <a:effectLst/>
                  <a:uLnTx/>
                  <a:uFillTx/>
                  <a:latin typeface="Poppings"/>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gs"/>
                    <a:ea typeface="+mn-ea"/>
                    <a:cs typeface="Poppins" panose="00000500000000000000" pitchFamily="2" charset="0"/>
                  </a:rPr>
                  <a:t>Entregar copia precisa y correcta de las actas a  los miembros.</a:t>
                </a: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235592" y="976960"/>
            <a:ext cx="2796301" cy="4793645"/>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763436" y="2107172"/>
                <a:ext cx="1491391" cy="2885882"/>
              </a:xfrm>
              <a:prstGeom prst="rect">
                <a:avLst/>
              </a:prstGeom>
              <a:noFill/>
            </p:spPr>
            <p:txBody>
              <a:bodyPr wrap="square" rtlCol="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7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Participar en la planificación de la agenda con los otros funcionarios y personal escolar</a:t>
                </a: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534772" y="890373"/>
            <a:ext cx="2730843" cy="5165536"/>
            <a:chOff x="1011308" y="1222042"/>
            <a:chExt cx="2108200" cy="4579652"/>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362199" y="2972941"/>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579652"/>
              <a:chOff x="1620908" y="1209342"/>
              <a:chExt cx="1912938" cy="4579652"/>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88066" y="2143262"/>
                <a:ext cx="1480912" cy="36457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Other duties as assigned by the SSC Chairperson.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Desempeñar otras  responsabilidades establecidas  por el Presidente.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92829" y="207416"/>
            <a:ext cx="3724286" cy="852993"/>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281206" y="884846"/>
            <a:ext cx="3757167" cy="5659084"/>
          </a:xfrm>
          <a:prstGeom prst="rect">
            <a:avLst/>
          </a:prstGeom>
          <a:noFill/>
        </p:spPr>
        <p:txBody>
          <a:bodyPr wrap="squar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ea typeface="+mn-ea"/>
                <a:cs typeface="Poppins"/>
              </a:rPr>
              <a:t>Secretary</a:t>
            </a:r>
            <a:r>
              <a:rPr kumimoji="0" lang="en-US" sz="2800" b="0" i="0" u="none" strike="noStrike" kern="1200" cap="none" spc="0" normalizeH="0" baseline="0" noProof="0" dirty="0">
                <a:ln>
                  <a:noFill/>
                </a:ln>
                <a:effectLst/>
                <a:uLnTx/>
                <a:uFillTx/>
                <a:latin typeface="Poppins"/>
                <a:ea typeface="+mn-ea"/>
                <a:cs typeface="Poppins"/>
              </a:rPr>
              <a:t>: A person that is responsible for the</a:t>
            </a:r>
            <a:r>
              <a:rPr lang="en-US" sz="2800" dirty="0">
                <a:latin typeface="Poppins"/>
                <a:cs typeface="Poppins"/>
              </a:rPr>
              <a:t> </a:t>
            </a:r>
            <a:r>
              <a:rPr kumimoji="0" lang="en-US" sz="2800" b="0" i="0" u="none" strike="noStrike" kern="1200" cap="none" spc="0" normalizeH="0" baseline="0" noProof="0" dirty="0">
                <a:ln>
                  <a:noFill/>
                </a:ln>
                <a:effectLst/>
                <a:uLnTx/>
                <a:uFillTx/>
                <a:latin typeface="Poppins"/>
                <a:ea typeface="+mn-ea"/>
                <a:cs typeface="Poppins"/>
              </a:rPr>
              <a:t>documentation of the council’s business.</a:t>
            </a:r>
          </a:p>
          <a:p>
            <a:pPr marL="0" marR="0" lvl="0" indent="0" algn="l" defTabSz="914400" rtl="0" eaLnBrk="1" fontAlgn="auto" latinLnBrk="0" hangingPunct="1">
              <a:spcBef>
                <a:spcPts val="0"/>
              </a:spcBef>
              <a:spcAft>
                <a:spcPts val="0"/>
              </a:spcAft>
              <a:buClrTx/>
              <a:buSzTx/>
              <a:buFontTx/>
              <a:buNone/>
              <a:tabLst/>
              <a:defRPr/>
            </a:pPr>
            <a:endParaRPr kumimoji="0" lang="es-MX" sz="11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a:defRPr/>
            </a:pPr>
            <a:r>
              <a:rPr kumimoji="0" lang="es-MX" sz="2800" b="1" i="0" u="none" strike="noStrike" kern="1200" cap="none" spc="0" normalizeH="0" baseline="0" noProof="0" dirty="0">
                <a:ln>
                  <a:noFill/>
                </a:ln>
                <a:solidFill>
                  <a:srgbClr val="0070C0"/>
                </a:solidFill>
                <a:effectLst/>
                <a:uLnTx/>
                <a:uFillTx/>
                <a:latin typeface="Poppins"/>
                <a:ea typeface="+mn-ea"/>
                <a:cs typeface="Poppins"/>
              </a:rPr>
              <a:t>Secretario/a: </a:t>
            </a:r>
            <a:r>
              <a:rPr kumimoji="0" lang="es-MX" sz="2800" b="0" i="0" u="none" strike="noStrike" kern="1200" cap="none" spc="0" normalizeH="0" baseline="0" noProof="0" dirty="0">
                <a:ln>
                  <a:noFill/>
                </a:ln>
                <a:solidFill>
                  <a:srgbClr val="0070C0"/>
                </a:solidFill>
                <a:effectLst/>
                <a:uLnTx/>
                <a:uFillTx/>
                <a:latin typeface="Poppins"/>
                <a:ea typeface="+mn-ea"/>
                <a:cs typeface="Poppins"/>
              </a:rPr>
              <a:t>Una persona que es responsable de la documentación de los asuntos </a:t>
            </a:r>
            <a:endParaRPr lang="es-MX" sz="2800" dirty="0">
              <a:solidFill>
                <a:srgbClr val="0070C0"/>
              </a:solidFill>
              <a:latin typeface="Poppins"/>
              <a:cs typeface="Poppins"/>
            </a:endParaRPr>
          </a:p>
          <a:p>
            <a:pPr marL="0" marR="0" lvl="0" indent="0" algn="l" defTabSz="914400">
              <a:spcBef>
                <a:spcPts val="0"/>
              </a:spcBef>
              <a:spcAft>
                <a:spcPts val="0"/>
              </a:spcAft>
              <a:buClrTx/>
              <a:buSzTx/>
              <a:buFontTx/>
              <a:buNone/>
              <a:tabLst/>
              <a:defRPr/>
            </a:pPr>
            <a:r>
              <a:rPr kumimoji="0" lang="es-MX" sz="2800" b="0" i="0" u="none" strike="noStrike" kern="1200" cap="none" spc="0" normalizeH="0" baseline="0" noProof="0" dirty="0">
                <a:ln>
                  <a:noFill/>
                </a:ln>
                <a:solidFill>
                  <a:srgbClr val="0070C0"/>
                </a:solidFill>
                <a:effectLst/>
                <a:uLnTx/>
                <a:uFillTx/>
                <a:latin typeface="Poppins"/>
                <a:ea typeface="+mn-ea"/>
                <a:cs typeface="Poppins"/>
              </a:rPr>
              <a:t>del consejo.</a:t>
            </a:r>
            <a:endParaRPr lang="es-MX" dirty="0">
              <a:ea typeface="+mn-ea"/>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919358" y="4584700"/>
            <a:ext cx="4751918" cy="2575354"/>
            <a:chOff x="1970158" y="4451017"/>
            <a:chExt cx="4365625" cy="2106613"/>
          </a:xfrm>
          <a:solidFill>
            <a:srgbClr val="FF0000"/>
          </a:solidFill>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a:grpFill/>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a:grpFill/>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grp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144371" y="5507924"/>
              <a:ext cx="4068433" cy="799912"/>
            </a:xfrm>
            <a:prstGeom prst="rect">
              <a:avLst/>
            </a:prstGeom>
            <a:grpFill/>
          </p:spPr>
          <p:txBody>
            <a:bodyPr wrap="square" rtlCol="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Poppings"/>
                  <a:ea typeface="Calibri" panose="020F0502020204030204" pitchFamily="34" charset="0"/>
                  <a:cs typeface="+mn-cs"/>
                </a:rPr>
                <a:t>Maintains a current roster of SSC members</a:t>
              </a:r>
              <a:r>
                <a:rPr kumimoji="0" lang="en-US" sz="1800" b="1" i="0" u="none" strike="noStrike" kern="1200" cap="none" spc="0" normalizeH="0" baseline="0" noProof="0" dirty="0">
                  <a:ln>
                    <a:noFill/>
                  </a:ln>
                  <a:solidFill>
                    <a:srgbClr val="FFFF00"/>
                  </a:solidFill>
                  <a:effectLst/>
                  <a:uLnTx/>
                  <a:uFillTx/>
                  <a:latin typeface="Poppings"/>
                  <a:ea typeface="+mn-ea"/>
                  <a:cs typeface="Poppins" panose="000005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Poppings"/>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FFFFFF"/>
                  </a:solidFill>
                  <a:effectLst/>
                  <a:uLnTx/>
                  <a:uFillTx/>
                  <a:latin typeface="Poppings"/>
                  <a:ea typeface="+mn-ea"/>
                  <a:cs typeface="Poppins" panose="00000500000000000000" pitchFamily="2" charset="0"/>
                </a:rPr>
                <a:t>Mantener una lista actualizada de la membresía de SSC.</a:t>
              </a:r>
            </a:p>
          </p:txBody>
        </p:sp>
      </p:grpSp>
    </p:spTree>
    <p:extLst>
      <p:ext uri="{BB962C8B-B14F-4D97-AF65-F5344CB8AC3E}">
        <p14:creationId xmlns:p14="http://schemas.microsoft.com/office/powerpoint/2010/main" val="16208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153442" y="178025"/>
            <a:ext cx="4248625" cy="793019"/>
          </a:xfrm>
        </p:spPr>
        <p:txBody>
          <a:bodyPr vert="horz" lIns="91440" tIns="45720" rIns="91440" bIns="45720" rtlCol="0" anchor="ctr">
            <a:normAutofit fontScale="90000"/>
          </a:bodyPr>
          <a:lstStyle/>
          <a:p>
            <a:r>
              <a:rPr lang="en-US" sz="2800" b="1" kern="1200" dirty="0">
                <a:latin typeface="Poppins"/>
                <a:cs typeface="Poppins"/>
              </a:rPr>
              <a:t>Attendance Roster</a:t>
            </a:r>
            <a:br>
              <a:rPr lang="en-US" sz="2800" b="1" kern="1200" dirty="0">
                <a:latin typeface="Poppins"/>
              </a:rPr>
            </a:br>
            <a:r>
              <a:rPr lang="en-US" sz="2800" b="1" kern="1200" dirty="0">
                <a:solidFill>
                  <a:srgbClr val="0070C0"/>
                </a:solidFill>
                <a:latin typeface="Poppins"/>
                <a:cs typeface="Poppins"/>
              </a:rPr>
              <a:t>Lista de Asistencia</a:t>
            </a:r>
          </a:p>
        </p:txBody>
      </p:sp>
      <p:sp>
        <p:nvSpPr>
          <p:cNvPr id="3" name="TextBox 2">
            <a:extLst>
              <a:ext uri="{FF2B5EF4-FFF2-40B4-BE49-F238E27FC236}">
                <a16:creationId xmlns:a16="http://schemas.microsoft.com/office/drawing/2014/main" id="{8250D6FD-0757-066B-91B7-77A02F4D2301}"/>
              </a:ext>
            </a:extLst>
          </p:cNvPr>
          <p:cNvSpPr txBox="1"/>
          <p:nvPr/>
        </p:nvSpPr>
        <p:spPr>
          <a:xfrm>
            <a:off x="3889248" y="292493"/>
            <a:ext cx="7870385" cy="2554545"/>
          </a:xfrm>
          <a:prstGeom prst="rect">
            <a:avLst/>
          </a:prstGeom>
          <a:solidFill>
            <a:srgbClr val="FFFF00"/>
          </a:solidFill>
          <a:ln w="190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Poppins"/>
                <a:ea typeface="+mn-ea"/>
                <a:cs typeface="+mn-cs"/>
              </a:rPr>
              <a:t>If your </a:t>
            </a:r>
            <a:r>
              <a:rPr lang="en-US" sz="1600" dirty="0">
                <a:latin typeface="Poppins"/>
              </a:rPr>
              <a:t>ELAC</a:t>
            </a:r>
            <a:r>
              <a:rPr kumimoji="0" lang="en-US" sz="1600" b="0" i="0" u="none" strike="noStrike" kern="1200" cap="none" spc="0" normalizeH="0" baseline="0" noProof="0" dirty="0">
                <a:ln>
                  <a:noFill/>
                </a:ln>
                <a:effectLst/>
                <a:uLnTx/>
                <a:uFillTx/>
                <a:latin typeface="Poppins"/>
                <a:ea typeface="+mn-ea"/>
                <a:cs typeface="+mn-cs"/>
              </a:rPr>
              <a:t> voted to meet via Zoom or </a:t>
            </a:r>
            <a:r>
              <a:rPr lang="en-US" sz="1600" dirty="0">
                <a:latin typeface="Poppins"/>
              </a:rPr>
              <a:t>hybrid</a:t>
            </a:r>
            <a:r>
              <a:rPr kumimoji="0" lang="en-US" sz="1600" b="0" i="0" u="none" strike="noStrike" kern="1200" cap="none" spc="0" normalizeH="0" baseline="0" noProof="0" dirty="0">
                <a:ln>
                  <a:noFill/>
                </a:ln>
                <a:effectLst/>
                <a:uLnTx/>
                <a:uFillTx/>
                <a:latin typeface="Poppins"/>
                <a:ea typeface="+mn-ea"/>
                <a:cs typeface="+mn-cs"/>
              </a:rPr>
              <a:t> for the rest of the year, members must sign-in via Chat by writing their names and roles.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Poppins"/>
                <a:ea typeface="+mn-ea"/>
                <a:cs typeface="+mn-cs"/>
              </a:rPr>
              <a:t>If hybrid you must also have physical paper sign-ins.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oppins"/>
              </a:rPr>
              <a:t>You will submit single usage report to your file.</a:t>
            </a:r>
            <a:endParaRPr kumimoji="0" lang="en-US" sz="1600" b="0" i="0" u="none" strike="noStrike" kern="1200" cap="none" spc="0" normalizeH="0" baseline="0" noProof="0" dirty="0">
              <a:ln>
                <a:noFill/>
              </a:ln>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0070C0"/>
                </a:solidFill>
                <a:effectLst/>
                <a:uLnTx/>
                <a:uFillTx/>
                <a:latin typeface="Poppins"/>
                <a:ea typeface="+mn-ea"/>
                <a:cs typeface="+mn-cs"/>
              </a:rPr>
              <a:t>Si su </a:t>
            </a:r>
            <a:r>
              <a:rPr lang="es-MX" sz="1600" dirty="0">
                <a:solidFill>
                  <a:srgbClr val="0070C0"/>
                </a:solidFill>
                <a:latin typeface="Poppins"/>
              </a:rPr>
              <a:t>ELAC</a:t>
            </a:r>
            <a:r>
              <a:rPr kumimoji="0" lang="es-MX" sz="1600" b="0" i="0" u="none" strike="noStrike" kern="1200" cap="none" spc="0" normalizeH="0" baseline="0" noProof="0" dirty="0">
                <a:ln>
                  <a:noFill/>
                </a:ln>
                <a:solidFill>
                  <a:srgbClr val="0070C0"/>
                </a:solidFill>
                <a:effectLst/>
                <a:uLnTx/>
                <a:uFillTx/>
                <a:latin typeface="Poppins"/>
                <a:ea typeface="+mn-ea"/>
                <a:cs typeface="+mn-cs"/>
              </a:rPr>
              <a:t> votó por reunirse por medio de Zoom o en formato híbrido para lo que resta del año, deben registrarse por medio del Chat al escribir su nombre y cargo.  Si la reunión es hibrido tiene que tener una lista física de papel para los participantes in vivo.  También someterán el reporte del usuario único a su archivo.</a:t>
            </a:r>
            <a:endParaRPr kumimoji="0" lang="es-MX" sz="1600" b="0" i="0" u="none" strike="noStrike" kern="1200" cap="none" spc="0" normalizeH="0" baseline="0" noProof="0" dirty="0">
              <a:ln>
                <a:noFill/>
              </a:ln>
              <a:solidFill>
                <a:srgbClr val="0070C0"/>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706B936A-C7CA-578A-1694-AED739D25B4E}"/>
              </a:ext>
            </a:extLst>
          </p:cNvPr>
          <p:cNvSpPr txBox="1"/>
          <p:nvPr/>
        </p:nvSpPr>
        <p:spPr>
          <a:xfrm>
            <a:off x="277975" y="3426225"/>
            <a:ext cx="5119414" cy="965199"/>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Sign-in Sheets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L</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Lista de asistencia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L</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11" name="TextBox 10">
            <a:extLst>
              <a:ext uri="{FF2B5EF4-FFF2-40B4-BE49-F238E27FC236}">
                <a16:creationId xmlns:a16="http://schemas.microsoft.com/office/drawing/2014/main" id="{39E8829B-6100-0D08-5859-E4F698735518}"/>
              </a:ext>
            </a:extLst>
          </p:cNvPr>
          <p:cNvSpPr txBox="1"/>
          <p:nvPr/>
        </p:nvSpPr>
        <p:spPr>
          <a:xfrm>
            <a:off x="767048" y="5967234"/>
            <a:ext cx="1911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Elementary/</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Primarias</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sp>
        <p:nvSpPr>
          <p:cNvPr id="12" name="TextBox 11">
            <a:extLst>
              <a:ext uri="{FF2B5EF4-FFF2-40B4-BE49-F238E27FC236}">
                <a16:creationId xmlns:a16="http://schemas.microsoft.com/office/drawing/2014/main" id="{13D874A6-5C4B-0580-896C-AA703B21C516}"/>
              </a:ext>
            </a:extLst>
          </p:cNvPr>
          <p:cNvSpPr txBox="1"/>
          <p:nvPr/>
        </p:nvSpPr>
        <p:spPr>
          <a:xfrm>
            <a:off x="3131725" y="6040305"/>
            <a:ext cx="247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mn-cs"/>
              </a:rPr>
              <a:t>Secondary/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Poppins"/>
                <a:ea typeface="+mn-ea"/>
                <a:cs typeface="+mn-cs"/>
              </a:rPr>
              <a:t>Nivel </a:t>
            </a:r>
            <a:r>
              <a:rPr kumimoji="0" lang="en-US" sz="2000" b="1" i="0" u="none" strike="noStrike" kern="1200" cap="none" spc="0" normalizeH="0" baseline="0" noProof="0" dirty="0" err="1">
                <a:ln>
                  <a:noFill/>
                </a:ln>
                <a:solidFill>
                  <a:srgbClr val="0070C0"/>
                </a:solidFill>
                <a:effectLst/>
                <a:uLnTx/>
                <a:uFillTx/>
                <a:latin typeface="Poppins"/>
                <a:ea typeface="+mn-ea"/>
                <a:cs typeface="+mn-cs"/>
              </a:rPr>
              <a:t>secundario</a:t>
            </a:r>
            <a:endParaRPr kumimoji="0" lang="en-US" sz="2000" b="1" i="0" u="none" strike="noStrike" kern="1200" cap="none" spc="0" normalizeH="0" baseline="0" noProof="0" dirty="0">
              <a:ln>
                <a:noFill/>
              </a:ln>
              <a:solidFill>
                <a:srgbClr val="0070C0"/>
              </a:solidFill>
              <a:effectLst/>
              <a:uLnTx/>
              <a:uFillTx/>
              <a:latin typeface="Poppins"/>
              <a:ea typeface="+mn-ea"/>
              <a:cs typeface="+mn-cs"/>
            </a:endParaRPr>
          </a:p>
        </p:txBody>
      </p:sp>
      <p:pic>
        <p:nvPicPr>
          <p:cNvPr id="16" name="Picture 15">
            <a:extLst>
              <a:ext uri="{FF2B5EF4-FFF2-40B4-BE49-F238E27FC236}">
                <a16:creationId xmlns:a16="http://schemas.microsoft.com/office/drawing/2014/main" id="{5873DB08-38C7-739F-1173-E677976FDC7D}"/>
              </a:ext>
            </a:extLst>
          </p:cNvPr>
          <p:cNvPicPr>
            <a:picLocks noChangeAspect="1"/>
          </p:cNvPicPr>
          <p:nvPr/>
        </p:nvPicPr>
        <p:blipFill>
          <a:blip r:embed="rId3"/>
          <a:stretch>
            <a:fillRect/>
          </a:stretch>
        </p:blipFill>
        <p:spPr>
          <a:xfrm>
            <a:off x="614996" y="928927"/>
            <a:ext cx="2427610" cy="2131252"/>
          </a:xfrm>
          <a:prstGeom prst="rect">
            <a:avLst/>
          </a:prstGeom>
          <a:ln w="19050">
            <a:solidFill>
              <a:schemeClr val="tx1"/>
            </a:solid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5449E0B-AF73-9A13-EFF8-E8B4D5716E60}"/>
              </a:ext>
            </a:extLst>
          </p:cNvPr>
          <p:cNvSpPr txBox="1"/>
          <p:nvPr/>
        </p:nvSpPr>
        <p:spPr>
          <a:xfrm>
            <a:off x="5907860" y="3116084"/>
            <a:ext cx="589100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Poppins"/>
                <a:ea typeface="+mn-ea"/>
                <a:cs typeface="Poppins"/>
              </a:rPr>
              <a:t>Public Comment (</a:t>
            </a:r>
            <a:r>
              <a:rPr kumimoji="0" lang="en-US" sz="2400" b="1" i="1" u="none" strike="noStrike" kern="1200" cap="none" spc="0" normalizeH="0" baseline="0" noProof="0" dirty="0">
                <a:ln>
                  <a:noFill/>
                </a:ln>
                <a:solidFill>
                  <a:srgbClr val="3F3F3F"/>
                </a:solidFill>
                <a:effectLst/>
                <a:uLnTx/>
                <a:uFillTx/>
                <a:latin typeface="Poppins"/>
                <a:ea typeface="+mn-ea"/>
                <a:cs typeface="Poppins"/>
              </a:rPr>
              <a:t>Attachment S</a:t>
            </a:r>
            <a:r>
              <a:rPr kumimoji="0" lang="en-US" sz="2400" b="1" i="0" u="none" strike="noStrike" kern="1200" cap="none" spc="0" normalizeH="0" baseline="0" noProof="0" dirty="0">
                <a:ln>
                  <a:noFill/>
                </a:ln>
                <a:solidFill>
                  <a:srgbClr val="3F3F3F"/>
                </a:solidFill>
                <a:effectLst/>
                <a:uLnTx/>
                <a:uFillTx/>
                <a:latin typeface="Poppins"/>
                <a:ea typeface="+mn-ea"/>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Comentario Publico (</a:t>
            </a:r>
            <a:r>
              <a:rPr kumimoji="0" lang="es-MX" sz="2400" b="1" i="1"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Adjunto </a:t>
            </a:r>
            <a:r>
              <a:rPr lang="es-MX" sz="2400" b="1" i="1" dirty="0">
                <a:solidFill>
                  <a:srgbClr val="0070C0"/>
                </a:solidFill>
                <a:latin typeface="Poppins" panose="00000500000000000000" pitchFamily="2" charset="0"/>
                <a:cs typeface="Poppins" panose="00000500000000000000" pitchFamily="2" charset="0"/>
              </a:rPr>
              <a:t>S</a:t>
            </a:r>
            <a:r>
              <a:rPr kumimoji="0" lang="es-MX" sz="24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a:t>
            </a:r>
          </a:p>
        </p:txBody>
      </p:sp>
      <p:pic>
        <p:nvPicPr>
          <p:cNvPr id="20" name="Picture 19">
            <a:extLst>
              <a:ext uri="{FF2B5EF4-FFF2-40B4-BE49-F238E27FC236}">
                <a16:creationId xmlns:a16="http://schemas.microsoft.com/office/drawing/2014/main" id="{BB6D07B3-1D75-E759-9324-BFD9D833C235}"/>
              </a:ext>
            </a:extLst>
          </p:cNvPr>
          <p:cNvPicPr>
            <a:picLocks noChangeAspect="1"/>
          </p:cNvPicPr>
          <p:nvPr/>
        </p:nvPicPr>
        <p:blipFill>
          <a:blip r:embed="rId4"/>
          <a:stretch>
            <a:fillRect/>
          </a:stretch>
        </p:blipFill>
        <p:spPr>
          <a:xfrm>
            <a:off x="7825942" y="4269128"/>
            <a:ext cx="1869260" cy="239662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7EDEDF34-449F-724E-F04E-1AB646EC647D}"/>
              </a:ext>
            </a:extLst>
          </p:cNvPr>
          <p:cNvPicPr>
            <a:picLocks noChangeAspect="1"/>
          </p:cNvPicPr>
          <p:nvPr/>
        </p:nvPicPr>
        <p:blipFill>
          <a:blip r:embed="rId5"/>
          <a:stretch>
            <a:fillRect/>
          </a:stretch>
        </p:blipFill>
        <p:spPr>
          <a:xfrm>
            <a:off x="1070258" y="4297680"/>
            <a:ext cx="1144591" cy="149352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608D0DC-94DD-0359-8827-079B8E29D7E8}"/>
              </a:ext>
            </a:extLst>
          </p:cNvPr>
          <p:cNvPicPr>
            <a:picLocks noChangeAspect="1"/>
          </p:cNvPicPr>
          <p:nvPr/>
        </p:nvPicPr>
        <p:blipFill>
          <a:blip r:embed="rId6"/>
          <a:stretch>
            <a:fillRect/>
          </a:stretch>
        </p:blipFill>
        <p:spPr>
          <a:xfrm>
            <a:off x="3383279" y="4345283"/>
            <a:ext cx="1151863" cy="1512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83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1511299" y="114300"/>
            <a:ext cx="3411183"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cs typeface="Poppins"/>
              </a:rPr>
              <a:t>Minute Template </a:t>
            </a:r>
            <a:endParaRPr lang="en-US" dirty="0">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Poppins"/>
                <a:cs typeface="Poppins"/>
              </a:rPr>
              <a:t>(</a:t>
            </a:r>
            <a:r>
              <a:rPr kumimoji="0" lang="en-US" sz="2800" b="1" i="1" u="none" strike="noStrike" kern="1200" cap="none" spc="0" normalizeH="0" baseline="0" noProof="0" dirty="0">
                <a:ln>
                  <a:noFill/>
                </a:ln>
                <a:solidFill>
                  <a:srgbClr val="3F3F3F"/>
                </a:solidFill>
                <a:effectLst/>
                <a:uLnTx/>
                <a:uFillTx/>
                <a:latin typeface="Poppins"/>
                <a:cs typeface="Poppins"/>
              </a:rPr>
              <a:t>Attachment M </a:t>
            </a:r>
            <a:r>
              <a:rPr kumimoji="0" lang="en-US" sz="2800" b="1" i="0" u="none" strike="noStrike" kern="1200" cap="none" spc="0" normalizeH="0" baseline="0" noProof="0" dirty="0">
                <a:ln>
                  <a:noFill/>
                </a:ln>
                <a:solidFill>
                  <a:srgbClr val="3F3F3F"/>
                </a:solidFill>
                <a:effectLst/>
                <a:uLnTx/>
                <a:uFillTx/>
                <a:latin typeface="Poppins"/>
                <a:cs typeface="Poppins"/>
              </a:rPr>
              <a:t>)</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grpSp>
        <p:nvGrpSpPr>
          <p:cNvPr id="13" name="Group 12">
            <a:extLst>
              <a:ext uri="{FF2B5EF4-FFF2-40B4-BE49-F238E27FC236}">
                <a16:creationId xmlns:a16="http://schemas.microsoft.com/office/drawing/2014/main" id="{22DFBD33-F8E9-4EBC-B018-B73C79692836}"/>
              </a:ext>
            </a:extLst>
          </p:cNvPr>
          <p:cNvGrpSpPr/>
          <p:nvPr/>
        </p:nvGrpSpPr>
        <p:grpSpPr>
          <a:xfrm>
            <a:off x="5085026" y="1270034"/>
            <a:ext cx="1767019" cy="4910652"/>
            <a:chOff x="4003588" y="1218299"/>
            <a:chExt cx="2088294" cy="5124452"/>
          </a:xfrm>
        </p:grpSpPr>
        <p:pic>
          <p:nvPicPr>
            <p:cNvPr id="7" name="Picture 6">
              <a:extLst>
                <a:ext uri="{FF2B5EF4-FFF2-40B4-BE49-F238E27FC236}">
                  <a16:creationId xmlns:a16="http://schemas.microsoft.com/office/drawing/2014/main" id="{48EFAA2B-01AB-432B-A974-326D73CBAFB6}"/>
                </a:ext>
              </a:extLst>
            </p:cNvPr>
            <p:cNvPicPr>
              <a:picLocks noChangeAspect="1"/>
            </p:cNvPicPr>
            <p:nvPr/>
          </p:nvPicPr>
          <p:blipFill>
            <a:blip r:embed="rId3"/>
            <a:stretch>
              <a:fillRect/>
            </a:stretch>
          </p:blipFill>
          <p:spPr>
            <a:xfrm>
              <a:off x="4013500" y="1218299"/>
              <a:ext cx="2078382" cy="2386291"/>
            </a:xfrm>
            <a:prstGeom prst="rect">
              <a:avLst/>
            </a:prstGeom>
            <a:ln>
              <a:solidFill>
                <a:schemeClr val="tx1">
                  <a:lumMod val="75000"/>
                  <a:lumOff val="25000"/>
                </a:schemeClr>
              </a:solidFill>
            </a:ln>
          </p:spPr>
        </p:pic>
        <p:pic>
          <p:nvPicPr>
            <p:cNvPr id="10" name="Picture 9">
              <a:extLst>
                <a:ext uri="{FF2B5EF4-FFF2-40B4-BE49-F238E27FC236}">
                  <a16:creationId xmlns:a16="http://schemas.microsoft.com/office/drawing/2014/main" id="{DA18BFF1-60CF-4DA8-BC4F-330AB1BEA1B7}"/>
                </a:ext>
              </a:extLst>
            </p:cNvPr>
            <p:cNvPicPr>
              <a:picLocks noChangeAspect="1"/>
            </p:cNvPicPr>
            <p:nvPr/>
          </p:nvPicPr>
          <p:blipFill>
            <a:blip r:embed="rId4"/>
            <a:stretch>
              <a:fillRect/>
            </a:stretch>
          </p:blipFill>
          <p:spPr>
            <a:xfrm>
              <a:off x="4003588" y="3587194"/>
              <a:ext cx="2088293" cy="1747326"/>
            </a:xfrm>
            <a:prstGeom prst="rect">
              <a:avLst/>
            </a:prstGeom>
            <a:ln>
              <a:solidFill>
                <a:schemeClr val="tx1">
                  <a:lumMod val="75000"/>
                  <a:lumOff val="25000"/>
                </a:schemeClr>
              </a:solidFill>
            </a:ln>
          </p:spPr>
        </p:pic>
        <p:pic>
          <p:nvPicPr>
            <p:cNvPr id="12" name="Picture 11">
              <a:extLst>
                <a:ext uri="{FF2B5EF4-FFF2-40B4-BE49-F238E27FC236}">
                  <a16:creationId xmlns:a16="http://schemas.microsoft.com/office/drawing/2014/main" id="{05EE7DB2-7CF8-4FF6-9697-CD34B2B25709}"/>
                </a:ext>
              </a:extLst>
            </p:cNvPr>
            <p:cNvPicPr>
              <a:picLocks noChangeAspect="1"/>
            </p:cNvPicPr>
            <p:nvPr/>
          </p:nvPicPr>
          <p:blipFill>
            <a:blip r:embed="rId5"/>
            <a:stretch>
              <a:fillRect/>
            </a:stretch>
          </p:blipFill>
          <p:spPr>
            <a:xfrm>
              <a:off x="4015946" y="5301693"/>
              <a:ext cx="2075935" cy="1041058"/>
            </a:xfrm>
            <a:prstGeom prst="rect">
              <a:avLst/>
            </a:prstGeom>
            <a:ln>
              <a:solidFill>
                <a:schemeClr val="tx1">
                  <a:lumMod val="75000"/>
                  <a:lumOff val="25000"/>
                </a:schemeClr>
              </a:solidFill>
            </a:ln>
          </p:spPr>
        </p:pic>
      </p:grpSp>
      <p:sp>
        <p:nvSpPr>
          <p:cNvPr id="20" name="TextBox 19">
            <a:extLst>
              <a:ext uri="{FF2B5EF4-FFF2-40B4-BE49-F238E27FC236}">
                <a16:creationId xmlns:a16="http://schemas.microsoft.com/office/drawing/2014/main" id="{3D7EE77F-A8F0-4436-81C5-1CE48D8ED6CB}"/>
              </a:ext>
            </a:extLst>
          </p:cNvPr>
          <p:cNvSpPr txBox="1"/>
          <p:nvPr/>
        </p:nvSpPr>
        <p:spPr>
          <a:xfrm>
            <a:off x="152323" y="1117005"/>
            <a:ext cx="4168568" cy="5396658"/>
          </a:xfrm>
          <a:prstGeom prst="rect">
            <a:avLst/>
          </a:prstGeom>
          <a:noFill/>
        </p:spPr>
        <p:txBody>
          <a:bodyPr wrap="square" lIns="91440" tIns="45720" rIns="91440" bIns="45720" anchor="t">
            <a:noAutofit/>
          </a:bodyPr>
          <a:lstStyle/>
          <a:p>
            <a:pPr>
              <a:defRPr/>
            </a:pPr>
            <a:r>
              <a:rPr kumimoji="0" lang="en-US" sz="1700" b="1" i="0" u="none" strike="noStrike" kern="1200" cap="none" spc="0" normalizeH="0" baseline="0" noProof="0" dirty="0">
                <a:ln>
                  <a:noFill/>
                </a:ln>
                <a:effectLst/>
                <a:uLnTx/>
                <a:uFillTx/>
                <a:latin typeface="Poppins"/>
                <a:cs typeface="Poppins"/>
              </a:rPr>
              <a:t>The minutes template has suggested language to support your writing of minutes.</a:t>
            </a:r>
            <a:r>
              <a:rPr lang="en-US" sz="1700" b="1" dirty="0">
                <a:latin typeface="Poppins"/>
                <a:cs typeface="Poppins"/>
              </a:rPr>
              <a:t> </a:t>
            </a:r>
            <a:r>
              <a:rPr kumimoji="0" lang="en-US" sz="1700" b="1" i="0" u="none" strike="noStrike" kern="1200" cap="none" spc="0" normalizeH="0" baseline="0" noProof="0" dirty="0">
                <a:ln>
                  <a:noFill/>
                </a:ln>
                <a:effectLst/>
                <a:uLnTx/>
                <a:uFillTx/>
                <a:latin typeface="Poppins"/>
                <a:cs typeface="Poppins"/>
              </a:rPr>
              <a:t> You must represent every item listed on the agenda in your minutes. The minutes must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endParaRPr lang="en-US" sz="1700" b="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629920" indent="-629920">
              <a:defRPr/>
            </a:pPr>
            <a:r>
              <a:rPr kumimoji="0" lang="en-US" sz="1700" b="1" i="0" u="none" strike="noStrike" kern="1200" cap="none" spc="0" normalizeH="0" baseline="0" noProof="0" dirty="0">
                <a:ln>
                  <a:noFill/>
                </a:ln>
                <a:effectLst/>
                <a:uLnTx/>
                <a:uFillTx/>
                <a:latin typeface="Poppins"/>
                <a:cs typeface="Poppins"/>
              </a:rPr>
              <a:t>Motions: </a:t>
            </a:r>
            <a:r>
              <a:rPr kumimoji="0" lang="en-US" sz="1700" b="0" i="0" u="none" strike="noStrike" kern="1200" cap="none" spc="0" normalizeH="0" baseline="0" noProof="0" dirty="0">
                <a:ln>
                  <a:noFill/>
                </a:ln>
                <a:effectLst/>
                <a:uLnTx/>
                <a:uFillTx/>
                <a:latin typeface="Poppins"/>
                <a:cs typeface="Poppins"/>
              </a:rPr>
              <a:t>Action/Advisement from a member that</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must include their name, what they stated, name of person who seconded the motion and a vote must be taken.</a:t>
            </a:r>
            <a:endParaRPr lang="en-US" sz="1700" dirty="0">
              <a:latin typeface="Poppins"/>
              <a:cs typeface="Poppins"/>
            </a:endParaRPr>
          </a:p>
          <a:p>
            <a:pPr marL="629920" indent="-629920">
              <a:defRPr/>
            </a:pPr>
            <a:endParaRPr lang="en-US" sz="1700" b="1" dirty="0">
              <a:latin typeface="Poppins"/>
              <a:cs typeface="Poppins"/>
            </a:endParaRPr>
          </a:p>
          <a:p>
            <a:pPr marL="629920" indent="-629920">
              <a:defRPr/>
            </a:pPr>
            <a:r>
              <a:rPr kumimoji="0" lang="en-US" sz="1700" b="1" i="0" u="none" strike="noStrike" kern="1200" cap="none" spc="0" normalizeH="0" baseline="0" noProof="0" dirty="0">
                <a:ln>
                  <a:noFill/>
                </a:ln>
                <a:effectLst/>
                <a:uLnTx/>
                <a:uFillTx/>
                <a:latin typeface="Poppins"/>
                <a:cs typeface="Poppins"/>
              </a:rPr>
              <a:t>Vote: </a:t>
            </a:r>
            <a:r>
              <a:rPr kumimoji="0" lang="en-US" sz="1700" b="0" i="0" u="none" strike="noStrike" kern="1200" cap="none" spc="0" normalizeH="0" baseline="0" noProof="0" dirty="0">
                <a:ln>
                  <a:noFill/>
                </a:ln>
                <a:effectLst/>
                <a:uLnTx/>
                <a:uFillTx/>
                <a:latin typeface="Poppins"/>
                <a:cs typeface="Poppins"/>
              </a:rPr>
              <a:t>Part of the motion process.</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Minutes must reflect how many are in favor, are against, or</a:t>
            </a:r>
            <a:r>
              <a:rPr lang="en-US" sz="1700" dirty="0">
                <a:latin typeface="Poppins"/>
                <a:cs typeface="Poppins"/>
              </a:rPr>
              <a:t> </a:t>
            </a:r>
            <a:r>
              <a:rPr kumimoji="0" lang="en-US" sz="1700" b="0" i="0" u="none" strike="noStrike" kern="1200" cap="none" spc="0" normalizeH="0" baseline="0" noProof="0" dirty="0">
                <a:ln>
                  <a:noFill/>
                </a:ln>
                <a:effectLst/>
                <a:uLnTx/>
                <a:uFillTx/>
                <a:latin typeface="Poppins"/>
                <a:cs typeface="Poppins"/>
              </a:rPr>
              <a:t> abstain, and if the motion passed or failed.</a:t>
            </a:r>
            <a:endParaRPr lang="en-US"/>
          </a:p>
        </p:txBody>
      </p:sp>
      <p:sp>
        <p:nvSpPr>
          <p:cNvPr id="2" name="TextBox 1">
            <a:extLst>
              <a:ext uri="{FF2B5EF4-FFF2-40B4-BE49-F238E27FC236}">
                <a16:creationId xmlns:a16="http://schemas.microsoft.com/office/drawing/2014/main" id="{7CE2F0A2-F973-B7D9-9455-20D07B1BFEF5}"/>
              </a:ext>
            </a:extLst>
          </p:cNvPr>
          <p:cNvSpPr txBox="1"/>
          <p:nvPr/>
        </p:nvSpPr>
        <p:spPr>
          <a:xfrm>
            <a:off x="7648458" y="1017715"/>
            <a:ext cx="4261243" cy="5510957"/>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La planilla del acta cuenta con lenguaje sugerido para apoyar con la redacción del acta. Debe de representar cada asunto enumerado en la agenda dentro del acta. El acta debe de incluir lo siguiente: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a:p>
            <a:pPr marL="629920" marR="0" lvl="0" indent="-629920" algn="l" defTabSz="914400"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0070C0"/>
                </a:solidFill>
                <a:effectLst/>
                <a:uLnTx/>
                <a:uFillTx/>
                <a:latin typeface="Poppins"/>
                <a:cs typeface="Poppins"/>
              </a:rPr>
              <a:t>Mociones: </a:t>
            </a:r>
            <a:r>
              <a:rPr kumimoji="0" lang="es-CO" sz="1700" b="0" i="0" u="none" strike="noStrike" kern="1200" cap="none" spc="0" normalizeH="0" baseline="0" noProof="0" dirty="0">
                <a:ln>
                  <a:noFill/>
                </a:ln>
                <a:solidFill>
                  <a:srgbClr val="0070C0"/>
                </a:solidFill>
                <a:effectLst/>
                <a:uLnTx/>
                <a:uFillTx/>
                <a:latin typeface="Poppins"/>
                <a:cs typeface="Poppins"/>
              </a:rPr>
              <a:t>Las acciones/asesoramiento de los miembros deben incluir su nombre, lo que expresaron, nombre de la persona que secundó la moción </a:t>
            </a:r>
            <a:r>
              <a:rPr kumimoji="0" lang="es-CO" sz="1700" b="0" i="0" u="none" strike="noStrike" kern="1200" cap="none" spc="0" normalizeH="0" baseline="0" noProof="0">
                <a:ln>
                  <a:noFill/>
                </a:ln>
                <a:solidFill>
                  <a:srgbClr val="0070C0"/>
                </a:solidFill>
                <a:effectLst/>
                <a:uLnTx/>
                <a:uFillTx/>
                <a:latin typeface="Poppins"/>
                <a:cs typeface="Poppins"/>
              </a:rPr>
              <a:t>y se debe de someter a votación.</a:t>
            </a:r>
            <a:endParaRPr lang="es-CO" sz="1700" b="0" i="0" u="none" strike="noStrike" kern="1200" cap="none" spc="0" normalizeH="0" baseline="0" noProof="0">
              <a:ln>
                <a:noFill/>
              </a:ln>
              <a:solidFill>
                <a:srgbClr val="0070C0"/>
              </a:solidFill>
              <a:effectLst/>
              <a:uLnTx/>
              <a:uFillTx/>
              <a:latin typeface="Poppins"/>
              <a:cs typeface="Poppins"/>
            </a:endParaRPr>
          </a:p>
          <a:p>
            <a:pPr marL="629920" indent="-629920">
              <a:defRPr/>
            </a:pPr>
            <a:endParaRPr lang="es-CO" sz="1700" b="1" dirty="0">
              <a:solidFill>
                <a:srgbClr val="0070C0"/>
              </a:solidFill>
              <a:latin typeface="Poppins"/>
              <a:cs typeface="Poppins"/>
            </a:endParaRPr>
          </a:p>
          <a:p>
            <a:pPr marL="629920" marR="0" lvl="0" indent="-629920" algn="l" defTabSz="914400">
              <a:lnSpc>
                <a:spcPct val="100000"/>
              </a:lnSpc>
              <a:spcBef>
                <a:spcPts val="0"/>
              </a:spcBef>
              <a:spcAft>
                <a:spcPts val="0"/>
              </a:spcAft>
              <a:buClrTx/>
              <a:buSzTx/>
              <a:buFontTx/>
              <a:buNone/>
              <a:tabLst/>
              <a:defRPr/>
            </a:pPr>
            <a:r>
              <a:rPr lang="es-CO" sz="1700" b="1" dirty="0">
                <a:solidFill>
                  <a:srgbClr val="0070C0"/>
                </a:solidFill>
                <a:latin typeface="Poppins"/>
                <a:cs typeface="Poppins"/>
              </a:rPr>
              <a:t>Votación</a:t>
            </a:r>
            <a:r>
              <a:rPr kumimoji="0" lang="es-CO" sz="1700" b="1" i="0" u="none" strike="noStrike" kern="1200" cap="none" spc="0" normalizeH="0" baseline="0" noProof="0" dirty="0">
                <a:ln>
                  <a:noFill/>
                </a:ln>
                <a:solidFill>
                  <a:srgbClr val="0070C0"/>
                </a:solidFill>
                <a:effectLst/>
                <a:uLnTx/>
                <a:uFillTx/>
                <a:latin typeface="Poppins"/>
                <a:cs typeface="Poppins"/>
              </a:rPr>
              <a:t>: </a:t>
            </a:r>
            <a:r>
              <a:rPr kumimoji="0" lang="es-CO" sz="1700" b="0" i="0" u="none" strike="noStrike" kern="1200" cap="none" spc="0" normalizeH="0" baseline="0" noProof="0" dirty="0">
                <a:ln>
                  <a:noFill/>
                </a:ln>
                <a:solidFill>
                  <a:srgbClr val="0070C0"/>
                </a:solidFill>
                <a:effectLst/>
                <a:uLnTx/>
                <a:uFillTx/>
                <a:latin typeface="Poppins"/>
                <a:cs typeface="Poppins"/>
              </a:rPr>
              <a:t>Parte del proceso de la moción. El acta debe reflejar cuántos están a favor, en contra, o que se abstienen y si la moción se aprobó o fracasó.</a:t>
            </a:r>
            <a:endParaRPr lang="es-CO"/>
          </a:p>
        </p:txBody>
      </p:sp>
      <p:sp>
        <p:nvSpPr>
          <p:cNvPr id="3" name="TextBox 2">
            <a:extLst>
              <a:ext uri="{FF2B5EF4-FFF2-40B4-BE49-F238E27FC236}">
                <a16:creationId xmlns:a16="http://schemas.microsoft.com/office/drawing/2014/main" id="{EC2B1D6B-4611-210E-75C2-3ED4C75C18B1}"/>
              </a:ext>
            </a:extLst>
          </p:cNvPr>
          <p:cNvSpPr txBox="1"/>
          <p:nvPr/>
        </p:nvSpPr>
        <p:spPr>
          <a:xfrm>
            <a:off x="7467601" y="0"/>
            <a:ext cx="4350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Planilla de las Actas (</a:t>
            </a:r>
            <a:r>
              <a:rPr lang="es-MX" sz="2800" b="1" i="1">
                <a:solidFill>
                  <a:srgbClr val="0070C0"/>
                </a:solidFill>
                <a:latin typeface="Poppins"/>
              </a:rPr>
              <a:t>Adjunto M </a:t>
            </a:r>
            <a:r>
              <a:rPr lang="es-MX" sz="2800" b="1">
                <a:solidFill>
                  <a:srgbClr val="0070C0"/>
                </a:solidFill>
                <a:latin typeface="Poppins"/>
              </a:rPr>
              <a:t>)</a:t>
            </a:r>
            <a:endParaRPr lang="en-US"/>
          </a:p>
        </p:txBody>
      </p:sp>
    </p:spTree>
    <p:extLst>
      <p:ext uri="{BB962C8B-B14F-4D97-AF65-F5344CB8AC3E}">
        <p14:creationId xmlns:p14="http://schemas.microsoft.com/office/powerpoint/2010/main" val="186636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4D0-7CE3-4547-8F18-049AAD65271D}"/>
              </a:ext>
            </a:extLst>
          </p:cNvPr>
          <p:cNvSpPr>
            <a:spLocks noGrp="1"/>
          </p:cNvSpPr>
          <p:nvPr>
            <p:ph type="title"/>
          </p:nvPr>
        </p:nvSpPr>
        <p:spPr>
          <a:xfrm>
            <a:off x="488092" y="2240919"/>
            <a:ext cx="3080813" cy="2371148"/>
          </a:xfrm>
        </p:spPr>
        <p:txBody>
          <a:bodyPr vert="horz" lIns="91440" tIns="45720" rIns="91440" bIns="45720" rtlCol="0" anchor="ctr">
            <a:normAutofit fontScale="90000"/>
          </a:bodyPr>
          <a:lstStyle/>
          <a:p>
            <a:r>
              <a:rPr lang="en-US" sz="3200" b="1" kern="1200" dirty="0">
                <a:latin typeface="Poppings"/>
              </a:rPr>
              <a:t>Roll Call Voting Roster</a:t>
            </a:r>
            <a:br>
              <a:rPr lang="en-US" sz="3200" b="1" kern="1200" dirty="0">
                <a:latin typeface="Poppings"/>
              </a:rPr>
            </a:br>
            <a:br>
              <a:rPr lang="en-US" sz="3200" b="1" kern="1200" dirty="0">
                <a:latin typeface="Poppings"/>
              </a:rPr>
            </a:br>
            <a:r>
              <a:rPr lang="en-US" sz="3200" b="1" kern="1200" dirty="0">
                <a:solidFill>
                  <a:srgbClr val="0070C0"/>
                </a:solidFill>
                <a:latin typeface="Poppings"/>
              </a:rPr>
              <a:t>Lista de Asistencia para la </a:t>
            </a:r>
            <a:r>
              <a:rPr lang="en-US" sz="3200" b="1" kern="1200" dirty="0" err="1">
                <a:solidFill>
                  <a:srgbClr val="0070C0"/>
                </a:solidFill>
                <a:latin typeface="Poppings"/>
              </a:rPr>
              <a:t>Votación</a:t>
            </a:r>
            <a:endParaRPr lang="en-US" sz="3200" b="1" kern="1200" dirty="0">
              <a:solidFill>
                <a:srgbClr val="0070C0"/>
              </a:solidFill>
              <a:latin typeface="Poppings"/>
              <a:cs typeface="Calibri Light"/>
            </a:endParaRPr>
          </a:p>
        </p:txBody>
      </p:sp>
      <p:pic>
        <p:nvPicPr>
          <p:cNvPr id="7" name="Picture 6">
            <a:extLst>
              <a:ext uri="{FF2B5EF4-FFF2-40B4-BE49-F238E27FC236}">
                <a16:creationId xmlns:a16="http://schemas.microsoft.com/office/drawing/2014/main" id="{9D6A30F6-2B0F-444C-BF9F-B1978E8C4061}"/>
              </a:ext>
            </a:extLst>
          </p:cNvPr>
          <p:cNvPicPr>
            <a:picLocks noChangeAspect="1"/>
          </p:cNvPicPr>
          <p:nvPr/>
        </p:nvPicPr>
        <p:blipFill>
          <a:blip r:embed="rId3"/>
          <a:stretch>
            <a:fillRect/>
          </a:stretch>
        </p:blipFill>
        <p:spPr>
          <a:xfrm>
            <a:off x="3912436" y="970109"/>
            <a:ext cx="7909463" cy="5142385"/>
          </a:xfrm>
          <a:prstGeom prst="rect">
            <a:avLst/>
          </a:prstGeom>
          <a:ln w="28575">
            <a:solidFill>
              <a:schemeClr val="tx1"/>
            </a:solidFill>
          </a:ln>
        </p:spPr>
      </p:pic>
    </p:spTree>
    <p:extLst>
      <p:ext uri="{BB962C8B-B14F-4D97-AF65-F5344CB8AC3E}">
        <p14:creationId xmlns:p14="http://schemas.microsoft.com/office/powerpoint/2010/main" val="56360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2749589" y="2488629"/>
            <a:ext cx="2739069" cy="183332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 </a:t>
            </a:r>
            <a:r>
              <a:rPr kumimoji="0" lang="en-US" sz="2300" b="1" i="0" u="none" strike="noStrike" kern="120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rPr>
              <a:t>Parliamentarian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3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Representante Parlamentario</a:t>
            </a:r>
          </a:p>
        </p:txBody>
      </p:sp>
      <p:grpSp>
        <p:nvGrpSpPr>
          <p:cNvPr id="2" name="Group 1">
            <a:extLst>
              <a:ext uri="{FF2B5EF4-FFF2-40B4-BE49-F238E27FC236}">
                <a16:creationId xmlns:a16="http://schemas.microsoft.com/office/drawing/2014/main" id="{A962DB1C-F41C-4126-8CE2-CEA0C9D589F1}"/>
              </a:ext>
            </a:extLst>
          </p:cNvPr>
          <p:cNvGrpSpPr/>
          <p:nvPr/>
        </p:nvGrpSpPr>
        <p:grpSpPr>
          <a:xfrm>
            <a:off x="1831613" y="-208396"/>
            <a:ext cx="4640707" cy="2484534"/>
            <a:chOff x="1922764" y="277479"/>
            <a:chExt cx="4365625" cy="2108201"/>
          </a:xfrm>
        </p:grpSpPr>
        <p:grpSp>
          <p:nvGrpSpPr>
            <p:cNvPr id="6" name="Group 5">
              <a:extLst>
                <a:ext uri="{FF2B5EF4-FFF2-40B4-BE49-F238E27FC236}">
                  <a16:creationId xmlns:a16="http://schemas.microsoft.com/office/drawing/2014/main" id="{972A5142-541A-4002-8A7B-C7353E0394F5}"/>
                </a:ext>
              </a:extLst>
            </p:cNvPr>
            <p:cNvGrpSpPr/>
            <p:nvPr/>
          </p:nvGrpSpPr>
          <p:grpSpPr>
            <a:xfrm>
              <a:off x="3029021" y="1609392"/>
              <a:ext cx="2251075" cy="776288"/>
              <a:chOff x="3029021" y="1609392"/>
              <a:chExt cx="2251075" cy="776288"/>
            </a:xfrm>
          </p:grpSpPr>
          <p:sp>
            <p:nvSpPr>
              <p:cNvPr id="25" name="Freeform 27">
                <a:extLst>
                  <a:ext uri="{FF2B5EF4-FFF2-40B4-BE49-F238E27FC236}">
                    <a16:creationId xmlns:a16="http://schemas.microsoft.com/office/drawing/2014/main" id="{0F246C1E-67FC-47F4-895F-4D37E421C971}"/>
                  </a:ext>
                </a:extLst>
              </p:cNvPr>
              <p:cNvSpPr>
                <a:spLocks/>
              </p:cNvSpPr>
              <p:nvPr/>
            </p:nvSpPr>
            <p:spPr bwMode="auto">
              <a:xfrm>
                <a:off x="3029021" y="1609392"/>
                <a:ext cx="2251075" cy="776288"/>
              </a:xfrm>
              <a:custGeom>
                <a:avLst/>
                <a:gdLst>
                  <a:gd name="T0" fmla="*/ 298 w 597"/>
                  <a:gd name="T1" fmla="*/ 144 h 206"/>
                  <a:gd name="T2" fmla="*/ 493 w 597"/>
                  <a:gd name="T3" fmla="*/ 206 h 206"/>
                  <a:gd name="T4" fmla="*/ 597 w 597"/>
                  <a:gd name="T5" fmla="*/ 103 h 206"/>
                  <a:gd name="T6" fmla="*/ 298 w 597"/>
                  <a:gd name="T7" fmla="*/ 0 h 206"/>
                  <a:gd name="T8" fmla="*/ 0 w 597"/>
                  <a:gd name="T9" fmla="*/ 104 h 206"/>
                  <a:gd name="T10" fmla="*/ 103 w 597"/>
                  <a:gd name="T11" fmla="*/ 206 h 206"/>
                  <a:gd name="T12" fmla="*/ 298 w 597"/>
                  <a:gd name="T13" fmla="*/ 144 h 206"/>
                </a:gdLst>
                <a:ahLst/>
                <a:cxnLst>
                  <a:cxn ang="0">
                    <a:pos x="T0" y="T1"/>
                  </a:cxn>
                  <a:cxn ang="0">
                    <a:pos x="T2" y="T3"/>
                  </a:cxn>
                  <a:cxn ang="0">
                    <a:pos x="T4" y="T5"/>
                  </a:cxn>
                  <a:cxn ang="0">
                    <a:pos x="T6" y="T7"/>
                  </a:cxn>
                  <a:cxn ang="0">
                    <a:pos x="T8" y="T9"/>
                  </a:cxn>
                  <a:cxn ang="0">
                    <a:pos x="T10" y="T11"/>
                  </a:cxn>
                  <a:cxn ang="0">
                    <a:pos x="T12" y="T13"/>
                  </a:cxn>
                </a:cxnLst>
                <a:rect l="0" t="0" r="r" b="b"/>
                <a:pathLst>
                  <a:path w="597" h="206">
                    <a:moveTo>
                      <a:pt x="298" y="144"/>
                    </a:moveTo>
                    <a:cubicBezTo>
                      <a:pt x="371" y="144"/>
                      <a:pt x="438" y="167"/>
                      <a:pt x="493" y="206"/>
                    </a:cubicBezTo>
                    <a:cubicBezTo>
                      <a:pt x="597" y="103"/>
                      <a:pt x="597" y="103"/>
                      <a:pt x="597" y="103"/>
                    </a:cubicBezTo>
                    <a:cubicBezTo>
                      <a:pt x="522" y="44"/>
                      <a:pt x="401" y="0"/>
                      <a:pt x="298" y="0"/>
                    </a:cubicBezTo>
                    <a:cubicBezTo>
                      <a:pt x="195" y="0"/>
                      <a:pt x="76" y="45"/>
                      <a:pt x="0" y="104"/>
                    </a:cubicBezTo>
                    <a:cubicBezTo>
                      <a:pt x="103" y="206"/>
                      <a:pt x="103" y="206"/>
                      <a:pt x="103" y="206"/>
                    </a:cubicBezTo>
                    <a:cubicBezTo>
                      <a:pt x="158" y="167"/>
                      <a:pt x="225" y="144"/>
                      <a:pt x="298" y="1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8" name="TextBox 67">
                <a:extLst>
                  <a:ext uri="{FF2B5EF4-FFF2-40B4-BE49-F238E27FC236}">
                    <a16:creationId xmlns:a16="http://schemas.microsoft.com/office/drawing/2014/main" id="{32DE9ACD-215F-448F-95C2-C8CBF78589CB}"/>
                  </a:ext>
                </a:extLst>
              </p:cNvPr>
              <p:cNvSpPr txBox="1"/>
              <p:nvPr/>
            </p:nvSpPr>
            <p:spPr>
              <a:xfrm>
                <a:off x="3630038" y="182075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01</a:t>
                </a:r>
              </a:p>
            </p:txBody>
          </p:sp>
        </p:grpSp>
        <p:grpSp>
          <p:nvGrpSpPr>
            <p:cNvPr id="5" name="Group 4">
              <a:extLst>
                <a:ext uri="{FF2B5EF4-FFF2-40B4-BE49-F238E27FC236}">
                  <a16:creationId xmlns:a16="http://schemas.microsoft.com/office/drawing/2014/main" id="{8439106A-34E9-42F4-BDC5-6D8408FAA04F}"/>
                </a:ext>
              </a:extLst>
            </p:cNvPr>
            <p:cNvGrpSpPr/>
            <p:nvPr/>
          </p:nvGrpSpPr>
          <p:grpSpPr>
            <a:xfrm>
              <a:off x="1922764" y="277479"/>
              <a:ext cx="4365625" cy="1911350"/>
              <a:chOff x="1922764" y="277479"/>
              <a:chExt cx="4365625" cy="1911350"/>
            </a:xfrm>
          </p:grpSpPr>
          <p:sp>
            <p:nvSpPr>
              <p:cNvPr id="26" name="Freeform 28">
                <a:extLst>
                  <a:ext uri="{FF2B5EF4-FFF2-40B4-BE49-F238E27FC236}">
                    <a16:creationId xmlns:a16="http://schemas.microsoft.com/office/drawing/2014/main" id="{EF8213D3-5B5D-4444-B2AF-67FC46A15139}"/>
                  </a:ext>
                </a:extLst>
              </p:cNvPr>
              <p:cNvSpPr>
                <a:spLocks/>
              </p:cNvSpPr>
              <p:nvPr/>
            </p:nvSpPr>
            <p:spPr bwMode="auto">
              <a:xfrm>
                <a:off x="1922764" y="277479"/>
                <a:ext cx="4365625" cy="1911350"/>
              </a:xfrm>
              <a:custGeom>
                <a:avLst/>
                <a:gdLst>
                  <a:gd name="T0" fmla="*/ 579 w 1158"/>
                  <a:gd name="T1" fmla="*/ 386 h 507"/>
                  <a:gd name="T2" fmla="*/ 885 w 1158"/>
                  <a:gd name="T3" fmla="*/ 507 h 507"/>
                  <a:gd name="T4" fmla="*/ 1158 w 1158"/>
                  <a:gd name="T5" fmla="*/ 234 h 507"/>
                  <a:gd name="T6" fmla="*/ 579 w 1158"/>
                  <a:gd name="T7" fmla="*/ 0 h 507"/>
                  <a:gd name="T8" fmla="*/ 0 w 1158"/>
                  <a:gd name="T9" fmla="*/ 234 h 507"/>
                  <a:gd name="T10" fmla="*/ 273 w 1158"/>
                  <a:gd name="T11" fmla="*/ 507 h 507"/>
                  <a:gd name="T12" fmla="*/ 579 w 1158"/>
                  <a:gd name="T13" fmla="*/ 386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386"/>
                    </a:moveTo>
                    <a:cubicBezTo>
                      <a:pt x="698" y="386"/>
                      <a:pt x="805" y="432"/>
                      <a:pt x="885" y="507"/>
                    </a:cubicBezTo>
                    <a:cubicBezTo>
                      <a:pt x="1158" y="234"/>
                      <a:pt x="1158" y="234"/>
                      <a:pt x="1158" y="234"/>
                    </a:cubicBezTo>
                    <a:cubicBezTo>
                      <a:pt x="1008" y="89"/>
                      <a:pt x="804" y="0"/>
                      <a:pt x="579" y="0"/>
                    </a:cubicBezTo>
                    <a:cubicBezTo>
                      <a:pt x="354" y="0"/>
                      <a:pt x="150" y="89"/>
                      <a:pt x="0" y="234"/>
                    </a:cubicBezTo>
                    <a:cubicBezTo>
                      <a:pt x="273" y="507"/>
                      <a:pt x="273" y="507"/>
                      <a:pt x="273" y="507"/>
                    </a:cubicBezTo>
                    <a:cubicBezTo>
                      <a:pt x="353" y="432"/>
                      <a:pt x="460" y="386"/>
                      <a:pt x="579" y="38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3" name="TextBox 72">
                <a:extLst>
                  <a:ext uri="{FF2B5EF4-FFF2-40B4-BE49-F238E27FC236}">
                    <a16:creationId xmlns:a16="http://schemas.microsoft.com/office/drawing/2014/main" id="{91703B40-339F-4AD3-82FB-79631DA47D82}"/>
                  </a:ext>
                </a:extLst>
              </p:cNvPr>
              <p:cNvSpPr txBox="1"/>
              <p:nvPr/>
            </p:nvSpPr>
            <p:spPr>
              <a:xfrm>
                <a:off x="2584920" y="529120"/>
                <a:ext cx="3164059" cy="1236181"/>
              </a:xfrm>
              <a:prstGeom prst="rect">
                <a:avLst/>
              </a:prstGeom>
              <a:solidFill>
                <a:schemeClr val="accent2"/>
              </a:solidFill>
            </p:spPr>
            <p:txBody>
              <a:bodyPr wrap="square" rtlCol="0">
                <a:normAutofit fontScale="85000" lnSpcReduction="20000"/>
              </a:bodyPr>
              <a:lstStyle/>
              <a:p>
                <a:pPr marL="0" marR="228600" lvl="0" indent="0" algn="ctr" defTabSz="914400" rtl="0" eaLnBrk="1" fontAlgn="auto" latinLnBrk="0" hangingPunct="1">
                  <a:lnSpc>
                    <a:spcPct val="107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Assists the Chairperson in ensuring all rules and bylaws are followed.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9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Ayudar al presidente en asegurar que todas las reglas y estatutos se respeten.</a:t>
                </a:r>
                <a:endParaRPr kumimoji="0" lang="es-MX" sz="17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3" name="Group 12">
            <a:extLst>
              <a:ext uri="{FF2B5EF4-FFF2-40B4-BE49-F238E27FC236}">
                <a16:creationId xmlns:a16="http://schemas.microsoft.com/office/drawing/2014/main" id="{C23394CA-325C-4620-8B67-2EF50D9C05E2}"/>
              </a:ext>
            </a:extLst>
          </p:cNvPr>
          <p:cNvGrpSpPr/>
          <p:nvPr/>
        </p:nvGrpSpPr>
        <p:grpSpPr>
          <a:xfrm>
            <a:off x="5062598" y="959005"/>
            <a:ext cx="3100565" cy="4910454"/>
            <a:chOff x="5062598" y="1248809"/>
            <a:chExt cx="2272650" cy="4365625"/>
          </a:xfrm>
        </p:grpSpPr>
        <p:grpSp>
          <p:nvGrpSpPr>
            <p:cNvPr id="8" name="Group 7">
              <a:extLst>
                <a:ext uri="{FF2B5EF4-FFF2-40B4-BE49-F238E27FC236}">
                  <a16:creationId xmlns:a16="http://schemas.microsoft.com/office/drawing/2014/main" id="{F50ABAC8-B393-4ADE-8090-BD7FA0B85A75}"/>
                </a:ext>
              </a:extLst>
            </p:cNvPr>
            <p:cNvGrpSpPr/>
            <p:nvPr/>
          </p:nvGrpSpPr>
          <p:grpSpPr>
            <a:xfrm>
              <a:off x="5062598" y="2284079"/>
              <a:ext cx="1101786" cy="2276475"/>
              <a:chOff x="5062598" y="2284079"/>
              <a:chExt cx="1101786" cy="2276475"/>
            </a:xfrm>
          </p:grpSpPr>
          <p:sp>
            <p:nvSpPr>
              <p:cNvPr id="34" name="Freeform 36">
                <a:extLst>
                  <a:ext uri="{FF2B5EF4-FFF2-40B4-BE49-F238E27FC236}">
                    <a16:creationId xmlns:a16="http://schemas.microsoft.com/office/drawing/2014/main" id="{BBC84DBB-E40B-41D9-BDCB-D545FE43EBA2}"/>
                  </a:ext>
                </a:extLst>
              </p:cNvPr>
              <p:cNvSpPr>
                <a:spLocks/>
              </p:cNvSpPr>
              <p:nvPr/>
            </p:nvSpPr>
            <p:spPr bwMode="auto">
              <a:xfrm>
                <a:off x="5184846" y="2284079"/>
                <a:ext cx="788988" cy="2276475"/>
              </a:xfrm>
              <a:custGeom>
                <a:avLst/>
                <a:gdLst>
                  <a:gd name="T0" fmla="*/ 62 w 209"/>
                  <a:gd name="T1" fmla="*/ 301 h 604"/>
                  <a:gd name="T2" fmla="*/ 0 w 209"/>
                  <a:gd name="T3" fmla="*/ 496 h 604"/>
                  <a:gd name="T4" fmla="*/ 105 w 209"/>
                  <a:gd name="T5" fmla="*/ 604 h 604"/>
                  <a:gd name="T6" fmla="*/ 209 w 209"/>
                  <a:gd name="T7" fmla="*/ 301 h 604"/>
                  <a:gd name="T8" fmla="*/ 104 w 209"/>
                  <a:gd name="T9" fmla="*/ 0 h 604"/>
                  <a:gd name="T10" fmla="*/ 0 w 209"/>
                  <a:gd name="T11" fmla="*/ 106 h 604"/>
                  <a:gd name="T12" fmla="*/ 62 w 209"/>
                  <a:gd name="T13" fmla="*/ 301 h 604"/>
                </a:gdLst>
                <a:ahLst/>
                <a:cxnLst>
                  <a:cxn ang="0">
                    <a:pos x="T0" y="T1"/>
                  </a:cxn>
                  <a:cxn ang="0">
                    <a:pos x="T2" y="T3"/>
                  </a:cxn>
                  <a:cxn ang="0">
                    <a:pos x="T4" y="T5"/>
                  </a:cxn>
                  <a:cxn ang="0">
                    <a:pos x="T6" y="T7"/>
                  </a:cxn>
                  <a:cxn ang="0">
                    <a:pos x="T8" y="T9"/>
                  </a:cxn>
                  <a:cxn ang="0">
                    <a:pos x="T10" y="T11"/>
                  </a:cxn>
                  <a:cxn ang="0">
                    <a:pos x="T12" y="T13"/>
                  </a:cxn>
                </a:cxnLst>
                <a:rect l="0" t="0" r="r" b="b"/>
                <a:pathLst>
                  <a:path w="209" h="604">
                    <a:moveTo>
                      <a:pt x="62" y="301"/>
                    </a:moveTo>
                    <a:cubicBezTo>
                      <a:pt x="62" y="374"/>
                      <a:pt x="39" y="441"/>
                      <a:pt x="0" y="496"/>
                    </a:cubicBezTo>
                    <a:cubicBezTo>
                      <a:pt x="105" y="604"/>
                      <a:pt x="105" y="604"/>
                      <a:pt x="105" y="604"/>
                    </a:cubicBezTo>
                    <a:cubicBezTo>
                      <a:pt x="164" y="528"/>
                      <a:pt x="209" y="404"/>
                      <a:pt x="209" y="301"/>
                    </a:cubicBezTo>
                    <a:cubicBezTo>
                      <a:pt x="209" y="198"/>
                      <a:pt x="163" y="75"/>
                      <a:pt x="104" y="0"/>
                    </a:cubicBezTo>
                    <a:cubicBezTo>
                      <a:pt x="0" y="106"/>
                      <a:pt x="0" y="106"/>
                      <a:pt x="0" y="106"/>
                    </a:cubicBezTo>
                    <a:cubicBezTo>
                      <a:pt x="39" y="161"/>
                      <a:pt x="62" y="228"/>
                      <a:pt x="62" y="301"/>
                    </a:cubicBezTo>
                    <a:close/>
                  </a:path>
                </a:pathLst>
              </a:custGeom>
              <a:gradFill>
                <a:gsLst>
                  <a:gs pos="24000">
                    <a:schemeClr val="accent6">
                      <a:lumMod val="75000"/>
                    </a:schemeClr>
                  </a:gs>
                  <a:gs pos="100000">
                    <a:schemeClr val="accent6">
                      <a:lumMod val="93000"/>
                    </a:schemeClr>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69" name="TextBox 68">
                <a:extLst>
                  <a:ext uri="{FF2B5EF4-FFF2-40B4-BE49-F238E27FC236}">
                    <a16:creationId xmlns:a16="http://schemas.microsoft.com/office/drawing/2014/main" id="{78E05EDF-F941-4EFB-B102-0E40FDE01DF1}"/>
                  </a:ext>
                </a:extLst>
              </p:cNvPr>
              <p:cNvSpPr txBox="1"/>
              <p:nvPr/>
            </p:nvSpPr>
            <p:spPr>
              <a:xfrm>
                <a:off x="5062598" y="3253318"/>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02</a:t>
                </a:r>
              </a:p>
            </p:txBody>
          </p:sp>
        </p:grpSp>
        <p:grpSp>
          <p:nvGrpSpPr>
            <p:cNvPr id="7" name="Group 6">
              <a:extLst>
                <a:ext uri="{FF2B5EF4-FFF2-40B4-BE49-F238E27FC236}">
                  <a16:creationId xmlns:a16="http://schemas.microsoft.com/office/drawing/2014/main" id="{96A7BF6C-8BC6-4EED-A2E1-4617997CC23F}"/>
                </a:ext>
              </a:extLst>
            </p:cNvPr>
            <p:cNvGrpSpPr/>
            <p:nvPr/>
          </p:nvGrpSpPr>
          <p:grpSpPr>
            <a:xfrm>
              <a:off x="5423898" y="1248809"/>
              <a:ext cx="1911350" cy="4365625"/>
              <a:chOff x="5423898" y="1248809"/>
              <a:chExt cx="1911350" cy="4365625"/>
            </a:xfrm>
          </p:grpSpPr>
          <p:sp>
            <p:nvSpPr>
              <p:cNvPr id="35" name="Freeform 37">
                <a:extLst>
                  <a:ext uri="{FF2B5EF4-FFF2-40B4-BE49-F238E27FC236}">
                    <a16:creationId xmlns:a16="http://schemas.microsoft.com/office/drawing/2014/main" id="{9FC7AB35-F44F-4F48-92A5-07015D9EEFFB}"/>
                  </a:ext>
                </a:extLst>
              </p:cNvPr>
              <p:cNvSpPr>
                <a:spLocks/>
              </p:cNvSpPr>
              <p:nvPr/>
            </p:nvSpPr>
            <p:spPr bwMode="auto">
              <a:xfrm>
                <a:off x="5423898" y="1248809"/>
                <a:ext cx="1911350" cy="4365625"/>
              </a:xfrm>
              <a:custGeom>
                <a:avLst/>
                <a:gdLst>
                  <a:gd name="T0" fmla="*/ 121 w 507"/>
                  <a:gd name="T1" fmla="*/ 579 h 1158"/>
                  <a:gd name="T2" fmla="*/ 0 w 507"/>
                  <a:gd name="T3" fmla="*/ 885 h 1158"/>
                  <a:gd name="T4" fmla="*/ 273 w 507"/>
                  <a:gd name="T5" fmla="*/ 1158 h 1158"/>
                  <a:gd name="T6" fmla="*/ 507 w 507"/>
                  <a:gd name="T7" fmla="*/ 579 h 1158"/>
                  <a:gd name="T8" fmla="*/ 273 w 507"/>
                  <a:gd name="T9" fmla="*/ 0 h 1158"/>
                  <a:gd name="T10" fmla="*/ 0 w 507"/>
                  <a:gd name="T11" fmla="*/ 273 h 1158"/>
                  <a:gd name="T12" fmla="*/ 121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121" y="579"/>
                    </a:moveTo>
                    <a:cubicBezTo>
                      <a:pt x="121" y="698"/>
                      <a:pt x="75" y="805"/>
                      <a:pt x="0" y="885"/>
                    </a:cubicBezTo>
                    <a:cubicBezTo>
                      <a:pt x="273" y="1158"/>
                      <a:pt x="273" y="1158"/>
                      <a:pt x="273" y="1158"/>
                    </a:cubicBezTo>
                    <a:cubicBezTo>
                      <a:pt x="418" y="1008"/>
                      <a:pt x="507" y="804"/>
                      <a:pt x="507" y="579"/>
                    </a:cubicBezTo>
                    <a:cubicBezTo>
                      <a:pt x="507" y="354"/>
                      <a:pt x="418" y="150"/>
                      <a:pt x="273" y="0"/>
                    </a:cubicBezTo>
                    <a:cubicBezTo>
                      <a:pt x="0" y="273"/>
                      <a:pt x="0" y="273"/>
                      <a:pt x="0" y="273"/>
                    </a:cubicBezTo>
                    <a:cubicBezTo>
                      <a:pt x="75" y="353"/>
                      <a:pt x="121" y="460"/>
                      <a:pt x="121" y="579"/>
                    </a:cubicBezTo>
                    <a:close/>
                  </a:path>
                </a:pathLst>
              </a:custGeom>
              <a:gradFill>
                <a:gsLst>
                  <a:gs pos="0">
                    <a:schemeClr val="accent6">
                      <a:lumMod val="75000"/>
                    </a:schemeClr>
                  </a:gs>
                  <a:gs pos="72000">
                    <a:schemeClr val="accent6"/>
                  </a:gs>
                </a:gsLst>
                <a:lin ang="6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6" name="TextBox 75">
                <a:extLst>
                  <a:ext uri="{FF2B5EF4-FFF2-40B4-BE49-F238E27FC236}">
                    <a16:creationId xmlns:a16="http://schemas.microsoft.com/office/drawing/2014/main" id="{A339C3D1-BDC9-40B2-BE9F-E6A0967157AC}"/>
                  </a:ext>
                </a:extLst>
              </p:cNvPr>
              <p:cNvSpPr txBox="1"/>
              <p:nvPr/>
            </p:nvSpPr>
            <p:spPr>
              <a:xfrm>
                <a:off x="5818366" y="1979375"/>
                <a:ext cx="1315548" cy="288588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rPr>
                  <a:t>Participates in agenda planning with the other officers and school staff.</a:t>
                </a:r>
                <a:endParaRPr kumimoji="0" lang="es-MX" sz="1600" b="1" i="0" u="none" strike="noStrike" kern="1200" cap="none" spc="0" normalizeH="0" baseline="0" noProof="0">
                  <a:ln>
                    <a:noFill/>
                  </a:ln>
                  <a:solidFill>
                    <a:srgbClr val="FFFF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Poppins"/>
                    <a:ea typeface="+mn-ea"/>
                    <a:cs typeface="Poppins"/>
                  </a:rPr>
                  <a:t>Participar en la planificación de la agenda con los otros funcionarios y personal escolar.</a:t>
                </a:r>
                <a:endParaRPr kumimoji="0" lang="es-MX" sz="1600" b="1"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grpSp>
      </p:grpSp>
      <p:grpSp>
        <p:nvGrpSpPr>
          <p:cNvPr id="17" name="Group 16">
            <a:extLst>
              <a:ext uri="{FF2B5EF4-FFF2-40B4-BE49-F238E27FC236}">
                <a16:creationId xmlns:a16="http://schemas.microsoft.com/office/drawing/2014/main" id="{0B4CDC89-A248-4894-A192-3B36B04E8E22}"/>
              </a:ext>
            </a:extLst>
          </p:cNvPr>
          <p:cNvGrpSpPr/>
          <p:nvPr/>
        </p:nvGrpSpPr>
        <p:grpSpPr>
          <a:xfrm>
            <a:off x="381629" y="963827"/>
            <a:ext cx="2526384" cy="4840733"/>
            <a:chOff x="1011308" y="1222042"/>
            <a:chExt cx="2108200" cy="4578352"/>
          </a:xfrm>
        </p:grpSpPr>
        <p:grpSp>
          <p:nvGrpSpPr>
            <p:cNvPr id="12" name="Group 11">
              <a:extLst>
                <a:ext uri="{FF2B5EF4-FFF2-40B4-BE49-F238E27FC236}">
                  <a16:creationId xmlns:a16="http://schemas.microsoft.com/office/drawing/2014/main" id="{DB257950-3A73-41EA-B65F-DE7E67A975BE}"/>
                </a:ext>
              </a:extLst>
            </p:cNvPr>
            <p:cNvGrpSpPr/>
            <p:nvPr/>
          </p:nvGrpSpPr>
          <p:grpSpPr>
            <a:xfrm>
              <a:off x="2357508" y="2306304"/>
              <a:ext cx="762000" cy="2224088"/>
              <a:chOff x="2357508" y="2306304"/>
              <a:chExt cx="762000" cy="2224088"/>
            </a:xfrm>
          </p:grpSpPr>
          <p:sp>
            <p:nvSpPr>
              <p:cNvPr id="28" name="Freeform 30">
                <a:extLst>
                  <a:ext uri="{FF2B5EF4-FFF2-40B4-BE49-F238E27FC236}">
                    <a16:creationId xmlns:a16="http://schemas.microsoft.com/office/drawing/2014/main" id="{47525E1B-01DC-46F6-8E92-3B0A538253AB}"/>
                  </a:ext>
                </a:extLst>
              </p:cNvPr>
              <p:cNvSpPr>
                <a:spLocks/>
              </p:cNvSpPr>
              <p:nvPr/>
            </p:nvSpPr>
            <p:spPr bwMode="auto">
              <a:xfrm>
                <a:off x="2357508" y="2306304"/>
                <a:ext cx="762000" cy="2224088"/>
              </a:xfrm>
              <a:custGeom>
                <a:avLst/>
                <a:gdLst>
                  <a:gd name="T0" fmla="*/ 140 w 202"/>
                  <a:gd name="T1" fmla="*/ 295 h 590"/>
                  <a:gd name="T2" fmla="*/ 202 w 202"/>
                  <a:gd name="T3" fmla="*/ 100 h 590"/>
                  <a:gd name="T4" fmla="*/ 105 w 202"/>
                  <a:gd name="T5" fmla="*/ 0 h 590"/>
                  <a:gd name="T6" fmla="*/ 0 w 202"/>
                  <a:gd name="T7" fmla="*/ 295 h 590"/>
                  <a:gd name="T8" fmla="*/ 103 w 202"/>
                  <a:gd name="T9" fmla="*/ 590 h 590"/>
                  <a:gd name="T10" fmla="*/ 202 w 202"/>
                  <a:gd name="T11" fmla="*/ 490 h 590"/>
                  <a:gd name="T12" fmla="*/ 140 w 202"/>
                  <a:gd name="T13" fmla="*/ 295 h 590"/>
                </a:gdLst>
                <a:ahLst/>
                <a:cxnLst>
                  <a:cxn ang="0">
                    <a:pos x="T0" y="T1"/>
                  </a:cxn>
                  <a:cxn ang="0">
                    <a:pos x="T2" y="T3"/>
                  </a:cxn>
                  <a:cxn ang="0">
                    <a:pos x="T4" y="T5"/>
                  </a:cxn>
                  <a:cxn ang="0">
                    <a:pos x="T6" y="T7"/>
                  </a:cxn>
                  <a:cxn ang="0">
                    <a:pos x="T8" y="T9"/>
                  </a:cxn>
                  <a:cxn ang="0">
                    <a:pos x="T10" y="T11"/>
                  </a:cxn>
                  <a:cxn ang="0">
                    <a:pos x="T12" y="T13"/>
                  </a:cxn>
                </a:cxnLst>
                <a:rect l="0" t="0" r="r" b="b"/>
                <a:pathLst>
                  <a:path w="202" h="590">
                    <a:moveTo>
                      <a:pt x="140" y="295"/>
                    </a:moveTo>
                    <a:cubicBezTo>
                      <a:pt x="140" y="222"/>
                      <a:pt x="163" y="155"/>
                      <a:pt x="202" y="100"/>
                    </a:cubicBezTo>
                    <a:cubicBezTo>
                      <a:pt x="105" y="0"/>
                      <a:pt x="105" y="0"/>
                      <a:pt x="105" y="0"/>
                    </a:cubicBezTo>
                    <a:cubicBezTo>
                      <a:pt x="46" y="76"/>
                      <a:pt x="0" y="192"/>
                      <a:pt x="0" y="295"/>
                    </a:cubicBezTo>
                    <a:cubicBezTo>
                      <a:pt x="0" y="398"/>
                      <a:pt x="44" y="514"/>
                      <a:pt x="103" y="590"/>
                    </a:cubicBezTo>
                    <a:cubicBezTo>
                      <a:pt x="202" y="490"/>
                      <a:pt x="202" y="490"/>
                      <a:pt x="202" y="490"/>
                    </a:cubicBezTo>
                    <a:cubicBezTo>
                      <a:pt x="163" y="435"/>
                      <a:pt x="140" y="368"/>
                      <a:pt x="140" y="295"/>
                    </a:cubicBezTo>
                    <a:close/>
                  </a:path>
                </a:pathLst>
              </a:custGeom>
              <a:gradFill flip="none" rotWithShape="1">
                <a:gsLst>
                  <a:gs pos="7000">
                    <a:schemeClr val="accent4"/>
                  </a:gs>
                  <a:gs pos="100000">
                    <a:schemeClr val="accent4">
                      <a:lumMod val="75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0" name="TextBox 69">
                <a:extLst>
                  <a:ext uri="{FF2B5EF4-FFF2-40B4-BE49-F238E27FC236}">
                    <a16:creationId xmlns:a16="http://schemas.microsoft.com/office/drawing/2014/main" id="{3A3E2F4D-3326-4E31-AA82-B028AD539BA0}"/>
                  </a:ext>
                </a:extLst>
              </p:cNvPr>
              <p:cNvSpPr txBox="1"/>
              <p:nvPr/>
            </p:nvSpPr>
            <p:spPr>
              <a:xfrm>
                <a:off x="2436642" y="3299892"/>
                <a:ext cx="660595"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04</a:t>
                </a:r>
              </a:p>
            </p:txBody>
          </p:sp>
        </p:grpSp>
        <p:grpSp>
          <p:nvGrpSpPr>
            <p:cNvPr id="11" name="Group 10">
              <a:extLst>
                <a:ext uri="{FF2B5EF4-FFF2-40B4-BE49-F238E27FC236}">
                  <a16:creationId xmlns:a16="http://schemas.microsoft.com/office/drawing/2014/main" id="{CEA2CB81-6369-4322-B79C-6D2EDA57C2DF}"/>
                </a:ext>
              </a:extLst>
            </p:cNvPr>
            <p:cNvGrpSpPr/>
            <p:nvPr/>
          </p:nvGrpSpPr>
          <p:grpSpPr>
            <a:xfrm>
              <a:off x="1011308" y="1222042"/>
              <a:ext cx="1912938" cy="4578352"/>
              <a:chOff x="1620908" y="1209342"/>
              <a:chExt cx="1912938" cy="4578352"/>
            </a:xfrm>
          </p:grpSpPr>
          <p:sp>
            <p:nvSpPr>
              <p:cNvPr id="29" name="Freeform 31">
                <a:extLst>
                  <a:ext uri="{FF2B5EF4-FFF2-40B4-BE49-F238E27FC236}">
                    <a16:creationId xmlns:a16="http://schemas.microsoft.com/office/drawing/2014/main" id="{3E2D42A0-6F76-4150-A2A1-D3ECA0D99315}"/>
                  </a:ext>
                </a:extLst>
              </p:cNvPr>
              <p:cNvSpPr>
                <a:spLocks/>
              </p:cNvSpPr>
              <p:nvPr/>
            </p:nvSpPr>
            <p:spPr bwMode="auto">
              <a:xfrm>
                <a:off x="1620908" y="1209342"/>
                <a:ext cx="1912938" cy="4365625"/>
              </a:xfrm>
              <a:custGeom>
                <a:avLst/>
                <a:gdLst>
                  <a:gd name="T0" fmla="*/ 386 w 507"/>
                  <a:gd name="T1" fmla="*/ 579 h 1158"/>
                  <a:gd name="T2" fmla="*/ 507 w 507"/>
                  <a:gd name="T3" fmla="*/ 273 h 1158"/>
                  <a:gd name="T4" fmla="*/ 234 w 507"/>
                  <a:gd name="T5" fmla="*/ 0 h 1158"/>
                  <a:gd name="T6" fmla="*/ 0 w 507"/>
                  <a:gd name="T7" fmla="*/ 579 h 1158"/>
                  <a:gd name="T8" fmla="*/ 234 w 507"/>
                  <a:gd name="T9" fmla="*/ 1158 h 1158"/>
                  <a:gd name="T10" fmla="*/ 507 w 507"/>
                  <a:gd name="T11" fmla="*/ 885 h 1158"/>
                  <a:gd name="T12" fmla="*/ 386 w 507"/>
                  <a:gd name="T13" fmla="*/ 579 h 1158"/>
                </a:gdLst>
                <a:ahLst/>
                <a:cxnLst>
                  <a:cxn ang="0">
                    <a:pos x="T0" y="T1"/>
                  </a:cxn>
                  <a:cxn ang="0">
                    <a:pos x="T2" y="T3"/>
                  </a:cxn>
                  <a:cxn ang="0">
                    <a:pos x="T4" y="T5"/>
                  </a:cxn>
                  <a:cxn ang="0">
                    <a:pos x="T6" y="T7"/>
                  </a:cxn>
                  <a:cxn ang="0">
                    <a:pos x="T8" y="T9"/>
                  </a:cxn>
                  <a:cxn ang="0">
                    <a:pos x="T10" y="T11"/>
                  </a:cxn>
                  <a:cxn ang="0">
                    <a:pos x="T12" y="T13"/>
                  </a:cxn>
                </a:cxnLst>
                <a:rect l="0" t="0" r="r" b="b"/>
                <a:pathLst>
                  <a:path w="507" h="1158">
                    <a:moveTo>
                      <a:pt x="386" y="579"/>
                    </a:moveTo>
                    <a:cubicBezTo>
                      <a:pt x="386" y="460"/>
                      <a:pt x="432" y="353"/>
                      <a:pt x="507" y="273"/>
                    </a:cubicBezTo>
                    <a:cubicBezTo>
                      <a:pt x="234" y="0"/>
                      <a:pt x="234" y="0"/>
                      <a:pt x="234" y="0"/>
                    </a:cubicBezTo>
                    <a:cubicBezTo>
                      <a:pt x="89" y="150"/>
                      <a:pt x="0" y="354"/>
                      <a:pt x="0" y="579"/>
                    </a:cubicBezTo>
                    <a:cubicBezTo>
                      <a:pt x="0" y="804"/>
                      <a:pt x="89" y="1008"/>
                      <a:pt x="234" y="1158"/>
                    </a:cubicBezTo>
                    <a:cubicBezTo>
                      <a:pt x="507" y="885"/>
                      <a:pt x="507" y="885"/>
                      <a:pt x="507" y="885"/>
                    </a:cubicBezTo>
                    <a:cubicBezTo>
                      <a:pt x="432" y="805"/>
                      <a:pt x="386" y="698"/>
                      <a:pt x="386" y="579"/>
                    </a:cubicBezTo>
                    <a:close/>
                  </a:path>
                </a:pathLst>
              </a:custGeom>
              <a:gradFill flip="none" rotWithShape="1">
                <a:gsLst>
                  <a:gs pos="0">
                    <a:schemeClr val="accent4"/>
                  </a:gs>
                  <a:gs pos="100000">
                    <a:schemeClr val="accent4">
                      <a:lumMod val="86000"/>
                    </a:schemeClr>
                  </a:gs>
                </a:gsLst>
                <a:lin ang="9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9" name="TextBox 78">
                <a:extLst>
                  <a:ext uri="{FF2B5EF4-FFF2-40B4-BE49-F238E27FC236}">
                    <a16:creationId xmlns:a16="http://schemas.microsoft.com/office/drawing/2014/main" id="{BAC4C2C3-0AE8-41D2-B885-2F6E4834F4F2}"/>
                  </a:ext>
                </a:extLst>
              </p:cNvPr>
              <p:cNvSpPr txBox="1"/>
              <p:nvPr/>
            </p:nvSpPr>
            <p:spPr>
              <a:xfrm>
                <a:off x="1788714" y="2159830"/>
                <a:ext cx="1725111" cy="3627864"/>
              </a:xfrm>
              <a:prstGeom prst="rect">
                <a:avLst/>
              </a:prstGeom>
              <a:noFill/>
            </p:spPr>
            <p:txBody>
              <a:bodyPr wrap="square" lIns="91440" tIns="45720" rIns="91440" bIns="45720" rtlCol="0" anchor="t">
                <a:noAutofit/>
              </a:bodyPr>
              <a:lstStyle/>
              <a:p>
                <a:pPr marL="0" marR="22860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Be knowledgeable about the governing documents of SSC.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Tener conocimientos sobre los documentos de guía para el SSC.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endParaRPr>
              </a:p>
            </p:txBody>
          </p:sp>
        </p:grpSp>
      </p:grpSp>
      <p:sp>
        <p:nvSpPr>
          <p:cNvPr id="3" name="TextBox 2">
            <a:extLst>
              <a:ext uri="{FF2B5EF4-FFF2-40B4-BE49-F238E27FC236}">
                <a16:creationId xmlns:a16="http://schemas.microsoft.com/office/drawing/2014/main" id="{CDBFFC3D-E60C-4087-86AF-1124FF967592}"/>
              </a:ext>
            </a:extLst>
          </p:cNvPr>
          <p:cNvSpPr txBox="1"/>
          <p:nvPr/>
        </p:nvSpPr>
        <p:spPr>
          <a:xfrm>
            <a:off x="8025508" y="179292"/>
            <a:ext cx="3805165" cy="492588"/>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Definition | </a:t>
            </a:r>
            <a:r>
              <a:rPr kumimoji="0" lang="es-MX" sz="2400" b="1" i="0" u="none" strike="noStrike" kern="1200" cap="none" spc="0" normalizeH="0" baseline="0" noProof="0" dirty="0">
                <a:ln>
                  <a:noFill/>
                </a:ln>
                <a:solidFill>
                  <a:srgbClr val="0070C0"/>
                </a:solidFill>
                <a:effectLst/>
                <a:uLnTx/>
                <a:uFillTx/>
                <a:latin typeface="Poppins"/>
                <a:cs typeface="Poppins"/>
              </a:rPr>
              <a:t>Definición</a:t>
            </a:r>
            <a:endParaRPr lang="es-MX" sz="2400" b="1" i="0" u="none" strike="noStrike" kern="1200" cap="none" spc="0" normalizeH="0" baseline="0" noProof="0" dirty="0">
              <a:ln>
                <a:noFill/>
              </a:ln>
              <a:solidFill>
                <a:srgbClr val="0070C0"/>
              </a:solidFill>
              <a:effectLst/>
              <a:uLnTx/>
              <a:uFillTx/>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dirty="0">
              <a:ln>
                <a:noFill/>
              </a:ln>
              <a:effectLst/>
              <a:uLnTx/>
              <a:uFillTx/>
              <a:latin typeface="Poppins"/>
              <a:cs typeface="Poppins"/>
            </a:endParaRPr>
          </a:p>
        </p:txBody>
      </p:sp>
      <p:sp>
        <p:nvSpPr>
          <p:cNvPr id="4" name="TextBox 3">
            <a:extLst>
              <a:ext uri="{FF2B5EF4-FFF2-40B4-BE49-F238E27FC236}">
                <a16:creationId xmlns:a16="http://schemas.microsoft.com/office/drawing/2014/main" id="{4DA4BD3B-E28F-4626-A303-271C0188387D}"/>
              </a:ext>
            </a:extLst>
          </p:cNvPr>
          <p:cNvSpPr txBox="1"/>
          <p:nvPr/>
        </p:nvSpPr>
        <p:spPr>
          <a:xfrm>
            <a:off x="8281992" y="1441061"/>
            <a:ext cx="3891872" cy="4751414"/>
          </a:xfrm>
          <a:prstGeom prst="rect">
            <a:avLst/>
          </a:prstGeom>
          <a:noFill/>
        </p:spPr>
        <p:txBody>
          <a:bodyPr wrap="square" lIns="91440" tIns="45720" rIns="91440" bIns="45720" rtlCol="0" anchor="t">
            <a:noAutofit/>
          </a:bodyPr>
          <a:lstStyle/>
          <a:p>
            <a:pPr>
              <a:defRPr/>
            </a:pPr>
            <a:r>
              <a:rPr kumimoji="0" lang="en-US" sz="2400" b="1" i="0" u="none" strike="noStrike" kern="1200" cap="none" spc="0" normalizeH="0" baseline="0" noProof="0" dirty="0">
                <a:ln>
                  <a:noFill/>
                </a:ln>
                <a:effectLst/>
                <a:uLnTx/>
                <a:uFillTx/>
                <a:latin typeface="Poppins"/>
                <a:ea typeface="+mn-ea"/>
                <a:cs typeface="Poppins"/>
              </a:rPr>
              <a:t>Parliamentarian</a:t>
            </a:r>
            <a:r>
              <a:rPr kumimoji="0" lang="en-US" sz="2400" b="0" i="0" u="none" strike="noStrike" kern="1200" cap="none" spc="0" normalizeH="0" baseline="0" noProof="0" dirty="0">
                <a:ln>
                  <a:noFill/>
                </a:ln>
                <a:effectLst/>
                <a:uLnTx/>
                <a:uFillTx/>
                <a:latin typeface="Poppins"/>
                <a:ea typeface="+mn-ea"/>
                <a:cs typeface="Poppins"/>
              </a:rPr>
              <a:t>: A</a:t>
            </a:r>
            <a:r>
              <a:rPr lang="en-US" sz="2400" dirty="0">
                <a:latin typeface="Poppins"/>
                <a:cs typeface="Poppins"/>
              </a:rPr>
              <a:t> person </a:t>
            </a:r>
            <a:r>
              <a:rPr kumimoji="0" lang="en-US" sz="2400" b="0" i="0" u="none" strike="noStrike" kern="1200" cap="none" spc="0" normalizeH="0" baseline="0" noProof="0" dirty="0">
                <a:ln>
                  <a:noFill/>
                </a:ln>
                <a:solidFill>
                  <a:srgbClr val="202124"/>
                </a:solidFill>
                <a:effectLst/>
                <a:uLnTx/>
                <a:uFillTx/>
                <a:latin typeface="Poppins"/>
                <a:ea typeface="Roboto"/>
                <a:cs typeface="Poppins"/>
              </a:rPr>
              <a:t>who is expert in the formal rules and procedures of deliberation of the committee or council.</a:t>
            </a:r>
            <a:endParaRPr lang="en-US" sz="2400" b="0" i="0" u="none" strike="noStrike" kern="1200" cap="none" spc="0" normalizeH="0" baseline="0" noProof="0" dirty="0">
              <a:ln>
                <a:noFill/>
              </a:ln>
              <a:solidFill>
                <a:srgbClr val="202124"/>
              </a:solidFill>
              <a:effectLst/>
              <a:uLnTx/>
              <a:uFillTx/>
              <a:latin typeface="Poppins"/>
              <a:ea typeface="Roboto"/>
              <a:cs typeface="Poppins"/>
            </a:endParaRPr>
          </a:p>
          <a:p>
            <a:pPr marL="0" marR="0" lvl="0" indent="0" algn="l" defTabSz="914400" rtl="0" eaLnBrk="1" fontAlgn="auto" latinLnBrk="0" hangingPunct="1">
              <a:spcBef>
                <a:spcPts val="0"/>
              </a:spcBef>
              <a:spcAft>
                <a:spcPts val="0"/>
              </a:spcAft>
              <a:buClrTx/>
              <a:buSzTx/>
              <a:buFontTx/>
              <a:buNone/>
              <a:tabLst/>
              <a:defRPr/>
            </a:pPr>
            <a:endParaRPr lang="es-MX" sz="9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spcBef>
                <a:spcPts val="0"/>
              </a:spcBef>
              <a:spcAft>
                <a:spcPts val="0"/>
              </a:spcAft>
              <a:buClrTx/>
              <a:buSzTx/>
              <a:buFontTx/>
              <a:buNone/>
              <a:tabLst/>
              <a:defRPr/>
            </a:pPr>
            <a:r>
              <a:rPr kumimoji="0" lang="es-MX" sz="2400" b="1" i="0" u="none" strike="noStrike" kern="1200" cap="none" spc="0" normalizeH="0" baseline="0" noProof="0" dirty="0">
                <a:ln>
                  <a:noFill/>
                </a:ln>
                <a:solidFill>
                  <a:srgbClr val="0070C0"/>
                </a:solidFill>
                <a:effectLst/>
                <a:uLnTx/>
                <a:uFillTx/>
                <a:latin typeface="Poppins"/>
                <a:ea typeface="+mn-ea"/>
                <a:cs typeface="Poppins"/>
              </a:rPr>
              <a:t>Representante Parlamentario: </a:t>
            </a:r>
            <a:r>
              <a:rPr kumimoji="0" lang="es-MX" sz="2400" b="0" i="0" u="none" strike="noStrike" kern="1200" cap="none" spc="0" normalizeH="0" baseline="0" noProof="0" dirty="0">
                <a:ln>
                  <a:noFill/>
                </a:ln>
                <a:solidFill>
                  <a:srgbClr val="0070C0"/>
                </a:solidFill>
                <a:effectLst/>
                <a:uLnTx/>
                <a:uFillTx/>
                <a:latin typeface="Poppins"/>
                <a:ea typeface="+mn-ea"/>
                <a:cs typeface="Poppins"/>
              </a:rPr>
              <a:t>La persona que es experta en las reglas y procedimientos formales para las deliberaciones del comité o consejo.</a:t>
            </a:r>
            <a:endParaRPr lang="es-MX" sz="2400" b="0" i="0" u="none" strike="noStrike" kern="1200" cap="none" spc="0" normalizeH="0" baseline="0" noProof="0" dirty="0">
              <a:ln>
                <a:noFill/>
              </a:ln>
              <a:solidFill>
                <a:srgbClr val="0070C0"/>
              </a:solidFill>
              <a:effectLst/>
              <a:uLnTx/>
              <a:uFillTx/>
              <a:latin typeface="Poppins"/>
              <a:cs typeface="Poppins"/>
            </a:endParaRPr>
          </a:p>
        </p:txBody>
      </p:sp>
      <p:grpSp>
        <p:nvGrpSpPr>
          <p:cNvPr id="16" name="Group 15">
            <a:extLst>
              <a:ext uri="{FF2B5EF4-FFF2-40B4-BE49-F238E27FC236}">
                <a16:creationId xmlns:a16="http://schemas.microsoft.com/office/drawing/2014/main" id="{7E0DC40A-FC74-4DF6-B475-262FDC22ABA9}"/>
              </a:ext>
            </a:extLst>
          </p:cNvPr>
          <p:cNvGrpSpPr/>
          <p:nvPr/>
        </p:nvGrpSpPr>
        <p:grpSpPr>
          <a:xfrm>
            <a:off x="1752249" y="4537514"/>
            <a:ext cx="4679978" cy="2406983"/>
            <a:chOff x="1970158" y="4451017"/>
            <a:chExt cx="4365625" cy="2106613"/>
          </a:xfrm>
        </p:grpSpPr>
        <p:grpSp>
          <p:nvGrpSpPr>
            <p:cNvPr id="14" name="Group 13">
              <a:extLst>
                <a:ext uri="{FF2B5EF4-FFF2-40B4-BE49-F238E27FC236}">
                  <a16:creationId xmlns:a16="http://schemas.microsoft.com/office/drawing/2014/main" id="{F01B8D20-8EBD-4468-8BF5-FF399DC00B48}"/>
                </a:ext>
              </a:extLst>
            </p:cNvPr>
            <p:cNvGrpSpPr/>
            <p:nvPr/>
          </p:nvGrpSpPr>
          <p:grpSpPr>
            <a:xfrm>
              <a:off x="1970158" y="4451017"/>
              <a:ext cx="4365625" cy="2106613"/>
              <a:chOff x="1970158" y="4451017"/>
              <a:chExt cx="4365625" cy="2106613"/>
            </a:xfrm>
          </p:grpSpPr>
          <p:grpSp>
            <p:nvGrpSpPr>
              <p:cNvPr id="10" name="Group 9">
                <a:extLst>
                  <a:ext uri="{FF2B5EF4-FFF2-40B4-BE49-F238E27FC236}">
                    <a16:creationId xmlns:a16="http://schemas.microsoft.com/office/drawing/2014/main" id="{B121E375-4D0C-4FE4-BCC5-E3B0DCFA0F22}"/>
                  </a:ext>
                </a:extLst>
              </p:cNvPr>
              <p:cNvGrpSpPr/>
              <p:nvPr/>
            </p:nvGrpSpPr>
            <p:grpSpPr>
              <a:xfrm>
                <a:off x="3029021" y="4451017"/>
                <a:ext cx="2232025" cy="773113"/>
                <a:chOff x="3029021" y="4451017"/>
                <a:chExt cx="2232025" cy="773113"/>
              </a:xfrm>
            </p:grpSpPr>
            <p:sp>
              <p:nvSpPr>
                <p:cNvPr id="31" name="Freeform 33">
                  <a:extLst>
                    <a:ext uri="{FF2B5EF4-FFF2-40B4-BE49-F238E27FC236}">
                      <a16:creationId xmlns:a16="http://schemas.microsoft.com/office/drawing/2014/main" id="{CAFF1660-4070-441B-9B31-720EBB8CECDF}"/>
                    </a:ext>
                  </a:extLst>
                </p:cNvPr>
                <p:cNvSpPr>
                  <a:spLocks/>
                </p:cNvSpPr>
                <p:nvPr/>
              </p:nvSpPr>
              <p:spPr bwMode="auto">
                <a:xfrm>
                  <a:off x="3029021" y="4451017"/>
                  <a:ext cx="2232025" cy="773113"/>
                </a:xfrm>
                <a:custGeom>
                  <a:avLst/>
                  <a:gdLst>
                    <a:gd name="T0" fmla="*/ 298 w 592"/>
                    <a:gd name="T1" fmla="*/ 62 h 205"/>
                    <a:gd name="T2" fmla="*/ 103 w 592"/>
                    <a:gd name="T3" fmla="*/ 0 h 205"/>
                    <a:gd name="T4" fmla="*/ 0 w 592"/>
                    <a:gd name="T5" fmla="*/ 102 h 205"/>
                    <a:gd name="T6" fmla="*/ 298 w 592"/>
                    <a:gd name="T7" fmla="*/ 205 h 205"/>
                    <a:gd name="T8" fmla="*/ 592 w 592"/>
                    <a:gd name="T9" fmla="*/ 99 h 205"/>
                    <a:gd name="T10" fmla="*/ 493 w 592"/>
                    <a:gd name="T11" fmla="*/ 0 h 205"/>
                    <a:gd name="T12" fmla="*/ 298 w 592"/>
                    <a:gd name="T13" fmla="*/ 62 h 205"/>
                  </a:gdLst>
                  <a:ahLst/>
                  <a:cxnLst>
                    <a:cxn ang="0">
                      <a:pos x="T0" y="T1"/>
                    </a:cxn>
                    <a:cxn ang="0">
                      <a:pos x="T2" y="T3"/>
                    </a:cxn>
                    <a:cxn ang="0">
                      <a:pos x="T4" y="T5"/>
                    </a:cxn>
                    <a:cxn ang="0">
                      <a:pos x="T6" y="T7"/>
                    </a:cxn>
                    <a:cxn ang="0">
                      <a:pos x="T8" y="T9"/>
                    </a:cxn>
                    <a:cxn ang="0">
                      <a:pos x="T10" y="T11"/>
                    </a:cxn>
                    <a:cxn ang="0">
                      <a:pos x="T12" y="T13"/>
                    </a:cxn>
                  </a:cxnLst>
                  <a:rect l="0" t="0" r="r" b="b"/>
                  <a:pathLst>
                    <a:path w="592" h="205">
                      <a:moveTo>
                        <a:pt x="298" y="62"/>
                      </a:moveTo>
                      <a:cubicBezTo>
                        <a:pt x="225" y="62"/>
                        <a:pt x="158" y="39"/>
                        <a:pt x="103" y="0"/>
                      </a:cubicBezTo>
                      <a:cubicBezTo>
                        <a:pt x="0" y="102"/>
                        <a:pt x="0" y="102"/>
                        <a:pt x="0" y="102"/>
                      </a:cubicBezTo>
                      <a:cubicBezTo>
                        <a:pt x="76" y="161"/>
                        <a:pt x="195" y="205"/>
                        <a:pt x="298" y="205"/>
                      </a:cubicBezTo>
                      <a:cubicBezTo>
                        <a:pt x="401" y="205"/>
                        <a:pt x="516" y="158"/>
                        <a:pt x="592" y="99"/>
                      </a:cubicBezTo>
                      <a:cubicBezTo>
                        <a:pt x="493" y="0"/>
                        <a:pt x="493" y="0"/>
                        <a:pt x="493" y="0"/>
                      </a:cubicBezTo>
                      <a:cubicBezTo>
                        <a:pt x="438" y="39"/>
                        <a:pt x="371" y="62"/>
                        <a:pt x="298" y="6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sp>
              <p:nvSpPr>
                <p:cNvPr id="71" name="TextBox 70">
                  <a:extLst>
                    <a:ext uri="{FF2B5EF4-FFF2-40B4-BE49-F238E27FC236}">
                      <a16:creationId xmlns:a16="http://schemas.microsoft.com/office/drawing/2014/main" id="{A0E4D7E6-ADB0-4CFC-80F7-B77EB310B61B}"/>
                    </a:ext>
                  </a:extLst>
                </p:cNvPr>
                <p:cNvSpPr txBox="1"/>
                <p:nvPr/>
              </p:nvSpPr>
              <p:spPr>
                <a:xfrm>
                  <a:off x="3627694" y="4730426"/>
                  <a:ext cx="1101786" cy="382010"/>
                </a:xfrm>
                <a:prstGeom prst="rect">
                  <a:avLst/>
                </a:prstGeom>
                <a:noFill/>
              </p:spPr>
              <p:txBody>
                <a:bodyPr wrap="non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03</a:t>
                  </a:r>
                </a:p>
              </p:txBody>
            </p:sp>
          </p:grpSp>
          <p:sp>
            <p:nvSpPr>
              <p:cNvPr id="32" name="Freeform 34">
                <a:extLst>
                  <a:ext uri="{FF2B5EF4-FFF2-40B4-BE49-F238E27FC236}">
                    <a16:creationId xmlns:a16="http://schemas.microsoft.com/office/drawing/2014/main" id="{AAE30DEA-5747-467F-878A-00C356225DD8}"/>
                  </a:ext>
                </a:extLst>
              </p:cNvPr>
              <p:cNvSpPr>
                <a:spLocks/>
              </p:cNvSpPr>
              <p:nvPr/>
            </p:nvSpPr>
            <p:spPr bwMode="auto">
              <a:xfrm>
                <a:off x="1970158" y="4647867"/>
                <a:ext cx="4365625" cy="1909763"/>
              </a:xfrm>
              <a:custGeom>
                <a:avLst/>
                <a:gdLst>
                  <a:gd name="T0" fmla="*/ 579 w 1158"/>
                  <a:gd name="T1" fmla="*/ 121 h 507"/>
                  <a:gd name="T2" fmla="*/ 273 w 1158"/>
                  <a:gd name="T3" fmla="*/ 0 h 507"/>
                  <a:gd name="T4" fmla="*/ 0 w 1158"/>
                  <a:gd name="T5" fmla="*/ 273 h 507"/>
                  <a:gd name="T6" fmla="*/ 579 w 1158"/>
                  <a:gd name="T7" fmla="*/ 507 h 507"/>
                  <a:gd name="T8" fmla="*/ 1158 w 1158"/>
                  <a:gd name="T9" fmla="*/ 273 h 507"/>
                  <a:gd name="T10" fmla="*/ 885 w 1158"/>
                  <a:gd name="T11" fmla="*/ 0 h 507"/>
                  <a:gd name="T12" fmla="*/ 579 w 1158"/>
                  <a:gd name="T13" fmla="*/ 121 h 507"/>
                </a:gdLst>
                <a:ahLst/>
                <a:cxnLst>
                  <a:cxn ang="0">
                    <a:pos x="T0" y="T1"/>
                  </a:cxn>
                  <a:cxn ang="0">
                    <a:pos x="T2" y="T3"/>
                  </a:cxn>
                  <a:cxn ang="0">
                    <a:pos x="T4" y="T5"/>
                  </a:cxn>
                  <a:cxn ang="0">
                    <a:pos x="T6" y="T7"/>
                  </a:cxn>
                  <a:cxn ang="0">
                    <a:pos x="T8" y="T9"/>
                  </a:cxn>
                  <a:cxn ang="0">
                    <a:pos x="T10" y="T11"/>
                  </a:cxn>
                  <a:cxn ang="0">
                    <a:pos x="T12" y="T13"/>
                  </a:cxn>
                </a:cxnLst>
                <a:rect l="0" t="0" r="r" b="b"/>
                <a:pathLst>
                  <a:path w="1158" h="507">
                    <a:moveTo>
                      <a:pt x="579" y="121"/>
                    </a:moveTo>
                    <a:cubicBezTo>
                      <a:pt x="460" y="121"/>
                      <a:pt x="353" y="75"/>
                      <a:pt x="273" y="0"/>
                    </a:cubicBezTo>
                    <a:cubicBezTo>
                      <a:pt x="0" y="273"/>
                      <a:pt x="0" y="273"/>
                      <a:pt x="0" y="273"/>
                    </a:cubicBezTo>
                    <a:cubicBezTo>
                      <a:pt x="150" y="418"/>
                      <a:pt x="354" y="507"/>
                      <a:pt x="579" y="507"/>
                    </a:cubicBezTo>
                    <a:cubicBezTo>
                      <a:pt x="804" y="507"/>
                      <a:pt x="1008" y="418"/>
                      <a:pt x="1158" y="273"/>
                    </a:cubicBezTo>
                    <a:cubicBezTo>
                      <a:pt x="885" y="0"/>
                      <a:pt x="885" y="0"/>
                      <a:pt x="885" y="0"/>
                    </a:cubicBezTo>
                    <a:cubicBezTo>
                      <a:pt x="805" y="75"/>
                      <a:pt x="698" y="121"/>
                      <a:pt x="579" y="12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a:ea typeface="+mn-ea"/>
                  <a:cs typeface="+mn-cs"/>
                </a:endParaRPr>
              </a:p>
            </p:txBody>
          </p:sp>
        </p:grpSp>
        <p:sp>
          <p:nvSpPr>
            <p:cNvPr id="90" name="TextBox 89">
              <a:extLst>
                <a:ext uri="{FF2B5EF4-FFF2-40B4-BE49-F238E27FC236}">
                  <a16:creationId xmlns:a16="http://schemas.microsoft.com/office/drawing/2014/main" id="{FF554CA1-8268-467B-932A-5A17B4CE59BB}"/>
                </a:ext>
              </a:extLst>
            </p:cNvPr>
            <p:cNvSpPr txBox="1"/>
            <p:nvPr/>
          </p:nvSpPr>
          <p:spPr>
            <a:xfrm>
              <a:off x="2478530" y="5167802"/>
              <a:ext cx="3453457" cy="1153659"/>
            </a:xfrm>
            <a:prstGeom prst="rect">
              <a:avLst/>
            </a:prstGeom>
            <a:solidFill>
              <a:srgbClr val="FF0000"/>
            </a:solid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Poppins" panose="00000500000000000000" pitchFamily="2" charset="0"/>
                  <a:ea typeface="+mn-ea"/>
                  <a:cs typeface="Poppins" panose="00000500000000000000" pitchFamily="2" charset="0"/>
                </a:rPr>
                <a:t>Votes on any matter submitted for a vote.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Votar por cualquier asunto que se someta a votación.</a:t>
              </a:r>
            </a:p>
          </p:txBody>
        </p:sp>
      </p:grpSp>
    </p:spTree>
    <p:extLst>
      <p:ext uri="{BB962C8B-B14F-4D97-AF65-F5344CB8AC3E}">
        <p14:creationId xmlns:p14="http://schemas.microsoft.com/office/powerpoint/2010/main" val="728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387927" y="2717546"/>
            <a:ext cx="4663500" cy="3967689"/>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All members have</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 equal</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a:t>
            </a:r>
            <a:r>
              <a:rPr kumimoji="0" lang="en-US" sz="2400" b="1" i="0" u="none" strike="noStrike" kern="1200" cap="none" spc="0" normalizeH="0" baseline="0" noProof="0" dirty="0">
                <a:ln>
                  <a:noFill/>
                </a:ln>
                <a:effectLst/>
                <a:uLnTx/>
                <a:uFillTx/>
                <a:latin typeface="Poppins"/>
                <a:ea typeface="Calibri" panose="020F0502020204030204" pitchFamily="34" charset="0"/>
                <a:cs typeface="Arial"/>
              </a:rPr>
              <a:t>rights,</a:t>
            </a: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 privileges, and obligations.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The minority has rights that must be protected.</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Poppins"/>
                <a:ea typeface="Calibri" panose="020F0502020204030204" pitchFamily="34" charset="0"/>
                <a:cs typeface="Arial"/>
              </a:rPr>
              <a:t>Full and free discussion of all motions, reports, and other business items is a right of all members.</a:t>
            </a:r>
            <a:endParaRPr lang="en-US" sz="24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2000" b="0" i="1"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7162961" y="91125"/>
            <a:ext cx="4961336" cy="1773812"/>
          </a:xfrm>
          <a:prstGeom prst="rect">
            <a:avLst/>
          </a:prstGeom>
          <a:noFill/>
        </p:spPr>
        <p:txBody>
          <a:bodyPr wrap="none" lIns="91440" tIns="45720" rIns="91440" bIns="45720" rtlCol="0" anchor="t">
            <a:noAutofit/>
          </a:bodyPr>
          <a:lstStyle/>
          <a:p>
            <a:r>
              <a:rPr lang="es-MX" sz="2800" b="1" dirty="0">
                <a:solidFill>
                  <a:srgbClr val="0070C0"/>
                </a:solidFill>
                <a:latin typeface="Poppins"/>
                <a:ea typeface="Segoe UI"/>
                <a:cs typeface="Segoe UI"/>
              </a:rPr>
              <a:t>Normas Selectas de las </a:t>
            </a:r>
            <a:endParaRPr lang="en-US" dirty="0">
              <a:solidFill>
                <a:srgbClr val="000000"/>
              </a:solidFill>
              <a:latin typeface="Calibri" panose="020F0502020204030204"/>
              <a:ea typeface="Segoe UI"/>
              <a:cs typeface="Calibri" panose="020F0502020204030204"/>
            </a:endParaRPr>
          </a:p>
          <a:p>
            <a:r>
              <a:rPr lang="es-MX" sz="2800" b="1" dirty="0">
                <a:solidFill>
                  <a:srgbClr val="0070C0"/>
                </a:solidFill>
                <a:latin typeface="Poppins"/>
                <a:ea typeface="Segoe UI"/>
                <a:cs typeface="Segoe UI"/>
              </a:rPr>
              <a:t>Normas de </a:t>
            </a:r>
            <a:r>
              <a:rPr lang="es-MX" sz="2800" dirty="0">
                <a:solidFill>
                  <a:srgbClr val="0070C0"/>
                </a:solidFill>
                <a:latin typeface="Poppins"/>
                <a:ea typeface="Segoe UI"/>
                <a:cs typeface="Segoe UI"/>
              </a:rPr>
              <a:t>​</a:t>
            </a:r>
            <a:r>
              <a:rPr lang="es-MX" sz="2800" b="1" dirty="0">
                <a:solidFill>
                  <a:srgbClr val="0070C0"/>
                </a:solidFill>
                <a:latin typeface="Poppins"/>
                <a:ea typeface="Segoe UI"/>
                <a:cs typeface="Segoe UI"/>
              </a:rPr>
              <a:t>Orden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Parlamentario de Robert </a:t>
            </a:r>
            <a:endParaRPr lang="es-MX" sz="2800" b="1" dirty="0">
              <a:solidFill>
                <a:srgbClr val="0070C0"/>
              </a:solidFill>
              <a:latin typeface="Poppins"/>
              <a:ea typeface="Segoe UI"/>
              <a:cs typeface="Poppins"/>
            </a:endParaRPr>
          </a:p>
          <a:p>
            <a:r>
              <a:rPr lang="es-MX" sz="2800" b="1" dirty="0">
                <a:solidFill>
                  <a:srgbClr val="0070C0"/>
                </a:solidFill>
                <a:latin typeface="Poppins"/>
                <a:ea typeface="Segoe UI"/>
                <a:cs typeface="Segoe UI"/>
              </a:rPr>
              <a:t>(</a:t>
            </a:r>
            <a:r>
              <a:rPr lang="es-MX" sz="2800" b="1" i="1" dirty="0">
                <a:solidFill>
                  <a:srgbClr val="0070C0"/>
                </a:solidFill>
                <a:latin typeface="Poppins"/>
                <a:ea typeface="Segoe UI"/>
                <a:cs typeface="Segoe UI"/>
              </a:rPr>
              <a:t>Adjunto Q</a:t>
            </a:r>
            <a:r>
              <a:rPr lang="es-MX" sz="2800" b="1" dirty="0">
                <a:solidFill>
                  <a:srgbClr val="0070C0"/>
                </a:solidFill>
                <a:latin typeface="Poppins"/>
                <a:ea typeface="Segoe UI"/>
                <a:cs typeface="Segoe UI"/>
              </a:rPr>
              <a:t>)</a:t>
            </a:r>
            <a:endParaRPr lang="es-MX" sz="2800" b="1" i="0" u="none" strike="noStrike" kern="1200" cap="none" spc="0" normalizeH="0" baseline="0" noProof="0" dirty="0">
              <a:ln>
                <a:noFill/>
              </a:ln>
              <a:solidFill>
                <a:srgbClr val="0070C0"/>
              </a:solidFill>
              <a:effectLst/>
              <a:uLnTx/>
              <a:uFillTx/>
              <a:latin typeface="Poppins"/>
              <a:cs typeface="Poppins"/>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219227" y="2071083"/>
            <a:ext cx="2393244"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387534" y="2714044"/>
            <a:ext cx="5499666" cy="369331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tienen los </a:t>
            </a:r>
            <a:r>
              <a:rPr kumimoji="0" lang="es-MX" sz="2400" b="1" i="0" u="none" strike="noStrike" kern="1200" cap="none" spc="0" normalizeH="0" baseline="0" noProof="0" dirty="0">
                <a:ln>
                  <a:noFill/>
                </a:ln>
                <a:solidFill>
                  <a:srgbClr val="0070C0"/>
                </a:solidFill>
                <a:effectLst/>
                <a:uLnTx/>
                <a:uFillTx/>
                <a:latin typeface="Poppins"/>
                <a:ea typeface="+mn-ea"/>
                <a:cs typeface="+mn-cs"/>
              </a:rPr>
              <a:t>mismos derechos</a:t>
            </a:r>
            <a:r>
              <a:rPr kumimoji="0" lang="es-MX" sz="2400" b="0" i="0" u="none" strike="noStrike" kern="1200" cap="none" spc="0" normalizeH="0" baseline="0" noProof="0" dirty="0">
                <a:ln>
                  <a:noFill/>
                </a:ln>
                <a:solidFill>
                  <a:srgbClr val="0070C0"/>
                </a:solidFill>
                <a:effectLst/>
                <a:uLnTx/>
                <a:uFillTx/>
                <a:latin typeface="Poppins"/>
                <a:ea typeface="+mn-ea"/>
                <a:cs typeface="+mn-cs"/>
              </a:rPr>
              <a:t>, privilegios y obligaciones.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minoría tiene derechos, lo cuales deben ser protegidos.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Todos los miembros disfrutan el derecho a discusión plena y libre en cuanto a todas las mociones, los informes y otros asuntos.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8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383253" y="2071123"/>
            <a:ext cx="3416938"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8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3A352BC8-C269-C5FB-E002-F806D567B6A7}"/>
              </a:ext>
            </a:extLst>
          </p:cNvPr>
          <p:cNvSpPr txBox="1"/>
          <p:nvPr/>
        </p:nvSpPr>
        <p:spPr>
          <a:xfrm>
            <a:off x="224287" y="37381"/>
            <a:ext cx="449723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3F3F3F"/>
                </a:solidFill>
                <a:latin typeface="Poppins"/>
                <a:cs typeface="Segoe UI"/>
              </a:rPr>
              <a:t>Selected Roberts Rules</a:t>
            </a:r>
            <a:r>
              <a:rPr lang="en-US" sz="2800" dirty="0">
                <a:solidFill>
                  <a:srgbClr val="3F3F3F"/>
                </a:solidFill>
                <a:latin typeface="Poppins"/>
                <a:cs typeface="Segoe UI"/>
              </a:rPr>
              <a:t>​</a:t>
            </a:r>
          </a:p>
          <a:p>
            <a:r>
              <a:rPr lang="en-US" sz="2800" b="1" dirty="0">
                <a:solidFill>
                  <a:srgbClr val="3F3F3F"/>
                </a:solidFill>
                <a:latin typeface="Poppins"/>
                <a:cs typeface="Segoe UI"/>
              </a:rPr>
              <a:t> of Order </a:t>
            </a:r>
          </a:p>
          <a:p>
            <a:r>
              <a:rPr lang="en-US" sz="2800" b="1" dirty="0">
                <a:solidFill>
                  <a:srgbClr val="3F3F3F"/>
                </a:solidFill>
                <a:latin typeface="Poppins"/>
                <a:cs typeface="Segoe UI"/>
              </a:rPr>
              <a:t>(</a:t>
            </a:r>
            <a:r>
              <a:rPr lang="en-US" sz="2800" b="1" i="1" dirty="0">
                <a:solidFill>
                  <a:srgbClr val="3F3F3F"/>
                </a:solidFill>
                <a:latin typeface="Poppins"/>
                <a:cs typeface="Segoe UI"/>
              </a:rPr>
              <a:t>Attachment Q</a:t>
            </a:r>
            <a:r>
              <a:rPr lang="en-US" sz="2800" b="1" dirty="0">
                <a:solidFill>
                  <a:srgbClr val="3F3F3F"/>
                </a:solidFill>
                <a:latin typeface="Poppins"/>
                <a:cs typeface="Segoe UI"/>
              </a:rPr>
              <a:t>)</a:t>
            </a:r>
            <a:endParaRPr lang="en-US" dirty="0"/>
          </a:p>
        </p:txBody>
      </p:sp>
      <p:pic>
        <p:nvPicPr>
          <p:cNvPr id="4" name="Picture 3">
            <a:extLst>
              <a:ext uri="{FF2B5EF4-FFF2-40B4-BE49-F238E27FC236}">
                <a16:creationId xmlns:a16="http://schemas.microsoft.com/office/drawing/2014/main" id="{6893CFE6-7C47-EAF2-22AD-7B529390F3B4}"/>
              </a:ext>
            </a:extLst>
          </p:cNvPr>
          <p:cNvPicPr>
            <a:picLocks noChangeAspect="1"/>
          </p:cNvPicPr>
          <p:nvPr/>
        </p:nvPicPr>
        <p:blipFill>
          <a:blip r:embed="rId3"/>
          <a:stretch>
            <a:fillRect/>
          </a:stretch>
        </p:blipFill>
        <p:spPr>
          <a:xfrm>
            <a:off x="5318260" y="269420"/>
            <a:ext cx="1266775" cy="1704853"/>
          </a:xfrm>
          <a:prstGeom prst="rect">
            <a:avLst/>
          </a:prstGeom>
          <a:ln w="12700">
            <a:solidFill>
              <a:schemeClr val="tx1"/>
            </a:solidFill>
          </a:ln>
        </p:spPr>
      </p:pic>
    </p:spTree>
    <p:extLst>
      <p:ext uri="{BB962C8B-B14F-4D97-AF65-F5344CB8AC3E}">
        <p14:creationId xmlns:p14="http://schemas.microsoft.com/office/powerpoint/2010/main" val="38982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6468983" y="1738677"/>
            <a:ext cx="5361390" cy="3531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
            </a:pPr>
            <a:r>
              <a:rPr lang="es-CO" sz="2400" i="1" dirty="0">
                <a:solidFill>
                  <a:srgbClr val="0070C0"/>
                </a:solidFill>
                <a:latin typeface="Poppins"/>
              </a:rPr>
              <a:t>Haga clic en el símbolo del mundo en la parte de abajo de su pantalla.</a:t>
            </a:r>
          </a:p>
          <a:p>
            <a:pPr>
              <a:buFont typeface="Wingdings" panose="05000000000000000000" pitchFamily="2" charset="2"/>
              <a:buChar char="§"/>
            </a:pPr>
            <a:endParaRPr lang="en-US"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Seleccione el idioma que le gustaría escuchar.</a:t>
            </a:r>
          </a:p>
          <a:p>
            <a:pPr>
              <a:buFont typeface="Wingdings" panose="05000000000000000000" pitchFamily="2" charset="2"/>
              <a:buChar char="§"/>
            </a:pPr>
            <a:endParaRPr lang="es-CO" sz="800" i="1" dirty="0">
              <a:solidFill>
                <a:srgbClr val="0070C0"/>
              </a:solidFill>
              <a:latin typeface="Poppins"/>
              <a:cs typeface="Calibri" panose="020F0502020204030204" pitchFamily="34" charset="0"/>
            </a:endParaRPr>
          </a:p>
          <a:p>
            <a:pPr>
              <a:buFont typeface="Wingdings" panose="05000000000000000000" pitchFamily="2" charset="2"/>
              <a:buChar char="§"/>
            </a:pPr>
            <a:r>
              <a:rPr lang="es-CO" sz="2400" i="1" dirty="0">
                <a:solidFill>
                  <a:srgbClr val="0070C0"/>
                </a:solidFill>
                <a:latin typeface="Poppins"/>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469060" y="1789119"/>
            <a:ext cx="5224373" cy="3662541"/>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US" sz="2400" dirty="0">
                <a:latin typeface="Poppins"/>
                <a:cs typeface="Calibri"/>
              </a:rPr>
              <a:t>Click on the globe icon at the bottom of the screen.</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Select your language of preference.</a:t>
            </a:r>
          </a:p>
          <a:p>
            <a:pPr marL="342900" indent="-342900">
              <a:buFont typeface="Wingdings" panose="05000000000000000000" pitchFamily="2" charset="2"/>
              <a:buChar char="§"/>
            </a:pPr>
            <a:endParaRPr lang="en-US" sz="800" dirty="0">
              <a:latin typeface="Poppins"/>
              <a:cs typeface="Calibri" panose="020F0502020204030204" pitchFamily="34" charset="0"/>
            </a:endParaRPr>
          </a:p>
          <a:p>
            <a:pPr marL="342900" indent="-342900">
              <a:buFont typeface="Wingdings" panose="05000000000000000000" pitchFamily="2" charset="2"/>
              <a:buChar char="§"/>
            </a:pPr>
            <a:r>
              <a:rPr lang="en-US" sz="2400" dirty="0">
                <a:latin typeface="Poppins"/>
                <a:cs typeface="Calibri"/>
              </a:rPr>
              <a:t>You will engage and listen to the presentation in the language you select.</a:t>
            </a:r>
          </a:p>
          <a:p>
            <a:endParaRPr lang="en-US" sz="2400" dirty="0">
              <a:latin typeface="Poppins"/>
              <a:cs typeface="Calibri"/>
            </a:endParaRPr>
          </a:p>
          <a:p>
            <a:endParaRPr lang="en-US" sz="2400" dirty="0">
              <a:latin typeface="Poppins"/>
              <a:cs typeface="Calibri"/>
            </a:endParaRPr>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364296" y="178125"/>
            <a:ext cx="4078279" cy="6704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000" b="1" dirty="0">
                <a:solidFill>
                  <a:schemeClr val="tx1"/>
                </a:solidFill>
                <a:latin typeface="Poppins"/>
                <a:ea typeface="+mj-ea"/>
                <a:cs typeface="Poppins"/>
              </a:rPr>
              <a:t>Interpretation Services: Laptop or Computer</a:t>
            </a:r>
          </a:p>
          <a:p>
            <a:pPr marL="50800" indent="0">
              <a:buNone/>
            </a:pPr>
            <a:endParaRPr lang="en-US" sz="2400">
              <a:solidFill>
                <a:srgbClr val="000000"/>
              </a:solidFill>
              <a:latin typeface="Calibri Light" panose="020F0302020204030204"/>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5492913"/>
            <a:ext cx="12192000" cy="11408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7125419" y="5343820"/>
            <a:ext cx="1777041" cy="1514179"/>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75161" y="93719"/>
            <a:ext cx="1639019" cy="1205703"/>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2</a:t>
            </a:fld>
            <a:endParaRPr lang="en-US"/>
          </a:p>
        </p:txBody>
      </p:sp>
      <p:sp>
        <p:nvSpPr>
          <p:cNvPr id="8" name="Text Placeholder 2">
            <a:extLst>
              <a:ext uri="{FF2B5EF4-FFF2-40B4-BE49-F238E27FC236}">
                <a16:creationId xmlns:a16="http://schemas.microsoft.com/office/drawing/2014/main" id="{BB03DCCA-2DC3-7109-74CC-6A6568488733}"/>
              </a:ext>
            </a:extLst>
          </p:cNvPr>
          <p:cNvSpPr txBox="1">
            <a:spLocks/>
          </p:cNvSpPr>
          <p:nvPr/>
        </p:nvSpPr>
        <p:spPr>
          <a:xfrm>
            <a:off x="7230489" y="219092"/>
            <a:ext cx="4078279" cy="1982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sz="2400" b="1" dirty="0">
              <a:solidFill>
                <a:schemeClr val="tx1"/>
              </a:solidFill>
              <a:latin typeface="Poppins"/>
              <a:ea typeface="+mj-ea"/>
              <a:cs typeface="Poppins"/>
            </a:endParaRPr>
          </a:p>
          <a:p>
            <a:pPr marL="50800" indent="0">
              <a:buNone/>
            </a:pPr>
            <a:endParaRPr lang="en-US" sz="2400">
              <a:solidFill>
                <a:srgbClr val="000000"/>
              </a:solidFill>
              <a:latin typeface="Calibri Light" panose="020F0302020204030204"/>
              <a:cs typeface="Calibri" panose="020F0502020204030204" pitchFamily="34" charset="0"/>
            </a:endParaRPr>
          </a:p>
        </p:txBody>
      </p:sp>
      <p:sp>
        <p:nvSpPr>
          <p:cNvPr id="9" name="Text Placeholder 2">
            <a:extLst>
              <a:ext uri="{FF2B5EF4-FFF2-40B4-BE49-F238E27FC236}">
                <a16:creationId xmlns:a16="http://schemas.microsoft.com/office/drawing/2014/main" id="{AC1A026D-B63C-0D6A-777F-66E185D6B7B2}"/>
              </a:ext>
            </a:extLst>
          </p:cNvPr>
          <p:cNvSpPr txBox="1">
            <a:spLocks/>
          </p:cNvSpPr>
          <p:nvPr/>
        </p:nvSpPr>
        <p:spPr>
          <a:xfrm>
            <a:off x="7044911" y="258357"/>
            <a:ext cx="4681941" cy="714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s-MX" sz="2000" b="1" dirty="0">
                <a:solidFill>
                  <a:srgbClr val="0070C0"/>
                </a:solidFill>
                <a:latin typeface="Poppins"/>
                <a:cs typeface="Poppins"/>
              </a:rPr>
              <a:t>Servicios de Interpretación: Computadora o computadora portátil</a:t>
            </a:r>
            <a:endParaRPr lang="es-MX" sz="2000" dirty="0" err="1">
              <a:solidFill>
                <a:srgbClr val="0070C0"/>
              </a:solidFill>
            </a:endParaRPr>
          </a:p>
        </p:txBody>
      </p:sp>
    </p:spTree>
    <p:extLst>
      <p:ext uri="{BB962C8B-B14F-4D97-AF65-F5344CB8AC3E}">
        <p14:creationId xmlns:p14="http://schemas.microsoft.com/office/powerpoint/2010/main" val="332403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52377" y="43327"/>
            <a:ext cx="4999477" cy="1513667"/>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61744" y="2368646"/>
            <a:ext cx="5526708" cy="338015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oppins"/>
                <a:ea typeface="Calibri" panose="020F0502020204030204" pitchFamily="34" charset="0"/>
                <a:cs typeface="Arial"/>
              </a:rPr>
              <a:t>Members may not make a motion or speak in debate until they have been recognized by the Chairperson or the presiding officer and subsequently obtained the floor.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oppins"/>
                <a:ea typeface="Calibri" panose="020F0502020204030204" pitchFamily="34" charset="0"/>
                <a:cs typeface="Arial"/>
              </a:rPr>
              <a:t>A member may speak a second time on the same question (motion) if all other members have been given an opportunity to speak at least once on the same question (motion).</a:t>
            </a:r>
          </a:p>
        </p:txBody>
      </p:sp>
      <p:sp>
        <p:nvSpPr>
          <p:cNvPr id="7" name="TextBox 6">
            <a:extLst>
              <a:ext uri="{FF2B5EF4-FFF2-40B4-BE49-F238E27FC236}">
                <a16:creationId xmlns:a16="http://schemas.microsoft.com/office/drawing/2014/main" id="{73CAE92A-B585-42E3-AF6C-719432D47A27}"/>
              </a:ext>
            </a:extLst>
          </p:cNvPr>
          <p:cNvSpPr txBox="1"/>
          <p:nvPr/>
        </p:nvSpPr>
        <p:spPr>
          <a:xfrm>
            <a:off x="6096000" y="2438513"/>
            <a:ext cx="5986308" cy="4657447"/>
          </a:xfrm>
          <a:prstGeom prst="rect">
            <a:avLst/>
          </a:prstGeom>
          <a:noFill/>
        </p:spPr>
        <p:txBody>
          <a:bodyPr wrap="square" lIns="91440" tIns="45720" rIns="91440" bIns="45720" anchor="t">
            <a:noAutofit/>
          </a:bodyPr>
          <a:lstStyle/>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srgbClr val="0070C0"/>
                </a:solidFill>
                <a:effectLst/>
                <a:uLnTx/>
                <a:uFillTx/>
                <a:latin typeface="Poppins"/>
                <a:ea typeface="+mn-ea"/>
              </a:rPr>
              <a:t>Los miembros no pueden hacer una moción o hablar durante el debate hasta que hayan sido reconocidos por el presidente o funcionario que rige y le conceda la palabra. </a:t>
            </a:r>
            <a:endParaRPr kumimoji="0" lang="es-CO" sz="2000" b="0" i="0" u="none" strike="noStrike" kern="1200" cap="none" spc="0" normalizeH="0" baseline="0" noProof="0" dirty="0">
              <a:ln>
                <a:noFill/>
              </a:ln>
              <a:solidFill>
                <a:srgbClr val="0070C0"/>
              </a:solidFill>
              <a:effectLst/>
              <a:uLnTx/>
              <a:uFillTx/>
              <a:latin typeface="Poppins"/>
              <a:ea typeface="+mn-ea"/>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srgbClr val="0070C0"/>
                </a:solidFill>
                <a:effectLst/>
                <a:uLnTx/>
                <a:uFillTx/>
                <a:latin typeface="Poppins"/>
                <a:ea typeface="+mn-ea"/>
              </a:rPr>
              <a:t>Un miembro puede hablar por segunda vez referente al mismo asunto (moción) si todos los miembros han tenido la oportunidad de hablar por lo menos una vez referente al mismo asunto (moción).</a:t>
            </a:r>
          </a:p>
        </p:txBody>
      </p:sp>
      <p:sp>
        <p:nvSpPr>
          <p:cNvPr id="2" name="TextBox 1">
            <a:extLst>
              <a:ext uri="{FF2B5EF4-FFF2-40B4-BE49-F238E27FC236}">
                <a16:creationId xmlns:a16="http://schemas.microsoft.com/office/drawing/2014/main" id="{8A6F10B8-26BF-7A6B-ED5C-A8FAC7A9E8F2}"/>
              </a:ext>
            </a:extLst>
          </p:cNvPr>
          <p:cNvSpPr txBox="1"/>
          <p:nvPr/>
        </p:nvSpPr>
        <p:spPr>
          <a:xfrm>
            <a:off x="6185586" y="28832"/>
            <a:ext cx="6010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Selectas de las </a:t>
            </a:r>
            <a:endParaRPr lang="en-US" sz="2800" dirty="0">
              <a:solidFill>
                <a:srgbClr val="0070C0"/>
              </a:solidFill>
              <a:latin typeface="Poppins"/>
              <a:cs typeface="Poppins"/>
            </a:endParaRPr>
          </a:p>
          <a:p>
            <a:r>
              <a:rPr lang="es-MX" sz="2800" b="1" dirty="0">
                <a:solidFill>
                  <a:srgbClr val="0070C0"/>
                </a:solidFill>
                <a:latin typeface="Poppins"/>
                <a:cs typeface="Poppins"/>
              </a:rPr>
              <a:t>Normas de </a:t>
            </a:r>
            <a:r>
              <a:rPr lang="es-MX" sz="2800" dirty="0">
                <a:solidFill>
                  <a:srgbClr val="0070C0"/>
                </a:solidFill>
                <a:latin typeface="Poppins"/>
                <a:cs typeface="Poppins"/>
              </a:rPr>
              <a:t> </a:t>
            </a:r>
            <a:r>
              <a:rPr lang="es-MX" sz="2800" b="1" dirty="0">
                <a:solidFill>
                  <a:srgbClr val="0070C0"/>
                </a:solidFill>
                <a:latin typeface="Poppins"/>
                <a:cs typeface="Poppins"/>
              </a:rPr>
              <a:t>Orden </a:t>
            </a:r>
            <a:endParaRPr lang="es-MX" sz="2800" dirty="0">
              <a:solidFill>
                <a:srgbClr val="0070C0"/>
              </a:solidFill>
              <a:latin typeface="Poppins"/>
              <a:cs typeface="Poppins"/>
            </a:endParaRPr>
          </a:p>
          <a:p>
            <a:r>
              <a:rPr lang="es-MX" sz="2800" b="1" dirty="0">
                <a:solidFill>
                  <a:srgbClr val="0070C0"/>
                </a:solidFill>
                <a:latin typeface="Poppins"/>
                <a:cs typeface="Poppins"/>
              </a:rPr>
              <a:t>Parlamentario de Robert </a:t>
            </a:r>
            <a:endParaRPr lang="es-MX" sz="2800" dirty="0">
              <a:solidFill>
                <a:srgbClr val="0070C0"/>
              </a:solidFill>
              <a:latin typeface="Poppins"/>
              <a:cs typeface="Poppins"/>
            </a:endParaRPr>
          </a:p>
          <a:p>
            <a:r>
              <a:rPr lang="es-MX" sz="2800" b="1" dirty="0">
                <a:solidFill>
                  <a:srgbClr val="0070C0"/>
                </a:solidFill>
                <a:latin typeface="Poppins"/>
                <a:cs typeface="Poppins"/>
              </a:rPr>
              <a:t>(</a:t>
            </a:r>
            <a:r>
              <a:rPr lang="es-MX" sz="2800" b="1" i="1" dirty="0">
                <a:solidFill>
                  <a:srgbClr val="0070C0"/>
                </a:solidFill>
                <a:latin typeface="Poppins"/>
                <a:cs typeface="Poppins"/>
              </a:rPr>
              <a:t>Adjunto Q </a:t>
            </a:r>
            <a:r>
              <a:rPr lang="es-MX" sz="2800" b="1" dirty="0">
                <a:solidFill>
                  <a:srgbClr val="0070C0"/>
                </a:solidFill>
                <a:latin typeface="Poppins"/>
                <a:cs typeface="Poppins"/>
              </a:rPr>
              <a:t>)</a:t>
            </a:r>
            <a:endParaRPr lang="en-US" dirty="0"/>
          </a:p>
        </p:txBody>
      </p:sp>
      <p:sp>
        <p:nvSpPr>
          <p:cNvPr id="4" name="TextBox 3">
            <a:extLst>
              <a:ext uri="{FF2B5EF4-FFF2-40B4-BE49-F238E27FC236}">
                <a16:creationId xmlns:a16="http://schemas.microsoft.com/office/drawing/2014/main" id="{CC35EDC3-006D-9714-A7CF-D00B3DC9F6EF}"/>
              </a:ext>
            </a:extLst>
          </p:cNvPr>
          <p:cNvSpPr txBox="1"/>
          <p:nvPr/>
        </p:nvSpPr>
        <p:spPr>
          <a:xfrm>
            <a:off x="6377035" y="1906981"/>
            <a:ext cx="4451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14A80BDB-A1CF-B0EC-D0F2-E5D46247BB27}"/>
              </a:ext>
            </a:extLst>
          </p:cNvPr>
          <p:cNvSpPr txBox="1"/>
          <p:nvPr/>
        </p:nvSpPr>
        <p:spPr>
          <a:xfrm>
            <a:off x="61744" y="1906555"/>
            <a:ext cx="4700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7131B629-EB5B-6BEE-17D7-18B0E6DED870}"/>
              </a:ext>
            </a:extLst>
          </p:cNvPr>
          <p:cNvPicPr>
            <a:picLocks noChangeAspect="1"/>
          </p:cNvPicPr>
          <p:nvPr/>
        </p:nvPicPr>
        <p:blipFill>
          <a:blip r:embed="rId3"/>
          <a:stretch>
            <a:fillRect/>
          </a:stretch>
        </p:blipFill>
        <p:spPr>
          <a:xfrm>
            <a:off x="4861060" y="132260"/>
            <a:ext cx="1266775" cy="1704853"/>
          </a:xfrm>
          <a:prstGeom prst="rect">
            <a:avLst/>
          </a:prstGeom>
          <a:ln w="12700">
            <a:solidFill>
              <a:schemeClr val="tx1"/>
            </a:solidFill>
          </a:ln>
        </p:spPr>
      </p:pic>
    </p:spTree>
    <p:extLst>
      <p:ext uri="{BB962C8B-B14F-4D97-AF65-F5344CB8AC3E}">
        <p14:creationId xmlns:p14="http://schemas.microsoft.com/office/powerpoint/2010/main" val="496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52377" y="43327"/>
            <a:ext cx="4999477" cy="1513667"/>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72579" y="2439078"/>
            <a:ext cx="5558768" cy="4038798"/>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oppins"/>
                <a:ea typeface="Calibri" panose="020F0502020204030204" pitchFamily="34" charset="0"/>
                <a:cs typeface="Arial"/>
              </a:rPr>
              <a:t>Members must not question the motives of other members. Customarily, all remarks are addressed to the presiding officer.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p>
        </p:txBody>
      </p:sp>
      <p:sp>
        <p:nvSpPr>
          <p:cNvPr id="7" name="TextBox 6">
            <a:extLst>
              <a:ext uri="{FF2B5EF4-FFF2-40B4-BE49-F238E27FC236}">
                <a16:creationId xmlns:a16="http://schemas.microsoft.com/office/drawing/2014/main" id="{73CAE92A-B585-42E3-AF6C-719432D47A27}"/>
              </a:ext>
            </a:extLst>
          </p:cNvPr>
          <p:cNvSpPr txBox="1"/>
          <p:nvPr/>
        </p:nvSpPr>
        <p:spPr>
          <a:xfrm>
            <a:off x="6127835" y="2439078"/>
            <a:ext cx="5694924" cy="4657447"/>
          </a:xfrm>
          <a:prstGeom prst="rect">
            <a:avLst/>
          </a:prstGeom>
          <a:noFill/>
        </p:spPr>
        <p:txBody>
          <a:bodyPr wrap="square" lIns="91440" tIns="45720" rIns="91440" bIns="45720" anchor="t">
            <a:normAutofit/>
          </a:bodyPr>
          <a:lstStyle/>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p>
        </p:txBody>
      </p:sp>
      <p:sp>
        <p:nvSpPr>
          <p:cNvPr id="2" name="TextBox 1">
            <a:extLst>
              <a:ext uri="{FF2B5EF4-FFF2-40B4-BE49-F238E27FC236}">
                <a16:creationId xmlns:a16="http://schemas.microsoft.com/office/drawing/2014/main" id="{8A6F10B8-26BF-7A6B-ED5C-A8FAC7A9E8F2}"/>
              </a:ext>
            </a:extLst>
          </p:cNvPr>
          <p:cNvSpPr txBox="1"/>
          <p:nvPr/>
        </p:nvSpPr>
        <p:spPr>
          <a:xfrm>
            <a:off x="6185586" y="28832"/>
            <a:ext cx="6010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Normas Selectas de las </a:t>
            </a:r>
            <a:endParaRPr lang="en-US" sz="2800" dirty="0">
              <a:solidFill>
                <a:srgbClr val="0070C0"/>
              </a:solidFill>
              <a:latin typeface="Poppins"/>
              <a:cs typeface="Poppins"/>
            </a:endParaRPr>
          </a:p>
          <a:p>
            <a:r>
              <a:rPr lang="es-MX" sz="2800" b="1" dirty="0">
                <a:solidFill>
                  <a:srgbClr val="0070C0"/>
                </a:solidFill>
                <a:latin typeface="Poppins"/>
                <a:cs typeface="Poppins"/>
              </a:rPr>
              <a:t>Normas de </a:t>
            </a:r>
            <a:r>
              <a:rPr lang="es-MX" sz="2800" dirty="0">
                <a:solidFill>
                  <a:srgbClr val="0070C0"/>
                </a:solidFill>
                <a:latin typeface="Poppins"/>
                <a:cs typeface="Poppins"/>
              </a:rPr>
              <a:t> </a:t>
            </a:r>
            <a:r>
              <a:rPr lang="es-MX" sz="2800" b="1" dirty="0">
                <a:solidFill>
                  <a:srgbClr val="0070C0"/>
                </a:solidFill>
                <a:latin typeface="Poppins"/>
                <a:cs typeface="Poppins"/>
              </a:rPr>
              <a:t>Orden </a:t>
            </a:r>
            <a:endParaRPr lang="es-MX" sz="2800" dirty="0">
              <a:solidFill>
                <a:srgbClr val="0070C0"/>
              </a:solidFill>
              <a:latin typeface="Poppins"/>
              <a:cs typeface="Poppins"/>
            </a:endParaRPr>
          </a:p>
          <a:p>
            <a:r>
              <a:rPr lang="es-MX" sz="2800" b="1" dirty="0">
                <a:solidFill>
                  <a:srgbClr val="0070C0"/>
                </a:solidFill>
                <a:latin typeface="Poppins"/>
                <a:cs typeface="Poppins"/>
              </a:rPr>
              <a:t>Parlamentario de Robert </a:t>
            </a:r>
            <a:endParaRPr lang="es-MX" sz="2800" dirty="0">
              <a:solidFill>
                <a:srgbClr val="0070C0"/>
              </a:solidFill>
              <a:latin typeface="Poppins"/>
              <a:cs typeface="Poppins"/>
            </a:endParaRPr>
          </a:p>
          <a:p>
            <a:r>
              <a:rPr lang="es-MX" sz="2800" b="1" dirty="0">
                <a:solidFill>
                  <a:srgbClr val="0070C0"/>
                </a:solidFill>
                <a:latin typeface="Poppins"/>
                <a:cs typeface="Poppins"/>
              </a:rPr>
              <a:t>(</a:t>
            </a:r>
            <a:r>
              <a:rPr lang="es-MX" sz="2800" b="1" i="1" dirty="0">
                <a:solidFill>
                  <a:srgbClr val="0070C0"/>
                </a:solidFill>
                <a:latin typeface="Poppins"/>
                <a:cs typeface="Poppins"/>
              </a:rPr>
              <a:t>Adjunto Q </a:t>
            </a:r>
            <a:r>
              <a:rPr lang="es-MX" sz="2800" b="1" dirty="0">
                <a:solidFill>
                  <a:srgbClr val="0070C0"/>
                </a:solidFill>
                <a:latin typeface="Poppins"/>
                <a:cs typeface="Poppins"/>
              </a:rPr>
              <a:t>)</a:t>
            </a:r>
            <a:endParaRPr lang="en-US" dirty="0"/>
          </a:p>
        </p:txBody>
      </p:sp>
      <p:sp>
        <p:nvSpPr>
          <p:cNvPr id="4" name="TextBox 3">
            <a:extLst>
              <a:ext uri="{FF2B5EF4-FFF2-40B4-BE49-F238E27FC236}">
                <a16:creationId xmlns:a16="http://schemas.microsoft.com/office/drawing/2014/main" id="{CC35EDC3-006D-9714-A7CF-D00B3DC9F6EF}"/>
              </a:ext>
            </a:extLst>
          </p:cNvPr>
          <p:cNvSpPr txBox="1"/>
          <p:nvPr/>
        </p:nvSpPr>
        <p:spPr>
          <a:xfrm>
            <a:off x="6472038" y="1907263"/>
            <a:ext cx="4451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14A80BDB-A1CF-B0EC-D0F2-E5D46247BB27}"/>
              </a:ext>
            </a:extLst>
          </p:cNvPr>
          <p:cNvSpPr txBox="1"/>
          <p:nvPr/>
        </p:nvSpPr>
        <p:spPr>
          <a:xfrm>
            <a:off x="72579" y="1901870"/>
            <a:ext cx="4700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7131B629-EB5B-6BEE-17D7-18B0E6DED870}"/>
              </a:ext>
            </a:extLst>
          </p:cNvPr>
          <p:cNvPicPr>
            <a:picLocks noChangeAspect="1"/>
          </p:cNvPicPr>
          <p:nvPr/>
        </p:nvPicPr>
        <p:blipFill>
          <a:blip r:embed="rId3"/>
          <a:stretch>
            <a:fillRect/>
          </a:stretch>
        </p:blipFill>
        <p:spPr>
          <a:xfrm>
            <a:off x="4861060" y="132260"/>
            <a:ext cx="1266775" cy="1704853"/>
          </a:xfrm>
          <a:prstGeom prst="rect">
            <a:avLst/>
          </a:prstGeom>
          <a:ln w="12700">
            <a:solidFill>
              <a:schemeClr val="tx1"/>
            </a:solidFill>
          </a:ln>
        </p:spPr>
      </p:pic>
    </p:spTree>
    <p:extLst>
      <p:ext uri="{BB962C8B-B14F-4D97-AF65-F5344CB8AC3E}">
        <p14:creationId xmlns:p14="http://schemas.microsoft.com/office/powerpoint/2010/main" val="22824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4BEF5-640F-46F3-9774-5C95326F2CFF}"/>
              </a:ext>
            </a:extLst>
          </p:cNvPr>
          <p:cNvSpPr txBox="1"/>
          <p:nvPr/>
        </p:nvSpPr>
        <p:spPr>
          <a:xfrm>
            <a:off x="57000" y="2141478"/>
            <a:ext cx="5345394" cy="443281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In doing business, the simplest and most direct procedure should be used. For example, when voting on a motion, one can raise a hand, use a ballot, and consensus.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Logical precedence governs the introduction and disposition of motions.</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u="none" strike="noStrike" kern="1200" cap="none" spc="0" normalizeH="0" baseline="0" noProof="0" dirty="0">
                <a:ln>
                  <a:noFill/>
                </a:ln>
                <a:effectLst/>
                <a:uLnTx/>
                <a:uFillTx/>
                <a:latin typeface="Poppins"/>
                <a:ea typeface="Calibri" panose="020F0502020204030204" pitchFamily="34" charset="0"/>
                <a:cs typeface="Arial"/>
              </a:rPr>
              <a:t>Only one question (motion) can be considered at a time.</a:t>
            </a:r>
            <a:endParaRPr lang="en-US" sz="2400" b="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10" name="TextBox 9">
            <a:extLst>
              <a:ext uri="{FF2B5EF4-FFF2-40B4-BE49-F238E27FC236}">
                <a16:creationId xmlns:a16="http://schemas.microsoft.com/office/drawing/2014/main" id="{6009A64C-72EF-416B-8441-83D551BCB648}"/>
              </a:ext>
            </a:extLst>
          </p:cNvPr>
          <p:cNvSpPr txBox="1"/>
          <p:nvPr/>
        </p:nvSpPr>
        <p:spPr>
          <a:xfrm>
            <a:off x="62675" y="72081"/>
            <a:ext cx="4628774" cy="1378443"/>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 </a:t>
            </a:r>
            <a:endParaRPr lang="en-US" dirty="0"/>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Q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C150D587-9ED9-49D6-8C70-43025B0A4371}"/>
              </a:ext>
            </a:extLst>
          </p:cNvPr>
          <p:cNvSpPr txBox="1"/>
          <p:nvPr/>
        </p:nvSpPr>
        <p:spPr>
          <a:xfrm>
            <a:off x="13107" y="1559281"/>
            <a:ext cx="3566353"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sng" strike="noStrike" kern="1200" cap="none" spc="0" normalizeH="0" baseline="0" noProof="0" dirty="0">
                <a:ln>
                  <a:noFill/>
                </a:ln>
                <a:effectLst/>
                <a:uLnTx/>
                <a:uFillTx/>
                <a:latin typeface="Poppins"/>
                <a:ea typeface="+mn-ea"/>
                <a:cs typeface="Poppins"/>
              </a:rPr>
              <a:t>Basic Rules</a:t>
            </a:r>
          </a:p>
        </p:txBody>
      </p:sp>
      <p:sp>
        <p:nvSpPr>
          <p:cNvPr id="8" name="TextBox 7">
            <a:extLst>
              <a:ext uri="{FF2B5EF4-FFF2-40B4-BE49-F238E27FC236}">
                <a16:creationId xmlns:a16="http://schemas.microsoft.com/office/drawing/2014/main" id="{00664672-20A4-42BD-94C6-7EC84786064A}"/>
              </a:ext>
            </a:extLst>
          </p:cNvPr>
          <p:cNvSpPr txBox="1"/>
          <p:nvPr/>
        </p:nvSpPr>
        <p:spPr>
          <a:xfrm>
            <a:off x="6057337" y="1898073"/>
            <a:ext cx="5345394" cy="4401205"/>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s-MX" sz="16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a:t>
            </a:r>
            <a:r>
              <a:rPr lang="es-MX" sz="2400" dirty="0">
                <a:solidFill>
                  <a:srgbClr val="0070C0"/>
                </a:solidFill>
                <a:latin typeface="Poppins"/>
              </a:rPr>
              <a:t>A</a:t>
            </a:r>
            <a:r>
              <a:rPr kumimoji="0" lang="es-MX" sz="2400" b="0" i="0" u="none" strike="noStrike" kern="1200" cap="none" spc="0" normalizeH="0" baseline="0" noProof="0" dirty="0">
                <a:ln>
                  <a:noFill/>
                </a:ln>
                <a:solidFill>
                  <a:srgbClr val="0070C0"/>
                </a:solidFill>
                <a:effectLst/>
                <a:uLnTx/>
                <a:uFillTx/>
                <a:latin typeface="Poppins"/>
                <a:ea typeface="+mn-ea"/>
                <a:cs typeface="+mn-cs"/>
              </a:rPr>
              <a:t> tratar asuntos, se debe utilizar el procedimiento más sencillo y directo. Por ejemplo, cuando se vota por una moción, se puede levantar la mano, usar una boleta electoral y por consenso.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La prioridad de la lógica dirige la presentación y disposición de las mociones. </a:t>
            </a:r>
            <a:endParaRPr lang="es-MX" sz="2400" b="0" i="0" u="none" strike="noStrike" kern="1200" cap="none" spc="0" normalizeH="0" baseline="0" noProof="0" dirty="0">
              <a:ln>
                <a:noFill/>
              </a:ln>
              <a:solidFill>
                <a:srgbClr val="0070C0"/>
              </a:solidFill>
              <a:effectLst/>
              <a:uLnTx/>
              <a:uFillTx/>
              <a:latin typeface="Poppins"/>
              <a:cs typeface="Poppin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070C0"/>
                </a:solidFill>
                <a:effectLst/>
                <a:uLnTx/>
                <a:uFillTx/>
                <a:latin typeface="Poppins"/>
                <a:ea typeface="+mn-ea"/>
                <a:cs typeface="+mn-cs"/>
              </a:rPr>
              <a:t>• Solamente un asunto (moción) se puede considerar a la vez. </a:t>
            </a:r>
            <a:endParaRPr lang="es-MX" sz="2400" b="0" i="0" u="none" strike="noStrike" kern="1200" cap="none" spc="0" normalizeH="0" baseline="0" noProof="0" dirty="0">
              <a:ln>
                <a:noFill/>
              </a:ln>
              <a:solidFill>
                <a:srgbClr val="0070C0"/>
              </a:solidFill>
              <a:effectLst/>
              <a:uLnTx/>
              <a:uFillTx/>
              <a:latin typeface="Poppins"/>
              <a:cs typeface="Poppins"/>
            </a:endParaRPr>
          </a:p>
        </p:txBody>
      </p:sp>
      <p:sp>
        <p:nvSpPr>
          <p:cNvPr id="12" name="TextBox 11">
            <a:extLst>
              <a:ext uri="{FF2B5EF4-FFF2-40B4-BE49-F238E27FC236}">
                <a16:creationId xmlns:a16="http://schemas.microsoft.com/office/drawing/2014/main" id="{1A3EF4AE-CBAE-405D-8333-3C3DE6AD7525}"/>
              </a:ext>
            </a:extLst>
          </p:cNvPr>
          <p:cNvSpPr txBox="1"/>
          <p:nvPr/>
        </p:nvSpPr>
        <p:spPr>
          <a:xfrm>
            <a:off x="6053178" y="1559281"/>
            <a:ext cx="3156884"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sng" strike="noStrike" kern="1200" cap="none" spc="0" normalizeH="0" baseline="0" noProof="0" dirty="0">
                <a:ln>
                  <a:noFill/>
                </a:ln>
                <a:solidFill>
                  <a:srgbClr val="0070C0"/>
                </a:solidFill>
                <a:effectLst/>
                <a:uLnTx/>
                <a:uFillTx/>
                <a:latin typeface="Poppins"/>
                <a:ea typeface="+mn-ea"/>
                <a:cs typeface="+mn-cs"/>
              </a:rPr>
              <a:t>Normas Básicas</a:t>
            </a:r>
            <a:endParaRPr lang="es-CO" sz="2400" b="1" i="0" u="sng"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06733BBE-2754-B9B9-DF1F-A990DE720FE2}"/>
              </a:ext>
            </a:extLst>
          </p:cNvPr>
          <p:cNvSpPr txBox="1"/>
          <p:nvPr/>
        </p:nvSpPr>
        <p:spPr>
          <a:xfrm>
            <a:off x="5908590" y="-2059"/>
            <a:ext cx="62854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Q</a:t>
            </a:r>
            <a:r>
              <a:rPr lang="es-MX" sz="2800" b="1" dirty="0">
                <a:solidFill>
                  <a:srgbClr val="0070C0"/>
                </a:solidFill>
                <a:latin typeface="Poppins"/>
                <a:cs typeface="Segoe UI"/>
              </a:rPr>
              <a:t>)</a:t>
            </a:r>
            <a:endParaRPr lang="en-US" dirty="0"/>
          </a:p>
        </p:txBody>
      </p:sp>
      <p:pic>
        <p:nvPicPr>
          <p:cNvPr id="3" name="Picture 2">
            <a:extLst>
              <a:ext uri="{FF2B5EF4-FFF2-40B4-BE49-F238E27FC236}">
                <a16:creationId xmlns:a16="http://schemas.microsoft.com/office/drawing/2014/main" id="{503EF87A-9E6F-F1D2-30F7-7C48E34C26DD}"/>
              </a:ext>
            </a:extLst>
          </p:cNvPr>
          <p:cNvPicPr>
            <a:picLocks noChangeAspect="1"/>
          </p:cNvPicPr>
          <p:nvPr/>
        </p:nvPicPr>
        <p:blipFill>
          <a:blip r:embed="rId3"/>
          <a:stretch>
            <a:fillRect/>
          </a:stretch>
        </p:blipFill>
        <p:spPr>
          <a:xfrm>
            <a:off x="4556260" y="193220"/>
            <a:ext cx="1266775" cy="1704853"/>
          </a:xfrm>
          <a:prstGeom prst="rect">
            <a:avLst/>
          </a:prstGeom>
          <a:ln w="12700">
            <a:solidFill>
              <a:schemeClr val="tx1"/>
            </a:solidFill>
          </a:ln>
        </p:spPr>
      </p:pic>
    </p:spTree>
    <p:extLst>
      <p:ext uri="{BB962C8B-B14F-4D97-AF65-F5344CB8AC3E}">
        <p14:creationId xmlns:p14="http://schemas.microsoft.com/office/powerpoint/2010/main" val="41662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83269" y="133865"/>
            <a:ext cx="5823260" cy="96732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Selected Roberts Rules</a:t>
            </a:r>
            <a:endParaRPr lang="en-US" dirty="0"/>
          </a:p>
          <a:p>
            <a:pPr>
              <a:defRPr/>
            </a:pPr>
            <a:r>
              <a:rPr lang="en-US" sz="2800" b="1" dirty="0">
                <a:solidFill>
                  <a:srgbClr val="3F3F3F"/>
                </a:solidFill>
                <a:latin typeface="Poppins"/>
                <a:cs typeface="Poppins"/>
              </a:rPr>
              <a:t> </a:t>
            </a:r>
            <a:r>
              <a:rPr kumimoji="0" lang="en-US" sz="2800" b="1" i="0" u="none" strike="noStrike" kern="1200" cap="none" spc="0" normalizeH="0" baseline="0" noProof="0" dirty="0">
                <a:ln>
                  <a:noFill/>
                </a:ln>
                <a:solidFill>
                  <a:srgbClr val="3F3F3F"/>
                </a:solidFill>
                <a:effectLst/>
                <a:uLnTx/>
                <a:uFillTx/>
                <a:latin typeface="Poppins"/>
                <a:ea typeface="+mn-ea"/>
                <a:cs typeface="Poppins"/>
              </a:rPr>
              <a:t>of Order</a:t>
            </a:r>
            <a:r>
              <a:rPr lang="en-US" sz="2800" b="1" dirty="0">
                <a:solidFill>
                  <a:srgbClr val="3F3F3F"/>
                </a:solidFill>
                <a:latin typeface="Poppins"/>
                <a:cs typeface="Poppins"/>
              </a:rPr>
              <a:t> </a:t>
            </a:r>
            <a:endParaRPr lang="en-US" dirty="0">
              <a:solidFill>
                <a:srgbClr val="000000"/>
              </a:solidFill>
              <a:latin typeface="Calibri" panose="020F0502020204030204"/>
              <a:cs typeface="Calibri" panose="020F0502020204030204"/>
            </a:endParaRPr>
          </a:p>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r>
              <a:rPr kumimoji="0" lang="en-US" sz="2800" b="1" i="1" u="none" strike="noStrike" kern="1200" cap="none" spc="0" normalizeH="0" baseline="0" noProof="0" dirty="0">
                <a:ln>
                  <a:noFill/>
                </a:ln>
                <a:solidFill>
                  <a:srgbClr val="3F3F3F"/>
                </a:solidFill>
                <a:effectLst/>
                <a:uLnTx/>
                <a:uFillTx/>
                <a:latin typeface="Poppins"/>
                <a:ea typeface="+mn-ea"/>
                <a:cs typeface="Poppins"/>
              </a:rPr>
              <a:t>Attachment N </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a:defRPr/>
            </a:pPr>
            <a:endParaRPr lang="es-MX" sz="2400" b="1" u="sng" dirty="0">
              <a:latin typeface="Poppins"/>
              <a:cs typeface="Poppins"/>
            </a:endParaRPr>
          </a:p>
        </p:txBody>
      </p:sp>
      <p:sp>
        <p:nvSpPr>
          <p:cNvPr id="9" name="TextBox 8">
            <a:extLst>
              <a:ext uri="{FF2B5EF4-FFF2-40B4-BE49-F238E27FC236}">
                <a16:creationId xmlns:a16="http://schemas.microsoft.com/office/drawing/2014/main" id="{C2E4BEF5-640F-46F3-9774-5C95326F2CFF}"/>
              </a:ext>
            </a:extLst>
          </p:cNvPr>
          <p:cNvSpPr txBox="1"/>
          <p:nvPr/>
        </p:nvSpPr>
        <p:spPr>
          <a:xfrm>
            <a:off x="83269" y="2246242"/>
            <a:ext cx="5784498" cy="4433778"/>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Members must not question the motives of other members. Customarily, all remarks are addressed to the presiding officer.</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effectLst/>
                <a:uLnTx/>
                <a:uFillTx/>
                <a:latin typeface="Poppins"/>
                <a:ea typeface="Calibri" panose="020F0502020204030204" pitchFamily="34" charset="0"/>
                <a:cs typeface="Arial"/>
              </a:rPr>
              <a:t>In voting, members have the right to know at all times what motion is before the assembly and what affirmative and negative votes mean. (In other words, when voting, restate the motion to the committee/council and clarify what a positive or negative vote means.)</a:t>
            </a:r>
            <a:endParaRPr lang="en-US" sz="2200" b="0" i="0" u="none" strike="noStrike" kern="1200" cap="none" spc="0" normalizeH="0" baseline="0" noProof="0" dirty="0">
              <a:ln>
                <a:noFill/>
              </a:ln>
              <a:effectLst/>
              <a:uLnTx/>
              <a:uFillTx/>
              <a:latin typeface="Poppins"/>
              <a:ea typeface="Calibri" panose="020F0502020204030204" pitchFamily="34" charset="0"/>
              <a:cs typeface="Arial"/>
            </a:endParaRPr>
          </a:p>
        </p:txBody>
      </p:sp>
      <p:sp>
        <p:nvSpPr>
          <p:cNvPr id="7" name="TextBox 6">
            <a:extLst>
              <a:ext uri="{FF2B5EF4-FFF2-40B4-BE49-F238E27FC236}">
                <a16:creationId xmlns:a16="http://schemas.microsoft.com/office/drawing/2014/main" id="{73CAE92A-B585-42E3-AF6C-719432D47A27}"/>
              </a:ext>
            </a:extLst>
          </p:cNvPr>
          <p:cNvSpPr txBox="1"/>
          <p:nvPr/>
        </p:nvSpPr>
        <p:spPr>
          <a:xfrm>
            <a:off x="5783346" y="2174105"/>
            <a:ext cx="6227422" cy="4485695"/>
          </a:xfrm>
          <a:prstGeom prst="rect">
            <a:avLst/>
          </a:prstGeom>
          <a:noFill/>
        </p:spPr>
        <p:txBody>
          <a:bodyPr wrap="square" lIns="91440" tIns="45720" rIns="91440" bIns="45720" anchor="t">
            <a:noAutofit/>
          </a:bodyPr>
          <a:lstStyle/>
          <a:p>
            <a:pPr marL="396875"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Los miembros no deben cuestionar los motivos de los otros miembros. Regularmente, todos los comentarios son dirigidos al funcionario que preside en la reunión. </a:t>
            </a:r>
            <a:endParaRPr lang="es-CO" sz="2200" b="0" i="0" u="none" strike="noStrike" kern="1200" cap="none" spc="0" normalizeH="0" baseline="0" noProof="0" dirty="0">
              <a:ln>
                <a:noFill/>
              </a:ln>
              <a:solidFill>
                <a:srgbClr val="0070C0"/>
              </a:solidFill>
              <a:effectLst/>
              <a:uLnTx/>
              <a:uFillTx/>
              <a:latin typeface="Poppins"/>
              <a:cs typeface="Poppins"/>
            </a:endParaRPr>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200" b="0" i="0" u="none" strike="noStrike" kern="1200" cap="none" spc="0" normalizeH="0" baseline="0" noProof="0" dirty="0">
                <a:ln>
                  <a:noFill/>
                </a:ln>
                <a:solidFill>
                  <a:srgbClr val="0070C0"/>
                </a:solidFill>
                <a:effectLst/>
                <a:uLnTx/>
                <a:uFillTx/>
                <a:latin typeface="Poppins"/>
                <a:ea typeface="+mn-ea"/>
                <a:cs typeface="+mn-cs"/>
              </a:rPr>
              <a:t>Durante la votación, los miembros tienen el derecho de saber en todo momento qué moción está ante la membresía y qué significa un voto a favor o en contra. (En otras palabras, al votar, vuelva a exponer la moción al comité/consejo y aclare lo que significa un voto a favor o en contra)</a:t>
            </a:r>
            <a:endParaRPr lang="es-CO" sz="2200" b="0" i="0" u="none" strike="noStrike" kern="1200" cap="none" spc="0" normalizeH="0" baseline="0" noProof="0" dirty="0">
              <a:ln>
                <a:noFill/>
              </a:ln>
              <a:solidFill>
                <a:srgbClr val="0070C0"/>
              </a:solidFill>
              <a:effectLst/>
              <a:uLnTx/>
              <a:uFillTx/>
              <a:latin typeface="Poppins"/>
              <a:cs typeface="Poppins"/>
            </a:endParaRPr>
          </a:p>
        </p:txBody>
      </p:sp>
      <p:sp>
        <p:nvSpPr>
          <p:cNvPr id="2" name="TextBox 1">
            <a:extLst>
              <a:ext uri="{FF2B5EF4-FFF2-40B4-BE49-F238E27FC236}">
                <a16:creationId xmlns:a16="http://schemas.microsoft.com/office/drawing/2014/main" id="{EA777E8B-9341-DE90-2BF0-A7D4F4CC789E}"/>
              </a:ext>
            </a:extLst>
          </p:cNvPr>
          <p:cNvSpPr txBox="1"/>
          <p:nvPr/>
        </p:nvSpPr>
        <p:spPr>
          <a:xfrm>
            <a:off x="6083643" y="80319"/>
            <a:ext cx="60692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Segoe UI"/>
              </a:rPr>
              <a:t>Normas Selectas de las Normas de </a:t>
            </a:r>
            <a:r>
              <a:rPr lang="es-MX" sz="2800" dirty="0">
                <a:solidFill>
                  <a:srgbClr val="0070C0"/>
                </a:solidFill>
                <a:latin typeface="Poppins"/>
                <a:cs typeface="Segoe UI"/>
              </a:rPr>
              <a:t>​</a:t>
            </a:r>
            <a:r>
              <a:rPr lang="es-MX" sz="2800" b="1" dirty="0">
                <a:solidFill>
                  <a:srgbClr val="0070C0"/>
                </a:solidFill>
                <a:latin typeface="Poppins"/>
                <a:cs typeface="Segoe UI"/>
              </a:rPr>
              <a:t>Orden Parlamentario de Robert (</a:t>
            </a:r>
            <a:r>
              <a:rPr lang="es-MX" sz="2800" b="1" i="1" dirty="0">
                <a:solidFill>
                  <a:srgbClr val="0070C0"/>
                </a:solidFill>
                <a:latin typeface="Poppins"/>
                <a:cs typeface="Segoe UI"/>
              </a:rPr>
              <a:t>Adjunto N </a:t>
            </a:r>
            <a:r>
              <a:rPr lang="es-MX" sz="2800" b="1" dirty="0">
                <a:solidFill>
                  <a:srgbClr val="0070C0"/>
                </a:solidFill>
                <a:latin typeface="Poppins"/>
                <a:cs typeface="Segoe UI"/>
              </a:rPr>
              <a:t>)</a:t>
            </a:r>
            <a:endParaRPr lang="en-US" dirty="0"/>
          </a:p>
        </p:txBody>
      </p:sp>
      <p:sp>
        <p:nvSpPr>
          <p:cNvPr id="4" name="TextBox 3">
            <a:extLst>
              <a:ext uri="{FF2B5EF4-FFF2-40B4-BE49-F238E27FC236}">
                <a16:creationId xmlns:a16="http://schemas.microsoft.com/office/drawing/2014/main" id="{7AC20A14-ECAE-6157-B738-52F72509FE87}"/>
              </a:ext>
            </a:extLst>
          </p:cNvPr>
          <p:cNvSpPr txBox="1"/>
          <p:nvPr/>
        </p:nvSpPr>
        <p:spPr>
          <a:xfrm>
            <a:off x="6083643" y="1661243"/>
            <a:ext cx="33754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u="sng" dirty="0">
                <a:solidFill>
                  <a:srgbClr val="0070C0"/>
                </a:solidFill>
                <a:latin typeface="Poppins"/>
                <a:cs typeface="Poppins"/>
              </a:rPr>
              <a:t>Normas Básicas</a:t>
            </a:r>
            <a:endParaRPr lang="en-US" dirty="0"/>
          </a:p>
        </p:txBody>
      </p:sp>
      <p:sp>
        <p:nvSpPr>
          <p:cNvPr id="5" name="TextBox 4">
            <a:extLst>
              <a:ext uri="{FF2B5EF4-FFF2-40B4-BE49-F238E27FC236}">
                <a16:creationId xmlns:a16="http://schemas.microsoft.com/office/drawing/2014/main" id="{689C0B76-F6ED-BD45-865F-08C263343243}"/>
              </a:ext>
            </a:extLst>
          </p:cNvPr>
          <p:cNvSpPr txBox="1"/>
          <p:nvPr/>
        </p:nvSpPr>
        <p:spPr>
          <a:xfrm>
            <a:off x="181232" y="1712440"/>
            <a:ext cx="23107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400" b="1" u="sng" dirty="0">
                <a:latin typeface="Poppins"/>
                <a:cs typeface="Poppins"/>
              </a:rPr>
              <a:t>Basic Rules</a:t>
            </a:r>
            <a:endParaRPr lang="en-US" dirty="0"/>
          </a:p>
        </p:txBody>
      </p:sp>
      <p:pic>
        <p:nvPicPr>
          <p:cNvPr id="6" name="Picture 5">
            <a:extLst>
              <a:ext uri="{FF2B5EF4-FFF2-40B4-BE49-F238E27FC236}">
                <a16:creationId xmlns:a16="http://schemas.microsoft.com/office/drawing/2014/main" id="{C241E8AF-7E89-8D81-5787-4B8F71614C4E}"/>
              </a:ext>
            </a:extLst>
          </p:cNvPr>
          <p:cNvPicPr>
            <a:picLocks noChangeAspect="1"/>
          </p:cNvPicPr>
          <p:nvPr/>
        </p:nvPicPr>
        <p:blipFill>
          <a:blip r:embed="rId3"/>
          <a:stretch>
            <a:fillRect/>
          </a:stretch>
        </p:blipFill>
        <p:spPr>
          <a:xfrm>
            <a:off x="4632460" y="177980"/>
            <a:ext cx="1266775" cy="1704853"/>
          </a:xfrm>
          <a:prstGeom prst="rect">
            <a:avLst/>
          </a:prstGeom>
          <a:ln w="12700">
            <a:solidFill>
              <a:schemeClr val="tx1"/>
            </a:solidFill>
          </a:ln>
        </p:spPr>
      </p:pic>
    </p:spTree>
    <p:extLst>
      <p:ext uri="{BB962C8B-B14F-4D97-AF65-F5344CB8AC3E}">
        <p14:creationId xmlns:p14="http://schemas.microsoft.com/office/powerpoint/2010/main" val="24883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16635" y="206432"/>
            <a:ext cx="3598128"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solidFill>
                  <a:srgbClr val="3F3F3F"/>
                </a:solidFill>
                <a:effectLst/>
                <a:uLnTx/>
                <a:uFillTx/>
                <a:latin typeface="Poppins"/>
                <a:ea typeface="+mn-ea"/>
                <a:cs typeface="Poppins"/>
              </a:rPr>
              <a:t>Public Comment </a:t>
            </a:r>
            <a:endParaRPr lang="en-US"/>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Poppins"/>
                <a:ea typeface="+mn-ea"/>
                <a:cs typeface="Poppins"/>
              </a:rPr>
              <a:t>(</a:t>
            </a:r>
            <a:r>
              <a:rPr kumimoji="0" lang="en-US" sz="2800" b="1" i="1" u="none" strike="noStrike" kern="1200" cap="none" spc="0" normalizeH="0" baseline="0" noProof="0">
                <a:ln>
                  <a:noFill/>
                </a:ln>
                <a:solidFill>
                  <a:srgbClr val="3F3F3F"/>
                </a:solidFill>
                <a:effectLst/>
                <a:uLnTx/>
                <a:uFillTx/>
                <a:latin typeface="Poppins"/>
                <a:ea typeface="+mn-ea"/>
                <a:cs typeface="Poppins"/>
              </a:rPr>
              <a:t>Attachment P</a:t>
            </a:r>
            <a:r>
              <a:rPr kumimoji="0" lang="en-US" sz="2800" b="1" i="0" u="none" strike="noStrike" kern="1200" cap="none" spc="0" normalizeH="0" baseline="0" noProof="0" dirty="0">
                <a:ln>
                  <a:noFill/>
                </a:ln>
                <a:solidFill>
                  <a:srgbClr val="3F3F3F"/>
                </a:solidFill>
                <a:effectLst/>
                <a:uLnTx/>
                <a:uFillTx/>
                <a:latin typeface="Poppins"/>
                <a:ea typeface="+mn-ea"/>
                <a:cs typeface="Poppins"/>
              </a:rPr>
              <a:t>)</a:t>
            </a:r>
            <a:endParaRPr lang="en-US">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i="0" u="none" strike="noStrike" kern="1200" cap="none" spc="0" normalizeH="0" baseline="0" noProof="0" dirty="0">
              <a:ln>
                <a:noFill/>
              </a:ln>
              <a:solidFill>
                <a:srgbClr val="0070C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3" name="TextBox 2">
            <a:extLst>
              <a:ext uri="{FF2B5EF4-FFF2-40B4-BE49-F238E27FC236}">
                <a16:creationId xmlns:a16="http://schemas.microsoft.com/office/drawing/2014/main" id="{6D587A9D-CE74-4FDA-B036-51249D720DD6}"/>
              </a:ext>
            </a:extLst>
          </p:cNvPr>
          <p:cNvSpPr txBox="1"/>
          <p:nvPr/>
        </p:nvSpPr>
        <p:spPr>
          <a:xfrm>
            <a:off x="8487236" y="2767220"/>
            <a:ext cx="3474857"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Poppins"/>
              </a:rPr>
              <a:t>Please display timer when leading Public Comment.</a:t>
            </a:r>
            <a:endParaRPr lang="en-US" sz="2400" b="1" i="0" u="none" strike="noStrike" kern="1200" cap="none" spc="0" normalizeH="0" baseline="0" noProof="0" dirty="0">
              <a:ln>
                <a:noFill/>
              </a:ln>
              <a:effectLst/>
              <a:uLnTx/>
              <a:uFillTx/>
              <a:latin typeface="Poppins"/>
              <a:cs typeface="Poppins"/>
            </a:endParaRPr>
          </a:p>
          <a:p>
            <a:pPr>
              <a:defRPr/>
            </a:pPr>
            <a:endParaRPr lang="en-US" sz="2400" b="1" dirty="0">
              <a:solidFill>
                <a:srgbClr val="000000"/>
              </a:solidFill>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70C0"/>
                </a:solidFill>
                <a:effectLst/>
                <a:uLnTx/>
                <a:uFillTx/>
                <a:latin typeface="Poppins"/>
                <a:cs typeface="Poppins"/>
              </a:rPr>
              <a:t>Favor de mostrar el cronómetro al realizar el Comentario Público.</a:t>
            </a:r>
            <a:endParaRPr lang="es-CO" sz="2400" b="1" i="0" u="none" strike="noStrike" kern="1200" cap="none" spc="0" normalizeH="0" baseline="0" noProof="0" dirty="0">
              <a:ln>
                <a:noFill/>
              </a:ln>
              <a:solidFill>
                <a:srgbClr val="0070C0"/>
              </a:solidFill>
              <a:effectLst/>
              <a:uLnTx/>
              <a:uFillTx/>
              <a:latin typeface="Poppins"/>
              <a:cs typeface="Poppins"/>
            </a:endParaRPr>
          </a:p>
        </p:txBody>
      </p:sp>
      <p:pic>
        <p:nvPicPr>
          <p:cNvPr id="5" name="Online Media 4" title="1 Minute Timer">
            <a:hlinkClick r:id="" action="ppaction://media"/>
            <a:extLst>
              <a:ext uri="{FF2B5EF4-FFF2-40B4-BE49-F238E27FC236}">
                <a16:creationId xmlns:a16="http://schemas.microsoft.com/office/drawing/2014/main" id="{2FB7B9B4-9FFF-434D-A1DE-BA5DCA9E4FEF}"/>
              </a:ext>
            </a:extLst>
          </p:cNvPr>
          <p:cNvPicPr>
            <a:picLocks noRot="1" noChangeAspect="1"/>
          </p:cNvPicPr>
          <p:nvPr>
            <a:videoFile r:link="rId1"/>
          </p:nvPr>
        </p:nvPicPr>
        <p:blipFill>
          <a:blip r:embed="rId4"/>
          <a:stretch>
            <a:fillRect/>
          </a:stretch>
        </p:blipFill>
        <p:spPr>
          <a:xfrm>
            <a:off x="317915" y="1869934"/>
            <a:ext cx="7853318" cy="4437125"/>
          </a:xfrm>
          <a:prstGeom prst="rect">
            <a:avLst/>
          </a:prstGeom>
        </p:spPr>
      </p:pic>
      <p:pic>
        <p:nvPicPr>
          <p:cNvPr id="4" name="Picture 3">
            <a:extLst>
              <a:ext uri="{FF2B5EF4-FFF2-40B4-BE49-F238E27FC236}">
                <a16:creationId xmlns:a16="http://schemas.microsoft.com/office/drawing/2014/main" id="{555E1B2F-BF80-416A-91C3-7EAC755D116C}"/>
              </a:ext>
            </a:extLst>
          </p:cNvPr>
          <p:cNvPicPr>
            <a:picLocks noChangeAspect="1"/>
          </p:cNvPicPr>
          <p:nvPr/>
        </p:nvPicPr>
        <p:blipFill>
          <a:blip r:embed="rId5"/>
          <a:stretch>
            <a:fillRect/>
          </a:stretch>
        </p:blipFill>
        <p:spPr>
          <a:xfrm>
            <a:off x="5169409" y="119741"/>
            <a:ext cx="1244424" cy="1678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B3769135-5497-8014-12FF-2315D659BCC4}"/>
              </a:ext>
            </a:extLst>
          </p:cNvPr>
          <p:cNvSpPr txBox="1"/>
          <p:nvPr/>
        </p:nvSpPr>
        <p:spPr>
          <a:xfrm>
            <a:off x="7772400" y="203886"/>
            <a:ext cx="42466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a:solidFill>
                  <a:srgbClr val="0070C0"/>
                </a:solidFill>
                <a:latin typeface="Poppins"/>
              </a:rPr>
              <a:t>Comentario Público (</a:t>
            </a:r>
            <a:r>
              <a:rPr lang="es-MX" sz="2800" b="1" i="1">
                <a:solidFill>
                  <a:srgbClr val="0070C0"/>
                </a:solidFill>
                <a:latin typeface="Poppins"/>
              </a:rPr>
              <a:t>Adjunto P</a:t>
            </a:r>
            <a:r>
              <a:rPr lang="es-MX" sz="2800" b="1">
                <a:solidFill>
                  <a:srgbClr val="0070C0"/>
                </a:solidFill>
                <a:latin typeface="Poppins"/>
              </a:rPr>
              <a:t>)</a:t>
            </a:r>
            <a:endParaRPr lang="en-US"/>
          </a:p>
        </p:txBody>
      </p:sp>
    </p:spTree>
    <p:extLst>
      <p:ext uri="{BB962C8B-B14F-4D97-AF65-F5344CB8AC3E}">
        <p14:creationId xmlns:p14="http://schemas.microsoft.com/office/powerpoint/2010/main" val="2579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DF04E-7B2F-4F47-92DF-4C46B918DFB1}"/>
              </a:ext>
            </a:extLst>
          </p:cNvPr>
          <p:cNvSpPr>
            <a:spLocks noGrp="1"/>
          </p:cNvSpPr>
          <p:nvPr>
            <p:ph type="title"/>
          </p:nvPr>
        </p:nvSpPr>
        <p:spPr>
          <a:xfrm>
            <a:off x="8202521" y="1007731"/>
            <a:ext cx="3447284" cy="4834282"/>
          </a:xfrm>
        </p:spPr>
        <p:txBody>
          <a:bodyPr vert="horz" lIns="91440" tIns="45720" rIns="91440" bIns="45720" rtlCol="0" anchor="ctr">
            <a:normAutofit/>
          </a:bodyPr>
          <a:lstStyle/>
          <a:p>
            <a:r>
              <a:rPr lang="en-US" sz="2400" b="1" dirty="0">
                <a:latin typeface="+mn-lt"/>
              </a:rPr>
              <a:t>THE GREENE ACT School/District Councils &amp; English Learner Committees </a:t>
            </a:r>
            <a:br>
              <a:rPr lang="en-US" sz="2400" b="1" dirty="0">
                <a:latin typeface="+mn-lt"/>
              </a:rPr>
            </a:br>
            <a:br>
              <a:rPr lang="en-US" sz="2400" b="1" dirty="0">
                <a:latin typeface="+mn-lt"/>
              </a:rPr>
            </a:br>
            <a:r>
              <a:rPr lang="es-CO" sz="2400" b="1" dirty="0">
                <a:solidFill>
                  <a:srgbClr val="0070C0"/>
                </a:solidFill>
                <a:latin typeface="+mn-lt"/>
              </a:rPr>
              <a:t>El DECRETO “GREENE” </a:t>
            </a:r>
            <a:br>
              <a:rPr lang="es-CO" sz="2400" b="1" dirty="0">
                <a:latin typeface="+mn-lt"/>
              </a:rPr>
            </a:br>
            <a:r>
              <a:rPr lang="es-CO" sz="2400" b="1" dirty="0">
                <a:solidFill>
                  <a:srgbClr val="0070C0"/>
                </a:solidFill>
                <a:latin typeface="+mn-lt"/>
              </a:rPr>
              <a:t>Los consejos escolares/del distrito y Comités para Aprendices de Inglés</a:t>
            </a:r>
          </a:p>
        </p:txBody>
      </p:sp>
      <p:pic>
        <p:nvPicPr>
          <p:cNvPr id="2" name="Picture 2" descr="A list of a meeting&#10;&#10;Description automatically generated">
            <a:extLst>
              <a:ext uri="{FF2B5EF4-FFF2-40B4-BE49-F238E27FC236}">
                <a16:creationId xmlns:a16="http://schemas.microsoft.com/office/drawing/2014/main" id="{568E85BE-87D9-7C7C-6CF4-9AAC775241D6}"/>
              </a:ext>
            </a:extLst>
          </p:cNvPr>
          <p:cNvPicPr>
            <a:picLocks noChangeAspect="1"/>
          </p:cNvPicPr>
          <p:nvPr/>
        </p:nvPicPr>
        <p:blipFill>
          <a:blip r:embed="rId3"/>
          <a:stretch>
            <a:fillRect/>
          </a:stretch>
        </p:blipFill>
        <p:spPr>
          <a:xfrm>
            <a:off x="756055" y="472540"/>
            <a:ext cx="3659659" cy="5211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a:extLst>
              <a:ext uri="{FF2B5EF4-FFF2-40B4-BE49-F238E27FC236}">
                <a16:creationId xmlns:a16="http://schemas.microsoft.com/office/drawing/2014/main" id="{0D41F96D-87FD-42A0-F71F-3811BCE4A46C}"/>
              </a:ext>
            </a:extLst>
          </p:cNvPr>
          <p:cNvPicPr>
            <a:picLocks noChangeAspect="1"/>
          </p:cNvPicPr>
          <p:nvPr/>
        </p:nvPicPr>
        <p:blipFill>
          <a:blip r:embed="rId4"/>
          <a:stretch>
            <a:fillRect/>
          </a:stretch>
        </p:blipFill>
        <p:spPr>
          <a:xfrm>
            <a:off x="3761734" y="1625536"/>
            <a:ext cx="3335712" cy="50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78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D35B8A-3A80-41EC-904E-ED2167035BBB}"/>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5" name="TextBox 4">
            <a:extLst>
              <a:ext uri="{FF2B5EF4-FFF2-40B4-BE49-F238E27FC236}">
                <a16:creationId xmlns:a16="http://schemas.microsoft.com/office/drawing/2014/main" id="{2343EA4D-94A0-4733-967B-192D2ED6DA79}"/>
              </a:ext>
            </a:extLst>
          </p:cNvPr>
          <p:cNvSpPr txBox="1"/>
          <p:nvPr/>
        </p:nvSpPr>
        <p:spPr>
          <a:xfrm>
            <a:off x="368432" y="1496595"/>
            <a:ext cx="5093189" cy="415498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meeting held by a committee or council shall be </a:t>
            </a:r>
            <a:r>
              <a:rPr kumimoji="0" lang="en-US" sz="2400" b="1" i="0" u="none" strike="noStrike" kern="1200" cap="none" spc="0" normalizeH="0" baseline="0" noProof="0">
                <a:ln>
                  <a:noFill/>
                </a:ln>
                <a:solidFill>
                  <a:prstClr val="black"/>
                </a:solidFill>
                <a:effectLst/>
                <a:uLnTx/>
                <a:uFillTx/>
                <a:latin typeface="Poppins"/>
                <a:ea typeface="+mn-ea"/>
                <a:cs typeface="Poppins"/>
              </a:rPr>
              <a:t>open to the public</a:t>
            </a:r>
            <a:r>
              <a:rPr kumimoji="0" lang="en-US" sz="2400" b="0" i="0" u="none" strike="noStrike" kern="1200" cap="none" spc="0" normalizeH="0" baseline="0" noProof="0">
                <a:ln>
                  <a:noFill/>
                </a:ln>
                <a:solidFill>
                  <a:prstClr val="black"/>
                </a:solidFill>
                <a:effectLst/>
                <a:uLnTx/>
                <a:uFillTx/>
                <a:latin typeface="Poppins"/>
                <a:ea typeface="+mn-ea"/>
                <a:cs typeface="Poppin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Poppins"/>
              <a:ea typeface="+mn-ea"/>
              <a:cs typeface="Poppin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Poppins"/>
                <a:ea typeface="+mn-ea"/>
                <a:cs typeface="Poppins"/>
              </a:rPr>
              <a:t>Any member of the </a:t>
            </a:r>
            <a:r>
              <a:rPr kumimoji="0" lang="en-US" sz="2400" b="1" i="0" u="none" strike="noStrike" kern="1200" cap="none" spc="0" normalizeH="0" baseline="0" noProof="0">
                <a:ln>
                  <a:noFill/>
                </a:ln>
                <a:solidFill>
                  <a:prstClr val="black"/>
                </a:solidFill>
                <a:effectLst/>
                <a:uLnTx/>
                <a:uFillTx/>
                <a:latin typeface="Poppins"/>
                <a:ea typeface="+mn-ea"/>
                <a:cs typeface="Poppins"/>
              </a:rPr>
              <a:t>public shall be able to address </a:t>
            </a:r>
            <a:r>
              <a:rPr kumimoji="0" lang="en-US" sz="2400" b="0" i="0" u="none" strike="noStrike" kern="1200" cap="none" spc="0" normalizeH="0" baseline="0" noProof="0">
                <a:ln>
                  <a:noFill/>
                </a:ln>
                <a:solidFill>
                  <a:prstClr val="black"/>
                </a:solidFill>
                <a:effectLst/>
                <a:uLnTx/>
                <a:uFillTx/>
                <a:latin typeface="Poppins"/>
                <a:ea typeface="+mn-ea"/>
                <a:cs typeface="Poppins"/>
              </a:rPr>
              <a:t>the council or committee </a:t>
            </a:r>
            <a:r>
              <a:rPr kumimoji="0" lang="en-US" sz="2400" b="1" i="0" u="none" strike="noStrike" kern="1200" cap="none" spc="0" normalizeH="0" baseline="0" noProof="0">
                <a:ln>
                  <a:noFill/>
                </a:ln>
                <a:solidFill>
                  <a:prstClr val="black"/>
                </a:solidFill>
                <a:effectLst/>
                <a:uLnTx/>
                <a:uFillTx/>
                <a:latin typeface="Poppins"/>
                <a:ea typeface="+mn-ea"/>
                <a:cs typeface="Poppins"/>
              </a:rPr>
              <a:t>during the meeting </a:t>
            </a:r>
            <a:r>
              <a:rPr kumimoji="0" lang="en-US" sz="2400" b="0" i="0" u="none" strike="noStrike" kern="1200" cap="none" spc="0" normalizeH="0" baseline="0" noProof="0">
                <a:ln>
                  <a:noFill/>
                </a:ln>
                <a:solidFill>
                  <a:prstClr val="black"/>
                </a:solidFill>
                <a:effectLst/>
                <a:uLnTx/>
                <a:uFillTx/>
                <a:latin typeface="Poppins"/>
                <a:ea typeface="+mn-ea"/>
                <a:cs typeface="Poppins"/>
              </a:rPr>
              <a:t>on any item within the subject matter jurisdiction of the council or committee.</a:t>
            </a:r>
          </a:p>
        </p:txBody>
      </p:sp>
      <p:sp>
        <p:nvSpPr>
          <p:cNvPr id="17" name="TextBox 16">
            <a:extLst>
              <a:ext uri="{FF2B5EF4-FFF2-40B4-BE49-F238E27FC236}">
                <a16:creationId xmlns:a16="http://schemas.microsoft.com/office/drawing/2014/main" id="{F1D1943C-7273-423F-BD5B-1FAEA46C0E77}"/>
              </a:ext>
            </a:extLst>
          </p:cNvPr>
          <p:cNvSpPr txBox="1"/>
          <p:nvPr/>
        </p:nvSpPr>
        <p:spPr>
          <a:xfrm>
            <a:off x="6156354" y="1334174"/>
            <a:ext cx="5884190" cy="5100371"/>
          </a:xfrm>
          <a:prstGeom prst="rect">
            <a:avLst/>
          </a:prstGeom>
          <a:noFill/>
        </p:spPr>
        <p:txBody>
          <a:bodyPr wrap="square" lIns="91440" tIns="45720" rIns="91440" bIns="45720" anchor="t">
            <a:spAutoFit/>
          </a:bodyPr>
          <a:lstStyle/>
          <a:p>
            <a:pPr marL="342900" marR="0" lvl="0" indent="-342900" defTabSz="914400" rtl="0" eaLnBrk="1" fontAlgn="auto" latinLnBrk="0" hangingPunct="1">
              <a:lnSpc>
                <a:spcPct val="100000"/>
              </a:lnSpc>
              <a:spcBef>
                <a:spcPts val="945"/>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6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un</a:t>
            </a:r>
            <a:r>
              <a:rPr kumimoji="0" lang="es-CO" sz="2400" b="0" i="0" u="none" strike="noStrike" kern="1200" cap="none" spc="-3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celebre</a:t>
            </a:r>
            <a:r>
              <a:rPr kumimoji="0" lang="es-CO" sz="2400" b="0"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0" i="0" u="none" strike="noStrike" kern="1200" cap="none" spc="-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estar</a:t>
            </a:r>
            <a:r>
              <a:rPr kumimoji="0" lang="es-CO" sz="24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abierta</a:t>
            </a:r>
            <a:r>
              <a:rPr kumimoji="0" lang="es-CO" sz="2400" b="1"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1" i="0" u="none" strike="noStrike" kern="1200" cap="none" spc="-10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público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a:t>
            </a: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457200" marR="0" lvl="0" indent="-457200" defTabSz="914400" rtl="0" eaLnBrk="1" fontAlgn="auto" latinLnBrk="0" hangingPunct="1">
              <a:lnSpc>
                <a:spcPct val="100000"/>
              </a:lnSpc>
              <a:spcBef>
                <a:spcPts val="25"/>
              </a:spcBef>
              <a:spcAft>
                <a:spcPts val="0"/>
              </a:spcAft>
              <a:buClrTx/>
              <a:buSzTx/>
              <a:buFont typeface="+mj-lt"/>
              <a:buAutoNum type="arabicPeriod"/>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a:p>
            <a:pPr marL="342900" marR="128270" lvl="0" indent="-342900" defTabSz="914400" rtl="0" eaLnBrk="1" fontAlgn="auto" latinLnBrk="0" hangingPunct="1">
              <a:lnSpc>
                <a:spcPct val="107000"/>
              </a:lnSpc>
              <a:spcBef>
                <a:spcPts val="0"/>
              </a:spcBef>
              <a:spcAft>
                <a:spcPts val="0"/>
              </a:spcAft>
              <a:buClrTx/>
              <a:buSzPts val="1300"/>
              <a:buFont typeface="+mj-lt"/>
              <a:buAutoNum type="arabicPeriod"/>
              <a:tabLst>
                <a:tab pos="521335" algn="l"/>
              </a:tabLst>
              <a:defRPr/>
            </a:pP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Se le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debe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brindar a cualquier miembro del público</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oportunidad de dirigirse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al</a:t>
            </a:r>
            <a:r>
              <a:rPr kumimoji="0" lang="es-CO" sz="2400" b="0" i="0" u="none" strike="noStrike" kern="1200" cap="none" spc="-4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consejo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o</a:t>
            </a:r>
            <a:r>
              <a:rPr kumimoji="0" lang="es-CO" sz="24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comité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durante</a:t>
            </a:r>
            <a:r>
              <a:rPr kumimoji="0" lang="es-CO" sz="2400" b="1"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la</a:t>
            </a:r>
            <a:r>
              <a:rPr kumimoji="0" lang="es-CO" sz="2400" b="1"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1"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reunión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en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relación</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cualquier</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asunto</a:t>
            </a:r>
            <a:r>
              <a:rPr kumimoji="0" lang="es-CO" sz="24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que</a:t>
            </a:r>
            <a:r>
              <a:rPr kumimoji="0" lang="es-CO" sz="2400" b="0" i="0" u="none" strike="noStrike" kern="1200" cap="none" spc="-7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tenga que ver con la materia bajo jurisdicción del consejo o comité.</a:t>
            </a:r>
            <a:endParaRPr kumimoji="0" lang="es-CO" sz="2400" b="0" i="0"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lang="es-CO"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endParaRPr>
          </a:p>
        </p:txBody>
      </p:sp>
      <p:sp>
        <p:nvSpPr>
          <p:cNvPr id="2" name="TextBox 1">
            <a:extLst>
              <a:ext uri="{FF2B5EF4-FFF2-40B4-BE49-F238E27FC236}">
                <a16:creationId xmlns:a16="http://schemas.microsoft.com/office/drawing/2014/main" id="{9D694BAB-37A5-DAC4-77DB-904C5EDE9A61}"/>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grpSp>
        <p:nvGrpSpPr>
          <p:cNvPr id="9" name="Group 8">
            <a:extLst>
              <a:ext uri="{FF2B5EF4-FFF2-40B4-BE49-F238E27FC236}">
                <a16:creationId xmlns:a16="http://schemas.microsoft.com/office/drawing/2014/main" id="{36891F1C-1624-0766-6347-8CFB59BC858F}"/>
              </a:ext>
            </a:extLst>
          </p:cNvPr>
          <p:cNvGrpSpPr/>
          <p:nvPr/>
        </p:nvGrpSpPr>
        <p:grpSpPr>
          <a:xfrm>
            <a:off x="4821411" y="260854"/>
            <a:ext cx="1288916" cy="1337142"/>
            <a:chOff x="4765589" y="133312"/>
            <a:chExt cx="1288916" cy="1337142"/>
          </a:xfrm>
        </p:grpSpPr>
        <p:pic>
          <p:nvPicPr>
            <p:cNvPr id="4" name="Picture 2" descr="A list of a meeting&#10;&#10;Description automatically generated">
              <a:extLst>
                <a:ext uri="{FF2B5EF4-FFF2-40B4-BE49-F238E27FC236}">
                  <a16:creationId xmlns:a16="http://schemas.microsoft.com/office/drawing/2014/main" id="{135A2F87-3A64-83B8-508C-597FA6384BD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8" name="Picture 3">
              <a:extLst>
                <a:ext uri="{FF2B5EF4-FFF2-40B4-BE49-F238E27FC236}">
                  <a16:creationId xmlns:a16="http://schemas.microsoft.com/office/drawing/2014/main" id="{9079FCD3-5C7E-8964-E464-AB1735D93BAE}"/>
                </a:ext>
              </a:extLst>
            </p:cNvPr>
            <p:cNvPicPr>
              <a:picLocks noChangeAspect="1"/>
            </p:cNvPicPr>
            <p:nvPr/>
          </p:nvPicPr>
          <p:blipFill>
            <a:blip r:embed="rId4"/>
            <a:stretch>
              <a:fillRect/>
            </a:stretch>
          </p:blipFill>
          <p:spPr>
            <a:xfrm>
              <a:off x="5282821" y="372763"/>
              <a:ext cx="771684" cy="1097691"/>
            </a:xfrm>
            <a:prstGeom prst="rect">
              <a:avLst/>
            </a:prstGeom>
          </p:spPr>
        </p:pic>
      </p:grpSp>
    </p:spTree>
    <p:extLst>
      <p:ext uri="{BB962C8B-B14F-4D97-AF65-F5344CB8AC3E}">
        <p14:creationId xmlns:p14="http://schemas.microsoft.com/office/powerpoint/2010/main" val="190252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3EA4D-94A0-4733-967B-192D2ED6DA79}"/>
              </a:ext>
            </a:extLst>
          </p:cNvPr>
          <p:cNvSpPr txBox="1"/>
          <p:nvPr/>
        </p:nvSpPr>
        <p:spPr>
          <a:xfrm>
            <a:off x="334932" y="955787"/>
            <a:ext cx="5105199" cy="5816977"/>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300" b="0" i="0" u="none" strike="noStrike" kern="1200" cap="none" spc="0" normalizeH="0" baseline="0" noProof="0" dirty="0">
              <a:ln>
                <a:noFill/>
              </a:ln>
              <a:solidFill>
                <a:prstClr val="black"/>
              </a:solidFill>
              <a:effectLst/>
              <a:uLnTx/>
              <a:uFillTx/>
              <a:latin typeface="Poppins"/>
              <a:ea typeface="+mn-ea"/>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a:ea typeface="+mn-ea"/>
                <a:cs typeface="Poppins"/>
              </a:rPr>
              <a:t>3. The council or committee </a:t>
            </a:r>
            <a:r>
              <a:rPr kumimoji="0" lang="en-US" sz="2000" b="1" i="0" u="none" strike="noStrike" kern="1200" cap="none" spc="0" normalizeH="0" baseline="0" noProof="0" dirty="0">
                <a:ln>
                  <a:noFill/>
                </a:ln>
                <a:solidFill>
                  <a:prstClr val="black"/>
                </a:solidFill>
                <a:effectLst/>
                <a:uLnTx/>
                <a:uFillTx/>
                <a:latin typeface="Poppins"/>
                <a:ea typeface="+mn-ea"/>
                <a:cs typeface="Poppins"/>
              </a:rPr>
              <a:t>may not take any action </a:t>
            </a:r>
            <a:r>
              <a:rPr kumimoji="0" lang="en-US" sz="2000" b="0" i="0" u="none" strike="noStrike" kern="1200" cap="none" spc="0" normalizeH="0" baseline="0" noProof="0" dirty="0">
                <a:ln>
                  <a:noFill/>
                </a:ln>
                <a:solidFill>
                  <a:prstClr val="black"/>
                </a:solidFill>
                <a:effectLst/>
                <a:uLnTx/>
                <a:uFillTx/>
                <a:latin typeface="Poppins"/>
                <a:ea typeface="+mn-ea"/>
                <a:cs typeface="Poppins"/>
              </a:rPr>
              <a:t>on any item of business </a:t>
            </a:r>
            <a:r>
              <a:rPr kumimoji="0" lang="en-US" sz="2000" b="1" i="0" u="none" strike="noStrike" kern="1200" cap="none" spc="0" normalizeH="0" baseline="0" noProof="0" dirty="0">
                <a:ln>
                  <a:noFill/>
                </a:ln>
                <a:solidFill>
                  <a:prstClr val="black"/>
                </a:solidFill>
                <a:effectLst/>
                <a:uLnTx/>
                <a:uFillTx/>
                <a:latin typeface="Poppins"/>
                <a:ea typeface="+mn-ea"/>
                <a:cs typeface="Poppins"/>
              </a:rPr>
              <a:t>unless </a:t>
            </a:r>
            <a:r>
              <a:rPr kumimoji="0" lang="en-US" sz="2000" b="0" i="0" u="none" strike="noStrike" kern="1200" cap="none" spc="0" normalizeH="0" baseline="0" noProof="0" dirty="0">
                <a:ln>
                  <a:noFill/>
                </a:ln>
                <a:solidFill>
                  <a:prstClr val="black"/>
                </a:solidFill>
                <a:effectLst/>
                <a:uLnTx/>
                <a:uFillTx/>
                <a:latin typeface="Poppins"/>
                <a:ea typeface="+mn-ea"/>
                <a:cs typeface="Poppins"/>
              </a:rPr>
              <a:t>a) the item appeared on the posted agenda, or b) the council or committee members present, by </a:t>
            </a:r>
            <a:r>
              <a:rPr kumimoji="0" lang="en-US" sz="2000" b="1" i="0" u="none" strike="noStrike" kern="1200" cap="none" spc="0" normalizeH="0" baseline="0" noProof="0" dirty="0">
                <a:ln>
                  <a:noFill/>
                </a:ln>
                <a:solidFill>
                  <a:prstClr val="black"/>
                </a:solidFill>
                <a:effectLst/>
                <a:uLnTx/>
                <a:uFillTx/>
                <a:latin typeface="Poppins"/>
                <a:ea typeface="+mn-ea"/>
                <a:cs typeface="Poppins"/>
              </a:rPr>
              <a:t>unanimous vote</a:t>
            </a:r>
            <a:r>
              <a:rPr kumimoji="0" lang="en-US" sz="2000" b="0" i="0" u="none" strike="noStrike" kern="1200" cap="none" spc="0" normalizeH="0" baseline="0" noProof="0" dirty="0">
                <a:ln>
                  <a:noFill/>
                </a:ln>
                <a:solidFill>
                  <a:prstClr val="black"/>
                </a:solidFill>
                <a:effectLst/>
                <a:uLnTx/>
                <a:uFillTx/>
                <a:latin typeface="Poppins"/>
                <a:ea typeface="+mn-ea"/>
                <a:cs typeface="Poppins"/>
              </a:rPr>
              <a:t>, find that there is a need to take immediate action and that the need for action came to the attention of the council or committee </a:t>
            </a:r>
            <a:r>
              <a:rPr kumimoji="0" lang="en-US" sz="2000" b="1" i="0" u="none" strike="noStrike" kern="1200" cap="none" spc="0" normalizeH="0" baseline="0" noProof="0" dirty="0">
                <a:ln>
                  <a:noFill/>
                </a:ln>
                <a:solidFill>
                  <a:prstClr val="black"/>
                </a:solidFill>
                <a:effectLst/>
                <a:uLnTx/>
                <a:uFillTx/>
                <a:latin typeface="Poppins"/>
                <a:ea typeface="+mn-ea"/>
                <a:cs typeface="Poppins"/>
              </a:rPr>
              <a:t>subsequent  </a:t>
            </a:r>
            <a:r>
              <a:rPr kumimoji="0" lang="en-US" sz="2000" b="0" i="0" u="none" strike="noStrike" kern="1200" cap="none" spc="0" normalizeH="0" baseline="0" noProof="0" dirty="0">
                <a:ln>
                  <a:noFill/>
                </a:ln>
                <a:solidFill>
                  <a:prstClr val="black"/>
                </a:solidFill>
                <a:effectLst/>
                <a:uLnTx/>
                <a:uFillTx/>
                <a:latin typeface="Poppins"/>
                <a:ea typeface="+mn-ea"/>
                <a:cs typeface="Poppins"/>
              </a:rPr>
              <a:t>to the posting of the agenda.</a:t>
            </a:r>
            <a:endParaRPr lang="en-US" sz="2000" b="0" i="0" u="none" strike="noStrike" kern="1200" cap="none" spc="0" normalizeH="0" baseline="0" noProof="0" dirty="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i="0" u="none" strike="noStrike" kern="1200" cap="none" spc="0" normalizeH="0" baseline="0" noProof="0" dirty="0">
              <a:ln>
                <a:noFill/>
              </a:ln>
              <a:solidFill>
                <a:prstClr val="black"/>
              </a:solidFill>
              <a:effectLst/>
              <a:uLnTx/>
              <a:uFillTx/>
              <a:latin typeface="Poppins"/>
              <a:cs typeface="Poppins"/>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oppins"/>
                <a:ea typeface="+mn-ea"/>
                <a:cs typeface="Poppins"/>
              </a:rPr>
              <a:t>4. Any materials provided to a council or committee shall be made available to any member of the public </a:t>
            </a:r>
            <a:r>
              <a:rPr kumimoji="0" lang="en-US" sz="2000" b="0" i="0" u="none" strike="noStrike" kern="1200" cap="none" spc="0" normalizeH="0" baseline="0" noProof="0" dirty="0">
                <a:ln>
                  <a:noFill/>
                </a:ln>
                <a:solidFill>
                  <a:prstClr val="black"/>
                </a:solidFill>
                <a:effectLst/>
                <a:uLnTx/>
                <a:uFillTx/>
                <a:latin typeface="Poppins"/>
                <a:ea typeface="+mn-ea"/>
                <a:cs typeface="Poppins"/>
              </a:rPr>
              <a:t>who requests the materials pursuant to the California Public Records Act.</a:t>
            </a:r>
            <a:endParaRPr lang="en-US" sz="2000" b="0" i="0" u="none" strike="noStrike" kern="1200" cap="none" spc="0" normalizeH="0" baseline="0" noProof="0" dirty="0">
              <a:ln>
                <a:noFill/>
              </a:ln>
              <a:solidFill>
                <a:prstClr val="black"/>
              </a:solidFill>
              <a:effectLst/>
              <a:uLnTx/>
              <a:uFillTx/>
              <a:latin typeface="Poppins"/>
              <a:cs typeface="Poppins"/>
            </a:endParaRPr>
          </a:p>
        </p:txBody>
      </p:sp>
      <p:sp>
        <p:nvSpPr>
          <p:cNvPr id="17" name="TextBox 16">
            <a:extLst>
              <a:ext uri="{FF2B5EF4-FFF2-40B4-BE49-F238E27FC236}">
                <a16:creationId xmlns:a16="http://schemas.microsoft.com/office/drawing/2014/main" id="{F1D1943C-7273-423F-BD5B-1FAEA46C0E77}"/>
              </a:ext>
            </a:extLst>
          </p:cNvPr>
          <p:cNvSpPr txBox="1"/>
          <p:nvPr/>
        </p:nvSpPr>
        <p:spPr>
          <a:xfrm>
            <a:off x="6898922" y="960498"/>
            <a:ext cx="5025709" cy="6178871"/>
          </a:xfrm>
          <a:prstGeom prst="rect">
            <a:avLst/>
          </a:prstGeom>
          <a:noFill/>
        </p:spPr>
        <p:txBody>
          <a:bodyPr wrap="square" lIns="91440" tIns="45720" rIns="91440" bIns="45720" anchor="t">
            <a:spAutoFit/>
          </a:bodyPr>
          <a:lstStyle/>
          <a:p>
            <a:pPr marL="0" marR="149860" lvl="0" indent="57150" algn="l" defTabSz="914400" rtl="0" eaLnBrk="1" fontAlgn="auto" latinLnBrk="0" hangingPunct="1">
              <a:lnSpc>
                <a:spcPct val="107000"/>
              </a:lnSpc>
              <a:spcBef>
                <a:spcPts val="0"/>
              </a:spcBef>
              <a:spcAft>
                <a:spcPts val="0"/>
              </a:spcAft>
              <a:buClrTx/>
              <a:buSzPts val="1300"/>
              <a:buFontTx/>
              <a:buNone/>
              <a:tabLst>
                <a:tab pos="521335" algn="l"/>
              </a:tabLst>
              <a:defRPr/>
            </a:pP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3. El consejo o el comité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no puede tomar ninguna acción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en tratar un asunto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 menos</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a:t>
            </a:r>
            <a:r>
              <a:rPr kumimoji="0" lang="es-CO" sz="2000" b="0" i="0" u="none" strike="noStrike" kern="1200" cap="none" spc="-1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el</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asunto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se</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incluyó</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la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agenda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publicada,</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a:t>
            </a:r>
            <a:r>
              <a:rPr kumimoji="0" lang="es-CO" sz="2000" b="0"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b)</a:t>
            </a:r>
            <a:r>
              <a:rPr kumimoji="0" lang="es-CO" sz="2000" b="0"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los miembros</a:t>
            </a:r>
            <a:r>
              <a:rPr kumimoji="0" lang="es-CO" sz="2000" b="0" i="0" u="none" strike="noStrike" kern="1200" cap="none" spc="-14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del consejo o comité deciden, por medio un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voto unánime</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 que se necesita tomar acción</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inmediata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y</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 dicha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necesidad</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no</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se dio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conocer</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al</a:t>
            </a:r>
            <a:r>
              <a:rPr kumimoji="0" lang="es-CO" sz="2000" b="0" i="0" u="none" strike="noStrike" kern="1200" cap="none" spc="-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consejo</a:t>
            </a:r>
            <a:r>
              <a:rPr kumimoji="0" lang="es-CO" sz="2000" b="0" i="0" u="none" strike="noStrike" kern="1200" cap="none" spc="-1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 comité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después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que se publicó la agenda.</a:t>
            </a:r>
            <a:endParaRPr lang="en-US">
              <a:cs typeface="Calibri" panose="020F0502020204030204"/>
            </a:endParaRPr>
          </a:p>
          <a:p>
            <a:pPr marL="342900" marR="0" lvl="0" indent="-285750" algn="l" defTabSz="914400" rtl="0" eaLnBrk="1" fontAlgn="auto" latinLnBrk="0" hangingPunct="1">
              <a:lnSpc>
                <a:spcPct val="100000"/>
              </a:lnSpc>
              <a:spcBef>
                <a:spcPts val="40"/>
              </a:spcBef>
              <a:spcAft>
                <a:spcPts val="0"/>
              </a:spcAft>
              <a:buClrTx/>
              <a:buSzTx/>
              <a:buFont typeface="+mj-lt"/>
              <a:buAutoNum type="arabicPeriod"/>
              <a:tabLst/>
              <a:defRPr/>
            </a:pPr>
            <a:endParaRPr lang="es-CO" sz="11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endParaRPr>
          </a:p>
          <a:p>
            <a:pPr marL="0" marR="296545" lvl="0" indent="57150" algn="l" defTabSz="914400" rtl="0" eaLnBrk="1" fontAlgn="auto" latinLnBrk="0" hangingPunct="1">
              <a:lnSpc>
                <a:spcPct val="107000"/>
              </a:lnSpc>
              <a:spcBef>
                <a:spcPts val="5"/>
              </a:spcBef>
              <a:spcAft>
                <a:spcPts val="0"/>
              </a:spcAft>
              <a:buClrTx/>
              <a:buSzPts val="1300"/>
              <a:buFontTx/>
              <a:buNone/>
              <a:tabLst>
                <a:tab pos="521335" algn="l"/>
              </a:tabLst>
              <a:defRPr/>
            </a:pP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4. Cualquier</a:t>
            </a:r>
            <a:r>
              <a:rPr kumimoji="0" lang="es-CO" sz="2000" b="1" i="0" u="none" strike="noStrike" kern="1200" cap="none" spc="-5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material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provistos</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para</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el</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comité</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o</a:t>
            </a:r>
            <a:r>
              <a:rPr kumimoji="0" lang="es-CO" sz="2000" b="1" i="0" u="none" strike="noStrike" kern="1200" cap="none" spc="-25"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consejo</a:t>
            </a:r>
            <a:r>
              <a:rPr kumimoji="0" lang="es-CO" sz="2000" b="1" i="0" u="none" strike="noStrike" kern="1200" cap="none" spc="-2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debe</a:t>
            </a:r>
            <a:r>
              <a:rPr kumimoji="0" lang="es-CO" sz="2000" b="1" i="0" u="none" strike="noStrike" kern="1200" cap="none" spc="-3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estar</a:t>
            </a:r>
            <a:r>
              <a:rPr kumimoji="0" lang="es-CO" sz="2000" b="1" i="0" u="none" strike="noStrike" kern="1200" cap="none" spc="-100" normalizeH="0" baseline="0" noProof="0" dirty="0">
                <a:ln>
                  <a:noFill/>
                </a:ln>
                <a:solidFill>
                  <a:srgbClr val="0070C0"/>
                </a:solidFill>
                <a:effectLst/>
                <a:uLnTx/>
                <a:uFillTx/>
                <a:latin typeface="Poppins"/>
                <a:ea typeface="Calibri" panose="020F0502020204030204" pitchFamily="34" charset="0"/>
                <a:cs typeface="Poppins"/>
              </a:rPr>
              <a:t> </a:t>
            </a:r>
            <a:r>
              <a:rPr kumimoji="0" lang="es-CO" sz="2000" b="1"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disponibles para los miembros del público </a:t>
            </a:r>
            <a:r>
              <a:rPr kumimoji="0"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rPr>
              <a:t>quienes soliciten dichos materiales de conformidad con la Ley en California para Registros Públicos.</a:t>
            </a:r>
            <a:endParaRPr lang="es-CO" sz="2000" b="0" i="0" u="none" strike="noStrike" kern="1200" cap="none" spc="0" normalizeH="0" baseline="0" noProof="0">
              <a:ln>
                <a:noFill/>
              </a:ln>
              <a:solidFill>
                <a:srgbClr val="0070C0"/>
              </a:solidFill>
              <a:effectLst/>
              <a:uLnTx/>
              <a:uFillTx/>
              <a:latin typeface="Poppins"/>
              <a:ea typeface="Calibri" panose="020F0502020204030204" pitchFamily="34" charset="0"/>
              <a:cs typeface="Poppins"/>
            </a:endParaRPr>
          </a:p>
        </p:txBody>
      </p:sp>
      <p:grpSp>
        <p:nvGrpSpPr>
          <p:cNvPr id="8" name="Group 7">
            <a:extLst>
              <a:ext uri="{FF2B5EF4-FFF2-40B4-BE49-F238E27FC236}">
                <a16:creationId xmlns:a16="http://schemas.microsoft.com/office/drawing/2014/main" id="{D2333D9A-4799-19ED-583D-41C93EDA9397}"/>
              </a:ext>
            </a:extLst>
          </p:cNvPr>
          <p:cNvGrpSpPr/>
          <p:nvPr/>
        </p:nvGrpSpPr>
        <p:grpSpPr>
          <a:xfrm>
            <a:off x="5329411" y="167275"/>
            <a:ext cx="1288916" cy="1337142"/>
            <a:chOff x="4765589" y="133312"/>
            <a:chExt cx="1288916" cy="1337142"/>
          </a:xfrm>
        </p:grpSpPr>
        <p:pic>
          <p:nvPicPr>
            <p:cNvPr id="6" name="Picture 5" descr="A list of a meeting&#10;&#10;Description automatically generated">
              <a:extLst>
                <a:ext uri="{FF2B5EF4-FFF2-40B4-BE49-F238E27FC236}">
                  <a16:creationId xmlns:a16="http://schemas.microsoft.com/office/drawing/2014/main" id="{B08316CA-6924-4B95-410D-2A3B037CAC82}"/>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20782654-FB29-34AA-3202-0D082BCFB7CF}"/>
                </a:ext>
              </a:extLst>
            </p:cNvPr>
            <p:cNvPicPr>
              <a:picLocks noChangeAspect="1"/>
            </p:cNvPicPr>
            <p:nvPr/>
          </p:nvPicPr>
          <p:blipFill>
            <a:blip r:embed="rId4"/>
            <a:stretch>
              <a:fillRect/>
            </a:stretch>
          </p:blipFill>
          <p:spPr>
            <a:xfrm>
              <a:off x="5282821" y="372763"/>
              <a:ext cx="771684" cy="1097691"/>
            </a:xfrm>
            <a:prstGeom prst="rect">
              <a:avLst/>
            </a:prstGeom>
          </p:spPr>
        </p:pic>
      </p:grpSp>
      <p:sp>
        <p:nvSpPr>
          <p:cNvPr id="4" name="TextBox 3">
            <a:extLst>
              <a:ext uri="{FF2B5EF4-FFF2-40B4-BE49-F238E27FC236}">
                <a16:creationId xmlns:a16="http://schemas.microsoft.com/office/drawing/2014/main" id="{74C5E427-86E2-8B14-C845-BAE8C08EB9C9}"/>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9" name="TextBox 8">
            <a:extLst>
              <a:ext uri="{FF2B5EF4-FFF2-40B4-BE49-F238E27FC236}">
                <a16:creationId xmlns:a16="http://schemas.microsoft.com/office/drawing/2014/main" id="{EA4AD13B-DA55-772C-0007-5AB0927F4EC4}"/>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spTree>
    <p:extLst>
      <p:ext uri="{BB962C8B-B14F-4D97-AF65-F5344CB8AC3E}">
        <p14:creationId xmlns:p14="http://schemas.microsoft.com/office/powerpoint/2010/main" val="414894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D4C98C-C3E2-4336-A888-038B07FF1394}"/>
              </a:ext>
            </a:extLst>
          </p:cNvPr>
          <p:cNvSpPr txBox="1"/>
          <p:nvPr/>
        </p:nvSpPr>
        <p:spPr>
          <a:xfrm>
            <a:off x="1640" y="1330162"/>
            <a:ext cx="5588922" cy="5332229"/>
          </a:xfrm>
          <a:prstGeom prst="rect">
            <a:avLst/>
          </a:prstGeom>
          <a:noFill/>
        </p:spPr>
        <p:txBody>
          <a:bodyPr wrap="square" lIns="91440" tIns="45720" rIns="91440" bIns="45720" anchor="t">
            <a:spAutoFit/>
          </a:body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a:ea typeface="+mn-ea"/>
                <a:cs typeface="Poppins"/>
              </a:rPr>
              <a:t>5.	Notice of the meeting shall be posted at the school site or other appropriate </a:t>
            </a:r>
            <a:r>
              <a:rPr kumimoji="0" lang="en-US" sz="2000" b="1" i="0" u="none" strike="noStrike" kern="1200" cap="none" spc="0" normalizeH="0" baseline="0" noProof="0" dirty="0">
                <a:ln>
                  <a:noFill/>
                </a:ln>
                <a:solidFill>
                  <a:prstClr val="black"/>
                </a:solidFill>
                <a:effectLst/>
                <a:uLnTx/>
                <a:uFillTx/>
                <a:latin typeface="Poppins"/>
                <a:ea typeface="+mn-ea"/>
                <a:cs typeface="Poppins"/>
              </a:rPr>
              <a:t>place accessible to the public at least 72 hours prior to the meeting</a:t>
            </a:r>
            <a:r>
              <a:rPr kumimoji="0" lang="en-US" sz="2000" b="0" i="0" u="none" strike="noStrike" kern="1200" cap="none" spc="0" normalizeH="0" baseline="0" noProof="0" dirty="0">
                <a:ln>
                  <a:noFill/>
                </a:ln>
                <a:solidFill>
                  <a:prstClr val="black"/>
                </a:solidFill>
                <a:effectLst/>
                <a:uLnTx/>
                <a:uFillTx/>
                <a:latin typeface="Poppins"/>
                <a:ea typeface="+mn-ea"/>
                <a:cs typeface="Poppins"/>
              </a:rPr>
              <a:t>.</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a:ea typeface="+mn-ea"/>
                <a:cs typeface="Poppins"/>
              </a:rPr>
              <a:t>6.	The meeting notice shall specify the </a:t>
            </a:r>
            <a:r>
              <a:rPr kumimoji="0" lang="en-US" sz="2000" b="1" i="0" u="none" strike="noStrike" kern="1200" cap="none" spc="0" normalizeH="0" baseline="0" noProof="0" dirty="0">
                <a:ln>
                  <a:noFill/>
                </a:ln>
                <a:solidFill>
                  <a:prstClr val="black"/>
                </a:solidFill>
                <a:effectLst/>
                <a:uLnTx/>
                <a:uFillTx/>
                <a:latin typeface="Poppins"/>
                <a:ea typeface="+mn-ea"/>
                <a:cs typeface="Poppins"/>
              </a:rPr>
              <a:t>date, time, and location </a:t>
            </a:r>
            <a:r>
              <a:rPr kumimoji="0" lang="en-US" sz="2000" b="0" i="0" u="none" strike="noStrike" kern="1200" cap="none" spc="0" normalizeH="0" baseline="0" noProof="0" dirty="0">
                <a:ln>
                  <a:noFill/>
                </a:ln>
                <a:solidFill>
                  <a:prstClr val="black"/>
                </a:solidFill>
                <a:effectLst/>
                <a:uLnTx/>
                <a:uFillTx/>
                <a:latin typeface="Poppins"/>
                <a:ea typeface="+mn-ea"/>
                <a:cs typeface="Poppins"/>
              </a:rPr>
              <a:t>of the meeting and contain an agenda describing each item of business to be discussed or acted upon.</a:t>
            </a:r>
          </a:p>
          <a:p>
            <a:pPr marL="396875" marR="0" lvl="0" indent="-396875"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Poppins"/>
              <a:ea typeface="+mn-ea"/>
              <a:cs typeface="Poppins"/>
            </a:endParaRPr>
          </a:p>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a:ea typeface="+mn-ea"/>
                <a:cs typeface="Poppins"/>
              </a:rPr>
              <a:t>7.	If a council or committee violates the procedural meeting requirements of this section, upon the demand of any person, the council or committee shall reconsider the items at its next meeting, after allowing for public input on the item.</a:t>
            </a:r>
          </a:p>
        </p:txBody>
      </p:sp>
      <p:sp>
        <p:nvSpPr>
          <p:cNvPr id="11" name="TextBox 10">
            <a:extLst>
              <a:ext uri="{FF2B5EF4-FFF2-40B4-BE49-F238E27FC236}">
                <a16:creationId xmlns:a16="http://schemas.microsoft.com/office/drawing/2014/main" id="{BE8BC42E-B2D7-4595-B012-477013908EC4}"/>
              </a:ext>
            </a:extLst>
          </p:cNvPr>
          <p:cNvSpPr txBox="1"/>
          <p:nvPr/>
        </p:nvSpPr>
        <p:spPr>
          <a:xfrm>
            <a:off x="5590562" y="1020335"/>
            <a:ext cx="6612610" cy="5924699"/>
          </a:xfrm>
          <a:prstGeom prst="rect">
            <a:avLst/>
          </a:prstGeom>
          <a:noFill/>
        </p:spPr>
        <p:txBody>
          <a:bodyPr wrap="square" lIns="91440" tIns="45720" rIns="91440" bIns="45720" anchor="t">
            <a:spAutoFit/>
          </a:bodyPr>
          <a:lstStyle/>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70C0"/>
                </a:solidFill>
                <a:effectLst/>
                <a:uLnTx/>
                <a:uFillTx/>
                <a:latin typeface="Poppins"/>
                <a:ea typeface="+mn-ea"/>
                <a:cs typeface="Poppins"/>
              </a:rPr>
              <a:t>5.	Las notificaciones para las reuniones deben ser </a:t>
            </a:r>
            <a:r>
              <a:rPr kumimoji="0" lang="es-ES" sz="2000" b="1" i="0" u="none" strike="noStrike" kern="1200" cap="none" spc="0" normalizeH="0" baseline="0" noProof="0" dirty="0">
                <a:ln>
                  <a:noFill/>
                </a:ln>
                <a:solidFill>
                  <a:srgbClr val="0070C0"/>
                </a:solidFill>
                <a:effectLst/>
                <a:uLnTx/>
                <a:uFillTx/>
                <a:latin typeface="Poppins"/>
                <a:ea typeface="+mn-ea"/>
                <a:cs typeface="Poppins"/>
              </a:rPr>
              <a:t>colocadas a la vista del público </a:t>
            </a:r>
            <a:r>
              <a:rPr kumimoji="0" lang="es-ES" sz="2000" b="0" i="0" u="none" strike="noStrike" kern="1200" cap="none" spc="0" normalizeH="0" baseline="0" noProof="0" dirty="0">
                <a:ln>
                  <a:noFill/>
                </a:ln>
                <a:solidFill>
                  <a:srgbClr val="0070C0"/>
                </a:solidFill>
                <a:effectLst/>
                <a:uLnTx/>
                <a:uFillTx/>
                <a:latin typeface="Poppins"/>
                <a:ea typeface="+mn-ea"/>
                <a:cs typeface="Poppins"/>
              </a:rPr>
              <a:t>en el plantel escolar u otra ubicación apropiada para acceso fácil para el público con </a:t>
            </a:r>
            <a:r>
              <a:rPr kumimoji="0" lang="es-ES" sz="2000" b="1" i="0" u="none" strike="noStrike" kern="1200" cap="none" spc="0" normalizeH="0" baseline="0" noProof="0" dirty="0">
                <a:ln>
                  <a:noFill/>
                </a:ln>
                <a:solidFill>
                  <a:srgbClr val="0070C0"/>
                </a:solidFill>
                <a:effectLst/>
                <a:uLnTx/>
                <a:uFillTx/>
                <a:latin typeface="Poppins"/>
                <a:ea typeface="+mn-ea"/>
                <a:cs typeface="Poppins"/>
              </a:rPr>
              <a:t>por lo menos 72 horas de anticipación a la reunión</a:t>
            </a:r>
            <a:r>
              <a:rPr kumimoji="0" lang="es-ES" sz="2000" b="0" i="0" u="none" strike="noStrike" kern="1200" cap="none" spc="0" normalizeH="0" baseline="0" noProof="0" dirty="0">
                <a:ln>
                  <a:noFill/>
                </a:ln>
                <a:solidFill>
                  <a:srgbClr val="0070C0"/>
                </a:solidFill>
                <a:effectLst/>
                <a:uLnTx/>
                <a:uFillTx/>
                <a:latin typeface="Poppins"/>
                <a:ea typeface="+mn-ea"/>
                <a:cs typeface="Poppins"/>
              </a:rPr>
              <a:t>.</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70C0"/>
                </a:solidFill>
                <a:effectLst/>
                <a:uLnTx/>
                <a:uFillTx/>
                <a:latin typeface="Poppins"/>
                <a:ea typeface="+mn-ea"/>
                <a:cs typeface="Poppins"/>
              </a:rPr>
              <a:t>6.	La notificación para la reunión debe especificar la </a:t>
            </a:r>
            <a:r>
              <a:rPr kumimoji="0" lang="es-ES" sz="2000" b="1" i="0" u="none" strike="noStrike" kern="1200" cap="none" spc="0" normalizeH="0" baseline="0" noProof="0" dirty="0">
                <a:ln>
                  <a:noFill/>
                </a:ln>
                <a:solidFill>
                  <a:srgbClr val="0070C0"/>
                </a:solidFill>
                <a:effectLst/>
                <a:uLnTx/>
                <a:uFillTx/>
                <a:latin typeface="Poppins"/>
                <a:ea typeface="+mn-ea"/>
                <a:cs typeface="Poppins"/>
              </a:rPr>
              <a:t>fecha, hora y ubicación </a:t>
            </a:r>
            <a:r>
              <a:rPr kumimoji="0" lang="es-ES" sz="2000" b="0" i="0" u="none" strike="noStrike" kern="1200" cap="none" spc="0" normalizeH="0" baseline="0" noProof="0" dirty="0">
                <a:ln>
                  <a:noFill/>
                </a:ln>
                <a:solidFill>
                  <a:srgbClr val="0070C0"/>
                </a:solidFill>
                <a:effectLst/>
                <a:uLnTx/>
                <a:uFillTx/>
                <a:latin typeface="Poppins"/>
                <a:ea typeface="+mn-ea"/>
                <a:cs typeface="Poppins"/>
              </a:rPr>
              <a:t>de la reunión e incluir una agenda que describe cada asunto de negocios que se discutirá o tratará.</a:t>
            </a:r>
          </a:p>
          <a:p>
            <a:pPr marL="461645" marR="0" lvl="0" indent="-461645"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70C0"/>
              </a:solidFill>
              <a:effectLst/>
              <a:uLnTx/>
              <a:uFillTx/>
              <a:latin typeface="Poppins"/>
              <a:ea typeface="+mn-ea"/>
              <a:cs typeface="Poppins"/>
            </a:endParaRPr>
          </a:p>
          <a:p>
            <a:pPr marL="461645" marR="0" lvl="0" indent="-46164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70C0"/>
                </a:solidFill>
                <a:effectLst/>
                <a:uLnTx/>
                <a:uFillTx/>
                <a:latin typeface="Poppins"/>
                <a:ea typeface="+mn-ea"/>
                <a:cs typeface="Poppins"/>
              </a:rPr>
              <a:t>7.	Si un consejo o comité quebranta los procedimientos requeridos para la reunión de esta sección, la exigencia de cualquier persona, el consejo o comité deberá reconsiderar el asunto durante su próxima reunión, después de permitirle al público presentar sus sugerencias referente al asunto.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Poppins"/>
              <a:ea typeface="+mn-ea"/>
              <a:cs typeface="Poppins"/>
            </a:endParaRPr>
          </a:p>
        </p:txBody>
      </p:sp>
      <p:grpSp>
        <p:nvGrpSpPr>
          <p:cNvPr id="7" name="Group 6">
            <a:extLst>
              <a:ext uri="{FF2B5EF4-FFF2-40B4-BE49-F238E27FC236}">
                <a16:creationId xmlns:a16="http://schemas.microsoft.com/office/drawing/2014/main" id="{9AF4236C-0D60-65E4-36DC-55FBA3BF5BF4}"/>
              </a:ext>
            </a:extLst>
          </p:cNvPr>
          <p:cNvGrpSpPr/>
          <p:nvPr/>
        </p:nvGrpSpPr>
        <p:grpSpPr>
          <a:xfrm>
            <a:off x="4821411" y="274222"/>
            <a:ext cx="887864" cy="909353"/>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225BBC29-89C1-E448-92D2-D1F2187AC211}"/>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6" name="Picture 5">
              <a:extLst>
                <a:ext uri="{FF2B5EF4-FFF2-40B4-BE49-F238E27FC236}">
                  <a16:creationId xmlns:a16="http://schemas.microsoft.com/office/drawing/2014/main" id="{828BE698-452C-354C-7C8B-3909BDD923A1}"/>
                </a:ext>
              </a:extLst>
            </p:cNvPr>
            <p:cNvPicPr>
              <a:picLocks noChangeAspect="1"/>
            </p:cNvPicPr>
            <p:nvPr/>
          </p:nvPicPr>
          <p:blipFill>
            <a:blip r:embed="rId4"/>
            <a:stretch>
              <a:fillRect/>
            </a:stretch>
          </p:blipFill>
          <p:spPr>
            <a:xfrm>
              <a:off x="5282821" y="372763"/>
              <a:ext cx="771684" cy="1097691"/>
            </a:xfrm>
            <a:prstGeom prst="rect">
              <a:avLst/>
            </a:prstGeom>
          </p:spPr>
        </p:pic>
      </p:grpSp>
      <p:sp>
        <p:nvSpPr>
          <p:cNvPr id="4" name="TextBox 3">
            <a:extLst>
              <a:ext uri="{FF2B5EF4-FFF2-40B4-BE49-F238E27FC236}">
                <a16:creationId xmlns:a16="http://schemas.microsoft.com/office/drawing/2014/main" id="{483FD641-4494-B2CB-FC70-1C5A74D21178}"/>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
        <p:nvSpPr>
          <p:cNvPr id="8" name="TextBox 7">
            <a:extLst>
              <a:ext uri="{FF2B5EF4-FFF2-40B4-BE49-F238E27FC236}">
                <a16:creationId xmlns:a16="http://schemas.microsoft.com/office/drawing/2014/main" id="{DB723125-6E90-9266-CAA1-7E69857CC0DB}"/>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spTree>
    <p:extLst>
      <p:ext uri="{BB962C8B-B14F-4D97-AF65-F5344CB8AC3E}">
        <p14:creationId xmlns:p14="http://schemas.microsoft.com/office/powerpoint/2010/main" val="183789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B1C0-2A7D-4E86-8880-4E58E0BE8950}"/>
              </a:ext>
            </a:extLst>
          </p:cNvPr>
          <p:cNvSpPr txBox="1"/>
          <p:nvPr/>
        </p:nvSpPr>
        <p:spPr>
          <a:xfrm>
            <a:off x="379259" y="5491362"/>
            <a:ext cx="5511724" cy="1255826"/>
          </a:xfrm>
          <a:prstGeom prst="rect">
            <a:avLst/>
          </a:prstGeom>
          <a:noFill/>
        </p:spPr>
        <p:txBody>
          <a:bodyPr wrap="square" lIns="91440" tIns="45720" rIns="91440" bIns="4572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Poppins"/>
                <a:ea typeface="+mn-ea"/>
                <a:cs typeface="Poppins"/>
              </a:rPr>
              <a:t>* Notices and agendas should be posted in an area that is visible to all members of the school community, including </a:t>
            </a:r>
            <a:r>
              <a:rPr lang="en-US" b="1" i="1" dirty="0">
                <a:solidFill>
                  <a:srgbClr val="000000"/>
                </a:solidFill>
                <a:latin typeface="Poppins"/>
                <a:cs typeface="Poppins"/>
              </a:rPr>
              <a:t>parents</a:t>
            </a:r>
            <a:r>
              <a:rPr kumimoji="0" lang="en-US" sz="1800" b="1" i="1" u="none" strike="noStrike" kern="1200" cap="none" spc="0" normalizeH="0" baseline="0" noProof="0" dirty="0">
                <a:ln>
                  <a:noFill/>
                </a:ln>
                <a:solidFill>
                  <a:srgbClr val="000000"/>
                </a:solidFill>
                <a:effectLst/>
                <a:uLnTx/>
                <a:uFillTx/>
                <a:latin typeface="Poppins"/>
                <a:ea typeface="+mn-ea"/>
                <a:cs typeface="Poppins"/>
              </a:rPr>
              <a:t>/guardians. </a:t>
            </a:r>
            <a:endParaRPr kumimoji="0" lang="en-US" sz="1800" b="0" i="0" u="none" strike="noStrike" kern="1200" cap="none" spc="0" normalizeH="0" baseline="0" noProof="0" dirty="0">
              <a:ln>
                <a:noFill/>
              </a:ln>
              <a:solidFill>
                <a:prstClr val="black"/>
              </a:solidFill>
              <a:effectLst/>
              <a:uLnTx/>
              <a:uFillTx/>
              <a:latin typeface="Poppins"/>
              <a:ea typeface="+mn-ea"/>
              <a:cs typeface="Poppins"/>
            </a:endParaRPr>
          </a:p>
        </p:txBody>
      </p:sp>
      <p:sp>
        <p:nvSpPr>
          <p:cNvPr id="9" name="TextBox 8">
            <a:extLst>
              <a:ext uri="{FF2B5EF4-FFF2-40B4-BE49-F238E27FC236}">
                <a16:creationId xmlns:a16="http://schemas.microsoft.com/office/drawing/2014/main" id="{F5AE299F-DD0C-4EEA-B7C8-BEBA12561D36}"/>
              </a:ext>
            </a:extLst>
          </p:cNvPr>
          <p:cNvSpPr txBox="1"/>
          <p:nvPr/>
        </p:nvSpPr>
        <p:spPr>
          <a:xfrm>
            <a:off x="6695216" y="1131527"/>
            <a:ext cx="5197202"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srgbClr val="0070C0"/>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70C0"/>
                </a:solidFill>
                <a:effectLst/>
                <a:uLnTx/>
                <a:uFillTx/>
                <a:latin typeface="Poppins"/>
                <a:ea typeface="+mn-ea"/>
                <a:cs typeface="Poppins"/>
              </a:rPr>
              <a:t>8.	No es necesario describir en la agenda como puntos del orden del día, preguntas o afirmaciones breves hechas durante la reunión de parte de miembros del consejo, comité o público, que no tengan un impacto significativo en los estudiantes, el personal escolar o el distrito escolar, o que puedan resolverse solamente por medio de proveer información.</a:t>
            </a:r>
          </a:p>
        </p:txBody>
      </p:sp>
      <p:sp>
        <p:nvSpPr>
          <p:cNvPr id="11" name="TextBox 10">
            <a:extLst>
              <a:ext uri="{FF2B5EF4-FFF2-40B4-BE49-F238E27FC236}">
                <a16:creationId xmlns:a16="http://schemas.microsoft.com/office/drawing/2014/main" id="{9CE85445-DD22-4205-8E16-616E1ADE3E06}"/>
              </a:ext>
            </a:extLst>
          </p:cNvPr>
          <p:cNvSpPr txBox="1"/>
          <p:nvPr/>
        </p:nvSpPr>
        <p:spPr>
          <a:xfrm>
            <a:off x="299582" y="1121177"/>
            <a:ext cx="4752865"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Poppins"/>
              <a:ea typeface="+mn-ea"/>
              <a:cs typeface="Poppins"/>
            </a:endParaRP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oppins"/>
                <a:ea typeface="+mn-ea"/>
                <a:cs typeface="Poppins"/>
              </a:rPr>
              <a:t>8.	Questions or brief statements made at the meeting by members of the council, committee, or public that do not have a significant effect on pupils or employees in the school or school district or that can be resolved solely by the provision of information, need not be described on the agenda as items of business.</a:t>
            </a:r>
          </a:p>
        </p:txBody>
      </p:sp>
      <p:sp>
        <p:nvSpPr>
          <p:cNvPr id="10" name="Rectangle 1">
            <a:extLst>
              <a:ext uri="{FF2B5EF4-FFF2-40B4-BE49-F238E27FC236}">
                <a16:creationId xmlns:a16="http://schemas.microsoft.com/office/drawing/2014/main" id="{BB1F8949-6ED7-43EF-AD61-CD0AF638A61C}"/>
              </a:ext>
            </a:extLst>
          </p:cNvPr>
          <p:cNvSpPr>
            <a:spLocks noChangeArrowheads="1"/>
          </p:cNvSpPr>
          <p:nvPr/>
        </p:nvSpPr>
        <p:spPr bwMode="auto">
          <a:xfrm>
            <a:off x="7064470" y="5491362"/>
            <a:ext cx="4748271" cy="1072741"/>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1800" b="1" i="0" u="none" strike="noStrike" kern="1200" cap="none" spc="0" normalizeH="0" baseline="0" noProof="0">
                <a:ln>
                  <a:noFill/>
                </a:ln>
                <a:solidFill>
                  <a:srgbClr val="0070C0"/>
                </a:solidFill>
                <a:effectLst/>
                <a:uLnTx/>
                <a:uFillTx/>
                <a:latin typeface="Poppins"/>
                <a:ea typeface="+mn-ea"/>
                <a:cs typeface="Poppins"/>
              </a:rPr>
              <a:t>* Los avisos y agendas deben publicarse en un área visible para todos los miembros de la comunidad escolar, incluidos los padres/tutores. </a:t>
            </a:r>
          </a:p>
        </p:txBody>
      </p:sp>
      <p:grpSp>
        <p:nvGrpSpPr>
          <p:cNvPr id="8" name="Group 7">
            <a:extLst>
              <a:ext uri="{FF2B5EF4-FFF2-40B4-BE49-F238E27FC236}">
                <a16:creationId xmlns:a16="http://schemas.microsoft.com/office/drawing/2014/main" id="{F5BE0B2A-176F-4A11-B597-E69C6AC12B7B}"/>
              </a:ext>
            </a:extLst>
          </p:cNvPr>
          <p:cNvGrpSpPr/>
          <p:nvPr/>
        </p:nvGrpSpPr>
        <p:grpSpPr>
          <a:xfrm>
            <a:off x="5356152" y="274222"/>
            <a:ext cx="887865" cy="909352"/>
            <a:chOff x="4765589" y="133312"/>
            <a:chExt cx="1288916" cy="1337142"/>
          </a:xfrm>
        </p:grpSpPr>
        <p:pic>
          <p:nvPicPr>
            <p:cNvPr id="5" name="Picture 4" descr="A list of a meeting&#10;&#10;Description automatically generated">
              <a:extLst>
                <a:ext uri="{FF2B5EF4-FFF2-40B4-BE49-F238E27FC236}">
                  <a16:creationId xmlns:a16="http://schemas.microsoft.com/office/drawing/2014/main" id="{7F00937E-87C4-78AF-BB75-13AA26E994FB}"/>
                </a:ext>
              </a:extLst>
            </p:cNvPr>
            <p:cNvPicPr>
              <a:picLocks noChangeAspect="1"/>
            </p:cNvPicPr>
            <p:nvPr/>
          </p:nvPicPr>
          <p:blipFill>
            <a:blip r:embed="rId3"/>
            <a:stretch>
              <a:fillRect/>
            </a:stretch>
          </p:blipFill>
          <p:spPr>
            <a:xfrm>
              <a:off x="4765589" y="133312"/>
              <a:ext cx="776416" cy="1102916"/>
            </a:xfrm>
            <a:prstGeom prst="rect">
              <a:avLst/>
            </a:prstGeom>
          </p:spPr>
        </p:pic>
        <p:pic>
          <p:nvPicPr>
            <p:cNvPr id="7" name="Picture 6">
              <a:extLst>
                <a:ext uri="{FF2B5EF4-FFF2-40B4-BE49-F238E27FC236}">
                  <a16:creationId xmlns:a16="http://schemas.microsoft.com/office/drawing/2014/main" id="{4316A154-0ACD-FD38-9B5D-A93874D663B8}"/>
                </a:ext>
              </a:extLst>
            </p:cNvPr>
            <p:cNvPicPr>
              <a:picLocks noChangeAspect="1"/>
            </p:cNvPicPr>
            <p:nvPr/>
          </p:nvPicPr>
          <p:blipFill>
            <a:blip r:embed="rId4"/>
            <a:stretch>
              <a:fillRect/>
            </a:stretch>
          </p:blipFill>
          <p:spPr>
            <a:xfrm>
              <a:off x="5282821" y="372763"/>
              <a:ext cx="771684" cy="1097691"/>
            </a:xfrm>
            <a:prstGeom prst="rect">
              <a:avLst/>
            </a:prstGeom>
          </p:spPr>
        </p:pic>
      </p:grpSp>
      <p:sp>
        <p:nvSpPr>
          <p:cNvPr id="4" name="TextBox 3">
            <a:extLst>
              <a:ext uri="{FF2B5EF4-FFF2-40B4-BE49-F238E27FC236}">
                <a16:creationId xmlns:a16="http://schemas.microsoft.com/office/drawing/2014/main" id="{29D61BC6-B773-A6E0-21B0-80356FBA5E6E}"/>
              </a:ext>
            </a:extLst>
          </p:cNvPr>
          <p:cNvSpPr txBox="1"/>
          <p:nvPr/>
        </p:nvSpPr>
        <p:spPr>
          <a:xfrm>
            <a:off x="6705636" y="265489"/>
            <a:ext cx="496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3200" b="1" dirty="0">
                <a:solidFill>
                  <a:srgbClr val="0070C0"/>
                </a:solidFill>
                <a:latin typeface="Poppins"/>
              </a:rPr>
              <a:t>El Decreto “Greene”</a:t>
            </a:r>
            <a:r>
              <a:rPr lang="es-CO" sz="3600" b="1" dirty="0">
                <a:solidFill>
                  <a:srgbClr val="0070C0"/>
                </a:solidFill>
                <a:latin typeface="Poppins"/>
              </a:rPr>
              <a:t> </a:t>
            </a:r>
            <a:endParaRPr lang="en-US" sz="3600" dirty="0"/>
          </a:p>
        </p:txBody>
      </p:sp>
      <p:sp>
        <p:nvSpPr>
          <p:cNvPr id="12" name="TextBox 11">
            <a:extLst>
              <a:ext uri="{FF2B5EF4-FFF2-40B4-BE49-F238E27FC236}">
                <a16:creationId xmlns:a16="http://schemas.microsoft.com/office/drawing/2014/main" id="{65811C5E-C9C3-04AE-E523-B57024539DD9}"/>
              </a:ext>
            </a:extLst>
          </p:cNvPr>
          <p:cNvSpPr txBox="1"/>
          <p:nvPr/>
        </p:nvSpPr>
        <p:spPr>
          <a:xfrm>
            <a:off x="227361" y="341348"/>
            <a:ext cx="4555528" cy="484473"/>
          </a:xfrm>
          <a:prstGeom prst="rect">
            <a:avLst/>
          </a:prstGeom>
        </p:spPr>
        <p:txBody>
          <a:bodyPr vert="horz" lIns="91440" tIns="45720" rIns="91440" bIns="45720" rtlCol="0" anchor="ctr">
            <a:noAutofit/>
          </a:bodyPr>
          <a:lstStyle/>
          <a:p>
            <a:pPr>
              <a:lnSpc>
                <a:spcPct val="90000"/>
              </a:lnSpc>
              <a:spcBef>
                <a:spcPts val="1000"/>
              </a:spcBef>
              <a:defRPr/>
            </a:pPr>
            <a:r>
              <a:rPr kumimoji="0" lang="en-US" sz="3600" b="1" i="0" u="none" strike="noStrike" kern="1200" cap="none" spc="0" normalizeH="0" baseline="0" noProof="0" dirty="0">
                <a:ln>
                  <a:noFill/>
                </a:ln>
                <a:effectLst/>
                <a:uLnTx/>
                <a:uFillTx/>
                <a:latin typeface="Poppins"/>
                <a:ea typeface="+mn-ea"/>
                <a:cs typeface="Poppins"/>
              </a:rPr>
              <a:t>The Greene Act</a:t>
            </a:r>
            <a:endParaRPr lang="en-US" sz="3600" dirty="0">
              <a:latin typeface="Poppins"/>
              <a:cs typeface="Poppins"/>
            </a:endParaRPr>
          </a:p>
        </p:txBody>
      </p:sp>
    </p:spTree>
    <p:extLst>
      <p:ext uri="{BB962C8B-B14F-4D97-AF65-F5344CB8AC3E}">
        <p14:creationId xmlns:p14="http://schemas.microsoft.com/office/powerpoint/2010/main" val="341118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948" y="76106"/>
            <a:ext cx="1322995" cy="1322995"/>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431439" y="230754"/>
            <a:ext cx="4321081" cy="83097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oppins"/>
                <a:cs typeface="Calibri"/>
              </a:rPr>
              <a:t>Interpretation Services: Mobile Device</a:t>
            </a:r>
            <a:endParaRPr lang="en-US" sz="2400" b="1" i="0" u="none" strike="noStrike" kern="1200" cap="none" spc="0" normalizeH="0" baseline="0" noProof="0" dirty="0">
              <a:ln>
                <a:noFill/>
              </a:ln>
              <a:effectLst/>
              <a:uLnTx/>
              <a:uFillTx/>
              <a:latin typeface="Poppins"/>
              <a:cs typeface="Calibri"/>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389580" y="2132804"/>
            <a:ext cx="4266089" cy="1904965"/>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530997" y="4224181"/>
            <a:ext cx="4222967" cy="129268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5367571" y="1524951"/>
            <a:ext cx="2611278" cy="1730419"/>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5304920" y="3815316"/>
            <a:ext cx="2742486" cy="2207688"/>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8789732" y="1603723"/>
            <a:ext cx="2843100" cy="1556908"/>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8598762" y="3857835"/>
            <a:ext cx="3213605" cy="2025380"/>
            <a:chOff x="8616014" y="3719813"/>
            <a:chExt cx="3213605"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896982" y="3800686"/>
              <a:ext cx="696222"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616014" y="5090361"/>
              <a:ext cx="3213605"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3</a:t>
            </a:fld>
            <a:endParaRPr lang="en-US"/>
          </a:p>
        </p:txBody>
      </p:sp>
      <p:sp>
        <p:nvSpPr>
          <p:cNvPr id="5" name="Rectangle: Rounded Corners 4">
            <a:extLst>
              <a:ext uri="{FF2B5EF4-FFF2-40B4-BE49-F238E27FC236}">
                <a16:creationId xmlns:a16="http://schemas.microsoft.com/office/drawing/2014/main" id="{18A5459B-E6FB-BE95-994C-921C686775D5}"/>
              </a:ext>
            </a:extLst>
          </p:cNvPr>
          <p:cNvSpPr/>
          <p:nvPr/>
        </p:nvSpPr>
        <p:spPr>
          <a:xfrm>
            <a:off x="5802193" y="2787863"/>
            <a:ext cx="1931018" cy="4386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5DAA9BA3-5F39-BE2D-0089-F62208B7856B}"/>
              </a:ext>
            </a:extLst>
          </p:cNvPr>
          <p:cNvPicPr>
            <a:picLocks noChangeAspect="1"/>
          </p:cNvPicPr>
          <p:nvPr/>
        </p:nvPicPr>
        <p:blipFill>
          <a:blip r:embed="rId10"/>
          <a:stretch>
            <a:fillRect/>
          </a:stretch>
        </p:blipFill>
        <p:spPr>
          <a:xfrm>
            <a:off x="11020731" y="1457073"/>
            <a:ext cx="786452" cy="719390"/>
          </a:xfrm>
          <a:prstGeom prst="rect">
            <a:avLst/>
          </a:prstGeom>
        </p:spPr>
      </p:pic>
      <p:sp>
        <p:nvSpPr>
          <p:cNvPr id="8" name="Rectangle: Rounded Corners 7">
            <a:extLst>
              <a:ext uri="{FF2B5EF4-FFF2-40B4-BE49-F238E27FC236}">
                <a16:creationId xmlns:a16="http://schemas.microsoft.com/office/drawing/2014/main" id="{24B028EC-70CA-D177-7B7E-2526FF7113AB}"/>
              </a:ext>
            </a:extLst>
          </p:cNvPr>
          <p:cNvSpPr/>
          <p:nvPr/>
        </p:nvSpPr>
        <p:spPr>
          <a:xfrm>
            <a:off x="5434149" y="4351050"/>
            <a:ext cx="2442754" cy="4430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6A1D447D-7521-032A-B523-35C9FA16A29A}"/>
              </a:ext>
            </a:extLst>
          </p:cNvPr>
          <p:cNvSpPr txBox="1"/>
          <p:nvPr/>
        </p:nvSpPr>
        <p:spPr>
          <a:xfrm>
            <a:off x="7178634" y="231568"/>
            <a:ext cx="45244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i="1" dirty="0">
                <a:solidFill>
                  <a:srgbClr val="0070C0"/>
                </a:solidFill>
                <a:latin typeface="Poppins"/>
                <a:cs typeface="Segoe UI"/>
              </a:rPr>
              <a:t>Servicios de interpretación: dispositivo móvil</a:t>
            </a:r>
            <a:endParaRPr lang="en-US" sz="2400" dirty="0">
              <a:solidFill>
                <a:srgbClr val="000000"/>
              </a:solidFill>
              <a:latin typeface="Poppins"/>
              <a:cs typeface="Segoe UI"/>
            </a:endParaRPr>
          </a:p>
        </p:txBody>
      </p:sp>
    </p:spTree>
    <p:extLst>
      <p:ext uri="{BB962C8B-B14F-4D97-AF65-F5344CB8AC3E}">
        <p14:creationId xmlns:p14="http://schemas.microsoft.com/office/powerpoint/2010/main" val="261028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5" descr="Hands holding each other's wrists and interlinked to form a circle">
            <a:extLst>
              <a:ext uri="{FF2B5EF4-FFF2-40B4-BE49-F238E27FC236}">
                <a16:creationId xmlns:a16="http://schemas.microsoft.com/office/drawing/2014/main" id="{441CCA14-5C9F-7FD8-AD1E-2AE95B9FF2F2}"/>
              </a:ext>
            </a:extLst>
          </p:cNvPr>
          <p:cNvPicPr>
            <a:picLocks noChangeAspect="1"/>
          </p:cNvPicPr>
          <p:nvPr/>
        </p:nvPicPr>
        <p:blipFill rotWithShape="1">
          <a:blip r:embed="rId3"/>
          <a:srcRect l="4759" r="1124" b="-1"/>
          <a:stretch/>
        </p:blipFill>
        <p:spPr>
          <a:xfrm>
            <a:off x="160421" y="227273"/>
            <a:ext cx="8359538" cy="6309885"/>
          </a:xfrm>
          <a:prstGeom prst="rect">
            <a:avLst/>
          </a:prstGeom>
        </p:spPr>
      </p:pic>
      <p:sp>
        <p:nvSpPr>
          <p:cNvPr id="4" name="TextBox 3">
            <a:extLst>
              <a:ext uri="{FF2B5EF4-FFF2-40B4-BE49-F238E27FC236}">
                <a16:creationId xmlns:a16="http://schemas.microsoft.com/office/drawing/2014/main" id="{159662CF-FF42-44B9-BD8E-0B227BE9402F}"/>
              </a:ext>
            </a:extLst>
          </p:cNvPr>
          <p:cNvSpPr txBox="1"/>
          <p:nvPr/>
        </p:nvSpPr>
        <p:spPr>
          <a:xfrm>
            <a:off x="8980267" y="577811"/>
            <a:ext cx="2869127" cy="90979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chemeClr val="accent2"/>
                </a:solidFill>
                <a:effectLst/>
                <a:uLnTx/>
                <a:uFillTx/>
                <a:latin typeface="Poppins"/>
                <a:ea typeface="+mn-ea"/>
                <a:cs typeface="+mn-cs"/>
              </a:rPr>
              <a:t>Next Steps</a:t>
            </a:r>
          </a:p>
        </p:txBody>
      </p:sp>
      <p:sp>
        <p:nvSpPr>
          <p:cNvPr id="3" name="Content Placeholder 2">
            <a:extLst>
              <a:ext uri="{FF2B5EF4-FFF2-40B4-BE49-F238E27FC236}">
                <a16:creationId xmlns:a16="http://schemas.microsoft.com/office/drawing/2014/main" id="{B9C8D0CF-83E2-4625-A65A-AD9D72A0C85F}"/>
              </a:ext>
            </a:extLst>
          </p:cNvPr>
          <p:cNvSpPr>
            <a:spLocks noGrp="1"/>
          </p:cNvSpPr>
          <p:nvPr>
            <p:ph idx="1"/>
          </p:nvPr>
        </p:nvSpPr>
        <p:spPr>
          <a:xfrm>
            <a:off x="8980267" y="1392072"/>
            <a:ext cx="2869127" cy="5145086"/>
          </a:xfrm>
        </p:spPr>
        <p:txBody>
          <a:bodyPr vert="horz" lIns="91440" tIns="45720" rIns="91440" bIns="45720" rtlCol="0" anchor="t">
            <a:noAutofit/>
          </a:bodyPr>
          <a:lstStyle/>
          <a:p>
            <a:pPr marL="0" indent="0">
              <a:buNone/>
            </a:pPr>
            <a:r>
              <a:rPr lang="en-US" sz="2400" b="1" dirty="0">
                <a:latin typeface="Poppins" panose="00000500000000000000" pitchFamily="2" charset="0"/>
                <a:cs typeface="Poppins" panose="00000500000000000000" pitchFamily="2" charset="0"/>
              </a:rPr>
              <a:t>How might we work together to support one another as leaders?</a:t>
            </a:r>
          </a:p>
          <a:p>
            <a:pPr marL="0" indent="0">
              <a:buNone/>
            </a:pPr>
            <a:endParaRPr lang="en-US" sz="2400" b="1" dirty="0">
              <a:latin typeface="Poppins" panose="00000500000000000000" pitchFamily="2" charset="0"/>
              <a:cs typeface="Poppins" panose="00000500000000000000" pitchFamily="2" charset="0"/>
            </a:endParaRPr>
          </a:p>
          <a:p>
            <a:pPr marL="0" indent="0">
              <a:buNone/>
            </a:pPr>
            <a:r>
              <a:rPr lang="es-MX" sz="3200" b="1" dirty="0">
                <a:solidFill>
                  <a:srgbClr val="0070C0"/>
                </a:solidFill>
                <a:latin typeface="Poppins" panose="00000500000000000000" pitchFamily="2" charset="0"/>
                <a:ea typeface="+mj-ea"/>
                <a:cs typeface="Poppins" panose="00000500000000000000" pitchFamily="2" charset="0"/>
              </a:rPr>
              <a:t>Próximos Pasos</a:t>
            </a:r>
            <a:endParaRPr lang="en-US" sz="3200" b="1" dirty="0">
              <a:latin typeface="Poppins" panose="00000500000000000000" pitchFamily="2" charset="0"/>
              <a:cs typeface="Poppins" panose="00000500000000000000" pitchFamily="2" charset="0"/>
            </a:endParaRPr>
          </a:p>
          <a:p>
            <a:pPr marL="0" indent="0">
              <a:buNone/>
            </a:pPr>
            <a:r>
              <a:rPr lang="es-MX" sz="2400" b="1" dirty="0">
                <a:solidFill>
                  <a:srgbClr val="0070C0"/>
                </a:solidFill>
                <a:latin typeface="Poppins" panose="00000500000000000000" pitchFamily="2" charset="0"/>
                <a:cs typeface="Poppins" panose="00000500000000000000" pitchFamily="2" charset="0"/>
              </a:rPr>
              <a:t>¿Cómo podemos trabajar juntos para apoyarnos uno al otro como líderes?</a:t>
            </a:r>
          </a:p>
          <a:p>
            <a:pPr marL="0" indent="0">
              <a:buNone/>
            </a:pPr>
            <a:endParaRPr lang="en-US" sz="2400" b="1" dirty="0"/>
          </a:p>
        </p:txBody>
      </p:sp>
    </p:spTree>
    <p:extLst>
      <p:ext uri="{BB962C8B-B14F-4D97-AF65-F5344CB8AC3E}">
        <p14:creationId xmlns:p14="http://schemas.microsoft.com/office/powerpoint/2010/main" val="180371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F59B471-C8F2-45B5-5ABF-A7701077785A}"/>
              </a:ext>
            </a:extLst>
          </p:cNvPr>
          <p:cNvGraphicFramePr>
            <a:graphicFrameLocks noGrp="1"/>
          </p:cNvGraphicFramePr>
          <p:nvPr>
            <p:extLst>
              <p:ext uri="{D42A27DB-BD31-4B8C-83A1-F6EECF244321}">
                <p14:modId xmlns:p14="http://schemas.microsoft.com/office/powerpoint/2010/main" val="221412561"/>
              </p:ext>
            </p:extLst>
          </p:nvPr>
        </p:nvGraphicFramePr>
        <p:xfrm>
          <a:off x="2851471" y="1344268"/>
          <a:ext cx="7535747" cy="4907803"/>
        </p:xfrm>
        <a:graphic>
          <a:graphicData uri="http://schemas.openxmlformats.org/drawingml/2006/table">
            <a:tbl>
              <a:tblPr>
                <a:tableStyleId>{5C22544A-7EE6-4342-B048-85BDC9FD1C3A}</a:tableStyleId>
              </a:tblPr>
              <a:tblGrid>
                <a:gridCol w="7535747">
                  <a:extLst>
                    <a:ext uri="{9D8B030D-6E8A-4147-A177-3AD203B41FA5}">
                      <a16:colId xmlns:a16="http://schemas.microsoft.com/office/drawing/2014/main" val="2233777184"/>
                    </a:ext>
                  </a:extLst>
                </a:gridCol>
              </a:tblGrid>
              <a:tr h="4907803">
                <a:tc>
                  <a:txBody>
                    <a:bodyPr/>
                    <a:lstStyle/>
                    <a:p>
                      <a:pPr marL="0" marR="0" algn="ctr">
                        <a:lnSpc>
                          <a:spcPct val="107000"/>
                        </a:lnSpc>
                        <a:spcBef>
                          <a:spcPts val="0"/>
                        </a:spcBef>
                        <a:spcAft>
                          <a:spcPts val="800"/>
                        </a:spcAft>
                      </a:pPr>
                      <a:endParaRPr lang="en-US" sz="2400" b="1" dirty="0">
                        <a:effectLst/>
                      </a:endParaRPr>
                    </a:p>
                    <a:p>
                      <a:pPr marL="0" marR="0" lvl="0" algn="ctr">
                        <a:lnSpc>
                          <a:spcPct val="107000"/>
                        </a:lnSpc>
                        <a:spcBef>
                          <a:spcPts val="0"/>
                        </a:spcBef>
                        <a:spcAft>
                          <a:spcPts val="800"/>
                        </a:spcAft>
                        <a:buNone/>
                      </a:pPr>
                      <a:r>
                        <a:rPr lang="en-US" sz="2400" b="1" dirty="0">
                          <a:effectLst/>
                          <a:latin typeface="Poppins" panose="00000500000000000000" pitchFamily="2" charset="0"/>
                          <a:cs typeface="Poppins" panose="00000500000000000000" pitchFamily="2" charset="0"/>
                        </a:rPr>
                        <a:t>Family Engagement Resources</a:t>
                      </a:r>
                      <a:endParaRPr lang="en-US" dirty="0">
                        <a:latin typeface="Poppins" panose="00000500000000000000" pitchFamily="2" charset="0"/>
                        <a:cs typeface="Poppins" panose="00000500000000000000" pitchFamily="2" charset="0"/>
                      </a:endParaRPr>
                    </a:p>
                    <a:p>
                      <a:pPr marL="0" marR="0" algn="ctr">
                        <a:lnSpc>
                          <a:spcPct val="107000"/>
                        </a:lnSpc>
                        <a:spcBef>
                          <a:spcPts val="0"/>
                        </a:spcBef>
                        <a:spcAft>
                          <a:spcPts val="800"/>
                        </a:spcAft>
                      </a:pPr>
                      <a:r>
                        <a:rPr lang="es-MX" sz="2400" b="1" noProof="0" dirty="0">
                          <a:solidFill>
                            <a:srgbClr val="002060"/>
                          </a:solidFill>
                          <a:effectLst/>
                          <a:latin typeface="Poppins" panose="00000500000000000000" pitchFamily="2" charset="0"/>
                          <a:cs typeface="Poppins" panose="00000500000000000000" pitchFamily="2" charset="0"/>
                        </a:rPr>
                        <a:t>Recursos para la Participación de Familias</a:t>
                      </a:r>
                    </a:p>
                    <a:p>
                      <a:pPr marL="0" marR="0" algn="ctr">
                        <a:lnSpc>
                          <a:spcPct val="107000"/>
                        </a:lnSpc>
                        <a:spcBef>
                          <a:spcPts val="0"/>
                        </a:spcBef>
                        <a:spcAft>
                          <a:spcPts val="800"/>
                        </a:spcAft>
                      </a:pPr>
                      <a:r>
                        <a:rPr lang="en-US" sz="2400" dirty="0">
                          <a:effectLst/>
                          <a:latin typeface="Poppins" panose="00000500000000000000" pitchFamily="2" charset="0"/>
                          <a:cs typeface="Poppins" panose="00000500000000000000" pitchFamily="2" charset="0"/>
                        </a:rPr>
                        <a:t>Resources are available on the home page of Student, Family, and Community Engagement (SFACE):/</a:t>
                      </a:r>
                      <a:r>
                        <a:rPr lang="es-MX" sz="2400" noProof="0" dirty="0">
                          <a:solidFill>
                            <a:srgbClr val="002060"/>
                          </a:solidFill>
                          <a:effectLst/>
                          <a:latin typeface="Poppins" panose="00000500000000000000" pitchFamily="2" charset="0"/>
                          <a:cs typeface="Poppins" panose="00000500000000000000" pitchFamily="2" charset="0"/>
                        </a:rPr>
                        <a:t>Hay recursos disponibles en la pagina de principal de la Oficina de Participación de Estudiantes, Familias, y Comunidad </a:t>
                      </a:r>
                      <a:r>
                        <a:rPr lang="en-US" sz="2400" b="1" u="sng" dirty="0">
                          <a:solidFill>
                            <a:schemeClr val="tx1"/>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https://achieve.lausd.org/sface</a:t>
                      </a:r>
                      <a:r>
                        <a:rPr lang="en-US" sz="2400" b="1" dirty="0">
                          <a:solidFill>
                            <a:schemeClr val="tx1"/>
                          </a:solidFill>
                          <a:effectLst/>
                          <a:latin typeface="Poppins" panose="00000500000000000000" pitchFamily="2" charset="0"/>
                          <a:cs typeface="Poppins" panose="00000500000000000000" pitchFamily="2" charset="0"/>
                        </a:rPr>
                        <a:t>.</a:t>
                      </a:r>
                      <a:endParaRPr lang="en-US" sz="2400" b="1"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188595" marR="188595" marT="0" marB="0"/>
                </a:tc>
                <a:extLst>
                  <a:ext uri="{0D108BD9-81ED-4DB2-BD59-A6C34878D82A}">
                    <a16:rowId xmlns:a16="http://schemas.microsoft.com/office/drawing/2014/main" val="502189647"/>
                  </a:ext>
                </a:extLst>
              </a:tr>
            </a:tbl>
          </a:graphicData>
        </a:graphic>
      </p:graphicFrame>
      <p:pic>
        <p:nvPicPr>
          <p:cNvPr id="15" name="Picture 14">
            <a:extLst>
              <a:ext uri="{FF2B5EF4-FFF2-40B4-BE49-F238E27FC236}">
                <a16:creationId xmlns:a16="http://schemas.microsoft.com/office/drawing/2014/main" id="{3AF29C56-1186-D549-965F-C157CE7D5E14}"/>
              </a:ext>
            </a:extLst>
          </p:cNvPr>
          <p:cNvPicPr>
            <a:picLocks noChangeAspect="1"/>
          </p:cNvPicPr>
          <p:nvPr/>
        </p:nvPicPr>
        <p:blipFill>
          <a:blip r:embed="rId4"/>
          <a:stretch>
            <a:fillRect/>
          </a:stretch>
        </p:blipFill>
        <p:spPr>
          <a:xfrm>
            <a:off x="542826" y="2215517"/>
            <a:ext cx="1882377" cy="2599998"/>
          </a:xfrm>
          <a:prstGeom prst="rect">
            <a:avLst/>
          </a:prstGeom>
        </p:spPr>
      </p:pic>
    </p:spTree>
    <p:extLst>
      <p:ext uri="{BB962C8B-B14F-4D97-AF65-F5344CB8AC3E}">
        <p14:creationId xmlns:p14="http://schemas.microsoft.com/office/powerpoint/2010/main" val="362230431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5A23226-C78D-4514-8D9F-332ACB61CF49}"/>
              </a:ext>
            </a:extLst>
          </p:cNvPr>
          <p:cNvSpPr txBox="1"/>
          <p:nvPr/>
        </p:nvSpPr>
        <p:spPr>
          <a:xfrm>
            <a:off x="380701" y="2083876"/>
            <a:ext cx="3861996"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Poppins"/>
                <a:ea typeface="+mn-ea"/>
                <a:cs typeface="+mn-cs"/>
              </a:rPr>
              <a:t>Contact information</a:t>
            </a:r>
            <a:br>
              <a:rPr kumimoji="0" lang="en-US" sz="2400" b="1" i="0" u="none" strike="noStrike" kern="1200" cap="none" spc="0" normalizeH="0" baseline="0" noProof="0">
                <a:ln>
                  <a:noFill/>
                </a:ln>
                <a:solidFill>
                  <a:prstClr val="black"/>
                </a:solidFill>
                <a:effectLst/>
                <a:uLnTx/>
                <a:uFillTx/>
                <a:latin typeface="Poppins"/>
                <a:ea typeface="+mn-ea"/>
                <a:cs typeface="+mn-cs"/>
              </a:rPr>
            </a:br>
            <a:r>
              <a:rPr kumimoji="0" lang="es-CO" sz="2400" b="1" i="0" u="none" strike="noStrike" kern="1200" cap="none" spc="0" normalizeH="0" baseline="0" noProof="0">
                <a:ln>
                  <a:noFill/>
                </a:ln>
                <a:solidFill>
                  <a:srgbClr val="FFFFFF"/>
                </a:solidFill>
                <a:effectLst/>
                <a:uLnTx/>
                <a:uFillTx/>
                <a:latin typeface="Poppins"/>
                <a:ea typeface="+mn-ea"/>
                <a:cs typeface="+mn-cs"/>
              </a:rPr>
              <a:t>Información de Contacto</a:t>
            </a:r>
            <a:r>
              <a:rPr kumimoji="0" lang="en-US" sz="2400"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Name:___________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E-mail:___________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Phone: ___________</a:t>
            </a:r>
            <a:endParaRPr kumimoji="0" lang="en-US" sz="2400" b="0" i="0" u="none" strike="noStrike" kern="1200" cap="none" spc="0" normalizeH="0" baseline="0" noProof="0">
              <a:ln>
                <a:noFill/>
              </a:ln>
              <a:solidFill>
                <a:srgbClr val="FFFFFF"/>
              </a:solidFill>
              <a:effectLst/>
              <a:uLnTx/>
              <a:uFillTx/>
              <a:latin typeface="Poppins"/>
              <a:ea typeface="+mn-ea"/>
              <a:cs typeface="Poppins"/>
            </a:endParaRPr>
          </a:p>
        </p:txBody>
      </p:sp>
      <p:grpSp>
        <p:nvGrpSpPr>
          <p:cNvPr id="6" name="Group 5">
            <a:extLst>
              <a:ext uri="{FF2B5EF4-FFF2-40B4-BE49-F238E27FC236}">
                <a16:creationId xmlns:a16="http://schemas.microsoft.com/office/drawing/2014/main" id="{7F5EDC5C-AB2F-1676-0253-1E1F0C22033F}"/>
              </a:ext>
            </a:extLst>
          </p:cNvPr>
          <p:cNvGrpSpPr/>
          <p:nvPr/>
        </p:nvGrpSpPr>
        <p:grpSpPr>
          <a:xfrm>
            <a:off x="3100487" y="426345"/>
            <a:ext cx="6494774" cy="6233178"/>
            <a:chOff x="1639765" y="2336819"/>
            <a:chExt cx="3113935" cy="3636675"/>
          </a:xfrm>
        </p:grpSpPr>
        <p:sp>
          <p:nvSpPr>
            <p:cNvPr id="7" name="Oval 6">
              <a:extLst>
                <a:ext uri="{FF2B5EF4-FFF2-40B4-BE49-F238E27FC236}">
                  <a16:creationId xmlns:a16="http://schemas.microsoft.com/office/drawing/2014/main" id="{42971CD3-8B26-89DD-BC85-1A408CDE176E}"/>
                </a:ext>
              </a:extLst>
            </p:cNvPr>
            <p:cNvSpPr/>
            <p:nvPr/>
          </p:nvSpPr>
          <p:spPr>
            <a:xfrm>
              <a:off x="1639765" y="5347416"/>
              <a:ext cx="3113935" cy="626078"/>
            </a:xfrm>
            <a:prstGeom prst="ellipse">
              <a:avLst/>
            </a:prstGeom>
            <a:solidFill>
              <a:schemeClr val="tx1">
                <a:lumMod val="85000"/>
                <a:lumOff val="15000"/>
                <a:alpha val="49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6">
              <a:extLst>
                <a:ext uri="{FF2B5EF4-FFF2-40B4-BE49-F238E27FC236}">
                  <a16:creationId xmlns:a16="http://schemas.microsoft.com/office/drawing/2014/main" id="{05E31FFB-50F0-228B-D76C-BBFAF78D60BB}"/>
                </a:ext>
              </a:extLst>
            </p:cNvPr>
            <p:cNvSpPr>
              <a:spLocks/>
            </p:cNvSpPr>
            <p:nvPr/>
          </p:nvSpPr>
          <p:spPr bwMode="auto">
            <a:xfrm>
              <a:off x="1826058" y="3307191"/>
              <a:ext cx="2832021" cy="2486134"/>
            </a:xfrm>
            <a:custGeom>
              <a:avLst/>
              <a:gdLst>
                <a:gd name="T0" fmla="*/ 2164 w 2399"/>
                <a:gd name="T1" fmla="*/ 161 h 2106"/>
                <a:gd name="T2" fmla="*/ 2128 w 2399"/>
                <a:gd name="T3" fmla="*/ 132 h 2106"/>
                <a:gd name="T4" fmla="*/ 1966 w 2399"/>
                <a:gd name="T5" fmla="*/ 227 h 2106"/>
                <a:gd name="T6" fmla="*/ 1893 w 2399"/>
                <a:gd name="T7" fmla="*/ 257 h 2106"/>
                <a:gd name="T8" fmla="*/ 1724 w 2399"/>
                <a:gd name="T9" fmla="*/ 286 h 2106"/>
                <a:gd name="T10" fmla="*/ 1629 w 2399"/>
                <a:gd name="T11" fmla="*/ 286 h 2106"/>
                <a:gd name="T12" fmla="*/ 1629 w 2399"/>
                <a:gd name="T13" fmla="*/ 286 h 2106"/>
                <a:gd name="T14" fmla="*/ 1600 w 2399"/>
                <a:gd name="T15" fmla="*/ 286 h 2106"/>
                <a:gd name="T16" fmla="*/ 1460 w 2399"/>
                <a:gd name="T17" fmla="*/ 264 h 2106"/>
                <a:gd name="T18" fmla="*/ 1306 w 2399"/>
                <a:gd name="T19" fmla="*/ 220 h 2106"/>
                <a:gd name="T20" fmla="*/ 1203 w 2399"/>
                <a:gd name="T21" fmla="*/ 176 h 2106"/>
                <a:gd name="T22" fmla="*/ 1196 w 2399"/>
                <a:gd name="T23" fmla="*/ 169 h 2106"/>
                <a:gd name="T24" fmla="*/ 1123 w 2399"/>
                <a:gd name="T25" fmla="*/ 117 h 2106"/>
                <a:gd name="T26" fmla="*/ 961 w 2399"/>
                <a:gd name="T27" fmla="*/ 37 h 2106"/>
                <a:gd name="T28" fmla="*/ 792 w 2399"/>
                <a:gd name="T29" fmla="*/ 7 h 2106"/>
                <a:gd name="T30" fmla="*/ 624 w 2399"/>
                <a:gd name="T31" fmla="*/ 7 h 2106"/>
                <a:gd name="T32" fmla="*/ 543 w 2399"/>
                <a:gd name="T33" fmla="*/ 22 h 2106"/>
                <a:gd name="T34" fmla="*/ 374 w 2399"/>
                <a:gd name="T35" fmla="*/ 73 h 2106"/>
                <a:gd name="T36" fmla="*/ 227 w 2399"/>
                <a:gd name="T37" fmla="*/ 169 h 2106"/>
                <a:gd name="T38" fmla="*/ 110 w 2399"/>
                <a:gd name="T39" fmla="*/ 286 h 2106"/>
                <a:gd name="T40" fmla="*/ 29 w 2399"/>
                <a:gd name="T41" fmla="*/ 440 h 2106"/>
                <a:gd name="T42" fmla="*/ 7 w 2399"/>
                <a:gd name="T43" fmla="*/ 543 h 2106"/>
                <a:gd name="T44" fmla="*/ 0 w 2399"/>
                <a:gd name="T45" fmla="*/ 646 h 2106"/>
                <a:gd name="T46" fmla="*/ 7 w 2399"/>
                <a:gd name="T47" fmla="*/ 858 h 2106"/>
                <a:gd name="T48" fmla="*/ 59 w 2399"/>
                <a:gd name="T49" fmla="*/ 1233 h 2106"/>
                <a:gd name="T50" fmla="*/ 103 w 2399"/>
                <a:gd name="T51" fmla="*/ 1402 h 2106"/>
                <a:gd name="T52" fmla="*/ 139 w 2399"/>
                <a:gd name="T53" fmla="*/ 1497 h 2106"/>
                <a:gd name="T54" fmla="*/ 213 w 2399"/>
                <a:gd name="T55" fmla="*/ 1666 h 2106"/>
                <a:gd name="T56" fmla="*/ 301 w 2399"/>
                <a:gd name="T57" fmla="*/ 1812 h 2106"/>
                <a:gd name="T58" fmla="*/ 404 w 2399"/>
                <a:gd name="T59" fmla="*/ 1923 h 2106"/>
                <a:gd name="T60" fmla="*/ 506 w 2399"/>
                <a:gd name="T61" fmla="*/ 2018 h 2106"/>
                <a:gd name="T62" fmla="*/ 616 w 2399"/>
                <a:gd name="T63" fmla="*/ 2077 h 2106"/>
                <a:gd name="T64" fmla="*/ 726 w 2399"/>
                <a:gd name="T65" fmla="*/ 2106 h 2106"/>
                <a:gd name="T66" fmla="*/ 836 w 2399"/>
                <a:gd name="T67" fmla="*/ 2106 h 2106"/>
                <a:gd name="T68" fmla="*/ 895 w 2399"/>
                <a:gd name="T69" fmla="*/ 2091 h 2106"/>
                <a:gd name="T70" fmla="*/ 1005 w 2399"/>
                <a:gd name="T71" fmla="*/ 2055 h 2106"/>
                <a:gd name="T72" fmla="*/ 1123 w 2399"/>
                <a:gd name="T73" fmla="*/ 1996 h 2106"/>
                <a:gd name="T74" fmla="*/ 1196 w 2399"/>
                <a:gd name="T75" fmla="*/ 1945 h 2106"/>
                <a:gd name="T76" fmla="*/ 1233 w 2399"/>
                <a:gd name="T77" fmla="*/ 1974 h 2106"/>
                <a:gd name="T78" fmla="*/ 1284 w 2399"/>
                <a:gd name="T79" fmla="*/ 2003 h 2106"/>
                <a:gd name="T80" fmla="*/ 1504 w 2399"/>
                <a:gd name="T81" fmla="*/ 2091 h 2106"/>
                <a:gd name="T82" fmla="*/ 1548 w 2399"/>
                <a:gd name="T83" fmla="*/ 2099 h 2106"/>
                <a:gd name="T84" fmla="*/ 1563 w 2399"/>
                <a:gd name="T85" fmla="*/ 2106 h 2106"/>
                <a:gd name="T86" fmla="*/ 1585 w 2399"/>
                <a:gd name="T87" fmla="*/ 2106 h 2106"/>
                <a:gd name="T88" fmla="*/ 1724 w 2399"/>
                <a:gd name="T89" fmla="*/ 2091 h 2106"/>
                <a:gd name="T90" fmla="*/ 1871 w 2399"/>
                <a:gd name="T91" fmla="*/ 2033 h 2106"/>
                <a:gd name="T92" fmla="*/ 1871 w 2399"/>
                <a:gd name="T93" fmla="*/ 2033 h 2106"/>
                <a:gd name="T94" fmla="*/ 1952 w 2399"/>
                <a:gd name="T95" fmla="*/ 1967 h 2106"/>
                <a:gd name="T96" fmla="*/ 2018 w 2399"/>
                <a:gd name="T97" fmla="*/ 1901 h 2106"/>
                <a:gd name="T98" fmla="*/ 2142 w 2399"/>
                <a:gd name="T99" fmla="*/ 1732 h 2106"/>
                <a:gd name="T100" fmla="*/ 2253 w 2399"/>
                <a:gd name="T101" fmla="*/ 1519 h 2106"/>
                <a:gd name="T102" fmla="*/ 2333 w 2399"/>
                <a:gd name="T103" fmla="*/ 1262 h 2106"/>
                <a:gd name="T104" fmla="*/ 2363 w 2399"/>
                <a:gd name="T105" fmla="*/ 1115 h 2106"/>
                <a:gd name="T106" fmla="*/ 2392 w 2399"/>
                <a:gd name="T107" fmla="*/ 888 h 2106"/>
                <a:gd name="T108" fmla="*/ 2399 w 2399"/>
                <a:gd name="T109" fmla="*/ 646 h 2106"/>
                <a:gd name="T110" fmla="*/ 2399 w 2399"/>
                <a:gd name="T111" fmla="*/ 572 h 2106"/>
                <a:gd name="T112" fmla="*/ 2363 w 2399"/>
                <a:gd name="T113" fmla="*/ 433 h 2106"/>
                <a:gd name="T114" fmla="*/ 2297 w 2399"/>
                <a:gd name="T115" fmla="*/ 308 h 2106"/>
                <a:gd name="T116" fmla="*/ 2216 w 2399"/>
                <a:gd name="T117" fmla="*/ 205 h 2106"/>
                <a:gd name="T118" fmla="*/ 2164 w 2399"/>
                <a:gd name="T119" fmla="*/ 161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9" h="2106">
                  <a:moveTo>
                    <a:pt x="2164" y="161"/>
                  </a:moveTo>
                  <a:lnTo>
                    <a:pt x="2164" y="161"/>
                  </a:lnTo>
                  <a:lnTo>
                    <a:pt x="2128" y="132"/>
                  </a:lnTo>
                  <a:lnTo>
                    <a:pt x="2128" y="132"/>
                  </a:lnTo>
                  <a:lnTo>
                    <a:pt x="2047" y="183"/>
                  </a:lnTo>
                  <a:lnTo>
                    <a:pt x="1966" y="227"/>
                  </a:lnTo>
                  <a:lnTo>
                    <a:pt x="1966" y="227"/>
                  </a:lnTo>
                  <a:lnTo>
                    <a:pt x="1893" y="257"/>
                  </a:lnTo>
                  <a:lnTo>
                    <a:pt x="1812" y="279"/>
                  </a:lnTo>
                  <a:lnTo>
                    <a:pt x="1724" y="286"/>
                  </a:lnTo>
                  <a:lnTo>
                    <a:pt x="1629" y="286"/>
                  </a:lnTo>
                  <a:lnTo>
                    <a:pt x="1629" y="286"/>
                  </a:lnTo>
                  <a:lnTo>
                    <a:pt x="1629" y="286"/>
                  </a:lnTo>
                  <a:lnTo>
                    <a:pt x="1629" y="286"/>
                  </a:lnTo>
                  <a:lnTo>
                    <a:pt x="1600" y="286"/>
                  </a:lnTo>
                  <a:lnTo>
                    <a:pt x="1600" y="286"/>
                  </a:lnTo>
                  <a:lnTo>
                    <a:pt x="1533" y="279"/>
                  </a:lnTo>
                  <a:lnTo>
                    <a:pt x="1460" y="264"/>
                  </a:lnTo>
                  <a:lnTo>
                    <a:pt x="1379" y="242"/>
                  </a:lnTo>
                  <a:lnTo>
                    <a:pt x="1306" y="220"/>
                  </a:lnTo>
                  <a:lnTo>
                    <a:pt x="1306" y="220"/>
                  </a:lnTo>
                  <a:lnTo>
                    <a:pt x="1203" y="176"/>
                  </a:lnTo>
                  <a:lnTo>
                    <a:pt x="1203" y="176"/>
                  </a:lnTo>
                  <a:lnTo>
                    <a:pt x="1196" y="169"/>
                  </a:lnTo>
                  <a:lnTo>
                    <a:pt x="1196" y="169"/>
                  </a:lnTo>
                  <a:lnTo>
                    <a:pt x="1123" y="117"/>
                  </a:lnTo>
                  <a:lnTo>
                    <a:pt x="1042" y="73"/>
                  </a:lnTo>
                  <a:lnTo>
                    <a:pt x="961" y="37"/>
                  </a:lnTo>
                  <a:lnTo>
                    <a:pt x="880" y="15"/>
                  </a:lnTo>
                  <a:lnTo>
                    <a:pt x="792" y="7"/>
                  </a:lnTo>
                  <a:lnTo>
                    <a:pt x="712" y="0"/>
                  </a:lnTo>
                  <a:lnTo>
                    <a:pt x="624" y="7"/>
                  </a:lnTo>
                  <a:lnTo>
                    <a:pt x="543" y="22"/>
                  </a:lnTo>
                  <a:lnTo>
                    <a:pt x="543" y="22"/>
                  </a:lnTo>
                  <a:lnTo>
                    <a:pt x="455" y="44"/>
                  </a:lnTo>
                  <a:lnTo>
                    <a:pt x="374" y="73"/>
                  </a:lnTo>
                  <a:lnTo>
                    <a:pt x="301" y="117"/>
                  </a:lnTo>
                  <a:lnTo>
                    <a:pt x="227" y="169"/>
                  </a:lnTo>
                  <a:lnTo>
                    <a:pt x="169" y="227"/>
                  </a:lnTo>
                  <a:lnTo>
                    <a:pt x="110" y="286"/>
                  </a:lnTo>
                  <a:lnTo>
                    <a:pt x="66" y="359"/>
                  </a:lnTo>
                  <a:lnTo>
                    <a:pt x="29" y="440"/>
                  </a:lnTo>
                  <a:lnTo>
                    <a:pt x="29" y="440"/>
                  </a:lnTo>
                  <a:lnTo>
                    <a:pt x="7" y="543"/>
                  </a:lnTo>
                  <a:lnTo>
                    <a:pt x="0" y="594"/>
                  </a:lnTo>
                  <a:lnTo>
                    <a:pt x="0" y="646"/>
                  </a:lnTo>
                  <a:lnTo>
                    <a:pt x="0" y="646"/>
                  </a:lnTo>
                  <a:lnTo>
                    <a:pt x="7" y="858"/>
                  </a:lnTo>
                  <a:lnTo>
                    <a:pt x="22" y="1057"/>
                  </a:lnTo>
                  <a:lnTo>
                    <a:pt x="59" y="1233"/>
                  </a:lnTo>
                  <a:lnTo>
                    <a:pt x="103" y="1402"/>
                  </a:lnTo>
                  <a:lnTo>
                    <a:pt x="103" y="1402"/>
                  </a:lnTo>
                  <a:lnTo>
                    <a:pt x="103" y="1402"/>
                  </a:lnTo>
                  <a:lnTo>
                    <a:pt x="139" y="1497"/>
                  </a:lnTo>
                  <a:lnTo>
                    <a:pt x="176" y="1585"/>
                  </a:lnTo>
                  <a:lnTo>
                    <a:pt x="213" y="1666"/>
                  </a:lnTo>
                  <a:lnTo>
                    <a:pt x="257" y="1739"/>
                  </a:lnTo>
                  <a:lnTo>
                    <a:pt x="301" y="1812"/>
                  </a:lnTo>
                  <a:lnTo>
                    <a:pt x="352" y="1871"/>
                  </a:lnTo>
                  <a:lnTo>
                    <a:pt x="404" y="1923"/>
                  </a:lnTo>
                  <a:lnTo>
                    <a:pt x="455" y="1974"/>
                  </a:lnTo>
                  <a:lnTo>
                    <a:pt x="506" y="2018"/>
                  </a:lnTo>
                  <a:lnTo>
                    <a:pt x="558" y="2047"/>
                  </a:lnTo>
                  <a:lnTo>
                    <a:pt x="616" y="2077"/>
                  </a:lnTo>
                  <a:lnTo>
                    <a:pt x="668" y="2091"/>
                  </a:lnTo>
                  <a:lnTo>
                    <a:pt x="726" y="2106"/>
                  </a:lnTo>
                  <a:lnTo>
                    <a:pt x="785" y="2106"/>
                  </a:lnTo>
                  <a:lnTo>
                    <a:pt x="836" y="2106"/>
                  </a:lnTo>
                  <a:lnTo>
                    <a:pt x="895" y="2091"/>
                  </a:lnTo>
                  <a:lnTo>
                    <a:pt x="895" y="2091"/>
                  </a:lnTo>
                  <a:lnTo>
                    <a:pt x="1005" y="2055"/>
                  </a:lnTo>
                  <a:lnTo>
                    <a:pt x="1005" y="2055"/>
                  </a:lnTo>
                  <a:lnTo>
                    <a:pt x="1071" y="2025"/>
                  </a:lnTo>
                  <a:lnTo>
                    <a:pt x="1123" y="1996"/>
                  </a:lnTo>
                  <a:lnTo>
                    <a:pt x="1167" y="1974"/>
                  </a:lnTo>
                  <a:lnTo>
                    <a:pt x="1196" y="1945"/>
                  </a:lnTo>
                  <a:lnTo>
                    <a:pt x="1196" y="1945"/>
                  </a:lnTo>
                  <a:lnTo>
                    <a:pt x="1233" y="1974"/>
                  </a:lnTo>
                  <a:lnTo>
                    <a:pt x="1284" y="2003"/>
                  </a:lnTo>
                  <a:lnTo>
                    <a:pt x="1284" y="2003"/>
                  </a:lnTo>
                  <a:lnTo>
                    <a:pt x="1372" y="2047"/>
                  </a:lnTo>
                  <a:lnTo>
                    <a:pt x="1504" y="2091"/>
                  </a:lnTo>
                  <a:lnTo>
                    <a:pt x="1504" y="2091"/>
                  </a:lnTo>
                  <a:lnTo>
                    <a:pt x="1548" y="2099"/>
                  </a:lnTo>
                  <a:lnTo>
                    <a:pt x="1548" y="2099"/>
                  </a:lnTo>
                  <a:lnTo>
                    <a:pt x="1563" y="2106"/>
                  </a:lnTo>
                  <a:lnTo>
                    <a:pt x="1585" y="2106"/>
                  </a:lnTo>
                  <a:lnTo>
                    <a:pt x="1585" y="2106"/>
                  </a:lnTo>
                  <a:lnTo>
                    <a:pt x="1658" y="2106"/>
                  </a:lnTo>
                  <a:lnTo>
                    <a:pt x="1724" y="2091"/>
                  </a:lnTo>
                  <a:lnTo>
                    <a:pt x="1798" y="2069"/>
                  </a:lnTo>
                  <a:lnTo>
                    <a:pt x="1871" y="2033"/>
                  </a:lnTo>
                  <a:lnTo>
                    <a:pt x="1871" y="2033"/>
                  </a:lnTo>
                  <a:lnTo>
                    <a:pt x="1871" y="2033"/>
                  </a:lnTo>
                  <a:lnTo>
                    <a:pt x="1871" y="2033"/>
                  </a:lnTo>
                  <a:lnTo>
                    <a:pt x="1952" y="1967"/>
                  </a:lnTo>
                  <a:lnTo>
                    <a:pt x="1952" y="1967"/>
                  </a:lnTo>
                  <a:lnTo>
                    <a:pt x="2018" y="1901"/>
                  </a:lnTo>
                  <a:lnTo>
                    <a:pt x="2084" y="1827"/>
                  </a:lnTo>
                  <a:lnTo>
                    <a:pt x="2142" y="1732"/>
                  </a:lnTo>
                  <a:lnTo>
                    <a:pt x="2201" y="1636"/>
                  </a:lnTo>
                  <a:lnTo>
                    <a:pt x="2253" y="1519"/>
                  </a:lnTo>
                  <a:lnTo>
                    <a:pt x="2297" y="1394"/>
                  </a:lnTo>
                  <a:lnTo>
                    <a:pt x="2333" y="1262"/>
                  </a:lnTo>
                  <a:lnTo>
                    <a:pt x="2363" y="1115"/>
                  </a:lnTo>
                  <a:lnTo>
                    <a:pt x="2363" y="1115"/>
                  </a:lnTo>
                  <a:lnTo>
                    <a:pt x="2377" y="1005"/>
                  </a:lnTo>
                  <a:lnTo>
                    <a:pt x="2392" y="888"/>
                  </a:lnTo>
                  <a:lnTo>
                    <a:pt x="2399" y="770"/>
                  </a:lnTo>
                  <a:lnTo>
                    <a:pt x="2399" y="646"/>
                  </a:lnTo>
                  <a:lnTo>
                    <a:pt x="2399" y="646"/>
                  </a:lnTo>
                  <a:lnTo>
                    <a:pt x="2399" y="572"/>
                  </a:lnTo>
                  <a:lnTo>
                    <a:pt x="2385" y="499"/>
                  </a:lnTo>
                  <a:lnTo>
                    <a:pt x="2363" y="433"/>
                  </a:lnTo>
                  <a:lnTo>
                    <a:pt x="2333" y="367"/>
                  </a:lnTo>
                  <a:lnTo>
                    <a:pt x="2297" y="308"/>
                  </a:lnTo>
                  <a:lnTo>
                    <a:pt x="2260" y="249"/>
                  </a:lnTo>
                  <a:lnTo>
                    <a:pt x="2216" y="205"/>
                  </a:lnTo>
                  <a:lnTo>
                    <a:pt x="2164" y="161"/>
                  </a:lnTo>
                  <a:lnTo>
                    <a:pt x="2164" y="161"/>
                  </a:lnTo>
                  <a:close/>
                </a:path>
              </a:pathLst>
            </a:custGeom>
            <a:gradFill>
              <a:gsLst>
                <a:gs pos="0">
                  <a:srgbClr val="FF0000"/>
                </a:gs>
                <a:gs pos="100000">
                  <a:srgbClr val="C00000">
                    <a:lumMod val="4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A5C77B4-C146-AEF4-ABB9-2B3F679F8A02}"/>
                </a:ext>
              </a:extLst>
            </p:cNvPr>
            <p:cNvSpPr>
              <a:spLocks/>
            </p:cNvSpPr>
            <p:nvPr/>
          </p:nvSpPr>
          <p:spPr bwMode="auto">
            <a:xfrm>
              <a:off x="2822401" y="2336819"/>
              <a:ext cx="1931299" cy="1221818"/>
            </a:xfrm>
            <a:custGeom>
              <a:avLst/>
              <a:gdLst>
                <a:gd name="T0" fmla="*/ 638 w 1636"/>
                <a:gd name="T1" fmla="*/ 352 h 1035"/>
                <a:gd name="T2" fmla="*/ 499 w 1636"/>
                <a:gd name="T3" fmla="*/ 455 h 1035"/>
                <a:gd name="T4" fmla="*/ 418 w 1636"/>
                <a:gd name="T5" fmla="*/ 558 h 1035"/>
                <a:gd name="T6" fmla="*/ 396 w 1636"/>
                <a:gd name="T7" fmla="*/ 602 h 1035"/>
                <a:gd name="T8" fmla="*/ 352 w 1636"/>
                <a:gd name="T9" fmla="*/ 396 h 1035"/>
                <a:gd name="T10" fmla="*/ 301 w 1636"/>
                <a:gd name="T11" fmla="*/ 242 h 1035"/>
                <a:gd name="T12" fmla="*/ 205 w 1636"/>
                <a:gd name="T13" fmla="*/ 0 h 1035"/>
                <a:gd name="T14" fmla="*/ 0 w 1636"/>
                <a:gd name="T15" fmla="*/ 73 h 1035"/>
                <a:gd name="T16" fmla="*/ 73 w 1636"/>
                <a:gd name="T17" fmla="*/ 176 h 1035"/>
                <a:gd name="T18" fmla="*/ 220 w 1636"/>
                <a:gd name="T19" fmla="*/ 440 h 1035"/>
                <a:gd name="T20" fmla="*/ 264 w 1636"/>
                <a:gd name="T21" fmla="*/ 550 h 1035"/>
                <a:gd name="T22" fmla="*/ 337 w 1636"/>
                <a:gd name="T23" fmla="*/ 793 h 1035"/>
                <a:gd name="T24" fmla="*/ 359 w 1636"/>
                <a:gd name="T25" fmla="*/ 925 h 1035"/>
                <a:gd name="T26" fmla="*/ 565 w 1636"/>
                <a:gd name="T27" fmla="*/ 998 h 1035"/>
                <a:gd name="T28" fmla="*/ 748 w 1636"/>
                <a:gd name="T29" fmla="*/ 1035 h 1035"/>
                <a:gd name="T30" fmla="*/ 836 w 1636"/>
                <a:gd name="T31" fmla="*/ 1035 h 1035"/>
                <a:gd name="T32" fmla="*/ 924 w 1636"/>
                <a:gd name="T33" fmla="*/ 1027 h 1035"/>
                <a:gd name="T34" fmla="*/ 1056 w 1636"/>
                <a:gd name="T35" fmla="*/ 998 h 1035"/>
                <a:gd name="T36" fmla="*/ 1122 w 1636"/>
                <a:gd name="T37" fmla="*/ 976 h 1035"/>
                <a:gd name="T38" fmla="*/ 1232 w 1636"/>
                <a:gd name="T39" fmla="*/ 917 h 1035"/>
                <a:gd name="T40" fmla="*/ 1284 w 1636"/>
                <a:gd name="T41" fmla="*/ 881 h 1035"/>
                <a:gd name="T42" fmla="*/ 1387 w 1636"/>
                <a:gd name="T43" fmla="*/ 778 h 1035"/>
                <a:gd name="T44" fmla="*/ 1475 w 1636"/>
                <a:gd name="T45" fmla="*/ 660 h 1035"/>
                <a:gd name="T46" fmla="*/ 1533 w 1636"/>
                <a:gd name="T47" fmla="*/ 550 h 1035"/>
                <a:gd name="T48" fmla="*/ 1577 w 1636"/>
                <a:gd name="T49" fmla="*/ 448 h 1035"/>
                <a:gd name="T50" fmla="*/ 1614 w 1636"/>
                <a:gd name="T51" fmla="*/ 323 h 1035"/>
                <a:gd name="T52" fmla="*/ 1636 w 1636"/>
                <a:gd name="T53" fmla="*/ 250 h 1035"/>
                <a:gd name="T54" fmla="*/ 1599 w 1636"/>
                <a:gd name="T55" fmla="*/ 242 h 1035"/>
                <a:gd name="T56" fmla="*/ 1313 w 1636"/>
                <a:gd name="T57" fmla="*/ 227 h 1035"/>
                <a:gd name="T58" fmla="*/ 1049 w 1636"/>
                <a:gd name="T59" fmla="*/ 235 h 1035"/>
                <a:gd name="T60" fmla="*/ 836 w 1636"/>
                <a:gd name="T61" fmla="*/ 279 h 1035"/>
                <a:gd name="T62" fmla="*/ 704 w 1636"/>
                <a:gd name="T63" fmla="*/ 323 h 1035"/>
                <a:gd name="T64" fmla="*/ 638 w 1636"/>
                <a:gd name="T65" fmla="*/ 352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6" h="1035">
                  <a:moveTo>
                    <a:pt x="638" y="352"/>
                  </a:moveTo>
                  <a:lnTo>
                    <a:pt x="638" y="352"/>
                  </a:lnTo>
                  <a:lnTo>
                    <a:pt x="565" y="396"/>
                  </a:lnTo>
                  <a:lnTo>
                    <a:pt x="499" y="455"/>
                  </a:lnTo>
                  <a:lnTo>
                    <a:pt x="440" y="521"/>
                  </a:lnTo>
                  <a:lnTo>
                    <a:pt x="418" y="558"/>
                  </a:lnTo>
                  <a:lnTo>
                    <a:pt x="396" y="602"/>
                  </a:lnTo>
                  <a:lnTo>
                    <a:pt x="396" y="602"/>
                  </a:lnTo>
                  <a:lnTo>
                    <a:pt x="374" y="499"/>
                  </a:lnTo>
                  <a:lnTo>
                    <a:pt x="352" y="396"/>
                  </a:lnTo>
                  <a:lnTo>
                    <a:pt x="352" y="396"/>
                  </a:lnTo>
                  <a:lnTo>
                    <a:pt x="301" y="242"/>
                  </a:lnTo>
                  <a:lnTo>
                    <a:pt x="249" y="110"/>
                  </a:lnTo>
                  <a:lnTo>
                    <a:pt x="205" y="0"/>
                  </a:lnTo>
                  <a:lnTo>
                    <a:pt x="0" y="73"/>
                  </a:lnTo>
                  <a:lnTo>
                    <a:pt x="0" y="73"/>
                  </a:lnTo>
                  <a:lnTo>
                    <a:pt x="22" y="103"/>
                  </a:lnTo>
                  <a:lnTo>
                    <a:pt x="73" y="176"/>
                  </a:lnTo>
                  <a:lnTo>
                    <a:pt x="139" y="286"/>
                  </a:lnTo>
                  <a:lnTo>
                    <a:pt x="220" y="440"/>
                  </a:lnTo>
                  <a:lnTo>
                    <a:pt x="220" y="440"/>
                  </a:lnTo>
                  <a:lnTo>
                    <a:pt x="264" y="550"/>
                  </a:lnTo>
                  <a:lnTo>
                    <a:pt x="301" y="668"/>
                  </a:lnTo>
                  <a:lnTo>
                    <a:pt x="337" y="793"/>
                  </a:lnTo>
                  <a:lnTo>
                    <a:pt x="359" y="925"/>
                  </a:lnTo>
                  <a:lnTo>
                    <a:pt x="359" y="925"/>
                  </a:lnTo>
                  <a:lnTo>
                    <a:pt x="469" y="969"/>
                  </a:lnTo>
                  <a:lnTo>
                    <a:pt x="565" y="998"/>
                  </a:lnTo>
                  <a:lnTo>
                    <a:pt x="660" y="1020"/>
                  </a:lnTo>
                  <a:lnTo>
                    <a:pt x="748" y="1035"/>
                  </a:lnTo>
                  <a:lnTo>
                    <a:pt x="748" y="1035"/>
                  </a:lnTo>
                  <a:lnTo>
                    <a:pt x="836" y="1035"/>
                  </a:lnTo>
                  <a:lnTo>
                    <a:pt x="924" y="1027"/>
                  </a:lnTo>
                  <a:lnTo>
                    <a:pt x="924" y="1027"/>
                  </a:lnTo>
                  <a:lnTo>
                    <a:pt x="998" y="1020"/>
                  </a:lnTo>
                  <a:lnTo>
                    <a:pt x="1056" y="998"/>
                  </a:lnTo>
                  <a:lnTo>
                    <a:pt x="1056" y="998"/>
                  </a:lnTo>
                  <a:lnTo>
                    <a:pt x="1122" y="976"/>
                  </a:lnTo>
                  <a:lnTo>
                    <a:pt x="1181" y="947"/>
                  </a:lnTo>
                  <a:lnTo>
                    <a:pt x="1232" y="917"/>
                  </a:lnTo>
                  <a:lnTo>
                    <a:pt x="1284" y="881"/>
                  </a:lnTo>
                  <a:lnTo>
                    <a:pt x="1284" y="881"/>
                  </a:lnTo>
                  <a:lnTo>
                    <a:pt x="1335" y="829"/>
                  </a:lnTo>
                  <a:lnTo>
                    <a:pt x="1387" y="778"/>
                  </a:lnTo>
                  <a:lnTo>
                    <a:pt x="1431" y="719"/>
                  </a:lnTo>
                  <a:lnTo>
                    <a:pt x="1475" y="660"/>
                  </a:lnTo>
                  <a:lnTo>
                    <a:pt x="1475" y="660"/>
                  </a:lnTo>
                  <a:lnTo>
                    <a:pt x="1533" y="550"/>
                  </a:lnTo>
                  <a:lnTo>
                    <a:pt x="1577" y="448"/>
                  </a:lnTo>
                  <a:lnTo>
                    <a:pt x="1577" y="448"/>
                  </a:lnTo>
                  <a:lnTo>
                    <a:pt x="1614" y="323"/>
                  </a:lnTo>
                  <a:lnTo>
                    <a:pt x="1614" y="323"/>
                  </a:lnTo>
                  <a:lnTo>
                    <a:pt x="1636" y="250"/>
                  </a:lnTo>
                  <a:lnTo>
                    <a:pt x="1636" y="250"/>
                  </a:lnTo>
                  <a:lnTo>
                    <a:pt x="1599" y="242"/>
                  </a:lnTo>
                  <a:lnTo>
                    <a:pt x="1599" y="242"/>
                  </a:lnTo>
                  <a:lnTo>
                    <a:pt x="1431" y="227"/>
                  </a:lnTo>
                  <a:lnTo>
                    <a:pt x="1313" y="227"/>
                  </a:lnTo>
                  <a:lnTo>
                    <a:pt x="1188" y="227"/>
                  </a:lnTo>
                  <a:lnTo>
                    <a:pt x="1049" y="235"/>
                  </a:lnTo>
                  <a:lnTo>
                    <a:pt x="902" y="257"/>
                  </a:lnTo>
                  <a:lnTo>
                    <a:pt x="836" y="279"/>
                  </a:lnTo>
                  <a:lnTo>
                    <a:pt x="770" y="294"/>
                  </a:lnTo>
                  <a:lnTo>
                    <a:pt x="704" y="323"/>
                  </a:lnTo>
                  <a:lnTo>
                    <a:pt x="638" y="352"/>
                  </a:lnTo>
                  <a:lnTo>
                    <a:pt x="638" y="352"/>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B301E12E-FAC4-8D13-766E-6EEC25B6D019}"/>
              </a:ext>
            </a:extLst>
          </p:cNvPr>
          <p:cNvSpPr txBox="1"/>
          <p:nvPr/>
        </p:nvSpPr>
        <p:spPr>
          <a:xfrm>
            <a:off x="4459097" y="3008721"/>
            <a:ext cx="4159306" cy="3139321"/>
          </a:xfrm>
          <a:prstGeom prst="rect">
            <a:avLst/>
          </a:prstGeom>
          <a:noFill/>
        </p:spPr>
        <p:txBody>
          <a:bodyPr wrap="square" lIns="91440" tIns="45720" rIns="91440" bIns="45720" rtlCol="0" anchor="t">
            <a:spAutoFit/>
          </a:bodyPr>
          <a:lstStyle/>
          <a:p>
            <a:pPr algn="ctr"/>
            <a:r>
              <a:rPr lang="en-US" sz="2800" b="1" dirty="0">
                <a:solidFill>
                  <a:srgbClr val="FFFF00"/>
                </a:solidFill>
                <a:latin typeface="Poppins" panose="00000500000000000000" pitchFamily="2" charset="0"/>
                <a:cs typeface="Poppins" panose="00000500000000000000" pitchFamily="2" charset="0"/>
              </a:rPr>
              <a:t>Thank you for your leadership</a:t>
            </a:r>
          </a:p>
          <a:p>
            <a:pPr algn="ctr"/>
            <a:r>
              <a:rPr lang="en-US" sz="2800" b="1" dirty="0">
                <a:solidFill>
                  <a:srgbClr val="FFFF00"/>
                </a:solidFill>
                <a:latin typeface="Poppins"/>
                <a:cs typeface="Poppins"/>
              </a:rPr>
              <a:t> and commitment!</a:t>
            </a:r>
            <a:endParaRPr lang="en-US" sz="2800" b="1" dirty="0">
              <a:solidFill>
                <a:srgbClr val="FFFF00"/>
              </a:solidFill>
              <a:latin typeface="Poppins" panose="00000500000000000000" pitchFamily="2" charset="0"/>
              <a:cs typeface="Poppins" panose="00000500000000000000" pitchFamily="2" charset="0"/>
            </a:endParaRPr>
          </a:p>
          <a:p>
            <a:pPr algn="ctr"/>
            <a:endParaRPr lang="en-US" sz="1000" b="1" dirty="0">
              <a:solidFill>
                <a:srgbClr val="FFFF00"/>
              </a:solidFill>
              <a:latin typeface="Poppins" panose="00000500000000000000" pitchFamily="2" charset="0"/>
              <a:cs typeface="Poppins" panose="00000500000000000000" pitchFamily="2" charset="0"/>
            </a:endParaRPr>
          </a:p>
          <a:p>
            <a:pPr algn="ctr"/>
            <a:r>
              <a:rPr lang="es-MX" sz="2800" b="1" dirty="0">
                <a:solidFill>
                  <a:schemeClr val="bg1"/>
                </a:solidFill>
                <a:latin typeface="Poppins"/>
                <a:cs typeface="Poppins"/>
              </a:rPr>
              <a:t>Gracias por su liderazgo </a:t>
            </a:r>
            <a:endParaRPr lang="es-MX" sz="2800" dirty="0">
              <a:solidFill>
                <a:schemeClr val="bg1"/>
              </a:solidFill>
              <a:latin typeface="Poppins" panose="00000500000000000000" pitchFamily="2" charset="0"/>
              <a:cs typeface="Poppins" panose="00000500000000000000" pitchFamily="2" charset="0"/>
            </a:endParaRPr>
          </a:p>
          <a:p>
            <a:pPr algn="ctr"/>
            <a:r>
              <a:rPr lang="es-MX" sz="2800" b="1" dirty="0">
                <a:solidFill>
                  <a:schemeClr val="bg1"/>
                </a:solidFill>
                <a:latin typeface="Poppins"/>
                <a:cs typeface="Poppins"/>
              </a:rPr>
              <a:t>y compromiso!</a:t>
            </a:r>
            <a:endParaRPr lang="es-MX" sz="2800" dirty="0">
              <a:solidFill>
                <a:schemeClr val="bg1"/>
              </a:solidFill>
              <a:latin typeface="Poppins" panose="00000500000000000000" pitchFamily="2" charset="0"/>
              <a:cs typeface="Poppins" panose="00000500000000000000" pitchFamily="2" charset="0"/>
            </a:endParaRPr>
          </a:p>
          <a:p>
            <a:pPr algn="ctr"/>
            <a:endParaRPr lang="en-US" sz="2000" dirty="0">
              <a:solidFill>
                <a:srgbClr val="FFFF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834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sldNum" idx="12"/>
          </p:nvPr>
        </p:nvSpPr>
        <p:spPr>
          <a:xfrm>
            <a:off x="8778233" y="6301263"/>
            <a:ext cx="2804400" cy="261600"/>
          </a:xfrm>
          <a:prstGeom prst="rect">
            <a:avLst/>
          </a:prstGeom>
        </p:spPr>
        <p:txBody>
          <a:bodyPr spcFirstLastPara="1" wrap="square" lIns="0" tIns="0" rIns="0" bIns="0" anchor="t" anchorCtr="0">
            <a:spAutoFit/>
          </a:bodyPr>
          <a:lstStyle/>
          <a:p>
            <a:pPr marL="0" lvl="0" indent="0" algn="r" rtl="0">
              <a:spcBef>
                <a:spcPts val="0"/>
              </a:spcBef>
              <a:spcAft>
                <a:spcPts val="0"/>
              </a:spcAft>
              <a:buClr>
                <a:srgbClr val="000000"/>
              </a:buClr>
              <a:buFont typeface="Arial"/>
              <a:buNone/>
            </a:pPr>
            <a:fld id="{00000000-1234-1234-1234-123412341234}" type="slidenum">
              <a:rPr lang="en-US" sz="1700">
                <a:solidFill>
                  <a:schemeClr val="lt1"/>
                </a:solidFill>
              </a:rPr>
              <a:t>4</a:t>
            </a:fld>
            <a:endParaRPr sz="1700">
              <a:solidFill>
                <a:schemeClr val="lt1"/>
              </a:solidFill>
            </a:endParaRPr>
          </a:p>
        </p:txBody>
      </p:sp>
      <p:sp>
        <p:nvSpPr>
          <p:cNvPr id="33" name="Title 7"/>
          <p:cNvSpPr>
            <a:spLocks noGrp="1"/>
          </p:cNvSpPr>
          <p:nvPr>
            <p:ph type="title"/>
          </p:nvPr>
        </p:nvSpPr>
        <p:spPr>
          <a:xfrm>
            <a:off x="275044" y="285654"/>
            <a:ext cx="4190718" cy="1094396"/>
          </a:xfrm>
        </p:spPr>
        <p:txBody>
          <a:bodyPr>
            <a:normAutofit/>
          </a:bodyPr>
          <a:lstStyle/>
          <a:p>
            <a:pPr algn="ctr"/>
            <a:r>
              <a:rPr lang="en-US" sz="2800" b="1" dirty="0">
                <a:latin typeface="Poppins"/>
                <a:cs typeface="Poppins"/>
              </a:rPr>
              <a:t>How to Rename Yourself on Zoom</a:t>
            </a:r>
          </a:p>
        </p:txBody>
      </p:sp>
      <p:sp>
        <p:nvSpPr>
          <p:cNvPr id="32" name="Content Placeholder 2"/>
          <p:cNvSpPr txBox="1">
            <a:spLocks/>
          </p:cNvSpPr>
          <p:nvPr/>
        </p:nvSpPr>
        <p:spPr>
          <a:xfrm>
            <a:off x="264925" y="1418506"/>
            <a:ext cx="3928251" cy="53349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oppins"/>
                <a:cs typeface="Poppins"/>
              </a:rPr>
              <a:t>In the Zoom meeting, click on the “</a:t>
            </a:r>
            <a:r>
              <a:rPr lang="en-US" sz="2400" b="1" dirty="0">
                <a:latin typeface="Poppins"/>
                <a:cs typeface="Poppins"/>
              </a:rPr>
              <a:t>Participants</a:t>
            </a:r>
            <a:r>
              <a:rPr lang="en-US" sz="2400" dirty="0">
                <a:latin typeface="Poppins"/>
                <a:cs typeface="Poppins"/>
              </a:rPr>
              <a:t>” list on the bottom of your Zoom window.</a:t>
            </a:r>
          </a:p>
          <a:p>
            <a:r>
              <a:rPr lang="en-US" sz="2400" dirty="0">
                <a:latin typeface="Poppins"/>
                <a:cs typeface="Poppins"/>
              </a:rPr>
              <a:t>Hover your mouse over your name in the “Participants” list on the right side of the Zoom screen. Click    on “</a:t>
            </a:r>
            <a:r>
              <a:rPr lang="en-US" sz="2400" b="1" dirty="0">
                <a:latin typeface="Poppins"/>
                <a:cs typeface="Poppins"/>
              </a:rPr>
              <a:t>Rename</a:t>
            </a:r>
            <a:r>
              <a:rPr lang="en-US" sz="2400" dirty="0">
                <a:latin typeface="Poppins"/>
                <a:cs typeface="Poppins"/>
              </a:rPr>
              <a:t>”.</a:t>
            </a:r>
          </a:p>
          <a:p>
            <a:r>
              <a:rPr lang="en-US" sz="2400" dirty="0">
                <a:latin typeface="Poppins"/>
                <a:cs typeface="Poppins"/>
              </a:rPr>
              <a:t>Please rename yourself with your </a:t>
            </a:r>
            <a:r>
              <a:rPr lang="en-US" sz="2400" b="1" dirty="0">
                <a:latin typeface="Poppins"/>
                <a:cs typeface="Poppins"/>
              </a:rPr>
              <a:t>first</a:t>
            </a:r>
            <a:r>
              <a:rPr lang="en-US" sz="2400" dirty="0">
                <a:latin typeface="Poppins"/>
                <a:cs typeface="Poppins"/>
              </a:rPr>
              <a:t> and </a:t>
            </a:r>
            <a:r>
              <a:rPr lang="en-US" sz="2400" b="1" dirty="0">
                <a:latin typeface="Poppins"/>
                <a:cs typeface="Poppins"/>
              </a:rPr>
              <a:t>last</a:t>
            </a:r>
            <a:r>
              <a:rPr lang="en-US" sz="2400" dirty="0">
                <a:latin typeface="Poppins"/>
                <a:cs typeface="Poppins"/>
              </a:rPr>
              <a:t> name.</a:t>
            </a:r>
          </a:p>
        </p:txBody>
      </p:sp>
      <p:sp>
        <p:nvSpPr>
          <p:cNvPr id="34" name="Title 7"/>
          <p:cNvSpPr txBox="1">
            <a:spLocks/>
          </p:cNvSpPr>
          <p:nvPr/>
        </p:nvSpPr>
        <p:spPr>
          <a:xfrm>
            <a:off x="8095754" y="91695"/>
            <a:ext cx="4004806" cy="1277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err="1">
                <a:solidFill>
                  <a:srgbClr val="0070C0"/>
                </a:solidFill>
                <a:latin typeface="Poppins"/>
                <a:cs typeface="Poppins"/>
              </a:rPr>
              <a:t>Cómo</a:t>
            </a:r>
            <a:r>
              <a:rPr lang="en-US" sz="2800" b="1" dirty="0">
                <a:solidFill>
                  <a:srgbClr val="0070C0"/>
                </a:solidFill>
                <a:latin typeface="Poppins"/>
                <a:cs typeface="Poppins"/>
              </a:rPr>
              <a:t> Cambiar </a:t>
            </a:r>
            <a:r>
              <a:rPr lang="en-US" sz="2800" b="1" err="1">
                <a:solidFill>
                  <a:srgbClr val="0070C0"/>
                </a:solidFill>
                <a:latin typeface="Poppins"/>
                <a:cs typeface="Poppins"/>
              </a:rPr>
              <a:t>su</a:t>
            </a:r>
            <a:r>
              <a:rPr lang="en-US" sz="2800" b="1" dirty="0">
                <a:solidFill>
                  <a:srgbClr val="0070C0"/>
                </a:solidFill>
                <a:latin typeface="Poppins"/>
                <a:cs typeface="Poppins"/>
              </a:rPr>
              <a:t> </a:t>
            </a:r>
            <a:endParaRPr lang="en-US" sz="2800" b="1" dirty="0">
              <a:solidFill>
                <a:srgbClr val="0070C0"/>
              </a:solidFill>
              <a:latin typeface="Poppins" panose="00000500000000000000" pitchFamily="2" charset="0"/>
              <a:cs typeface="Poppins" panose="00000500000000000000" pitchFamily="2" charset="0"/>
            </a:endParaRPr>
          </a:p>
          <a:p>
            <a:pPr algn="ctr"/>
            <a:r>
              <a:rPr lang="en-US" sz="2800" b="1" dirty="0">
                <a:solidFill>
                  <a:srgbClr val="0070C0"/>
                </a:solidFill>
                <a:latin typeface="Poppins"/>
                <a:cs typeface="Poppins"/>
              </a:rPr>
              <a:t>Nombre </a:t>
            </a:r>
            <a:r>
              <a:rPr lang="en-US" sz="2800" b="1" err="1">
                <a:solidFill>
                  <a:srgbClr val="0070C0"/>
                </a:solidFill>
                <a:latin typeface="Poppins"/>
                <a:cs typeface="Poppins"/>
              </a:rPr>
              <a:t>en</a:t>
            </a:r>
            <a:r>
              <a:rPr lang="en-US" sz="2800" b="1" dirty="0">
                <a:solidFill>
                  <a:srgbClr val="0070C0"/>
                </a:solidFill>
                <a:latin typeface="Poppins"/>
                <a:cs typeface="Poppins"/>
              </a:rPr>
              <a:t> Zoom</a:t>
            </a:r>
          </a:p>
        </p:txBody>
      </p:sp>
      <p:sp>
        <p:nvSpPr>
          <p:cNvPr id="35" name="Content Placeholder 3"/>
          <p:cNvSpPr txBox="1">
            <a:spLocks/>
          </p:cNvSpPr>
          <p:nvPr/>
        </p:nvSpPr>
        <p:spPr>
          <a:xfrm>
            <a:off x="7955280" y="1356584"/>
            <a:ext cx="4140926" cy="55014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457200" algn="l"/>
              </a:tabLst>
            </a:pPr>
            <a:r>
              <a:rPr lang="es-ES" sz="2400" dirty="0">
                <a:solidFill>
                  <a:srgbClr val="0070C0"/>
                </a:solidFill>
                <a:latin typeface="Poppins"/>
                <a:cs typeface="Poppins"/>
              </a:rPr>
              <a:t>En la reunión de Zoom, haga clic en la lista de "</a:t>
            </a:r>
            <a:r>
              <a:rPr lang="es-ES" sz="2400" b="1" dirty="0">
                <a:solidFill>
                  <a:srgbClr val="0070C0"/>
                </a:solidFill>
                <a:latin typeface="Poppins"/>
                <a:cs typeface="Poppins"/>
              </a:rPr>
              <a:t>Participantes</a:t>
            </a:r>
            <a:r>
              <a:rPr lang="es-ES" sz="2400" dirty="0">
                <a:solidFill>
                  <a:srgbClr val="0070C0"/>
                </a:solidFill>
                <a:latin typeface="Poppins"/>
                <a:cs typeface="Poppins"/>
              </a:rPr>
              <a:t>" en la parte inferior de la ventana de Zoom.</a:t>
            </a:r>
          </a:p>
          <a:p>
            <a:pPr>
              <a:spcBef>
                <a:spcPts val="0"/>
              </a:spcBef>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Pase el cursor sobre su nombre en la lista de "Participantes" al lado derecho de la pantalla de Zoom. Haga clic </a:t>
            </a:r>
            <a:endParaRPr lang="es-ES" sz="2400" dirty="0">
              <a:solidFill>
                <a:srgbClr val="0070C0"/>
              </a:solidFill>
              <a:latin typeface="Poppins" panose="00000500000000000000" pitchFamily="2" charset="0"/>
              <a:cs typeface="Poppins" panose="00000500000000000000" pitchFamily="2" charset="0"/>
            </a:endParaRPr>
          </a:p>
          <a:p>
            <a:pPr marL="234950" indent="0">
              <a:spcBef>
                <a:spcPts val="0"/>
              </a:spcBef>
              <a:buNone/>
              <a:tabLst>
                <a:tab pos="234950" algn="l"/>
              </a:tabLst>
            </a:pPr>
            <a:r>
              <a:rPr lang="es-ES" sz="2400" dirty="0">
                <a:solidFill>
                  <a:srgbClr val="0070C0"/>
                </a:solidFill>
                <a:latin typeface="Poppins"/>
                <a:cs typeface="Poppins"/>
              </a:rPr>
              <a:t>en “</a:t>
            </a:r>
            <a:r>
              <a:rPr lang="es-ES" sz="2400" b="1" dirty="0">
                <a:solidFill>
                  <a:srgbClr val="0070C0"/>
                </a:solidFill>
                <a:latin typeface="Poppins"/>
                <a:cs typeface="Poppins"/>
              </a:rPr>
              <a:t>Renombrar</a:t>
            </a:r>
            <a:r>
              <a:rPr lang="es-ES" sz="2400" dirty="0">
                <a:solidFill>
                  <a:srgbClr val="0070C0"/>
                </a:solidFill>
                <a:latin typeface="Poppins"/>
                <a:cs typeface="Poppins"/>
              </a:rPr>
              <a:t>".</a:t>
            </a:r>
          </a:p>
          <a:p>
            <a:pPr marL="0" indent="0">
              <a:spcBef>
                <a:spcPts val="0"/>
              </a:spcBef>
              <a:buFont typeface="Arial" panose="020B0604020202020204" pitchFamily="34" charset="0"/>
              <a:buNone/>
              <a:tabLst>
                <a:tab pos="457200" algn="l"/>
              </a:tabLst>
            </a:pPr>
            <a:endParaRPr lang="en-US" sz="2400" dirty="0">
              <a:solidFill>
                <a:srgbClr val="0070C0"/>
              </a:solidFill>
              <a:latin typeface="Poppins" panose="00000500000000000000" pitchFamily="2" charset="0"/>
              <a:ea typeface="Times New Roman" panose="02020603050405020304" pitchFamily="18" charset="0"/>
              <a:cs typeface="Poppins" panose="00000500000000000000" pitchFamily="2" charset="0"/>
            </a:endParaRPr>
          </a:p>
          <a:p>
            <a:pPr>
              <a:spcBef>
                <a:spcPts val="0"/>
              </a:spcBef>
              <a:tabLst>
                <a:tab pos="457200" algn="l"/>
              </a:tabLst>
            </a:pPr>
            <a:r>
              <a:rPr lang="es-ES" sz="2400" dirty="0">
                <a:solidFill>
                  <a:srgbClr val="0070C0"/>
                </a:solidFill>
                <a:latin typeface="Poppins"/>
                <a:cs typeface="Poppins"/>
              </a:rPr>
              <a:t>Cambie su nombre incluyendo su </a:t>
            </a:r>
            <a:r>
              <a:rPr lang="es-ES" sz="2400" b="1" dirty="0">
                <a:solidFill>
                  <a:srgbClr val="0070C0"/>
                </a:solidFill>
                <a:latin typeface="Poppins"/>
                <a:cs typeface="Poppins"/>
              </a:rPr>
              <a:t>nombre </a:t>
            </a:r>
          </a:p>
          <a:p>
            <a:pPr>
              <a:spcBef>
                <a:spcPts val="0"/>
              </a:spcBef>
              <a:tabLst>
                <a:tab pos="457200" algn="l"/>
              </a:tabLst>
            </a:pPr>
            <a:r>
              <a:rPr lang="es-ES" sz="2400" dirty="0">
                <a:solidFill>
                  <a:srgbClr val="0070C0"/>
                </a:solidFill>
                <a:latin typeface="Poppins"/>
                <a:cs typeface="Poppins"/>
              </a:rPr>
              <a:t>y </a:t>
            </a:r>
            <a:r>
              <a:rPr lang="es-ES" sz="2400" b="1" dirty="0">
                <a:solidFill>
                  <a:srgbClr val="0070C0"/>
                </a:solidFill>
                <a:latin typeface="Poppins"/>
                <a:cs typeface="Poppins"/>
              </a:rPr>
              <a:t>apellido</a:t>
            </a:r>
            <a:r>
              <a:rPr lang="es-ES" sz="2400" dirty="0">
                <a:solidFill>
                  <a:srgbClr val="0070C0"/>
                </a:solidFill>
                <a:latin typeface="Poppins"/>
                <a:cs typeface="Poppins"/>
              </a:rPr>
              <a:t>.</a:t>
            </a:r>
            <a:endParaRPr lang="es-ES"/>
          </a:p>
          <a:p>
            <a:endParaRPr lang="en-US" i="1" dirty="0">
              <a:solidFill>
                <a:schemeClr val="bg1"/>
              </a:solidFill>
            </a:endParaRPr>
          </a:p>
        </p:txBody>
      </p:sp>
      <p:pic>
        <p:nvPicPr>
          <p:cNvPr id="36" name="Picture 35">
            <a:extLst>
              <a:ext uri="{FF2B5EF4-FFF2-40B4-BE49-F238E27FC236}">
                <a16:creationId xmlns:a16="http://schemas.microsoft.com/office/drawing/2014/main" id="{6787AF90-166E-4441-A259-670C475FE81C}"/>
              </a:ext>
            </a:extLst>
          </p:cNvPr>
          <p:cNvPicPr>
            <a:picLocks noChangeAspect="1"/>
          </p:cNvPicPr>
          <p:nvPr/>
        </p:nvPicPr>
        <p:blipFill rotWithShape="1">
          <a:blip r:embed="rId3"/>
          <a:srcRect l="1661" t="17074" r="53492" b="69062"/>
          <a:stretch/>
        </p:blipFill>
        <p:spPr>
          <a:xfrm>
            <a:off x="4061192" y="1489167"/>
            <a:ext cx="3911982" cy="1188719"/>
          </a:xfrm>
          <a:prstGeom prst="rect">
            <a:avLst/>
          </a:prstGeom>
        </p:spPr>
      </p:pic>
      <p:pic>
        <p:nvPicPr>
          <p:cNvPr id="37" name="Picture 36">
            <a:extLst>
              <a:ext uri="{FF2B5EF4-FFF2-40B4-BE49-F238E27FC236}">
                <a16:creationId xmlns:a16="http://schemas.microsoft.com/office/drawing/2014/main" id="{E782E812-9F6A-4974-B3C1-4D6644CA9322}"/>
              </a:ext>
            </a:extLst>
          </p:cNvPr>
          <p:cNvPicPr>
            <a:picLocks noChangeAspect="1"/>
          </p:cNvPicPr>
          <p:nvPr/>
        </p:nvPicPr>
        <p:blipFill rotWithShape="1">
          <a:blip r:embed="rId3"/>
          <a:srcRect l="1832" t="44801" r="18442" b="41336"/>
          <a:stretch/>
        </p:blipFill>
        <p:spPr>
          <a:xfrm>
            <a:off x="4127861" y="3048261"/>
            <a:ext cx="3876069" cy="896722"/>
          </a:xfrm>
          <a:prstGeom prst="rect">
            <a:avLst/>
          </a:prstGeom>
        </p:spPr>
      </p:pic>
      <p:pic>
        <p:nvPicPr>
          <p:cNvPr id="38" name="Picture 37">
            <a:extLst>
              <a:ext uri="{FF2B5EF4-FFF2-40B4-BE49-F238E27FC236}">
                <a16:creationId xmlns:a16="http://schemas.microsoft.com/office/drawing/2014/main" id="{8CAF4B6B-EC3D-48B5-AED7-CBD5FAC0AEE1}"/>
              </a:ext>
            </a:extLst>
          </p:cNvPr>
          <p:cNvPicPr>
            <a:picLocks noChangeAspect="1"/>
          </p:cNvPicPr>
          <p:nvPr/>
        </p:nvPicPr>
        <p:blipFill rotWithShape="1">
          <a:blip r:embed="rId3"/>
          <a:srcRect l="1831" t="69062" r="48339" b="3210"/>
          <a:stretch/>
        </p:blipFill>
        <p:spPr>
          <a:xfrm>
            <a:off x="4245427" y="4224347"/>
            <a:ext cx="3670665" cy="1949052"/>
          </a:xfrm>
          <a:prstGeom prst="rect">
            <a:avLst/>
          </a:prstGeom>
        </p:spPr>
      </p:pic>
    </p:spTree>
    <p:extLst>
      <p:ext uri="{BB962C8B-B14F-4D97-AF65-F5344CB8AC3E}">
        <p14:creationId xmlns:p14="http://schemas.microsoft.com/office/powerpoint/2010/main" val="298618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623238" y="1946770"/>
            <a:ext cx="5052944" cy="3416320"/>
          </a:xfrm>
          <a:prstGeom prst="rect">
            <a:avLst/>
          </a:prstGeom>
          <a:noFill/>
        </p:spPr>
        <p:txBody>
          <a:bodyPr wrap="square" lIns="91440" tIns="45720" rIns="91440" bIns="45720" rtlCol="0" anchor="t">
            <a:spAutoFit/>
          </a:bodyPr>
          <a:lstStyle/>
          <a:p>
            <a:r>
              <a:rPr lang="en-US" sz="2400" dirty="0">
                <a:latin typeface="Poppins"/>
                <a:cs typeface="Poppins"/>
              </a:rPr>
              <a:t>If you need assistance, accessing zoom for this meeting send an email to </a:t>
            </a:r>
            <a:r>
              <a:rPr lang="en-US" sz="2400" dirty="0">
                <a:highlight>
                  <a:srgbClr val="FFFF00"/>
                </a:highlight>
                <a:latin typeface="Poppins"/>
                <a:cs typeface="Poppins"/>
              </a:rPr>
              <a:t>___________</a:t>
            </a:r>
            <a:r>
              <a:rPr lang="en-US" sz="2400" dirty="0">
                <a:latin typeface="Poppins"/>
                <a:cs typeface="Poppins"/>
              </a:rPr>
              <a:t> and a team member will assist you.</a:t>
            </a:r>
          </a:p>
          <a:p>
            <a:endParaRPr lang="en-US" sz="2400" dirty="0">
              <a:latin typeface="Poppins"/>
              <a:cs typeface="Poppins"/>
            </a:endParaRPr>
          </a:p>
          <a:p>
            <a:r>
              <a:rPr lang="en-US" sz="2400" dirty="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6624314" y="1990977"/>
            <a:ext cx="5361011" cy="3416320"/>
          </a:xfrm>
          <a:prstGeom prst="rect">
            <a:avLst/>
          </a:prstGeom>
          <a:noFill/>
        </p:spPr>
        <p:txBody>
          <a:bodyPr wrap="square" lIns="91440" tIns="45720" rIns="91440" bIns="45720" rtlCol="0" anchor="t">
            <a:spAutoFit/>
          </a:bodyPr>
          <a:lstStyle/>
          <a:p>
            <a:r>
              <a:rPr lang="es-419" sz="2400" dirty="0">
                <a:solidFill>
                  <a:srgbClr val="0070C0"/>
                </a:solidFill>
                <a:latin typeface="Poppins"/>
                <a:cs typeface="Poppins"/>
              </a:rPr>
              <a:t>Si necesita ayuda con acceder a Zoom para esta reunión, envíe un email a </a:t>
            </a:r>
            <a:r>
              <a:rPr lang="es-419" sz="2400" dirty="0">
                <a:solidFill>
                  <a:srgbClr val="0070C0"/>
                </a:solidFill>
                <a:highlight>
                  <a:srgbClr val="FFFF00"/>
                </a:highlight>
                <a:latin typeface="Poppins"/>
                <a:cs typeface="Poppins"/>
              </a:rPr>
              <a:t>_______________</a:t>
            </a:r>
            <a:r>
              <a:rPr lang="es-419" sz="2400" dirty="0">
                <a:solidFill>
                  <a:srgbClr val="0070C0"/>
                </a:solidFill>
                <a:latin typeface="Poppins"/>
                <a:cs typeface="Poppins"/>
              </a:rPr>
              <a:t> y un miembro de nuestro equipo le ayudará.</a:t>
            </a:r>
          </a:p>
          <a:p>
            <a:endParaRPr lang="es-419" sz="2400" dirty="0">
              <a:solidFill>
                <a:srgbClr val="0070C0"/>
              </a:solidFill>
              <a:latin typeface="Poppins"/>
              <a:cs typeface="Poppins"/>
            </a:endParaRPr>
          </a:p>
          <a:p>
            <a:r>
              <a:rPr lang="es-419" sz="2400" dirty="0">
                <a:solidFill>
                  <a:srgbClr val="0070C0"/>
                </a:solidFill>
                <a:latin typeface="Poppins"/>
                <a:cs typeface="Poppins"/>
              </a:rPr>
              <a:t>Zoom tiene una pestaña de Chat en la que usted puede hacer preguntas a los presentadores. </a:t>
            </a:r>
          </a:p>
        </p:txBody>
      </p:sp>
      <p:sp>
        <p:nvSpPr>
          <p:cNvPr id="7" name="TextBox 6">
            <a:extLst>
              <a:ext uri="{FF2B5EF4-FFF2-40B4-BE49-F238E27FC236}">
                <a16:creationId xmlns:a16="http://schemas.microsoft.com/office/drawing/2014/main" id="{E04E95D8-1B83-4DB0-ACF5-BF1F593676DC}"/>
              </a:ext>
            </a:extLst>
          </p:cNvPr>
          <p:cNvSpPr txBox="1"/>
          <p:nvPr/>
        </p:nvSpPr>
        <p:spPr>
          <a:xfrm>
            <a:off x="463628" y="419513"/>
            <a:ext cx="3494553" cy="523220"/>
          </a:xfrm>
          <a:prstGeom prst="rect">
            <a:avLst/>
          </a:prstGeom>
          <a:noFill/>
        </p:spPr>
        <p:txBody>
          <a:bodyPr wrap="square" lIns="91440" tIns="45720" rIns="91440" bIns="45720" rtlCol="0" anchor="t">
            <a:spAutoFit/>
          </a:bodyPr>
          <a:lstStyle/>
          <a:p>
            <a:r>
              <a:rPr lang="en-US" sz="2800" b="1" dirty="0">
                <a:latin typeface="Poppings"/>
              </a:rPr>
              <a:t>Engaging on Zoom</a:t>
            </a: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5621635" y="147656"/>
            <a:ext cx="942023" cy="972236"/>
          </a:xfrm>
          <a:prstGeom prst="rect">
            <a:avLst/>
          </a:prstGeom>
        </p:spPr>
      </p:pic>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smtClean="0"/>
              <a:t>5</a:t>
            </a:fld>
            <a:endParaRPr lang="en-US"/>
          </a:p>
        </p:txBody>
      </p:sp>
      <p:sp>
        <p:nvSpPr>
          <p:cNvPr id="4" name="TextBox 3">
            <a:extLst>
              <a:ext uri="{FF2B5EF4-FFF2-40B4-BE49-F238E27FC236}">
                <a16:creationId xmlns:a16="http://schemas.microsoft.com/office/drawing/2014/main" id="{08D54345-6FD8-9454-F998-76948887DADE}"/>
              </a:ext>
            </a:extLst>
          </p:cNvPr>
          <p:cNvSpPr txBox="1"/>
          <p:nvPr/>
        </p:nvSpPr>
        <p:spPr>
          <a:xfrm>
            <a:off x="7238011" y="201880"/>
            <a:ext cx="427709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gs"/>
                <a:cs typeface="Segoe UI"/>
              </a:rPr>
              <a:t>Participación por medio de Zoom</a:t>
            </a:r>
            <a:endParaRPr lang="en-US" sz="2800" dirty="0">
              <a:solidFill>
                <a:srgbClr val="000000"/>
              </a:solidFill>
              <a:latin typeface="Poppings"/>
              <a:cs typeface="Segoe UI"/>
            </a:endParaRPr>
          </a:p>
        </p:txBody>
      </p:sp>
    </p:spTree>
    <p:extLst>
      <p:ext uri="{BB962C8B-B14F-4D97-AF65-F5344CB8AC3E}">
        <p14:creationId xmlns:p14="http://schemas.microsoft.com/office/powerpoint/2010/main" val="68767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3347622" y="289137"/>
            <a:ext cx="1767358"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rPr>
              <a:t>Guía</a:t>
            </a:r>
          </a:p>
        </p:txBody>
      </p:sp>
      <p:sp>
        <p:nvSpPr>
          <p:cNvPr id="2" name="TextBox 1">
            <a:extLst>
              <a:ext uri="{FF2B5EF4-FFF2-40B4-BE49-F238E27FC236}">
                <a16:creationId xmlns:a16="http://schemas.microsoft.com/office/drawing/2014/main" id="{9D039432-97AB-CADC-C3A3-40183B68AF88}"/>
              </a:ext>
            </a:extLst>
          </p:cNvPr>
          <p:cNvSpPr txBox="1"/>
          <p:nvPr/>
        </p:nvSpPr>
        <p:spPr>
          <a:xfrm>
            <a:off x="5234026" y="1163362"/>
            <a:ext cx="4621931" cy="3046988"/>
          </a:xfrm>
          <a:prstGeom prst="rect">
            <a:avLst/>
          </a:prstGeom>
          <a:noFill/>
        </p:spPr>
        <p:txBody>
          <a:bodyPr wrap="square" lIns="91440" tIns="45720" rIns="91440" bIns="45720" rtlCol="0" anchor="t">
            <a:spAutoFit/>
          </a:bodyPr>
          <a:lstStyle/>
          <a:p>
            <a:pPr algn="ctr"/>
            <a:r>
              <a:rPr lang="en-US" sz="2400" b="1" dirty="0">
                <a:latin typeface="Poppins"/>
                <a:cs typeface="Poppins"/>
              </a:rPr>
              <a:t>LAUSD Bulletin 6745.6: Guidelines for the Required ELAC and SSC (English) and (Spanish) available at:</a:t>
            </a:r>
          </a:p>
          <a:p>
            <a:pPr algn="ctr"/>
            <a:r>
              <a:rPr lang="es-MX" sz="2400" b="1" dirty="0">
                <a:solidFill>
                  <a:srgbClr val="0070C0"/>
                </a:solidFill>
                <a:latin typeface="Poppins"/>
                <a:cs typeface="Poppins"/>
              </a:rPr>
              <a:t>El Boletín 6745.6: Guía de los requisitos del ELAC y SSC disponible en (inglés) y (español) disponible en:</a:t>
            </a:r>
            <a:endParaRPr lang="es-MX" sz="2400" b="1" dirty="0">
              <a:solidFill>
                <a:srgbClr val="0070C0"/>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C92A1968-A646-8705-C77D-0BA1A7F48590}"/>
              </a:ext>
            </a:extLst>
          </p:cNvPr>
          <p:cNvSpPr txBox="1"/>
          <p:nvPr/>
        </p:nvSpPr>
        <p:spPr>
          <a:xfrm>
            <a:off x="5398841" y="4222822"/>
            <a:ext cx="4755948" cy="400110"/>
          </a:xfrm>
          <a:prstGeom prst="rect">
            <a:avLst/>
          </a:prstGeom>
          <a:noFill/>
        </p:spPr>
        <p:txBody>
          <a:bodyPr wrap="square" lIns="91440" tIns="45720" rIns="91440" bIns="45720" anchor="t">
            <a:spAutoFit/>
          </a:bodyPr>
          <a:lstStyle/>
          <a:p>
            <a:r>
              <a:rPr lang="en-US" sz="2000" b="1" dirty="0">
                <a:latin typeface="Poppins"/>
                <a:cs typeface="Poppins"/>
                <a:hlinkClick r:id="rId3"/>
              </a:rPr>
              <a:t>https://achieve.lausd.org/sface</a:t>
            </a:r>
            <a:endParaRPr lang="en-US" sz="2000" b="1" dirty="0">
              <a:latin typeface="Poppins"/>
              <a:cs typeface="Poppins"/>
              <a:hlinkClick r:id="rId4"/>
            </a:endParaRPr>
          </a:p>
        </p:txBody>
      </p:sp>
      <p:sp>
        <p:nvSpPr>
          <p:cNvPr id="4" name="TextBox 3">
            <a:extLst>
              <a:ext uri="{FF2B5EF4-FFF2-40B4-BE49-F238E27FC236}">
                <a16:creationId xmlns:a16="http://schemas.microsoft.com/office/drawing/2014/main" id="{A4667BCA-A260-4A07-8493-4E90626BDB59}"/>
              </a:ext>
            </a:extLst>
          </p:cNvPr>
          <p:cNvSpPr txBox="1"/>
          <p:nvPr/>
        </p:nvSpPr>
        <p:spPr>
          <a:xfrm>
            <a:off x="412809" y="289137"/>
            <a:ext cx="3032349" cy="503538"/>
          </a:xfrm>
          <a:prstGeom prst="rect">
            <a:avLst/>
          </a:prstGeom>
          <a:noFill/>
        </p:spPr>
        <p:txBody>
          <a:bodyPr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Guidelines/</a:t>
            </a:r>
            <a:endParaRPr kumimoji="0" lang="es-MX" sz="40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A0458DA7-93DC-E104-8ED5-365F67A885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3837" y="4930555"/>
            <a:ext cx="1105956" cy="1528165"/>
          </a:xfrm>
          <a:prstGeom prst="rect">
            <a:avLst/>
          </a:prstGeom>
        </p:spPr>
      </p:pic>
      <p:pic>
        <p:nvPicPr>
          <p:cNvPr id="9" name="Picture 8" descr="A document with text and a green box&#10;&#10;Description automatically generated">
            <a:extLst>
              <a:ext uri="{FF2B5EF4-FFF2-40B4-BE49-F238E27FC236}">
                <a16:creationId xmlns:a16="http://schemas.microsoft.com/office/drawing/2014/main" id="{CACB567F-84F1-6D6C-C356-CBA4D8FA3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750" y="1163362"/>
            <a:ext cx="3579551" cy="4748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250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F8C989EA-9327-4181-8D88-0CD9EE2607EF}"/>
              </a:ext>
            </a:extLst>
          </p:cNvPr>
          <p:cNvSpPr txBox="1"/>
          <p:nvPr/>
        </p:nvSpPr>
        <p:spPr>
          <a:xfrm>
            <a:off x="444500" y="114300"/>
            <a:ext cx="4640600" cy="965199"/>
          </a:xfrm>
          <a:prstGeom prst="rect">
            <a:avLst/>
          </a:prstGeom>
          <a:noFill/>
        </p:spPr>
        <p:txBody>
          <a:bodyPr wrap="none" lIns="91440" tIns="45720" rIns="91440" bIns="45720" rtlCol="0" anchor="t">
            <a:noAutofit/>
          </a:bodyPr>
          <a:lstStyle/>
          <a:p>
            <a:pPr>
              <a:defRPr/>
            </a:pPr>
            <a:r>
              <a:rPr kumimoji="0" lang="en-US" sz="2800" b="1" i="0" u="none" strike="noStrike" kern="1200" cap="none" spc="0" normalizeH="0" baseline="0" noProof="0" dirty="0">
                <a:ln>
                  <a:noFill/>
                </a:ln>
                <a:effectLst/>
                <a:uLnTx/>
                <a:uFillTx/>
                <a:latin typeface="Poppins"/>
                <a:cs typeface="Poppins"/>
              </a:rPr>
              <a:t>Bulletin 6745.6 </a:t>
            </a:r>
            <a:endParaRPr lang="en-US">
              <a:latin typeface="Poppins"/>
              <a:cs typeface="Poppins"/>
            </a:endParaRPr>
          </a:p>
          <a:p>
            <a:pPr marL="0" marR="0" lvl="0" indent="0" algn="l" defTabSz="91440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oppins"/>
                <a:cs typeface="Poppins"/>
              </a:rPr>
              <a:t>Attachment Index</a:t>
            </a:r>
            <a:endParaRPr lang="en-US" dirty="0">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6AD707A4-3F6A-F5ED-A044-FDE196122B9C}"/>
              </a:ext>
            </a:extLst>
          </p:cNvPr>
          <p:cNvSpPr txBox="1"/>
          <p:nvPr/>
        </p:nvSpPr>
        <p:spPr>
          <a:xfrm>
            <a:off x="7643455" y="127172"/>
            <a:ext cx="41049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800" b="1" dirty="0">
                <a:solidFill>
                  <a:srgbClr val="0070C0"/>
                </a:solidFill>
                <a:latin typeface="Poppins"/>
                <a:cs typeface="Poppins"/>
              </a:rPr>
              <a:t>Índice de Adjuntos del Boletín</a:t>
            </a:r>
            <a:r>
              <a:rPr lang="en-US" sz="2800" b="1" dirty="0">
                <a:solidFill>
                  <a:srgbClr val="0070C0"/>
                </a:solidFill>
                <a:latin typeface="Poppins"/>
                <a:cs typeface="Poppins"/>
              </a:rPr>
              <a:t> 6745.6</a:t>
            </a:r>
            <a:endParaRPr lang="en-US" dirty="0"/>
          </a:p>
        </p:txBody>
      </p:sp>
      <p:pic>
        <p:nvPicPr>
          <p:cNvPr id="6" name="Picture 5" descr="A list of information on a white background&#10;&#10;Description automatically generated">
            <a:extLst>
              <a:ext uri="{FF2B5EF4-FFF2-40B4-BE49-F238E27FC236}">
                <a16:creationId xmlns:a16="http://schemas.microsoft.com/office/drawing/2014/main" id="{08E47713-CC87-9821-49C4-FDE147CDE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3548" y="1186142"/>
            <a:ext cx="4104904" cy="5354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86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662-C868-99D9-E689-0C345D271120}"/>
              </a:ext>
            </a:extLst>
          </p:cNvPr>
          <p:cNvSpPr>
            <a:spLocks noGrp="1"/>
          </p:cNvSpPr>
          <p:nvPr>
            <p:ph type="sldNum" sz="quarter" idx="12"/>
          </p:nvPr>
        </p:nvSpPr>
        <p:spPr>
          <a:xfrm>
            <a:off x="11704320" y="6455664"/>
            <a:ext cx="448056" cy="365125"/>
          </a:xfrm>
        </p:spPr>
        <p:txBody>
          <a:bodyPr>
            <a:normAutofit/>
          </a:bodyPr>
          <a:lstStyle/>
          <a:p>
            <a:pPr>
              <a:spcAft>
                <a:spcPts val="600"/>
              </a:spcAft>
            </a:pPr>
            <a:fld id="{ADAD750B-947C-400E-B8CE-3DD0E804B3D6}" type="slidenum">
              <a:rPr lang="en-US" sz="1100">
                <a:solidFill>
                  <a:srgbClr val="FFFFFF"/>
                </a:solidFill>
              </a:rPr>
              <a:pPr>
                <a:spcAft>
                  <a:spcPts val="600"/>
                </a:spcAft>
              </a:pPr>
              <a:t>8</a:t>
            </a:fld>
            <a:endParaRPr lang="en-US" sz="1100">
              <a:solidFill>
                <a:srgbClr val="FFFFFF"/>
              </a:solidFill>
            </a:endParaRPr>
          </a:p>
        </p:txBody>
      </p:sp>
      <p:sp>
        <p:nvSpPr>
          <p:cNvPr id="8" name="TextBox 7">
            <a:extLst>
              <a:ext uri="{FF2B5EF4-FFF2-40B4-BE49-F238E27FC236}">
                <a16:creationId xmlns:a16="http://schemas.microsoft.com/office/drawing/2014/main" id="{053DAA21-2D55-8A27-8A8E-4D213B29E52F}"/>
              </a:ext>
            </a:extLst>
          </p:cNvPr>
          <p:cNvSpPr txBox="1"/>
          <p:nvPr/>
        </p:nvSpPr>
        <p:spPr>
          <a:xfrm>
            <a:off x="1136822" y="0"/>
            <a:ext cx="10256108" cy="1384995"/>
          </a:xfrm>
          <a:prstGeom prst="rect">
            <a:avLst/>
          </a:prstGeom>
          <a:noFill/>
        </p:spPr>
        <p:txBody>
          <a:bodyPr wrap="square" lIns="91440" tIns="45720" rIns="91440" bIns="45720" anchor="t">
            <a:spAutoFit/>
          </a:bodyPr>
          <a:lstStyle/>
          <a:p>
            <a:pPr algn="ctr"/>
            <a:r>
              <a:rPr lang="en-US" sz="2800" b="1" dirty="0">
                <a:latin typeface="Poppins"/>
                <a:cs typeface="Poppins"/>
              </a:rPr>
              <a:t>English Learner Advisory Committee</a:t>
            </a:r>
          </a:p>
          <a:p>
            <a:pPr algn="ctr"/>
            <a:r>
              <a:rPr lang="es-MX" sz="2800" b="1" dirty="0">
                <a:solidFill>
                  <a:srgbClr val="0070C0"/>
                </a:solidFill>
                <a:latin typeface="Poppins"/>
                <a:cs typeface="Segoe UI"/>
              </a:rPr>
              <a:t>Comité Asesor para Aprendices de Inglés</a:t>
            </a:r>
            <a:r>
              <a:rPr lang="en-US" sz="2800" dirty="0">
                <a:solidFill>
                  <a:srgbClr val="0070C0"/>
                </a:solidFill>
                <a:latin typeface="Poppins"/>
                <a:cs typeface="Segoe UI"/>
              </a:rPr>
              <a:t>​</a:t>
            </a:r>
            <a:endParaRPr lang="en-US" sz="2800" dirty="0">
              <a:solidFill>
                <a:srgbClr val="000000"/>
              </a:solidFill>
              <a:latin typeface="Poppins"/>
              <a:cs typeface="Segoe UI"/>
            </a:endParaRPr>
          </a:p>
          <a:p>
            <a:pPr algn="ctr"/>
            <a:endParaRPr lang="en-US" sz="2800" b="1" dirty="0">
              <a:latin typeface="Poppins"/>
              <a:cs typeface="Poppins"/>
            </a:endParaRPr>
          </a:p>
        </p:txBody>
      </p:sp>
      <p:pic>
        <p:nvPicPr>
          <p:cNvPr id="4" name="Picture 3" descr="A group of checklist with text&#10;&#10;Description automatically generated with medium confidence">
            <a:extLst>
              <a:ext uri="{FF2B5EF4-FFF2-40B4-BE49-F238E27FC236}">
                <a16:creationId xmlns:a16="http://schemas.microsoft.com/office/drawing/2014/main" id="{4AB6EE32-6678-5CCC-7058-3DD652877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9" y="1079770"/>
            <a:ext cx="3694474" cy="5778230"/>
          </a:xfrm>
          <a:prstGeom prst="rect">
            <a:avLst/>
          </a:prstGeom>
          <a:ln>
            <a:noFill/>
          </a:ln>
          <a:effectLst>
            <a:outerShdw blurRad="292100" dist="139700" dir="2700000" algn="tl" rotWithShape="0">
              <a:srgbClr val="333333">
                <a:alpha val="65000"/>
              </a:srgbClr>
            </a:outerShdw>
          </a:effectLst>
        </p:spPr>
      </p:pic>
      <p:pic>
        <p:nvPicPr>
          <p:cNvPr id="6" name="Picture 5" descr="A checklist with text on it&#10;&#10;Description automatically generated">
            <a:extLst>
              <a:ext uri="{FF2B5EF4-FFF2-40B4-BE49-F238E27FC236}">
                <a16:creationId xmlns:a16="http://schemas.microsoft.com/office/drawing/2014/main" id="{5C4DF6A4-22FB-457B-D030-6C525F740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639" y="1077936"/>
            <a:ext cx="3694474" cy="5780064"/>
          </a:xfrm>
          <a:prstGeom prst="rect">
            <a:avLst/>
          </a:prstGeom>
          <a:ln>
            <a:noFill/>
          </a:ln>
          <a:effectLst>
            <a:outerShdw blurRad="292100" dist="139700" dir="2700000" algn="tl" rotWithShape="0">
              <a:srgbClr val="333333">
                <a:alpha val="65000"/>
              </a:srgbClr>
            </a:outerShdw>
          </a:effectLst>
        </p:spPr>
      </p:pic>
      <p:pic>
        <p:nvPicPr>
          <p:cNvPr id="11" name="Picture 10" descr="A white and blue document with text&#10;&#10;Description automatically generated with medium confidence">
            <a:extLst>
              <a:ext uri="{FF2B5EF4-FFF2-40B4-BE49-F238E27FC236}">
                <a16:creationId xmlns:a16="http://schemas.microsoft.com/office/drawing/2014/main" id="{173A2025-4845-0C2D-F836-BC7C3680B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632" y="2047740"/>
            <a:ext cx="3637716" cy="3021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1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72F38F9-1C95-6D95-3527-381EEFB55E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6575" y="1997075"/>
            <a:ext cx="5905500" cy="3937000"/>
          </a:xfrm>
          <a:prstGeom prst="rect">
            <a:avLst/>
          </a:prstGeom>
        </p:spPr>
      </p:pic>
      <p:sp>
        <p:nvSpPr>
          <p:cNvPr id="8" name="TextBox 7">
            <a:extLst>
              <a:ext uri="{FF2B5EF4-FFF2-40B4-BE49-F238E27FC236}">
                <a16:creationId xmlns:a16="http://schemas.microsoft.com/office/drawing/2014/main" id="{2EF95761-8C4C-DC71-4561-296416AC8BFC}"/>
              </a:ext>
            </a:extLst>
          </p:cNvPr>
          <p:cNvSpPr txBox="1"/>
          <p:nvPr/>
        </p:nvSpPr>
        <p:spPr>
          <a:xfrm>
            <a:off x="1060705" y="294282"/>
            <a:ext cx="3645407" cy="830997"/>
          </a:xfrm>
          <a:prstGeom prst="rect">
            <a:avLst/>
          </a:prstGeom>
          <a:noFill/>
        </p:spPr>
        <p:txBody>
          <a:bodyPr wrap="square">
            <a:spAutoFit/>
          </a:bodyPr>
          <a:lstStyle/>
          <a:p>
            <a:r>
              <a:rPr lang="en-US" sz="2400" b="1" dirty="0">
                <a:latin typeface="Poppins"/>
                <a:ea typeface="Open Sans"/>
                <a:cs typeface="Poppins"/>
              </a:rPr>
              <a:t>ELAC Officers Roles and Responsibilities  </a:t>
            </a:r>
            <a:endParaRPr lang="en-US" sz="2400" b="1" dirty="0">
              <a:latin typeface="Poppins" panose="00000500000000000000" pitchFamily="2" charset="0"/>
              <a:ea typeface="Open Sans" panose="020B0606030504020204" pitchFamily="34" charset="0"/>
              <a:cs typeface="Poppins" panose="00000500000000000000" pitchFamily="2" charset="0"/>
            </a:endParaRPr>
          </a:p>
        </p:txBody>
      </p:sp>
      <p:sp>
        <p:nvSpPr>
          <p:cNvPr id="10" name="TextBox 9">
            <a:extLst>
              <a:ext uri="{FF2B5EF4-FFF2-40B4-BE49-F238E27FC236}">
                <a16:creationId xmlns:a16="http://schemas.microsoft.com/office/drawing/2014/main" id="{C9B491BF-1A11-A9B9-7576-FDB1C21D5978}"/>
              </a:ext>
            </a:extLst>
          </p:cNvPr>
          <p:cNvSpPr txBox="1"/>
          <p:nvPr/>
        </p:nvSpPr>
        <p:spPr>
          <a:xfrm>
            <a:off x="6535483" y="294283"/>
            <a:ext cx="4893184" cy="830997"/>
          </a:xfrm>
          <a:prstGeom prst="rect">
            <a:avLst/>
          </a:prstGeom>
          <a:noFill/>
        </p:spPr>
        <p:txBody>
          <a:bodyPr wrap="square">
            <a:spAutoFit/>
          </a:bodyPr>
          <a:lstStyle/>
          <a:p>
            <a:r>
              <a:rPr lang="en-US" sz="2400" b="1" i="1" dirty="0" err="1">
                <a:solidFill>
                  <a:srgbClr val="0070C0"/>
                </a:solidFill>
                <a:latin typeface="Poppins"/>
                <a:cs typeface="Segoe UI"/>
              </a:rPr>
              <a:t>Función</a:t>
            </a:r>
            <a:r>
              <a:rPr lang="en-US" sz="2400" b="1" i="1" dirty="0">
                <a:solidFill>
                  <a:srgbClr val="0070C0"/>
                </a:solidFill>
                <a:latin typeface="Poppins"/>
                <a:cs typeface="Segoe UI"/>
              </a:rPr>
              <a:t> y </a:t>
            </a:r>
            <a:r>
              <a:rPr lang="en-US" sz="2400" b="1" i="1" dirty="0" err="1">
                <a:solidFill>
                  <a:srgbClr val="0070C0"/>
                </a:solidFill>
                <a:latin typeface="Poppins"/>
                <a:cs typeface="Segoe UI"/>
              </a:rPr>
              <a:t>Responsabilidades</a:t>
            </a:r>
            <a:r>
              <a:rPr lang="en-US" sz="2400" b="1" i="1" dirty="0">
                <a:solidFill>
                  <a:srgbClr val="0070C0"/>
                </a:solidFill>
                <a:latin typeface="Poppins"/>
                <a:cs typeface="Segoe UI"/>
              </a:rPr>
              <a:t> de </a:t>
            </a:r>
            <a:r>
              <a:rPr lang="en-US" sz="2400" b="1" i="1" dirty="0" err="1">
                <a:solidFill>
                  <a:srgbClr val="0070C0"/>
                </a:solidFill>
                <a:latin typeface="Poppins"/>
                <a:cs typeface="Segoe UI"/>
              </a:rPr>
              <a:t>los</a:t>
            </a:r>
            <a:r>
              <a:rPr lang="en-US" sz="2400" b="1" i="1" dirty="0">
                <a:solidFill>
                  <a:srgbClr val="0070C0"/>
                </a:solidFill>
                <a:latin typeface="Poppins"/>
                <a:cs typeface="Segoe UI"/>
              </a:rPr>
              <a:t>  </a:t>
            </a:r>
            <a:r>
              <a:rPr lang="en-US" sz="2400" b="1" i="1" dirty="0" err="1">
                <a:solidFill>
                  <a:srgbClr val="0070C0"/>
                </a:solidFill>
                <a:latin typeface="Poppins"/>
                <a:cs typeface="Segoe UI"/>
              </a:rPr>
              <a:t>Funcionarios</a:t>
            </a:r>
            <a:r>
              <a:rPr lang="en-US" sz="2400" b="1" i="1" dirty="0">
                <a:solidFill>
                  <a:srgbClr val="0070C0"/>
                </a:solidFill>
                <a:latin typeface="Poppins"/>
                <a:cs typeface="Segoe UI"/>
              </a:rPr>
              <a:t>  del ELAC</a:t>
            </a:r>
            <a:endParaRPr lang="en-US" sz="2400" dirty="0">
              <a:solidFill>
                <a:srgbClr val="0070C0"/>
              </a:solidFill>
              <a:cs typeface="Calibri"/>
            </a:endParaRPr>
          </a:p>
        </p:txBody>
      </p:sp>
    </p:spTree>
    <p:extLst>
      <p:ext uri="{BB962C8B-B14F-4D97-AF65-F5344CB8AC3E}">
        <p14:creationId xmlns:p14="http://schemas.microsoft.com/office/powerpoint/2010/main" val="1613094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5" ma:contentTypeDescription="Create a new document." ma:contentTypeScope="" ma:versionID="69cb4661c4e58f934e0a20721b0f230e">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b9d3272a2c2822786c2f0e763891125a"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SharedWithUsers xmlns="0abc6e79-c2ec-4c7b-8af9-8ec6530c6c02">
      <UserInfo>
        <DisplayName>Hernandez, Eduardo</DisplayName>
        <AccountId>27</AccountId>
        <AccountType/>
      </UserInfo>
      <UserInfo>
        <DisplayName>Cardenas, Angelina</DisplayName>
        <AccountId>16</AccountId>
        <AccountType/>
      </UserInfo>
      <UserInfo>
        <DisplayName>Diaz, Reina</DisplayName>
        <AccountId>19</AccountId>
        <AccountType/>
      </UserInfo>
    </SharedWithUsers>
  </documentManagement>
</p:properties>
</file>

<file path=customXml/itemProps1.xml><?xml version="1.0" encoding="utf-8"?>
<ds:datastoreItem xmlns:ds="http://schemas.openxmlformats.org/officeDocument/2006/customXml" ds:itemID="{8B07EEBF-8B45-4B6E-B069-9DEBE7884051}">
  <ds:schemaRefs>
    <ds:schemaRef ds:uri="http://schemas.microsoft.com/sharepoint/v3/contenttype/forms"/>
  </ds:schemaRefs>
</ds:datastoreItem>
</file>

<file path=customXml/itemProps2.xml><?xml version="1.0" encoding="utf-8"?>
<ds:datastoreItem xmlns:ds="http://schemas.openxmlformats.org/officeDocument/2006/customXml" ds:itemID="{B2788CA4-7576-4DD0-A4A0-ADF7CAC848A1}"/>
</file>

<file path=customXml/itemProps3.xml><?xml version="1.0" encoding="utf-8"?>
<ds:datastoreItem xmlns:ds="http://schemas.openxmlformats.org/officeDocument/2006/customXml" ds:itemID="{AEAF57CD-88E2-4549-B3CA-DA8CDFF37FEC}">
  <ds:schemaRefs>
    <ds:schemaRef ds:uri="http://schemas.microsoft.com/office/2006/metadata/properties"/>
    <ds:schemaRef ds:uri="http://schemas.microsoft.com/office/infopath/2007/PartnerControls"/>
    <ds:schemaRef ds:uri="f57c6168-7b34-4967-b8a0-cf0e91f2343a"/>
    <ds:schemaRef ds:uri="580bc5d4-5407-4ab4-be3c-8d0488a67140"/>
    <ds:schemaRef ds:uri="0abc6e79-c2ec-4c7b-8af9-8ec6530c6c02"/>
  </ds:schemaRefs>
</ds:datastoreItem>
</file>

<file path=docProps/app.xml><?xml version="1.0" encoding="utf-8"?>
<Properties xmlns="http://schemas.openxmlformats.org/officeDocument/2006/extended-properties" xmlns:vt="http://schemas.openxmlformats.org/officeDocument/2006/docPropsVTypes">
  <Template/>
  <TotalTime>26688</TotalTime>
  <Words>6946</Words>
  <Application>Microsoft Macintosh PowerPoint</Application>
  <PresentationFormat>Widescreen</PresentationFormat>
  <Paragraphs>765</Paragraphs>
  <Slides>32</Slides>
  <Notes>31</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-apple-system</vt:lpstr>
      <vt:lpstr>Poppings</vt:lpstr>
      <vt:lpstr>Poppins </vt:lpstr>
      <vt:lpstr>Arial</vt:lpstr>
      <vt:lpstr>Calibri</vt:lpstr>
      <vt:lpstr>Calibri Light</vt:lpstr>
      <vt:lpstr>Corbel</vt:lpstr>
      <vt:lpstr>Franklin Gothic Heavy</vt:lpstr>
      <vt:lpstr>Poppins</vt:lpstr>
      <vt:lpstr>Poppins SemiBold</vt:lpstr>
      <vt:lpstr>Symbol</vt:lpstr>
      <vt:lpstr>Times New Roman</vt:lpstr>
      <vt:lpstr>Wingdings</vt:lpstr>
      <vt:lpstr>Office Theme</vt:lpstr>
      <vt:lpstr>1_PresenterMedia.com Animated Theme</vt:lpstr>
      <vt:lpstr>PowerPoint Presentation</vt:lpstr>
      <vt:lpstr>PowerPoint Presentation</vt:lpstr>
      <vt:lpstr>PowerPoint Presentation</vt:lpstr>
      <vt:lpstr>How to Rename Yourself on Zoom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Attendance Roster Lista de Asistencia</vt:lpstr>
      <vt:lpstr>PowerPoint Presentation</vt:lpstr>
      <vt:lpstr>Roll Call Voting Roster  Lista de Asistencia para la Votación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GREENE ACT School/District Councils &amp; English Learner Committees   El DECRETO “GREENE”  Los consejos escolares/del distrito y Comités para Aprendices de Inglés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Diaz, Reina</cp:lastModifiedBy>
  <cp:revision>1140</cp:revision>
  <cp:lastPrinted>2022-07-20T22:37:56Z</cp:lastPrinted>
  <dcterms:created xsi:type="dcterms:W3CDTF">2015-09-01T20:56:00Z</dcterms:created>
  <dcterms:modified xsi:type="dcterms:W3CDTF">2024-07-25T23:22:59Z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MediaServiceImageTags">
    <vt:lpwstr/>
  </property>
</Properties>
</file>