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handoutMasterIdLst>
    <p:handoutMasterId r:id="rId27"/>
  </p:handoutMasterIdLst>
  <p:sldIdLst>
    <p:sldId id="256" r:id="rId2"/>
    <p:sldId id="302" r:id="rId3"/>
    <p:sldId id="351" r:id="rId4"/>
    <p:sldId id="296" r:id="rId5"/>
    <p:sldId id="337" r:id="rId6"/>
    <p:sldId id="350" r:id="rId7"/>
    <p:sldId id="342" r:id="rId8"/>
    <p:sldId id="277" r:id="rId9"/>
    <p:sldId id="356" r:id="rId10"/>
    <p:sldId id="338" r:id="rId11"/>
    <p:sldId id="343" r:id="rId12"/>
    <p:sldId id="339" r:id="rId13"/>
    <p:sldId id="345" r:id="rId14"/>
    <p:sldId id="340" r:id="rId15"/>
    <p:sldId id="341" r:id="rId16"/>
    <p:sldId id="347" r:id="rId17"/>
    <p:sldId id="346" r:id="rId18"/>
    <p:sldId id="344" r:id="rId19"/>
    <p:sldId id="349" r:id="rId20"/>
    <p:sldId id="352" r:id="rId21"/>
    <p:sldId id="353" r:id="rId22"/>
    <p:sldId id="355" r:id="rId23"/>
    <p:sldId id="295" r:id="rId24"/>
    <p:sldId id="354"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8"/>
    <a:srgbClr val="2A2A2A"/>
    <a:srgbClr val="003366"/>
    <a:srgbClr val="FFFF99"/>
    <a:srgbClr val="261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8" autoAdjust="0"/>
    <p:restoredTop sz="89032" autoAdjust="0"/>
  </p:normalViewPr>
  <p:slideViewPr>
    <p:cSldViewPr snapToGrid="0">
      <p:cViewPr varScale="1">
        <p:scale>
          <a:sx n="30" d="100"/>
          <a:sy n="30" d="100"/>
        </p:scale>
        <p:origin x="32" y="4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22327E3-07F7-4E91-BF31-FD82A16BA948}" type="datetimeFigureOut">
              <a:rPr lang="en-US" smtClean="0"/>
              <a:t>8/9/2017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4B13F02-4192-4B74-BC8C-8864BE9B1633}" type="slidenum">
              <a:rPr lang="en-US" smtClean="0"/>
              <a:t>‹#›</a:t>
            </a:fld>
            <a:endParaRPr lang="en-US"/>
          </a:p>
        </p:txBody>
      </p:sp>
    </p:spTree>
    <p:extLst>
      <p:ext uri="{BB962C8B-B14F-4D97-AF65-F5344CB8AC3E}">
        <p14:creationId xmlns:p14="http://schemas.microsoft.com/office/powerpoint/2010/main" val="13053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DF217D2-45DD-42AA-B0C2-CB13E4D397C9}" type="datetimeFigureOut">
              <a:rPr lang="en-US"/>
              <a:t>8/9/2017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D838AB0-81A3-4AE2-BEA9-3DFF68DC1CAF}" type="slidenum">
              <a:rPr lang="en-US"/>
              <a:t>‹#›</a:t>
            </a:fld>
            <a:endParaRPr lang="en-US"/>
          </a:p>
        </p:txBody>
      </p:sp>
    </p:spTree>
    <p:extLst>
      <p:ext uri="{BB962C8B-B14F-4D97-AF65-F5344CB8AC3E}">
        <p14:creationId xmlns:p14="http://schemas.microsoft.com/office/powerpoint/2010/main" val="182264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38AB0-81A3-4AE2-BEA9-3DFF68DC1CAF}" type="slidenum">
              <a:rPr lang="en-US"/>
              <a:t>1</a:t>
            </a:fld>
            <a:endParaRPr lang="en-US"/>
          </a:p>
        </p:txBody>
      </p:sp>
    </p:spTree>
    <p:extLst>
      <p:ext uri="{BB962C8B-B14F-4D97-AF65-F5344CB8AC3E}">
        <p14:creationId xmlns:p14="http://schemas.microsoft.com/office/powerpoint/2010/main" val="2045778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3AC435A-A027-4F92-8A4F-3A0D21AFB7C9}" type="slidenum">
              <a:rPr lang="es-MX" altLang="en-US" smtClean="0">
                <a:latin typeface="Calibri" pitchFamily="34" charset="0"/>
              </a:rPr>
              <a:pPr eaLnBrk="1" fontAlgn="base" hangingPunct="1">
                <a:spcBef>
                  <a:spcPct val="0"/>
                </a:spcBef>
                <a:spcAft>
                  <a:spcPct val="0"/>
                </a:spcAft>
              </a:pPr>
              <a:t>12</a:t>
            </a:fld>
            <a:endParaRPr lang="es-MX" altLang="en-US">
              <a:latin typeface="Calibri" pitchFamily="34" charset="0"/>
            </a:endParaRPr>
          </a:p>
        </p:txBody>
      </p:sp>
    </p:spTree>
    <p:extLst>
      <p:ext uri="{BB962C8B-B14F-4D97-AF65-F5344CB8AC3E}">
        <p14:creationId xmlns:p14="http://schemas.microsoft.com/office/powerpoint/2010/main" val="912973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3AC435A-A027-4F92-8A4F-3A0D21AFB7C9}" type="slidenum">
              <a:rPr lang="es-MX" altLang="en-US" smtClean="0">
                <a:latin typeface="Calibri" pitchFamily="34" charset="0"/>
              </a:rPr>
              <a:pPr eaLnBrk="1" fontAlgn="base" hangingPunct="1">
                <a:spcBef>
                  <a:spcPct val="0"/>
                </a:spcBef>
                <a:spcAft>
                  <a:spcPct val="0"/>
                </a:spcAft>
              </a:pPr>
              <a:t>13</a:t>
            </a:fld>
            <a:endParaRPr lang="es-MX" altLang="en-US">
              <a:latin typeface="Calibri" pitchFamily="34" charset="0"/>
            </a:endParaRPr>
          </a:p>
        </p:txBody>
      </p:sp>
    </p:spTree>
    <p:extLst>
      <p:ext uri="{BB962C8B-B14F-4D97-AF65-F5344CB8AC3E}">
        <p14:creationId xmlns:p14="http://schemas.microsoft.com/office/powerpoint/2010/main" val="155950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n-US"/>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3AC435A-A027-4F92-8A4F-3A0D21AFB7C9}" type="slidenum">
              <a:rPr lang="es-MX" altLang="en-US" smtClean="0">
                <a:latin typeface="Calibri" pitchFamily="34" charset="0"/>
              </a:rPr>
              <a:pPr eaLnBrk="1" fontAlgn="base" hangingPunct="1">
                <a:spcBef>
                  <a:spcPct val="0"/>
                </a:spcBef>
                <a:spcAft>
                  <a:spcPct val="0"/>
                </a:spcAft>
              </a:pPr>
              <a:t>14</a:t>
            </a:fld>
            <a:endParaRPr lang="es-MX" altLang="en-US">
              <a:latin typeface="Calibri" pitchFamily="34" charset="0"/>
            </a:endParaRPr>
          </a:p>
        </p:txBody>
      </p:sp>
    </p:spTree>
    <p:extLst>
      <p:ext uri="{BB962C8B-B14F-4D97-AF65-F5344CB8AC3E}">
        <p14:creationId xmlns:p14="http://schemas.microsoft.com/office/powerpoint/2010/main" val="2981968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n-US"/>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3AC435A-A027-4F92-8A4F-3A0D21AFB7C9}" type="slidenum">
              <a:rPr lang="es-MX" altLang="en-US" smtClean="0">
                <a:latin typeface="Calibri" pitchFamily="34" charset="0"/>
              </a:rPr>
              <a:pPr eaLnBrk="1" fontAlgn="base" hangingPunct="1">
                <a:spcBef>
                  <a:spcPct val="0"/>
                </a:spcBef>
                <a:spcAft>
                  <a:spcPct val="0"/>
                </a:spcAft>
              </a:pPr>
              <a:t>15</a:t>
            </a:fld>
            <a:endParaRPr lang="es-MX" altLang="en-US">
              <a:latin typeface="Calibri" pitchFamily="34" charset="0"/>
            </a:endParaRPr>
          </a:p>
        </p:txBody>
      </p:sp>
    </p:spTree>
    <p:extLst>
      <p:ext uri="{BB962C8B-B14F-4D97-AF65-F5344CB8AC3E}">
        <p14:creationId xmlns:p14="http://schemas.microsoft.com/office/powerpoint/2010/main" val="3990888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a:t>Have students perform timed reading twice</a:t>
            </a:r>
            <a:r>
              <a:rPr lang="en-US" sz="1200" baseline="0" dirty="0"/>
              <a:t> per </a:t>
            </a:r>
            <a:r>
              <a:rPr lang="en-US" sz="1200" dirty="0"/>
              <a:t>week, and you will see their reading rate and fluency improve.</a:t>
            </a:r>
          </a:p>
          <a:p>
            <a:pPr eaLnBrk="1" hangingPunct="1">
              <a:spcBef>
                <a:spcPct val="0"/>
              </a:spcBef>
            </a:pPr>
            <a:endParaRPr lang="es-MX" alt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3AC435A-A027-4F92-8A4F-3A0D21AFB7C9}" type="slidenum">
              <a:rPr lang="es-MX" altLang="en-US" smtClean="0">
                <a:latin typeface="Calibri" pitchFamily="34" charset="0"/>
              </a:rPr>
              <a:pPr eaLnBrk="1" fontAlgn="base" hangingPunct="1">
                <a:spcBef>
                  <a:spcPct val="0"/>
                </a:spcBef>
                <a:spcAft>
                  <a:spcPct val="0"/>
                </a:spcAft>
              </a:pPr>
              <a:t>16</a:t>
            </a:fld>
            <a:endParaRPr lang="es-MX" altLang="en-US">
              <a:latin typeface="Calibri" pitchFamily="34" charset="0"/>
            </a:endParaRPr>
          </a:p>
        </p:txBody>
      </p:sp>
    </p:spTree>
    <p:extLst>
      <p:ext uri="{BB962C8B-B14F-4D97-AF65-F5344CB8AC3E}">
        <p14:creationId xmlns:p14="http://schemas.microsoft.com/office/powerpoint/2010/main" val="25821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3AC435A-A027-4F92-8A4F-3A0D21AFB7C9}" type="slidenum">
              <a:rPr lang="es-MX" altLang="en-US" smtClean="0">
                <a:latin typeface="Calibri" pitchFamily="34" charset="0"/>
              </a:rPr>
              <a:pPr eaLnBrk="1" fontAlgn="base" hangingPunct="1">
                <a:spcBef>
                  <a:spcPct val="0"/>
                </a:spcBef>
                <a:spcAft>
                  <a:spcPct val="0"/>
                </a:spcAft>
              </a:pPr>
              <a:t>17</a:t>
            </a:fld>
            <a:endParaRPr lang="es-MX" altLang="en-US">
              <a:latin typeface="Calibri" pitchFamily="34" charset="0"/>
            </a:endParaRPr>
          </a:p>
        </p:txBody>
      </p:sp>
    </p:spTree>
    <p:extLst>
      <p:ext uri="{BB962C8B-B14F-4D97-AF65-F5344CB8AC3E}">
        <p14:creationId xmlns:p14="http://schemas.microsoft.com/office/powerpoint/2010/main" val="2151882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3AC435A-A027-4F92-8A4F-3A0D21AFB7C9}" type="slidenum">
              <a:rPr lang="es-MX" altLang="en-US" smtClean="0">
                <a:latin typeface="Calibri" pitchFamily="34" charset="0"/>
              </a:rPr>
              <a:pPr eaLnBrk="1" fontAlgn="base" hangingPunct="1">
                <a:spcBef>
                  <a:spcPct val="0"/>
                </a:spcBef>
                <a:spcAft>
                  <a:spcPct val="0"/>
                </a:spcAft>
              </a:pPr>
              <a:t>18</a:t>
            </a:fld>
            <a:endParaRPr lang="es-MX" altLang="en-US">
              <a:latin typeface="Calibri" pitchFamily="34" charset="0"/>
            </a:endParaRPr>
          </a:p>
        </p:txBody>
      </p:sp>
    </p:spTree>
    <p:extLst>
      <p:ext uri="{BB962C8B-B14F-4D97-AF65-F5344CB8AC3E}">
        <p14:creationId xmlns:p14="http://schemas.microsoft.com/office/powerpoint/2010/main" val="1692624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3AC435A-A027-4F92-8A4F-3A0D21AFB7C9}" type="slidenum">
              <a:rPr lang="es-MX" altLang="en-US" smtClean="0">
                <a:latin typeface="Calibri" pitchFamily="34" charset="0"/>
              </a:rPr>
              <a:pPr eaLnBrk="1" fontAlgn="base" hangingPunct="1">
                <a:spcBef>
                  <a:spcPct val="0"/>
                </a:spcBef>
                <a:spcAft>
                  <a:spcPct val="0"/>
                </a:spcAft>
              </a:pPr>
              <a:t>19</a:t>
            </a:fld>
            <a:endParaRPr lang="es-MX" altLang="en-US">
              <a:latin typeface="Calibri" pitchFamily="34" charset="0"/>
            </a:endParaRPr>
          </a:p>
        </p:txBody>
      </p:sp>
    </p:spTree>
    <p:extLst>
      <p:ext uri="{BB962C8B-B14F-4D97-AF65-F5344CB8AC3E}">
        <p14:creationId xmlns:p14="http://schemas.microsoft.com/office/powerpoint/2010/main" val="1209288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3AC435A-A027-4F92-8A4F-3A0D21AFB7C9}" type="slidenum">
              <a:rPr lang="es-MX" altLang="en-US" smtClean="0">
                <a:latin typeface="Calibri" pitchFamily="34" charset="0"/>
              </a:rPr>
              <a:pPr eaLnBrk="1" fontAlgn="base" hangingPunct="1">
                <a:spcBef>
                  <a:spcPct val="0"/>
                </a:spcBef>
                <a:spcAft>
                  <a:spcPct val="0"/>
                </a:spcAft>
              </a:pPr>
              <a:t>20</a:t>
            </a:fld>
            <a:endParaRPr lang="es-MX" altLang="en-US">
              <a:latin typeface="Calibri" pitchFamily="34" charset="0"/>
            </a:endParaRPr>
          </a:p>
        </p:txBody>
      </p:sp>
    </p:spTree>
    <p:extLst>
      <p:ext uri="{BB962C8B-B14F-4D97-AF65-F5344CB8AC3E}">
        <p14:creationId xmlns:p14="http://schemas.microsoft.com/office/powerpoint/2010/main" val="3330068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3AC435A-A027-4F92-8A4F-3A0D21AFB7C9}" type="slidenum">
              <a:rPr lang="es-MX" altLang="en-US" smtClean="0">
                <a:latin typeface="Calibri" pitchFamily="34" charset="0"/>
              </a:rPr>
              <a:pPr eaLnBrk="1" fontAlgn="base" hangingPunct="1">
                <a:spcBef>
                  <a:spcPct val="0"/>
                </a:spcBef>
                <a:spcAft>
                  <a:spcPct val="0"/>
                </a:spcAft>
              </a:pPr>
              <a:t>21</a:t>
            </a:fld>
            <a:endParaRPr lang="es-MX" altLang="en-US">
              <a:latin typeface="Calibri" pitchFamily="34" charset="0"/>
            </a:endParaRPr>
          </a:p>
        </p:txBody>
      </p:sp>
    </p:spTree>
    <p:extLst>
      <p:ext uri="{BB962C8B-B14F-4D97-AF65-F5344CB8AC3E}">
        <p14:creationId xmlns:p14="http://schemas.microsoft.com/office/powerpoint/2010/main" val="298141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14DE7A2-4DA2-4A32-9C45-54F8CE07944F}" type="slidenum">
              <a:rPr lang="en-US" altLang="en-US" smtClean="0">
                <a:solidFill>
                  <a:srgbClr val="000000"/>
                </a:solidFill>
                <a:latin typeface="Calibri" pitchFamily="34" charset="0"/>
              </a:rPr>
              <a:pPr eaLnBrk="1" fontAlgn="base" hangingPunct="1">
                <a:spcBef>
                  <a:spcPct val="0"/>
                </a:spcBef>
                <a:spcAft>
                  <a:spcPct val="0"/>
                </a:spcAft>
              </a:pPr>
              <a:t>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661757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3AC435A-A027-4F92-8A4F-3A0D21AFB7C9}" type="slidenum">
              <a:rPr lang="es-MX" altLang="en-US" smtClean="0">
                <a:latin typeface="Calibri" pitchFamily="34" charset="0"/>
              </a:rPr>
              <a:pPr eaLnBrk="1" fontAlgn="base" hangingPunct="1">
                <a:spcBef>
                  <a:spcPct val="0"/>
                </a:spcBef>
                <a:spcAft>
                  <a:spcPct val="0"/>
                </a:spcAft>
              </a:pPr>
              <a:t>22</a:t>
            </a:fld>
            <a:endParaRPr lang="es-MX" altLang="en-US">
              <a:latin typeface="Calibri" pitchFamily="34" charset="0"/>
            </a:endParaRPr>
          </a:p>
        </p:txBody>
      </p:sp>
    </p:spTree>
    <p:extLst>
      <p:ext uri="{BB962C8B-B14F-4D97-AF65-F5344CB8AC3E}">
        <p14:creationId xmlns:p14="http://schemas.microsoft.com/office/powerpoint/2010/main" val="613873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38AB0-81A3-4AE2-BEA9-3DFF68DC1CAF}" type="slidenum">
              <a:rPr lang="en-US" smtClean="0"/>
              <a:t>23</a:t>
            </a:fld>
            <a:endParaRPr lang="en-US"/>
          </a:p>
        </p:txBody>
      </p:sp>
    </p:spTree>
    <p:extLst>
      <p:ext uri="{BB962C8B-B14F-4D97-AF65-F5344CB8AC3E}">
        <p14:creationId xmlns:p14="http://schemas.microsoft.com/office/powerpoint/2010/main" val="1873983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38AB0-81A3-4AE2-BEA9-3DFF68DC1CAF}" type="slidenum">
              <a:rPr lang="en-US" smtClean="0"/>
              <a:t>24</a:t>
            </a:fld>
            <a:endParaRPr lang="en-US"/>
          </a:p>
        </p:txBody>
      </p:sp>
    </p:spTree>
    <p:extLst>
      <p:ext uri="{BB962C8B-B14F-4D97-AF65-F5344CB8AC3E}">
        <p14:creationId xmlns:p14="http://schemas.microsoft.com/office/powerpoint/2010/main" val="187398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14DE7A2-4DA2-4A32-9C45-54F8CE07944F}" type="slidenum">
              <a:rPr lang="en-US" altLang="en-US" smtClean="0">
                <a:solidFill>
                  <a:srgbClr val="000000"/>
                </a:solidFill>
                <a:latin typeface="Calibri" pitchFamily="34" charset="0"/>
              </a:rPr>
              <a:pPr eaLnBrk="1" fontAlgn="base" hangingPunct="1">
                <a:spcBef>
                  <a:spcPct val="0"/>
                </a:spcBef>
                <a:spcAft>
                  <a:spcPct val="0"/>
                </a:spcAft>
              </a:pPr>
              <a:t>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621864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14DE7A2-4DA2-4A32-9C45-54F8CE07944F}" type="slidenum">
              <a:rPr lang="en-US" altLang="en-US" smtClean="0">
                <a:solidFill>
                  <a:srgbClr val="000000"/>
                </a:solidFill>
                <a:latin typeface="Calibri" pitchFamily="34" charset="0"/>
              </a:rPr>
              <a:pPr eaLnBrk="1" fontAlgn="base" hangingPunct="1">
                <a:spcBef>
                  <a:spcPct val="0"/>
                </a:spcBef>
                <a:spcAft>
                  <a:spcPct val="0"/>
                </a:spcAft>
              </a:pPr>
              <a:t>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174184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38AB0-81A3-4AE2-BEA9-3DFF68DC1CAF}" type="slidenum">
              <a:rPr lang="en-US" smtClean="0"/>
              <a:t>5</a:t>
            </a:fld>
            <a:endParaRPr lang="en-US"/>
          </a:p>
        </p:txBody>
      </p:sp>
    </p:spTree>
    <p:extLst>
      <p:ext uri="{BB962C8B-B14F-4D97-AF65-F5344CB8AC3E}">
        <p14:creationId xmlns:p14="http://schemas.microsoft.com/office/powerpoint/2010/main" val="3479324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38AB0-81A3-4AE2-BEA9-3DFF68DC1CAF}" type="slidenum">
              <a:rPr lang="en-US" smtClean="0"/>
              <a:t>6</a:t>
            </a:fld>
            <a:endParaRPr lang="en-US"/>
          </a:p>
        </p:txBody>
      </p:sp>
    </p:spTree>
    <p:extLst>
      <p:ext uri="{BB962C8B-B14F-4D97-AF65-F5344CB8AC3E}">
        <p14:creationId xmlns:p14="http://schemas.microsoft.com/office/powerpoint/2010/main" val="3479324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3AC435A-A027-4F92-8A4F-3A0D21AFB7C9}" type="slidenum">
              <a:rPr lang="es-MX" altLang="en-US" smtClean="0">
                <a:latin typeface="Calibri" pitchFamily="34" charset="0"/>
              </a:rPr>
              <a:pPr eaLnBrk="1" fontAlgn="base" hangingPunct="1">
                <a:spcBef>
                  <a:spcPct val="0"/>
                </a:spcBef>
                <a:spcAft>
                  <a:spcPct val="0"/>
                </a:spcAft>
              </a:pPr>
              <a:t>8</a:t>
            </a:fld>
            <a:endParaRPr lang="es-MX" altLang="en-US">
              <a:latin typeface="Calibri" pitchFamily="34" charset="0"/>
            </a:endParaRPr>
          </a:p>
        </p:txBody>
      </p:sp>
    </p:spTree>
    <p:extLst>
      <p:ext uri="{BB962C8B-B14F-4D97-AF65-F5344CB8AC3E}">
        <p14:creationId xmlns:p14="http://schemas.microsoft.com/office/powerpoint/2010/main" val="970133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n-US"/>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3AC435A-A027-4F92-8A4F-3A0D21AFB7C9}" type="slidenum">
              <a:rPr lang="es-MX" altLang="en-US" smtClean="0">
                <a:latin typeface="Calibri" pitchFamily="34" charset="0"/>
              </a:rPr>
              <a:pPr eaLnBrk="1" fontAlgn="base" hangingPunct="1">
                <a:spcBef>
                  <a:spcPct val="0"/>
                </a:spcBef>
                <a:spcAft>
                  <a:spcPct val="0"/>
                </a:spcAft>
              </a:pPr>
              <a:t>10</a:t>
            </a:fld>
            <a:endParaRPr lang="es-MX" altLang="en-US">
              <a:latin typeface="Calibri" pitchFamily="34" charset="0"/>
            </a:endParaRPr>
          </a:p>
        </p:txBody>
      </p:sp>
    </p:spTree>
    <p:extLst>
      <p:ext uri="{BB962C8B-B14F-4D97-AF65-F5344CB8AC3E}">
        <p14:creationId xmlns:p14="http://schemas.microsoft.com/office/powerpoint/2010/main" val="1836460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09" indent="-285734" eaLnBrk="0" hangingPunct="0">
              <a:defRPr>
                <a:solidFill>
                  <a:schemeClr val="tx1"/>
                </a:solidFill>
                <a:latin typeface="Arial" pitchFamily="34" charset="0"/>
              </a:defRPr>
            </a:lvl2pPr>
            <a:lvl3pPr marL="1142937" indent="-228587" eaLnBrk="0" hangingPunct="0">
              <a:defRPr>
                <a:solidFill>
                  <a:schemeClr val="tx1"/>
                </a:solidFill>
                <a:latin typeface="Arial" pitchFamily="34" charset="0"/>
              </a:defRPr>
            </a:lvl3pPr>
            <a:lvl4pPr marL="1600111" indent="-228587" eaLnBrk="0" hangingPunct="0">
              <a:defRPr>
                <a:solidFill>
                  <a:schemeClr val="tx1"/>
                </a:solidFill>
                <a:latin typeface="Arial" pitchFamily="34" charset="0"/>
              </a:defRPr>
            </a:lvl4pPr>
            <a:lvl5pPr marL="2057287" indent="-228587" eaLnBrk="0" hangingPunct="0">
              <a:defRPr>
                <a:solidFill>
                  <a:schemeClr val="tx1"/>
                </a:solidFill>
                <a:latin typeface="Arial" pitchFamily="34" charset="0"/>
              </a:defRPr>
            </a:lvl5pPr>
            <a:lvl6pPr marL="2514461" indent="-228587" eaLnBrk="0" fontAlgn="base" hangingPunct="0">
              <a:spcBef>
                <a:spcPct val="0"/>
              </a:spcBef>
              <a:spcAft>
                <a:spcPct val="0"/>
              </a:spcAft>
              <a:defRPr>
                <a:solidFill>
                  <a:schemeClr val="tx1"/>
                </a:solidFill>
                <a:latin typeface="Arial" pitchFamily="34" charset="0"/>
              </a:defRPr>
            </a:lvl6pPr>
            <a:lvl7pPr marL="2971635" indent="-228587" eaLnBrk="0" fontAlgn="base" hangingPunct="0">
              <a:spcBef>
                <a:spcPct val="0"/>
              </a:spcBef>
              <a:spcAft>
                <a:spcPct val="0"/>
              </a:spcAft>
              <a:defRPr>
                <a:solidFill>
                  <a:schemeClr val="tx1"/>
                </a:solidFill>
                <a:latin typeface="Arial" pitchFamily="34" charset="0"/>
              </a:defRPr>
            </a:lvl7pPr>
            <a:lvl8pPr marL="3428811" indent="-228587" eaLnBrk="0" fontAlgn="base" hangingPunct="0">
              <a:spcBef>
                <a:spcPct val="0"/>
              </a:spcBef>
              <a:spcAft>
                <a:spcPct val="0"/>
              </a:spcAft>
              <a:defRPr>
                <a:solidFill>
                  <a:schemeClr val="tx1"/>
                </a:solidFill>
                <a:latin typeface="Arial" pitchFamily="34" charset="0"/>
              </a:defRPr>
            </a:lvl8pPr>
            <a:lvl9pPr marL="3885985" indent="-228587"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3AC435A-A027-4F92-8A4F-3A0D21AFB7C9}" type="slidenum">
              <a:rPr lang="es-MX" altLang="en-US" smtClean="0">
                <a:latin typeface="Calibri" pitchFamily="34" charset="0"/>
              </a:rPr>
              <a:pPr eaLnBrk="1" fontAlgn="base" hangingPunct="1">
                <a:spcBef>
                  <a:spcPct val="0"/>
                </a:spcBef>
                <a:spcAft>
                  <a:spcPct val="0"/>
                </a:spcAft>
              </a:pPr>
              <a:t>11</a:t>
            </a:fld>
            <a:endParaRPr lang="es-MX" altLang="en-US">
              <a:latin typeface="Calibri" pitchFamily="34" charset="0"/>
            </a:endParaRPr>
          </a:p>
        </p:txBody>
      </p:sp>
    </p:spTree>
    <p:extLst>
      <p:ext uri="{BB962C8B-B14F-4D97-AF65-F5344CB8AC3E}">
        <p14:creationId xmlns:p14="http://schemas.microsoft.com/office/powerpoint/2010/main" val="3060983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8/9/2017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type="ctrTitle"/>
          </p:nvPr>
        </p:nvSpPr>
        <p:spPr bwMode="auto">
          <a:xfrm>
            <a:off x="2438400" y="1509683"/>
            <a:ext cx="7340599" cy="2092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6500" b="1" dirty="0">
                <a:solidFill>
                  <a:schemeClr val="tx1">
                    <a:lumMod val="75000"/>
                  </a:schemeClr>
                </a:solidFill>
                <a:latin typeface="Aharoni" panose="02010803020104030203" pitchFamily="2" charset="-79"/>
                <a:cs typeface="Aharoni" panose="02010803020104030203" pitchFamily="2" charset="-79"/>
              </a:rPr>
              <a:t>HIGH FREQUENCY WORDS</a:t>
            </a:r>
          </a:p>
        </p:txBody>
      </p:sp>
      <p:sp>
        <p:nvSpPr>
          <p:cNvPr id="5" name="Subtitle 6"/>
          <p:cNvSpPr>
            <a:spLocks noGrp="1"/>
          </p:cNvSpPr>
          <p:nvPr>
            <p:ph type="subTitle" idx="1"/>
          </p:nvPr>
        </p:nvSpPr>
        <p:spPr>
          <a:xfrm>
            <a:off x="2747655" y="3852974"/>
            <a:ext cx="6815669" cy="711203"/>
          </a:xfrm>
        </p:spPr>
        <p:txBody>
          <a:bodyPr>
            <a:normAutofit/>
          </a:bodyPr>
          <a:lstStyle/>
          <a:p>
            <a:r>
              <a:rPr lang="en-US" sz="2800" b="1" dirty="0"/>
              <a:t>Parent and Community Services</a:t>
            </a:r>
          </a:p>
        </p:txBody>
      </p:sp>
      <p:pic>
        <p:nvPicPr>
          <p:cNvPr id="7" name="Picture 6" descr="C:\Users\Gloria Acosta\AppData\Local\Microsoft\Windows\Temporary Internet Files\Content.Outlook\5NBT09OI\PCS_trans new (003).png">
            <a:extLst>
              <a:ext uri="{FF2B5EF4-FFF2-40B4-BE49-F238E27FC236}">
                <a16:creationId xmlns:a16="http://schemas.microsoft.com/office/drawing/2014/main" id="{74BE9BD4-C613-4CE2-B525-EBAFD9B531E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0774" y="4208575"/>
            <a:ext cx="2355850" cy="774700"/>
          </a:xfrm>
          <a:prstGeom prst="rect">
            <a:avLst/>
          </a:prstGeom>
          <a:noFill/>
          <a:ln>
            <a:noFill/>
          </a:ln>
        </p:spPr>
      </p:pic>
    </p:spTree>
    <p:extLst>
      <p:ext uri="{BB962C8B-B14F-4D97-AF65-F5344CB8AC3E}">
        <p14:creationId xmlns:p14="http://schemas.microsoft.com/office/powerpoint/2010/main" val="232367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1"/>
          <p:cNvSpPr>
            <a:spLocks noGrp="1"/>
          </p:cNvSpPr>
          <p:nvPr>
            <p:ph type="title"/>
          </p:nvPr>
        </p:nvSpPr>
        <p:spPr>
          <a:xfrm>
            <a:off x="1106905" y="982132"/>
            <a:ext cx="9950115" cy="1303867"/>
          </a:xfrm>
        </p:spPr>
        <p:txBody>
          <a:bodyPr>
            <a:noAutofit/>
          </a:bodyPr>
          <a:lstStyle/>
          <a:p>
            <a:pPr algn="l"/>
            <a:r>
              <a:rPr lang="en-US" altLang="en-US" sz="7200" b="1" dirty="0">
                <a:solidFill>
                  <a:schemeClr val="tx1">
                    <a:lumMod val="75000"/>
                    <a:lumOff val="25000"/>
                  </a:schemeClr>
                </a:solidFill>
                <a:latin typeface="Aharoni" panose="02010803020104030203" pitchFamily="2" charset="-79"/>
                <a:cs typeface="Aharoni" panose="02010803020104030203" pitchFamily="2" charset="-79"/>
              </a:rPr>
              <a:t>ACTIVITY  </a:t>
            </a:r>
            <a:r>
              <a:rPr lang="en-US" altLang="en-US" b="1" dirty="0">
                <a:solidFill>
                  <a:schemeClr val="tx1">
                    <a:lumMod val="75000"/>
                    <a:lumOff val="25000"/>
                  </a:schemeClr>
                </a:solidFill>
                <a:latin typeface="Aharoni" panose="02010803020104030203" pitchFamily="2" charset="-79"/>
                <a:cs typeface="Aharoni" panose="02010803020104030203" pitchFamily="2" charset="-79"/>
              </a:rPr>
              <a:t>Words on a Ring</a:t>
            </a:r>
            <a:endParaRPr lang="es-MX" altLang="en-US" b="1" dirty="0">
              <a:solidFill>
                <a:schemeClr val="tx1">
                  <a:lumMod val="75000"/>
                  <a:lumOff val="25000"/>
                </a:schemeClr>
              </a:solidFill>
            </a:endParaRPr>
          </a:p>
        </p:txBody>
      </p:sp>
      <p:sp>
        <p:nvSpPr>
          <p:cNvPr id="80900" name="Content Placeholder 2"/>
          <p:cNvSpPr>
            <a:spLocks noGrp="1"/>
          </p:cNvSpPr>
          <p:nvPr>
            <p:ph idx="1"/>
          </p:nvPr>
        </p:nvSpPr>
        <p:spPr>
          <a:xfrm>
            <a:off x="1294150" y="2854591"/>
            <a:ext cx="9601196" cy="2748792"/>
          </a:xfrm>
        </p:spPr>
        <p:txBody>
          <a:bodyPr>
            <a:normAutofit/>
          </a:bodyPr>
          <a:lstStyle/>
          <a:p>
            <a:pPr>
              <a:buClr>
                <a:schemeClr val="bg2">
                  <a:lumMod val="25000"/>
                </a:schemeClr>
              </a:buClr>
              <a:buFont typeface="Wingdings" panose="05000000000000000000" pitchFamily="2" charset="2"/>
              <a:buChar char="§"/>
            </a:pPr>
            <a:endParaRPr lang="en-US" altLang="en-US" sz="2800" dirty="0"/>
          </a:p>
          <a:p>
            <a:pPr eaLnBrk="1" hangingPunct="1"/>
            <a:endParaRPr lang="es-MX" altLang="en-US" sz="1800" dirty="0"/>
          </a:p>
        </p:txBody>
      </p:sp>
      <p:sp>
        <p:nvSpPr>
          <p:cNvPr id="5" name="Slide Number Placeholder 4"/>
          <p:cNvSpPr>
            <a:spLocks noGrp="1"/>
          </p:cNvSpPr>
          <p:nvPr>
            <p:ph type="sldNum" sz="quarter" idx="12"/>
          </p:nvPr>
        </p:nvSpPr>
        <p:spPr/>
        <p:txBody>
          <a:bodyPr/>
          <a:lstStyle/>
          <a:p>
            <a:pPr>
              <a:defRPr/>
            </a:pPr>
            <a:fld id="{045FDE9E-A85F-4745-9D60-AB714700D19A}" type="slidenum">
              <a:rPr lang="es-MX"/>
              <a:pPr>
                <a:defRPr/>
              </a:pPr>
              <a:t>10</a:t>
            </a:fld>
            <a:endParaRPr lang="es-MX"/>
          </a:p>
        </p:txBody>
      </p:sp>
      <p:pic>
        <p:nvPicPr>
          <p:cNvPr id="3074" name="Picture 2" descr="http://4.bp.blogspot.com/-5Fso0d6H9tQ/UktSZ7uqCyI/AAAAAAAABuQ/sFqP56OPLCg/s1600/IMG_0135_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328" y="2612802"/>
            <a:ext cx="3500601" cy="344590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5079596" y="3135425"/>
            <a:ext cx="6096000" cy="2400657"/>
          </a:xfrm>
          <a:prstGeom prst="rect">
            <a:avLst/>
          </a:prstGeom>
        </p:spPr>
        <p:txBody>
          <a:bodyPr>
            <a:spAutoFit/>
          </a:bodyPr>
          <a:lstStyle/>
          <a:p>
            <a:pPr marL="457200" indent="-457200">
              <a:buFont typeface="Wingdings" panose="05000000000000000000" pitchFamily="2" charset="2"/>
              <a:buChar char="§"/>
            </a:pPr>
            <a:r>
              <a:rPr lang="en-US" sz="2800" dirty="0"/>
              <a:t>Flashcards are widely used as a learning drill to aid memorization by repetition.  </a:t>
            </a:r>
          </a:p>
          <a:p>
            <a:endParaRPr lang="en-US" sz="1000" dirty="0"/>
          </a:p>
          <a:p>
            <a:pPr marL="457200" indent="-457200">
              <a:buFont typeface="Wingdings" panose="05000000000000000000" pitchFamily="2" charset="2"/>
              <a:buChar char="§"/>
            </a:pPr>
            <a:r>
              <a:rPr lang="en-US" sz="2800" dirty="0"/>
              <a:t>Students read each card aloud.  Parent provides support as needed.</a:t>
            </a:r>
            <a:endParaRPr lang="en-US" sz="3600" dirty="0"/>
          </a:p>
          <a:p>
            <a:pPr marL="457200" indent="-457200">
              <a:buFont typeface="Wingdings" panose="05000000000000000000" pitchFamily="2" charset="2"/>
              <a:buChar char="§"/>
            </a:pPr>
            <a:endParaRPr lang="en-US" sz="2800" dirty="0"/>
          </a:p>
        </p:txBody>
      </p:sp>
    </p:spTree>
    <p:extLst>
      <p:ext uri="{BB962C8B-B14F-4D97-AF65-F5344CB8AC3E}">
        <p14:creationId xmlns:p14="http://schemas.microsoft.com/office/powerpoint/2010/main" val="1575902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1"/>
          <p:cNvSpPr>
            <a:spLocks noGrp="1"/>
          </p:cNvSpPr>
          <p:nvPr>
            <p:ph type="title"/>
          </p:nvPr>
        </p:nvSpPr>
        <p:spPr>
          <a:xfrm>
            <a:off x="1106905" y="982132"/>
            <a:ext cx="9950115" cy="1303867"/>
          </a:xfrm>
        </p:spPr>
        <p:txBody>
          <a:bodyPr>
            <a:noAutofit/>
          </a:bodyPr>
          <a:lstStyle/>
          <a:p>
            <a:pPr algn="l"/>
            <a:r>
              <a:rPr lang="en-US" altLang="en-US" sz="7200" b="1" dirty="0">
                <a:solidFill>
                  <a:schemeClr val="tx1">
                    <a:lumMod val="75000"/>
                    <a:lumOff val="25000"/>
                  </a:schemeClr>
                </a:solidFill>
                <a:latin typeface="Aharoni" panose="02010803020104030203" pitchFamily="2" charset="-79"/>
                <a:cs typeface="Aharoni" panose="02010803020104030203" pitchFamily="2" charset="-79"/>
              </a:rPr>
              <a:t>ACTIVITY  </a:t>
            </a:r>
            <a:r>
              <a:rPr lang="en-US" altLang="en-US" b="1" dirty="0">
                <a:solidFill>
                  <a:schemeClr val="tx1">
                    <a:lumMod val="75000"/>
                    <a:lumOff val="25000"/>
                  </a:schemeClr>
                </a:solidFill>
                <a:latin typeface="Aharoni" panose="02010803020104030203" pitchFamily="2" charset="-79"/>
                <a:cs typeface="Aharoni" panose="02010803020104030203" pitchFamily="2" charset="-79"/>
              </a:rPr>
              <a:t>Funny Names</a:t>
            </a:r>
            <a:endParaRPr lang="es-MX" altLang="en-US" b="1" dirty="0">
              <a:solidFill>
                <a:schemeClr val="tx1">
                  <a:lumMod val="75000"/>
                  <a:lumOff val="25000"/>
                </a:schemeClr>
              </a:solidFill>
            </a:endParaRPr>
          </a:p>
        </p:txBody>
      </p:sp>
      <p:sp>
        <p:nvSpPr>
          <p:cNvPr id="80900" name="Content Placeholder 2"/>
          <p:cNvSpPr>
            <a:spLocks noGrp="1"/>
          </p:cNvSpPr>
          <p:nvPr>
            <p:ph idx="1"/>
          </p:nvPr>
        </p:nvSpPr>
        <p:spPr>
          <a:xfrm>
            <a:off x="1294150" y="2854591"/>
            <a:ext cx="9601196" cy="2748792"/>
          </a:xfrm>
        </p:spPr>
        <p:txBody>
          <a:bodyPr>
            <a:normAutofit/>
          </a:bodyPr>
          <a:lstStyle/>
          <a:p>
            <a:pPr>
              <a:buClr>
                <a:schemeClr val="bg2">
                  <a:lumMod val="25000"/>
                </a:schemeClr>
              </a:buClr>
              <a:buFont typeface="Wingdings" panose="05000000000000000000" pitchFamily="2" charset="2"/>
              <a:buChar char="§"/>
            </a:pPr>
            <a:endParaRPr lang="en-US" altLang="en-US" sz="2800" dirty="0"/>
          </a:p>
          <a:p>
            <a:pPr eaLnBrk="1" hangingPunct="1"/>
            <a:endParaRPr lang="es-MX" altLang="en-US" sz="1800" dirty="0"/>
          </a:p>
        </p:txBody>
      </p:sp>
      <p:sp>
        <p:nvSpPr>
          <p:cNvPr id="5" name="Slide Number Placeholder 4"/>
          <p:cNvSpPr>
            <a:spLocks noGrp="1"/>
          </p:cNvSpPr>
          <p:nvPr>
            <p:ph type="sldNum" sz="quarter" idx="12"/>
          </p:nvPr>
        </p:nvSpPr>
        <p:spPr/>
        <p:txBody>
          <a:bodyPr/>
          <a:lstStyle/>
          <a:p>
            <a:pPr>
              <a:defRPr/>
            </a:pPr>
            <a:fld id="{045FDE9E-A85F-4745-9D60-AB714700D19A}" type="slidenum">
              <a:rPr lang="es-MX"/>
              <a:pPr>
                <a:defRPr/>
              </a:pPr>
              <a:t>11</a:t>
            </a:fld>
            <a:endParaRPr lang="es-MX"/>
          </a:p>
        </p:txBody>
      </p:sp>
      <p:grpSp>
        <p:nvGrpSpPr>
          <p:cNvPr id="8" name="Group 7"/>
          <p:cNvGrpSpPr/>
          <p:nvPr/>
        </p:nvGrpSpPr>
        <p:grpSpPr>
          <a:xfrm>
            <a:off x="5810858" y="2614169"/>
            <a:ext cx="5121602" cy="3519929"/>
            <a:chOff x="-100012" y="-307642"/>
            <a:chExt cx="3343824" cy="2248615"/>
          </a:xfrm>
        </p:grpSpPr>
        <p:pic>
          <p:nvPicPr>
            <p:cNvPr id="9" name="Picture 8" descr="http://schools.iclipart.com/dodl.php?linklokauth=LzA0Ny9zbWFsbC9iYXRjaF8xMy9NT04xNzEwNTguanBnLDE0MTM0MDA4NDEsMjA0LjEwOC45Ni45NSwwLDAsTExfMCwsNDQ4YWY5MTRkNzNlOTM1MmQ5MzRlMTM4MWYwZWQ5M2U%3D/MON17105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12" y="-307642"/>
              <a:ext cx="3343824" cy="2248615"/>
            </a:xfrm>
            <a:prstGeom prst="rect">
              <a:avLst/>
            </a:prstGeom>
            <a:noFill/>
            <a:ln>
              <a:noFill/>
            </a:ln>
          </p:spPr>
        </p:pic>
        <p:sp>
          <p:nvSpPr>
            <p:cNvPr id="10" name="Rectangle 9"/>
            <p:cNvSpPr/>
            <p:nvPr/>
          </p:nvSpPr>
          <p:spPr>
            <a:xfrm rot="21109250">
              <a:off x="1594859" y="1357260"/>
              <a:ext cx="385344" cy="157965"/>
            </a:xfrm>
            <a:prstGeom prst="rect">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imes New Roman"/>
                  <a:ea typeface="Times New Roman"/>
                  <a:cs typeface="+mn-cs"/>
                </a:rPr>
                <a:t>into</a:t>
              </a:r>
              <a:endParaRPr kumimoji="0" lang="en-US" sz="1200"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sp>
          <p:nvSpPr>
            <p:cNvPr id="11" name="Rectangle 10"/>
            <p:cNvSpPr/>
            <p:nvPr/>
          </p:nvSpPr>
          <p:spPr>
            <a:xfrm rot="20765189">
              <a:off x="713804" y="1463497"/>
              <a:ext cx="437726" cy="154977"/>
            </a:xfrm>
            <a:prstGeom prst="rect">
              <a:avLst/>
            </a:prstGeom>
            <a:solidFill>
              <a:sysClr val="window" lastClr="FFFFFF"/>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50" b="1" i="0" u="none" strike="noStrike" kern="0" cap="none" spc="0" normalizeH="0" baseline="0" noProof="0" dirty="0">
                  <a:ln>
                    <a:noFill/>
                  </a:ln>
                  <a:solidFill>
                    <a:srgbClr val="000000"/>
                  </a:solidFill>
                  <a:effectLst/>
                  <a:uLnTx/>
                  <a:uFillTx/>
                  <a:latin typeface="Times New Roman"/>
                  <a:ea typeface="Times New Roman"/>
                  <a:cs typeface="+mn-cs"/>
                </a:rPr>
                <a:t>most</a:t>
              </a:r>
              <a:endParaRPr kumimoji="0" lang="en-US" sz="1750"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grpSp>
      <p:sp>
        <p:nvSpPr>
          <p:cNvPr id="2" name="Rectangle 1"/>
          <p:cNvSpPr/>
          <p:nvPr/>
        </p:nvSpPr>
        <p:spPr>
          <a:xfrm>
            <a:off x="824247" y="2830310"/>
            <a:ext cx="4776569" cy="2677656"/>
          </a:xfrm>
          <a:prstGeom prst="rect">
            <a:avLst/>
          </a:prstGeom>
        </p:spPr>
        <p:txBody>
          <a:bodyPr wrap="square">
            <a:spAutoFit/>
          </a:bodyPr>
          <a:lstStyle/>
          <a:p>
            <a:pPr marL="457200" lvl="0" indent="-457200">
              <a:buFont typeface="Wingdings" panose="05000000000000000000" pitchFamily="2" charset="2"/>
              <a:buChar char="§"/>
            </a:pPr>
            <a:r>
              <a:rPr lang="en-US" sz="2800" dirty="0"/>
              <a:t>Each member of the family selects one of “</a:t>
            </a:r>
            <a:r>
              <a:rPr lang="en-US" sz="2800" b="1" dirty="0"/>
              <a:t>the ten</a:t>
            </a:r>
            <a:r>
              <a:rPr lang="en-US" sz="2800" dirty="0"/>
              <a:t>” High Frequency Word cards and pins it on.  This word becomes his/her name for the week.</a:t>
            </a:r>
          </a:p>
        </p:txBody>
      </p:sp>
    </p:spTree>
    <p:extLst>
      <p:ext uri="{BB962C8B-B14F-4D97-AF65-F5344CB8AC3E}">
        <p14:creationId xmlns:p14="http://schemas.microsoft.com/office/powerpoint/2010/main" val="2401930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1"/>
          <p:cNvSpPr>
            <a:spLocks noGrp="1"/>
          </p:cNvSpPr>
          <p:nvPr>
            <p:ph type="title"/>
          </p:nvPr>
        </p:nvSpPr>
        <p:spPr>
          <a:xfrm>
            <a:off x="1106905" y="982132"/>
            <a:ext cx="9950115" cy="1303867"/>
          </a:xfrm>
        </p:spPr>
        <p:txBody>
          <a:bodyPr>
            <a:noAutofit/>
          </a:bodyPr>
          <a:lstStyle/>
          <a:p>
            <a:pPr algn="l"/>
            <a:r>
              <a:rPr lang="en-US" altLang="en-US" sz="7200" b="1" dirty="0">
                <a:solidFill>
                  <a:schemeClr val="tx1">
                    <a:lumMod val="75000"/>
                    <a:lumOff val="25000"/>
                  </a:schemeClr>
                </a:solidFill>
                <a:latin typeface="Aharoni" panose="02010803020104030203" pitchFamily="2" charset="-79"/>
                <a:cs typeface="Aharoni" panose="02010803020104030203" pitchFamily="2" charset="-79"/>
              </a:rPr>
              <a:t>ACTIVITY </a:t>
            </a:r>
            <a:r>
              <a:rPr lang="en-US" altLang="en-US" sz="3600" b="1" dirty="0">
                <a:solidFill>
                  <a:schemeClr val="tx1">
                    <a:lumMod val="75000"/>
                    <a:lumOff val="25000"/>
                  </a:schemeClr>
                </a:solidFill>
                <a:latin typeface="Aharoni" panose="02010803020104030203" pitchFamily="2" charset="-79"/>
                <a:cs typeface="Aharoni" panose="02010803020104030203" pitchFamily="2" charset="-79"/>
              </a:rPr>
              <a:t>Funny Name Autographs</a:t>
            </a:r>
            <a:endParaRPr lang="es-MX" altLang="en-US" sz="3600" b="1" dirty="0">
              <a:solidFill>
                <a:schemeClr val="tx1">
                  <a:lumMod val="75000"/>
                  <a:lumOff val="25000"/>
                </a:schemeClr>
              </a:solidFill>
            </a:endParaRPr>
          </a:p>
        </p:txBody>
      </p:sp>
      <p:sp>
        <p:nvSpPr>
          <p:cNvPr id="80900" name="Content Placeholder 2"/>
          <p:cNvSpPr>
            <a:spLocks noGrp="1"/>
          </p:cNvSpPr>
          <p:nvPr>
            <p:ph idx="1"/>
          </p:nvPr>
        </p:nvSpPr>
        <p:spPr>
          <a:xfrm>
            <a:off x="4790942" y="2849309"/>
            <a:ext cx="6027313" cy="2936384"/>
          </a:xfrm>
        </p:spPr>
        <p:txBody>
          <a:bodyPr>
            <a:normAutofit/>
          </a:bodyPr>
          <a:lstStyle/>
          <a:p>
            <a:pPr lvl="0">
              <a:buClr>
                <a:srgbClr val="282828"/>
              </a:buClr>
              <a:buFont typeface="Wingdings" panose="05000000000000000000" pitchFamily="2" charset="2"/>
              <a:buChar char="§"/>
            </a:pPr>
            <a:r>
              <a:rPr lang="en-US" sz="2800" dirty="0"/>
              <a:t>This activity is an extension of the Funny Names Game.  </a:t>
            </a:r>
          </a:p>
          <a:p>
            <a:pPr lvl="0">
              <a:buClr>
                <a:srgbClr val="282828"/>
              </a:buClr>
              <a:buFont typeface="Wingdings" panose="05000000000000000000" pitchFamily="2" charset="2"/>
              <a:buChar char="§"/>
            </a:pPr>
            <a:r>
              <a:rPr lang="en-US" sz="2800" dirty="0"/>
              <a:t>Members of the family will use the High Frequency Word Funny Name Autographs sheet and ask each other to sign their “funny name” on the sheet.  </a:t>
            </a:r>
          </a:p>
          <a:p>
            <a:pPr marL="0" indent="0" eaLnBrk="1" hangingPunct="1">
              <a:buNone/>
            </a:pPr>
            <a:endParaRPr lang="es-MX" altLang="en-US" sz="1800" dirty="0"/>
          </a:p>
        </p:txBody>
      </p:sp>
      <p:sp>
        <p:nvSpPr>
          <p:cNvPr id="5" name="Slide Number Placeholder 4"/>
          <p:cNvSpPr>
            <a:spLocks noGrp="1"/>
          </p:cNvSpPr>
          <p:nvPr>
            <p:ph type="sldNum" sz="quarter" idx="12"/>
          </p:nvPr>
        </p:nvSpPr>
        <p:spPr/>
        <p:txBody>
          <a:bodyPr/>
          <a:lstStyle/>
          <a:p>
            <a:pPr>
              <a:defRPr/>
            </a:pPr>
            <a:fld id="{045FDE9E-A85F-4745-9D60-AB714700D19A}" type="slidenum">
              <a:rPr lang="es-MX"/>
              <a:pPr>
                <a:defRPr/>
              </a:pPr>
              <a:t>12</a:t>
            </a:fld>
            <a:endParaRPr lang="es-MX"/>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505" y="2601532"/>
            <a:ext cx="2846858" cy="3612242"/>
          </a:xfrm>
          <a:prstGeom prst="rect">
            <a:avLst/>
          </a:prstGeom>
          <a:noFill/>
          <a:ln w="31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2196070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1"/>
          <p:cNvSpPr>
            <a:spLocks noGrp="1"/>
          </p:cNvSpPr>
          <p:nvPr>
            <p:ph type="title"/>
          </p:nvPr>
        </p:nvSpPr>
        <p:spPr>
          <a:xfrm>
            <a:off x="1106905" y="982132"/>
            <a:ext cx="9950115" cy="1303867"/>
          </a:xfrm>
        </p:spPr>
        <p:txBody>
          <a:bodyPr>
            <a:noAutofit/>
          </a:bodyPr>
          <a:lstStyle/>
          <a:p>
            <a:pPr algn="l"/>
            <a:r>
              <a:rPr lang="en-US" altLang="en-US" sz="7200" b="1" dirty="0">
                <a:solidFill>
                  <a:schemeClr val="tx1">
                    <a:lumMod val="75000"/>
                    <a:lumOff val="25000"/>
                  </a:schemeClr>
                </a:solidFill>
                <a:latin typeface="Aharoni" panose="02010803020104030203" pitchFamily="2" charset="-79"/>
                <a:cs typeface="Aharoni" panose="02010803020104030203" pitchFamily="2" charset="-79"/>
              </a:rPr>
              <a:t>ACTIVITY  </a:t>
            </a:r>
            <a:r>
              <a:rPr lang="en-US" altLang="en-US" b="1" dirty="0">
                <a:solidFill>
                  <a:schemeClr val="tx1">
                    <a:lumMod val="75000"/>
                    <a:lumOff val="25000"/>
                  </a:schemeClr>
                </a:solidFill>
                <a:latin typeface="Aharoni" panose="02010803020104030203" pitchFamily="2" charset="-79"/>
                <a:cs typeface="Aharoni" panose="02010803020104030203" pitchFamily="2" charset="-79"/>
              </a:rPr>
              <a:t>Word Detectives</a:t>
            </a:r>
            <a:endParaRPr lang="es-MX" altLang="en-US" b="1" dirty="0">
              <a:solidFill>
                <a:schemeClr val="tx1">
                  <a:lumMod val="75000"/>
                  <a:lumOff val="25000"/>
                </a:schemeClr>
              </a:solidFill>
            </a:endParaRPr>
          </a:p>
        </p:txBody>
      </p:sp>
      <p:sp>
        <p:nvSpPr>
          <p:cNvPr id="80900" name="Content Placeholder 2"/>
          <p:cNvSpPr>
            <a:spLocks noGrp="1"/>
          </p:cNvSpPr>
          <p:nvPr>
            <p:ph idx="1"/>
          </p:nvPr>
        </p:nvSpPr>
        <p:spPr>
          <a:xfrm>
            <a:off x="1294150" y="2682986"/>
            <a:ext cx="6355901" cy="3108327"/>
          </a:xfrm>
        </p:spPr>
        <p:txBody>
          <a:bodyPr>
            <a:normAutofit lnSpcReduction="10000"/>
          </a:bodyPr>
          <a:lstStyle/>
          <a:p>
            <a:pPr lvl="0">
              <a:buClr>
                <a:schemeClr val="tx2"/>
              </a:buClr>
              <a:buFont typeface="Wingdings" panose="05000000000000000000" pitchFamily="2" charset="2"/>
              <a:buChar char="§"/>
            </a:pPr>
            <a:r>
              <a:rPr lang="en-US" sz="2800" dirty="0"/>
              <a:t>Parents ask their child to find and circle or highlight “</a:t>
            </a:r>
            <a:r>
              <a:rPr lang="en-US" sz="2800" b="1" dirty="0">
                <a:solidFill>
                  <a:schemeClr val="tx1">
                    <a:lumMod val="75000"/>
                    <a:lumOff val="25000"/>
                  </a:schemeClr>
                </a:solidFill>
              </a:rPr>
              <a:t>the ten</a:t>
            </a:r>
            <a:r>
              <a:rPr lang="en-US" sz="2800" dirty="0"/>
              <a:t>” High Frequency Words that they are currently working on, in newspapers, magazines, cereal boxes or any other printed materials.  </a:t>
            </a:r>
          </a:p>
          <a:p>
            <a:pPr lvl="0">
              <a:buClr>
                <a:schemeClr val="tx2"/>
              </a:buClr>
              <a:buFont typeface="Wingdings" panose="05000000000000000000" pitchFamily="2" charset="2"/>
              <a:buChar char="§"/>
            </a:pPr>
            <a:r>
              <a:rPr lang="en-US" sz="2800" dirty="0"/>
              <a:t>The child can also count how many times each word was found.</a:t>
            </a:r>
          </a:p>
          <a:p>
            <a:pPr eaLnBrk="1" hangingPunct="1"/>
            <a:endParaRPr lang="es-MX" altLang="en-US" sz="1800" dirty="0"/>
          </a:p>
        </p:txBody>
      </p:sp>
      <p:sp>
        <p:nvSpPr>
          <p:cNvPr id="5" name="Slide Number Placeholder 4"/>
          <p:cNvSpPr>
            <a:spLocks noGrp="1"/>
          </p:cNvSpPr>
          <p:nvPr>
            <p:ph type="sldNum" sz="quarter" idx="12"/>
          </p:nvPr>
        </p:nvSpPr>
        <p:spPr/>
        <p:txBody>
          <a:bodyPr/>
          <a:lstStyle/>
          <a:p>
            <a:pPr>
              <a:defRPr/>
            </a:pPr>
            <a:fld id="{045FDE9E-A85F-4745-9D60-AB714700D19A}" type="slidenum">
              <a:rPr lang="es-MX"/>
              <a:pPr>
                <a:defRPr/>
              </a:pPr>
              <a:t>13</a:t>
            </a:fld>
            <a:endParaRPr lang="es-MX"/>
          </a:p>
        </p:txBody>
      </p:sp>
      <p:pic>
        <p:nvPicPr>
          <p:cNvPr id="6" name="Picture 5" descr="http://www.oneburgh.com/uploads/1/2/0/3/12038476/826483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8635" y="2537138"/>
            <a:ext cx="3644721" cy="3400024"/>
          </a:xfrm>
          <a:prstGeom prst="rect">
            <a:avLst/>
          </a:prstGeom>
          <a:noFill/>
          <a:ln>
            <a:noFill/>
          </a:ln>
        </p:spPr>
      </p:pic>
      <p:pic>
        <p:nvPicPr>
          <p:cNvPr id="7" name="Picture 6" descr="https://cdn0.iconfinder.com/data/icons/huge-business-icons/512/Search.png"/>
          <p:cNvPicPr/>
          <p:nvPr/>
        </p:nvPicPr>
        <p:blipFill>
          <a:blip r:embed="rId4">
            <a:extLst>
              <a:ext uri="{28A0092B-C50C-407E-A947-70E740481C1C}">
                <a14:useLocalDpi xmlns:a14="http://schemas.microsoft.com/office/drawing/2010/main" val="0"/>
              </a:ext>
            </a:extLst>
          </a:blip>
          <a:srcRect/>
          <a:stretch>
            <a:fillRect/>
          </a:stretch>
        </p:blipFill>
        <p:spPr bwMode="auto">
          <a:xfrm>
            <a:off x="7856113" y="3503054"/>
            <a:ext cx="1039297" cy="953038"/>
          </a:xfrm>
          <a:prstGeom prst="rect">
            <a:avLst/>
          </a:prstGeom>
          <a:noFill/>
          <a:ln>
            <a:noFill/>
          </a:ln>
        </p:spPr>
      </p:pic>
    </p:spTree>
    <p:extLst>
      <p:ext uri="{BB962C8B-B14F-4D97-AF65-F5344CB8AC3E}">
        <p14:creationId xmlns:p14="http://schemas.microsoft.com/office/powerpoint/2010/main" val="3050099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1"/>
          <p:cNvSpPr>
            <a:spLocks noGrp="1"/>
          </p:cNvSpPr>
          <p:nvPr>
            <p:ph type="title"/>
          </p:nvPr>
        </p:nvSpPr>
        <p:spPr>
          <a:xfrm>
            <a:off x="1106905" y="982132"/>
            <a:ext cx="9950115" cy="1303867"/>
          </a:xfrm>
        </p:spPr>
        <p:txBody>
          <a:bodyPr>
            <a:noAutofit/>
          </a:bodyPr>
          <a:lstStyle/>
          <a:p>
            <a:pPr algn="l"/>
            <a:r>
              <a:rPr lang="en-US" altLang="en-US" sz="7200" b="1" dirty="0">
                <a:solidFill>
                  <a:schemeClr val="tx1">
                    <a:lumMod val="75000"/>
                    <a:lumOff val="25000"/>
                  </a:schemeClr>
                </a:solidFill>
                <a:latin typeface="Aharoni" panose="02010803020104030203" pitchFamily="2" charset="-79"/>
                <a:cs typeface="Aharoni" panose="02010803020104030203" pitchFamily="2" charset="-79"/>
              </a:rPr>
              <a:t>ACTIVITY  </a:t>
            </a:r>
            <a:r>
              <a:rPr lang="en-US" altLang="en-US" b="1" dirty="0">
                <a:solidFill>
                  <a:schemeClr val="tx1">
                    <a:lumMod val="75000"/>
                    <a:lumOff val="25000"/>
                  </a:schemeClr>
                </a:solidFill>
                <a:latin typeface="Aharoni" panose="02010803020104030203" pitchFamily="2" charset="-79"/>
                <a:cs typeface="Aharoni" panose="02010803020104030203" pitchFamily="2" charset="-79"/>
              </a:rPr>
              <a:t>Concentration</a:t>
            </a:r>
            <a:endParaRPr lang="es-MX" altLang="en-US" b="1" dirty="0">
              <a:solidFill>
                <a:schemeClr val="tx1">
                  <a:lumMod val="75000"/>
                  <a:lumOff val="25000"/>
                </a:schemeClr>
              </a:solidFill>
            </a:endParaRPr>
          </a:p>
        </p:txBody>
      </p:sp>
      <p:sp>
        <p:nvSpPr>
          <p:cNvPr id="80900" name="Content Placeholder 2"/>
          <p:cNvSpPr>
            <a:spLocks noGrp="1"/>
          </p:cNvSpPr>
          <p:nvPr>
            <p:ph idx="1"/>
          </p:nvPr>
        </p:nvSpPr>
        <p:spPr>
          <a:xfrm>
            <a:off x="5930544" y="2833349"/>
            <a:ext cx="5144750" cy="2748792"/>
          </a:xfrm>
        </p:spPr>
        <p:txBody>
          <a:bodyPr>
            <a:normAutofit fontScale="92500"/>
          </a:bodyPr>
          <a:lstStyle/>
          <a:p>
            <a:pPr lvl="0">
              <a:buClr>
                <a:srgbClr val="282828"/>
              </a:buClr>
              <a:buFont typeface="Wingdings" panose="05000000000000000000" pitchFamily="2" charset="2"/>
              <a:buChar char="§"/>
            </a:pPr>
            <a:r>
              <a:rPr lang="en-US" sz="2800" dirty="0"/>
              <a:t>“The ten” High Frequency Word cards are placed face down.  The child will pick up one card at a time.  If the child knows the word, he/she gets to keep the card.  If not, the word is placed face down again.</a:t>
            </a:r>
          </a:p>
          <a:p>
            <a:pPr eaLnBrk="1" hangingPunct="1"/>
            <a:endParaRPr lang="es-MX" altLang="en-US" sz="1800" dirty="0"/>
          </a:p>
        </p:txBody>
      </p:sp>
      <p:sp>
        <p:nvSpPr>
          <p:cNvPr id="5" name="Slide Number Placeholder 4"/>
          <p:cNvSpPr>
            <a:spLocks noGrp="1"/>
          </p:cNvSpPr>
          <p:nvPr>
            <p:ph type="sldNum" sz="quarter" idx="12"/>
          </p:nvPr>
        </p:nvSpPr>
        <p:spPr/>
        <p:txBody>
          <a:bodyPr/>
          <a:lstStyle/>
          <a:p>
            <a:pPr>
              <a:defRPr/>
            </a:pPr>
            <a:fld id="{045FDE9E-A85F-4745-9D60-AB714700D19A}" type="slidenum">
              <a:rPr lang="es-MX"/>
              <a:pPr>
                <a:defRPr/>
              </a:pPr>
              <a:t>14</a:t>
            </a:fld>
            <a:endParaRPr lang="es-MX"/>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909" t="4684" r="10408"/>
          <a:stretch/>
        </p:blipFill>
        <p:spPr bwMode="auto">
          <a:xfrm>
            <a:off x="1313490" y="2878427"/>
            <a:ext cx="4391851" cy="27947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995241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1"/>
          <p:cNvSpPr>
            <a:spLocks noGrp="1"/>
          </p:cNvSpPr>
          <p:nvPr>
            <p:ph type="title"/>
          </p:nvPr>
        </p:nvSpPr>
        <p:spPr>
          <a:xfrm>
            <a:off x="1106905" y="982132"/>
            <a:ext cx="9950115" cy="1303867"/>
          </a:xfrm>
        </p:spPr>
        <p:txBody>
          <a:bodyPr>
            <a:noAutofit/>
          </a:bodyPr>
          <a:lstStyle/>
          <a:p>
            <a:pPr algn="l"/>
            <a:r>
              <a:rPr lang="en-US" altLang="en-US" sz="7200" b="1" dirty="0">
                <a:solidFill>
                  <a:schemeClr val="tx1">
                    <a:lumMod val="75000"/>
                    <a:lumOff val="25000"/>
                  </a:schemeClr>
                </a:solidFill>
                <a:latin typeface="Aharoni" panose="02010803020104030203" pitchFamily="2" charset="-79"/>
                <a:cs typeface="Aharoni" panose="02010803020104030203" pitchFamily="2" charset="-79"/>
              </a:rPr>
              <a:t>ACTIVITY  </a:t>
            </a:r>
            <a:r>
              <a:rPr lang="en-US" altLang="en-US" b="1" dirty="0">
                <a:solidFill>
                  <a:schemeClr val="tx1">
                    <a:lumMod val="75000"/>
                    <a:lumOff val="25000"/>
                  </a:schemeClr>
                </a:solidFill>
                <a:latin typeface="Aharoni" panose="02010803020104030203" pitchFamily="2" charset="-79"/>
                <a:cs typeface="Aharoni" panose="02010803020104030203" pitchFamily="2" charset="-79"/>
              </a:rPr>
              <a:t>Rainbow Words</a:t>
            </a:r>
            <a:endParaRPr lang="es-MX" altLang="en-US" b="1" dirty="0">
              <a:solidFill>
                <a:schemeClr val="tx1">
                  <a:lumMod val="75000"/>
                  <a:lumOff val="25000"/>
                </a:schemeClr>
              </a:solidFill>
            </a:endParaRPr>
          </a:p>
        </p:txBody>
      </p:sp>
      <p:sp>
        <p:nvSpPr>
          <p:cNvPr id="80900" name="Content Placeholder 2"/>
          <p:cNvSpPr>
            <a:spLocks noGrp="1"/>
          </p:cNvSpPr>
          <p:nvPr>
            <p:ph idx="1"/>
          </p:nvPr>
        </p:nvSpPr>
        <p:spPr>
          <a:xfrm>
            <a:off x="1358545" y="2892268"/>
            <a:ext cx="5724836" cy="2748792"/>
          </a:xfrm>
        </p:spPr>
        <p:txBody>
          <a:bodyPr>
            <a:normAutofit/>
          </a:bodyPr>
          <a:lstStyle/>
          <a:p>
            <a:pPr lvl="0">
              <a:buClr>
                <a:schemeClr val="tx1"/>
              </a:buClr>
              <a:buFont typeface="Wingdings" panose="05000000000000000000" pitchFamily="2" charset="2"/>
              <a:buChar char="§"/>
            </a:pPr>
            <a:r>
              <a:rPr lang="en-US" sz="2800" dirty="0"/>
              <a:t>The child will print “the ten” words on the High Frequency Rainbow Words worksheet.  Using different color crayons, the child will trace each word three times, reading each word each time.  </a:t>
            </a:r>
          </a:p>
          <a:p>
            <a:pPr eaLnBrk="1" hangingPunct="1"/>
            <a:endParaRPr lang="es-MX" altLang="en-US" sz="1800" dirty="0"/>
          </a:p>
        </p:txBody>
      </p:sp>
      <p:sp>
        <p:nvSpPr>
          <p:cNvPr id="5" name="Slide Number Placeholder 4"/>
          <p:cNvSpPr>
            <a:spLocks noGrp="1"/>
          </p:cNvSpPr>
          <p:nvPr>
            <p:ph type="sldNum" sz="quarter" idx="12"/>
          </p:nvPr>
        </p:nvSpPr>
        <p:spPr/>
        <p:txBody>
          <a:bodyPr/>
          <a:lstStyle/>
          <a:p>
            <a:pPr>
              <a:defRPr/>
            </a:pPr>
            <a:fld id="{045FDE9E-A85F-4745-9D60-AB714700D19A}" type="slidenum">
              <a:rPr lang="es-MX"/>
              <a:pPr>
                <a:defRPr/>
              </a:pPr>
              <a:t>15</a:t>
            </a:fld>
            <a:endParaRPr lang="es-MX"/>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928" y="2550017"/>
            <a:ext cx="3026537" cy="3665114"/>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396482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1"/>
          <p:cNvSpPr>
            <a:spLocks noGrp="1"/>
          </p:cNvSpPr>
          <p:nvPr>
            <p:ph type="title"/>
          </p:nvPr>
        </p:nvSpPr>
        <p:spPr>
          <a:xfrm>
            <a:off x="1106905" y="982132"/>
            <a:ext cx="9950115" cy="1303867"/>
          </a:xfrm>
        </p:spPr>
        <p:txBody>
          <a:bodyPr>
            <a:noAutofit/>
          </a:bodyPr>
          <a:lstStyle/>
          <a:p>
            <a:pPr algn="l"/>
            <a:r>
              <a:rPr lang="en-US" altLang="en-US" sz="7200" b="1" dirty="0">
                <a:solidFill>
                  <a:schemeClr val="tx1">
                    <a:lumMod val="75000"/>
                    <a:lumOff val="25000"/>
                  </a:schemeClr>
                </a:solidFill>
                <a:latin typeface="Aharoni" panose="02010803020104030203" pitchFamily="2" charset="-79"/>
                <a:cs typeface="Aharoni" panose="02010803020104030203" pitchFamily="2" charset="-79"/>
              </a:rPr>
              <a:t>ACTIVITY </a:t>
            </a:r>
            <a:r>
              <a:rPr lang="en-US" altLang="en-US" sz="3600" b="1" dirty="0">
                <a:solidFill>
                  <a:schemeClr val="tx1">
                    <a:lumMod val="75000"/>
                    <a:lumOff val="25000"/>
                  </a:schemeClr>
                </a:solidFill>
                <a:latin typeface="Arial Black" panose="020B0A04020102020204" pitchFamily="34" charset="0"/>
                <a:cs typeface="Aharoni" panose="02010803020104030203" pitchFamily="2" charset="-79"/>
              </a:rPr>
              <a:t>1</a:t>
            </a:r>
            <a:r>
              <a:rPr lang="en-US" altLang="en-US" sz="3600" b="1" dirty="0">
                <a:solidFill>
                  <a:schemeClr val="tx1">
                    <a:lumMod val="75000"/>
                    <a:lumOff val="25000"/>
                  </a:schemeClr>
                </a:solidFill>
                <a:latin typeface="Aharoni" panose="02010803020104030203" pitchFamily="2" charset="-79"/>
                <a:cs typeface="Aharoni" panose="02010803020104030203" pitchFamily="2" charset="-79"/>
              </a:rPr>
              <a:t> Minute Fluency Practice</a:t>
            </a:r>
            <a:endParaRPr lang="es-MX" altLang="en-US" sz="3600" b="1" dirty="0">
              <a:solidFill>
                <a:schemeClr val="tx1">
                  <a:lumMod val="75000"/>
                  <a:lumOff val="25000"/>
                </a:schemeClr>
              </a:solidFill>
            </a:endParaRPr>
          </a:p>
        </p:txBody>
      </p:sp>
      <p:sp>
        <p:nvSpPr>
          <p:cNvPr id="5" name="Slide Number Placeholder 4"/>
          <p:cNvSpPr>
            <a:spLocks noGrp="1"/>
          </p:cNvSpPr>
          <p:nvPr>
            <p:ph type="sldNum" sz="quarter" idx="12"/>
          </p:nvPr>
        </p:nvSpPr>
        <p:spPr/>
        <p:txBody>
          <a:bodyPr/>
          <a:lstStyle/>
          <a:p>
            <a:pPr>
              <a:defRPr/>
            </a:pPr>
            <a:fld id="{045FDE9E-A85F-4745-9D60-AB714700D19A}" type="slidenum">
              <a:rPr lang="es-MX"/>
              <a:pPr>
                <a:defRPr/>
              </a:pPr>
              <a:t>16</a:t>
            </a:fld>
            <a:endParaRPr lang="es-MX"/>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872" y="2540773"/>
            <a:ext cx="2895557" cy="3567794"/>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5957" y="2839754"/>
            <a:ext cx="4038816" cy="2969832"/>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14560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1"/>
          <p:cNvSpPr>
            <a:spLocks noGrp="1"/>
          </p:cNvSpPr>
          <p:nvPr>
            <p:ph type="title"/>
          </p:nvPr>
        </p:nvSpPr>
        <p:spPr>
          <a:xfrm>
            <a:off x="1106905" y="982132"/>
            <a:ext cx="9950115" cy="1303867"/>
          </a:xfrm>
        </p:spPr>
        <p:txBody>
          <a:bodyPr>
            <a:noAutofit/>
          </a:bodyPr>
          <a:lstStyle/>
          <a:p>
            <a:pPr algn="l"/>
            <a:r>
              <a:rPr lang="en-US" altLang="en-US" sz="7200" b="1" dirty="0">
                <a:solidFill>
                  <a:schemeClr val="tx1">
                    <a:lumMod val="75000"/>
                    <a:lumOff val="25000"/>
                  </a:schemeClr>
                </a:solidFill>
                <a:latin typeface="Aharoni" panose="02010803020104030203" pitchFamily="2" charset="-79"/>
                <a:cs typeface="Aharoni" panose="02010803020104030203" pitchFamily="2" charset="-79"/>
              </a:rPr>
              <a:t>ACTIVITY </a:t>
            </a:r>
            <a:r>
              <a:rPr lang="en-US" altLang="en-US" sz="3600" b="1" dirty="0">
                <a:solidFill>
                  <a:schemeClr val="tx1">
                    <a:lumMod val="75000"/>
                    <a:lumOff val="25000"/>
                  </a:schemeClr>
                </a:solidFill>
                <a:latin typeface="Arial Black" panose="020B0A04020102020204" pitchFamily="34" charset="0"/>
                <a:cs typeface="Aharoni" panose="02010803020104030203" pitchFamily="2" charset="-79"/>
              </a:rPr>
              <a:t>Daily </a:t>
            </a:r>
            <a:r>
              <a:rPr lang="en-US" altLang="en-US" sz="3600" b="1" dirty="0">
                <a:solidFill>
                  <a:schemeClr val="tx1">
                    <a:lumMod val="75000"/>
                    <a:lumOff val="25000"/>
                  </a:schemeClr>
                </a:solidFill>
                <a:latin typeface="Aharoni" panose="02010803020104030203" pitchFamily="2" charset="-79"/>
                <a:cs typeface="Aharoni" panose="02010803020104030203" pitchFamily="2" charset="-79"/>
              </a:rPr>
              <a:t>Practice</a:t>
            </a:r>
            <a:endParaRPr lang="es-MX" altLang="en-US" sz="3600" b="1" dirty="0">
              <a:solidFill>
                <a:schemeClr val="tx1">
                  <a:lumMod val="75000"/>
                  <a:lumOff val="25000"/>
                </a:schemeClr>
              </a:solidFill>
            </a:endParaRPr>
          </a:p>
        </p:txBody>
      </p:sp>
      <p:sp>
        <p:nvSpPr>
          <p:cNvPr id="5" name="Slide Number Placeholder 4"/>
          <p:cNvSpPr>
            <a:spLocks noGrp="1"/>
          </p:cNvSpPr>
          <p:nvPr>
            <p:ph type="sldNum" sz="quarter" idx="12"/>
          </p:nvPr>
        </p:nvSpPr>
        <p:spPr/>
        <p:txBody>
          <a:bodyPr/>
          <a:lstStyle/>
          <a:p>
            <a:pPr>
              <a:defRPr/>
            </a:pPr>
            <a:fld id="{045FDE9E-A85F-4745-9D60-AB714700D19A}" type="slidenum">
              <a:rPr lang="es-MX"/>
              <a:pPr>
                <a:defRPr/>
              </a:pPr>
              <a:t>17</a:t>
            </a:fld>
            <a:endParaRPr lang="es-MX"/>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1" y="2627081"/>
            <a:ext cx="4462798" cy="3264218"/>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2" name="Rectangle 1"/>
          <p:cNvSpPr/>
          <p:nvPr/>
        </p:nvSpPr>
        <p:spPr>
          <a:xfrm>
            <a:off x="1094704" y="2975938"/>
            <a:ext cx="5100034" cy="2246769"/>
          </a:xfrm>
          <a:prstGeom prst="rect">
            <a:avLst/>
          </a:prstGeom>
        </p:spPr>
        <p:txBody>
          <a:bodyPr wrap="square">
            <a:spAutoFit/>
          </a:bodyPr>
          <a:lstStyle/>
          <a:p>
            <a:pPr marL="457200" indent="-457200">
              <a:buFont typeface="Wingdings" panose="05000000000000000000" pitchFamily="2" charset="2"/>
              <a:buChar char="§"/>
            </a:pPr>
            <a:r>
              <a:rPr lang="en-US" sz="2800" dirty="0"/>
              <a:t>The child practices reading the words they already know and “the ten” words they are working on. Parents provide support as needed.</a:t>
            </a:r>
          </a:p>
        </p:txBody>
      </p:sp>
    </p:spTree>
    <p:extLst>
      <p:ext uri="{BB962C8B-B14F-4D97-AF65-F5344CB8AC3E}">
        <p14:creationId xmlns:p14="http://schemas.microsoft.com/office/powerpoint/2010/main" val="3677574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1"/>
          <p:cNvSpPr>
            <a:spLocks noGrp="1"/>
          </p:cNvSpPr>
          <p:nvPr>
            <p:ph type="title"/>
          </p:nvPr>
        </p:nvSpPr>
        <p:spPr>
          <a:xfrm>
            <a:off x="1106905" y="982132"/>
            <a:ext cx="9950115" cy="1303867"/>
          </a:xfrm>
        </p:spPr>
        <p:txBody>
          <a:bodyPr>
            <a:noAutofit/>
          </a:bodyPr>
          <a:lstStyle/>
          <a:p>
            <a:r>
              <a:rPr lang="en-US" altLang="en-US" sz="7200" b="1" dirty="0">
                <a:solidFill>
                  <a:schemeClr val="tx1">
                    <a:lumMod val="75000"/>
                    <a:lumOff val="25000"/>
                  </a:schemeClr>
                </a:solidFill>
                <a:latin typeface="Aharoni" panose="02010803020104030203" pitchFamily="2" charset="-79"/>
                <a:cs typeface="Aharoni" panose="02010803020104030203" pitchFamily="2" charset="-79"/>
              </a:rPr>
              <a:t>WEEKLY CHALLENGES</a:t>
            </a:r>
            <a:endParaRPr lang="es-MX" altLang="en-US" sz="6000" b="1" dirty="0">
              <a:solidFill>
                <a:schemeClr val="tx1">
                  <a:lumMod val="75000"/>
                  <a:lumOff val="25000"/>
                </a:schemeClr>
              </a:solidFill>
              <a:latin typeface="Arial Black" panose="020B0A04020102020204" pitchFamily="34" charset="0"/>
            </a:endParaRPr>
          </a:p>
        </p:txBody>
      </p:sp>
      <p:sp>
        <p:nvSpPr>
          <p:cNvPr id="80900" name="Content Placeholder 2"/>
          <p:cNvSpPr>
            <a:spLocks noGrp="1"/>
          </p:cNvSpPr>
          <p:nvPr>
            <p:ph idx="1"/>
          </p:nvPr>
        </p:nvSpPr>
        <p:spPr>
          <a:xfrm>
            <a:off x="1294150" y="2854591"/>
            <a:ext cx="9601196" cy="2748792"/>
          </a:xfrm>
        </p:spPr>
        <p:txBody>
          <a:bodyPr>
            <a:normAutofit/>
          </a:bodyPr>
          <a:lstStyle/>
          <a:p>
            <a:pPr>
              <a:buClr>
                <a:schemeClr val="bg2">
                  <a:lumMod val="25000"/>
                </a:schemeClr>
              </a:buClr>
              <a:buFont typeface="Wingdings" panose="05000000000000000000" pitchFamily="2" charset="2"/>
              <a:buChar char="§"/>
            </a:pPr>
            <a:endParaRPr lang="en-US" altLang="en-US" sz="2800" dirty="0"/>
          </a:p>
          <a:p>
            <a:pPr eaLnBrk="1" hangingPunct="1"/>
            <a:endParaRPr lang="es-MX" altLang="en-US" sz="1800" dirty="0"/>
          </a:p>
        </p:txBody>
      </p:sp>
      <p:sp>
        <p:nvSpPr>
          <p:cNvPr id="5" name="Slide Number Placeholder 4"/>
          <p:cNvSpPr>
            <a:spLocks noGrp="1"/>
          </p:cNvSpPr>
          <p:nvPr>
            <p:ph type="sldNum" sz="quarter" idx="12"/>
          </p:nvPr>
        </p:nvSpPr>
        <p:spPr/>
        <p:txBody>
          <a:bodyPr/>
          <a:lstStyle/>
          <a:p>
            <a:pPr>
              <a:defRPr/>
            </a:pPr>
            <a:fld id="{045FDE9E-A85F-4745-9D60-AB714700D19A}" type="slidenum">
              <a:rPr lang="es-MX"/>
              <a:pPr>
                <a:defRPr/>
              </a:pPr>
              <a:t>18</a:t>
            </a:fld>
            <a:endParaRPr lang="es-MX"/>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005" y="2653047"/>
            <a:ext cx="4542561" cy="3351497"/>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cxnSp>
        <p:nvCxnSpPr>
          <p:cNvPr id="9" name="Straight Arrow Connector 8"/>
          <p:cNvCxnSpPr/>
          <p:nvPr/>
        </p:nvCxnSpPr>
        <p:spPr>
          <a:xfrm>
            <a:off x="643943" y="4870318"/>
            <a:ext cx="1262398" cy="596665"/>
          </a:xfrm>
          <a:prstGeom prst="straightConnector1">
            <a:avLst/>
          </a:prstGeom>
          <a:ln w="762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156101" y="2772890"/>
            <a:ext cx="5207568" cy="3231654"/>
          </a:xfrm>
          <a:prstGeom prst="rect">
            <a:avLst/>
          </a:prstGeom>
          <a:noFill/>
        </p:spPr>
        <p:txBody>
          <a:bodyPr wrap="square" rtlCol="0">
            <a:spAutoFit/>
          </a:bodyPr>
          <a:lstStyle/>
          <a:p>
            <a:pPr marL="342900" indent="-342900">
              <a:buFont typeface="Wingdings" panose="05000000000000000000" pitchFamily="2" charset="2"/>
              <a:buChar char="§"/>
            </a:pPr>
            <a:r>
              <a:rPr lang="en-US" sz="2400" dirty="0"/>
              <a:t>Parents will administer weekly HFW challenge to monitor the progress of their children. </a:t>
            </a:r>
          </a:p>
          <a:p>
            <a:endParaRPr lang="en-US" sz="1200" dirty="0"/>
          </a:p>
          <a:p>
            <a:pPr marL="342900" indent="-342900">
              <a:buFont typeface="Wingdings" panose="05000000000000000000" pitchFamily="2" charset="2"/>
              <a:buChar char="§"/>
            </a:pPr>
            <a:r>
              <a:rPr lang="en-US" sz="2400" dirty="0"/>
              <a:t>Progress monitoring will inform parents when their child has mastered each set of words and will indicate that the child is ready for a new set of words.</a:t>
            </a:r>
          </a:p>
        </p:txBody>
      </p:sp>
    </p:spTree>
    <p:extLst>
      <p:ext uri="{BB962C8B-B14F-4D97-AF65-F5344CB8AC3E}">
        <p14:creationId xmlns:p14="http://schemas.microsoft.com/office/powerpoint/2010/main" val="766518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1"/>
          <p:cNvSpPr>
            <a:spLocks noGrp="1"/>
          </p:cNvSpPr>
          <p:nvPr>
            <p:ph type="title"/>
          </p:nvPr>
        </p:nvSpPr>
        <p:spPr>
          <a:xfrm>
            <a:off x="1106905" y="982132"/>
            <a:ext cx="9950115" cy="1303867"/>
          </a:xfrm>
        </p:spPr>
        <p:txBody>
          <a:bodyPr>
            <a:noAutofit/>
          </a:bodyPr>
          <a:lstStyle/>
          <a:p>
            <a:r>
              <a:rPr lang="en-US" altLang="en-US" sz="6600" b="1" dirty="0">
                <a:solidFill>
                  <a:schemeClr val="tx1">
                    <a:lumMod val="75000"/>
                    <a:lumOff val="25000"/>
                  </a:schemeClr>
                </a:solidFill>
                <a:latin typeface="Aharoni" panose="02010803020104030203" pitchFamily="2" charset="-79"/>
                <a:cs typeface="Aharoni" panose="02010803020104030203" pitchFamily="2" charset="-79"/>
              </a:rPr>
              <a:t>What is the difference</a:t>
            </a:r>
            <a:r>
              <a:rPr lang="en-US" altLang="en-US" sz="6600" b="1" dirty="0">
                <a:solidFill>
                  <a:schemeClr val="tx1">
                    <a:lumMod val="75000"/>
                    <a:lumOff val="25000"/>
                  </a:schemeClr>
                </a:solidFill>
                <a:latin typeface="Arial Black" panose="020B0A04020102020204" pitchFamily="34" charset="0"/>
                <a:cs typeface="Aharoni" panose="02010803020104030203" pitchFamily="2" charset="-79"/>
              </a:rPr>
              <a:t>?</a:t>
            </a:r>
            <a:endParaRPr lang="es-MX" altLang="en-US" sz="6600" b="1" dirty="0">
              <a:solidFill>
                <a:schemeClr val="tx1">
                  <a:lumMod val="75000"/>
                  <a:lumOff val="25000"/>
                </a:schemeClr>
              </a:solidFill>
              <a:latin typeface="Arial Black" panose="020B0A04020102020204" pitchFamily="34" charset="0"/>
            </a:endParaRPr>
          </a:p>
        </p:txBody>
      </p:sp>
      <p:sp>
        <p:nvSpPr>
          <p:cNvPr id="80900" name="Content Placeholder 2"/>
          <p:cNvSpPr>
            <a:spLocks noGrp="1"/>
          </p:cNvSpPr>
          <p:nvPr>
            <p:ph idx="1"/>
          </p:nvPr>
        </p:nvSpPr>
        <p:spPr>
          <a:xfrm>
            <a:off x="1622737" y="2764439"/>
            <a:ext cx="9285487" cy="2748792"/>
          </a:xfrm>
        </p:spPr>
        <p:txBody>
          <a:bodyPr>
            <a:normAutofit/>
          </a:bodyPr>
          <a:lstStyle/>
          <a:p>
            <a:pPr>
              <a:buClr>
                <a:schemeClr val="tx2"/>
              </a:buClr>
              <a:buFont typeface="Wingdings" panose="05000000000000000000" pitchFamily="2" charset="2"/>
              <a:buChar char="§"/>
            </a:pPr>
            <a:r>
              <a:rPr lang="en-US" sz="4000" dirty="0"/>
              <a:t>1 minute fluency practice</a:t>
            </a:r>
          </a:p>
          <a:p>
            <a:pPr>
              <a:buClr>
                <a:schemeClr val="tx2"/>
              </a:buClr>
              <a:buFont typeface="Wingdings" panose="05000000000000000000" pitchFamily="2" charset="2"/>
              <a:buChar char="§"/>
            </a:pPr>
            <a:r>
              <a:rPr lang="en-US" sz="4000" dirty="0"/>
              <a:t>Daily practice</a:t>
            </a:r>
          </a:p>
          <a:p>
            <a:pPr>
              <a:buClr>
                <a:schemeClr val="tx2"/>
              </a:buClr>
              <a:buFont typeface="Wingdings" panose="05000000000000000000" pitchFamily="2" charset="2"/>
              <a:buChar char="§"/>
            </a:pPr>
            <a:r>
              <a:rPr lang="en-US" sz="4000" dirty="0"/>
              <a:t>Weekly challenges </a:t>
            </a:r>
            <a:endParaRPr lang="es-MX" altLang="en-US" sz="4000" dirty="0"/>
          </a:p>
        </p:txBody>
      </p:sp>
      <p:sp>
        <p:nvSpPr>
          <p:cNvPr id="5" name="Slide Number Placeholder 4"/>
          <p:cNvSpPr>
            <a:spLocks noGrp="1"/>
          </p:cNvSpPr>
          <p:nvPr>
            <p:ph type="sldNum" sz="quarter" idx="12"/>
          </p:nvPr>
        </p:nvSpPr>
        <p:spPr/>
        <p:txBody>
          <a:bodyPr/>
          <a:lstStyle/>
          <a:p>
            <a:pPr>
              <a:defRPr/>
            </a:pPr>
            <a:fld id="{045FDE9E-A85F-4745-9D60-AB714700D19A}" type="slidenum">
              <a:rPr lang="es-MX"/>
              <a:pPr>
                <a:defRPr/>
              </a:pPr>
              <a:t>19</a:t>
            </a:fld>
            <a:endParaRPr lang="es-MX"/>
          </a:p>
        </p:txBody>
      </p:sp>
    </p:spTree>
    <p:extLst>
      <p:ext uri="{BB962C8B-B14F-4D97-AF65-F5344CB8AC3E}">
        <p14:creationId xmlns:p14="http://schemas.microsoft.com/office/powerpoint/2010/main" val="66660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7200" b="1" dirty="0">
                <a:solidFill>
                  <a:schemeClr val="tx1">
                    <a:lumMod val="75000"/>
                    <a:lumOff val="25000"/>
                  </a:schemeClr>
                </a:solidFill>
                <a:latin typeface="Aharoni" panose="02010803020104030203" pitchFamily="2" charset="-79"/>
                <a:cs typeface="Aharoni" panose="02010803020104030203" pitchFamily="2" charset="-79"/>
              </a:rPr>
              <a:t>THINK-PAIR-SHARE</a:t>
            </a:r>
          </a:p>
        </p:txBody>
      </p:sp>
      <p:sp>
        <p:nvSpPr>
          <p:cNvPr id="2" name="Slide Number Placeholder 1"/>
          <p:cNvSpPr>
            <a:spLocks noGrp="1"/>
          </p:cNvSpPr>
          <p:nvPr>
            <p:ph type="sldNum" sz="quarter" idx="12"/>
          </p:nvPr>
        </p:nvSpPr>
        <p:spPr/>
        <p:txBody>
          <a:bodyPr/>
          <a:lstStyle/>
          <a:p>
            <a:pPr>
              <a:defRPr/>
            </a:pPr>
            <a:fld id="{CE7CE0F1-6FD3-4221-BF01-CC68456C77D4}" type="slidenum">
              <a:rPr lang="es-MX" smtClean="0"/>
              <a:pPr>
                <a:defRPr/>
              </a:pPr>
              <a:t>2</a:t>
            </a:fld>
            <a:endParaRPr lang="es-MX"/>
          </a:p>
        </p:txBody>
      </p:sp>
      <p:pic>
        <p:nvPicPr>
          <p:cNvPr id="6" name="Picture 4" descr="http://media.jobsgopublic.com/wp-content/uploads/2013/03/iconmonstr-speech-bubble-14-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574" y="2807594"/>
            <a:ext cx="2564930" cy="2564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37077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1"/>
          <p:cNvSpPr>
            <a:spLocks noGrp="1"/>
          </p:cNvSpPr>
          <p:nvPr>
            <p:ph type="title"/>
          </p:nvPr>
        </p:nvSpPr>
        <p:spPr>
          <a:xfrm>
            <a:off x="1106905" y="982132"/>
            <a:ext cx="9950115" cy="1303867"/>
          </a:xfrm>
        </p:spPr>
        <p:txBody>
          <a:bodyPr>
            <a:noAutofit/>
          </a:bodyPr>
          <a:lstStyle/>
          <a:p>
            <a:r>
              <a:rPr lang="en-US" altLang="en-US" sz="7200" b="1" dirty="0">
                <a:solidFill>
                  <a:schemeClr val="tx1">
                    <a:lumMod val="75000"/>
                    <a:lumOff val="25000"/>
                  </a:schemeClr>
                </a:solidFill>
                <a:latin typeface="Aharoni" panose="02010803020104030203" pitchFamily="2" charset="-79"/>
                <a:cs typeface="Aharoni" panose="02010803020104030203" pitchFamily="2" charset="-79"/>
              </a:rPr>
              <a:t>SPELLING CHALLENGE</a:t>
            </a:r>
            <a:endParaRPr lang="es-MX" altLang="en-US" sz="6000" b="1" dirty="0">
              <a:solidFill>
                <a:schemeClr val="tx1">
                  <a:lumMod val="75000"/>
                  <a:lumOff val="25000"/>
                </a:schemeClr>
              </a:solidFill>
              <a:latin typeface="Arial Black" panose="020B0A04020102020204" pitchFamily="34" charset="0"/>
            </a:endParaRPr>
          </a:p>
        </p:txBody>
      </p:sp>
      <p:sp>
        <p:nvSpPr>
          <p:cNvPr id="80900" name="Content Placeholder 2"/>
          <p:cNvSpPr>
            <a:spLocks noGrp="1"/>
          </p:cNvSpPr>
          <p:nvPr>
            <p:ph idx="1"/>
          </p:nvPr>
        </p:nvSpPr>
        <p:spPr>
          <a:xfrm>
            <a:off x="1294150" y="2854591"/>
            <a:ext cx="9601196" cy="2748792"/>
          </a:xfrm>
        </p:spPr>
        <p:txBody>
          <a:bodyPr>
            <a:normAutofit/>
          </a:bodyPr>
          <a:lstStyle/>
          <a:p>
            <a:pPr>
              <a:buClr>
                <a:schemeClr val="bg2">
                  <a:lumMod val="25000"/>
                </a:schemeClr>
              </a:buClr>
              <a:buFont typeface="Wingdings" panose="05000000000000000000" pitchFamily="2" charset="2"/>
              <a:buChar char="§"/>
            </a:pPr>
            <a:endParaRPr lang="en-US" altLang="en-US" sz="2800" dirty="0"/>
          </a:p>
          <a:p>
            <a:pPr eaLnBrk="1" hangingPunct="1"/>
            <a:endParaRPr lang="es-MX" altLang="en-US" sz="1800" dirty="0"/>
          </a:p>
        </p:txBody>
      </p:sp>
      <p:sp>
        <p:nvSpPr>
          <p:cNvPr id="5" name="Slide Number Placeholder 4"/>
          <p:cNvSpPr>
            <a:spLocks noGrp="1"/>
          </p:cNvSpPr>
          <p:nvPr>
            <p:ph type="sldNum" sz="quarter" idx="12"/>
          </p:nvPr>
        </p:nvSpPr>
        <p:spPr/>
        <p:txBody>
          <a:bodyPr/>
          <a:lstStyle/>
          <a:p>
            <a:pPr>
              <a:defRPr/>
            </a:pPr>
            <a:fld id="{045FDE9E-A85F-4745-9D60-AB714700D19A}" type="slidenum">
              <a:rPr lang="es-MX"/>
              <a:pPr>
                <a:defRPr/>
              </a:pPr>
              <a:t>20</a:t>
            </a:fld>
            <a:endParaRPr lang="es-MX"/>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548" y="2498500"/>
            <a:ext cx="2833352" cy="3635351"/>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2294610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1"/>
          <p:cNvSpPr>
            <a:spLocks noGrp="1"/>
          </p:cNvSpPr>
          <p:nvPr>
            <p:ph type="title"/>
          </p:nvPr>
        </p:nvSpPr>
        <p:spPr>
          <a:xfrm>
            <a:off x="1106905" y="982132"/>
            <a:ext cx="9950115" cy="1303867"/>
          </a:xfrm>
        </p:spPr>
        <p:txBody>
          <a:bodyPr>
            <a:noAutofit/>
          </a:bodyPr>
          <a:lstStyle/>
          <a:p>
            <a:r>
              <a:rPr lang="en-US" altLang="en-US" sz="7200" b="1" dirty="0">
                <a:solidFill>
                  <a:schemeClr val="tx1">
                    <a:lumMod val="75000"/>
                    <a:lumOff val="25000"/>
                  </a:schemeClr>
                </a:solidFill>
                <a:latin typeface="Aharoni" panose="02010803020104030203" pitchFamily="2" charset="-79"/>
                <a:cs typeface="Aharoni" panose="02010803020104030203" pitchFamily="2" charset="-79"/>
              </a:rPr>
              <a:t>CELEBRATIONS</a:t>
            </a:r>
            <a:endParaRPr lang="es-MX" altLang="en-US" sz="6000" b="1" dirty="0">
              <a:solidFill>
                <a:schemeClr val="tx1">
                  <a:lumMod val="75000"/>
                  <a:lumOff val="25000"/>
                </a:schemeClr>
              </a:solidFill>
              <a:latin typeface="Arial Black" panose="020B0A04020102020204" pitchFamily="34" charset="0"/>
            </a:endParaRPr>
          </a:p>
        </p:txBody>
      </p:sp>
      <p:sp>
        <p:nvSpPr>
          <p:cNvPr id="80900" name="Content Placeholder 2"/>
          <p:cNvSpPr>
            <a:spLocks noGrp="1"/>
          </p:cNvSpPr>
          <p:nvPr>
            <p:ph idx="1"/>
          </p:nvPr>
        </p:nvSpPr>
        <p:spPr>
          <a:xfrm>
            <a:off x="1294150" y="2854591"/>
            <a:ext cx="9601196" cy="2748792"/>
          </a:xfrm>
        </p:spPr>
        <p:txBody>
          <a:bodyPr>
            <a:normAutofit/>
          </a:bodyPr>
          <a:lstStyle/>
          <a:p>
            <a:pPr>
              <a:buClr>
                <a:schemeClr val="bg2">
                  <a:lumMod val="25000"/>
                </a:schemeClr>
              </a:buClr>
              <a:buFont typeface="Wingdings" panose="05000000000000000000" pitchFamily="2" charset="2"/>
              <a:buChar char="§"/>
            </a:pPr>
            <a:endParaRPr lang="en-US" altLang="en-US" sz="2800" dirty="0"/>
          </a:p>
          <a:p>
            <a:pPr eaLnBrk="1" hangingPunct="1"/>
            <a:endParaRPr lang="es-MX" altLang="en-US" sz="1800" dirty="0"/>
          </a:p>
        </p:txBody>
      </p:sp>
      <p:sp>
        <p:nvSpPr>
          <p:cNvPr id="5" name="Slide Number Placeholder 4"/>
          <p:cNvSpPr>
            <a:spLocks noGrp="1"/>
          </p:cNvSpPr>
          <p:nvPr>
            <p:ph type="sldNum" sz="quarter" idx="12"/>
          </p:nvPr>
        </p:nvSpPr>
        <p:spPr/>
        <p:txBody>
          <a:bodyPr/>
          <a:lstStyle/>
          <a:p>
            <a:pPr>
              <a:defRPr/>
            </a:pPr>
            <a:fld id="{045FDE9E-A85F-4745-9D60-AB714700D19A}" type="slidenum">
              <a:rPr lang="es-MX"/>
              <a:pPr>
                <a:defRPr/>
              </a:pPr>
              <a:t>21</a:t>
            </a:fld>
            <a:endParaRPr lang="es-MX"/>
          </a:p>
        </p:txBody>
      </p:sp>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122" y="2556382"/>
            <a:ext cx="2795520" cy="3542838"/>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9822" y="2808590"/>
            <a:ext cx="3669942" cy="28246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199120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1"/>
          <p:cNvSpPr>
            <a:spLocks noGrp="1"/>
          </p:cNvSpPr>
          <p:nvPr>
            <p:ph type="title"/>
          </p:nvPr>
        </p:nvSpPr>
        <p:spPr>
          <a:xfrm>
            <a:off x="1106905" y="982132"/>
            <a:ext cx="9950115" cy="1303867"/>
          </a:xfrm>
        </p:spPr>
        <p:txBody>
          <a:bodyPr>
            <a:noAutofit/>
          </a:bodyPr>
          <a:lstStyle/>
          <a:p>
            <a:r>
              <a:rPr lang="en-US" altLang="en-US" sz="7200" b="1" dirty="0">
                <a:solidFill>
                  <a:schemeClr val="tx1">
                    <a:lumMod val="75000"/>
                    <a:lumOff val="25000"/>
                  </a:schemeClr>
                </a:solidFill>
                <a:latin typeface="Aharoni" panose="02010803020104030203" pitchFamily="2" charset="-79"/>
                <a:cs typeface="Aharoni" panose="02010803020104030203" pitchFamily="2" charset="-79"/>
              </a:rPr>
              <a:t>PLANNING</a:t>
            </a:r>
            <a:endParaRPr lang="es-MX" altLang="en-US" sz="6000" b="1" dirty="0">
              <a:solidFill>
                <a:schemeClr val="tx1">
                  <a:lumMod val="75000"/>
                  <a:lumOff val="25000"/>
                </a:schemeClr>
              </a:solidFill>
              <a:latin typeface="Arial Black" panose="020B0A04020102020204" pitchFamily="34" charset="0"/>
            </a:endParaRPr>
          </a:p>
        </p:txBody>
      </p:sp>
      <p:sp>
        <p:nvSpPr>
          <p:cNvPr id="80900" name="Content Placeholder 2"/>
          <p:cNvSpPr>
            <a:spLocks noGrp="1"/>
          </p:cNvSpPr>
          <p:nvPr>
            <p:ph idx="1"/>
          </p:nvPr>
        </p:nvSpPr>
        <p:spPr>
          <a:xfrm>
            <a:off x="1294150" y="2854591"/>
            <a:ext cx="9601196" cy="2748792"/>
          </a:xfrm>
        </p:spPr>
        <p:txBody>
          <a:bodyPr>
            <a:normAutofit/>
          </a:bodyPr>
          <a:lstStyle/>
          <a:p>
            <a:pPr>
              <a:buClr>
                <a:schemeClr val="bg2">
                  <a:lumMod val="25000"/>
                </a:schemeClr>
              </a:buClr>
              <a:buFont typeface="Wingdings" panose="05000000000000000000" pitchFamily="2" charset="2"/>
              <a:buChar char="§"/>
            </a:pPr>
            <a:endParaRPr lang="en-US" altLang="en-US" sz="2800" dirty="0"/>
          </a:p>
          <a:p>
            <a:pPr eaLnBrk="1" hangingPunct="1"/>
            <a:endParaRPr lang="es-MX" altLang="en-US" sz="1800" dirty="0"/>
          </a:p>
        </p:txBody>
      </p:sp>
      <p:sp>
        <p:nvSpPr>
          <p:cNvPr id="5" name="Slide Number Placeholder 4"/>
          <p:cNvSpPr>
            <a:spLocks noGrp="1"/>
          </p:cNvSpPr>
          <p:nvPr>
            <p:ph type="sldNum" sz="quarter" idx="12"/>
          </p:nvPr>
        </p:nvSpPr>
        <p:spPr/>
        <p:txBody>
          <a:bodyPr/>
          <a:lstStyle/>
          <a:p>
            <a:pPr>
              <a:defRPr/>
            </a:pPr>
            <a:fld id="{045FDE9E-A85F-4745-9D60-AB714700D19A}" type="slidenum">
              <a:rPr lang="es-MX"/>
              <a:pPr>
                <a:defRPr/>
              </a:pPr>
              <a:t>22</a:t>
            </a:fld>
            <a:endParaRPr lang="es-MX"/>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641" y="2574964"/>
            <a:ext cx="2830802" cy="3588471"/>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3856370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721218" y="1049215"/>
            <a:ext cx="10728100" cy="1252538"/>
          </a:xfrm>
        </p:spPr>
        <p:txBody>
          <a:bodyPr>
            <a:normAutofit fontScale="90000"/>
          </a:bodyPr>
          <a:lstStyle/>
          <a:p>
            <a:pPr eaLnBrk="1" hangingPunct="1"/>
            <a:r>
              <a:rPr lang="en-US" altLang="en-US" sz="10700" dirty="0">
                <a:latin typeface="Aharoni" panose="02010803020104030203" pitchFamily="2" charset="-79"/>
                <a:cs typeface="Aharoni" panose="02010803020104030203" pitchFamily="2" charset="-79"/>
              </a:rPr>
              <a:t>QUESTIONS</a:t>
            </a:r>
            <a:endParaRPr lang="es-MX" altLang="en-US" sz="10700" dirty="0">
              <a:latin typeface="Aharoni" panose="02010803020104030203" pitchFamily="2" charset="-79"/>
              <a:cs typeface="Aharoni" panose="02010803020104030203" pitchFamily="2" charset="-79"/>
            </a:endParaRPr>
          </a:p>
        </p:txBody>
      </p:sp>
      <p:sp>
        <p:nvSpPr>
          <p:cNvPr id="3" name="Slide Number Placeholder 2"/>
          <p:cNvSpPr>
            <a:spLocks noGrp="1"/>
          </p:cNvSpPr>
          <p:nvPr>
            <p:ph type="sldNum" sz="quarter" idx="12"/>
          </p:nvPr>
        </p:nvSpPr>
        <p:spPr/>
        <p:txBody>
          <a:bodyPr/>
          <a:lstStyle/>
          <a:p>
            <a:pPr>
              <a:defRPr/>
            </a:pPr>
            <a:fld id="{63D8B791-F409-4B7F-A3A5-F9A5A6E8235F}" type="slidenum">
              <a:rPr lang="es-MX"/>
              <a:pPr>
                <a:defRPr/>
              </a:pPr>
              <a:t>23</a:t>
            </a:fld>
            <a:endParaRPr lang="es-MX"/>
          </a:p>
        </p:txBody>
      </p:sp>
      <p:pic>
        <p:nvPicPr>
          <p:cNvPr id="9218" name="Picture 2" descr="https://cdn4.iconfinder.com/data/icons/aiga-symbol-signs/444/aiga_information-512.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4804849" y="2807594"/>
            <a:ext cx="2750496" cy="27831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52361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721218" y="1049215"/>
            <a:ext cx="10728100" cy="1252538"/>
          </a:xfrm>
        </p:spPr>
        <p:txBody>
          <a:bodyPr>
            <a:normAutofit fontScale="90000"/>
          </a:bodyPr>
          <a:lstStyle/>
          <a:p>
            <a:pPr eaLnBrk="1" hangingPunct="1"/>
            <a:r>
              <a:rPr lang="en-US" altLang="en-US" sz="10700" dirty="0">
                <a:latin typeface="Aharoni" panose="02010803020104030203" pitchFamily="2" charset="-79"/>
                <a:cs typeface="Aharoni" panose="02010803020104030203" pitchFamily="2" charset="-79"/>
              </a:rPr>
              <a:t>THANK YOU</a:t>
            </a:r>
            <a:endParaRPr lang="es-MX" altLang="en-US" sz="10700" dirty="0">
              <a:latin typeface="Aharoni" panose="02010803020104030203" pitchFamily="2" charset="-79"/>
              <a:cs typeface="Aharoni" panose="02010803020104030203" pitchFamily="2" charset="-79"/>
            </a:endParaRPr>
          </a:p>
        </p:txBody>
      </p:sp>
      <p:sp>
        <p:nvSpPr>
          <p:cNvPr id="3" name="Slide Number Placeholder 2"/>
          <p:cNvSpPr>
            <a:spLocks noGrp="1"/>
          </p:cNvSpPr>
          <p:nvPr>
            <p:ph type="sldNum" sz="quarter" idx="12"/>
          </p:nvPr>
        </p:nvSpPr>
        <p:spPr/>
        <p:txBody>
          <a:bodyPr/>
          <a:lstStyle/>
          <a:p>
            <a:pPr>
              <a:defRPr/>
            </a:pPr>
            <a:fld id="{63D8B791-F409-4B7F-A3A5-F9A5A6E8235F}" type="slidenum">
              <a:rPr lang="es-MX"/>
              <a:pPr>
                <a:defRPr/>
              </a:pPr>
              <a:t>24</a:t>
            </a:fld>
            <a:endParaRPr lang="es-MX"/>
          </a:p>
        </p:txBody>
      </p:sp>
      <p:pic>
        <p:nvPicPr>
          <p:cNvPr id="5124" name="Picture 4" descr="http://i.stack.imgur.com/GiWS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089" y="2938683"/>
            <a:ext cx="2330049" cy="2330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85305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7200" b="1" dirty="0">
                <a:solidFill>
                  <a:schemeClr val="tx1">
                    <a:lumMod val="75000"/>
                    <a:lumOff val="25000"/>
                  </a:schemeClr>
                </a:solidFill>
                <a:latin typeface="Aharoni" panose="02010803020104030203" pitchFamily="2" charset="-79"/>
                <a:cs typeface="Aharoni" panose="02010803020104030203" pitchFamily="2" charset="-79"/>
              </a:rPr>
              <a:t>DEFINITION</a:t>
            </a:r>
          </a:p>
        </p:txBody>
      </p:sp>
      <p:sp>
        <p:nvSpPr>
          <p:cNvPr id="2" name="Slide Number Placeholder 1"/>
          <p:cNvSpPr>
            <a:spLocks noGrp="1"/>
          </p:cNvSpPr>
          <p:nvPr>
            <p:ph type="sldNum" sz="quarter" idx="12"/>
          </p:nvPr>
        </p:nvSpPr>
        <p:spPr/>
        <p:txBody>
          <a:bodyPr/>
          <a:lstStyle/>
          <a:p>
            <a:pPr>
              <a:defRPr/>
            </a:pPr>
            <a:fld id="{CE7CE0F1-6FD3-4221-BF01-CC68456C77D4}" type="slidenum">
              <a:rPr lang="es-MX" smtClean="0"/>
              <a:pPr>
                <a:defRPr/>
              </a:pPr>
              <a:t>3</a:t>
            </a:fld>
            <a:endParaRPr lang="es-MX"/>
          </a:p>
        </p:txBody>
      </p:sp>
      <p:sp>
        <p:nvSpPr>
          <p:cNvPr id="7" name="Title 4"/>
          <p:cNvSpPr txBox="1">
            <a:spLocks/>
          </p:cNvSpPr>
          <p:nvPr/>
        </p:nvSpPr>
        <p:spPr>
          <a:xfrm>
            <a:off x="1085850" y="2717800"/>
            <a:ext cx="10045700" cy="2514600"/>
          </a:xfrm>
          <a:prstGeom prst="rect">
            <a:avLst/>
          </a:prstGeom>
          <a:solidFill>
            <a:schemeClr val="tx1">
              <a:lumMod val="75000"/>
              <a:lumOff val="25000"/>
            </a:schemeClr>
          </a:solidFill>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dirty="0">
                <a:solidFill>
                  <a:schemeClr val="bg1"/>
                </a:solidFill>
              </a:rPr>
              <a:t>High Frequency Words (HFW) are the most commonly used words in the English Language. </a:t>
            </a:r>
            <a:br>
              <a:rPr lang="en-US" dirty="0"/>
            </a:br>
            <a:endParaRPr lang="en-US" dirty="0"/>
          </a:p>
        </p:txBody>
      </p:sp>
    </p:spTree>
    <p:extLst>
      <p:ext uri="{BB962C8B-B14F-4D97-AF65-F5344CB8AC3E}">
        <p14:creationId xmlns:p14="http://schemas.microsoft.com/office/powerpoint/2010/main" val="1405581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E7CE0F1-6FD3-4221-BF01-CC68456C77D4}" type="slidenum">
              <a:rPr lang="es-MX" smtClean="0"/>
              <a:pPr>
                <a:defRPr/>
              </a:pPr>
              <a:t>4</a:t>
            </a:fld>
            <a:endParaRPr lang="es-MX"/>
          </a:p>
        </p:txBody>
      </p:sp>
      <p:sp>
        <p:nvSpPr>
          <p:cNvPr id="7" name="Rectangle 6"/>
          <p:cNvSpPr/>
          <p:nvPr/>
        </p:nvSpPr>
        <p:spPr>
          <a:xfrm>
            <a:off x="1067915" y="4507246"/>
            <a:ext cx="2166977" cy="1460503"/>
          </a:xfrm>
          <a:prstGeom prst="rect">
            <a:avLst/>
          </a:prstGeom>
          <a:solidFill>
            <a:srgbClr val="2A2A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943753" y="2704309"/>
            <a:ext cx="2166977" cy="1460503"/>
          </a:xfrm>
          <a:prstGeom prst="rect">
            <a:avLst/>
          </a:prstGeom>
          <a:solidFill>
            <a:srgbClr val="2A2A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689316" y="984739"/>
            <a:ext cx="10832123" cy="1266100"/>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600" b="1" dirty="0">
                <a:solidFill>
                  <a:schemeClr val="tx1">
                    <a:lumMod val="75000"/>
                    <a:lumOff val="25000"/>
                  </a:schemeClr>
                </a:solidFill>
                <a:latin typeface="Aharoni" panose="02010803020104030203" pitchFamily="2" charset="-79"/>
                <a:cs typeface="Aharoni" panose="02010803020104030203" pitchFamily="2" charset="-79"/>
              </a:rPr>
              <a:t>HIGH FREQUENCY WORDS</a:t>
            </a:r>
            <a:endParaRPr lang="es-MX" altLang="en-US" sz="6600" b="1" dirty="0">
              <a:solidFill>
                <a:schemeClr val="tx1">
                  <a:lumMod val="75000"/>
                  <a:lumOff val="25000"/>
                </a:schemeClr>
              </a:solidFill>
            </a:endParaRPr>
          </a:p>
        </p:txBody>
      </p:sp>
      <p:sp>
        <p:nvSpPr>
          <p:cNvPr id="13" name="Rectangle 12"/>
          <p:cNvSpPr/>
          <p:nvPr/>
        </p:nvSpPr>
        <p:spPr>
          <a:xfrm>
            <a:off x="1067915" y="2704311"/>
            <a:ext cx="2166977" cy="1460503"/>
          </a:xfrm>
          <a:prstGeom prst="rect">
            <a:avLst/>
          </a:prstGeom>
          <a:solidFill>
            <a:srgbClr val="2A2A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731387" y="2704308"/>
            <a:ext cx="2166977" cy="1460503"/>
          </a:xfrm>
          <a:prstGeom prst="rect">
            <a:avLst/>
          </a:prstGeom>
          <a:solidFill>
            <a:srgbClr val="2A2A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731386" y="4507246"/>
            <a:ext cx="2166977" cy="1460503"/>
          </a:xfrm>
          <a:prstGeom prst="rect">
            <a:avLst/>
          </a:prstGeom>
          <a:solidFill>
            <a:srgbClr val="2A2A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72002" y="4517562"/>
            <a:ext cx="2166977" cy="1460503"/>
          </a:xfrm>
          <a:prstGeom prst="rect">
            <a:avLst/>
          </a:prstGeom>
          <a:solidFill>
            <a:srgbClr val="2A2A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372002" y="2704307"/>
            <a:ext cx="2166977" cy="1460503"/>
          </a:xfrm>
          <a:prstGeom prst="rect">
            <a:avLst/>
          </a:prstGeom>
          <a:solidFill>
            <a:srgbClr val="2A2A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943753" y="4517562"/>
            <a:ext cx="2166977" cy="1460503"/>
          </a:xfrm>
          <a:prstGeom prst="rect">
            <a:avLst/>
          </a:prstGeom>
          <a:solidFill>
            <a:srgbClr val="2A2A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49703" y="2926723"/>
            <a:ext cx="1803400" cy="1015663"/>
          </a:xfrm>
          <a:prstGeom prst="rect">
            <a:avLst/>
          </a:prstGeom>
          <a:noFill/>
        </p:spPr>
        <p:txBody>
          <a:bodyPr wrap="square" rtlCol="0">
            <a:spAutoFit/>
          </a:bodyPr>
          <a:lstStyle/>
          <a:p>
            <a:pPr algn="ctr"/>
            <a:r>
              <a:rPr lang="en-US" sz="6000" b="1" dirty="0">
                <a:solidFill>
                  <a:schemeClr val="bg1"/>
                </a:solidFill>
                <a:cs typeface="Aharoni" panose="02010803020104030203" pitchFamily="2" charset="-79"/>
              </a:rPr>
              <a:t>until</a:t>
            </a:r>
          </a:p>
        </p:txBody>
      </p:sp>
      <p:sp>
        <p:nvSpPr>
          <p:cNvPr id="19" name="TextBox 18"/>
          <p:cNvSpPr txBox="1"/>
          <p:nvPr/>
        </p:nvSpPr>
        <p:spPr>
          <a:xfrm>
            <a:off x="3913175" y="2926724"/>
            <a:ext cx="1803400" cy="1015663"/>
          </a:xfrm>
          <a:prstGeom prst="rect">
            <a:avLst/>
          </a:prstGeom>
          <a:noFill/>
        </p:spPr>
        <p:txBody>
          <a:bodyPr wrap="square" rtlCol="0">
            <a:spAutoFit/>
          </a:bodyPr>
          <a:lstStyle/>
          <a:p>
            <a:pPr algn="ctr"/>
            <a:r>
              <a:rPr lang="en-US" sz="6000" b="1" dirty="0">
                <a:solidFill>
                  <a:schemeClr val="bg1"/>
                </a:solidFill>
                <a:cs typeface="Aharoni" panose="02010803020104030203" pitchFamily="2" charset="-79"/>
              </a:rPr>
              <a:t>such</a:t>
            </a:r>
          </a:p>
        </p:txBody>
      </p:sp>
      <p:sp>
        <p:nvSpPr>
          <p:cNvPr id="20" name="TextBox 19"/>
          <p:cNvSpPr txBox="1"/>
          <p:nvPr/>
        </p:nvSpPr>
        <p:spPr>
          <a:xfrm>
            <a:off x="6372002" y="2965197"/>
            <a:ext cx="2166976" cy="1015663"/>
          </a:xfrm>
          <a:prstGeom prst="rect">
            <a:avLst/>
          </a:prstGeom>
          <a:noFill/>
        </p:spPr>
        <p:txBody>
          <a:bodyPr wrap="square" rtlCol="0">
            <a:spAutoFit/>
          </a:bodyPr>
          <a:lstStyle/>
          <a:p>
            <a:pPr algn="ctr"/>
            <a:r>
              <a:rPr lang="en-US" sz="6000" b="1" dirty="0">
                <a:solidFill>
                  <a:schemeClr val="bg1"/>
                </a:solidFill>
                <a:cs typeface="Aharoni" panose="02010803020104030203" pitchFamily="2" charset="-79"/>
              </a:rPr>
              <a:t>there</a:t>
            </a:r>
          </a:p>
        </p:txBody>
      </p:sp>
      <p:sp>
        <p:nvSpPr>
          <p:cNvPr id="21" name="TextBox 20"/>
          <p:cNvSpPr txBox="1"/>
          <p:nvPr/>
        </p:nvSpPr>
        <p:spPr>
          <a:xfrm>
            <a:off x="9125541" y="2926726"/>
            <a:ext cx="1803400" cy="1015663"/>
          </a:xfrm>
          <a:prstGeom prst="rect">
            <a:avLst/>
          </a:prstGeom>
          <a:noFill/>
        </p:spPr>
        <p:txBody>
          <a:bodyPr wrap="square" rtlCol="0">
            <a:spAutoFit/>
          </a:bodyPr>
          <a:lstStyle/>
          <a:p>
            <a:pPr algn="ctr"/>
            <a:r>
              <a:rPr lang="en-US" sz="6000" b="1" dirty="0">
                <a:solidFill>
                  <a:schemeClr val="bg1"/>
                </a:solidFill>
                <a:cs typeface="Aharoni" panose="02010803020104030203" pitchFamily="2" charset="-79"/>
              </a:rPr>
              <a:t>have</a:t>
            </a:r>
          </a:p>
        </p:txBody>
      </p:sp>
      <p:sp>
        <p:nvSpPr>
          <p:cNvPr id="22" name="TextBox 21"/>
          <p:cNvSpPr txBox="1"/>
          <p:nvPr/>
        </p:nvSpPr>
        <p:spPr>
          <a:xfrm>
            <a:off x="1067915" y="4729665"/>
            <a:ext cx="2166977" cy="938719"/>
          </a:xfrm>
          <a:prstGeom prst="rect">
            <a:avLst/>
          </a:prstGeom>
          <a:noFill/>
        </p:spPr>
        <p:txBody>
          <a:bodyPr wrap="square" rtlCol="0">
            <a:spAutoFit/>
          </a:bodyPr>
          <a:lstStyle/>
          <a:p>
            <a:pPr algn="ctr"/>
            <a:r>
              <a:rPr lang="en-US" sz="5500" b="1" dirty="0">
                <a:solidFill>
                  <a:schemeClr val="bg1"/>
                </a:solidFill>
                <a:cs typeface="Aharoni" panose="02010803020104030203" pitchFamily="2" charset="-79"/>
              </a:rPr>
              <a:t>might</a:t>
            </a:r>
          </a:p>
        </p:txBody>
      </p:sp>
      <p:sp>
        <p:nvSpPr>
          <p:cNvPr id="23" name="TextBox 22"/>
          <p:cNvSpPr txBox="1"/>
          <p:nvPr/>
        </p:nvSpPr>
        <p:spPr>
          <a:xfrm>
            <a:off x="3913174" y="4691192"/>
            <a:ext cx="1803400" cy="1015663"/>
          </a:xfrm>
          <a:prstGeom prst="rect">
            <a:avLst/>
          </a:prstGeom>
          <a:noFill/>
        </p:spPr>
        <p:txBody>
          <a:bodyPr wrap="square" rtlCol="0">
            <a:spAutoFit/>
          </a:bodyPr>
          <a:lstStyle/>
          <a:p>
            <a:pPr algn="ctr"/>
            <a:r>
              <a:rPr lang="en-US" sz="6000" b="1" dirty="0">
                <a:solidFill>
                  <a:schemeClr val="bg1"/>
                </a:solidFill>
                <a:cs typeface="Aharoni" panose="02010803020104030203" pitchFamily="2" charset="-79"/>
              </a:rPr>
              <a:t>must</a:t>
            </a:r>
          </a:p>
        </p:txBody>
      </p:sp>
      <p:sp>
        <p:nvSpPr>
          <p:cNvPr id="24" name="TextBox 23"/>
          <p:cNvSpPr txBox="1"/>
          <p:nvPr/>
        </p:nvSpPr>
        <p:spPr>
          <a:xfrm>
            <a:off x="6372001" y="4691191"/>
            <a:ext cx="2166977" cy="1015663"/>
          </a:xfrm>
          <a:prstGeom prst="rect">
            <a:avLst/>
          </a:prstGeom>
          <a:noFill/>
        </p:spPr>
        <p:txBody>
          <a:bodyPr wrap="square" rtlCol="0">
            <a:spAutoFit/>
          </a:bodyPr>
          <a:lstStyle/>
          <a:p>
            <a:pPr algn="ctr"/>
            <a:r>
              <a:rPr lang="en-US" sz="6000" b="1" dirty="0">
                <a:solidFill>
                  <a:schemeClr val="bg1"/>
                </a:solidFill>
                <a:cs typeface="Aharoni" panose="02010803020104030203" pitchFamily="2" charset="-79"/>
              </a:rPr>
              <a:t>about</a:t>
            </a:r>
          </a:p>
        </p:txBody>
      </p:sp>
      <p:sp>
        <p:nvSpPr>
          <p:cNvPr id="25" name="TextBox 24"/>
          <p:cNvSpPr txBox="1"/>
          <p:nvPr/>
        </p:nvSpPr>
        <p:spPr>
          <a:xfrm>
            <a:off x="9125541" y="4691190"/>
            <a:ext cx="1803400" cy="1015663"/>
          </a:xfrm>
          <a:prstGeom prst="rect">
            <a:avLst/>
          </a:prstGeom>
          <a:noFill/>
        </p:spPr>
        <p:txBody>
          <a:bodyPr wrap="square" rtlCol="0">
            <a:spAutoFit/>
          </a:bodyPr>
          <a:lstStyle/>
          <a:p>
            <a:pPr algn="ctr"/>
            <a:r>
              <a:rPr lang="en-US" sz="6000" b="1" dirty="0">
                <a:solidFill>
                  <a:schemeClr val="bg1"/>
                </a:solidFill>
                <a:cs typeface="Aharoni" panose="02010803020104030203" pitchFamily="2" charset="-79"/>
              </a:rPr>
              <a:t>the</a:t>
            </a:r>
          </a:p>
        </p:txBody>
      </p:sp>
    </p:spTree>
    <p:extLst>
      <p:ext uri="{BB962C8B-B14F-4D97-AF65-F5344CB8AC3E}">
        <p14:creationId xmlns:p14="http://schemas.microsoft.com/office/powerpoint/2010/main" val="334993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46866" y="2678286"/>
            <a:ext cx="2771221" cy="3189204"/>
          </a:xfrm>
          <a:custGeom>
            <a:avLst/>
            <a:gdLst>
              <a:gd name="connsiteX0" fmla="*/ 0 w 2771221"/>
              <a:gd name="connsiteY0" fmla="*/ 0 h 3189204"/>
              <a:gd name="connsiteX1" fmla="*/ 2771221 w 2771221"/>
              <a:gd name="connsiteY1" fmla="*/ 0 h 3189204"/>
              <a:gd name="connsiteX2" fmla="*/ 2771221 w 2771221"/>
              <a:gd name="connsiteY2" fmla="*/ 3189204 h 3189204"/>
              <a:gd name="connsiteX3" fmla="*/ 0 w 2771221"/>
              <a:gd name="connsiteY3" fmla="*/ 3189204 h 3189204"/>
              <a:gd name="connsiteX4" fmla="*/ 0 w 2771221"/>
              <a:gd name="connsiteY4" fmla="*/ 0 h 3189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221" h="3189204">
                <a:moveTo>
                  <a:pt x="0" y="0"/>
                </a:moveTo>
                <a:lnTo>
                  <a:pt x="2771221" y="0"/>
                </a:lnTo>
                <a:lnTo>
                  <a:pt x="2771221" y="3189204"/>
                </a:lnTo>
                <a:lnTo>
                  <a:pt x="0" y="318920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lvl="0" algn="ctr" defTabSz="1511300" rtl="0">
              <a:lnSpc>
                <a:spcPct val="90000"/>
              </a:lnSpc>
              <a:spcBef>
                <a:spcPct val="0"/>
              </a:spcBef>
              <a:spcAft>
                <a:spcPct val="35000"/>
              </a:spcAft>
            </a:pPr>
            <a:r>
              <a:rPr lang="en-US" sz="3400" b="1" kern="1200" dirty="0"/>
              <a:t>12 HFW   account for 25% of everything we read and write.</a:t>
            </a:r>
          </a:p>
        </p:txBody>
      </p:sp>
      <p:sp>
        <p:nvSpPr>
          <p:cNvPr id="6" name="Freeform 5"/>
          <p:cNvSpPr/>
          <p:nvPr/>
        </p:nvSpPr>
        <p:spPr>
          <a:xfrm>
            <a:off x="4700680" y="2678286"/>
            <a:ext cx="2771221" cy="3185034"/>
          </a:xfrm>
          <a:custGeom>
            <a:avLst/>
            <a:gdLst>
              <a:gd name="connsiteX0" fmla="*/ 0 w 2771221"/>
              <a:gd name="connsiteY0" fmla="*/ 0 h 3185034"/>
              <a:gd name="connsiteX1" fmla="*/ 2771221 w 2771221"/>
              <a:gd name="connsiteY1" fmla="*/ 0 h 3185034"/>
              <a:gd name="connsiteX2" fmla="*/ 2771221 w 2771221"/>
              <a:gd name="connsiteY2" fmla="*/ 3185034 h 3185034"/>
              <a:gd name="connsiteX3" fmla="*/ 0 w 2771221"/>
              <a:gd name="connsiteY3" fmla="*/ 3185034 h 3185034"/>
              <a:gd name="connsiteX4" fmla="*/ 0 w 2771221"/>
              <a:gd name="connsiteY4" fmla="*/ 0 h 3185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221" h="3185034">
                <a:moveTo>
                  <a:pt x="0" y="0"/>
                </a:moveTo>
                <a:lnTo>
                  <a:pt x="2771221" y="0"/>
                </a:lnTo>
                <a:lnTo>
                  <a:pt x="2771221" y="3185034"/>
                </a:lnTo>
                <a:lnTo>
                  <a:pt x="0" y="318503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lvl="0" algn="ctr" defTabSz="1511300" rtl="0">
              <a:lnSpc>
                <a:spcPct val="90000"/>
              </a:lnSpc>
              <a:spcBef>
                <a:spcPct val="0"/>
              </a:spcBef>
              <a:spcAft>
                <a:spcPct val="35000"/>
              </a:spcAft>
            </a:pPr>
            <a:r>
              <a:rPr lang="en-US" sz="3400" b="1" kern="1200" dirty="0"/>
              <a:t>100 HFW account for 50% of everything we read and write.</a:t>
            </a:r>
          </a:p>
        </p:txBody>
      </p:sp>
      <p:sp>
        <p:nvSpPr>
          <p:cNvPr id="7" name="Freeform 6"/>
          <p:cNvSpPr/>
          <p:nvPr/>
        </p:nvSpPr>
        <p:spPr>
          <a:xfrm>
            <a:off x="8053858" y="2678286"/>
            <a:ext cx="2771221" cy="3226560"/>
          </a:xfrm>
          <a:custGeom>
            <a:avLst/>
            <a:gdLst>
              <a:gd name="connsiteX0" fmla="*/ 0 w 2771221"/>
              <a:gd name="connsiteY0" fmla="*/ 0 h 3226560"/>
              <a:gd name="connsiteX1" fmla="*/ 2771221 w 2771221"/>
              <a:gd name="connsiteY1" fmla="*/ 0 h 3226560"/>
              <a:gd name="connsiteX2" fmla="*/ 2771221 w 2771221"/>
              <a:gd name="connsiteY2" fmla="*/ 3226560 h 3226560"/>
              <a:gd name="connsiteX3" fmla="*/ 0 w 2771221"/>
              <a:gd name="connsiteY3" fmla="*/ 3226560 h 3226560"/>
              <a:gd name="connsiteX4" fmla="*/ 0 w 2771221"/>
              <a:gd name="connsiteY4" fmla="*/ 0 h 322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221" h="3226560">
                <a:moveTo>
                  <a:pt x="0" y="0"/>
                </a:moveTo>
                <a:lnTo>
                  <a:pt x="2771221" y="0"/>
                </a:lnTo>
                <a:lnTo>
                  <a:pt x="2771221" y="3226560"/>
                </a:lnTo>
                <a:lnTo>
                  <a:pt x="0" y="322656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lvl="0" algn="ctr" defTabSz="1511300" rtl="0">
              <a:lnSpc>
                <a:spcPct val="90000"/>
              </a:lnSpc>
              <a:spcBef>
                <a:spcPct val="0"/>
              </a:spcBef>
              <a:spcAft>
                <a:spcPct val="35000"/>
              </a:spcAft>
            </a:pPr>
            <a:r>
              <a:rPr lang="en-US" sz="3400" b="1" kern="1200" dirty="0"/>
              <a:t>About 300 HFW account for 75% of everything we read and write.</a:t>
            </a:r>
          </a:p>
        </p:txBody>
      </p:sp>
      <p:sp>
        <p:nvSpPr>
          <p:cNvPr id="5" name="Title 4"/>
          <p:cNvSpPr>
            <a:spLocks noGrp="1"/>
          </p:cNvSpPr>
          <p:nvPr>
            <p:ph type="title"/>
          </p:nvPr>
        </p:nvSpPr>
        <p:spPr/>
        <p:txBody>
          <a:bodyPr>
            <a:normAutofit/>
          </a:bodyPr>
          <a:lstStyle/>
          <a:p>
            <a:pPr algn="l"/>
            <a:r>
              <a:rPr lang="en-US" sz="7200" dirty="0">
                <a:solidFill>
                  <a:schemeClr val="tx1">
                    <a:lumMod val="75000"/>
                    <a:lumOff val="25000"/>
                  </a:schemeClr>
                </a:solidFill>
                <a:latin typeface="Aharoni" panose="02010803020104030203" pitchFamily="2" charset="-79"/>
                <a:cs typeface="Aharoni" panose="02010803020104030203" pitchFamily="2" charset="-79"/>
              </a:rPr>
              <a:t>INTERESTING FACTS</a:t>
            </a:r>
          </a:p>
        </p:txBody>
      </p:sp>
    </p:spTree>
    <p:extLst>
      <p:ext uri="{BB962C8B-B14F-4D97-AF65-F5344CB8AC3E}">
        <p14:creationId xmlns:p14="http://schemas.microsoft.com/office/powerpoint/2010/main" val="127975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7200" dirty="0">
                <a:solidFill>
                  <a:schemeClr val="tx1">
                    <a:lumMod val="75000"/>
                    <a:lumOff val="25000"/>
                  </a:schemeClr>
                </a:solidFill>
                <a:latin typeface="Aharoni" panose="02010803020104030203" pitchFamily="2" charset="-79"/>
                <a:cs typeface="Aharoni" panose="02010803020104030203" pitchFamily="2" charset="-79"/>
              </a:rPr>
              <a:t>DATA</a:t>
            </a:r>
          </a:p>
        </p:txBody>
      </p:sp>
      <p:pic>
        <p:nvPicPr>
          <p:cNvPr id="8" name="Picture 2" descr="http://slate.is/img/newsplash/icons/data_icon.png"/>
          <p:cNvPicPr>
            <a:picLocks noChangeAspect="1" noChangeArrowheads="1"/>
          </p:cNvPicPr>
          <p:nvPr/>
        </p:nvPicPr>
        <p:blipFill>
          <a:blip r:embed="rId3">
            <a:biLevel thresh="5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27594" y="2640170"/>
            <a:ext cx="2603425" cy="301365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403796" y="2807594"/>
            <a:ext cx="6723799" cy="2554545"/>
          </a:xfrm>
          <a:prstGeom prst="rect">
            <a:avLst/>
          </a:prstGeom>
          <a:noFill/>
        </p:spPr>
        <p:txBody>
          <a:bodyPr wrap="square" rtlCol="0">
            <a:spAutoFit/>
          </a:bodyPr>
          <a:lstStyle/>
          <a:p>
            <a:r>
              <a:rPr lang="en-US" sz="3200" dirty="0"/>
              <a:t>Research suggest that students who learn all High Frequency Words normally outperform their counterparts in both reading fluency and reading comprehension.</a:t>
            </a:r>
          </a:p>
        </p:txBody>
      </p:sp>
    </p:spTree>
    <p:extLst>
      <p:ext uri="{BB962C8B-B14F-4D97-AF65-F5344CB8AC3E}">
        <p14:creationId xmlns:p14="http://schemas.microsoft.com/office/powerpoint/2010/main" val="28817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435" y="1752606"/>
            <a:ext cx="8780930" cy="1822514"/>
          </a:xfrm>
        </p:spPr>
        <p:txBody>
          <a:bodyPr>
            <a:noAutofit/>
          </a:bodyPr>
          <a:lstStyle/>
          <a:p>
            <a:r>
              <a:rPr lang="en-US" sz="7000" dirty="0">
                <a:latin typeface="Arial Black" panose="020B0A04020102020204" pitchFamily="34" charset="0"/>
              </a:rPr>
              <a:t>THE TEN WORDS</a:t>
            </a:r>
          </a:p>
        </p:txBody>
      </p:sp>
      <p:sp>
        <p:nvSpPr>
          <p:cNvPr id="3" name="Text Placeholder 2"/>
          <p:cNvSpPr>
            <a:spLocks noGrp="1"/>
          </p:cNvSpPr>
          <p:nvPr>
            <p:ph type="body" idx="1"/>
          </p:nvPr>
        </p:nvSpPr>
        <p:spPr/>
        <p:txBody>
          <a:bodyPr>
            <a:noAutofit/>
          </a:bodyPr>
          <a:lstStyle/>
          <a:p>
            <a:r>
              <a:rPr lang="en-US" sz="3600" dirty="0"/>
              <a:t>These are the ten words that the student will study, practice, and learn in a given week.</a:t>
            </a:r>
          </a:p>
        </p:txBody>
      </p:sp>
    </p:spTree>
    <p:extLst>
      <p:ext uri="{BB962C8B-B14F-4D97-AF65-F5344CB8AC3E}">
        <p14:creationId xmlns:p14="http://schemas.microsoft.com/office/powerpoint/2010/main" val="629125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1"/>
          <p:cNvSpPr>
            <a:spLocks noGrp="1"/>
          </p:cNvSpPr>
          <p:nvPr>
            <p:ph type="title"/>
          </p:nvPr>
        </p:nvSpPr>
        <p:spPr>
          <a:xfrm>
            <a:off x="1106905" y="982132"/>
            <a:ext cx="9950115" cy="1303867"/>
          </a:xfrm>
        </p:spPr>
        <p:txBody>
          <a:bodyPr>
            <a:noAutofit/>
          </a:bodyPr>
          <a:lstStyle/>
          <a:p>
            <a:r>
              <a:rPr lang="en-US" altLang="en-US" sz="7200" b="1" dirty="0">
                <a:solidFill>
                  <a:schemeClr val="tx1">
                    <a:lumMod val="75000"/>
                    <a:lumOff val="25000"/>
                  </a:schemeClr>
                </a:solidFill>
                <a:latin typeface="Aharoni" panose="02010803020104030203" pitchFamily="2" charset="-79"/>
                <a:cs typeface="Aharoni" panose="02010803020104030203" pitchFamily="2" charset="-79"/>
              </a:rPr>
              <a:t>INITIAL CHALLENGE</a:t>
            </a:r>
            <a:endParaRPr lang="es-MX" altLang="en-US" sz="6000" b="1" dirty="0">
              <a:solidFill>
                <a:schemeClr val="tx1">
                  <a:lumMod val="75000"/>
                  <a:lumOff val="25000"/>
                </a:schemeClr>
              </a:solidFill>
              <a:latin typeface="Arial Black" panose="020B0A04020102020204" pitchFamily="34" charset="0"/>
            </a:endParaRPr>
          </a:p>
        </p:txBody>
      </p:sp>
      <p:sp>
        <p:nvSpPr>
          <p:cNvPr id="80900" name="Content Placeholder 2"/>
          <p:cNvSpPr>
            <a:spLocks noGrp="1"/>
          </p:cNvSpPr>
          <p:nvPr>
            <p:ph idx="1"/>
          </p:nvPr>
        </p:nvSpPr>
        <p:spPr>
          <a:xfrm>
            <a:off x="1294150" y="2854591"/>
            <a:ext cx="9601196" cy="2748792"/>
          </a:xfrm>
        </p:spPr>
        <p:txBody>
          <a:bodyPr>
            <a:normAutofit/>
          </a:bodyPr>
          <a:lstStyle/>
          <a:p>
            <a:pPr>
              <a:buClr>
                <a:schemeClr val="bg2">
                  <a:lumMod val="25000"/>
                </a:schemeClr>
              </a:buClr>
              <a:buFont typeface="Wingdings" panose="05000000000000000000" pitchFamily="2" charset="2"/>
              <a:buChar char="§"/>
            </a:pPr>
            <a:endParaRPr lang="en-US" altLang="en-US" sz="2800" dirty="0"/>
          </a:p>
          <a:p>
            <a:pPr eaLnBrk="1" hangingPunct="1"/>
            <a:endParaRPr lang="es-MX" altLang="en-US" sz="1800" dirty="0"/>
          </a:p>
        </p:txBody>
      </p:sp>
      <p:sp>
        <p:nvSpPr>
          <p:cNvPr id="5" name="Slide Number Placeholder 4"/>
          <p:cNvSpPr>
            <a:spLocks noGrp="1"/>
          </p:cNvSpPr>
          <p:nvPr>
            <p:ph type="sldNum" sz="quarter" idx="12"/>
          </p:nvPr>
        </p:nvSpPr>
        <p:spPr/>
        <p:txBody>
          <a:bodyPr/>
          <a:lstStyle/>
          <a:p>
            <a:pPr>
              <a:defRPr/>
            </a:pPr>
            <a:fld id="{045FDE9E-A85F-4745-9D60-AB714700D19A}" type="slidenum">
              <a:rPr lang="es-MX"/>
              <a:pPr>
                <a:defRPr/>
              </a:pPr>
              <a:t>8</a:t>
            </a:fld>
            <a:endParaRPr lang="es-MX"/>
          </a:p>
        </p:txBody>
      </p:sp>
      <p:grpSp>
        <p:nvGrpSpPr>
          <p:cNvPr id="14" name="Group 13"/>
          <p:cNvGrpSpPr/>
          <p:nvPr/>
        </p:nvGrpSpPr>
        <p:grpSpPr>
          <a:xfrm>
            <a:off x="2272062" y="2524081"/>
            <a:ext cx="6199585" cy="3612260"/>
            <a:chOff x="2272062" y="2524081"/>
            <a:chExt cx="6199585" cy="361226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230" y="2524081"/>
              <a:ext cx="4910417" cy="3612260"/>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cxnSp>
          <p:nvCxnSpPr>
            <p:cNvPr id="12" name="Straight Arrow Connector 11"/>
            <p:cNvCxnSpPr/>
            <p:nvPr/>
          </p:nvCxnSpPr>
          <p:spPr>
            <a:xfrm>
              <a:off x="2272062" y="3913352"/>
              <a:ext cx="1707776" cy="833718"/>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6572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989" y="1651834"/>
            <a:ext cx="9592732" cy="2954868"/>
          </a:xfrm>
        </p:spPr>
        <p:txBody>
          <a:bodyPr>
            <a:normAutofit/>
          </a:bodyPr>
          <a:lstStyle/>
          <a:p>
            <a:r>
              <a:rPr lang="en-US" altLang="en-US" sz="9600" b="1" dirty="0">
                <a:solidFill>
                  <a:schemeClr val="tx1">
                    <a:lumMod val="75000"/>
                    <a:lumOff val="25000"/>
                  </a:schemeClr>
                </a:solidFill>
                <a:latin typeface="Aharoni" panose="02010803020104030203" pitchFamily="2" charset="-79"/>
                <a:cs typeface="Aharoni" panose="02010803020104030203" pitchFamily="2" charset="-79"/>
              </a:rPr>
              <a:t>ACTIVITIES</a:t>
            </a:r>
            <a:endParaRPr lang="en-US" sz="9600" dirty="0"/>
          </a:p>
        </p:txBody>
      </p:sp>
    </p:spTree>
    <p:extLst>
      <p:ext uri="{BB962C8B-B14F-4D97-AF65-F5344CB8AC3E}">
        <p14:creationId xmlns:p14="http://schemas.microsoft.com/office/powerpoint/2010/main" val="4327565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0">
      <a:dk1>
        <a:srgbClr val="1F1F1F"/>
      </a:dk1>
      <a:lt1>
        <a:sysClr val="window" lastClr="FFFFFF"/>
      </a:lt1>
      <a:dk2>
        <a:srgbClr val="1F1F1F"/>
      </a:dk2>
      <a:lt2>
        <a:srgbClr val="FFFFFF"/>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1580</TotalTime>
  <Words>546</Words>
  <Application>Microsoft Office PowerPoint</Application>
  <PresentationFormat>Widescreen</PresentationFormat>
  <Paragraphs>100</Paragraphs>
  <Slides>24</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Aharoni</vt:lpstr>
      <vt:lpstr>Arial</vt:lpstr>
      <vt:lpstr>Arial Black</vt:lpstr>
      <vt:lpstr>Calibri</vt:lpstr>
      <vt:lpstr>Garamond</vt:lpstr>
      <vt:lpstr>Times New Roman</vt:lpstr>
      <vt:lpstr>Wingdings</vt:lpstr>
      <vt:lpstr>Organic</vt:lpstr>
      <vt:lpstr>HIGH FREQUENCY WORDS</vt:lpstr>
      <vt:lpstr>THINK-PAIR-SHARE</vt:lpstr>
      <vt:lpstr>DEFINITION</vt:lpstr>
      <vt:lpstr>PowerPoint Presentation</vt:lpstr>
      <vt:lpstr>INTERESTING FACTS</vt:lpstr>
      <vt:lpstr>DATA</vt:lpstr>
      <vt:lpstr>THE TEN WORDS</vt:lpstr>
      <vt:lpstr>INITIAL CHALLENGE</vt:lpstr>
      <vt:lpstr>ACTIVITIES</vt:lpstr>
      <vt:lpstr>ACTIVITY  Words on a Ring</vt:lpstr>
      <vt:lpstr>ACTIVITY  Funny Names</vt:lpstr>
      <vt:lpstr>ACTIVITY Funny Name Autographs</vt:lpstr>
      <vt:lpstr>ACTIVITY  Word Detectives</vt:lpstr>
      <vt:lpstr>ACTIVITY  Concentration</vt:lpstr>
      <vt:lpstr>ACTIVITY  Rainbow Words</vt:lpstr>
      <vt:lpstr>ACTIVITY 1 Minute Fluency Practice</vt:lpstr>
      <vt:lpstr>ACTIVITY Daily Practice</vt:lpstr>
      <vt:lpstr>WEEKLY CHALLENGES</vt:lpstr>
      <vt:lpstr>What is the difference?</vt:lpstr>
      <vt:lpstr>SPELLING CHALLENGE</vt:lpstr>
      <vt:lpstr>CELEBRATIONS</vt:lpstr>
      <vt:lpstr>PLANNING</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Franco, Ana</dc:creator>
  <cp:lastModifiedBy>Acosta, Gloria</cp:lastModifiedBy>
  <cp:revision>239</cp:revision>
  <cp:lastPrinted>2014-10-23T22:57:49Z</cp:lastPrinted>
  <dcterms:created xsi:type="dcterms:W3CDTF">2014-09-12T17:26:41Z</dcterms:created>
  <dcterms:modified xsi:type="dcterms:W3CDTF">2017-08-09T16:48:52Z</dcterms:modified>
</cp:coreProperties>
</file>