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8" r:id="rId1"/>
  </p:sldMasterIdLst>
  <p:handoutMasterIdLst>
    <p:handoutMasterId r:id="rId25"/>
  </p:handoutMasterIdLst>
  <p:sldIdLst>
    <p:sldId id="256" r:id="rId2"/>
    <p:sldId id="258" r:id="rId3"/>
    <p:sldId id="257" r:id="rId4"/>
    <p:sldId id="260" r:id="rId5"/>
    <p:sldId id="268" r:id="rId6"/>
    <p:sldId id="276" r:id="rId7"/>
    <p:sldId id="259" r:id="rId8"/>
    <p:sldId id="277" r:id="rId9"/>
    <p:sldId id="282" r:id="rId10"/>
    <p:sldId id="278" r:id="rId11"/>
    <p:sldId id="279" r:id="rId12"/>
    <p:sldId id="280" r:id="rId13"/>
    <p:sldId id="265" r:id="rId14"/>
    <p:sldId id="274" r:id="rId15"/>
    <p:sldId id="269" r:id="rId16"/>
    <p:sldId id="270" r:id="rId17"/>
    <p:sldId id="273" r:id="rId18"/>
    <p:sldId id="272" r:id="rId19"/>
    <p:sldId id="263" r:id="rId20"/>
    <p:sldId id="264" r:id="rId21"/>
    <p:sldId id="281" r:id="rId22"/>
    <p:sldId id="275" r:id="rId23"/>
    <p:sldId id="267" r:id="rId24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AD1894F-7155-4E8E-B90F-30ABE4D2556A}">
          <p14:sldIdLst>
            <p14:sldId id="256"/>
            <p14:sldId id="258"/>
            <p14:sldId id="257"/>
            <p14:sldId id="260"/>
            <p14:sldId id="268"/>
            <p14:sldId id="276"/>
            <p14:sldId id="259"/>
            <p14:sldId id="277"/>
            <p14:sldId id="282"/>
            <p14:sldId id="278"/>
            <p14:sldId id="279"/>
            <p14:sldId id="280"/>
            <p14:sldId id="265"/>
            <p14:sldId id="274"/>
            <p14:sldId id="269"/>
            <p14:sldId id="270"/>
            <p14:sldId id="273"/>
            <p14:sldId id="272"/>
          </p14:sldIdLst>
        </p14:section>
        <p14:section name="Roll Call" id="{5B084DE3-289F-42AF-A131-47A4050B39CF}">
          <p14:sldIdLst>
            <p14:sldId id="263"/>
          </p14:sldIdLst>
        </p14:section>
        <p14:section name="ELECTION GUIDELINES" id="{333A3A2B-FFC5-4374-8829-5A7788CA41B8}">
          <p14:sldIdLst>
            <p14:sldId id="264"/>
            <p14:sldId id="281"/>
            <p14:sldId id="275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0" autoAdjust="0"/>
    <p:restoredTop sz="94660"/>
  </p:normalViewPr>
  <p:slideViewPr>
    <p:cSldViewPr snapToGrid="0">
      <p:cViewPr varScale="1">
        <p:scale>
          <a:sx n="86" d="100"/>
          <a:sy n="86" d="100"/>
        </p:scale>
        <p:origin x="2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4" d="100"/>
        <a:sy n="114" d="100"/>
      </p:scale>
      <p:origin x="0" y="-93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F9098-8BA7-4613-BAE4-B2BC51126E90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5677F-39AD-4330-93B6-2BBE61218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007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359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568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30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598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651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3543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9694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435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947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5865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624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545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9586" y="1129259"/>
            <a:ext cx="10318418" cy="231136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Dis</a:t>
            </a:r>
            <a:r>
              <a:rPr lang="en-US" sz="4000" b="1" dirty="0">
                <a:solidFill>
                  <a:schemeClr val="tx1"/>
                </a:solidFill>
              </a:rPr>
              <a:t>trict English learner </a:t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tx1"/>
                </a:solidFill>
              </a:rPr>
              <a:t> Advisory Committee</a:t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tx1"/>
                </a:solidFill>
              </a:rPr>
              <a:t>(</a:t>
            </a:r>
            <a:r>
              <a:rPr lang="en-US" sz="4000" b="1" dirty="0" err="1">
                <a:solidFill>
                  <a:schemeClr val="tx1"/>
                </a:solidFill>
              </a:rPr>
              <a:t>delAC</a:t>
            </a:r>
            <a:r>
              <a:rPr lang="en-US" sz="4000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500" dirty="0">
                <a:solidFill>
                  <a:schemeClr val="tx1"/>
                </a:solidFill>
              </a:rPr>
              <a:t>Officers’ Orientation and Election Meeting</a:t>
            </a:r>
          </a:p>
          <a:p>
            <a:r>
              <a:rPr lang="en-US" sz="2500" dirty="0">
                <a:solidFill>
                  <a:schemeClr val="tx1"/>
                </a:solidFill>
              </a:rPr>
              <a:t>Thursday, November 9,2017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67" y="440442"/>
            <a:ext cx="1434853" cy="14348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806" y="672078"/>
            <a:ext cx="2543817" cy="85625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924EA2AE-A1B3-4AAA-850F-961F3D6298CF}"/>
              </a:ext>
            </a:extLst>
          </p:cNvPr>
          <p:cNvGrpSpPr/>
          <p:nvPr/>
        </p:nvGrpSpPr>
        <p:grpSpPr>
          <a:xfrm>
            <a:off x="661780" y="4353600"/>
            <a:ext cx="2095500" cy="2181226"/>
            <a:chOff x="1187968" y="4167186"/>
            <a:chExt cx="2095500" cy="2181226"/>
          </a:xfrm>
        </p:grpSpPr>
        <p:pic>
          <p:nvPicPr>
            <p:cNvPr id="15" name="Picture 2" descr="Image result for FREE CLIP ART TO CELEBRATE WINNING ELECTION">
              <a:extLst>
                <a:ext uri="{FF2B5EF4-FFF2-40B4-BE49-F238E27FC236}">
                  <a16:creationId xmlns="" xmlns:a16="http://schemas.microsoft.com/office/drawing/2014/main" id="{47FD8956-76D9-4F8D-96A2-D36B0C0984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968" y="4167186"/>
              <a:ext cx="2095500" cy="218122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00925EDB-2008-41B5-9D2B-C4579138660F}"/>
                </a:ext>
              </a:extLst>
            </p:cNvPr>
            <p:cNvSpPr/>
            <p:nvPr/>
          </p:nvSpPr>
          <p:spPr>
            <a:xfrm>
              <a:off x="1438223" y="5135658"/>
              <a:ext cx="1557665" cy="3917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</a:rPr>
                <a:t>2017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4768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605" y="256183"/>
            <a:ext cx="11728580" cy="150876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orbel (Headings)"/>
                <a:cs typeface="Calibri" panose="020F0502020204030204" pitchFamily="34" charset="0"/>
              </a:rPr>
              <a:t>DELAC Members and Alternates</a:t>
            </a:r>
            <a:endParaRPr lang="en-US" dirty="0">
              <a:solidFill>
                <a:schemeClr val="tx1"/>
              </a:solidFill>
              <a:latin typeface="Corbel (Headings)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847" y="1792936"/>
            <a:ext cx="11038114" cy="484216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/>
                </a:solidFill>
                <a:latin typeface="Corbel" panose="020B0503020204020204" pitchFamily="34" charset="0"/>
              </a:rPr>
              <a:t>The DELAC has a total of 48 English Learner parent </a:t>
            </a:r>
            <a:r>
              <a:rPr lang="en-US" sz="2500" dirty="0" smtClean="0">
                <a:solidFill>
                  <a:schemeClr val="tx1"/>
                </a:solidFill>
                <a:latin typeface="Corbel" panose="020B0503020204020204" pitchFamily="34" charset="0"/>
              </a:rPr>
              <a:t>representatives and </a:t>
            </a:r>
            <a:r>
              <a:rPr lang="en-US" sz="2500" dirty="0">
                <a:solidFill>
                  <a:schemeClr val="tx1"/>
                </a:solidFill>
                <a:latin typeface="Corbel" panose="020B0503020204020204" pitchFamily="34" charset="0"/>
              </a:rPr>
              <a:t>12 alternates representing each of the 6 Local Districts (LDs).</a:t>
            </a:r>
          </a:p>
          <a:p>
            <a:pPr marL="0" indent="0">
              <a:buNone/>
            </a:pPr>
            <a:endParaRPr lang="en-US" sz="25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/>
                </a:solidFill>
                <a:latin typeface="Corbel" panose="020B0503020204020204" pitchFamily="34" charset="0"/>
              </a:rPr>
              <a:t>Alternates are not eligible to serve as </a:t>
            </a:r>
            <a:r>
              <a:rPr lang="en-US" sz="2500" dirty="0" smtClean="0">
                <a:solidFill>
                  <a:schemeClr val="tx1"/>
                </a:solidFill>
                <a:latin typeface="Corbel" panose="020B0503020204020204" pitchFamily="34" charset="0"/>
              </a:rPr>
              <a:t>Officers.</a:t>
            </a:r>
            <a:endParaRPr lang="en-US" sz="25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5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/>
                </a:solidFill>
                <a:latin typeface="Corbel" panose="020B0503020204020204" pitchFamily="34" charset="0"/>
              </a:rPr>
              <a:t>Alternates will be seated 30 minutes after the scheduled start time of the meeting.</a:t>
            </a:r>
          </a:p>
          <a:p>
            <a:pPr marL="0" indent="0">
              <a:buNone/>
            </a:pPr>
            <a:endParaRPr lang="en-US" sz="25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/>
                </a:solidFill>
                <a:latin typeface="Corbel" panose="020B0503020204020204" pitchFamily="34" charset="0"/>
              </a:rPr>
              <a:t>Only elected DELAC alternates are eligible to fill an elected member vacancy.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307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783" y="244420"/>
            <a:ext cx="11757991" cy="150876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rbel (Headings)"/>
                <a:cs typeface="Calibri" panose="020F0502020204030204" pitchFamily="34" charset="0"/>
              </a:rPr>
              <a:t>Purpose and Responsibilities of the DELAC</a:t>
            </a:r>
            <a:endParaRPr lang="en-US" b="1" dirty="0">
              <a:solidFill>
                <a:schemeClr val="tx1"/>
              </a:solidFill>
              <a:latin typeface="Corbel (Headings)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273" y="1753180"/>
            <a:ext cx="10251009" cy="4842163"/>
          </a:xfrm>
        </p:spPr>
        <p:txBody>
          <a:bodyPr>
            <a:normAutofit/>
          </a:bodyPr>
          <a:lstStyle/>
          <a:p>
            <a:pPr lvl="0"/>
            <a:r>
              <a:rPr lang="en-US" sz="2500" dirty="0">
                <a:solidFill>
                  <a:schemeClr val="tx1"/>
                </a:solidFill>
                <a:latin typeface="Corbel" panose="020B0503020204020204" pitchFamily="34" charset="0"/>
              </a:rPr>
              <a:t>Advise on programs, goals, rationale, structure and outcomes of the instructional programs for ELs. </a:t>
            </a:r>
          </a:p>
          <a:p>
            <a:pPr marL="0" indent="0">
              <a:buNone/>
            </a:pPr>
            <a:endParaRPr lang="en-US" sz="25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lvl="0"/>
            <a:r>
              <a:rPr lang="en-US" sz="2500" dirty="0">
                <a:solidFill>
                  <a:schemeClr val="tx1"/>
                </a:solidFill>
                <a:latin typeface="Corbel" panose="020B0503020204020204" pitchFamily="34" charset="0"/>
              </a:rPr>
              <a:t>Advise on the development of a plan to ensure compliance with any applicable teacher and instructional aide requirements.</a:t>
            </a:r>
          </a:p>
          <a:p>
            <a:pPr marL="0" indent="0">
              <a:buNone/>
            </a:pPr>
            <a:endParaRPr lang="en-US" sz="25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lvl="0"/>
            <a:r>
              <a:rPr lang="en-US" sz="2500" dirty="0">
                <a:solidFill>
                  <a:schemeClr val="tx1"/>
                </a:solidFill>
                <a:latin typeface="Corbel" panose="020B0503020204020204" pitchFamily="34" charset="0"/>
              </a:rPr>
              <a:t>Advise on the District-wide/school-by- school needs assessment of EL students.</a:t>
            </a:r>
          </a:p>
          <a:p>
            <a:pPr marL="0" indent="0">
              <a:buNone/>
            </a:pPr>
            <a:endParaRPr lang="en-US" sz="25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lvl="0"/>
            <a:r>
              <a:rPr lang="en-US" sz="2500" dirty="0">
                <a:solidFill>
                  <a:schemeClr val="tx1"/>
                </a:solidFill>
                <a:latin typeface="Corbel" panose="020B0503020204020204" pitchFamily="34" charset="0"/>
              </a:rPr>
              <a:t>Advise on administration of the District’s Annual Language </a:t>
            </a:r>
            <a:r>
              <a:rPr lang="en-US" sz="2500" dirty="0" smtClean="0">
                <a:solidFill>
                  <a:schemeClr val="tx1"/>
                </a:solidFill>
                <a:latin typeface="Corbel" panose="020B0503020204020204" pitchFamily="34" charset="0"/>
              </a:rPr>
              <a:t>Census.</a:t>
            </a:r>
            <a:endParaRPr lang="en-US" sz="25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442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722" y="244420"/>
            <a:ext cx="11738113" cy="150876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orbel (Headings)"/>
                <a:cs typeface="Calibri" panose="020F0502020204030204" pitchFamily="34" charset="0"/>
              </a:rPr>
              <a:t>Purpose and Responsibilities of the DELAC</a:t>
            </a:r>
            <a:endParaRPr lang="en-US" sz="2800" dirty="0">
              <a:solidFill>
                <a:schemeClr val="tx1"/>
              </a:solidFill>
              <a:latin typeface="Corbel (Headings)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4630" y="1785204"/>
            <a:ext cx="10681941" cy="4842163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2500" dirty="0">
                <a:solidFill>
                  <a:schemeClr val="tx1"/>
                </a:solidFill>
                <a:latin typeface="Corbel" panose="020B0503020204020204" pitchFamily="34" charset="0"/>
              </a:rPr>
              <a:t>Review and comment on the District’s reclassification procedures</a:t>
            </a:r>
            <a:r>
              <a:rPr lang="en-US" sz="2500" dirty="0" smtClean="0">
                <a:solidFill>
                  <a:schemeClr val="tx1"/>
                </a:solidFill>
                <a:latin typeface="Corbel" panose="020B0503020204020204" pitchFamily="34" charset="0"/>
              </a:rPr>
              <a:t>.</a:t>
            </a:r>
            <a:endParaRPr lang="en-US" sz="25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2500" dirty="0">
                <a:solidFill>
                  <a:schemeClr val="tx1"/>
                </a:solidFill>
                <a:latin typeface="Corbel" panose="020B0503020204020204" pitchFamily="34" charset="0"/>
              </a:rPr>
              <a:t>Review and comment on the written notification required to be sent to parents and guardians</a:t>
            </a:r>
            <a:r>
              <a:rPr lang="en-US" sz="2500" dirty="0" smtClean="0">
                <a:solidFill>
                  <a:schemeClr val="tx1"/>
                </a:solidFill>
                <a:latin typeface="Corbel" panose="020B0503020204020204" pitchFamily="34" charset="0"/>
              </a:rPr>
              <a:t>.</a:t>
            </a:r>
            <a:endParaRPr lang="en-US" sz="25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2500" dirty="0">
                <a:solidFill>
                  <a:schemeClr val="tx1"/>
                </a:solidFill>
                <a:latin typeface="Corbel" panose="020B0503020204020204" pitchFamily="34" charset="0"/>
              </a:rPr>
              <a:t>Participate in relevant training sessions that assist members in carrying out their responsibilities as specified in this section</a:t>
            </a:r>
            <a:r>
              <a:rPr lang="en-US" sz="2500" dirty="0" smtClean="0">
                <a:solidFill>
                  <a:schemeClr val="tx1"/>
                </a:solidFill>
                <a:latin typeface="Corbel" panose="020B0503020204020204" pitchFamily="34" charset="0"/>
              </a:rPr>
              <a:t>.</a:t>
            </a:r>
            <a:endParaRPr lang="en-US" sz="25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2500" dirty="0">
                <a:solidFill>
                  <a:schemeClr val="tx1"/>
                </a:solidFill>
                <a:latin typeface="Corbel" panose="020B0503020204020204" pitchFamily="34" charset="0"/>
              </a:rPr>
              <a:t>Local Control and Accountability Plan (LCAP) </a:t>
            </a:r>
            <a:r>
              <a:rPr lang="en-US" sz="2500" dirty="0" smtClean="0">
                <a:solidFill>
                  <a:schemeClr val="tx1"/>
                </a:solidFill>
                <a:latin typeface="Corbel" panose="020B0503020204020204" pitchFamily="34" charset="0"/>
              </a:rPr>
              <a:t>comments</a:t>
            </a:r>
            <a:endParaRPr lang="en-US" sz="25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2500" dirty="0">
                <a:solidFill>
                  <a:schemeClr val="tx1"/>
                </a:solidFill>
                <a:latin typeface="Corbel" panose="020B0503020204020204" pitchFamily="34" charset="0"/>
              </a:rPr>
              <a:t>Consolidated Application (CON APP) comments</a:t>
            </a:r>
          </a:p>
        </p:txBody>
      </p:sp>
    </p:spTree>
    <p:extLst>
      <p:ext uri="{BB962C8B-B14F-4D97-AF65-F5344CB8AC3E}">
        <p14:creationId xmlns:p14="http://schemas.microsoft.com/office/powerpoint/2010/main" val="548996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604" y="348453"/>
            <a:ext cx="11728579" cy="135636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Roles and Responsibilities of DELAC Officers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17809" y="1704813"/>
            <a:ext cx="7175714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Public Relations Officer</a:t>
            </a:r>
          </a:p>
          <a:p>
            <a:endParaRPr lang="en-US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Parliamentarian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Secretary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Vice-Chairperson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Chairperson</a:t>
            </a:r>
          </a:p>
        </p:txBody>
      </p:sp>
    </p:spTree>
    <p:extLst>
      <p:ext uri="{BB962C8B-B14F-4D97-AF65-F5344CB8AC3E}">
        <p14:creationId xmlns:p14="http://schemas.microsoft.com/office/powerpoint/2010/main" val="3961711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475" y="251927"/>
            <a:ext cx="11709919" cy="132214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PUBLIC RELATIONS OFFICER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sz="2500" b="1" dirty="0">
                <a:solidFill>
                  <a:schemeClr val="tx1"/>
                </a:solidFill>
              </a:rPr>
              <a:t>The Public Relations Officer shall:</a:t>
            </a:r>
            <a:endParaRPr lang="en-US" sz="2500" dirty="0">
              <a:solidFill>
                <a:schemeClr val="tx1"/>
              </a:solidFill>
            </a:endParaRPr>
          </a:p>
          <a:p>
            <a:pPr lvl="0"/>
            <a:r>
              <a:rPr lang="en-US" sz="2500" dirty="0" smtClean="0">
                <a:solidFill>
                  <a:schemeClr val="tx1"/>
                </a:solidFill>
              </a:rPr>
              <a:t>Serves as a good will ambassador to promote the mission and activities of DELAC</a:t>
            </a:r>
            <a:endParaRPr lang="en-US" sz="2500" dirty="0">
              <a:solidFill>
                <a:schemeClr val="tx1"/>
              </a:solidFill>
            </a:endParaRPr>
          </a:p>
          <a:p>
            <a:pPr lvl="0"/>
            <a:r>
              <a:rPr lang="en-US" sz="2500" dirty="0">
                <a:solidFill>
                  <a:schemeClr val="tx1"/>
                </a:solidFill>
              </a:rPr>
              <a:t>Promote </a:t>
            </a:r>
            <a:r>
              <a:rPr lang="en-US" sz="2500" dirty="0" smtClean="0">
                <a:solidFill>
                  <a:schemeClr val="tx1"/>
                </a:solidFill>
              </a:rPr>
              <a:t>parent engagement as a means of improving student achievement </a:t>
            </a:r>
            <a:endParaRPr lang="en-US" sz="2500" dirty="0">
              <a:solidFill>
                <a:schemeClr val="tx1"/>
              </a:solidFill>
            </a:endParaRPr>
          </a:p>
          <a:p>
            <a:pPr lvl="0"/>
            <a:r>
              <a:rPr lang="en-US" sz="2500" dirty="0" smtClean="0">
                <a:solidFill>
                  <a:schemeClr val="tx1"/>
                </a:solidFill>
              </a:rPr>
              <a:t>Publicize District-wide parent learning opportunities, such as conferences, trainings, events and activities to all parents and schools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667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10" y="217714"/>
            <a:ext cx="11728579" cy="135636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PARLIAMENTARIAN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lnSpc>
                <a:spcPct val="100000"/>
              </a:lnSpc>
              <a:buNone/>
            </a:pPr>
            <a:r>
              <a:rPr lang="en-US" sz="2500" b="1" dirty="0">
                <a:solidFill>
                  <a:schemeClr val="tx1"/>
                </a:solidFill>
              </a:rPr>
              <a:t>The Parliamentarian shall:</a:t>
            </a:r>
            <a:endParaRPr lang="en-US" sz="2500" dirty="0">
              <a:solidFill>
                <a:schemeClr val="tx1"/>
              </a:solidFill>
            </a:endParaRPr>
          </a:p>
          <a:p>
            <a:pPr lvl="0">
              <a:lnSpc>
                <a:spcPct val="100000"/>
              </a:lnSpc>
            </a:pPr>
            <a:r>
              <a:rPr lang="en-US" sz="2500" dirty="0">
                <a:solidFill>
                  <a:schemeClr val="tx1"/>
                </a:solidFill>
              </a:rPr>
              <a:t>Assist the Chairperson in ensuring all rules and bylaws are followed</a:t>
            </a:r>
          </a:p>
          <a:p>
            <a:pPr lvl="0">
              <a:lnSpc>
                <a:spcPct val="100000"/>
              </a:lnSpc>
            </a:pPr>
            <a:r>
              <a:rPr lang="en-US" sz="2500" dirty="0">
                <a:solidFill>
                  <a:schemeClr val="tx1"/>
                </a:solidFill>
              </a:rPr>
              <a:t>Be knowledgeable about bylaws of the committee, parliamentary </a:t>
            </a:r>
            <a:r>
              <a:rPr lang="en-US" sz="2500" dirty="0" smtClean="0">
                <a:solidFill>
                  <a:schemeClr val="tx1"/>
                </a:solidFill>
              </a:rPr>
              <a:t>procedure, Robert’s Rules of Order and the open meeting provisions of the Greene Act</a:t>
            </a:r>
          </a:p>
          <a:p>
            <a:pPr lvl="0">
              <a:lnSpc>
                <a:spcPct val="100000"/>
              </a:lnSpc>
            </a:pPr>
            <a:r>
              <a:rPr lang="en-US" sz="2500" dirty="0" smtClean="0">
                <a:solidFill>
                  <a:schemeClr val="tx1"/>
                </a:solidFill>
              </a:rPr>
              <a:t>Participates in agenda planning</a:t>
            </a:r>
            <a:endParaRPr lang="en-US" sz="2500" dirty="0">
              <a:solidFill>
                <a:schemeClr val="tx1"/>
              </a:solidFill>
            </a:endParaRPr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412626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595" y="227045"/>
            <a:ext cx="11691257" cy="135636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SECRETARY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sz="2500" b="1" dirty="0">
                <a:solidFill>
                  <a:schemeClr val="tx1"/>
                </a:solidFill>
              </a:rPr>
              <a:t>The Secretary shall:</a:t>
            </a:r>
            <a:endParaRPr lang="en-US" sz="2500" dirty="0">
              <a:solidFill>
                <a:schemeClr val="tx1"/>
              </a:solidFill>
            </a:endParaRPr>
          </a:p>
          <a:p>
            <a:pPr lvl="0"/>
            <a:r>
              <a:rPr lang="en-US" sz="2500" dirty="0">
                <a:solidFill>
                  <a:schemeClr val="tx1"/>
                </a:solidFill>
              </a:rPr>
              <a:t>Keep minutes of all regular and special meetings of the DELAC</a:t>
            </a:r>
          </a:p>
          <a:p>
            <a:pPr lvl="0"/>
            <a:r>
              <a:rPr lang="en-US" sz="2500" dirty="0" smtClean="0">
                <a:solidFill>
                  <a:schemeClr val="tx1"/>
                </a:solidFill>
              </a:rPr>
              <a:t>Transmit accurate copies of the minutes of all meetings to members</a:t>
            </a:r>
          </a:p>
          <a:p>
            <a:pPr lvl="0"/>
            <a:r>
              <a:rPr lang="en-US" sz="2500" dirty="0" smtClean="0">
                <a:solidFill>
                  <a:schemeClr val="tx1"/>
                </a:solidFill>
              </a:rPr>
              <a:t>Provide </a:t>
            </a:r>
            <a:r>
              <a:rPr lang="en-US" sz="2500" dirty="0">
                <a:solidFill>
                  <a:schemeClr val="tx1"/>
                </a:solidFill>
              </a:rPr>
              <a:t>the original meeting minutes to </a:t>
            </a:r>
            <a:r>
              <a:rPr lang="en-US" sz="2500" dirty="0" smtClean="0">
                <a:solidFill>
                  <a:schemeClr val="tx1"/>
                </a:solidFill>
              </a:rPr>
              <a:t>PCS</a:t>
            </a:r>
            <a:endParaRPr lang="en-US" sz="2500" dirty="0" smtClean="0">
              <a:solidFill>
                <a:schemeClr val="tx1"/>
              </a:solidFill>
            </a:endParaRPr>
          </a:p>
          <a:p>
            <a:pPr lvl="0"/>
            <a:r>
              <a:rPr lang="en-US" sz="2500" dirty="0" smtClean="0">
                <a:solidFill>
                  <a:schemeClr val="tx1"/>
                </a:solidFill>
              </a:rPr>
              <a:t>Assists with general communication to members </a:t>
            </a:r>
          </a:p>
          <a:p>
            <a:pPr lvl="0"/>
            <a:r>
              <a:rPr lang="en-US" sz="2500" dirty="0" smtClean="0">
                <a:solidFill>
                  <a:schemeClr val="tx1"/>
                </a:solidFill>
              </a:rPr>
              <a:t>Assist </a:t>
            </a:r>
            <a:r>
              <a:rPr lang="en-US" sz="2500" dirty="0" smtClean="0">
                <a:solidFill>
                  <a:schemeClr val="tx1"/>
                </a:solidFill>
              </a:rPr>
              <a:t>PCS </a:t>
            </a:r>
            <a:r>
              <a:rPr lang="en-US" sz="2500" dirty="0" smtClean="0">
                <a:solidFill>
                  <a:schemeClr val="tx1"/>
                </a:solidFill>
              </a:rPr>
              <a:t>in maintaining records at the site for five (5) years</a:t>
            </a:r>
          </a:p>
          <a:p>
            <a:pPr lvl="0"/>
            <a:r>
              <a:rPr lang="en-US" sz="2500" dirty="0" smtClean="0">
                <a:solidFill>
                  <a:schemeClr val="tx1"/>
                </a:solidFill>
              </a:rPr>
              <a:t>Participates in agenda planning</a:t>
            </a:r>
            <a:endParaRPr lang="en-US" sz="2500" dirty="0">
              <a:solidFill>
                <a:schemeClr val="tx1"/>
              </a:solidFill>
            </a:endParaRPr>
          </a:p>
          <a:p>
            <a:pPr lvl="0"/>
            <a:r>
              <a:rPr lang="en-US" sz="2500" dirty="0">
                <a:solidFill>
                  <a:schemeClr val="tx1"/>
                </a:solidFill>
              </a:rPr>
              <a:t>Perform other duties as assigned by </a:t>
            </a:r>
            <a:r>
              <a:rPr lang="en-US" sz="2500" dirty="0" smtClean="0">
                <a:solidFill>
                  <a:schemeClr val="tx1"/>
                </a:solidFill>
              </a:rPr>
              <a:t>the Chairperson</a:t>
            </a:r>
            <a:endParaRPr lang="en-US" sz="25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568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45" y="208384"/>
            <a:ext cx="11728579" cy="135636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VICE-CHAIRPERSON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43000" y="1640543"/>
            <a:ext cx="9872871" cy="2593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>
              <a:lnSpc>
                <a:spcPct val="200000"/>
              </a:lnSpc>
              <a:spcBef>
                <a:spcPts val="15"/>
              </a:spcBef>
              <a:spcAft>
                <a:spcPts val="0"/>
              </a:spcAft>
              <a:buNone/>
              <a:tabLst>
                <a:tab pos="1244600" algn="l"/>
              </a:tabLst>
            </a:pPr>
            <a:r>
              <a:rPr lang="en-US" sz="2500" b="1" dirty="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The Vice-Chairperson shall:</a:t>
            </a:r>
            <a:endParaRPr lang="en-US" sz="25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</a:pPr>
            <a:r>
              <a:rPr lang="en-US" sz="25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Represent the Chairperson in his/her absence or in assigned duties </a:t>
            </a:r>
            <a:endParaRPr lang="en-US" sz="25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</a:pPr>
            <a:r>
              <a:rPr lang="en-US" sz="25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Participate in the agenda planning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</a:pPr>
            <a:r>
              <a:rPr lang="en-US" sz="25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Assist </a:t>
            </a:r>
            <a:r>
              <a:rPr lang="en-US" sz="25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Chairperson as </a:t>
            </a:r>
            <a:r>
              <a:rPr lang="en-US" sz="25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requested</a:t>
            </a:r>
            <a:endParaRPr lang="en-US" sz="25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562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265" y="217715"/>
            <a:ext cx="11709918" cy="135636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CHAIRPERSON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156447" y="1810866"/>
            <a:ext cx="10150889" cy="3966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15"/>
              </a:spcBef>
              <a:spcAft>
                <a:spcPts val="0"/>
              </a:spcAft>
              <a:tabLst>
                <a:tab pos="1244600" algn="l"/>
              </a:tabLst>
            </a:pPr>
            <a:r>
              <a:rPr lang="en-US" sz="2500" b="1" dirty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The Chairperson shall:</a:t>
            </a:r>
          </a:p>
          <a:p>
            <a:pPr marL="342900" marR="0" lvl="0" indent="-342900">
              <a:lnSpc>
                <a:spcPct val="150000"/>
              </a:lnSpc>
              <a:spcBef>
                <a:spcPts val="1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244600" algn="l"/>
              </a:tabLst>
            </a:pPr>
            <a:r>
              <a:rPr lang="en-US" sz="2500" dirty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Preside </a:t>
            </a:r>
            <a:r>
              <a:rPr lang="en-US" sz="2500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over the </a:t>
            </a:r>
            <a:r>
              <a:rPr lang="en-US" sz="2500" dirty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DELAC meeting</a:t>
            </a:r>
            <a:endParaRPr lang="en-US" sz="2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1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244600" algn="l"/>
              </a:tabLst>
            </a:pPr>
            <a:r>
              <a:rPr lang="en-US" sz="2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 the agenda in collaboration with DELAC officers and PCS staff</a:t>
            </a:r>
            <a:endParaRPr lang="en-US" sz="2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1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244600" algn="l"/>
              </a:tabLst>
            </a:pPr>
            <a:r>
              <a:rPr lang="en-US" sz="2500" dirty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Be fair and impartial at all times</a:t>
            </a:r>
            <a:endParaRPr lang="en-US" sz="2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1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244600" algn="l"/>
              </a:tabLst>
            </a:pPr>
            <a:r>
              <a:rPr lang="en-US" sz="2500" dirty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Sign </a:t>
            </a:r>
            <a:r>
              <a:rPr lang="en-US" sz="2500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all DELAC letters, reports </a:t>
            </a:r>
            <a:r>
              <a:rPr lang="en-US" sz="2500" dirty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and other communications </a:t>
            </a:r>
            <a:r>
              <a:rPr lang="en-US" sz="2500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 </a:t>
            </a:r>
            <a:endParaRPr lang="en-US" sz="2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1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244600" algn="l"/>
              </a:tabLst>
            </a:pPr>
            <a:r>
              <a:rPr lang="en-US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Ensure that minutes are properly recorded</a:t>
            </a:r>
            <a:endParaRPr lang="en-US" sz="2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1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244600" algn="l"/>
              </a:tabLst>
            </a:pPr>
            <a:r>
              <a:rPr lang="en-US" sz="2500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Perform </a:t>
            </a:r>
            <a:r>
              <a:rPr lang="en-US" sz="2500" dirty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additional duties appropriate to the office of the </a:t>
            </a:r>
            <a:r>
              <a:rPr lang="en-US" sz="2500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Chairperson</a:t>
            </a:r>
            <a:endParaRPr lang="en-US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389" y="701139"/>
            <a:ext cx="5341750" cy="3710545"/>
          </a:xfrm>
          <a:prstGeom prst="rect">
            <a:avLst/>
          </a:prstGeom>
        </p:spPr>
      </p:pic>
      <p:sp>
        <p:nvSpPr>
          <p:cNvPr id="7" name="AutoShape 2" descr="Image result for FREE PRINTABEL CLIP ART HANDS RAISED"/>
          <p:cNvSpPr>
            <a:spLocks noChangeAspect="1" noChangeArrowheads="1"/>
          </p:cNvSpPr>
          <p:nvPr/>
        </p:nvSpPr>
        <p:spPr bwMode="auto">
          <a:xfrm>
            <a:off x="8310669" y="3710545"/>
            <a:ext cx="285750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858" y="3252121"/>
            <a:ext cx="5114152" cy="192263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02433" y="117693"/>
            <a:ext cx="699229" cy="674030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R</a:t>
            </a:r>
          </a:p>
          <a:p>
            <a:pPr algn="ctr"/>
            <a:r>
              <a:rPr lang="en-US" sz="5400" b="1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O</a:t>
            </a:r>
          </a:p>
          <a:p>
            <a:pPr algn="ctr"/>
            <a:r>
              <a:rPr lang="en-US" sz="5400" b="1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L</a:t>
            </a:r>
          </a:p>
          <a:p>
            <a:pPr algn="ctr"/>
            <a:r>
              <a:rPr lang="en-US" sz="5400" b="1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L </a:t>
            </a:r>
          </a:p>
          <a:p>
            <a:pPr algn="ctr"/>
            <a:r>
              <a:rPr lang="en-US" sz="5400" b="1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C</a:t>
            </a:r>
          </a:p>
          <a:p>
            <a:pPr algn="ctr"/>
            <a:r>
              <a:rPr lang="en-US" sz="5400" b="1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A</a:t>
            </a:r>
          </a:p>
          <a:p>
            <a:pPr algn="ctr"/>
            <a:r>
              <a:rPr lang="en-US" sz="5400" b="1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L</a:t>
            </a:r>
          </a:p>
          <a:p>
            <a:pPr algn="ctr"/>
            <a:r>
              <a:rPr lang="en-US" sz="5400" b="1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2141782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899" y="0"/>
            <a:ext cx="10018713" cy="1752599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Welcome and Review of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7252" y="1269958"/>
            <a:ext cx="8915400" cy="5241424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Welcome</a:t>
            </a:r>
          </a:p>
          <a:p>
            <a:r>
              <a:rPr lang="en-US" dirty="0">
                <a:solidFill>
                  <a:schemeClr val="tx1"/>
                </a:solidFill>
              </a:rPr>
              <a:t>Office of Parent And Community Services Update</a:t>
            </a:r>
          </a:p>
          <a:p>
            <a:r>
              <a:rPr lang="en-US" dirty="0">
                <a:solidFill>
                  <a:schemeClr val="tx1"/>
                </a:solidFill>
              </a:rPr>
              <a:t>Public Comment </a:t>
            </a:r>
          </a:p>
          <a:p>
            <a:r>
              <a:rPr lang="en-US" dirty="0">
                <a:solidFill>
                  <a:schemeClr val="tx1"/>
                </a:solidFill>
              </a:rPr>
              <a:t>Grounding Activity</a:t>
            </a:r>
          </a:p>
          <a:p>
            <a:r>
              <a:rPr lang="en-US" dirty="0">
                <a:solidFill>
                  <a:schemeClr val="tx1"/>
                </a:solidFill>
              </a:rPr>
              <a:t>Presentation:  Orientation for DELAC </a:t>
            </a:r>
            <a:r>
              <a:rPr lang="en-US" dirty="0" smtClean="0">
                <a:solidFill>
                  <a:schemeClr val="tx1"/>
                </a:solidFill>
              </a:rPr>
              <a:t>Representatives and </a:t>
            </a:r>
            <a:r>
              <a:rPr lang="en-US" dirty="0">
                <a:solidFill>
                  <a:schemeClr val="tx1"/>
                </a:solidFill>
              </a:rPr>
              <a:t>Alternates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Purpose of DELAC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Roles and Responsibilities of Representatives, Alternates and Officers 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Roll Call 							</a:t>
            </a:r>
          </a:p>
          <a:p>
            <a:r>
              <a:rPr lang="en-US" dirty="0">
                <a:solidFill>
                  <a:schemeClr val="tx1"/>
                </a:solidFill>
              </a:rPr>
              <a:t>Review of Election Guidelines and Process</a:t>
            </a:r>
          </a:p>
          <a:p>
            <a:r>
              <a:rPr lang="en-US" dirty="0">
                <a:solidFill>
                  <a:schemeClr val="tx1"/>
                </a:solidFill>
              </a:rPr>
              <a:t>Election of Officers</a:t>
            </a:r>
          </a:p>
          <a:p>
            <a:r>
              <a:rPr lang="en-US" dirty="0">
                <a:solidFill>
                  <a:schemeClr val="tx1"/>
                </a:solidFill>
              </a:rPr>
              <a:t>Announcements</a:t>
            </a:r>
          </a:p>
          <a:p>
            <a:r>
              <a:rPr lang="en-US" dirty="0">
                <a:solidFill>
                  <a:schemeClr val="tx1"/>
                </a:solidFill>
              </a:rPr>
              <a:t>Adjournment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075" y="1252742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37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Review of Election Guidelines and Process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6028">
            <a:off x="1775854" y="1983783"/>
            <a:ext cx="3657822" cy="36578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65992">
            <a:off x="7434078" y="1762870"/>
            <a:ext cx="3277460" cy="439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044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35" y="227155"/>
            <a:ext cx="11737910" cy="135636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ELECTIONS OF OFFICERS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17809" y="1704813"/>
            <a:ext cx="7175714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Public Relations Officer</a:t>
            </a:r>
          </a:p>
          <a:p>
            <a:endParaRPr lang="en-US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Parliamentarian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Secretary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Vice-Chairperson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Chairperson</a:t>
            </a:r>
          </a:p>
        </p:txBody>
      </p:sp>
    </p:spTree>
    <p:extLst>
      <p:ext uri="{BB962C8B-B14F-4D97-AF65-F5344CB8AC3E}">
        <p14:creationId xmlns:p14="http://schemas.microsoft.com/office/powerpoint/2010/main" val="18213646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FREE CLIP ART TO CELEBRATE WINNING ELECTION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912519" y="3100387"/>
            <a:ext cx="2333625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FREE CLIP ART TO CELEBRATE WINNING ELEC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35"/>
          <a:stretch/>
        </p:blipFill>
        <p:spPr bwMode="auto">
          <a:xfrm>
            <a:off x="8809463" y="706192"/>
            <a:ext cx="2916382" cy="230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FREE CLIP ART TO CELEBRATE WINNING ELEC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35"/>
          <a:stretch/>
        </p:blipFill>
        <p:spPr bwMode="auto">
          <a:xfrm>
            <a:off x="367122" y="654676"/>
            <a:ext cx="2916498" cy="230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7100" y="992385"/>
            <a:ext cx="64922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DELAC OFFICERS </a:t>
            </a:r>
          </a:p>
          <a:p>
            <a:pPr algn="ctr"/>
            <a:r>
              <a:rPr lang="en-US" sz="6000" dirty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2460146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Thank You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0425" y="1355984"/>
            <a:ext cx="6852498" cy="529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914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Norms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341" y="1751860"/>
            <a:ext cx="10099329" cy="377762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600" dirty="0">
                <a:solidFill>
                  <a:schemeClr val="tx1"/>
                </a:solidFill>
              </a:rPr>
              <a:t>1. Put kids </a:t>
            </a:r>
            <a:r>
              <a:rPr lang="en-US" sz="2600" dirty="0" smtClean="0">
                <a:solidFill>
                  <a:schemeClr val="tx1"/>
                </a:solidFill>
              </a:rPr>
              <a:t>first.</a:t>
            </a:r>
            <a:r>
              <a:rPr lang="en-US" sz="2600" dirty="0">
                <a:solidFill>
                  <a:schemeClr val="tx1"/>
                </a:solidFill>
              </a:rPr>
              <a:t>  </a:t>
            </a:r>
          </a:p>
          <a:p>
            <a:pPr marL="45720" indent="0">
              <a:buNone/>
            </a:pPr>
            <a:r>
              <a:rPr lang="en-US" sz="2600" dirty="0">
                <a:solidFill>
                  <a:schemeClr val="tx1"/>
                </a:solidFill>
              </a:rPr>
              <a:t>2. Respect the opinions of </a:t>
            </a:r>
            <a:r>
              <a:rPr lang="en-US" sz="2600" dirty="0" smtClean="0">
                <a:solidFill>
                  <a:schemeClr val="tx1"/>
                </a:solidFill>
              </a:rPr>
              <a:t>others.</a:t>
            </a:r>
            <a:endParaRPr lang="en-US" sz="26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en-US" sz="2600" dirty="0">
                <a:solidFill>
                  <a:schemeClr val="tx1"/>
                </a:solidFill>
              </a:rPr>
              <a:t>3. Follow directions given before </a:t>
            </a:r>
            <a:r>
              <a:rPr lang="en-US" sz="2600" dirty="0" smtClean="0">
                <a:solidFill>
                  <a:schemeClr val="tx1"/>
                </a:solidFill>
              </a:rPr>
              <a:t>speaking.</a:t>
            </a:r>
            <a:endParaRPr lang="en-US" sz="26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en-US" sz="2600" dirty="0">
                <a:solidFill>
                  <a:schemeClr val="tx1"/>
                </a:solidFill>
              </a:rPr>
              <a:t>4.</a:t>
            </a:r>
            <a:r>
              <a:rPr lang="en-US" sz="2600" dirty="0"/>
              <a:t> </a:t>
            </a:r>
            <a:r>
              <a:rPr lang="en-US" sz="2600" dirty="0">
                <a:solidFill>
                  <a:schemeClr val="tx1"/>
                </a:solidFill>
              </a:rPr>
              <a:t>Wait to be recognized before </a:t>
            </a:r>
            <a:r>
              <a:rPr lang="en-US" sz="2600" dirty="0" smtClean="0">
                <a:solidFill>
                  <a:schemeClr val="tx1"/>
                </a:solidFill>
              </a:rPr>
              <a:t>speaking.</a:t>
            </a:r>
            <a:endParaRPr lang="en-US" sz="26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en-US" sz="2600" dirty="0">
                <a:solidFill>
                  <a:schemeClr val="tx1"/>
                </a:solidFill>
              </a:rPr>
              <a:t>5. No campaigning once the Orientation </a:t>
            </a:r>
            <a:r>
              <a:rPr lang="en-US" sz="2600" dirty="0" smtClean="0">
                <a:solidFill>
                  <a:schemeClr val="tx1"/>
                </a:solidFill>
              </a:rPr>
              <a:t>begins.</a:t>
            </a:r>
            <a:endParaRPr lang="en-US" sz="26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en-US" sz="2600" dirty="0">
                <a:solidFill>
                  <a:schemeClr val="tx1"/>
                </a:solidFill>
              </a:rPr>
              <a:t>6. No texting or talking during </a:t>
            </a:r>
            <a:r>
              <a:rPr lang="en-US" sz="2600" dirty="0" smtClean="0">
                <a:solidFill>
                  <a:schemeClr val="tx1"/>
                </a:solidFill>
              </a:rPr>
              <a:t>the election.</a:t>
            </a:r>
            <a:endParaRPr lang="en-US" sz="26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en-US" sz="2600" dirty="0">
                <a:solidFill>
                  <a:schemeClr val="tx1"/>
                </a:solidFill>
              </a:rPr>
              <a:t>7. Follow all election </a:t>
            </a:r>
            <a:r>
              <a:rPr lang="en-US" sz="2600" dirty="0" smtClean="0">
                <a:solidFill>
                  <a:schemeClr val="tx1"/>
                </a:solidFill>
              </a:rPr>
              <a:t>guidelines.</a:t>
            </a:r>
            <a:endParaRPr lang="en-US" sz="26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&lt;strong&gt;Norms&lt;/strong&gt; | Flickr - Photo Sharing!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311" y="404948"/>
            <a:ext cx="1525191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711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Today’s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87806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Review </a:t>
            </a:r>
            <a:r>
              <a:rPr lang="en-US" sz="2400" dirty="0">
                <a:solidFill>
                  <a:schemeClr val="tx1"/>
                </a:solidFill>
              </a:rPr>
              <a:t>the purpose of the District English Learner Advisory  Committee (DELAC) and the important role it plays</a:t>
            </a:r>
          </a:p>
          <a:p>
            <a:r>
              <a:rPr lang="en-US" sz="2400" dirty="0">
                <a:solidFill>
                  <a:schemeClr val="tx1"/>
                </a:solidFill>
              </a:rPr>
              <a:t>Review the expectations for DELAC R</a:t>
            </a:r>
            <a:r>
              <a:rPr lang="en-US" sz="2400" dirty="0" smtClean="0">
                <a:solidFill>
                  <a:schemeClr val="tx1"/>
                </a:solidFill>
              </a:rPr>
              <a:t>epresentatives and Alternates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Election of DELAC Officers</a:t>
            </a:r>
          </a:p>
        </p:txBody>
      </p:sp>
      <p:pic>
        <p:nvPicPr>
          <p:cNvPr id="4" name="Picture 3" descr="Plan de contenidos: Objetivos y planificació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45" y="4328826"/>
            <a:ext cx="4023360" cy="176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05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4560" y="1188720"/>
            <a:ext cx="78246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Report From Office of Parent and Community Services:</a:t>
            </a:r>
          </a:p>
          <a:p>
            <a:endParaRPr lang="en-US" sz="4000" b="1" dirty="0"/>
          </a:p>
          <a:p>
            <a:pPr algn="ctr"/>
            <a:r>
              <a:rPr lang="en-US" sz="4000" b="1" dirty="0"/>
              <a:t>Parents Putting Kids First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265" y="4292417"/>
            <a:ext cx="5849101" cy="197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636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Grounding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935" y="2057400"/>
            <a:ext cx="11709917" cy="4038600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en-US" sz="4400" dirty="0">
                <a:solidFill>
                  <a:schemeClr val="tx1"/>
                </a:solidFill>
              </a:rPr>
              <a:t>Who inspired you to be involved in your child’s </a:t>
            </a:r>
            <a:r>
              <a:rPr lang="en-US" sz="4400" dirty="0" smtClean="0">
                <a:solidFill>
                  <a:schemeClr val="tx1"/>
                </a:solidFill>
              </a:rPr>
              <a:t>education?</a:t>
            </a:r>
            <a:endParaRPr lang="en-US" sz="44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Take </a:t>
            </a:r>
            <a:r>
              <a:rPr lang="en-US" sz="2800" u="sng" dirty="0">
                <a:solidFill>
                  <a:schemeClr val="tx1"/>
                </a:solidFill>
              </a:rPr>
              <a:t>1 minute </a:t>
            </a:r>
            <a:r>
              <a:rPr lang="en-US" sz="2800" dirty="0">
                <a:solidFill>
                  <a:schemeClr val="tx1"/>
                </a:solidFill>
              </a:rPr>
              <a:t>to </a:t>
            </a:r>
            <a:r>
              <a:rPr lang="en-US" sz="2800" b="1" i="1" dirty="0">
                <a:solidFill>
                  <a:schemeClr val="tx1"/>
                </a:solidFill>
              </a:rPr>
              <a:t>think </a:t>
            </a:r>
            <a:r>
              <a:rPr lang="en-US" sz="2800" dirty="0">
                <a:solidFill>
                  <a:schemeClr val="tx1"/>
                </a:solidFill>
              </a:rPr>
              <a:t>about who inspired you to be involved in your child’s education and </a:t>
            </a:r>
            <a:r>
              <a:rPr lang="en-US" sz="2800" dirty="0" smtClean="0">
                <a:solidFill>
                  <a:schemeClr val="tx1"/>
                </a:solidFill>
              </a:rPr>
              <a:t>why?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On the signal, you will have </a:t>
            </a:r>
            <a:r>
              <a:rPr lang="en-US" sz="2800" u="sng" dirty="0">
                <a:solidFill>
                  <a:schemeClr val="tx1"/>
                </a:solidFill>
              </a:rPr>
              <a:t>2 minutes</a:t>
            </a:r>
            <a:r>
              <a:rPr lang="en-US" sz="2800" dirty="0">
                <a:solidFill>
                  <a:schemeClr val="tx1"/>
                </a:solidFill>
              </a:rPr>
              <a:t> to </a:t>
            </a:r>
            <a:r>
              <a:rPr lang="en-US" sz="2800" b="1" i="1" dirty="0">
                <a:solidFill>
                  <a:schemeClr val="tx1"/>
                </a:solidFill>
              </a:rPr>
              <a:t>pair share </a:t>
            </a:r>
            <a:r>
              <a:rPr lang="en-US" sz="2800" dirty="0">
                <a:solidFill>
                  <a:schemeClr val="tx1"/>
                </a:solidFill>
              </a:rPr>
              <a:t>with your elbow partner.  Remember to </a:t>
            </a:r>
            <a:r>
              <a:rPr lang="en-US" sz="2800" b="1" i="1" dirty="0" smtClean="0">
                <a:solidFill>
                  <a:schemeClr val="tx1"/>
                </a:solidFill>
              </a:rPr>
              <a:t>share who inspired you and why.</a:t>
            </a:r>
            <a:r>
              <a:rPr lang="en-US" sz="3200" dirty="0" smtClean="0">
                <a:solidFill>
                  <a:schemeClr val="tx1"/>
                </a:solidFill>
              </a:rPr>
              <a:t>  </a:t>
            </a:r>
            <a:endParaRPr lang="en-US" sz="32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50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Public Comments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First 5 </a:t>
            </a:r>
            <a:r>
              <a:rPr lang="en-US" sz="3200" dirty="0" smtClean="0">
                <a:solidFill>
                  <a:schemeClr val="tx1"/>
                </a:solidFill>
              </a:rPr>
              <a:t>speakers on the list </a:t>
            </a:r>
            <a:r>
              <a:rPr lang="en-US" sz="3200" dirty="0">
                <a:solidFill>
                  <a:schemeClr val="tx1"/>
                </a:solidFill>
              </a:rPr>
              <a:t>will speak for 2 </a:t>
            </a:r>
            <a:r>
              <a:rPr lang="en-US" sz="3200" dirty="0" smtClean="0">
                <a:solidFill>
                  <a:schemeClr val="tx1"/>
                </a:solidFill>
              </a:rPr>
              <a:t>minutes each.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2525672">
            <a:off x="6659746" y="3630007"/>
            <a:ext cx="370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969" y="3456187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105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6167" y="2420890"/>
            <a:ext cx="8490857" cy="150876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Orientation for the DELAC Representatives and Alternates</a:t>
            </a:r>
            <a:endParaRPr lang="en-US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134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1821" y="284176"/>
            <a:ext cx="8847970" cy="150876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orbel (Headings)"/>
                <a:cs typeface="Calibri" panose="020F0502020204030204" pitchFamily="34" charset="0"/>
              </a:rPr>
              <a:t>District English Learner Advisory Committee (DELAC)</a:t>
            </a:r>
            <a:endParaRPr lang="en-US" dirty="0">
              <a:solidFill>
                <a:schemeClr val="tx1"/>
              </a:solidFill>
              <a:latin typeface="Corbel (Headings)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629" y="1870364"/>
            <a:ext cx="10827657" cy="4842163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</a:pPr>
            <a:r>
              <a:rPr lang="en-US" sz="6200" dirty="0">
                <a:solidFill>
                  <a:schemeClr val="tx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The California Education Code (62002.5, 5CCR 11308, 52176) requires the establishment of a District English Learner Advisory Committee (DELAC) for districts with at least 50 or more English Learners. </a:t>
            </a:r>
          </a:p>
          <a:p>
            <a:pPr>
              <a:lnSpc>
                <a:spcPct val="120000"/>
              </a:lnSpc>
            </a:pPr>
            <a:r>
              <a:rPr lang="en-US" sz="6200" dirty="0">
                <a:solidFill>
                  <a:schemeClr val="tx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The </a:t>
            </a:r>
            <a:r>
              <a:rPr lang="en-US" sz="6200" dirty="0" smtClean="0">
                <a:solidFill>
                  <a:schemeClr val="tx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Office </a:t>
            </a:r>
            <a:r>
              <a:rPr lang="en-US" sz="6200" dirty="0">
                <a:solidFill>
                  <a:schemeClr val="tx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of </a:t>
            </a:r>
            <a:r>
              <a:rPr lang="en-US" sz="6200" dirty="0" smtClean="0">
                <a:solidFill>
                  <a:schemeClr val="tx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Parent and </a:t>
            </a:r>
            <a:r>
              <a:rPr lang="en-US" sz="6200" dirty="0">
                <a:solidFill>
                  <a:schemeClr val="tx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Community Services will </a:t>
            </a:r>
            <a:r>
              <a:rPr lang="en-US" sz="6200" dirty="0" smtClean="0">
                <a:solidFill>
                  <a:schemeClr val="tx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convene </a:t>
            </a:r>
            <a:r>
              <a:rPr lang="en-US" sz="6200" dirty="0">
                <a:solidFill>
                  <a:schemeClr val="tx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DELAC meetings throughout the school year in addition to meetings for the purpose of </a:t>
            </a:r>
            <a:r>
              <a:rPr lang="en-US" sz="6200" dirty="0" smtClean="0">
                <a:solidFill>
                  <a:schemeClr val="tx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Local </a:t>
            </a:r>
            <a:r>
              <a:rPr lang="en-US" sz="6200" dirty="0">
                <a:solidFill>
                  <a:schemeClr val="tx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Control and Accountability Plan (LCAP) Comment and Development sessions </a:t>
            </a:r>
            <a:r>
              <a:rPr lang="en-US" sz="6200" dirty="0" smtClean="0">
                <a:solidFill>
                  <a:schemeClr val="tx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and training </a:t>
            </a:r>
            <a:r>
              <a:rPr lang="en-US" sz="6200" dirty="0">
                <a:solidFill>
                  <a:schemeClr val="tx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sessions.</a:t>
            </a:r>
          </a:p>
          <a:p>
            <a:pPr marL="0" indent="0">
              <a:buNone/>
            </a:pPr>
            <a:endParaRPr lang="en-US" sz="6200" i="1" dirty="0">
              <a:solidFill>
                <a:schemeClr val="tx1"/>
              </a:solidFill>
              <a:latin typeface="Corbel" panose="020B0503020204020204" pitchFamily="34" charset="0"/>
              <a:cs typeface="Calibri" panose="020F0502020204030204" pitchFamily="34" charset="0"/>
            </a:endParaRPr>
          </a:p>
          <a:p>
            <a:r>
              <a:rPr lang="en-US" sz="6300" dirty="0">
                <a:solidFill>
                  <a:schemeClr val="tx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Meetings will be held at the Parent and Community Services (PCS) located </a:t>
            </a:r>
            <a:r>
              <a:rPr lang="en-US" sz="6300" dirty="0" smtClean="0">
                <a:solidFill>
                  <a:schemeClr val="tx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at</a:t>
            </a:r>
          </a:p>
          <a:p>
            <a:pPr marL="45720" indent="0">
              <a:buNone/>
            </a:pPr>
            <a:r>
              <a:rPr lang="en-US" sz="6300" dirty="0">
                <a:solidFill>
                  <a:schemeClr val="tx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 </a:t>
            </a:r>
            <a:r>
              <a:rPr lang="en-US" sz="6300" dirty="0" smtClean="0">
                <a:solidFill>
                  <a:schemeClr val="tx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  </a:t>
            </a:r>
            <a:r>
              <a:rPr lang="en-US" sz="6300" dirty="0">
                <a:solidFill>
                  <a:schemeClr val="tx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1360 W. Temple Street, Los Angeles, CA 90026.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6200" dirty="0">
                <a:solidFill>
                  <a:schemeClr val="tx1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		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015282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803</TotalTime>
  <Words>776</Words>
  <Application>Microsoft Office PowerPoint</Application>
  <PresentationFormat>Widescreen</PresentationFormat>
  <Paragraphs>138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Cambria</vt:lpstr>
      <vt:lpstr>Corbel</vt:lpstr>
      <vt:lpstr>Corbel (Headings)</vt:lpstr>
      <vt:lpstr>Times New Roman</vt:lpstr>
      <vt:lpstr>ヒラギノ角ゴ Pro W3</vt:lpstr>
      <vt:lpstr>Basis</vt:lpstr>
      <vt:lpstr>District English learner   Advisory Committee (delAC)</vt:lpstr>
      <vt:lpstr>Welcome and Review of Agenda</vt:lpstr>
      <vt:lpstr>Norms</vt:lpstr>
      <vt:lpstr>Today’s Outcomes</vt:lpstr>
      <vt:lpstr>PowerPoint Presentation</vt:lpstr>
      <vt:lpstr>Grounding Activity</vt:lpstr>
      <vt:lpstr>Public Comments</vt:lpstr>
      <vt:lpstr>Orientation for the DELAC Representatives and Alternates</vt:lpstr>
      <vt:lpstr>District English Learner Advisory Committee (DELAC)</vt:lpstr>
      <vt:lpstr>DELAC Members and Alternates</vt:lpstr>
      <vt:lpstr>Purpose and Responsibilities of the DELAC</vt:lpstr>
      <vt:lpstr>Purpose and Responsibilities of the DELAC</vt:lpstr>
      <vt:lpstr>Roles and Responsibilities of DELAC Officers</vt:lpstr>
      <vt:lpstr>PUBLIC RELATIONS OFFICER</vt:lpstr>
      <vt:lpstr>PARLIAMENTARIAN</vt:lpstr>
      <vt:lpstr>SECRETARY</vt:lpstr>
      <vt:lpstr>VICE-CHAIRPERSON</vt:lpstr>
      <vt:lpstr>CHAIRPERSON</vt:lpstr>
      <vt:lpstr>PowerPoint Presentation</vt:lpstr>
      <vt:lpstr>Review of Election Guidelines and Process</vt:lpstr>
      <vt:lpstr>ELECTIONS OF OFFICERS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Advisory Committee</dc:title>
  <dc:creator>Windows User</dc:creator>
  <cp:lastModifiedBy>lausd_user</cp:lastModifiedBy>
  <cp:revision>53</cp:revision>
  <cp:lastPrinted>2017-11-09T00:12:53Z</cp:lastPrinted>
  <dcterms:created xsi:type="dcterms:W3CDTF">2017-10-17T21:09:18Z</dcterms:created>
  <dcterms:modified xsi:type="dcterms:W3CDTF">2017-11-09T00:20:26Z</dcterms:modified>
</cp:coreProperties>
</file>