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8" r:id="rId1"/>
  </p:sldMasterIdLst>
  <p:sldIdLst>
    <p:sldId id="256" r:id="rId2"/>
    <p:sldId id="258" r:id="rId3"/>
    <p:sldId id="257" r:id="rId4"/>
    <p:sldId id="260" r:id="rId5"/>
    <p:sldId id="268" r:id="rId6"/>
    <p:sldId id="276" r:id="rId7"/>
    <p:sldId id="259" r:id="rId8"/>
    <p:sldId id="277" r:id="rId9"/>
    <p:sldId id="282" r:id="rId10"/>
    <p:sldId id="278" r:id="rId11"/>
    <p:sldId id="279" r:id="rId12"/>
    <p:sldId id="280" r:id="rId13"/>
    <p:sldId id="265" r:id="rId14"/>
    <p:sldId id="274" r:id="rId15"/>
    <p:sldId id="269" r:id="rId16"/>
    <p:sldId id="270" r:id="rId17"/>
    <p:sldId id="273" r:id="rId18"/>
    <p:sldId id="272" r:id="rId19"/>
    <p:sldId id="263" r:id="rId20"/>
    <p:sldId id="264" r:id="rId21"/>
    <p:sldId id="281" r:id="rId22"/>
    <p:sldId id="275" r:id="rId23"/>
    <p:sldId id="267" r:id="rId24"/>
  </p:sldIdLst>
  <p:sldSz cx="12192000" cy="6858000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D1894F-7155-4E8E-B90F-30ABE4D2556A}">
          <p14:sldIdLst>
            <p14:sldId id="256"/>
            <p14:sldId id="258"/>
            <p14:sldId id="257"/>
            <p14:sldId id="260"/>
            <p14:sldId id="268"/>
            <p14:sldId id="276"/>
            <p14:sldId id="259"/>
            <p14:sldId id="277"/>
            <p14:sldId id="282"/>
            <p14:sldId id="278"/>
            <p14:sldId id="279"/>
            <p14:sldId id="280"/>
            <p14:sldId id="265"/>
            <p14:sldId id="274"/>
            <p14:sldId id="269"/>
            <p14:sldId id="270"/>
            <p14:sldId id="273"/>
            <p14:sldId id="272"/>
          </p14:sldIdLst>
        </p14:section>
        <p14:section name="Toma de asistencia" id="{5B084DE3-289F-42AF-A131-47A4050B39CF}">
          <p14:sldIdLst>
            <p14:sldId id="263"/>
          </p14:sldIdLst>
        </p14:section>
        <p14:section name="DIRECTRICES PARA LAS ELECCIONES" id="{333A3A2B-FFC5-4374-8829-5A7788CA41B8}">
          <p14:sldIdLst>
            <p14:sldId id="264"/>
            <p14:sldId id="281"/>
            <p14:sldId id="275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-9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35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6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59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65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3543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69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43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4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5865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24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54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9586" y="1129259"/>
            <a:ext cx="10318418" cy="2311365"/>
          </a:xfrm>
        </p:spPr>
        <p:txBody>
          <a:bodyPr>
            <a:normAutofit/>
          </a:bodyPr>
          <a:lstStyle/>
          <a:p>
            <a:r>
              <a:rPr lang="es-CO" sz="4000">
                <a:solidFill>
                  <a:schemeClr val="tx1"/>
                </a:solidFill>
              </a:rPr>
              <a:t>Comité Asesor del Distrito para </a:t>
            </a:r>
            <a:br>
              <a:rPr lang="es-CO" sz="4000">
                <a:solidFill>
                  <a:schemeClr val="tx1"/>
                </a:solidFill>
              </a:rPr>
            </a:br>
            <a:r>
              <a:rPr lang="es-CO" sz="4000">
                <a:solidFill>
                  <a:schemeClr val="tx1"/>
                </a:solidFill>
              </a:rPr>
              <a:t>Aprendices de Inglés </a:t>
            </a:r>
            <a:br>
              <a:rPr lang="es-CO" sz="4000">
                <a:solidFill>
                  <a:schemeClr val="tx1"/>
                </a:solidFill>
              </a:rPr>
            </a:br>
            <a:r>
              <a:rPr lang="es-CO" sz="4000">
                <a:solidFill>
                  <a:schemeClr val="tx1"/>
                </a:solidFill>
              </a:rPr>
              <a:t>(DELAC, por sus siglas en inglés)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O" sz="2500" dirty="0">
                <a:solidFill>
                  <a:schemeClr val="tx1"/>
                </a:solidFill>
              </a:rPr>
              <a:t>Reunión de orientación y </a:t>
            </a:r>
            <a:r>
              <a:rPr lang="es-CO" sz="2500" dirty="0" smtClean="0">
                <a:solidFill>
                  <a:schemeClr val="tx1"/>
                </a:solidFill>
              </a:rPr>
              <a:t>elección </a:t>
            </a:r>
            <a:r>
              <a:rPr lang="es-CO" sz="2500" dirty="0">
                <a:solidFill>
                  <a:schemeClr val="tx1"/>
                </a:solidFill>
              </a:rPr>
              <a:t>de funcionarios</a:t>
            </a:r>
          </a:p>
          <a:p>
            <a:r>
              <a:rPr lang="es-CO" sz="2500" dirty="0">
                <a:solidFill>
                  <a:schemeClr val="tx1"/>
                </a:solidFill>
              </a:rPr>
              <a:t>Jueves, 9 de noviembre de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67" y="440442"/>
            <a:ext cx="1434853" cy="1434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806" y="672078"/>
            <a:ext cx="2543817" cy="85625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24EA2AE-A1B3-4AAA-850F-961F3D6298CF}"/>
              </a:ext>
            </a:extLst>
          </p:cNvPr>
          <p:cNvGrpSpPr/>
          <p:nvPr/>
        </p:nvGrpSpPr>
        <p:grpSpPr>
          <a:xfrm>
            <a:off x="661780" y="4353600"/>
            <a:ext cx="2095500" cy="2181226"/>
            <a:chOff x="1187968" y="4167186"/>
            <a:chExt cx="2095500" cy="2181226"/>
          </a:xfrm>
        </p:grpSpPr>
        <p:pic>
          <p:nvPicPr>
            <p:cNvPr id="15" name="Picture 2" descr="Image result for FREE CLIP ART TO CELEBRATE WINNING ELECTION">
              <a:extLst>
                <a:ext uri="{FF2B5EF4-FFF2-40B4-BE49-F238E27FC236}">
                  <a16:creationId xmlns:a16="http://schemas.microsoft.com/office/drawing/2014/main" id="{47FD8956-76D9-4F8D-96A2-D36B0C098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968" y="4167186"/>
              <a:ext cx="2095500" cy="218122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0925EDB-2008-41B5-9D2B-C4579138660F}"/>
                </a:ext>
              </a:extLst>
            </p:cNvPr>
            <p:cNvSpPr/>
            <p:nvPr/>
          </p:nvSpPr>
          <p:spPr>
            <a:xfrm>
              <a:off x="1438223" y="5135658"/>
              <a:ext cx="1557665" cy="3917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s-CO" sz="4000">
                  <a:solidFill>
                    <a:srgbClr val="FF0000"/>
                  </a:solidFill>
                </a:rPr>
                <a:t>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4768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05" y="256183"/>
            <a:ext cx="11728580" cy="1508760"/>
          </a:xfrm>
        </p:spPr>
        <p:txBody>
          <a:bodyPr>
            <a:normAutofit/>
          </a:bodyPr>
          <a:lstStyle/>
          <a:p>
            <a:pPr algn="ctr"/>
            <a:r>
              <a:rPr lang="es-CO" b="1">
                <a:solidFill>
                  <a:schemeClr val="tx1"/>
                </a:solidFill>
                <a:latin typeface="Corbel (Headings)"/>
                <a:cs typeface="Calibri" panose="020F0502020204030204" pitchFamily="34" charset="0"/>
              </a:rPr>
              <a:t>Los miembros y suplentes de DELAC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847" y="1792936"/>
            <a:ext cx="11038114" cy="48421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CO" sz="2500" dirty="0">
                <a:solidFill>
                  <a:schemeClr val="tx1"/>
                </a:solidFill>
                <a:latin typeface="Corbel" panose="020B0503020204020204" pitchFamily="34" charset="0"/>
              </a:rPr>
              <a:t>El DELAC es un total de 48 representantes que son padres de </a:t>
            </a:r>
            <a:r>
              <a:rPr lang="es-CO" sz="2500" dirty="0" smtClean="0">
                <a:solidFill>
                  <a:schemeClr val="tx1"/>
                </a:solidFill>
                <a:latin typeface="Corbel" panose="020B0503020204020204" pitchFamily="34" charset="0"/>
              </a:rPr>
              <a:t>aprendices </a:t>
            </a:r>
            <a:r>
              <a:rPr lang="es-CO" sz="2500" dirty="0">
                <a:solidFill>
                  <a:schemeClr val="tx1"/>
                </a:solidFill>
                <a:latin typeface="Corbel" panose="020B0503020204020204" pitchFamily="34" charset="0"/>
              </a:rPr>
              <a:t>de inglés y 12 suplentes que representan a cada uno de los 6 Distritos Locales.</a:t>
            </a:r>
          </a:p>
          <a:p>
            <a:pPr marL="0" indent="0">
              <a:buNone/>
            </a:pPr>
            <a:endParaRPr lang="en-US" sz="25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CO" sz="2500" dirty="0">
                <a:solidFill>
                  <a:schemeClr val="tx1"/>
                </a:solidFill>
                <a:latin typeface="Corbel" panose="020B0503020204020204" pitchFamily="34" charset="0"/>
              </a:rPr>
              <a:t>Los suplentes no son elegibles para servir como funcionarios.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CO" sz="2500" dirty="0">
                <a:solidFill>
                  <a:schemeClr val="tx1"/>
                </a:solidFill>
                <a:latin typeface="Corbel" panose="020B0503020204020204" pitchFamily="34" charset="0"/>
              </a:rPr>
              <a:t>Los suplentes tomarán el puesto después de 30 minutos después de la hora de inicio programada para la reunión.</a:t>
            </a:r>
          </a:p>
          <a:p>
            <a:pPr marL="0" indent="0">
              <a:buNone/>
            </a:pPr>
            <a:endParaRPr lang="en-US" sz="25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CO" sz="2500" dirty="0">
                <a:solidFill>
                  <a:schemeClr val="tx1"/>
                </a:solidFill>
                <a:latin typeface="Corbel" panose="020B0503020204020204" pitchFamily="34" charset="0"/>
              </a:rPr>
              <a:t>Solamente los suplentes del DELAC son elegibles para llenar una vacante para un miembro elegido.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07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83" y="244420"/>
            <a:ext cx="11757991" cy="1508760"/>
          </a:xfrm>
        </p:spPr>
        <p:txBody>
          <a:bodyPr>
            <a:normAutofit/>
          </a:bodyPr>
          <a:lstStyle/>
          <a:p>
            <a:pPr algn="ctr"/>
            <a:r>
              <a:rPr lang="es-CO" b="1">
                <a:solidFill>
                  <a:schemeClr val="tx1"/>
                </a:solidFill>
                <a:latin typeface="Corbel (Headings)"/>
                <a:cs typeface="Calibri" panose="020F0502020204030204" pitchFamily="34" charset="0"/>
              </a:rPr>
              <a:t>Propósito y Responsabilidades de DELAC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273" y="1753180"/>
            <a:ext cx="10251009" cy="4842163"/>
          </a:xfrm>
        </p:spPr>
        <p:txBody>
          <a:bodyPr>
            <a:normAutofit lnSpcReduction="10000"/>
          </a:bodyPr>
          <a:lstStyle/>
          <a:p>
            <a:pPr lvl="0"/>
            <a:r>
              <a:rPr lang="es-CO" sz="2500">
                <a:solidFill>
                  <a:schemeClr val="tx1"/>
                </a:solidFill>
                <a:latin typeface="Corbel" panose="020B0503020204020204" pitchFamily="34" charset="0"/>
              </a:rPr>
              <a:t>Asesorar en relación a los programas, metas, razonamiento, estructura y resultados de los programas de instrucción para los EL. </a:t>
            </a:r>
          </a:p>
          <a:p>
            <a:pPr marL="0" indent="0">
              <a:buNone/>
            </a:pPr>
            <a:endParaRPr lang="en-US" sz="25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0"/>
            <a:r>
              <a:rPr lang="es-CO" sz="2500">
                <a:solidFill>
                  <a:schemeClr val="tx1"/>
                </a:solidFill>
                <a:latin typeface="Corbel" panose="020B0503020204020204" pitchFamily="34" charset="0"/>
              </a:rPr>
              <a:t>Asesorar con respecto a la elaboración del plan para asegurar el acatamiento con los requisitos que apliquen a los maestros o ayudantes académicos.</a:t>
            </a:r>
          </a:p>
          <a:p>
            <a:pPr marL="0" indent="0">
              <a:buNone/>
            </a:pPr>
            <a:endParaRPr lang="en-US" sz="25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0"/>
            <a:r>
              <a:rPr lang="es-CO" sz="2500">
                <a:solidFill>
                  <a:schemeClr val="tx1"/>
                </a:solidFill>
                <a:latin typeface="Corbel" panose="020B0503020204020204" pitchFamily="34" charset="0"/>
              </a:rPr>
              <a:t>Asesorar en relación a la evaluación de las necesidades a nivel distrito o escolar para los estudiantes EL.</a:t>
            </a:r>
          </a:p>
          <a:p>
            <a:pPr marL="0" indent="0">
              <a:buNone/>
            </a:pPr>
            <a:endParaRPr lang="en-US" sz="25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0"/>
            <a:r>
              <a:rPr lang="es-CO" sz="2500">
                <a:solidFill>
                  <a:schemeClr val="tx1"/>
                </a:solidFill>
                <a:latin typeface="Corbel" panose="020B0503020204020204" pitchFamily="34" charset="0"/>
              </a:rPr>
              <a:t>Asesorar sobre la administración a nivel Distrito del Censo de los Idiomas.</a:t>
            </a:r>
          </a:p>
        </p:txBody>
      </p:sp>
    </p:spTree>
    <p:extLst>
      <p:ext uri="{BB962C8B-B14F-4D97-AF65-F5344CB8AC3E}">
        <p14:creationId xmlns:p14="http://schemas.microsoft.com/office/powerpoint/2010/main" val="4052442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22" y="244420"/>
            <a:ext cx="11738113" cy="1508760"/>
          </a:xfrm>
        </p:spPr>
        <p:txBody>
          <a:bodyPr>
            <a:normAutofit/>
          </a:bodyPr>
          <a:lstStyle/>
          <a:p>
            <a:pPr algn="ctr"/>
            <a:r>
              <a:rPr lang="es-CO" b="1">
                <a:solidFill>
                  <a:schemeClr val="tx1"/>
                </a:solidFill>
                <a:latin typeface="Corbel (Headings)"/>
                <a:cs typeface="Calibri" panose="020F0502020204030204" pitchFamily="34" charset="0"/>
              </a:rPr>
              <a:t>Propósito y Responsabilidades de DELAC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687" y="1307532"/>
            <a:ext cx="10681941" cy="4842163"/>
          </a:xfrm>
        </p:spPr>
        <p:txBody>
          <a:bodyPr>
            <a:normAutofit fontScale="92500"/>
          </a:bodyPr>
          <a:lstStyle/>
          <a:p>
            <a:pPr lvl="0">
              <a:lnSpc>
                <a:spcPct val="150000"/>
              </a:lnSpc>
            </a:pPr>
            <a:r>
              <a:rPr lang="es-CO" sz="2500" dirty="0">
                <a:solidFill>
                  <a:schemeClr val="tx1"/>
                </a:solidFill>
                <a:latin typeface="Corbel" panose="020B0503020204020204" pitchFamily="34" charset="0"/>
              </a:rPr>
              <a:t>Repasar y proveer comentarios respecto a los procedimientos para la reclasificación.</a:t>
            </a:r>
          </a:p>
          <a:p>
            <a:pPr lvl="0">
              <a:lnSpc>
                <a:spcPct val="150000"/>
              </a:lnSpc>
            </a:pPr>
            <a:r>
              <a:rPr lang="es-CO" sz="2500" dirty="0">
                <a:solidFill>
                  <a:schemeClr val="tx1"/>
                </a:solidFill>
                <a:latin typeface="Corbel" panose="020B0503020204020204" pitchFamily="34" charset="0"/>
              </a:rPr>
              <a:t>Repasar y proveer comentarios respecto </a:t>
            </a:r>
            <a:r>
              <a:rPr lang="es-CO" sz="2500" dirty="0" smtClean="0">
                <a:solidFill>
                  <a:schemeClr val="tx1"/>
                </a:solidFill>
                <a:latin typeface="Corbel" panose="020B0503020204020204" pitchFamily="34" charset="0"/>
              </a:rPr>
              <a:t>a las notificaciones escritas </a:t>
            </a:r>
            <a:r>
              <a:rPr lang="es-CO" sz="2500" dirty="0">
                <a:solidFill>
                  <a:schemeClr val="tx1"/>
                </a:solidFill>
                <a:latin typeface="Corbel" panose="020B0503020204020204" pitchFamily="34" charset="0"/>
              </a:rPr>
              <a:t>que se requiere que sean enviadas a los padres y tutores legales.</a:t>
            </a:r>
          </a:p>
          <a:p>
            <a:pPr lvl="0">
              <a:lnSpc>
                <a:spcPct val="150000"/>
              </a:lnSpc>
            </a:pPr>
            <a:r>
              <a:rPr lang="es-CO" sz="2500" dirty="0">
                <a:solidFill>
                  <a:schemeClr val="tx1"/>
                </a:solidFill>
                <a:latin typeface="Corbel" panose="020B0503020204020204" pitchFamily="34" charset="0"/>
              </a:rPr>
              <a:t>Participar en sesiones de capacitación para los miembros que sean relevantes al desempeño de sus responsabilidades como se enumeran en esta sección.</a:t>
            </a:r>
          </a:p>
          <a:p>
            <a:pPr lvl="0">
              <a:lnSpc>
                <a:spcPct val="150000"/>
              </a:lnSpc>
            </a:pPr>
            <a:r>
              <a:rPr lang="es-CO" sz="2500" dirty="0">
                <a:solidFill>
                  <a:schemeClr val="tx1"/>
                </a:solidFill>
                <a:latin typeface="Corbel" panose="020B0503020204020204" pitchFamily="34" charset="0"/>
              </a:rPr>
              <a:t>Comentarios sobre el Plan de Control Local para Rendir Cuentas (LCAP)</a:t>
            </a:r>
          </a:p>
          <a:p>
            <a:pPr lvl="0">
              <a:lnSpc>
                <a:spcPct val="150000"/>
              </a:lnSpc>
            </a:pPr>
            <a:r>
              <a:rPr lang="es-CO" sz="2500" dirty="0">
                <a:solidFill>
                  <a:schemeClr val="tx1"/>
                </a:solidFill>
                <a:latin typeface="Corbel" panose="020B0503020204020204" pitchFamily="34" charset="0"/>
              </a:rPr>
              <a:t>Comentarios sobre la Solicitud Consolidad (CONAPP, por su acrónimo en inglés)</a:t>
            </a:r>
          </a:p>
        </p:txBody>
      </p:sp>
    </p:spTree>
    <p:extLst>
      <p:ext uri="{BB962C8B-B14F-4D97-AF65-F5344CB8AC3E}">
        <p14:creationId xmlns:p14="http://schemas.microsoft.com/office/powerpoint/2010/main" val="548996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04" y="348453"/>
            <a:ext cx="11728579" cy="1356360"/>
          </a:xfrm>
        </p:spPr>
        <p:txBody>
          <a:bodyPr/>
          <a:lstStyle/>
          <a:p>
            <a:pPr algn="ctr"/>
            <a:r>
              <a:rPr lang="es-CO" b="1">
                <a:solidFill>
                  <a:schemeClr val="tx1"/>
                </a:solidFill>
              </a:rPr>
              <a:t>Deberes y responsabilidades de los funcionarios de DELAC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2780" y="2289430"/>
            <a:ext cx="717571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500" dirty="0"/>
              <a:t>Representante de relaciones públicas</a:t>
            </a:r>
          </a:p>
          <a:p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500" dirty="0"/>
              <a:t>Representante Parlamentario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500" dirty="0"/>
              <a:t>Secretario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500" dirty="0"/>
              <a:t>Vicepresidente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500" dirty="0"/>
              <a:t>Presidente</a:t>
            </a:r>
          </a:p>
        </p:txBody>
      </p:sp>
    </p:spTree>
    <p:extLst>
      <p:ext uri="{BB962C8B-B14F-4D97-AF65-F5344CB8AC3E}">
        <p14:creationId xmlns:p14="http://schemas.microsoft.com/office/powerpoint/2010/main" val="3961711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475" y="251927"/>
            <a:ext cx="11709919" cy="1322148"/>
          </a:xfrm>
        </p:spPr>
        <p:txBody>
          <a:bodyPr/>
          <a:lstStyle/>
          <a:p>
            <a:pPr algn="ctr"/>
            <a:r>
              <a:rPr lang="es-CO">
                <a:solidFill>
                  <a:schemeClr val="tx1"/>
                </a:solidFill>
              </a:rPr>
              <a:t>REPRESENTANTE DE RELACIONES PÚBLICAS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s-CO" sz="2500" b="1">
                <a:solidFill>
                  <a:schemeClr val="tx1"/>
                </a:solidFill>
              </a:rPr>
              <a:t>El Funcionario de Relaciones Públicas debe de:</a:t>
            </a:r>
          </a:p>
          <a:p>
            <a:pPr lvl="0"/>
            <a:r>
              <a:rPr lang="es-CO" sz="2500">
                <a:solidFill>
                  <a:schemeClr val="tx1"/>
                </a:solidFill>
              </a:rPr>
              <a:t>Ser embajador de buena voluntad para promover la misión y las actividades del DELAC</a:t>
            </a:r>
          </a:p>
          <a:p>
            <a:pPr lvl="0"/>
            <a:r>
              <a:rPr lang="es-CO" sz="2500">
                <a:solidFill>
                  <a:schemeClr val="tx1"/>
                </a:solidFill>
              </a:rPr>
              <a:t>Promover la inclusión de los padres de familia con el fin de mejorar el rendimiento estudiantil </a:t>
            </a:r>
          </a:p>
          <a:p>
            <a:pPr lvl="0"/>
            <a:r>
              <a:rPr lang="es-CO" sz="2500">
                <a:solidFill>
                  <a:schemeClr val="tx1"/>
                </a:solidFill>
              </a:rPr>
              <a:t>Divulgar oportunidades de aprendizaje para los padres en todo el distrito, tales como conferencias, sesiones de capacitación, acontecimientos y actividades para todos los padres y las escuelas.</a:t>
            </a:r>
          </a:p>
        </p:txBody>
      </p:sp>
    </p:spTree>
    <p:extLst>
      <p:ext uri="{BB962C8B-B14F-4D97-AF65-F5344CB8AC3E}">
        <p14:creationId xmlns:p14="http://schemas.microsoft.com/office/powerpoint/2010/main" val="1545667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10" y="217714"/>
            <a:ext cx="11728579" cy="1356360"/>
          </a:xfrm>
        </p:spPr>
        <p:txBody>
          <a:bodyPr/>
          <a:lstStyle/>
          <a:p>
            <a:pPr algn="ctr"/>
            <a:r>
              <a:rPr lang="es-CO">
                <a:solidFill>
                  <a:schemeClr val="tx1"/>
                </a:solidFill>
              </a:rPr>
              <a:t>REPRESENTANTE PARLAMENTARIO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763" y="1397833"/>
            <a:ext cx="9872871" cy="4038600"/>
          </a:xfrm>
        </p:spPr>
        <p:txBody>
          <a:bodyPr>
            <a:normAutofit/>
          </a:bodyPr>
          <a:lstStyle/>
          <a:p>
            <a:pPr marL="45720" indent="0">
              <a:lnSpc>
                <a:spcPct val="100000"/>
              </a:lnSpc>
              <a:buNone/>
            </a:pPr>
            <a:r>
              <a:rPr lang="es-CO" sz="2500" b="1">
                <a:solidFill>
                  <a:schemeClr val="tx1"/>
                </a:solidFill>
              </a:rPr>
              <a:t>El Representante Parlamentario debe:</a:t>
            </a:r>
          </a:p>
          <a:p>
            <a:pPr lvl="0">
              <a:lnSpc>
                <a:spcPct val="100000"/>
              </a:lnSpc>
            </a:pPr>
            <a:r>
              <a:rPr lang="es-CO" sz="2500" dirty="0">
                <a:solidFill>
                  <a:schemeClr val="tx1"/>
                </a:solidFill>
              </a:rPr>
              <a:t>Ayudar al Presidente para garantizar que se sigan todas las reglas y estatutos</a:t>
            </a:r>
          </a:p>
          <a:p>
            <a:pPr lvl="0">
              <a:lnSpc>
                <a:spcPct val="100000"/>
              </a:lnSpc>
            </a:pPr>
            <a:r>
              <a:rPr lang="es-CO" sz="2500" dirty="0">
                <a:solidFill>
                  <a:schemeClr val="tx1"/>
                </a:solidFill>
              </a:rPr>
              <a:t>Tener buen conocimiento de los estatutos del comité, los procedimientos parlamentarios, las Normas de Orden de Roberto y las disposiciones del Decreto </a:t>
            </a:r>
            <a:r>
              <a:rPr lang="es-CO" sz="2500" dirty="0" err="1">
                <a:solidFill>
                  <a:schemeClr val="tx1"/>
                </a:solidFill>
              </a:rPr>
              <a:t>Greene</a:t>
            </a:r>
            <a:r>
              <a:rPr lang="es-CO" sz="2500" dirty="0">
                <a:solidFill>
                  <a:schemeClr val="tx1"/>
                </a:solidFill>
              </a:rPr>
              <a:t> para las reuniones abiertas al público.</a:t>
            </a:r>
          </a:p>
          <a:p>
            <a:pPr lvl="0">
              <a:lnSpc>
                <a:spcPct val="100000"/>
              </a:lnSpc>
            </a:pPr>
            <a:r>
              <a:rPr lang="es-CO" sz="2500" dirty="0">
                <a:solidFill>
                  <a:schemeClr val="tx1"/>
                </a:solidFill>
              </a:rPr>
              <a:t>Participar en la planeación de la agenda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412626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95" y="227045"/>
            <a:ext cx="11691257" cy="1356360"/>
          </a:xfrm>
        </p:spPr>
        <p:txBody>
          <a:bodyPr/>
          <a:lstStyle/>
          <a:p>
            <a:pPr algn="ctr"/>
            <a:r>
              <a:rPr lang="es-CO">
                <a:solidFill>
                  <a:schemeClr val="tx1"/>
                </a:solidFill>
              </a:rPr>
              <a:t>SECRETARIO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787" y="1583404"/>
            <a:ext cx="9872871" cy="477242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CO" sz="2500" b="1" dirty="0">
                <a:solidFill>
                  <a:schemeClr val="tx1"/>
                </a:solidFill>
              </a:rPr>
              <a:t>El Secretario </a:t>
            </a:r>
            <a:r>
              <a:rPr lang="es-CO" sz="2500" b="1" dirty="0" smtClean="0">
                <a:solidFill>
                  <a:schemeClr val="tx1"/>
                </a:solidFill>
              </a:rPr>
              <a:t>debe:</a:t>
            </a:r>
            <a:endParaRPr lang="es-CO" sz="2500" b="1" dirty="0">
              <a:solidFill>
                <a:schemeClr val="tx1"/>
              </a:solidFill>
            </a:endParaRPr>
          </a:p>
          <a:p>
            <a:pPr lvl="0"/>
            <a:r>
              <a:rPr lang="es-CO" sz="2500" dirty="0">
                <a:solidFill>
                  <a:schemeClr val="tx1"/>
                </a:solidFill>
              </a:rPr>
              <a:t>Registrar las actas en todas las reuniones ordinarias y extraordinarias de DELAC</a:t>
            </a:r>
          </a:p>
          <a:p>
            <a:pPr lvl="0"/>
            <a:r>
              <a:rPr lang="es-CO" sz="2500" dirty="0">
                <a:solidFill>
                  <a:schemeClr val="tx1"/>
                </a:solidFill>
              </a:rPr>
              <a:t>Transmitir copias exactas de las actas de todas las reuniones a los miembros</a:t>
            </a:r>
          </a:p>
          <a:p>
            <a:pPr lvl="0"/>
            <a:r>
              <a:rPr lang="es-CO" sz="2500" dirty="0">
                <a:solidFill>
                  <a:schemeClr val="tx1"/>
                </a:solidFill>
              </a:rPr>
              <a:t>Entregar las actas originales a PCS</a:t>
            </a:r>
          </a:p>
          <a:p>
            <a:pPr lvl="0"/>
            <a:r>
              <a:rPr lang="es-CO" sz="2500" dirty="0">
                <a:solidFill>
                  <a:schemeClr val="tx1"/>
                </a:solidFill>
              </a:rPr>
              <a:t>Ayudar con la comunicación general a los miembros </a:t>
            </a:r>
          </a:p>
          <a:p>
            <a:pPr lvl="0"/>
            <a:r>
              <a:rPr lang="es-CO" sz="2500" dirty="0">
                <a:solidFill>
                  <a:schemeClr val="tx1"/>
                </a:solidFill>
              </a:rPr>
              <a:t>Ayudar a PCS en mantener registros en el plantel por cinco años</a:t>
            </a:r>
          </a:p>
          <a:p>
            <a:pPr lvl="0"/>
            <a:r>
              <a:rPr lang="es-CO" sz="2500" dirty="0">
                <a:solidFill>
                  <a:schemeClr val="tx1"/>
                </a:solidFill>
              </a:rPr>
              <a:t>Participar en la planeación de la agenda</a:t>
            </a:r>
          </a:p>
          <a:p>
            <a:pPr lvl="0"/>
            <a:r>
              <a:rPr lang="es-CO" sz="2500" dirty="0">
                <a:solidFill>
                  <a:schemeClr val="tx1"/>
                </a:solidFill>
              </a:rPr>
              <a:t>Desempeñar otros deberes según se los asigne el presidente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568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45" y="208384"/>
            <a:ext cx="11728579" cy="1356360"/>
          </a:xfrm>
        </p:spPr>
        <p:txBody>
          <a:bodyPr/>
          <a:lstStyle/>
          <a:p>
            <a:pPr algn="ctr"/>
            <a:r>
              <a:rPr lang="es-CO">
                <a:solidFill>
                  <a:schemeClr val="tx1"/>
                </a:solidFill>
              </a:rPr>
              <a:t>VICE PRESIDENTE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0" y="1640543"/>
            <a:ext cx="98728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>
              <a:lnSpc>
                <a:spcPct val="200000"/>
              </a:lnSpc>
              <a:spcBef>
                <a:spcPts val="15"/>
              </a:spcBef>
              <a:spcAft>
                <a:spcPts val="0"/>
              </a:spcAft>
              <a:buNone/>
              <a:tabLst>
                <a:tab pos="1244600" algn="l"/>
              </a:tabLst>
            </a:pPr>
            <a:r>
              <a:rPr lang="es-CO" sz="2500" b="1" dirty="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El Vicepresidente </a:t>
            </a:r>
            <a:r>
              <a:rPr lang="es-CO" sz="2500" b="1" dirty="0" smtClean="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debe:</a:t>
            </a:r>
            <a:endParaRPr lang="es-CO" sz="2500" b="1" dirty="0">
              <a:solidFill>
                <a:schemeClr val="tx1"/>
              </a:solidFill>
              <a:latin typeface="Calibri" panose="020F0502020204030204" pitchFamily="34" charset="0"/>
              <a:ea typeface="ヒラギノ角ゴ Pro W3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es-CO" sz="2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Representar al presidente cuando él o ella se ausente de las </a:t>
            </a:r>
            <a:r>
              <a:rPr lang="es-CO" sz="25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reuniones o </a:t>
            </a:r>
            <a:r>
              <a:rPr lang="es-CO" sz="2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obligaciones asignadas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es-CO" sz="2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Participar en la planeación de la agenda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</a:pPr>
            <a:r>
              <a:rPr lang="es-CO" sz="2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Ayudar al presidente según se le solicite</a:t>
            </a:r>
          </a:p>
        </p:txBody>
      </p:sp>
    </p:spTree>
    <p:extLst>
      <p:ext uri="{BB962C8B-B14F-4D97-AF65-F5344CB8AC3E}">
        <p14:creationId xmlns:p14="http://schemas.microsoft.com/office/powerpoint/2010/main" val="3098562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65" y="217715"/>
            <a:ext cx="11709918" cy="1356360"/>
          </a:xfrm>
        </p:spPr>
        <p:txBody>
          <a:bodyPr/>
          <a:lstStyle/>
          <a:p>
            <a:pPr algn="ctr"/>
            <a:r>
              <a:rPr lang="es-CO">
                <a:solidFill>
                  <a:schemeClr val="tx1"/>
                </a:solidFill>
              </a:rPr>
              <a:t>PRESIDENTE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2779" y="1574075"/>
            <a:ext cx="10150889" cy="3966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15"/>
              </a:spcBef>
              <a:spcAft>
                <a:spcPts val="0"/>
              </a:spcAft>
              <a:tabLst>
                <a:tab pos="1244600" algn="l"/>
              </a:tabLst>
            </a:pPr>
            <a:r>
              <a:rPr lang="es-CO" sz="2500" b="1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El Presidente debe:</a:t>
            </a:r>
          </a:p>
          <a:p>
            <a:pPr marL="342900" marR="0" lvl="0" indent="-342900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244600" algn="l"/>
              </a:tabLst>
            </a:pPr>
            <a:r>
              <a:rPr lang="es-CO" sz="2500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Presidir en todas las reuniones de DELAC</a:t>
            </a:r>
          </a:p>
          <a:p>
            <a:pPr marL="342900" marR="0" lvl="0" indent="-342900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244600" algn="l"/>
              </a:tabLst>
            </a:pPr>
            <a:r>
              <a:rPr lang="es-CO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Planear la agenda en conjunto con los funcionarios del DELAC y el personal de PCS</a:t>
            </a:r>
          </a:p>
          <a:p>
            <a:pPr marL="342900" marR="0" lvl="0" indent="-342900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244600" algn="l"/>
              </a:tabLst>
            </a:pPr>
            <a:r>
              <a:rPr lang="es-CO" sz="2500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Ser justo e imparcial en todo tiempo</a:t>
            </a:r>
          </a:p>
          <a:p>
            <a:pPr marL="342900" marR="0" lvl="0" indent="-342900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244600" algn="l"/>
              </a:tabLst>
            </a:pPr>
            <a:r>
              <a:rPr lang="es-CO" sz="2500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Firmar todas las cartas,  reportes y otros comunicados del DELAC  </a:t>
            </a:r>
          </a:p>
          <a:p>
            <a:pPr marL="342900" marR="0" lvl="0" indent="-342900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244600" algn="l"/>
              </a:tabLst>
            </a:pPr>
            <a:r>
              <a:rPr lang="es-CO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Cerciorar que las actas se registren apropiadamente</a:t>
            </a:r>
          </a:p>
          <a:p>
            <a:pPr marL="342900" marR="0" lvl="0" indent="-342900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244600" algn="l"/>
              </a:tabLst>
            </a:pPr>
            <a:r>
              <a:rPr lang="es-CO" sz="2500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Desempeñar todas las obligaciones pertinentes al cargo de presidente</a:t>
            </a:r>
          </a:p>
        </p:txBody>
      </p:sp>
    </p:spTree>
    <p:extLst>
      <p:ext uri="{BB962C8B-B14F-4D97-AF65-F5344CB8AC3E}">
        <p14:creationId xmlns:p14="http://schemas.microsoft.com/office/powerpoint/2010/main" val="513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389" y="701139"/>
            <a:ext cx="5341750" cy="3710545"/>
          </a:xfrm>
          <a:prstGeom prst="rect">
            <a:avLst/>
          </a:prstGeom>
        </p:spPr>
      </p:pic>
      <p:sp>
        <p:nvSpPr>
          <p:cNvPr id="7" name="AutoShape 2" descr="Image result for FREE PRINTABEL CLIP ART HANDS RAISED"/>
          <p:cNvSpPr>
            <a:spLocks noChangeAspect="1" noChangeArrowheads="1"/>
          </p:cNvSpPr>
          <p:nvPr/>
        </p:nvSpPr>
        <p:spPr bwMode="auto">
          <a:xfrm>
            <a:off x="8310669" y="3710545"/>
            <a:ext cx="28575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858" y="3252121"/>
            <a:ext cx="5114152" cy="19226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76655" y="369280"/>
            <a:ext cx="622927" cy="576568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s-CO" sz="2400" b="1" cap="none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TOMA DE LISTA</a:t>
            </a:r>
            <a:endParaRPr lang="es-CO" sz="2400" b="1" cap="none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1782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899" y="0"/>
            <a:ext cx="10018713" cy="1752599"/>
          </a:xfrm>
        </p:spPr>
        <p:txBody>
          <a:bodyPr/>
          <a:lstStyle/>
          <a:p>
            <a:r>
              <a:rPr lang="es-CO" b="1">
                <a:solidFill>
                  <a:schemeClr val="tx1"/>
                </a:solidFill>
              </a:rPr>
              <a:t>Bienvenida y Repaso de la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7252" y="1269958"/>
            <a:ext cx="8915400" cy="5241424"/>
          </a:xfrm>
        </p:spPr>
        <p:txBody>
          <a:bodyPr>
            <a:normAutofit fontScale="92500" lnSpcReduction="10000"/>
          </a:bodyPr>
          <a:lstStyle/>
          <a:p>
            <a:r>
              <a:rPr lang="es-CO">
                <a:solidFill>
                  <a:schemeClr val="tx1"/>
                </a:solidFill>
              </a:rPr>
              <a:t>Bienvenida</a:t>
            </a:r>
          </a:p>
          <a:p>
            <a:r>
              <a:rPr lang="es-CO">
                <a:solidFill>
                  <a:schemeClr val="tx1"/>
                </a:solidFill>
              </a:rPr>
              <a:t>Actualización de la Oficina de Servicios para los Padres y la Comunidad</a:t>
            </a:r>
          </a:p>
          <a:p>
            <a:r>
              <a:rPr lang="es-CO">
                <a:solidFill>
                  <a:schemeClr val="tx1"/>
                </a:solidFill>
              </a:rPr>
              <a:t>Comentarios Públicos </a:t>
            </a:r>
          </a:p>
          <a:p>
            <a:r>
              <a:rPr lang="es-CO">
                <a:solidFill>
                  <a:schemeClr val="tx1"/>
                </a:solidFill>
              </a:rPr>
              <a:t>Actividad Inicial</a:t>
            </a:r>
          </a:p>
          <a:p>
            <a:r>
              <a:rPr lang="es-CO">
                <a:solidFill>
                  <a:schemeClr val="tx1"/>
                </a:solidFill>
              </a:rPr>
              <a:t>Presentación:  Orientación para los miembros y suplentes del DELAC</a:t>
            </a:r>
          </a:p>
          <a:p>
            <a:pPr lvl="0"/>
            <a:r>
              <a:rPr lang="es-CO">
                <a:solidFill>
                  <a:schemeClr val="tx1"/>
                </a:solidFill>
              </a:rPr>
              <a:t>Propósito de DELAC</a:t>
            </a:r>
          </a:p>
          <a:p>
            <a:pPr lvl="0"/>
            <a:r>
              <a:rPr lang="es-CO">
                <a:solidFill>
                  <a:schemeClr val="tx1"/>
                </a:solidFill>
              </a:rPr>
              <a:t>Deberes y responsabilidades de los representantes, los suplentes y los funcionarios </a:t>
            </a:r>
          </a:p>
          <a:p>
            <a:pPr lvl="0"/>
            <a:r>
              <a:rPr lang="es-CO">
                <a:solidFill>
                  <a:schemeClr val="tx1"/>
                </a:solidFill>
              </a:rPr>
              <a:t>Toma de asistencia 							</a:t>
            </a:r>
          </a:p>
          <a:p>
            <a:r>
              <a:rPr lang="es-CO">
                <a:solidFill>
                  <a:schemeClr val="tx1"/>
                </a:solidFill>
              </a:rPr>
              <a:t>Repaso de las Directrices y el Proceso para las Elecciones</a:t>
            </a:r>
          </a:p>
          <a:p>
            <a:r>
              <a:rPr lang="es-CO">
                <a:solidFill>
                  <a:schemeClr val="tx1"/>
                </a:solidFill>
              </a:rPr>
              <a:t>Elección de Funcionarios</a:t>
            </a:r>
          </a:p>
          <a:p>
            <a:r>
              <a:rPr lang="es-CO">
                <a:solidFill>
                  <a:schemeClr val="tx1"/>
                </a:solidFill>
              </a:rPr>
              <a:t>Anuncios</a:t>
            </a:r>
          </a:p>
          <a:p>
            <a:r>
              <a:rPr lang="es-CO">
                <a:solidFill>
                  <a:schemeClr val="tx1"/>
                </a:solidFill>
              </a:rPr>
              <a:t>Clausura de la Reunión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075" y="1252742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7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b="1">
                <a:solidFill>
                  <a:schemeClr val="tx1"/>
                </a:solidFill>
              </a:rPr>
              <a:t>Repaso de las Directrices y el Proceso para las Elecciones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6028">
            <a:off x="1775854" y="1983783"/>
            <a:ext cx="3657822" cy="3657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65992">
            <a:off x="8516516" y="1959179"/>
            <a:ext cx="2744330" cy="367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44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35" y="227155"/>
            <a:ext cx="11737910" cy="1356360"/>
          </a:xfrm>
        </p:spPr>
        <p:txBody>
          <a:bodyPr/>
          <a:lstStyle/>
          <a:p>
            <a:pPr algn="ctr"/>
            <a:r>
              <a:rPr lang="es-CO" b="1">
                <a:solidFill>
                  <a:schemeClr val="tx1"/>
                </a:solidFill>
              </a:rPr>
              <a:t>ELECCIÓN DE FUNCIONARIOS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7809" y="1704813"/>
            <a:ext cx="717571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500" dirty="0"/>
              <a:t>Representante de relaciones públicas</a:t>
            </a:r>
          </a:p>
          <a:p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500" dirty="0"/>
              <a:t>Representante </a:t>
            </a:r>
            <a:r>
              <a:rPr lang="es-CO" sz="2500" dirty="0"/>
              <a:t>p</a:t>
            </a:r>
            <a:r>
              <a:rPr lang="es-CO" sz="2500" dirty="0" smtClean="0"/>
              <a:t>arlamentario</a:t>
            </a:r>
            <a:endParaRPr lang="es-CO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500" dirty="0"/>
              <a:t>Secretario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500" dirty="0"/>
              <a:t>Vicepresidente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500" dirty="0"/>
              <a:t>Presidente</a:t>
            </a:r>
          </a:p>
        </p:txBody>
      </p:sp>
    </p:spTree>
    <p:extLst>
      <p:ext uri="{BB962C8B-B14F-4D97-AF65-F5344CB8AC3E}">
        <p14:creationId xmlns:p14="http://schemas.microsoft.com/office/powerpoint/2010/main" val="1821364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3219" y="317828"/>
            <a:ext cx="64922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dirty="0"/>
              <a:t>Funcionarios de DELAC </a:t>
            </a:r>
          </a:p>
          <a:p>
            <a:pPr algn="ctr"/>
            <a:r>
              <a:rPr lang="es-CO" sz="6000" dirty="0"/>
              <a:t>2017</a:t>
            </a:r>
          </a:p>
        </p:txBody>
      </p:sp>
      <p:pic>
        <p:nvPicPr>
          <p:cNvPr id="3" name="Content Placeholder 2" descr="AULA 9 - TUTORÍA - C.E.I.P. GENERAL ESPARTERO de LOGROÑO (LA RIOJA): mayo 20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26" y="438462"/>
            <a:ext cx="3008561" cy="2187654"/>
          </a:xfrm>
        </p:spPr>
      </p:pic>
      <p:pic>
        <p:nvPicPr>
          <p:cNvPr id="8" name="Content Placeholder 2" descr="AULA 9 - TUTORÍA - C.E.I.P. GENERAL ESPARTERO de LOGROÑO (LA RIOJA): mayo 20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74" y="438462"/>
            <a:ext cx="3008561" cy="2187654"/>
          </a:xfrm>
          <a:prstGeom prst="rect">
            <a:avLst/>
          </a:prstGeom>
        </p:spPr>
      </p:pic>
      <p:pic>
        <p:nvPicPr>
          <p:cNvPr id="9" name="Content Placeholder 2" descr="AULA 9 - TUTORÍA - C.E.I.P. GENERAL ESPARTERO de LOGROÑO (LA RIOJA): mayo 20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822" y="3603885"/>
            <a:ext cx="3008561" cy="218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46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>
                <a:solidFill>
                  <a:schemeClr val="tx1"/>
                </a:solidFill>
              </a:rPr>
              <a:t>Gracias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425" y="1355984"/>
            <a:ext cx="6852498" cy="52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1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>
                <a:solidFill>
                  <a:schemeClr val="tx1"/>
                </a:solidFill>
              </a:rPr>
              <a:t>Normas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341" y="1751860"/>
            <a:ext cx="10099329" cy="377762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CO" sz="2600">
                <a:solidFill>
                  <a:schemeClr val="tx1"/>
                </a:solidFill>
              </a:rPr>
              <a:t>1. Los estudiantes son lo principal.  </a:t>
            </a:r>
          </a:p>
          <a:p>
            <a:pPr marL="45720" indent="0">
              <a:buNone/>
            </a:pPr>
            <a:r>
              <a:rPr lang="es-CO" sz="2600">
                <a:solidFill>
                  <a:schemeClr val="tx1"/>
                </a:solidFill>
              </a:rPr>
              <a:t>2. Respetar las opiniones de los demás.</a:t>
            </a:r>
          </a:p>
          <a:p>
            <a:pPr marL="45720" indent="0">
              <a:buNone/>
            </a:pPr>
            <a:r>
              <a:rPr lang="es-CO" sz="2600">
                <a:solidFill>
                  <a:schemeClr val="tx1"/>
                </a:solidFill>
              </a:rPr>
              <a:t>3. Seguir las instrucciones antes de hablar.</a:t>
            </a:r>
          </a:p>
          <a:p>
            <a:pPr marL="45720" indent="0">
              <a:buNone/>
            </a:pPr>
            <a:r>
              <a:rPr lang="es-CO" sz="2600">
                <a:solidFill>
                  <a:schemeClr val="tx1"/>
                </a:solidFill>
              </a:rPr>
              <a:t>4.</a:t>
            </a:r>
            <a:r>
              <a:rPr lang="es-CO" sz="2600"/>
              <a:t> </a:t>
            </a:r>
            <a:r>
              <a:rPr lang="es-CO" sz="2600">
                <a:solidFill>
                  <a:schemeClr val="tx1"/>
                </a:solidFill>
              </a:rPr>
              <a:t>Antes de hablar, esperar que se le otorgue la palabra.</a:t>
            </a:r>
          </a:p>
          <a:p>
            <a:pPr marL="45720" indent="0">
              <a:buNone/>
            </a:pPr>
            <a:r>
              <a:rPr lang="es-CO" sz="2600">
                <a:solidFill>
                  <a:schemeClr val="tx1"/>
                </a:solidFill>
              </a:rPr>
              <a:t>5. No hacer campaña una vez que inicie la orientación.</a:t>
            </a:r>
          </a:p>
          <a:p>
            <a:pPr marL="45720" indent="0">
              <a:buNone/>
            </a:pPr>
            <a:r>
              <a:rPr lang="es-CO" sz="2600">
                <a:solidFill>
                  <a:schemeClr val="tx1"/>
                </a:solidFill>
              </a:rPr>
              <a:t>6. No enviar mensajes de texto o hablar durante las elecciones.</a:t>
            </a:r>
          </a:p>
          <a:p>
            <a:pPr marL="45720" indent="0">
              <a:buNone/>
            </a:pPr>
            <a:r>
              <a:rPr lang="es-CO" sz="2600">
                <a:solidFill>
                  <a:schemeClr val="tx1"/>
                </a:solidFill>
              </a:rPr>
              <a:t>7. Seguir todas las directrices para las elecciones.</a:t>
            </a:r>
          </a:p>
          <a:p>
            <a:pPr marL="4572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&lt;strong&gt;Norms&lt;/strong&gt; | Flickr - Photo Sharing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311" y="404948"/>
            <a:ext cx="152519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1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>
                <a:solidFill>
                  <a:schemeClr val="tx1"/>
                </a:solidFill>
              </a:rPr>
              <a:t>Resultados del Día de Hoy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87806"/>
          </a:xfrm>
        </p:spPr>
        <p:txBody>
          <a:bodyPr>
            <a:normAutofit/>
          </a:bodyPr>
          <a:lstStyle/>
          <a:p>
            <a:r>
              <a:rPr lang="es-CO" sz="2400" dirty="0">
                <a:solidFill>
                  <a:schemeClr val="tx1"/>
                </a:solidFill>
              </a:rPr>
              <a:t>Repasar el propósito del Comité del Distrito para Aprendices de Inglés (DELAC) y su </a:t>
            </a:r>
            <a:r>
              <a:rPr lang="es-CO" sz="2400" dirty="0" smtClean="0">
                <a:solidFill>
                  <a:schemeClr val="tx1"/>
                </a:solidFill>
              </a:rPr>
              <a:t>importante </a:t>
            </a:r>
            <a:r>
              <a:rPr lang="es-CO" sz="2400" dirty="0" smtClean="0">
                <a:solidFill>
                  <a:schemeClr val="tx1"/>
                </a:solidFill>
              </a:rPr>
              <a:t>función </a:t>
            </a:r>
          </a:p>
          <a:p>
            <a:r>
              <a:rPr lang="es-CO" sz="2400" dirty="0" smtClean="0">
                <a:solidFill>
                  <a:schemeClr val="tx1"/>
                </a:solidFill>
              </a:rPr>
              <a:t>Repasar </a:t>
            </a:r>
            <a:r>
              <a:rPr lang="es-CO" sz="2400" dirty="0">
                <a:solidFill>
                  <a:schemeClr val="tx1"/>
                </a:solidFill>
              </a:rPr>
              <a:t>las expectativas para los miembros y suplentes del DELAC</a:t>
            </a:r>
          </a:p>
          <a:p>
            <a:r>
              <a:rPr lang="es-CO" sz="2400" dirty="0">
                <a:solidFill>
                  <a:schemeClr val="tx1"/>
                </a:solidFill>
              </a:rPr>
              <a:t>Elección de Funcionarios de DELAC</a:t>
            </a:r>
          </a:p>
        </p:txBody>
      </p:sp>
      <p:pic>
        <p:nvPicPr>
          <p:cNvPr id="4" name="Picture 3" descr="Plan de contenidos: Objetivos y planificació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45" y="4328826"/>
            <a:ext cx="4023360" cy="176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05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4560" y="1188720"/>
            <a:ext cx="78246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/>
              <a:t>Informe de la Oficina de Servicios para los Padres y la Comunidad:</a:t>
            </a:r>
          </a:p>
          <a:p>
            <a:endParaRPr lang="en-US" sz="4000" b="1" dirty="0"/>
          </a:p>
          <a:p>
            <a:pPr algn="ctr"/>
            <a:r>
              <a:rPr lang="es-CO" sz="4000" b="1"/>
              <a:t>Padres cuya prioridad son los niños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265" y="4292417"/>
            <a:ext cx="5849101" cy="197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36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>
                <a:solidFill>
                  <a:schemeClr val="tx1"/>
                </a:solidFill>
              </a:rPr>
              <a:t>Actividad Inicial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935" y="2057400"/>
            <a:ext cx="11709917" cy="403860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es-CO" sz="4400" dirty="0">
                <a:solidFill>
                  <a:schemeClr val="tx1"/>
                </a:solidFill>
              </a:rPr>
              <a:t>¿Quién lo inspiró para involucrarse en la educación de su niño?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s-CO" sz="2800" dirty="0">
                <a:solidFill>
                  <a:schemeClr val="tx1"/>
                </a:solidFill>
              </a:rPr>
              <a:t>Tome </a:t>
            </a:r>
            <a:r>
              <a:rPr lang="es-CO" sz="2800" u="sng" dirty="0">
                <a:solidFill>
                  <a:schemeClr val="tx1"/>
                </a:solidFill>
              </a:rPr>
              <a:t>un minuto</a:t>
            </a:r>
            <a:r>
              <a:rPr lang="es-CO" sz="2800" dirty="0">
                <a:solidFill>
                  <a:schemeClr val="tx1"/>
                </a:solidFill>
              </a:rPr>
              <a:t> para </a:t>
            </a:r>
            <a:r>
              <a:rPr lang="es-CO" sz="2800" b="1" i="1" dirty="0">
                <a:solidFill>
                  <a:schemeClr val="tx1"/>
                </a:solidFill>
              </a:rPr>
              <a:t>pensar</a:t>
            </a:r>
            <a:r>
              <a:rPr lang="es-CO" sz="2800" dirty="0">
                <a:solidFill>
                  <a:schemeClr val="tx1"/>
                </a:solidFill>
              </a:rPr>
              <a:t> </a:t>
            </a:r>
            <a:r>
              <a:rPr lang="es-CO" sz="2800" dirty="0" smtClean="0">
                <a:solidFill>
                  <a:schemeClr val="tx1"/>
                </a:solidFill>
              </a:rPr>
              <a:t>en, ¿quién </a:t>
            </a:r>
            <a:r>
              <a:rPr lang="es-CO" sz="2800" dirty="0">
                <a:solidFill>
                  <a:schemeClr val="tx1"/>
                </a:solidFill>
              </a:rPr>
              <a:t>lo inspiró para involucrarse en la educación de su niño y por qué?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s-CO" sz="2800" dirty="0">
                <a:solidFill>
                  <a:schemeClr val="tx1"/>
                </a:solidFill>
              </a:rPr>
              <a:t>Después de la señal, usted tendrá </a:t>
            </a:r>
            <a:r>
              <a:rPr lang="es-CO" sz="2800" u="sng" dirty="0">
                <a:solidFill>
                  <a:schemeClr val="tx1"/>
                </a:solidFill>
              </a:rPr>
              <a:t>2 minutos</a:t>
            </a:r>
            <a:r>
              <a:rPr lang="es-CO" sz="2800" dirty="0">
                <a:solidFill>
                  <a:schemeClr val="tx1"/>
                </a:solidFill>
              </a:rPr>
              <a:t> para </a:t>
            </a:r>
            <a:r>
              <a:rPr lang="es-CO" sz="2800" b="1" i="1" dirty="0">
                <a:solidFill>
                  <a:schemeClr val="tx1"/>
                </a:solidFill>
              </a:rPr>
              <a:t>compartir con su compañero </a:t>
            </a:r>
            <a:r>
              <a:rPr lang="es-CO" sz="2800" dirty="0">
                <a:solidFill>
                  <a:schemeClr val="tx1"/>
                </a:solidFill>
              </a:rPr>
              <a:t> a lado.  Recuerde que debe </a:t>
            </a:r>
            <a:r>
              <a:rPr lang="es-CO" sz="2800" b="1" i="1" dirty="0">
                <a:solidFill>
                  <a:schemeClr val="tx1"/>
                </a:solidFill>
              </a:rPr>
              <a:t>compartir quién lo inspiró y por qué.</a:t>
            </a:r>
            <a:r>
              <a:rPr lang="es-CO" sz="3200" dirty="0">
                <a:solidFill>
                  <a:schemeClr val="tx1"/>
                </a:solidFill>
              </a:rPr>
              <a:t>  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0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>
                <a:solidFill>
                  <a:schemeClr val="tx1"/>
                </a:solidFill>
              </a:rPr>
              <a:t>Comentarios Públicos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3200">
                <a:solidFill>
                  <a:schemeClr val="tx1"/>
                </a:solidFill>
              </a:rPr>
              <a:t>Primeros 5 oradores hablarán por 2 minutos.</a:t>
            </a:r>
          </a:p>
        </p:txBody>
      </p:sp>
      <p:sp>
        <p:nvSpPr>
          <p:cNvPr id="5" name="TextBox 4"/>
          <p:cNvSpPr txBox="1"/>
          <p:nvPr/>
        </p:nvSpPr>
        <p:spPr>
          <a:xfrm rot="2525672">
            <a:off x="6659746" y="3630007"/>
            <a:ext cx="370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/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969" y="345618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05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167" y="2420890"/>
            <a:ext cx="8490857" cy="1508760"/>
          </a:xfrm>
        </p:spPr>
        <p:txBody>
          <a:bodyPr>
            <a:normAutofit/>
          </a:bodyPr>
          <a:lstStyle/>
          <a:p>
            <a:pPr algn="ctr"/>
            <a:r>
              <a:rPr lang="es-CO" b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Orientación para los miembros y suplentes del DELAC</a:t>
            </a:r>
          </a:p>
        </p:txBody>
      </p:sp>
    </p:spTree>
    <p:extLst>
      <p:ext uri="{BB962C8B-B14F-4D97-AF65-F5344CB8AC3E}">
        <p14:creationId xmlns:p14="http://schemas.microsoft.com/office/powerpoint/2010/main" val="610134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821" y="284176"/>
            <a:ext cx="8847970" cy="1508760"/>
          </a:xfrm>
        </p:spPr>
        <p:txBody>
          <a:bodyPr>
            <a:normAutofit/>
          </a:bodyPr>
          <a:lstStyle/>
          <a:p>
            <a:pPr algn="ctr"/>
            <a:r>
              <a:rPr lang="es-CO" b="1">
                <a:solidFill>
                  <a:schemeClr val="tx1"/>
                </a:solidFill>
                <a:latin typeface="Corbel (Headings)"/>
                <a:cs typeface="Calibri" panose="020F0502020204030204" pitchFamily="34" charset="0"/>
              </a:rPr>
              <a:t>Comité Asesor del Distrito para Aprendices de Inglés (DELAC)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629" y="1870364"/>
            <a:ext cx="10827657" cy="4842163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es-CO" sz="6200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El Código de Educación del Estado de California (62002.5, 5CCR 11308, 52176), requiere la formación de un Comité Asesor del Distrito para </a:t>
            </a:r>
            <a:r>
              <a:rPr lang="es-CO" sz="6200" dirty="0" smtClean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Aprendices </a:t>
            </a:r>
            <a:r>
              <a:rPr lang="es-CO" sz="6200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de Inglés (DELAC) para los distritos que cuentan con por lo menos 50 o más estudiantes </a:t>
            </a:r>
            <a:r>
              <a:rPr lang="es-CO" sz="6200" dirty="0" smtClean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aprendices </a:t>
            </a:r>
            <a:r>
              <a:rPr lang="es-CO" sz="6200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de </a:t>
            </a:r>
            <a:r>
              <a:rPr lang="es-CO" sz="6200" dirty="0" smtClean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inglés</a:t>
            </a:r>
            <a:r>
              <a:rPr lang="es-CO" sz="6200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s-CO" sz="6200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La Oficina de Servicios para los Padres y la Comunidad convocará reuniones de DELAC durante el año escolar además de las reuniones con el propósito de desarrollar comentarios en relación al Plan de Control Local para Rendir Cuentas y Asumir Responsabilidades de Control Local (LCAP) así como sesiones para capacitación de liderazgo.</a:t>
            </a:r>
          </a:p>
          <a:p>
            <a:pPr marL="0" indent="0">
              <a:buNone/>
            </a:pPr>
            <a:endParaRPr lang="en-US" sz="6200" i="1" dirty="0">
              <a:solidFill>
                <a:schemeClr val="tx1"/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r>
              <a:rPr lang="es-CO" sz="6300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Las reuniones se llevarán a cabo en la Oficina de Servicios para los Padres y la Comunidad (PCS) ubicada en</a:t>
            </a:r>
          </a:p>
          <a:p>
            <a:pPr marL="45720" indent="0">
              <a:buNone/>
            </a:pPr>
            <a:r>
              <a:rPr lang="es-CO" sz="6300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  1360 West Temple Street , Los Ángeles CA 90026.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CO" sz="6200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83501528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802</TotalTime>
  <Words>972</Words>
  <Application>Microsoft Office PowerPoint</Application>
  <PresentationFormat>Widescreen</PresentationFormat>
  <Paragraphs>131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</vt:lpstr>
      <vt:lpstr>Corbel</vt:lpstr>
      <vt:lpstr>Corbel (Headings)</vt:lpstr>
      <vt:lpstr>ヒラギノ角ゴ Pro W3</vt:lpstr>
      <vt:lpstr>Basis</vt:lpstr>
      <vt:lpstr>Comité Asesor del Distrito para  Aprendices de Inglés  (DELAC, por sus siglas en inglés)</vt:lpstr>
      <vt:lpstr>Bienvenida y Repaso de la Agenda</vt:lpstr>
      <vt:lpstr>Normas</vt:lpstr>
      <vt:lpstr>Resultados del Día de Hoy</vt:lpstr>
      <vt:lpstr>PowerPoint Presentation</vt:lpstr>
      <vt:lpstr>Actividad Inicial</vt:lpstr>
      <vt:lpstr>Comentarios Públicos</vt:lpstr>
      <vt:lpstr>Orientación para los miembros y suplentes del DELAC</vt:lpstr>
      <vt:lpstr>Comité Asesor del Distrito para Aprendices de Inglés (DELAC)</vt:lpstr>
      <vt:lpstr>Los miembros y suplentes de DELAC</vt:lpstr>
      <vt:lpstr>Propósito y Responsabilidades de DELAC</vt:lpstr>
      <vt:lpstr>Propósito y Responsabilidades de DELAC</vt:lpstr>
      <vt:lpstr>Deberes y responsabilidades de los funcionarios de DELAC</vt:lpstr>
      <vt:lpstr>REPRESENTANTE DE RELACIONES PÚBLICAS</vt:lpstr>
      <vt:lpstr>REPRESENTANTE PARLAMENTARIO</vt:lpstr>
      <vt:lpstr>SECRETARIO</vt:lpstr>
      <vt:lpstr>VICE PRESIDENTE</vt:lpstr>
      <vt:lpstr>PRESIDENTE</vt:lpstr>
      <vt:lpstr>PowerPoint Presentation</vt:lpstr>
      <vt:lpstr>Repaso de las Directrices y el Proceso para las Elecciones</vt:lpstr>
      <vt:lpstr>ELECCIÓN DE FUNCIONARIOS</vt:lpstr>
      <vt:lpstr>PowerPoint Presentation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Advisory Committee</dc:title>
  <dc:creator>Windows User</dc:creator>
  <cp:lastModifiedBy>Luz Roldan</cp:lastModifiedBy>
  <cp:revision>55</cp:revision>
  <cp:lastPrinted>2017-10-19T22:41:52Z</cp:lastPrinted>
  <dcterms:created xsi:type="dcterms:W3CDTF">2017-10-17T21:09:18Z</dcterms:created>
  <dcterms:modified xsi:type="dcterms:W3CDTF">2017-11-08T17:24:10Z</dcterms:modified>
</cp:coreProperties>
</file>