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3C7_E85B22D3.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75" r:id="rId2"/>
  </p:sldMasterIdLst>
  <p:notesMasterIdLst>
    <p:notesMasterId r:id="rId58"/>
  </p:notesMasterIdLst>
  <p:handoutMasterIdLst>
    <p:handoutMasterId r:id="rId59"/>
  </p:handoutMasterIdLst>
  <p:sldIdLst>
    <p:sldId id="983" r:id="rId3"/>
    <p:sldId id="942" r:id="rId4"/>
    <p:sldId id="943" r:id="rId5"/>
    <p:sldId id="439" r:id="rId6"/>
    <p:sldId id="945" r:id="rId7"/>
    <p:sldId id="339" r:id="rId8"/>
    <p:sldId id="280" r:id="rId9"/>
    <p:sldId id="262" r:id="rId10"/>
    <p:sldId id="272" r:id="rId11"/>
    <p:sldId id="277" r:id="rId12"/>
    <p:sldId id="267" r:id="rId13"/>
    <p:sldId id="282" r:id="rId14"/>
    <p:sldId id="265" r:id="rId15"/>
    <p:sldId id="274" r:id="rId16"/>
    <p:sldId id="273" r:id="rId17"/>
    <p:sldId id="976" r:id="rId18"/>
    <p:sldId id="977" r:id="rId19"/>
    <p:sldId id="979" r:id="rId20"/>
    <p:sldId id="980" r:id="rId21"/>
    <p:sldId id="981" r:id="rId22"/>
    <p:sldId id="982" r:id="rId23"/>
    <p:sldId id="275" r:id="rId24"/>
    <p:sldId id="991" r:id="rId25"/>
    <p:sldId id="995" r:id="rId26"/>
    <p:sldId id="264" r:id="rId27"/>
    <p:sldId id="281" r:id="rId28"/>
    <p:sldId id="257" r:id="rId29"/>
    <p:sldId id="279" r:id="rId30"/>
    <p:sldId id="987" r:id="rId31"/>
    <p:sldId id="986" r:id="rId32"/>
    <p:sldId id="283" r:id="rId33"/>
    <p:sldId id="993" r:id="rId34"/>
    <p:sldId id="335" r:id="rId35"/>
    <p:sldId id="276" r:id="rId36"/>
    <p:sldId id="337" r:id="rId37"/>
    <p:sldId id="963" r:id="rId38"/>
    <p:sldId id="965" r:id="rId39"/>
    <p:sldId id="992" r:id="rId40"/>
    <p:sldId id="956" r:id="rId41"/>
    <p:sldId id="988" r:id="rId42"/>
    <p:sldId id="957" r:id="rId43"/>
    <p:sldId id="336" r:id="rId44"/>
    <p:sldId id="967" r:id="rId45"/>
    <p:sldId id="955" r:id="rId46"/>
    <p:sldId id="989" r:id="rId47"/>
    <p:sldId id="990" r:id="rId48"/>
    <p:sldId id="968" r:id="rId49"/>
    <p:sldId id="969" r:id="rId50"/>
    <p:sldId id="970" r:id="rId51"/>
    <p:sldId id="971" r:id="rId52"/>
    <p:sldId id="972" r:id="rId53"/>
    <p:sldId id="973" r:id="rId54"/>
    <p:sldId id="959" r:id="rId55"/>
    <p:sldId id="985" r:id="rId56"/>
    <p:sldId id="960"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15977-6DAE-7FBB-A88A-F4DD6092DC95}" name="Panossian, Diane" initials="PD" userId="S::dpanossi@lausd.net::06780c0c-7b52-4f26-b55a-4d6ce13af3d5" providerId="AD"/>
  <p188:author id="{6D1E53C7-CEF2-39B3-CC57-DA5F49CC3890}" name="Acosta, Gloria" initials="AG" userId="S::gloria.acosta@lausd.net::7a946522-5763-40fd-bf9d-2bba756290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D761A-FAF7-221E-DC69-20AF2F1DCB23}" v="540" dt="2023-08-15T23:10:08.510"/>
    <p1510:client id="{3A7D4717-5809-4E08-159B-FEF5D85205D8}" v="71" dt="2023-08-15T23:16:59.479"/>
    <p1510:client id="{404B9987-661C-ADCC-7D8D-96C9AF2775E4}" v="8" dt="2023-08-23T17:01:54.065"/>
    <p1510:client id="{5249B4E3-C43C-050D-A480-F8CD7E575BCD}" v="547" dt="2023-08-02T17:31:31.612"/>
    <p1510:client id="{80A17954-EC18-45C3-69A0-D6F246483F1F}" v="1486" dt="2023-08-02T19:24:48.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42" autoAdjust="0"/>
    <p:restoredTop sz="75806" autoAdjust="0"/>
  </p:normalViewPr>
  <p:slideViewPr>
    <p:cSldViewPr snapToGrid="0">
      <p:cViewPr varScale="1">
        <p:scale>
          <a:sx n="54" d="100"/>
          <a:sy n="54"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modernComment_3C7_E85B22D3.xml><?xml version="1.0" encoding="utf-8"?>
<p188:cmLst xmlns:a="http://schemas.openxmlformats.org/drawingml/2006/main" xmlns:r="http://schemas.openxmlformats.org/officeDocument/2006/relationships" xmlns:p188="http://schemas.microsoft.com/office/powerpoint/2018/8/main">
  <p188:cm id="{5A36E3C2-E5F2-4DBB-AB0D-03ADC8E126BC}" authorId="{45415977-6DAE-7FBB-A88A-F4DD6092DC95}" created="2023-07-24T20:11:10.862">
    <pc:sldMkLst xmlns:pc="http://schemas.microsoft.com/office/powerpoint/2013/main/command">
      <pc:docMk/>
      <pc:sldMk cId="3898286803" sldId="967"/>
    </pc:sldMkLst>
    <p188:txBody>
      <a:bodyPr/>
      <a:lstStyle/>
      <a:p>
        <a:r>
          <a:rPr lang="en-US"/>
          <a:t>[@Acosta, Gloria] Please split this slide and slide 41 onto two slides each.  Font is too small.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E64CA-FB69-404B-B6BF-61F2917DECC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8B2093-1ECA-4404-A511-B7B2D8BD32E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249BED-5EF0-470B-9F2E-A4B1432B97E7}" type="datetimeFigureOut">
              <a:rPr lang="en-US" smtClean="0"/>
              <a:t>9/18/2025</a:t>
            </a:fld>
            <a:endParaRPr lang="en-US"/>
          </a:p>
        </p:txBody>
      </p:sp>
      <p:sp>
        <p:nvSpPr>
          <p:cNvPr id="4" name="Footer Placeholder 3">
            <a:extLst>
              <a:ext uri="{FF2B5EF4-FFF2-40B4-BE49-F238E27FC236}">
                <a16:creationId xmlns:a16="http://schemas.microsoft.com/office/drawing/2014/main" id="{D327354F-1B3A-4933-A2F9-CF1DC833E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5D4F7D-BD09-478F-B4D9-BDD8581F487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B142F8-DD7C-4F79-B3EB-D97F8E2D8E81}" type="slidenum">
              <a:rPr lang="en-US" smtClean="0"/>
              <a:t>‹#›</a:t>
            </a:fld>
            <a:endParaRPr lang="en-US"/>
          </a:p>
        </p:txBody>
      </p:sp>
    </p:spTree>
    <p:extLst>
      <p:ext uri="{BB962C8B-B14F-4D97-AF65-F5344CB8AC3E}">
        <p14:creationId xmlns:p14="http://schemas.microsoft.com/office/powerpoint/2010/main" val="30786723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6C9D80-CB73-4085-BC04-0374D138770E}" type="datetimeFigureOut">
              <a:rPr lang="en-US" smtClean="0"/>
              <a:t>9/18/2025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3A3C38-2209-4166-B4A8-1059C93D4955}" type="slidenum">
              <a:rPr lang="en-US" smtClean="0"/>
              <a:t>‹#›</a:t>
            </a:fld>
            <a:endParaRPr lang="en-US"/>
          </a:p>
        </p:txBody>
      </p:sp>
    </p:spTree>
    <p:extLst>
      <p:ext uri="{BB962C8B-B14F-4D97-AF65-F5344CB8AC3E}">
        <p14:creationId xmlns:p14="http://schemas.microsoft.com/office/powerpoint/2010/main" val="2926396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chooldirectory.lausd.net/schooldirector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music as participants arrive.</a:t>
            </a:r>
          </a:p>
          <a:p>
            <a:endParaRPr lang="en-US" dirty="0"/>
          </a:p>
          <a:p>
            <a:r>
              <a:rPr lang="en-US" b="1" dirty="0"/>
              <a:t>Say:  </a:t>
            </a:r>
            <a:r>
              <a:rPr lang="en-US" dirty="0"/>
              <a:t>Welcome and thank you for becoming a SSC member.</a:t>
            </a:r>
            <a:endParaRPr lang="en-US" dirty="0">
              <a:cs typeface="Calibri"/>
            </a:endParaRPr>
          </a:p>
          <a:p>
            <a:r>
              <a:rPr lang="en-US" dirty="0"/>
              <a:t>During today’s training you will learn about our SSC leadership team.</a:t>
            </a:r>
            <a:endParaRPr lang="en-US" dirty="0">
              <a:cs typeface="Calibri" panose="020F0502020204030204"/>
            </a:endParaRPr>
          </a:p>
          <a:p>
            <a:endParaRPr lang="en-US" dirty="0"/>
          </a:p>
          <a:p>
            <a:r>
              <a:rPr lang="en-US" dirty="0"/>
              <a:t>Note: If you are meeting in person and you are not Hybrid, please hide slides 2, 3, 4, and 5</a:t>
            </a:r>
            <a:endParaRPr lang="en-US" dirty="0">
              <a:cs typeface="Calibri"/>
            </a:endParaRPr>
          </a:p>
          <a:p>
            <a:r>
              <a:rPr lang="en-US" b="1" dirty="0"/>
              <a:t>Click</a:t>
            </a:r>
          </a:p>
          <a:p>
            <a:endParaRPr lang="en-US" dirty="0"/>
          </a:p>
          <a:p>
            <a:endParaRPr lang="en-US" dirty="0"/>
          </a:p>
        </p:txBody>
      </p:sp>
      <p:sp>
        <p:nvSpPr>
          <p:cNvPr id="4" name="Slide Number Placeholder 3"/>
          <p:cNvSpPr>
            <a:spLocks noGrp="1"/>
          </p:cNvSpPr>
          <p:nvPr>
            <p:ph type="sldNum" sz="quarter" idx="5"/>
          </p:nvPr>
        </p:nvSpPr>
        <p:spPr/>
        <p:txBody>
          <a:bodyPr/>
          <a:lstStyle/>
          <a:p>
            <a:fld id="{16056577-DF65-4432-9437-3E108647D75D}" type="slidenum">
              <a:rPr lang="en-US" smtClean="0"/>
              <a:t>1</a:t>
            </a:fld>
            <a:endParaRPr lang="en-US"/>
          </a:p>
        </p:txBody>
      </p:sp>
    </p:spTree>
    <p:extLst>
      <p:ext uri="{BB962C8B-B14F-4D97-AF65-F5344CB8AC3E}">
        <p14:creationId xmlns:p14="http://schemas.microsoft.com/office/powerpoint/2010/main" val="5436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Let's learn a little about the School plan for Student Achievement  (SPSA).</a:t>
            </a:r>
          </a:p>
          <a:p>
            <a:endParaRPr lang="en-US"/>
          </a:p>
          <a:p>
            <a:r>
              <a:rPr lang="en-US" dirty="0"/>
              <a:t>Click</a:t>
            </a:r>
            <a:endParaRPr lang="en-US" dirty="0">
              <a:cs typeface="Calibri"/>
            </a:endParaRPr>
          </a:p>
          <a:p>
            <a:endParaRPr lang="en-US">
              <a:cs typeface="Calibri" panose="020F0502020204030204"/>
            </a:endParaRPr>
          </a:p>
          <a:p>
            <a:r>
              <a:rPr lang="es-CO" dirty="0"/>
              <a:t>Diga:</a:t>
            </a:r>
            <a:r>
              <a:rPr lang="en-US" dirty="0"/>
              <a:t> </a:t>
            </a:r>
            <a:endParaRPr lang="en-US" dirty="0">
              <a:cs typeface="Calibri"/>
            </a:endParaRPr>
          </a:p>
          <a:p>
            <a:r>
              <a:rPr lang="es-CO" dirty="0"/>
              <a:t>Aprendamos un poco más acerca del plan escolar para el rendimiento académico estudiantil (SPSA). </a:t>
            </a:r>
            <a:endParaRPr lang="en-US" dirty="0"/>
          </a:p>
          <a:p>
            <a:r>
              <a:rPr lang="es-CO" dirty="0"/>
              <a:t> </a:t>
            </a:r>
            <a:r>
              <a:rPr lang="en-US" dirty="0"/>
              <a:t> </a:t>
            </a:r>
            <a:endParaRPr lang="en-US" dirty="0">
              <a:cs typeface="Calibri"/>
            </a:endParaRPr>
          </a:p>
          <a:p>
            <a:r>
              <a:rPr lang="es-CO" dirty="0"/>
              <a:t>Clic</a:t>
            </a:r>
            <a:r>
              <a:rPr lang="en-US" dirty="0"/>
              <a:t> </a:t>
            </a:r>
            <a:endParaRPr lang="en-US" dirty="0">
              <a:cs typeface="Calibri"/>
            </a:endParaRPr>
          </a:p>
          <a:p>
            <a:r>
              <a:rPr lang="es-CO" dirty="0"/>
              <a:t> </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10</a:t>
            </a:fld>
            <a:endParaRPr lang="en-US"/>
          </a:p>
        </p:txBody>
      </p:sp>
      <p:sp>
        <p:nvSpPr>
          <p:cNvPr id="5" name="Footer Placeholder 4">
            <a:extLst>
              <a:ext uri="{FF2B5EF4-FFF2-40B4-BE49-F238E27FC236}">
                <a16:creationId xmlns:a16="http://schemas.microsoft.com/office/drawing/2014/main" id="{795E1EE8-763E-439A-A0D7-57181DF1AC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3122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b="1"/>
          </a:p>
          <a:p>
            <a:r>
              <a:rPr lang="en-US" dirty="0"/>
              <a:t>This apple represents our school plan focusing once again on focusing on education .</a:t>
            </a:r>
            <a:endParaRPr lang="en-US" dirty="0">
              <a:cs typeface="Calibri"/>
            </a:endParaRPr>
          </a:p>
          <a:p>
            <a:endParaRPr lang="en-US"/>
          </a:p>
          <a:p>
            <a:r>
              <a:rPr lang="en-US" dirty="0"/>
              <a:t>The first point it talks about </a:t>
            </a:r>
            <a:r>
              <a:rPr lang="en-US" b="1" dirty="0"/>
              <a:t>school strategies and actions </a:t>
            </a:r>
            <a:r>
              <a:rPr lang="en-US" dirty="0"/>
              <a:t>that will guide our conversation as we review our plan on a monthly basis. </a:t>
            </a:r>
            <a:endParaRPr lang="en-US">
              <a:cs typeface="Calibri"/>
            </a:endParaRPr>
          </a:p>
          <a:p>
            <a:endParaRPr lang="en-US"/>
          </a:p>
          <a:p>
            <a:r>
              <a:rPr lang="en-US" dirty="0"/>
              <a:t>The data is reviewed by student subgroup to identify what might be some of their learning gaps, that we need to address the budget needed to support our TI programs.</a:t>
            </a:r>
            <a:endParaRPr lang="en-US" dirty="0">
              <a:cs typeface="Calibri"/>
            </a:endParaRPr>
          </a:p>
          <a:p>
            <a:endParaRPr lang="en-US"/>
          </a:p>
          <a:p>
            <a:r>
              <a:rPr lang="en-US" dirty="0"/>
              <a:t>That brings us to school budget. The school receives title one funds TSP funds there’s to support men's education as a whole .</a:t>
            </a:r>
            <a:endParaRPr lang="en-US" dirty="0">
              <a:cs typeface="Calibri"/>
            </a:endParaRPr>
          </a:p>
          <a:p>
            <a:r>
              <a:rPr lang="en-US" dirty="0"/>
              <a:t>As a school site council member, you will be providing a advisement and making decisions regarding Title I funding and programs.</a:t>
            </a:r>
            <a:endParaRPr lang="en-US" dirty="0">
              <a:cs typeface="Calibri"/>
            </a:endParaRPr>
          </a:p>
          <a:p>
            <a:endParaRPr lang="en-US"/>
          </a:p>
          <a:p>
            <a:r>
              <a:rPr lang="en-US" dirty="0"/>
              <a:t>School sites must include parents and decision-making process support their leadership development and provide them with tools to support education at home .</a:t>
            </a:r>
            <a:endParaRPr lang="en-US" dirty="0">
              <a:cs typeface="Calibri"/>
            </a:endParaRPr>
          </a:p>
          <a:p>
            <a:r>
              <a:rPr lang="en-US" dirty="0"/>
              <a:t>One way to ensure that the schools meet this requirement as part of the SPSA  there is a Parent for Family Engagement policy that is embedded in the SPSA that outlines how the school will partner and provide support to all families.</a:t>
            </a:r>
            <a:endParaRPr lang="en-US" dirty="0">
              <a:cs typeface="Calibri"/>
            </a:endParaRPr>
          </a:p>
          <a:p>
            <a:r>
              <a:rPr lang="en-US" dirty="0"/>
              <a:t>As SSC members you will review the TIPFEP and align it to the academic goals set for this year.</a:t>
            </a:r>
            <a:endParaRPr lang="en-US" dirty="0">
              <a:cs typeface="Calibri"/>
            </a:endParaRPr>
          </a:p>
          <a:p>
            <a:r>
              <a:rPr lang="en-US" dirty="0"/>
              <a:t>Once it has been reviewed and updated you will approve its content during the first semester, along with the review and approval of the School and Parent Compact that outlines how Teachers, Parents and students will support the student, so that he/she is successful.</a:t>
            </a:r>
            <a:endParaRPr lang="en-US" dirty="0">
              <a:cs typeface="Calibri"/>
            </a:endParaRPr>
          </a:p>
          <a:p>
            <a:endParaRPr lang="en-US"/>
          </a:p>
          <a:p>
            <a:r>
              <a:rPr lang="en-US" sz="1800" b="1" u="sng" dirty="0"/>
              <a:t>If online:</a:t>
            </a:r>
            <a:endParaRPr lang="en-US" sz="1800" b="1" u="sng" dirty="0">
              <a:cs typeface="Calibri"/>
            </a:endParaRPr>
          </a:p>
          <a:p>
            <a:r>
              <a:rPr lang="en-US" b="1" dirty="0"/>
              <a:t>Say:</a:t>
            </a:r>
            <a:endParaRPr lang="en-US" b="1" dirty="0">
              <a:cs typeface="Calibri"/>
            </a:endParaRPr>
          </a:p>
          <a:p>
            <a:r>
              <a:rPr lang="en-US" dirty="0"/>
              <a:t>We're going to do a waterfall activity in a moment I'm going to ask you to write in the chat: of the items listed which is the most important to you?</a:t>
            </a:r>
            <a:endParaRPr lang="en-US" dirty="0">
              <a:cs typeface="Calibri"/>
            </a:endParaRPr>
          </a:p>
          <a:p>
            <a:r>
              <a:rPr lang="en-US" dirty="0"/>
              <a:t>For those of you who might not know what a waterfall activity.</a:t>
            </a:r>
            <a:endParaRPr lang="en-US" dirty="0">
              <a:cs typeface="Calibri"/>
            </a:endParaRPr>
          </a:p>
          <a:p>
            <a:r>
              <a:rPr lang="en-US" dirty="0"/>
              <a:t>It’s an activity where I show you the question ask you to write it in the chat, but you don’t press enter until I say waterfall .</a:t>
            </a:r>
            <a:endParaRPr lang="en-US" dirty="0">
              <a:cs typeface="Calibri"/>
            </a:endParaRPr>
          </a:p>
          <a:p>
            <a:r>
              <a:rPr lang="en-US" dirty="0"/>
              <a:t>Are you ready?</a:t>
            </a:r>
            <a:endParaRPr lang="en-US" dirty="0">
              <a:cs typeface="Calibri"/>
            </a:endParaRPr>
          </a:p>
          <a:p>
            <a:r>
              <a:rPr lang="en-US" b="1" dirty="0"/>
              <a:t>Click (question will fly in)</a:t>
            </a:r>
            <a:endParaRPr lang="en-US" b="1" dirty="0">
              <a:cs typeface="Calibri"/>
            </a:endParaRPr>
          </a:p>
          <a:p>
            <a:r>
              <a:rPr lang="en-US" b="1" dirty="0"/>
              <a:t>Say: </a:t>
            </a:r>
            <a:endParaRPr lang="en-US" b="1" dirty="0">
              <a:cs typeface="Calibri"/>
            </a:endParaRPr>
          </a:p>
          <a:p>
            <a:r>
              <a:rPr lang="en-US" dirty="0"/>
              <a:t>List which item(s) is the most important to you?</a:t>
            </a:r>
            <a:endParaRPr lang="en-US" dirty="0">
              <a:cs typeface="Calibri"/>
            </a:endParaRPr>
          </a:p>
          <a:p>
            <a:r>
              <a:rPr lang="en-US" dirty="0"/>
              <a:t>(48 seconds)</a:t>
            </a:r>
            <a:endParaRPr lang="en-US" dirty="0">
              <a:cs typeface="Calibri"/>
            </a:endParaRPr>
          </a:p>
          <a:p>
            <a:r>
              <a:rPr lang="en-US" dirty="0"/>
              <a:t>Water Fall.</a:t>
            </a:r>
            <a:endParaRPr lang="en-US" dirty="0">
              <a:cs typeface="Calibri"/>
            </a:endParaRPr>
          </a:p>
          <a:p>
            <a:r>
              <a:rPr lang="en-US" dirty="0"/>
              <a:t>I am going to read one or two out loud and move on to the next slide. thank you.</a:t>
            </a:r>
            <a:endParaRPr lang="en-US" dirty="0">
              <a:cs typeface="Calibri"/>
            </a:endParaRPr>
          </a:p>
          <a:p>
            <a:endParaRPr lang="en-US"/>
          </a:p>
          <a:p>
            <a:endParaRPr lang="en-US"/>
          </a:p>
          <a:p>
            <a:r>
              <a:rPr lang="en-US" b="1" u="sng" dirty="0"/>
              <a:t>If in person:</a:t>
            </a:r>
            <a:endParaRPr lang="en-US" b="1" u="sng"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(question will fly in)</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Poppins"/>
                <a:cs typeface="Poppins"/>
              </a:rPr>
              <a:t>Say: List which item (s) is most important to you.</a:t>
            </a:r>
          </a:p>
          <a:p>
            <a:r>
              <a:rPr lang="en-US" dirty="0"/>
              <a:t>Please turn to your elbow partner or the person to your right and introduce your self and share which is the most important to you?</a:t>
            </a:r>
            <a:endParaRPr lang="en-US" dirty="0">
              <a:cs typeface="Calibri"/>
            </a:endParaRPr>
          </a:p>
          <a:p>
            <a:endParaRPr lang="en-US"/>
          </a:p>
          <a:p>
            <a:r>
              <a:rPr lang="en-US" dirty="0"/>
              <a:t>Are you ready?</a:t>
            </a:r>
            <a:endParaRPr lang="en-US" dirty="0">
              <a:cs typeface="Calibri"/>
            </a:endParaRPr>
          </a:p>
          <a:p>
            <a:r>
              <a:rPr lang="en-US" dirty="0"/>
              <a:t>You each have 1 minute</a:t>
            </a:r>
            <a:endParaRPr lang="en-US" dirty="0">
              <a:cs typeface="Calibri"/>
            </a:endParaRPr>
          </a:p>
          <a:p>
            <a:endParaRPr lang="en-US"/>
          </a:p>
          <a:p>
            <a:r>
              <a:rPr lang="en-US" dirty="0"/>
              <a:t>Go (1 minute each)</a:t>
            </a:r>
            <a:endParaRPr lang="en-US" dirty="0">
              <a:cs typeface="Calibri"/>
            </a:endParaRPr>
          </a:p>
          <a:p>
            <a:r>
              <a:rPr lang="en-US" dirty="0"/>
              <a:t>Thank you.</a:t>
            </a:r>
            <a:endParaRPr lang="en-US" dirty="0">
              <a:cs typeface="Calibri"/>
            </a:endParaRPr>
          </a:p>
          <a:p>
            <a:endParaRPr lang="en-US"/>
          </a:p>
          <a:p>
            <a:r>
              <a:rPr lang="en-US" b="1" dirty="0"/>
              <a:t>Click</a:t>
            </a:r>
            <a:endParaRPr lang="en-US" b="1" dirty="0">
              <a:cs typeface="Calibri"/>
            </a:endParaRPr>
          </a:p>
          <a:p>
            <a:endParaRPr lang="en-US" b="1"/>
          </a:p>
          <a:p>
            <a:r>
              <a:rPr lang="es-CO" b="1" dirty="0"/>
              <a:t>Diga: </a:t>
            </a:r>
            <a:endParaRPr lang="en-US"/>
          </a:p>
          <a:p>
            <a:r>
              <a:rPr lang="es-CO" dirty="0"/>
              <a:t>Esta manzana representa nuestro plan escolar, que se enfoca una vez más en la educación.</a:t>
            </a:r>
            <a:r>
              <a:rPr lang="en-US" dirty="0"/>
              <a:t> </a:t>
            </a:r>
            <a:endParaRPr lang="en-US" dirty="0">
              <a:cs typeface="Calibri"/>
            </a:endParaRPr>
          </a:p>
          <a:p>
            <a:r>
              <a:rPr lang="es-CO" dirty="0"/>
              <a:t> </a:t>
            </a:r>
            <a:r>
              <a:rPr lang="en-US" dirty="0"/>
              <a:t> </a:t>
            </a:r>
            <a:endParaRPr lang="en-US" dirty="0">
              <a:cs typeface="Calibri"/>
            </a:endParaRPr>
          </a:p>
          <a:p>
            <a:r>
              <a:rPr lang="es-CO" dirty="0"/>
              <a:t>El primer punto trata con las </a:t>
            </a:r>
            <a:r>
              <a:rPr lang="es-CO" b="1" dirty="0"/>
              <a:t>estrategias y acciones escolares</a:t>
            </a:r>
            <a:r>
              <a:rPr lang="es-CO" dirty="0"/>
              <a:t> que guiarán nuestra conversación a medida que repasemos nuestro plan mensualmente. </a:t>
            </a:r>
            <a:endParaRPr lang="en-US"/>
          </a:p>
          <a:p>
            <a:r>
              <a:rPr lang="es-CO" dirty="0"/>
              <a:t> </a:t>
            </a:r>
            <a:r>
              <a:rPr lang="en-US" dirty="0"/>
              <a:t> </a:t>
            </a:r>
            <a:endParaRPr lang="en-US">
              <a:cs typeface="Calibri"/>
            </a:endParaRPr>
          </a:p>
          <a:p>
            <a:r>
              <a:rPr lang="es-CO" dirty="0"/>
              <a:t>Se repasan los datos, por subgrupo estudiantil, para identificar algunas de las desigualdades de aprendizaje que necesitamos abordar dentro del presupuesto, que es necesario para apoyar nuestros programas de Título 1. </a:t>
            </a:r>
            <a:endParaRPr lang="en-US"/>
          </a:p>
          <a:p>
            <a:r>
              <a:rPr lang="es-CO" dirty="0"/>
              <a:t> </a:t>
            </a:r>
            <a:r>
              <a:rPr lang="en-US" dirty="0"/>
              <a:t> </a:t>
            </a:r>
            <a:endParaRPr lang="en-US">
              <a:cs typeface="Calibri"/>
            </a:endParaRPr>
          </a:p>
          <a:p>
            <a:r>
              <a:rPr lang="es-CO" dirty="0"/>
              <a:t>Esto nos lleva a nuestro presupuesto escolar. La escuela recibe fondos TSP y de Título 1 para apoyar la educación de los estudiantes en su totalidad. </a:t>
            </a:r>
            <a:endParaRPr lang="en-US"/>
          </a:p>
          <a:p>
            <a:r>
              <a:rPr lang="es-CO" dirty="0"/>
              <a:t>Como miembro del Consejo del Plantel Escolar, proporcionarán asesoramiento y tomarán decisiones referentes a los programas y los fondos de Título 1. </a:t>
            </a:r>
            <a:endParaRPr lang="en-US"/>
          </a:p>
          <a:p>
            <a:r>
              <a:rPr lang="es-CO" dirty="0"/>
              <a:t> </a:t>
            </a:r>
            <a:r>
              <a:rPr lang="en-US" dirty="0"/>
              <a:t> </a:t>
            </a:r>
            <a:endParaRPr lang="en-US">
              <a:cs typeface="Calibri"/>
            </a:endParaRPr>
          </a:p>
          <a:p>
            <a:r>
              <a:rPr lang="es-CO" dirty="0"/>
              <a:t>Los planteles escolares deben de incluir a los padres en el proceso de toma de decisiones, apoyar su desarrollo de su liderazgo y proporcionarles las herramientas necesarias para apoyar la educación en el hogar.</a:t>
            </a:r>
            <a:r>
              <a:rPr lang="en-US" dirty="0"/>
              <a:t> </a:t>
            </a:r>
            <a:endParaRPr lang="en-US">
              <a:cs typeface="Calibri"/>
            </a:endParaRPr>
          </a:p>
          <a:p>
            <a:r>
              <a:rPr lang="es-CO" dirty="0"/>
              <a:t>Una manera de asegurar que las escuelas cumplen con este requisito como parte del SPSA es que hay una política para la involucración de los padres y las familias que se incorpora dentro del SPSA que establece cómo la escuela se asociará y proporcionará apoyo a todas las familias. </a:t>
            </a:r>
            <a:endParaRPr lang="en-US"/>
          </a:p>
          <a:p>
            <a:r>
              <a:rPr lang="es-CO" dirty="0"/>
              <a:t>Como miembros del SSC, repasarán la política para la involucración de los padres y las familias y la alinearán a las metas académicas establecidas para este año.</a:t>
            </a:r>
            <a:r>
              <a:rPr lang="en-US" dirty="0"/>
              <a:t> </a:t>
            </a:r>
            <a:endParaRPr lang="en-US">
              <a:cs typeface="Calibri"/>
            </a:endParaRPr>
          </a:p>
          <a:p>
            <a:r>
              <a:rPr lang="es-CO" dirty="0"/>
              <a:t>Una vez se haya revisado y actualizado, ustedes aprobarán el contenido durante el primer semestre junto con el repaso y aprobación del acuerdo entre la escuela y los padres, que establece cómo los maestros, padres, estudiantes, apoyarán a los estudiantes para que sean exitosos.</a:t>
            </a:r>
            <a:r>
              <a:rPr lang="en-US" dirty="0"/>
              <a:t> </a:t>
            </a:r>
            <a:endParaRPr lang="en-US">
              <a:cs typeface="Calibri"/>
            </a:endParaRPr>
          </a:p>
          <a:p>
            <a:r>
              <a:rPr lang="es-CO" dirty="0"/>
              <a:t> </a:t>
            </a:r>
            <a:r>
              <a:rPr lang="en-US" dirty="0"/>
              <a:t> </a:t>
            </a:r>
            <a:endParaRPr lang="en-US">
              <a:cs typeface="Calibri"/>
            </a:endParaRPr>
          </a:p>
          <a:p>
            <a:r>
              <a:rPr lang="es-CO" b="1" u="sng" dirty="0"/>
              <a:t>Si están en línea:</a:t>
            </a:r>
            <a:r>
              <a:rPr lang="en-US" dirty="0"/>
              <a:t> </a:t>
            </a:r>
            <a:endParaRPr lang="en-US">
              <a:cs typeface="Calibri"/>
            </a:endParaRPr>
          </a:p>
          <a:p>
            <a:r>
              <a:rPr lang="es-CO" b="1" dirty="0"/>
              <a:t>Diga:</a:t>
            </a:r>
            <a:r>
              <a:rPr lang="en-US" dirty="0"/>
              <a:t> </a:t>
            </a:r>
            <a:endParaRPr lang="en-US">
              <a:cs typeface="Calibri"/>
            </a:endParaRPr>
          </a:p>
          <a:p>
            <a:r>
              <a:rPr lang="es-CO" dirty="0"/>
              <a:t>Participaremos en una actividad de cascada. En un momento les preguntaré que escriban en el chat de los puntos enumerados. ¿Cuál es de mayor importancia para usted?</a:t>
            </a:r>
            <a:r>
              <a:rPr lang="en-US" dirty="0"/>
              <a:t> </a:t>
            </a:r>
            <a:endParaRPr lang="en-US">
              <a:cs typeface="Calibri"/>
            </a:endParaRPr>
          </a:p>
          <a:p>
            <a:r>
              <a:rPr lang="es-CO" dirty="0"/>
              <a:t>Para los que no sepan que es una actividad cascada.</a:t>
            </a:r>
            <a:r>
              <a:rPr lang="en-US" dirty="0"/>
              <a:t> </a:t>
            </a:r>
            <a:endParaRPr lang="en-US">
              <a:cs typeface="Calibri"/>
            </a:endParaRPr>
          </a:p>
          <a:p>
            <a:r>
              <a:rPr lang="es-CO" dirty="0"/>
              <a:t>Esta es una actividad en la que yo les planteo una pregunta, les pido que escriban en el chat, pero no lo envían hasta que yo diga cascada.</a:t>
            </a:r>
            <a:r>
              <a:rPr lang="en-US" dirty="0"/>
              <a:t> </a:t>
            </a:r>
            <a:endParaRPr lang="en-US">
              <a:cs typeface="Calibri"/>
            </a:endParaRPr>
          </a:p>
          <a:p>
            <a:r>
              <a:rPr lang="es-CO" dirty="0"/>
              <a:t>¿Listos?</a:t>
            </a:r>
            <a:r>
              <a:rPr lang="en-US" dirty="0"/>
              <a:t> </a:t>
            </a:r>
            <a:endParaRPr lang="en-US">
              <a:cs typeface="Calibri"/>
            </a:endParaRPr>
          </a:p>
          <a:p>
            <a:r>
              <a:rPr lang="es-CO" b="1" dirty="0"/>
              <a:t>Clic (la pregunta entrará volando)</a:t>
            </a:r>
            <a:r>
              <a:rPr lang="en-US" dirty="0"/>
              <a:t> </a:t>
            </a:r>
            <a:endParaRPr lang="en-US">
              <a:cs typeface="Calibri"/>
            </a:endParaRPr>
          </a:p>
          <a:p>
            <a:r>
              <a:rPr lang="es-CO" b="1" dirty="0"/>
              <a:t>Diga: </a:t>
            </a:r>
            <a:endParaRPr lang="en-US"/>
          </a:p>
          <a:p>
            <a:r>
              <a:rPr lang="es-CO" dirty="0"/>
              <a:t>Escriba, ¿cuál punto o puntos son de mayor importancia para usted?</a:t>
            </a:r>
            <a:r>
              <a:rPr lang="en-US" dirty="0"/>
              <a:t> </a:t>
            </a:r>
            <a:endParaRPr lang="en-US">
              <a:cs typeface="Calibri"/>
            </a:endParaRPr>
          </a:p>
          <a:p>
            <a:r>
              <a:rPr lang="es-CO" dirty="0"/>
              <a:t>(48 segundos)</a:t>
            </a:r>
            <a:r>
              <a:rPr lang="en-US" dirty="0"/>
              <a:t> </a:t>
            </a:r>
            <a:endParaRPr lang="en-US">
              <a:cs typeface="Calibri"/>
            </a:endParaRPr>
          </a:p>
          <a:p>
            <a:r>
              <a:rPr lang="es-CO" dirty="0"/>
              <a:t>Cascada.</a:t>
            </a:r>
            <a:r>
              <a:rPr lang="en-US" dirty="0"/>
              <a:t> </a:t>
            </a:r>
            <a:endParaRPr lang="en-US">
              <a:cs typeface="Calibri"/>
            </a:endParaRPr>
          </a:p>
          <a:p>
            <a:r>
              <a:rPr lang="es-CO" dirty="0"/>
              <a:t>Leeré 1 o dos en voz alta y luego seguiré a la siguiente diapositiva.</a:t>
            </a:r>
            <a:r>
              <a:rPr lang="en-US" dirty="0"/>
              <a:t> </a:t>
            </a:r>
            <a:endParaRPr lang="en-US">
              <a:cs typeface="Calibri"/>
            </a:endParaRPr>
          </a:p>
          <a:p>
            <a:r>
              <a:rPr lang="es-CO" dirty="0"/>
              <a:t> </a:t>
            </a:r>
            <a:r>
              <a:rPr lang="en-US" dirty="0"/>
              <a:t> </a:t>
            </a:r>
            <a:endParaRPr lang="en-US">
              <a:cs typeface="Calibri"/>
            </a:endParaRPr>
          </a:p>
          <a:p>
            <a:r>
              <a:rPr lang="es-CO" dirty="0"/>
              <a:t> </a:t>
            </a:r>
            <a:r>
              <a:rPr lang="en-US" dirty="0"/>
              <a:t> </a:t>
            </a:r>
            <a:endParaRPr lang="en-US">
              <a:cs typeface="Calibri"/>
            </a:endParaRPr>
          </a:p>
          <a:p>
            <a:r>
              <a:rPr lang="es-CO" b="1" u="sng" dirty="0"/>
              <a:t>Si están en persona:</a:t>
            </a:r>
            <a:r>
              <a:rPr lang="en-US" dirty="0"/>
              <a:t> </a:t>
            </a:r>
            <a:endParaRPr lang="en-US">
              <a:cs typeface="Calibri"/>
            </a:endParaRPr>
          </a:p>
          <a:p>
            <a:r>
              <a:rPr lang="es-CO" b="1" dirty="0"/>
              <a:t>Clic (la pregunta entrará volando)</a:t>
            </a:r>
            <a:r>
              <a:rPr lang="en-US" dirty="0"/>
              <a:t> </a:t>
            </a:r>
            <a:endParaRPr lang="en-US">
              <a:cs typeface="Calibri"/>
            </a:endParaRPr>
          </a:p>
          <a:p>
            <a:r>
              <a:rPr lang="es-CO" b="1" dirty="0"/>
              <a:t> </a:t>
            </a:r>
            <a:r>
              <a:rPr lang="en-US" dirty="0"/>
              <a:t> </a:t>
            </a:r>
            <a:endParaRPr lang="en-US">
              <a:cs typeface="Calibri"/>
            </a:endParaRPr>
          </a:p>
          <a:p>
            <a:r>
              <a:rPr lang="es-CO" b="1" dirty="0"/>
              <a:t>Diga: ¿Cuál punto o puntos son de mayor importancia para usted?</a:t>
            </a:r>
            <a:r>
              <a:rPr lang="en-US" dirty="0"/>
              <a:t> </a:t>
            </a:r>
            <a:endParaRPr lang="en-US">
              <a:cs typeface="Calibri"/>
            </a:endParaRPr>
          </a:p>
          <a:p>
            <a:r>
              <a:rPr lang="es-CO" dirty="0"/>
              <a:t>Con su compañero a lado o con la persona a su derecha, preséntese y comparta el punto o puntos de mayor importancia para usted.</a:t>
            </a:r>
            <a:r>
              <a:rPr lang="en-US" dirty="0"/>
              <a:t> </a:t>
            </a:r>
            <a:endParaRPr lang="en-US">
              <a:cs typeface="Calibri"/>
            </a:endParaRPr>
          </a:p>
          <a:p>
            <a:r>
              <a:rPr lang="es-CO" dirty="0"/>
              <a:t> </a:t>
            </a:r>
            <a:r>
              <a:rPr lang="en-US" dirty="0"/>
              <a:t> </a:t>
            </a:r>
            <a:endParaRPr lang="en-US">
              <a:cs typeface="Calibri"/>
            </a:endParaRPr>
          </a:p>
          <a:p>
            <a:r>
              <a:rPr lang="es-CO" dirty="0"/>
              <a:t>¿Listos?</a:t>
            </a:r>
            <a:r>
              <a:rPr lang="en-US" dirty="0"/>
              <a:t> </a:t>
            </a:r>
            <a:endParaRPr lang="en-US">
              <a:cs typeface="Calibri"/>
            </a:endParaRPr>
          </a:p>
          <a:p>
            <a:r>
              <a:rPr lang="es-CO" dirty="0"/>
              <a:t>Tienen un minuto cada uno.</a:t>
            </a:r>
            <a:r>
              <a:rPr lang="en-US" dirty="0"/>
              <a:t> </a:t>
            </a:r>
            <a:endParaRPr lang="en-US">
              <a:cs typeface="Calibri"/>
            </a:endParaRPr>
          </a:p>
          <a:p>
            <a:r>
              <a:rPr lang="es-CO" dirty="0"/>
              <a:t> </a:t>
            </a:r>
            <a:r>
              <a:rPr lang="en-US" dirty="0"/>
              <a:t> </a:t>
            </a:r>
            <a:endParaRPr lang="en-US">
              <a:cs typeface="Calibri"/>
            </a:endParaRPr>
          </a:p>
          <a:p>
            <a:r>
              <a:rPr lang="es-CO" dirty="0"/>
              <a:t>Listos (1 minutos cada uno)</a:t>
            </a:r>
            <a:r>
              <a:rPr lang="en-US" dirty="0"/>
              <a:t> </a:t>
            </a:r>
            <a:endParaRPr lang="en-US">
              <a:cs typeface="Calibri"/>
            </a:endParaRPr>
          </a:p>
          <a:p>
            <a:r>
              <a:rPr lang="es-CO" dirty="0"/>
              <a:t>Gracias.</a:t>
            </a:r>
            <a:r>
              <a:rPr lang="en-US" dirty="0"/>
              <a:t> </a:t>
            </a:r>
            <a:endParaRPr lang="en-US">
              <a:cs typeface="Calibri"/>
            </a:endParaRPr>
          </a:p>
          <a:p>
            <a:r>
              <a:rPr lang="es-CO" dirty="0"/>
              <a:t> </a:t>
            </a:r>
            <a:r>
              <a:rPr lang="en-US" dirty="0"/>
              <a:t> </a:t>
            </a:r>
            <a:endParaRPr lang="en-US">
              <a:cs typeface="Calibri"/>
            </a:endParaRPr>
          </a:p>
          <a:p>
            <a:r>
              <a:rPr lang="es-CO" b="1" dirty="0"/>
              <a:t>Clic</a:t>
            </a:r>
            <a:r>
              <a:rPr lang="en-US" dirty="0"/>
              <a:t> </a:t>
            </a:r>
            <a:endParaRPr lang="en-US">
              <a:cs typeface="Calibri"/>
            </a:endParaRPr>
          </a:p>
          <a:p>
            <a:r>
              <a:rPr lang="es-CO" dirty="0"/>
              <a:t> </a:t>
            </a:r>
            <a:r>
              <a:rPr lang="en-US" dirty="0"/>
              <a:t> </a:t>
            </a:r>
            <a:endParaRPr lang="en-US">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11</a:t>
            </a:fld>
            <a:endParaRPr lang="en-US"/>
          </a:p>
        </p:txBody>
      </p:sp>
      <p:sp>
        <p:nvSpPr>
          <p:cNvPr id="5" name="Footer Placeholder 4">
            <a:extLst>
              <a:ext uri="{FF2B5EF4-FFF2-40B4-BE49-F238E27FC236}">
                <a16:creationId xmlns:a16="http://schemas.microsoft.com/office/drawing/2014/main" id="{06F728DA-6C3A-4D21-BEFA-6CB8FF7E296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5814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Let's look at some SSC resources that we have available to support you as a member.</a:t>
            </a:r>
          </a:p>
          <a:p>
            <a:endParaRPr lang="en-US"/>
          </a:p>
          <a:p>
            <a:r>
              <a:rPr lang="en-US"/>
              <a:t>Click</a:t>
            </a:r>
          </a:p>
          <a:p>
            <a:endParaRPr lang="en-US"/>
          </a:p>
          <a:p>
            <a:r>
              <a:rPr lang="es-CO" b="1"/>
              <a:t>Diga:</a:t>
            </a:r>
            <a:r>
              <a:rPr lang="en-US"/>
              <a:t> </a:t>
            </a:r>
          </a:p>
          <a:p>
            <a:r>
              <a:rPr lang="es-CO"/>
              <a:t>Miremos algunos de los recursos que tiene el </a:t>
            </a:r>
            <a:r>
              <a:rPr lang="es-CO" err="1"/>
              <a:t>SSC</a:t>
            </a:r>
            <a:r>
              <a:rPr lang="es-CO"/>
              <a:t> disponibles para apoyarlos como miembros.</a:t>
            </a:r>
            <a:r>
              <a:rPr lang="en-US"/>
              <a:t> </a:t>
            </a:r>
            <a:endParaRPr lang="en-US">
              <a:cs typeface="Calibri"/>
            </a:endParaRPr>
          </a:p>
          <a:p>
            <a:r>
              <a:rPr lang="es-CO"/>
              <a:t> </a:t>
            </a:r>
            <a:r>
              <a:rPr lang="en-US"/>
              <a:t> </a:t>
            </a:r>
            <a:endParaRPr lang="en-US">
              <a:cs typeface="Calibri"/>
            </a:endParaRPr>
          </a:p>
          <a:p>
            <a:r>
              <a:rPr lang="es-CO"/>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12</a:t>
            </a:fld>
            <a:endParaRPr lang="en-US"/>
          </a:p>
        </p:txBody>
      </p:sp>
      <p:sp>
        <p:nvSpPr>
          <p:cNvPr id="5" name="Footer Placeholder 4">
            <a:extLst>
              <a:ext uri="{FF2B5EF4-FFF2-40B4-BE49-F238E27FC236}">
                <a16:creationId xmlns:a16="http://schemas.microsoft.com/office/drawing/2014/main" id="{D8F9F0AF-164C-4D2B-9ABB-A7B4FC718C4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299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As members it's important for you to know what guides the school site how is it that we come up with the different requirements that we follow :</a:t>
            </a:r>
          </a:p>
          <a:p>
            <a:endParaRPr lang="en-US"/>
          </a:p>
          <a:p>
            <a:r>
              <a:rPr lang="en-US" b="1"/>
              <a:t>Click (apple will fly in)</a:t>
            </a:r>
          </a:p>
          <a:p>
            <a:endParaRPr lang="en-US"/>
          </a:p>
          <a:p>
            <a:r>
              <a:rPr lang="en-US"/>
              <a:t>The first is the </a:t>
            </a:r>
            <a:r>
              <a:rPr lang="en-US" b="1"/>
              <a:t>state requirements </a:t>
            </a:r>
            <a:r>
              <a:rPr lang="en-US"/>
              <a:t>that dictate the minimum number of members required on school site council, which we now know as the composition, and  it outlines the responsibilities of all SSC members.</a:t>
            </a:r>
          </a:p>
          <a:p>
            <a:endParaRPr lang="en-US"/>
          </a:p>
          <a:p>
            <a:r>
              <a:rPr lang="en-US" b="1"/>
              <a:t>Click (apple will fly in)</a:t>
            </a:r>
          </a:p>
          <a:p>
            <a:endParaRPr lang="en-US"/>
          </a:p>
          <a:p>
            <a:r>
              <a:rPr lang="en-US"/>
              <a:t>The second is the </a:t>
            </a:r>
            <a:r>
              <a:rPr lang="en-US" b="1"/>
              <a:t>district policy </a:t>
            </a:r>
            <a:r>
              <a:rPr lang="en-US"/>
              <a:t>that is developed by LAUSD to provide clear guidance to schools</a:t>
            </a:r>
          </a:p>
          <a:p>
            <a:endParaRPr lang="en-US"/>
          </a:p>
          <a:p>
            <a:r>
              <a:rPr lang="en-US" b="1"/>
              <a:t>Click (apple will fly in)</a:t>
            </a:r>
          </a:p>
          <a:p>
            <a:endParaRPr lang="en-US" b="1"/>
          </a:p>
          <a:p>
            <a:r>
              <a:rPr lang="en-US" b="0"/>
              <a:t>The third is the </a:t>
            </a:r>
            <a:r>
              <a:rPr lang="en-US" b="1"/>
              <a:t>SSC bylaws </a:t>
            </a:r>
            <a:r>
              <a:rPr lang="en-US" b="0"/>
              <a:t>that provides clarity to SSC members on the proper function of the committee.</a:t>
            </a:r>
          </a:p>
          <a:p>
            <a:r>
              <a:rPr lang="en-US" b="0"/>
              <a:t>In a minute we're going to look at each one of these documents more in depth.</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p>
          <a:p>
            <a:endParaRPr lang="en-US" b="1">
              <a:cs typeface="Calibri" panose="020F0502020204030204"/>
            </a:endParaRPr>
          </a:p>
          <a:p>
            <a:r>
              <a:rPr lang="es-CO" b="1"/>
              <a:t>Diga:</a:t>
            </a:r>
            <a:r>
              <a:rPr lang="en-US"/>
              <a:t> </a:t>
            </a:r>
          </a:p>
          <a:p>
            <a:r>
              <a:rPr lang="es-CO"/>
              <a:t>Como miembros, es importante que ustedes conozcan lo que guía al plantel escolar y cómo es de que se establecen los diferentes requisitos que nosotros tenemos que cumplir:</a:t>
            </a:r>
            <a:r>
              <a:rPr lang="en-US"/>
              <a:t> </a:t>
            </a:r>
            <a:endParaRPr lang="en-US">
              <a:cs typeface="Calibri"/>
            </a:endParaRPr>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a:t> </a:t>
            </a:r>
            <a:r>
              <a:rPr lang="en-US"/>
              <a:t> </a:t>
            </a:r>
            <a:endParaRPr lang="en-US">
              <a:cs typeface="Calibri"/>
            </a:endParaRPr>
          </a:p>
          <a:p>
            <a:r>
              <a:rPr lang="es-CO"/>
              <a:t>El primero es un requisito estatal que dicta el número mínimo de miembros que se requiere dentro del Consejo del plantel escolar que nosotros conocemos, como la composición y establece las responsabilidades de todos los miembros del </a:t>
            </a:r>
            <a:r>
              <a:rPr lang="es-CO" err="1"/>
              <a:t>SSC</a:t>
            </a:r>
            <a:r>
              <a:rPr lang="es-CO"/>
              <a:t>. </a:t>
            </a:r>
            <a:endParaRPr lang="en-US"/>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a:t> </a:t>
            </a:r>
            <a:r>
              <a:rPr lang="en-US"/>
              <a:t> </a:t>
            </a:r>
            <a:endParaRPr lang="en-US">
              <a:cs typeface="Calibri"/>
            </a:endParaRPr>
          </a:p>
          <a:p>
            <a:r>
              <a:rPr lang="es-CO"/>
              <a:t>El segundo es la política del distrito, que se desarrolla por LAUSD para proporcionar pautas claras a las escuelas.</a:t>
            </a:r>
            <a:r>
              <a:rPr lang="en-US"/>
              <a:t> </a:t>
            </a:r>
            <a:endParaRPr lang="en-US">
              <a:cs typeface="Calibri"/>
            </a:endParaRPr>
          </a:p>
          <a:p>
            <a:r>
              <a:rPr lang="es-CO"/>
              <a:t> </a:t>
            </a:r>
            <a:r>
              <a:rPr lang="en-US"/>
              <a:t> </a:t>
            </a:r>
            <a:endParaRPr lang="en-US">
              <a:cs typeface="Calibri"/>
            </a:endParaRPr>
          </a:p>
          <a:p>
            <a:r>
              <a:rPr lang="es-CO" b="1"/>
              <a:t>Clic (la manzana entrará volando)</a:t>
            </a:r>
            <a:r>
              <a:rPr lang="en-US"/>
              <a:t> </a:t>
            </a:r>
            <a:endParaRPr lang="en-US">
              <a:cs typeface="Calibri"/>
            </a:endParaRPr>
          </a:p>
          <a:p>
            <a:r>
              <a:rPr lang="es-CO" b="1"/>
              <a:t> </a:t>
            </a:r>
            <a:r>
              <a:rPr lang="en-US"/>
              <a:t> </a:t>
            </a:r>
            <a:endParaRPr lang="en-US">
              <a:cs typeface="Calibri"/>
            </a:endParaRPr>
          </a:p>
          <a:p>
            <a:r>
              <a:rPr lang="es-CO"/>
              <a:t>El tercero son los </a:t>
            </a:r>
            <a:r>
              <a:rPr lang="es-CO" b="1"/>
              <a:t>estatutos del </a:t>
            </a:r>
            <a:r>
              <a:rPr lang="es-CO" b="1" err="1"/>
              <a:t>SSC</a:t>
            </a:r>
            <a:r>
              <a:rPr lang="es-CO"/>
              <a:t> que esclarece a los miembros del </a:t>
            </a:r>
            <a:r>
              <a:rPr lang="es-CO" err="1"/>
              <a:t>SSC</a:t>
            </a:r>
            <a:r>
              <a:rPr lang="es-CO"/>
              <a:t> el funcionamiento apropiado del comité. </a:t>
            </a:r>
            <a:endParaRPr lang="en-US"/>
          </a:p>
          <a:p>
            <a:r>
              <a:rPr lang="es-CO"/>
              <a:t>En un minuto miraremos cada uno de estos documentos en más detalle.</a:t>
            </a:r>
            <a:r>
              <a:rPr lang="en-US"/>
              <a:t> </a:t>
            </a:r>
            <a:endParaRPr lang="en-US">
              <a:cs typeface="Calibri"/>
            </a:endParaRPr>
          </a:p>
          <a:p>
            <a:r>
              <a:rPr lang="es-CO"/>
              <a:t> </a:t>
            </a:r>
            <a:r>
              <a:rPr lang="en-US"/>
              <a:t> </a:t>
            </a:r>
            <a:endParaRPr lang="en-US">
              <a:cs typeface="Calibri"/>
            </a:endParaRPr>
          </a:p>
          <a:p>
            <a:r>
              <a:rPr lang="es-CO" b="1"/>
              <a:t>Clic</a:t>
            </a:r>
            <a:r>
              <a:rPr lang="en-US"/>
              <a:t>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13</a:t>
            </a:fld>
            <a:endParaRPr lang="en-US"/>
          </a:p>
        </p:txBody>
      </p:sp>
      <p:sp>
        <p:nvSpPr>
          <p:cNvPr id="5" name="Footer Placeholder 4">
            <a:extLst>
              <a:ext uri="{FF2B5EF4-FFF2-40B4-BE49-F238E27FC236}">
                <a16:creationId xmlns:a16="http://schemas.microsoft.com/office/drawing/2014/main" id="{6AA0A20B-AD2C-45E7-9002-8EB6C92363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934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does the State require:</a:t>
            </a:r>
          </a:p>
          <a:p>
            <a:endParaRPr lang="en-US"/>
          </a:p>
          <a:p>
            <a:r>
              <a:rPr lang="en-US" b="0"/>
              <a:t>May I have a volunteer to read the slide?</a:t>
            </a:r>
          </a:p>
          <a:p>
            <a:endParaRPr lang="en-US" b="0"/>
          </a:p>
          <a:p>
            <a:r>
              <a:rPr lang="en-US" b="0"/>
              <a:t>Thank you</a:t>
            </a:r>
          </a:p>
          <a:p>
            <a:endParaRPr lang="en-US" b="1"/>
          </a:p>
          <a:p>
            <a:r>
              <a:rPr lang="en-US" b="1"/>
              <a:t>Click</a:t>
            </a:r>
          </a:p>
          <a:p>
            <a:endParaRPr lang="en-US" b="1">
              <a:cs typeface="Calibri" panose="020F0502020204030204"/>
            </a:endParaRPr>
          </a:p>
          <a:p>
            <a:r>
              <a:rPr lang="es-CO" b="1"/>
              <a:t>Diga:</a:t>
            </a:r>
            <a:r>
              <a:rPr lang="en-US"/>
              <a:t> </a:t>
            </a:r>
          </a:p>
          <a:p>
            <a:r>
              <a:rPr lang="es-CO"/>
              <a:t>¿Qué requiere el estado?</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14</a:t>
            </a:fld>
            <a:endParaRPr lang="en-US"/>
          </a:p>
        </p:txBody>
      </p:sp>
      <p:sp>
        <p:nvSpPr>
          <p:cNvPr id="5" name="Footer Placeholder 4">
            <a:extLst>
              <a:ext uri="{FF2B5EF4-FFF2-40B4-BE49-F238E27FC236}">
                <a16:creationId xmlns:a16="http://schemas.microsoft.com/office/drawing/2014/main" id="{4523EE6C-6072-4CA6-8FAE-CB6F9FE9ED4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3790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is the purpose of the District Bulletin?</a:t>
            </a:r>
          </a:p>
          <a:p>
            <a:endParaRPr lang="en-US"/>
          </a:p>
          <a:p>
            <a:r>
              <a:rPr lang="en-US" b="0"/>
              <a:t>May I have a volunteer to read the slide?</a:t>
            </a:r>
          </a:p>
          <a:p>
            <a:endParaRPr lang="en-US" b="0"/>
          </a:p>
          <a:p>
            <a:r>
              <a:rPr lang="en-US" b="0"/>
              <a:t>Thank you</a:t>
            </a:r>
          </a:p>
          <a:p>
            <a:endParaRPr lang="en-US" b="1"/>
          </a:p>
          <a:p>
            <a:r>
              <a:rPr lang="en-US" b="1"/>
              <a:t>Click</a:t>
            </a:r>
          </a:p>
          <a:p>
            <a:endParaRPr lang="en-US" b="1">
              <a:cs typeface="Calibri" panose="020F0502020204030204"/>
            </a:endParaRPr>
          </a:p>
          <a:p>
            <a:r>
              <a:rPr lang="es-CO" b="1"/>
              <a:t>Diga:</a:t>
            </a:r>
            <a:r>
              <a:rPr lang="en-US"/>
              <a:t> </a:t>
            </a:r>
          </a:p>
          <a:p>
            <a:r>
              <a:rPr lang="es-CO"/>
              <a:t>¿Cuál es el propósito del Boletín del Distrito?</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a:p>
            <a:r>
              <a:rPr lang="es-CO"/>
              <a:t> </a:t>
            </a:r>
            <a:r>
              <a:rPr lang="en-US"/>
              <a:t>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15</a:t>
            </a:fld>
            <a:endParaRPr lang="en-US"/>
          </a:p>
        </p:txBody>
      </p:sp>
      <p:sp>
        <p:nvSpPr>
          <p:cNvPr id="5" name="Footer Placeholder 4">
            <a:extLst>
              <a:ext uri="{FF2B5EF4-FFF2-40B4-BE49-F238E27FC236}">
                <a16:creationId xmlns:a16="http://schemas.microsoft.com/office/drawing/2014/main" id="{C956B119-932A-4D67-9C13-970AD4D4E24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222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Bulletin contains the guidelines for SSC and in the back section, you will find templates to support your work as officers.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download a copy of the Bulletin by going to </a:t>
            </a:r>
            <a:r>
              <a:rPr lang="en-US" dirty="0">
                <a:hlinkClick r:id="rId3" invalidUrl="https:///">
                  <a:extLst>
                    <a:ext uri="{A12FA001-AC4F-418D-AE19-62706E023703}">
                      <ahyp:hlinkClr xmlns:ahyp="http://schemas.microsoft.com/office/drawing/2018/hyperlinkcolor" val="tx"/>
                    </a:ext>
                  </a:extLst>
                </a:hlinkClick>
              </a:rPr>
              <a:t>https://</a:t>
            </a:r>
            <a:r>
              <a:rPr lang="en-US" dirty="0"/>
              <a:t>families.lausd.org/committees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Note:</a:t>
            </a:r>
            <a:r>
              <a:rPr lang="en-US" dirty="0"/>
              <a:t> The Word version of all templates is available in Tools for Schools on this website under the SSC tab.</a:t>
            </a:r>
            <a:endParaRPr lang="en-US" b="1" dirty="0">
              <a:latin typeface="Poppins" panose="00000500000000000000" pitchFamily="2" charset="0"/>
              <a:cs typeface="Poppins" panose="00000500000000000000" pitchFamily="2" charset="0"/>
            </a:endParaRPr>
          </a:p>
          <a:p>
            <a:r>
              <a:rPr lang="en-US" b="1" dirty="0"/>
              <a:t>Say: </a:t>
            </a:r>
            <a:r>
              <a:rPr lang="en-US" b="0" dirty="0"/>
              <a:t>LAUSD has a </a:t>
            </a:r>
            <a:r>
              <a:rPr lang="en-US" dirty="0"/>
              <a:t>Bulletin</a:t>
            </a:r>
            <a:r>
              <a:rPr lang="en-US" b="0" dirty="0"/>
              <a:t> that provides guidance to all districts and school staff regarding the state and federal requirements for School Site Council and the English Learner Advisory Committee and is available in English and Spanish.</a:t>
            </a:r>
            <a:endParaRPr lang="en-US" b="0" dirty="0">
              <a:cs typeface="Calibri"/>
            </a:endParaRPr>
          </a:p>
          <a:p>
            <a:r>
              <a:rPr lang="en-US" dirty="0"/>
              <a:t> </a:t>
            </a:r>
            <a:endParaRPr lang="en-US" b="0" dirty="0">
              <a:cs typeface="Calibri"/>
            </a:endParaRPr>
          </a:p>
          <a:p>
            <a:r>
              <a:rPr lang="en-US" b="0" dirty="0"/>
              <a:t>The last section contains the templates that we will introduce during this presentation.</a:t>
            </a:r>
            <a:endParaRPr lang="en-US" b="0" dirty="0">
              <a:cs typeface="Calibri"/>
            </a:endParaRPr>
          </a:p>
          <a:p>
            <a:endParaRPr lang="en-US" b="0"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0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noProof="0" dirty="0">
              <a:solidFill>
                <a:srgbClr val="0070C0"/>
              </a:solidFill>
              <a:latin typeface="Poppins" panose="00000500000000000000" pitchFamily="2" charset="0"/>
              <a:cs typeface="Poppins" panose="00000500000000000000" pitchFamily="2" charset="0"/>
            </a:endParaRPr>
          </a:p>
          <a:p>
            <a:r>
              <a:rPr lang="en-US" b="1" dirty="0"/>
              <a:t>Say: </a:t>
            </a:r>
            <a:r>
              <a:rPr lang="en-US" b="0" dirty="0"/>
              <a:t>This is a list of all the attachments available in Bulletin 6745.5. </a:t>
            </a:r>
            <a:r>
              <a:rPr lang="en-US" dirty="0"/>
              <a:t>Some</a:t>
            </a:r>
            <a:r>
              <a:rPr lang="en-US" b="0" dirty="0"/>
              <a:t> of the attachments are in </a:t>
            </a:r>
            <a:r>
              <a:rPr lang="en-US" dirty="0"/>
              <a:t>yellow. These</a:t>
            </a:r>
            <a:r>
              <a:rPr lang="en-US" b="0" dirty="0"/>
              <a:t> are the most important because they guide our monthly work.</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 B: </a:t>
            </a:r>
            <a:r>
              <a:rPr lang="en-US" sz="1200" b="0" dirty="0">
                <a:effectLst/>
                <a:latin typeface="Times New Roman"/>
                <a:ea typeface="Calibri" panose="020F0502020204030204" pitchFamily="34" charset="0"/>
                <a:cs typeface="Times New Roman"/>
              </a:rPr>
              <a:t>SSC Response to ELAC Recommendations</a:t>
            </a:r>
          </a:p>
          <a:p>
            <a:pPr>
              <a:defRPr/>
            </a:pPr>
            <a:r>
              <a:rPr lang="en-US" sz="1200" b="1" dirty="0">
                <a:effectLst/>
                <a:latin typeface="Times New Roman"/>
                <a:ea typeface="Calibri" panose="020F0502020204030204" pitchFamily="34" charset="0"/>
                <a:cs typeface="Times New Roman"/>
              </a:rPr>
              <a:t>Attachment J: </a:t>
            </a:r>
            <a:r>
              <a:rPr lang="en-US" sz="1200" dirty="0">
                <a:effectLst/>
                <a:latin typeface="Times New Roman"/>
                <a:ea typeface="Calibri" panose="020F0502020204030204" pitchFamily="34" charset="0"/>
                <a:cs typeface="Times New Roman"/>
              </a:rPr>
              <a:t>Sample School Meeting Agenda for SSC</a:t>
            </a:r>
            <a:r>
              <a:rPr lang="en-US" dirty="0">
                <a:latin typeface="Times New Roman"/>
                <a:ea typeface="Calibri" panose="020F0502020204030204" pitchFamily="34" charset="0"/>
                <a:cs typeface="Times New Roman"/>
              </a:rPr>
              <a:t> </a:t>
            </a:r>
            <a:endParaRPr lang="en-US" sz="1200" dirty="0">
              <a:effectLst/>
              <a:latin typeface="Times New Roman" panose="02020603050405020304" pitchFamily="18" charset="0"/>
              <a:ea typeface="Calibri" panose="020F0502020204030204" pitchFamily="34" charset="0"/>
              <a:cs typeface="Times New Roman"/>
            </a:endParaRP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L:</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Sample Meeting Sign-In Sheets</a:t>
            </a: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M:</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Sample School Meeting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P:</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Public Comment Form</a:t>
            </a:r>
          </a:p>
          <a:p>
            <a:r>
              <a:rPr lang="en-US" sz="1200" b="0" dirty="0">
                <a:effectLst/>
                <a:latin typeface="Calibri"/>
                <a:cs typeface="Calibri"/>
              </a:rPr>
              <a:t>These attachments will be collected and </a:t>
            </a:r>
            <a:r>
              <a:rPr lang="en-US" dirty="0">
                <a:latin typeface="Calibri"/>
                <a:cs typeface="Calibri"/>
              </a:rPr>
              <a:t>kept</a:t>
            </a:r>
            <a:r>
              <a:rPr lang="en-US" sz="1200" b="0" dirty="0">
                <a:effectLst/>
                <a:latin typeface="Calibri"/>
                <a:cs typeface="Calibri"/>
              </a:rPr>
              <a:t> </a:t>
            </a:r>
            <a:r>
              <a:rPr lang="en-US" dirty="0">
                <a:latin typeface="Calibri"/>
                <a:cs typeface="Calibri"/>
              </a:rPr>
              <a:t>at the school </a:t>
            </a:r>
            <a:r>
              <a:rPr lang="en-US" sz="1200" b="0" dirty="0">
                <a:effectLst/>
                <a:latin typeface="Calibri"/>
                <a:cs typeface="Calibri"/>
              </a:rPr>
              <a:t>and saved for 5 years.</a:t>
            </a:r>
            <a:endParaRPr lang="en-US" b="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titles highlighted in gray are the documents you need to know as officers, especially the Parliamentarian</a:t>
            </a:r>
            <a:r>
              <a:rPr lang="en-US" dirty="0"/>
              <a:t>.</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Times New Roman"/>
                <a:ea typeface="Calibri" panose="020F0502020204030204" pitchFamily="34" charset="0"/>
                <a:cs typeface="Times New Roman"/>
              </a:rPr>
              <a:t>Attachment A: </a:t>
            </a:r>
            <a:r>
              <a:rPr lang="en-US" sz="1200" b="0" i="0" dirty="0">
                <a:effectLst/>
                <a:latin typeface="Times New Roman"/>
                <a:ea typeface="Calibri" panose="020F0502020204030204" pitchFamily="34" charset="0"/>
                <a:cs typeface="Times New Roman"/>
              </a:rPr>
              <a:t>School Site Council Elementary and Secondary Configuration Models (incase we want to increase our membership in the future)</a:t>
            </a:r>
          </a:p>
          <a:p>
            <a:r>
              <a:rPr lang="en-US" sz="1200" b="1" dirty="0">
                <a:effectLst/>
                <a:latin typeface="Times New Roman"/>
                <a:ea typeface="Calibri" panose="020F0502020204030204" pitchFamily="34" charset="0"/>
                <a:cs typeface="Times New Roman"/>
              </a:rPr>
              <a:t>Attachment</a:t>
            </a:r>
            <a:r>
              <a:rPr lang="en-US" sz="1200" b="1"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C1:</a:t>
            </a:r>
            <a:r>
              <a:rPr lang="en-US" sz="1200" b="1" dirty="0">
                <a:effectLst/>
                <a:latin typeface="Calibri"/>
                <a:ea typeface="Calibri" panose="020F0502020204030204" pitchFamily="34" charset="0"/>
                <a:cs typeface="Calibri"/>
              </a:rPr>
              <a:t> </a:t>
            </a:r>
            <a:r>
              <a:rPr lang="en-US" sz="1200" b="0" dirty="0">
                <a:effectLst/>
                <a:latin typeface="Times New Roman"/>
                <a:ea typeface="Calibri" panose="020F0502020204030204" pitchFamily="34" charset="0"/>
                <a:cs typeface="Times New Roman"/>
              </a:rPr>
              <a:t>SSC Bylaws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K:</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Operating Norms and Code of Conduct for the SSC and ELAC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1"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N:</a:t>
            </a:r>
            <a:r>
              <a:rPr lang="en-US" sz="1200" b="1" dirty="0">
                <a:effectLst/>
                <a:latin typeface="Calibri"/>
                <a:ea typeface="Calibri" panose="020F0502020204030204" pitchFamily="34" charset="0"/>
                <a:cs typeface="Calibri"/>
              </a:rPr>
              <a:t> </a:t>
            </a:r>
            <a:r>
              <a:rPr lang="en-US" sz="1200" b="0" dirty="0">
                <a:effectLst/>
                <a:latin typeface="Times New Roman"/>
                <a:ea typeface="Calibri" panose="020F0502020204030204" pitchFamily="34" charset="0"/>
                <a:cs typeface="Times New Roman"/>
              </a:rPr>
              <a:t>Selected Robert’s Rules of Order</a:t>
            </a:r>
            <a:endParaRPr lang="en-US" sz="1200" dirty="0">
              <a:effectLst/>
              <a:latin typeface="Times New Roman"/>
              <a:ea typeface="Calibri" panose="020F0502020204030204" pitchFamily="34" charset="0"/>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 R: </a:t>
            </a:r>
            <a:r>
              <a:rPr lang="en-US" sz="1200" dirty="0">
                <a:effectLst/>
                <a:latin typeface="Times New Roman"/>
                <a:ea typeface="Calibri" panose="020F0502020204030204" pitchFamily="34" charset="0"/>
                <a:cs typeface="Times New Roman"/>
              </a:rPr>
              <a:t>Public Comment Guidelines</a:t>
            </a: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 R1:</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Public Comment Guidelines (Spanish)</a:t>
            </a:r>
          </a:p>
          <a:p>
            <a:r>
              <a:rPr lang="en-US" b="0" dirty="0"/>
              <a:t>They provide guidance </a:t>
            </a:r>
            <a:r>
              <a:rPr lang="en-US" dirty="0"/>
              <a:t>in case</a:t>
            </a:r>
            <a:r>
              <a:rPr lang="en-US" b="0" dirty="0"/>
              <a:t> there are any </a:t>
            </a:r>
            <a:r>
              <a:rPr lang="en-US" dirty="0"/>
              <a:t>operational</a:t>
            </a:r>
            <a:r>
              <a:rPr lang="en-US" b="0" dirty="0"/>
              <a:t> questions.</a:t>
            </a:r>
            <a:endParaRPr lang="en-US" b="0" dirty="0">
              <a:cs typeface="Calibri"/>
            </a:endParaRPr>
          </a:p>
          <a:p>
            <a:pPr marL="0" marR="0">
              <a:lnSpc>
                <a:spcPct val="150000"/>
              </a:lnSpc>
              <a:spcBef>
                <a:spcPts val="0"/>
              </a:spcBef>
              <a:spcAft>
                <a:spcPts val="0"/>
              </a:spcAft>
            </a:pPr>
            <a:endParaRPr lang="en-US" sz="1800" b="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800" b="1" dirty="0">
                <a:effectLst/>
                <a:latin typeface="Times New Roman"/>
                <a:ea typeface="Calibri" panose="020F0502020204030204" pitchFamily="34" charset="0"/>
                <a:cs typeface="Times New Roman"/>
              </a:rPr>
              <a:t>The other attachments are to support the ELAC and SSC </a:t>
            </a:r>
            <a:r>
              <a:rPr lang="en-US" sz="1800" b="1" dirty="0">
                <a:latin typeface="Times New Roman"/>
                <a:ea typeface="Calibri" panose="020F0502020204030204" pitchFamily="34" charset="0"/>
                <a:cs typeface="Times New Roman"/>
              </a:rPr>
              <a:t>work</a:t>
            </a:r>
            <a:r>
              <a:rPr lang="en-US" sz="1800" b="1" dirty="0">
                <a:effectLst/>
                <a:latin typeface="Times New Roman"/>
                <a:ea typeface="Calibri" panose="020F0502020204030204" pitchFamily="34" charset="0"/>
                <a:cs typeface="Times New Roman"/>
              </a:rPr>
              <a:t> in general.</a:t>
            </a:r>
          </a:p>
          <a:p>
            <a:pPr>
              <a:lnSpc>
                <a:spcPct val="150000"/>
              </a:lnSpc>
            </a:pPr>
            <a:r>
              <a:rPr lang="en-US" b="0" dirty="0">
                <a:effectLst/>
              </a:rPr>
              <a:t>Attachment</a:t>
            </a:r>
            <a:r>
              <a:rPr lang="en-US" dirty="0"/>
              <a:t> C1: SSC Bylaws</a:t>
            </a:r>
            <a:endParaRPr lang="en-US" sz="1800" b="1" dirty="0">
              <a:latin typeface="Times New Roman"/>
              <a:cs typeface="Times New Roman"/>
            </a:endParaRPr>
          </a:p>
          <a:p>
            <a:pPr>
              <a:lnSpc>
                <a:spcPct val="150000"/>
              </a:lnSpc>
            </a:pPr>
            <a:r>
              <a:rPr lang="en-US" sz="1800" dirty="0">
                <a:latin typeface="Times New Roman"/>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C2:</a:t>
            </a:r>
            <a:r>
              <a:rPr lang="en-US" sz="1800" b="0" dirty="0">
                <a:effectLst/>
                <a:latin typeface="Calibri"/>
                <a:ea typeface="Calibri" panose="020F0502020204030204" pitchFamily="34" charset="0"/>
                <a:cs typeface="Calibri"/>
              </a:rPr>
              <a:t> </a:t>
            </a:r>
            <a:r>
              <a:rPr lang="en-US" sz="1800" dirty="0">
                <a:effectLst/>
                <a:latin typeface="Times New Roman"/>
                <a:ea typeface="Calibri" panose="020F0502020204030204" pitchFamily="34" charset="0"/>
                <a:cs typeface="Times New Roman"/>
              </a:rPr>
              <a:t>ELAC Bylaws</a:t>
            </a:r>
            <a:endParaRPr lang="en-US" sz="1800" b="1" dirty="0">
              <a:effectLst/>
              <a:latin typeface="Times New Roman"/>
              <a:ea typeface="Calibri" panose="020F0502020204030204" pitchFamily="34" charset="0"/>
              <a:cs typeface="Times New Roman"/>
            </a:endParaRPr>
          </a:p>
          <a:p>
            <a:pPr marL="0" marR="0">
              <a:lnSpc>
                <a:spcPct val="150000"/>
              </a:lnSpc>
              <a:spcBef>
                <a:spcPts val="0"/>
              </a:spcBef>
              <a:spcAft>
                <a:spcPts val="0"/>
              </a:spcAft>
            </a:pPr>
            <a:r>
              <a:rPr lang="en-US" sz="1800" b="0" dirty="0">
                <a:effectLst/>
                <a:highlight>
                  <a:srgbClr val="FFFF00"/>
                </a:highlight>
                <a:latin typeface="Times New Roman"/>
                <a:ea typeface="Calibri" panose="020F0502020204030204" pitchFamily="34" charset="0"/>
                <a:cs typeface="Times New Roman"/>
              </a:rPr>
              <a:t>Attachment D:</a:t>
            </a:r>
            <a:r>
              <a:rPr lang="en-US" sz="1800" b="0" dirty="0">
                <a:effectLst/>
                <a:highlight>
                  <a:srgbClr val="FFFF00"/>
                </a:highlight>
                <a:latin typeface="Calibri"/>
                <a:ea typeface="Calibri" panose="020F0502020204030204" pitchFamily="34" charset="0"/>
                <a:cs typeface="Calibri"/>
              </a:rPr>
              <a:t> </a:t>
            </a:r>
            <a:r>
              <a:rPr lang="en-US" sz="1800" b="0" dirty="0">
                <a:effectLst/>
                <a:highlight>
                  <a:srgbClr val="FFFF00"/>
                </a:highlight>
                <a:latin typeface="Times New Roman"/>
                <a:ea typeface="Calibri" panose="020F0502020204030204" pitchFamily="34" charset="0"/>
                <a:cs typeface="Times New Roman"/>
              </a:rPr>
              <a:t>Consent for Student Participation as a Member of the SSC 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E: Notice of Resignation from SSC 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E1: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Notice of Withdrawal Form from SSC and/or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F:</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Procedures for Nomination and Election of Officers for the SSC and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Welcome Letter to ELAC Officers</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G2:</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Welcome Letter to SSC Officers</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G3:</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ELAC Service Letter</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G4:</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SSC Service Letter</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G5:</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ELAC/SSC Certificate for School Site Level Participation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H: ELAC Advice to SSC Form</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I:</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Targeted Student Population Plan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J1: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Sample School Meeting Agenda for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O:</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Audio/Video Recording Sign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Q:</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Election Notice</a:t>
            </a:r>
          </a:p>
          <a:p>
            <a:endParaRPr lang="en-US" b="0"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4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Let’s review the operating norms that all members must sign.</a:t>
            </a:r>
          </a:p>
          <a:p>
            <a:r>
              <a:rPr lang="en-US"/>
              <a:t>Might I have a volunteer read the first 3 (1-3):</a:t>
            </a:r>
            <a:endParaRPr lang="en-US">
              <a:cs typeface="Calibri"/>
            </a:endParaRPr>
          </a:p>
          <a:p>
            <a:endParaRPr lang="en-US">
              <a:solidFill>
                <a:srgbClr val="000000"/>
              </a:solidFill>
              <a:latin typeface="Calibri"/>
              <a:ea typeface="Calibri" panose="020F0502020204030204" pitchFamily="34" charset="0"/>
              <a:cs typeface="Calibri"/>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Keep students a priority in making decisions.</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Listen attentively, speak respectfully, and not interrupt while another is speaking.</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pPr>
            <a:r>
              <a:rPr lang="en-US" sz="1200" i="1">
                <a:solidFill>
                  <a:srgbClr val="000000"/>
                </a:solidFill>
                <a:effectLst/>
                <a:latin typeface="Poppings"/>
                <a:ea typeface="Calibri" panose="020F0502020204030204" pitchFamily="34" charset="0"/>
                <a:cs typeface="Arial" panose="020B0604020202020204" pitchFamily="34" charset="0"/>
              </a:rPr>
              <a:t>Believe that we can agree to disagree and that there is more than one solution to a problem.</a:t>
            </a:r>
            <a:endParaRPr lang="en-US" sz="1200" i="1">
              <a:effectLst/>
              <a:latin typeface="Poppings"/>
              <a:ea typeface="Calibri" panose="020F0502020204030204" pitchFamily="34" charset="0"/>
              <a:cs typeface="Arial" panose="020B0604020202020204" pitchFamily="34" charset="0"/>
            </a:endParaRP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a:t>Great!</a:t>
            </a:r>
            <a:endParaRPr lang="en-US">
              <a:cs typeface="Calibri"/>
            </a:endParaRPr>
          </a:p>
          <a:p>
            <a:r>
              <a:rPr lang="en-US"/>
              <a:t>Might I have another volunteer read the next 3 (4-6):</a:t>
            </a:r>
            <a:endParaRPr lang="en-US">
              <a:cs typeface="Calibri"/>
            </a:endParaRPr>
          </a:p>
          <a:p>
            <a:pPr>
              <a:tabLst>
                <a:tab pos="342900" algn="l"/>
              </a:tabLst>
            </a:pPr>
            <a:endParaRPr lang="en-US">
              <a:solidFill>
                <a:srgbClr val="000000"/>
              </a:solidFill>
              <a:latin typeface="Calibri" panose="020F0502020204030204"/>
              <a:ea typeface="Calibri" panose="020F0502020204030204" pitchFamily="34" charset="0"/>
              <a:cs typeface="Calibri"/>
            </a:endParaRPr>
          </a:p>
          <a:p>
            <a:pPr marL="285750" marR="0" lvl="0" indent="-285750">
              <a:lnSpc>
                <a:spcPct val="107000"/>
              </a:lnSpc>
              <a:spcBef>
                <a:spcPts val="0"/>
              </a:spcBef>
              <a:spcAft>
                <a:spcPts val="0"/>
              </a:spcAft>
              <a:buFont typeface="Arial"/>
              <a:buChar char="•"/>
              <a:tabLst>
                <a:tab pos="342900" algn="l"/>
              </a:tabLst>
            </a:pPr>
            <a:r>
              <a:rPr lang="en-US" sz="1200" i="1">
                <a:solidFill>
                  <a:srgbClr val="000000"/>
                </a:solidFill>
                <a:effectLst/>
                <a:latin typeface="Poppings"/>
                <a:ea typeface="Calibri" panose="020F0502020204030204" pitchFamily="34" charset="0"/>
                <a:cs typeface="Arial" panose="020B0604020202020204" pitchFamily="34" charset="0"/>
              </a:rPr>
              <a:t>Abide by all District policies and procedures pertinent to the council’s/committee’s purpose and to my role and responsibility as a member of the council/committee.</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Refrain from slander.</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Not use my role for personal benefit or financial gain.</a:t>
            </a:r>
            <a:endParaRPr lang="en-US" sz="1200" i="1">
              <a:effectLst/>
              <a:latin typeface="Poppings"/>
              <a:ea typeface="Calibri" panose="020F0502020204030204" pitchFamily="34" charset="0"/>
              <a:cs typeface="Arial" panose="020B0604020202020204" pitchFamily="34" charset="0"/>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3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Thank you!</a:t>
            </a:r>
          </a:p>
          <a:p>
            <a:r>
              <a:rPr lang="en-US"/>
              <a:t>Might I have another volunteer read the last 4 (7-10):</a:t>
            </a:r>
            <a:endParaRPr lang="en-US">
              <a:cs typeface="Calibri"/>
            </a:endParaRPr>
          </a:p>
          <a:p>
            <a:pPr>
              <a:tabLst>
                <a:tab pos="400050" algn="l"/>
              </a:tabLst>
            </a:pPr>
            <a:endParaRPr lang="en-US">
              <a:solidFill>
                <a:srgbClr val="000000"/>
              </a:solidFill>
              <a:latin typeface="Calibri"/>
              <a:ea typeface="Calibri" panose="020F0502020204030204" pitchFamily="34" charset="0"/>
              <a:cs typeface="Calibri"/>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Disclose a conflict of interest, whether personal or financial and recuse me from debate or voting when necessary.</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285750" algn="l"/>
              </a:tabLst>
            </a:pPr>
            <a:r>
              <a:rPr lang="en-US" sz="1200" i="1">
                <a:solidFill>
                  <a:srgbClr val="000000"/>
                </a:solidFill>
                <a:effectLst/>
                <a:latin typeface="Poppings"/>
                <a:ea typeface="Calibri" panose="020F0502020204030204" pitchFamily="34" charset="0"/>
                <a:cs typeface="Arial" panose="020B0604020202020204" pitchFamily="34" charset="0"/>
              </a:rPr>
              <a:t>Abide by the California Open Meeting Law of the Greene Act, District policy, bylaws, and selected Robert’s Rules of Order.</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285750" algn="l"/>
              </a:tabLst>
            </a:pPr>
            <a:r>
              <a:rPr lang="en-US" sz="1200" i="1">
                <a:solidFill>
                  <a:srgbClr val="000000"/>
                </a:solidFill>
                <a:effectLst/>
                <a:latin typeface="Poppings"/>
                <a:ea typeface="Calibri" panose="020F0502020204030204" pitchFamily="34" charset="0"/>
                <a:cs typeface="Arial" panose="020B0604020202020204" pitchFamily="34" charset="0"/>
              </a:rPr>
              <a:t>Remove District property from any District facility only when authorized to do so.</a:t>
            </a:r>
            <a:endParaRPr lang="en-US" sz="1200" i="1">
              <a:effectLst/>
              <a:latin typeface="Poppings"/>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a:buChar char="•"/>
              <a:tabLst>
                <a:tab pos="400050" algn="l"/>
              </a:tabLst>
            </a:pPr>
            <a:r>
              <a:rPr lang="en-US" sz="1200" i="1">
                <a:solidFill>
                  <a:srgbClr val="000000"/>
                </a:solidFill>
                <a:effectLst/>
                <a:latin typeface="Poppings"/>
                <a:ea typeface="Calibri" panose="020F0502020204030204" pitchFamily="34" charset="0"/>
                <a:cs typeface="Arial" panose="020B0604020202020204" pitchFamily="34" charset="0"/>
              </a:rPr>
              <a:t>Confine my remarks on the issues discussed.</a:t>
            </a:r>
            <a:endParaRPr lang="en-US" sz="1200" i="1">
              <a:effectLst/>
              <a:latin typeface="Poppings"/>
              <a:ea typeface="Calibri" panose="020F0502020204030204" pitchFamily="34" charset="0"/>
              <a:cs typeface="Arial" panose="020B0604020202020204" pitchFamily="34" charset="0"/>
            </a:endParaRP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a:t>Awesome! Are there any clarifying questions regarding the Norms? Let's move on.</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3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dirty="0"/>
              <a:t>We have interpretation services if you are joining us on a computer.</a:t>
            </a:r>
          </a:p>
          <a:p>
            <a:r>
              <a:rPr lang="en-US" dirty="0"/>
              <a:t>I am sorry Chromebooks don’t offer the feature.  If you are on a Chromebook, please stay on your computer for so you can see us on the screen and use the chat feature.  For audio, join us via phone.</a:t>
            </a:r>
            <a:endParaRPr lang="en-US">
              <a:cs typeface="Calibri"/>
            </a:endParaRPr>
          </a:p>
          <a:p>
            <a:r>
              <a:rPr lang="en-US" dirty="0"/>
              <a:t>I will provide more guidance shortly.</a:t>
            </a:r>
          </a:p>
          <a:p>
            <a:endParaRPr lang="en-US" dirty="0"/>
          </a:p>
          <a:p>
            <a:r>
              <a:rPr lang="en-US" dirty="0"/>
              <a:t>For those that are on the computer, please click on the globe icon at the bottom of the screen.</a:t>
            </a:r>
            <a:endParaRPr lang="en-US" dirty="0">
              <a:cs typeface="Calibri"/>
            </a:endParaRPr>
          </a:p>
          <a:p>
            <a:r>
              <a:rPr lang="en-US" dirty="0"/>
              <a:t>Select your language of preference.</a:t>
            </a:r>
          </a:p>
          <a:p>
            <a:r>
              <a:rPr lang="en-US" dirty="0"/>
              <a:t>You will engage and listen to the presentation in the language you select.</a:t>
            </a:r>
          </a:p>
          <a:p>
            <a:r>
              <a:rPr lang="en-US" b="1" dirty="0"/>
              <a:t>Click</a:t>
            </a:r>
          </a:p>
          <a:p>
            <a:endParaRPr lang="en-US" dirty="0"/>
          </a:p>
          <a:p>
            <a:r>
              <a:rPr lang="es-CO" b="1" dirty="0"/>
              <a:t>Diga:</a:t>
            </a:r>
            <a:r>
              <a:rPr lang="en-US" dirty="0"/>
              <a:t> </a:t>
            </a:r>
          </a:p>
          <a:p>
            <a:r>
              <a:rPr lang="es-CO" dirty="0"/>
              <a:t>Tenemos servicios de interpretación, si nos acompaña a través de una computadora.</a:t>
            </a:r>
            <a:r>
              <a:rPr lang="en-US" dirty="0"/>
              <a:t> </a:t>
            </a:r>
            <a:endParaRPr lang="en-US" dirty="0">
              <a:cs typeface="Calibri"/>
            </a:endParaRPr>
          </a:p>
          <a:p>
            <a:r>
              <a:rPr lang="es-CO" dirty="0"/>
              <a:t>Desafortunadamente los </a:t>
            </a:r>
            <a:r>
              <a:rPr lang="es-CO" dirty="0" err="1"/>
              <a:t>Chromebooks</a:t>
            </a:r>
            <a:r>
              <a:rPr lang="es-CO" dirty="0"/>
              <a:t> no ofrecen esta característica.  Si está usando un Chromebook, quédese en la computadora para que pueda ver la presentación en una pantalla más grande y usar el chat.  Pero, puede usar su teléfono para escuchar el audio.</a:t>
            </a:r>
            <a:r>
              <a:rPr lang="en-US" dirty="0"/>
              <a:t> </a:t>
            </a:r>
            <a:endParaRPr lang="en-US" dirty="0">
              <a:cs typeface="Calibri"/>
            </a:endParaRPr>
          </a:p>
          <a:p>
            <a:r>
              <a:rPr lang="es-CO" dirty="0"/>
              <a:t>Daré más instrucciones a continuación.</a:t>
            </a:r>
            <a:r>
              <a:rPr lang="en-US" dirty="0"/>
              <a:t> </a:t>
            </a:r>
          </a:p>
          <a:p>
            <a:endParaRPr lang="en-US" dirty="0">
              <a:cs typeface="Calibri"/>
            </a:endParaRPr>
          </a:p>
          <a:p>
            <a:r>
              <a:rPr lang="es-CO" dirty="0"/>
              <a:t>Para los que nos acompañan en una computadora, haga clic en el símbolo del mundo en la parte de abajo de la pantalla.</a:t>
            </a:r>
            <a:r>
              <a:rPr lang="en-US" dirty="0"/>
              <a:t> </a:t>
            </a:r>
            <a:endParaRPr lang="en-US" dirty="0">
              <a:cs typeface="Calibri"/>
            </a:endParaRPr>
          </a:p>
          <a:p>
            <a:r>
              <a:rPr lang="es-CO" dirty="0"/>
              <a:t>Seleccione su idioma de preferencia.</a:t>
            </a:r>
            <a:r>
              <a:rPr lang="en-US" dirty="0"/>
              <a:t> </a:t>
            </a:r>
            <a:endParaRPr lang="en-US" dirty="0">
              <a:cs typeface="Calibri"/>
            </a:endParaRPr>
          </a:p>
          <a:p>
            <a:r>
              <a:rPr lang="es-CO" dirty="0"/>
              <a:t> </a:t>
            </a:r>
            <a:r>
              <a:rPr lang="en-US" dirty="0"/>
              <a:t> </a:t>
            </a:r>
            <a:endParaRPr lang="en-US" dirty="0">
              <a:cs typeface="Calibri"/>
            </a:endParaRPr>
          </a:p>
          <a:p>
            <a:r>
              <a:rPr lang="es-CO" dirty="0"/>
              <a:t>Participará y escuchará la presentación en el idioma que seleccione.</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2</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continue. Might I have a volunteer read the introduction and 1-4?</a:t>
            </a:r>
            <a:endParaRPr lang="en-US">
              <a:cs typeface="Calibri"/>
            </a:endParaRPr>
          </a:p>
          <a:p>
            <a:pPr marL="0" marR="0">
              <a:lnSpc>
                <a:spcPct val="107000"/>
              </a:lnSpc>
              <a:spcBef>
                <a:spcPts val="0"/>
              </a:spcBef>
              <a:spcAft>
                <a:spcPts val="0"/>
              </a:spcAft>
              <a:tabLst>
                <a:tab pos="400050" algn="l"/>
              </a:tabLst>
            </a:pPr>
            <a:r>
              <a:rPr lang="en-US" sz="1200" b="1" i="1" u="sng">
                <a:effectLst/>
                <a:latin typeface="Poppings"/>
                <a:ea typeface="Calibri" panose="020F0502020204030204" pitchFamily="34" charset="0"/>
                <a:cs typeface="Arial" panose="020B0604020202020204" pitchFamily="34" charset="0"/>
              </a:rPr>
              <a:t>I will not disturb the assembly by doing any of the following in meetings or anytime I am present, on or adjacent to a LAUSD site</a:t>
            </a:r>
            <a:r>
              <a:rPr lang="en-US" sz="1200" b="1" i="1">
                <a:effectLst/>
                <a:latin typeface="Poppings"/>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Making personal or derogatory comments related to any person’s ethnicity, race, sexual orientation, gender, age, disability, native language, immigration status, or religion.</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Engaging in name-calling, the use of profanity, or cursing, or yelling.</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Threatening or engaging in verbal or physical attacks on any individual or group.</a:t>
            </a:r>
          </a:p>
          <a:p>
            <a:pPr marL="342900" marR="0" lvl="0" indent="-342900">
              <a:lnSpc>
                <a:spcPct val="107000"/>
              </a:lnSpc>
              <a:spcBef>
                <a:spcPts val="0"/>
              </a:spcBef>
              <a:spcAft>
                <a:spcPts val="0"/>
              </a:spcAft>
              <a:buFont typeface="+mj-lt"/>
              <a:buAutoNum type="arabicPeriod"/>
            </a:pPr>
            <a:r>
              <a:rPr lang="en-US" sz="1200" i="1">
                <a:effectLst/>
                <a:latin typeface="Poppings"/>
                <a:ea typeface="Calibri" panose="020F0502020204030204" pitchFamily="34" charset="0"/>
                <a:cs typeface="Arial" panose="020B0604020202020204" pitchFamily="34" charset="0"/>
              </a:rPr>
              <a:t>Stall the deliberations or action of the council or committee by encouraging unnecessary delays.</a:t>
            </a:r>
          </a:p>
          <a:p>
            <a:endParaRPr lang="en-US" b="0">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9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Poppins"/>
                <a:ea typeface="Calibri" panose="020F0502020204030204" pitchFamily="34" charset="0"/>
                <a:cs typeface="Poppins"/>
              </a:rPr>
              <a:t>Say:</a:t>
            </a:r>
            <a:r>
              <a:rPr lang="en-US" b="1">
                <a:latin typeface="Poppins"/>
                <a:ea typeface="Calibri" panose="020F0502020204030204" pitchFamily="34" charset="0"/>
                <a:cs typeface="Poppins"/>
              </a:rPr>
              <a:t> </a:t>
            </a:r>
            <a:r>
              <a:rPr lang="en-US" sz="1200">
                <a:effectLst/>
                <a:latin typeface="Poppings"/>
                <a:ea typeface="Calibri" panose="020F0502020204030204" pitchFamily="34" charset="0"/>
                <a:cs typeface="Arial" panose="020B0604020202020204" pitchFamily="34" charset="0"/>
              </a:rPr>
              <a:t>I will read the following paragraph:</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effectLst/>
                <a:latin typeface="Poppings"/>
                <a:ea typeface="Calibri" panose="020F0502020204030204" pitchFamily="34" charset="0"/>
                <a:cs typeface="Arial" panose="020B0604020202020204" pitchFamily="34" charset="0"/>
              </a:rPr>
              <a:t>I understand and acknowledge receiving these Operating Norms and Code of Conduct as a member of the (</a:t>
            </a:r>
            <a:r>
              <a:rPr lang="en-US" sz="1200" i="1" u="sng">
                <a:effectLst/>
                <a:latin typeface="Poppings"/>
                <a:ea typeface="Calibri" panose="020F0502020204030204" pitchFamily="34" charset="0"/>
                <a:cs typeface="Arial" panose="020B0604020202020204" pitchFamily="34" charset="0"/>
              </a:rPr>
              <a:t>		)</a:t>
            </a:r>
            <a:r>
              <a:rPr lang="en-US" sz="1200" i="1">
                <a:effectLst/>
                <a:latin typeface="Poppings"/>
                <a:ea typeface="Calibri" panose="020F0502020204030204" pitchFamily="34" charset="0"/>
                <a:cs typeface="Arial" panose="020B0604020202020204" pitchFamily="34" charset="0"/>
              </a:rPr>
              <a:t> council/committee; and I understand that if I do not adhere to these Operating Norms and Code of Conduct, regardless of my signature below, District staff may suspend and/or terminate my membership on the council/committee.</a:t>
            </a:r>
          </a:p>
          <a:p>
            <a:endParaRPr lang="en-US" sz="1200" b="0" noProof="0">
              <a:solidFill>
                <a:srgbClr val="0070C0"/>
              </a:solidFill>
              <a:latin typeface="Poppins" panose="00000500000000000000" pitchFamily="2" charset="0"/>
              <a:cs typeface="Poppins" panose="00000500000000000000" pitchFamily="2" charset="0"/>
            </a:endParaRPr>
          </a:p>
          <a:p>
            <a:r>
              <a:rPr lang="en-US">
                <a:latin typeface="Poppings"/>
                <a:cs typeface="Arial" panose="020B0604020202020204" pitchFamily="34" charset="0"/>
              </a:rPr>
              <a:t>The one thing that you need to know as officers is that, regardless of whether this document is signed or not, all members are held to this standard or expectation.</a:t>
            </a:r>
          </a:p>
          <a:p>
            <a:r>
              <a:rPr lang="en-US">
                <a:latin typeface="Poppings"/>
                <a:cs typeface="Arial" panose="020B0604020202020204" pitchFamily="34" charset="0"/>
              </a:rPr>
              <a:t>School Site Council is about supporting our students' education and closing the achievement gap.</a:t>
            </a:r>
          </a:p>
          <a:p>
            <a:r>
              <a:rPr lang="en-US">
                <a:latin typeface="Poppings"/>
                <a:cs typeface="Arial" panose="020B0604020202020204" pitchFamily="34" charset="0"/>
              </a:rPr>
              <a:t>As leaders, we lead with respect not only for each other, but for all present.</a:t>
            </a: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2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a:t>What is the purpose of the SSC Bylaws?</a:t>
            </a:r>
          </a:p>
          <a:p>
            <a:endParaRPr lang="en-US"/>
          </a:p>
          <a:p>
            <a:r>
              <a:rPr lang="en-US" b="0"/>
              <a:t>May I have a volunteer to read the slide?</a:t>
            </a:r>
          </a:p>
          <a:p>
            <a:endParaRPr lang="en-US" b="0"/>
          </a:p>
          <a:p>
            <a:r>
              <a:rPr lang="en-US" b="0"/>
              <a:t>Thank you</a:t>
            </a:r>
          </a:p>
          <a:p>
            <a:endParaRPr lang="en-US" b="1"/>
          </a:p>
          <a:p>
            <a:r>
              <a:rPr lang="en-US" b="1"/>
              <a:t>Click</a:t>
            </a:r>
          </a:p>
          <a:p>
            <a:endParaRPr lang="en-US"/>
          </a:p>
          <a:p>
            <a:r>
              <a:rPr lang="es-CO" b="1"/>
              <a:t>Diga:</a:t>
            </a:r>
            <a:r>
              <a:rPr lang="en-US"/>
              <a:t> </a:t>
            </a:r>
          </a:p>
          <a:p>
            <a:r>
              <a:rPr lang="es-CO"/>
              <a:t>¿Cuál es el propósito de los estatutos del SSC?</a:t>
            </a:r>
            <a:r>
              <a:rPr lang="en-US"/>
              <a:t> </a:t>
            </a:r>
            <a:endParaRPr lang="en-US">
              <a:cs typeface="Calibri"/>
            </a:endParaRPr>
          </a:p>
          <a:p>
            <a:r>
              <a:rPr lang="es-CO"/>
              <a:t> </a:t>
            </a:r>
            <a:r>
              <a:rPr lang="en-US"/>
              <a:t> </a:t>
            </a:r>
            <a:endParaRPr lang="en-US">
              <a:cs typeface="Calibri"/>
            </a:endParaRPr>
          </a:p>
          <a:p>
            <a:r>
              <a:rPr lang="es-CO"/>
              <a:t>Hay un voluntario que pueda leer la diapositiva.</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b="1"/>
              <a:t> </a:t>
            </a:r>
            <a:r>
              <a:rPr lang="en-US"/>
              <a:t> </a:t>
            </a:r>
            <a:endParaRPr lang="en-US">
              <a:cs typeface="Calibri"/>
            </a:endParaRPr>
          </a:p>
          <a:p>
            <a:r>
              <a:rPr lang="es-CO" b="1"/>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22</a:t>
            </a:fld>
            <a:endParaRPr lang="en-US"/>
          </a:p>
        </p:txBody>
      </p:sp>
      <p:sp>
        <p:nvSpPr>
          <p:cNvPr id="5" name="Footer Placeholder 4">
            <a:extLst>
              <a:ext uri="{FF2B5EF4-FFF2-40B4-BE49-F238E27FC236}">
                <a16:creationId xmlns:a16="http://schemas.microsoft.com/office/drawing/2014/main" id="{4CD93819-7A47-4E73-80DA-82EC1C7528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0594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do: Provide all members with a copy of your bylaw.</a:t>
            </a:r>
          </a:p>
          <a:p>
            <a:endParaRPr lang="en-US" dirty="0">
              <a:cs typeface="Calibri"/>
            </a:endParaRPr>
          </a:p>
          <a:p>
            <a:r>
              <a:rPr lang="en-US" dirty="0">
                <a:cs typeface="Calibri"/>
              </a:rPr>
              <a:t>There are 6 articles, please assign each member an article to review.</a:t>
            </a:r>
          </a:p>
          <a:p>
            <a:r>
              <a:rPr lang="en-US" dirty="0">
                <a:cs typeface="Calibri"/>
              </a:rPr>
              <a:t>Give them 5 minutes to read</a:t>
            </a:r>
          </a:p>
          <a:p>
            <a:endParaRPr lang="en-US" dirty="0">
              <a:cs typeface="Calibri"/>
            </a:endParaRPr>
          </a:p>
          <a:p>
            <a:r>
              <a:rPr lang="en-US" dirty="0">
                <a:cs typeface="Calibri"/>
              </a:rPr>
              <a:t>Give each Member or Article group a minute to share out with the group.</a:t>
            </a:r>
          </a:p>
          <a:p>
            <a:endParaRPr lang="en-US" dirty="0">
              <a:cs typeface="Calibri"/>
            </a:endParaRPr>
          </a:p>
          <a:p>
            <a:r>
              <a:rPr lang="en-US" dirty="0">
                <a:cs typeface="Calibri"/>
              </a:rPr>
              <a:t>NOTE: This in NOT the time to propose changes.  </a:t>
            </a:r>
          </a:p>
          <a:p>
            <a:r>
              <a:rPr lang="en-US" dirty="0">
                <a:cs typeface="Calibri"/>
              </a:rPr>
              <a:t>If members want to make changes it would have to be </a:t>
            </a:r>
            <a:r>
              <a:rPr lang="en-US" b="1" dirty="0">
                <a:cs typeface="Calibri"/>
              </a:rPr>
              <a:t>an action item on the agenda</a:t>
            </a:r>
            <a:r>
              <a:rPr lang="en-US" dirty="0">
                <a:cs typeface="Calibri"/>
              </a:rPr>
              <a:t> item during a regular meeting.</a:t>
            </a:r>
            <a:endParaRPr lang="en-US" dirty="0"/>
          </a:p>
          <a:p>
            <a:endParaRPr lang="en-US" dirty="0">
              <a:cs typeface="Calibri"/>
            </a:endParaRPr>
          </a:p>
          <a:p>
            <a:r>
              <a:rPr lang="en-US" dirty="0">
                <a:cs typeface="Calibri"/>
              </a:rPr>
              <a:t>Where they can be review as a whole and present changes at that time or/and form a sub-committee to work on proposed changes and report back to the SSC at a regular meeting.</a:t>
            </a:r>
          </a:p>
          <a:p>
            <a:r>
              <a:rPr lang="en-US" dirty="0">
                <a:cs typeface="Calibri"/>
              </a:rPr>
              <a:t>If a sub-committee is formed it would be for review and updating bylaws only. Once the task is completed the group would be dissolved. </a:t>
            </a:r>
          </a:p>
          <a:p>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23</a:t>
            </a:fld>
            <a:endParaRPr lang="en-US"/>
          </a:p>
        </p:txBody>
      </p:sp>
    </p:spTree>
    <p:extLst>
      <p:ext uri="{BB962C8B-B14F-4D97-AF65-F5344CB8AC3E}">
        <p14:creationId xmlns:p14="http://schemas.microsoft.com/office/powerpoint/2010/main" val="352677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0D34-F3F0-0E52-9F5B-027EE180C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217AD-C639-6E4C-3515-4959CE825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56384-C8C7-714C-36FA-39C856E7EC86}"/>
              </a:ext>
            </a:extLst>
          </p:cNvPr>
          <p:cNvSpPr>
            <a:spLocks noGrp="1"/>
          </p:cNvSpPr>
          <p:nvPr>
            <p:ph type="body" idx="1"/>
          </p:nvPr>
        </p:nvSpPr>
        <p:spPr/>
        <p:txBody>
          <a:bodyPr/>
          <a:lstStyle/>
          <a:p>
            <a:r>
              <a:rPr lang="en-US" dirty="0">
                <a:cs typeface="Calibri"/>
              </a:rPr>
              <a:t>To do: Provide all members with a copy of your bylaw.</a:t>
            </a:r>
          </a:p>
          <a:p>
            <a:endParaRPr lang="en-US" dirty="0">
              <a:cs typeface="Calibri"/>
            </a:endParaRPr>
          </a:p>
          <a:p>
            <a:r>
              <a:rPr lang="en-US" dirty="0">
                <a:cs typeface="Calibri"/>
              </a:rPr>
              <a:t>There are 6 articles, please assign each member an article to review.</a:t>
            </a:r>
          </a:p>
          <a:p>
            <a:r>
              <a:rPr lang="en-US" dirty="0">
                <a:cs typeface="Calibri"/>
              </a:rPr>
              <a:t>Give them 5 minutes to read</a:t>
            </a:r>
          </a:p>
          <a:p>
            <a:endParaRPr lang="en-US" dirty="0">
              <a:cs typeface="Calibri"/>
            </a:endParaRPr>
          </a:p>
          <a:p>
            <a:r>
              <a:rPr lang="en-US" dirty="0">
                <a:cs typeface="Calibri"/>
              </a:rPr>
              <a:t>Give each Member or Article group a minute to share out with the group.</a:t>
            </a:r>
          </a:p>
          <a:p>
            <a:endParaRPr lang="en-US" dirty="0">
              <a:cs typeface="Calibri"/>
            </a:endParaRPr>
          </a:p>
          <a:p>
            <a:r>
              <a:rPr lang="en-US" dirty="0">
                <a:cs typeface="Calibri"/>
              </a:rPr>
              <a:t>NOTE: This in NOT the time to propose changes.  </a:t>
            </a:r>
          </a:p>
          <a:p>
            <a:r>
              <a:rPr lang="en-US" dirty="0">
                <a:cs typeface="Calibri"/>
              </a:rPr>
              <a:t>If members want to make changes it would have to be </a:t>
            </a:r>
            <a:r>
              <a:rPr lang="en-US" b="1" dirty="0">
                <a:cs typeface="Calibri"/>
              </a:rPr>
              <a:t>an action item on the agenda</a:t>
            </a:r>
            <a:r>
              <a:rPr lang="en-US" dirty="0">
                <a:cs typeface="Calibri"/>
              </a:rPr>
              <a:t> item during a regular meeting.</a:t>
            </a:r>
            <a:endParaRPr lang="en-US" dirty="0"/>
          </a:p>
          <a:p>
            <a:endParaRPr lang="en-US" dirty="0">
              <a:cs typeface="Calibri"/>
            </a:endParaRPr>
          </a:p>
          <a:p>
            <a:r>
              <a:rPr lang="en-US" dirty="0">
                <a:cs typeface="Calibri"/>
              </a:rPr>
              <a:t>Where they can be review as a whole and present changes at that time or/and form a sub-committee to work on proposed changes and report back to the SSC at a regular meeting.</a:t>
            </a:r>
          </a:p>
          <a:p>
            <a:r>
              <a:rPr lang="en-US" dirty="0">
                <a:cs typeface="Calibri"/>
              </a:rPr>
              <a:t>If a sub-committee is formed it would be for review and updating bylaws only. Once the task is completed the group would be dissolved.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2DE40D20-2142-4669-6F24-6FF7E209B49D}"/>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B7287F41-1D4E-776C-029A-98B7F30CC531}"/>
              </a:ext>
            </a:extLst>
          </p:cNvPr>
          <p:cNvSpPr>
            <a:spLocks noGrp="1"/>
          </p:cNvSpPr>
          <p:nvPr>
            <p:ph type="sldNum" sz="quarter" idx="5"/>
          </p:nvPr>
        </p:nvSpPr>
        <p:spPr/>
        <p:txBody>
          <a:bodyPr/>
          <a:lstStyle/>
          <a:p>
            <a:fld id="{723A3C38-2209-4166-B4A8-1059C93D4955}" type="slidenum">
              <a:rPr lang="en-US" smtClean="0"/>
              <a:t>24</a:t>
            </a:fld>
            <a:endParaRPr lang="en-US"/>
          </a:p>
        </p:txBody>
      </p:sp>
    </p:spTree>
    <p:extLst>
      <p:ext uri="{BB962C8B-B14F-4D97-AF65-F5344CB8AC3E}">
        <p14:creationId xmlns:p14="http://schemas.microsoft.com/office/powerpoint/2010/main" val="308154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a:t> If online:</a:t>
            </a:r>
          </a:p>
          <a:p>
            <a:r>
              <a:rPr lang="en-US" b="1"/>
              <a:t>Say:</a:t>
            </a:r>
          </a:p>
          <a:p>
            <a:r>
              <a:rPr lang="en-US"/>
              <a:t>We're going to do a waterfall activity in a moment I'm going to ask you to write in the chat: Why you think these documents are key to the organization of the SSC.</a:t>
            </a:r>
          </a:p>
          <a:p>
            <a:r>
              <a:rPr lang="en-US"/>
              <a:t>For those of you who might not know what a waterfall activity.</a:t>
            </a:r>
          </a:p>
          <a:p>
            <a:r>
              <a:rPr lang="en-US"/>
              <a:t>It’s an activity where I show you the question ask you to write it in the chat, but you don’t press enter until I say waterfall .</a:t>
            </a:r>
          </a:p>
          <a:p>
            <a:r>
              <a:rPr lang="en-US"/>
              <a:t>Are you ready?</a:t>
            </a:r>
          </a:p>
          <a:p>
            <a:r>
              <a:rPr lang="en-US" b="1"/>
              <a:t>Click (question will fly in)</a:t>
            </a:r>
          </a:p>
          <a:p>
            <a:r>
              <a:rPr lang="en-US" b="1"/>
              <a:t>Say: </a:t>
            </a:r>
          </a:p>
          <a:p>
            <a:r>
              <a:rPr lang="en-US"/>
              <a:t>Please write why you think theses three documents are key in the organization of the SSC?</a:t>
            </a:r>
          </a:p>
          <a:p>
            <a:r>
              <a:rPr lang="en-US"/>
              <a:t>(48 seconds)</a:t>
            </a:r>
          </a:p>
          <a:p>
            <a:r>
              <a:rPr lang="en-US"/>
              <a:t>Water Fall.</a:t>
            </a:r>
          </a:p>
          <a:p>
            <a:r>
              <a:rPr lang="en-US"/>
              <a:t>I am going to read one or two out loud and move on to the next slide. thank you.</a:t>
            </a:r>
          </a:p>
          <a:p>
            <a:endParaRPr lang="en-US"/>
          </a:p>
          <a:p>
            <a:endParaRPr lang="en-US"/>
          </a:p>
          <a:p>
            <a:r>
              <a:rPr lang="en-US" b="1" u="sng"/>
              <a:t>If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latin typeface="Poppins" panose="00000500000000000000" pitchFamily="2" charset="0"/>
                <a:cs typeface="Poppins" panose="00000500000000000000" pitchFamily="2" charset="0"/>
              </a:rPr>
              <a:t>Say: Why do you think these three documents are key in the organization of the SSC.</a:t>
            </a:r>
          </a:p>
          <a:p>
            <a:r>
              <a:rPr lang="en-US"/>
              <a:t>Please turn to your elbow partner on your right and introduce your self if you don’t know them and share why you think these three documents are key in the organization of the SSC?</a:t>
            </a:r>
          </a:p>
          <a:p>
            <a:r>
              <a:rPr lang="en-US"/>
              <a:t>Are you ready?</a:t>
            </a:r>
          </a:p>
          <a:p>
            <a:r>
              <a:rPr lang="en-US"/>
              <a:t>You each have 1 minute</a:t>
            </a:r>
          </a:p>
          <a:p>
            <a:endParaRPr lang="en-US"/>
          </a:p>
          <a:p>
            <a:r>
              <a:rPr lang="en-US"/>
              <a:t>Go (1 minute each)</a:t>
            </a:r>
          </a:p>
          <a:p>
            <a:endParaRPr lang="en-US"/>
          </a:p>
          <a:p>
            <a:r>
              <a:rPr lang="en-US"/>
              <a:t>Thank you.</a:t>
            </a:r>
          </a:p>
          <a:p>
            <a:endParaRPr lang="en-US"/>
          </a:p>
          <a:p>
            <a:r>
              <a:rPr lang="en-US" b="1"/>
              <a:t>Click</a:t>
            </a:r>
          </a:p>
          <a:p>
            <a:endParaRPr lang="en-US" b="1"/>
          </a:p>
          <a:p>
            <a:r>
              <a:rPr lang="es-CO" b="1" u="sng"/>
              <a:t>Si están en línea:</a:t>
            </a:r>
            <a:r>
              <a:rPr lang="en-US"/>
              <a:t> </a:t>
            </a:r>
          </a:p>
          <a:p>
            <a:r>
              <a:rPr lang="es-CO" b="1"/>
              <a:t>Diga:</a:t>
            </a:r>
            <a:r>
              <a:rPr lang="en-US"/>
              <a:t> </a:t>
            </a:r>
          </a:p>
          <a:p>
            <a:r>
              <a:rPr lang="es-CO"/>
              <a:t>Participaremos en una actividad de cascada y en un momento les preguntaré que escriban en el chat:  ¿Por qué piensan que estos documentos son clave para la organización del </a:t>
            </a:r>
            <a:r>
              <a:rPr lang="es-CO" err="1"/>
              <a:t>SSC</a:t>
            </a:r>
            <a:r>
              <a:rPr lang="es-CO"/>
              <a:t>?</a:t>
            </a:r>
            <a:r>
              <a:rPr lang="en-US"/>
              <a:t> </a:t>
            </a:r>
            <a:endParaRPr lang="en-US">
              <a:cs typeface="Calibri"/>
            </a:endParaRPr>
          </a:p>
          <a:p>
            <a:r>
              <a:rPr lang="es-CO"/>
              <a:t>Para los que no sepan que es una actividad cascada.</a:t>
            </a:r>
            <a:r>
              <a:rPr lang="en-US"/>
              <a:t> </a:t>
            </a:r>
            <a:endParaRPr lang="en-US">
              <a:cs typeface="Calibri"/>
            </a:endParaRPr>
          </a:p>
          <a:p>
            <a:r>
              <a:rPr lang="es-CO"/>
              <a:t>Esta es una actividad en la que yo les planteo una pregunta, les pido que escriban en el chat, pero no lo envían hasta que yo diga cascada.</a:t>
            </a:r>
            <a:r>
              <a:rPr lang="en-US"/>
              <a:t> </a:t>
            </a:r>
            <a:endParaRPr lang="en-US">
              <a:cs typeface="Calibri"/>
            </a:endParaRPr>
          </a:p>
          <a:p>
            <a:r>
              <a:rPr lang="es-CO"/>
              <a:t>¿Listos?</a:t>
            </a:r>
            <a:r>
              <a:rPr lang="en-US"/>
              <a:t> </a:t>
            </a:r>
            <a:endParaRPr lang="en-US">
              <a:cs typeface="Calibri"/>
            </a:endParaRPr>
          </a:p>
          <a:p>
            <a:r>
              <a:rPr lang="es-CO" b="1"/>
              <a:t>Clic (la pregunta entrará volando)</a:t>
            </a:r>
            <a:r>
              <a:rPr lang="en-US"/>
              <a:t> </a:t>
            </a:r>
            <a:endParaRPr lang="en-US">
              <a:cs typeface="Calibri"/>
            </a:endParaRPr>
          </a:p>
          <a:p>
            <a:r>
              <a:rPr lang="es-CO" b="1"/>
              <a:t>Diga: </a:t>
            </a:r>
            <a:endParaRPr lang="en-US"/>
          </a:p>
          <a:p>
            <a:r>
              <a:rPr lang="es-CO"/>
              <a:t>Por favor díganos por qué piensan que estos tres documentos son clave en la organización del </a:t>
            </a:r>
            <a:r>
              <a:rPr lang="es-CO" err="1"/>
              <a:t>SSC</a:t>
            </a:r>
            <a:r>
              <a:rPr lang="es-CO"/>
              <a:t>.</a:t>
            </a:r>
            <a:r>
              <a:rPr lang="en-US"/>
              <a:t> </a:t>
            </a:r>
            <a:endParaRPr lang="en-US">
              <a:cs typeface="Calibri"/>
            </a:endParaRPr>
          </a:p>
          <a:p>
            <a:r>
              <a:rPr lang="es-CO"/>
              <a:t>(48 segundos)</a:t>
            </a:r>
            <a:r>
              <a:rPr lang="en-US"/>
              <a:t> </a:t>
            </a:r>
            <a:endParaRPr lang="en-US">
              <a:cs typeface="Calibri"/>
            </a:endParaRPr>
          </a:p>
          <a:p>
            <a:r>
              <a:rPr lang="es-CO"/>
              <a:t>Cascada.</a:t>
            </a:r>
            <a:r>
              <a:rPr lang="en-US"/>
              <a:t> </a:t>
            </a:r>
            <a:endParaRPr lang="en-US">
              <a:cs typeface="Calibri"/>
            </a:endParaRPr>
          </a:p>
          <a:p>
            <a:r>
              <a:rPr lang="es-CO"/>
              <a:t>Leeré 1 o dos en voz alta y luego seguiré a la siguiente diapositiva.</a:t>
            </a:r>
            <a:r>
              <a:rPr lang="en-US"/>
              <a:t> </a:t>
            </a:r>
            <a:endParaRPr lang="en-US">
              <a:cs typeface="Calibri"/>
            </a:endParaRPr>
          </a:p>
          <a:p>
            <a:r>
              <a:rPr lang="es-CO"/>
              <a:t> </a:t>
            </a:r>
            <a:r>
              <a:rPr lang="en-US"/>
              <a:t> </a:t>
            </a:r>
            <a:endParaRPr lang="en-US">
              <a:cs typeface="Calibri"/>
            </a:endParaRPr>
          </a:p>
          <a:p>
            <a:r>
              <a:rPr lang="es-CO"/>
              <a:t> </a:t>
            </a:r>
            <a:r>
              <a:rPr lang="en-US"/>
              <a:t> </a:t>
            </a:r>
            <a:endParaRPr lang="en-US">
              <a:cs typeface="Calibri"/>
            </a:endParaRPr>
          </a:p>
          <a:p>
            <a:r>
              <a:rPr lang="es-CO" b="1" u="sng"/>
              <a:t>Si están en persona:</a:t>
            </a:r>
            <a:r>
              <a:rPr lang="en-US"/>
              <a:t> </a:t>
            </a:r>
            <a:endParaRPr lang="en-US">
              <a:cs typeface="Calibri"/>
            </a:endParaRPr>
          </a:p>
          <a:p>
            <a:r>
              <a:rPr lang="es-CO" b="1"/>
              <a:t>Clic (la pregunta entrará volando)</a:t>
            </a:r>
            <a:r>
              <a:rPr lang="en-US"/>
              <a:t> </a:t>
            </a:r>
            <a:endParaRPr lang="en-US">
              <a:cs typeface="Calibri"/>
            </a:endParaRPr>
          </a:p>
          <a:p>
            <a:r>
              <a:rPr lang="es-CO" b="1"/>
              <a:t> </a:t>
            </a:r>
            <a:r>
              <a:rPr lang="en-US"/>
              <a:t> </a:t>
            </a:r>
            <a:endParaRPr lang="en-US">
              <a:cs typeface="Calibri"/>
            </a:endParaRPr>
          </a:p>
          <a:p>
            <a:r>
              <a:rPr lang="es-CO" b="1"/>
              <a:t>Diga: ¿Por Hacer qué piensan que estos tres documentos son clave en la organización del </a:t>
            </a:r>
            <a:r>
              <a:rPr lang="es-CO" b="1" err="1"/>
              <a:t>SSC</a:t>
            </a:r>
            <a:r>
              <a:rPr lang="es-CO" b="1"/>
              <a:t>?</a:t>
            </a:r>
            <a:r>
              <a:rPr lang="en-US"/>
              <a:t> </a:t>
            </a:r>
            <a:endParaRPr lang="en-US">
              <a:cs typeface="Calibri"/>
            </a:endParaRPr>
          </a:p>
          <a:p>
            <a:r>
              <a:rPr lang="es-CO"/>
              <a:t>Con su compañero a lado derecho y preséntese si no lo/la conoce y comparta por qué estos tres documentos son clave para la organización del </a:t>
            </a:r>
            <a:r>
              <a:rPr lang="es-CO" err="1"/>
              <a:t>SSC</a:t>
            </a:r>
            <a:r>
              <a:rPr lang="es-CO"/>
              <a:t>.</a:t>
            </a:r>
            <a:r>
              <a:rPr lang="en-US"/>
              <a:t> </a:t>
            </a:r>
            <a:endParaRPr lang="en-US">
              <a:cs typeface="Calibri"/>
            </a:endParaRPr>
          </a:p>
          <a:p>
            <a:r>
              <a:rPr lang="es-CO"/>
              <a:t>¿Listos?</a:t>
            </a:r>
            <a:r>
              <a:rPr lang="en-US"/>
              <a:t> </a:t>
            </a:r>
            <a:endParaRPr lang="en-US">
              <a:cs typeface="Calibri"/>
            </a:endParaRPr>
          </a:p>
          <a:p>
            <a:r>
              <a:rPr lang="es-CO"/>
              <a:t>Tienen un minuto cada uno.</a:t>
            </a:r>
            <a:r>
              <a:rPr lang="en-US"/>
              <a:t> </a:t>
            </a:r>
            <a:endParaRPr lang="en-US">
              <a:cs typeface="Calibri"/>
            </a:endParaRPr>
          </a:p>
          <a:p>
            <a:r>
              <a:rPr lang="es-CO"/>
              <a:t> </a:t>
            </a:r>
            <a:r>
              <a:rPr lang="en-US"/>
              <a:t> </a:t>
            </a:r>
            <a:endParaRPr lang="en-US">
              <a:cs typeface="Calibri"/>
            </a:endParaRPr>
          </a:p>
          <a:p>
            <a:r>
              <a:rPr lang="es-CO"/>
              <a:t>Listos (1 minutos cada uno)</a:t>
            </a:r>
            <a:r>
              <a:rPr lang="en-US"/>
              <a:t> </a:t>
            </a:r>
            <a:endParaRPr lang="en-US">
              <a:cs typeface="Calibri"/>
            </a:endParaRPr>
          </a:p>
          <a:p>
            <a:r>
              <a:rPr lang="es-CO"/>
              <a:t> </a:t>
            </a:r>
            <a:r>
              <a:rPr lang="en-US"/>
              <a:t> </a:t>
            </a:r>
            <a:endParaRPr lang="en-US">
              <a:cs typeface="Calibri"/>
            </a:endParaRPr>
          </a:p>
          <a:p>
            <a:r>
              <a:rPr lang="es-CO"/>
              <a:t>Gracias.</a:t>
            </a:r>
            <a:r>
              <a:rPr lang="en-US"/>
              <a:t> </a:t>
            </a:r>
            <a:endParaRPr lang="en-US">
              <a:cs typeface="Calibri"/>
            </a:endParaRPr>
          </a:p>
          <a:p>
            <a:r>
              <a:rPr lang="es-CO"/>
              <a:t> </a:t>
            </a:r>
            <a:r>
              <a:rPr lang="en-US"/>
              <a:t> </a:t>
            </a:r>
            <a:endParaRPr lang="en-US">
              <a:cs typeface="Calibri"/>
            </a:endParaRPr>
          </a:p>
          <a:p>
            <a:r>
              <a:rPr lang="es-CO" b="1"/>
              <a:t>Clic</a:t>
            </a:r>
            <a:r>
              <a:rPr lang="en-US"/>
              <a:t> </a:t>
            </a:r>
            <a:endParaRPr lang="en-US">
              <a:cs typeface="Calibri"/>
            </a:endParaRPr>
          </a:p>
          <a:p>
            <a:r>
              <a:rPr lang="en-US"/>
              <a:t> </a:t>
            </a:r>
          </a:p>
        </p:txBody>
      </p:sp>
      <p:sp>
        <p:nvSpPr>
          <p:cNvPr id="4" name="Slide Number Placeholder 3"/>
          <p:cNvSpPr>
            <a:spLocks noGrp="1"/>
          </p:cNvSpPr>
          <p:nvPr>
            <p:ph type="sldNum" sz="quarter" idx="5"/>
          </p:nvPr>
        </p:nvSpPr>
        <p:spPr/>
        <p:txBody>
          <a:bodyPr/>
          <a:lstStyle/>
          <a:p>
            <a:fld id="{723A3C38-2209-4166-B4A8-1059C93D4955}" type="slidenum">
              <a:rPr lang="en-US" smtClean="0"/>
              <a:t>25</a:t>
            </a:fld>
            <a:endParaRPr lang="en-US"/>
          </a:p>
        </p:txBody>
      </p:sp>
      <p:sp>
        <p:nvSpPr>
          <p:cNvPr id="5" name="Footer Placeholder 4">
            <a:extLst>
              <a:ext uri="{FF2B5EF4-FFF2-40B4-BE49-F238E27FC236}">
                <a16:creationId xmlns:a16="http://schemas.microsoft.com/office/drawing/2014/main" id="{0584D147-8DC2-4B81-B4BC-B3063AEFC64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84689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Now that you know a little more about your role as and SSC Member it is important for you to remember that </a:t>
            </a:r>
            <a:r>
              <a:rPr lang="en-US" b="1" dirty="0"/>
              <a:t>Your Voice Matters</a:t>
            </a:r>
          </a:p>
          <a:p>
            <a:endParaRPr lang="en-US" b="1" dirty="0"/>
          </a:p>
          <a:p>
            <a:r>
              <a:rPr lang="en-US" b="1" dirty="0"/>
              <a:t>Click</a:t>
            </a:r>
          </a:p>
          <a:p>
            <a:endParaRPr lang="en-US" b="1" dirty="0">
              <a:cs typeface="Calibri" panose="020F0502020204030204"/>
            </a:endParaRPr>
          </a:p>
          <a:p>
            <a:r>
              <a:rPr lang="es-CO" b="1" dirty="0"/>
              <a:t>Diga:  </a:t>
            </a:r>
            <a:r>
              <a:rPr lang="es-CO" dirty="0"/>
              <a:t>Ahora que conocen un poquito más acerca de su función como miembros del SSC, es importante que recuerden que </a:t>
            </a:r>
            <a:r>
              <a:rPr lang="es-CO" b="1" dirty="0"/>
              <a:t>su voz es importante</a:t>
            </a:r>
            <a:r>
              <a:rPr lang="es-CO" dirty="0"/>
              <a:t>.</a:t>
            </a:r>
            <a:r>
              <a:rPr lang="en-US" dirty="0"/>
              <a:t> </a:t>
            </a:r>
          </a:p>
          <a:p>
            <a:r>
              <a:rPr lang="es-CO" b="1" dirty="0"/>
              <a:t> </a:t>
            </a:r>
            <a:r>
              <a:rPr lang="en-US" dirty="0"/>
              <a:t> </a:t>
            </a: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26</a:t>
            </a:fld>
            <a:endParaRPr lang="en-US"/>
          </a:p>
        </p:txBody>
      </p:sp>
      <p:sp>
        <p:nvSpPr>
          <p:cNvPr id="5" name="Footer Placeholder 4">
            <a:extLst>
              <a:ext uri="{FF2B5EF4-FFF2-40B4-BE49-F238E27FC236}">
                <a16:creationId xmlns:a16="http://schemas.microsoft.com/office/drawing/2014/main" id="{2DDA6414-CC58-4704-8C98-7342B22BB0A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9877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p>
          <a:p>
            <a:r>
              <a:rPr lang="en-US" b="0"/>
              <a:t>With that in mind lets see three ways that you use your voice as an SSC member.</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(1</a:t>
            </a:r>
            <a:r>
              <a:rPr lang="en-US" b="1" baseline="30000"/>
              <a:t>st</a:t>
            </a:r>
            <a:r>
              <a:rPr lang="en-US" b="1"/>
              <a:t>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(2nd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(3rd apple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May I have a volunteer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a:defRPr/>
            </a:pPr>
            <a:r>
              <a:rPr lang="es-CO" b="1"/>
              <a:t>Diga:</a:t>
            </a:r>
            <a:r>
              <a:rPr lang="en-US"/>
              <a:t> </a:t>
            </a:r>
          </a:p>
          <a:p>
            <a:pPr>
              <a:defRPr/>
            </a:pPr>
            <a:r>
              <a:rPr lang="es-CO"/>
              <a:t>Con esto en mente veremos 3 maneras cómo puede usar su voz como miembro del </a:t>
            </a:r>
            <a:r>
              <a:rPr lang="es-CO" err="1"/>
              <a:t>SSC</a:t>
            </a:r>
            <a:r>
              <a:rPr lang="es-CO"/>
              <a:t>. </a:t>
            </a:r>
            <a:endParaRPr lang="en-US"/>
          </a:p>
          <a:p>
            <a:pPr>
              <a:defRPr/>
            </a:pPr>
            <a:r>
              <a:rPr lang="es-CO"/>
              <a:t> </a:t>
            </a:r>
            <a:r>
              <a:rPr lang="en-US"/>
              <a:t> </a:t>
            </a:r>
            <a:endParaRPr lang="en-US">
              <a:cs typeface="Calibri"/>
            </a:endParaRPr>
          </a:p>
          <a:p>
            <a:pPr>
              <a:defRPr/>
            </a:pPr>
            <a:r>
              <a:rPr lang="es-CO" b="1"/>
              <a:t>Clic (la primera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b="1"/>
              <a:t> </a:t>
            </a:r>
            <a:r>
              <a:rPr lang="en-US"/>
              <a:t> </a:t>
            </a:r>
            <a:endParaRPr lang="en-US">
              <a:cs typeface="Calibri"/>
            </a:endParaRPr>
          </a:p>
          <a:p>
            <a:pPr>
              <a:defRPr/>
            </a:pPr>
            <a:r>
              <a:rPr lang="es-CO" b="1"/>
              <a:t>Clic (la segunda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b="1"/>
              <a:t> </a:t>
            </a:r>
            <a:r>
              <a:rPr lang="en-US"/>
              <a:t> </a:t>
            </a:r>
            <a:endParaRPr lang="en-US">
              <a:cs typeface="Calibri"/>
            </a:endParaRPr>
          </a:p>
          <a:p>
            <a:pPr>
              <a:defRPr/>
            </a:pPr>
            <a:r>
              <a:rPr lang="es-CO" b="1"/>
              <a:t>Clic (la tercera manzana entrará volando)</a:t>
            </a:r>
            <a:r>
              <a:rPr lang="en-US"/>
              <a:t> </a:t>
            </a:r>
            <a:endParaRPr lang="en-US">
              <a:cs typeface="Calibri"/>
            </a:endParaRPr>
          </a:p>
          <a:p>
            <a:pPr>
              <a:defRPr/>
            </a:pPr>
            <a:r>
              <a:rPr lang="es-CO"/>
              <a:t>Hay un voluntario que pueda leer.</a:t>
            </a:r>
            <a:r>
              <a:rPr lang="en-US"/>
              <a:t> </a:t>
            </a:r>
            <a:endParaRPr lang="en-US">
              <a:cs typeface="Calibri"/>
            </a:endParaRPr>
          </a:p>
          <a:p>
            <a:pPr>
              <a:defRPr/>
            </a:pPr>
            <a:r>
              <a:rPr lang="es-CO"/>
              <a:t>Gracias.</a:t>
            </a:r>
            <a:r>
              <a:rPr lang="en-US"/>
              <a:t> </a:t>
            </a:r>
            <a:endParaRPr lang="en-US">
              <a:cs typeface="Calibri"/>
            </a:endParaRPr>
          </a:p>
          <a:p>
            <a:pPr>
              <a:defRPr/>
            </a:pPr>
            <a:r>
              <a:rPr lang="es-CO"/>
              <a:t> </a:t>
            </a:r>
            <a:r>
              <a:rPr lang="en-US"/>
              <a:t> </a:t>
            </a:r>
            <a:endParaRPr lang="en-US">
              <a:cs typeface="Calibri"/>
            </a:endParaRPr>
          </a:p>
          <a:p>
            <a:pPr>
              <a:defRPr/>
            </a:pPr>
            <a:r>
              <a:rPr lang="es-CO" b="1"/>
              <a:t>Clic</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b="1"/>
          </a:p>
        </p:txBody>
      </p:sp>
      <p:sp>
        <p:nvSpPr>
          <p:cNvPr id="4" name="Slide Number Placeholder 3"/>
          <p:cNvSpPr>
            <a:spLocks noGrp="1"/>
          </p:cNvSpPr>
          <p:nvPr>
            <p:ph type="sldNum" sz="quarter" idx="5"/>
          </p:nvPr>
        </p:nvSpPr>
        <p:spPr/>
        <p:txBody>
          <a:bodyPr/>
          <a:lstStyle/>
          <a:p>
            <a:fld id="{723A3C38-2209-4166-B4A8-1059C93D4955}" type="slidenum">
              <a:rPr lang="en-US" smtClean="0"/>
              <a:t>27</a:t>
            </a:fld>
            <a:endParaRPr lang="en-US"/>
          </a:p>
        </p:txBody>
      </p:sp>
      <p:sp>
        <p:nvSpPr>
          <p:cNvPr id="5" name="Footer Placeholder 4">
            <a:extLst>
              <a:ext uri="{FF2B5EF4-FFF2-40B4-BE49-F238E27FC236}">
                <a16:creationId xmlns:a16="http://schemas.microsoft.com/office/drawing/2014/main" id="{DB96B92B-0D60-49A0-ABB6-1297F05C17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36547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p>
          <a:p>
            <a:r>
              <a:rPr lang="en-US"/>
              <a:t>Now that you know that your voice is important when it comes to our school data our parent policy or school budget we have a call of action for you.</a:t>
            </a:r>
          </a:p>
          <a:p>
            <a:endParaRPr lang="en-US"/>
          </a:p>
          <a:p>
            <a:r>
              <a:rPr lang="en-US" b="1"/>
              <a:t>Click and read </a:t>
            </a:r>
          </a:p>
          <a:p>
            <a:r>
              <a:rPr lang="en-US" b="1"/>
              <a:t>(2 minutes)</a:t>
            </a:r>
          </a:p>
          <a:p>
            <a:endParaRPr lang="en-US"/>
          </a:p>
          <a:p>
            <a:r>
              <a:rPr lang="es-CO" b="1"/>
              <a:t>Diga: </a:t>
            </a:r>
            <a:endParaRPr lang="en-US"/>
          </a:p>
          <a:p>
            <a:r>
              <a:rPr lang="es-CO"/>
              <a:t>Ahora que saben que su voz es importante cuando se trata de nuestros datos escolares, política de padres y presupuesto escolar, les planteamos un llamado a la acción.</a:t>
            </a:r>
            <a:r>
              <a:rPr lang="en-US"/>
              <a:t> </a:t>
            </a:r>
            <a:endParaRPr lang="en-US">
              <a:cs typeface="Calibri"/>
            </a:endParaRPr>
          </a:p>
          <a:p>
            <a:r>
              <a:rPr lang="es-CO"/>
              <a:t> </a:t>
            </a:r>
            <a:r>
              <a:rPr lang="en-US"/>
              <a:t> </a:t>
            </a:r>
            <a:endParaRPr lang="en-US">
              <a:cs typeface="Calibri"/>
            </a:endParaRPr>
          </a:p>
          <a:p>
            <a:r>
              <a:rPr lang="es-CO" b="1"/>
              <a:t>Haga clic y lea </a:t>
            </a:r>
            <a:endParaRPr lang="en-US"/>
          </a:p>
          <a:p>
            <a:r>
              <a:rPr lang="es-CO" b="1"/>
              <a:t>(2 minutos)</a:t>
            </a:r>
            <a:r>
              <a:rPr lang="en-US"/>
              <a:t> </a:t>
            </a:r>
            <a:endParaRPr lang="en-US">
              <a:cs typeface="Calibri"/>
            </a:endParaRPr>
          </a:p>
          <a:p>
            <a:r>
              <a:rPr lang="es-CO"/>
              <a:t> </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28</a:t>
            </a:fld>
            <a:endParaRPr lang="en-US"/>
          </a:p>
        </p:txBody>
      </p:sp>
      <p:sp>
        <p:nvSpPr>
          <p:cNvPr id="5" name="Footer Placeholder 4">
            <a:extLst>
              <a:ext uri="{FF2B5EF4-FFF2-40B4-BE49-F238E27FC236}">
                <a16:creationId xmlns:a16="http://schemas.microsoft.com/office/drawing/2014/main" id="{ADB7AFE8-38DE-4BA8-95B3-CE5F1A70D19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8288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29</a:t>
            </a:fld>
            <a:endParaRPr lang="en-US"/>
          </a:p>
        </p:txBody>
      </p:sp>
    </p:spTree>
    <p:extLst>
      <p:ext uri="{BB962C8B-B14F-4D97-AF65-F5344CB8AC3E}">
        <p14:creationId xmlns:p14="http://schemas.microsoft.com/office/powerpoint/2010/main" val="268853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A window will open and  click on the words, </a:t>
            </a:r>
            <a:r>
              <a:rPr lang="en-US" i="1" dirty="0"/>
              <a:t>language interpretation</a:t>
            </a:r>
            <a:r>
              <a:rPr lang="en-US" dirty="0"/>
              <a:t>.</a:t>
            </a:r>
            <a:endParaRPr lang="en-US" dirty="0">
              <a:cs typeface="Calibri"/>
            </a:endParaRPr>
          </a:p>
          <a:p>
            <a:r>
              <a:rPr lang="en-US" dirty="0"/>
              <a:t>Select your </a:t>
            </a:r>
            <a:r>
              <a:rPr lang="en-US" i="1" dirty="0"/>
              <a:t>language of preference</a:t>
            </a:r>
            <a:r>
              <a:rPr lang="en-US" dirty="0"/>
              <a:t>.</a:t>
            </a:r>
            <a:endParaRPr lang="en-US" dirty="0">
              <a:cs typeface="Calibri"/>
            </a:endParaRPr>
          </a:p>
          <a:p>
            <a:r>
              <a:rPr lang="en-US" dirty="0"/>
              <a:t>Click on </a:t>
            </a:r>
            <a:r>
              <a:rPr lang="en-US" i="1" dirty="0"/>
              <a:t>Done </a:t>
            </a:r>
            <a:r>
              <a:rPr lang="en-US" dirty="0"/>
              <a:t>to activate interpretation.</a:t>
            </a:r>
            <a:endParaRPr lang="en-US" dirty="0">
              <a:cs typeface="Calibri"/>
            </a:endParaRPr>
          </a:p>
          <a:p>
            <a:r>
              <a:rPr lang="en-US" dirty="0"/>
              <a:t>Even though most of the presentation is in English, participants might speak in Spanish, so please select your langrage so that you can understand your Spanish-speaking collogues. </a:t>
            </a:r>
            <a:endParaRPr lang="en-US" dirty="0">
              <a:cs typeface="Calibri"/>
            </a:endParaRPr>
          </a:p>
          <a:p>
            <a:endParaRPr lang="en-US" dirty="0"/>
          </a:p>
          <a:p>
            <a:endParaRPr lang="en-US" dirty="0"/>
          </a:p>
          <a:p>
            <a:r>
              <a:rPr lang="en-US" b="1" dirty="0"/>
              <a:t>Click </a:t>
            </a:r>
          </a:p>
          <a:p>
            <a:endParaRPr lang="en-US" b="1" dirty="0">
              <a:cs typeface="Calibri" panose="020F0502020204030204"/>
            </a:endParaRPr>
          </a:p>
          <a:p>
            <a:r>
              <a:rPr lang="es-CO" b="1" dirty="0"/>
              <a:t>Diga: </a:t>
            </a:r>
            <a:r>
              <a:rPr lang="es-CO" dirty="0"/>
              <a:t>Para los que nos acompañan por teléfono, haga clic en los tres puntos.</a:t>
            </a:r>
            <a:r>
              <a:rPr lang="en-US" dirty="0"/>
              <a:t> </a:t>
            </a:r>
          </a:p>
          <a:p>
            <a:r>
              <a:rPr lang="es-CO" dirty="0"/>
              <a:t>Se abrirá una ventana.  Hágale clic a e interpretación de idiomas.</a:t>
            </a:r>
            <a:r>
              <a:rPr lang="en-US" dirty="0"/>
              <a:t> </a:t>
            </a:r>
            <a:endParaRPr lang="en-US" dirty="0">
              <a:cs typeface="Calibri"/>
            </a:endParaRPr>
          </a:p>
          <a:p>
            <a:r>
              <a:rPr lang="es-CO" dirty="0"/>
              <a:t>Seleccione idioma de preferencia</a:t>
            </a:r>
            <a:r>
              <a:rPr lang="en-US" dirty="0"/>
              <a:t> </a:t>
            </a:r>
            <a:endParaRPr lang="en-US" dirty="0">
              <a:cs typeface="Calibri"/>
            </a:endParaRPr>
          </a:p>
          <a:p>
            <a:r>
              <a:rPr lang="es-CO" dirty="0"/>
              <a:t>Haga clic a finalizado para activar la interpretación. </a:t>
            </a:r>
            <a:r>
              <a:rPr lang="en-US" dirty="0"/>
              <a:t> </a:t>
            </a:r>
            <a:endParaRPr lang="en-US" dirty="0">
              <a:cs typeface="Calibri"/>
            </a:endParaRPr>
          </a:p>
          <a:p>
            <a:r>
              <a:rPr lang="es-CO" b="1" dirty="0"/>
              <a:t>Clic </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30</a:t>
            </a:fld>
            <a:endParaRPr lang="en-US"/>
          </a:p>
        </p:txBody>
      </p:sp>
    </p:spTree>
    <p:extLst>
      <p:ext uri="{BB962C8B-B14F-4D97-AF65-F5344CB8AC3E}">
        <p14:creationId xmlns:p14="http://schemas.microsoft.com/office/powerpoint/2010/main" val="4010462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Now that we have a better idea of what guides the School Site Council and what our responsibilities are, I'm going to share with you how you could access our school plan our budget and our data.</a:t>
            </a:r>
            <a:endParaRPr lang="en-US" dirty="0">
              <a:cs typeface="Calibri"/>
            </a:endParaRPr>
          </a:p>
          <a:p>
            <a:r>
              <a:rPr lang="en-US" dirty="0"/>
              <a:t>Please feel free to share this page and the following page with your constituents.</a:t>
            </a:r>
            <a:endParaRPr lang="en-US" dirty="0">
              <a:cs typeface="Calibri"/>
            </a:endParaRPr>
          </a:p>
          <a:p>
            <a:endParaRPr lang="en-US" dirty="0"/>
          </a:p>
          <a:p>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Step 1: Go to the following link: </a:t>
            </a:r>
            <a:r>
              <a:rPr lang="en-US" sz="1200" dirty="0">
                <a:latin typeface="Poppins" panose="00000500000000000000" pitchFamily="2" charset="0"/>
                <a:cs typeface="Poppins" panose="00000500000000000000" pitchFamily="2" charset="0"/>
                <a:hlinkClick r:id="rId3"/>
              </a:rPr>
              <a:t>https://schooldirectory.lausd.net/schooldirectory/</a:t>
            </a: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Step 2: Type the name of your school</a:t>
            </a:r>
            <a:r>
              <a:rPr lang="en-US" sz="1200" dirty="0">
                <a:latin typeface="Poppins" panose="00000500000000000000"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On the same page once you type the name of your school do </a:t>
            </a:r>
            <a:r>
              <a:rPr lang="en-US" sz="1200" b="1" dirty="0">
                <a:latin typeface="Poppins" panose="00000500000000000000" pitchFamily="2" charset="0"/>
                <a:cs typeface="Poppins" panose="00000500000000000000" pitchFamily="2" charset="0"/>
              </a:rPr>
              <a:t>Step 3: Click on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A new page will open and you will see a list of school names do </a:t>
            </a:r>
            <a:r>
              <a:rPr lang="en-US" sz="1200" b="1" dirty="0">
                <a:latin typeface="Poppins" panose="00000500000000000000" pitchFamily="2" charset="0"/>
                <a:cs typeface="Poppins" panose="00000500000000000000" pitchFamily="2" charset="0"/>
              </a:rPr>
              <a:t>Step 4: Click on the name of your school</a:t>
            </a:r>
            <a:r>
              <a:rPr lang="en-US" sz="1200" dirty="0">
                <a:latin typeface="Poppins" panose="00000500000000000000"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(step will fly in)</a:t>
            </a:r>
          </a:p>
          <a:p>
            <a:r>
              <a:rPr lang="en-US" sz="1200" b="1" dirty="0">
                <a:latin typeface="Poppins" panose="00000500000000000000" pitchFamily="2" charset="0"/>
                <a:cs typeface="Poppins" panose="00000500000000000000" pitchFamily="2" charset="0"/>
              </a:rPr>
              <a:t>You have arrived</a:t>
            </a:r>
            <a:endParaRPr lang="en-US" sz="1200" b="1" u="sng"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This is our school page that contains our School Profile, Performance Indicators and School Budget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t>
            </a:r>
            <a:r>
              <a:rPr lang="en-US" sz="1200" dirty="0">
                <a:latin typeface="Poppins" panose="00000500000000000000" pitchFamily="2" charset="0"/>
                <a:cs typeface="Poppins" panose="00000500000000000000" pitchFamily="2" charset="0"/>
              </a:rPr>
              <a:t>our school page  you will notice three blue titles, please feel free to view this page at your leisure.  The three areas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School Profile identifies </a:t>
            </a:r>
            <a:r>
              <a:rPr lang="en-US" sz="1200" dirty="0">
                <a:latin typeface="Poppins" panose="00000500000000000000" pitchFamily="2" charset="0"/>
                <a:cs typeface="Poppins" panose="00000500000000000000" pitchFamily="2" charset="0"/>
              </a:rPr>
              <a:t>what kind calendar, demographics, Pedestrian Routes to school, Athletic Reports and in the orange squares you will find the SPSA, and the TSP school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Performance Indicators </a:t>
            </a:r>
            <a:r>
              <a:rPr lang="en-US" sz="1200" dirty="0">
                <a:latin typeface="Poppins" panose="00000500000000000000" pitchFamily="2" charset="0"/>
                <a:cs typeface="Poppins" panose="00000500000000000000" pitchFamily="2" charset="0"/>
              </a:rPr>
              <a:t>such as (SARC) School Accountability Report Card, CAASPP – CDE, Data Summary Sheets, School Experience Survey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Poppins" panose="00000500000000000000" pitchFamily="2" charset="0"/>
                <a:cs typeface="Poppins" panose="00000500000000000000" pitchFamily="2" charset="0"/>
              </a:rPr>
              <a:t>School Budget Reports </a:t>
            </a:r>
            <a:r>
              <a:rPr lang="en-US" sz="1200" b="0" dirty="0">
                <a:latin typeface="Poppins" panose="00000500000000000000" pitchFamily="2" charset="0"/>
                <a:cs typeface="Poppins" panose="00000500000000000000" pitchFamily="2" charset="0"/>
              </a:rPr>
              <a:t>such as Budget Availability Report, School Spending Report, School Allocation Summary, Budget Development Reports, Budget Summaries by Fiscal year and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Poppins" panose="00000500000000000000" pitchFamily="2" charset="0"/>
                <a:cs typeface="Poppins" panose="00000500000000000000" pitchFamily="2" charset="0"/>
              </a:rPr>
              <a:t>I am sorry to say all documents are in English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Poppins" panose="00000500000000000000" pitchFamily="2" charset="0"/>
              <a:cs typeface="Poppins" panose="00000500000000000000" pitchFamily="2" charset="0"/>
            </a:endParaRPr>
          </a:p>
          <a:p>
            <a:pPr>
              <a:defRPr/>
            </a:pPr>
            <a:r>
              <a:rPr lang="es-CO" dirty="0"/>
              <a:t>Diga:</a:t>
            </a:r>
            <a:r>
              <a:rPr lang="es-MX" dirty="0"/>
              <a:t> </a:t>
            </a:r>
          </a:p>
          <a:p>
            <a:pPr>
              <a:defRPr/>
            </a:pPr>
            <a:r>
              <a:rPr lang="es-CO" dirty="0"/>
              <a:t>Ahora que tienen una mejor idea de lo que guía al Consejo del Plantel Escolar, y cuáles son las responsabilidades, compartiré con ustedes cómo pueden acceder al plan escolar, nuestro presupuesto, y nuestros datos.</a:t>
            </a:r>
            <a:r>
              <a:rPr lang="es-MX" dirty="0"/>
              <a:t> </a:t>
            </a:r>
            <a:endParaRPr lang="es-MX" dirty="0">
              <a:cs typeface="Calibri"/>
            </a:endParaRPr>
          </a:p>
          <a:p>
            <a:pPr>
              <a:defRPr/>
            </a:pPr>
            <a:r>
              <a:rPr lang="es-CO" dirty="0"/>
              <a:t>No dude en compartir esta página y la siguiente página con otras personas.</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Paso 1: Visite el siguiente enlace: </a:t>
            </a:r>
            <a:r>
              <a:rPr lang="es-CO" u="sng" dirty="0">
                <a:hlinkClick r:id="rId3"/>
              </a:rPr>
              <a:t>https://schooldirectory.lausd.net/schooldirectory/</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Paso 2: Ingrese el nombre de su escuela</a:t>
            </a:r>
            <a:r>
              <a:rPr lang="es-CO" dirty="0"/>
              <a:t> </a:t>
            </a:r>
            <a:endParaRPr lang="es-MX" dirty="0"/>
          </a:p>
          <a:p>
            <a:pPr>
              <a:defRPr/>
            </a:pPr>
            <a:r>
              <a:rPr lang="es-CO"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dirty="0"/>
              <a:t>En la misma página, una vez que ingrese el nombre de su escuela, siga al </a:t>
            </a:r>
            <a:r>
              <a:rPr lang="es-CO" b="1" dirty="0"/>
              <a:t>Paso 3</a:t>
            </a:r>
            <a:r>
              <a:rPr lang="es-CO" dirty="0"/>
              <a:t>:</a:t>
            </a:r>
            <a:r>
              <a:rPr lang="es-CO" b="1" dirty="0"/>
              <a:t> Haga clic en </a:t>
            </a:r>
            <a:r>
              <a:rPr lang="es-CO" b="1" dirty="0" err="1"/>
              <a:t>search</a:t>
            </a:r>
            <a:r>
              <a:rPr lang="es-MX" dirty="0"/>
              <a:t> </a:t>
            </a:r>
            <a:endParaRPr lang="es-MX" dirty="0">
              <a:cs typeface="Calibri"/>
            </a:endParaRPr>
          </a:p>
          <a:p>
            <a:pPr>
              <a:defRPr/>
            </a:pPr>
            <a:r>
              <a:rPr lang="es-CO" b="1"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dirty="0"/>
              <a:t>Abrirá una nueva página y después verá la lista con los nombres de las escuelas. Continúe con el </a:t>
            </a:r>
            <a:r>
              <a:rPr lang="es-CO" b="1" dirty="0"/>
              <a:t>Paso 4</a:t>
            </a:r>
            <a:r>
              <a:rPr lang="es-CO" dirty="0"/>
              <a:t>:</a:t>
            </a:r>
            <a:r>
              <a:rPr lang="es-CO" b="1" dirty="0"/>
              <a:t> Haga clic en el nombre de su escuela</a:t>
            </a:r>
            <a:r>
              <a:rPr lang="es-CO" dirty="0"/>
              <a:t> </a:t>
            </a:r>
            <a:endParaRPr lang="es-MX" dirty="0"/>
          </a:p>
          <a:p>
            <a:pPr>
              <a:defRPr/>
            </a:pPr>
            <a:r>
              <a:rPr lang="es-CO" b="1" dirty="0"/>
              <a:t> </a:t>
            </a:r>
            <a:r>
              <a:rPr lang="es-MX" dirty="0"/>
              <a:t> </a:t>
            </a:r>
            <a:endParaRPr lang="es-MX" dirty="0">
              <a:cs typeface="Calibri"/>
            </a:endParaRPr>
          </a:p>
          <a:p>
            <a:pPr>
              <a:defRPr/>
            </a:pPr>
            <a:r>
              <a:rPr lang="es-CO" b="1" dirty="0"/>
              <a:t>Clic (entrará volando)</a:t>
            </a:r>
            <a:r>
              <a:rPr lang="es-MX" dirty="0"/>
              <a:t> </a:t>
            </a:r>
            <a:endParaRPr lang="es-MX" dirty="0">
              <a:cs typeface="Calibri"/>
            </a:endParaRPr>
          </a:p>
          <a:p>
            <a:pPr>
              <a:defRPr/>
            </a:pPr>
            <a:r>
              <a:rPr lang="es-CO" b="1" dirty="0"/>
              <a:t>¡Llegó!</a:t>
            </a:r>
            <a:r>
              <a:rPr lang="es-MX" dirty="0"/>
              <a:t> </a:t>
            </a:r>
            <a:endParaRPr lang="es-MX" dirty="0">
              <a:cs typeface="Calibri"/>
            </a:endParaRPr>
          </a:p>
          <a:p>
            <a:pPr>
              <a:defRPr/>
            </a:pPr>
            <a:r>
              <a:rPr lang="es-CO" dirty="0"/>
              <a:t>Esta es la página de nuestra escuela que incluye el perfil escolar, indicadores de rendimiento e informes de los presupuestos escolares</a:t>
            </a:r>
            <a:r>
              <a:rPr lang="es-MX" dirty="0"/>
              <a:t> </a:t>
            </a:r>
            <a:endParaRPr lang="es-MX" dirty="0">
              <a:cs typeface="Calibri"/>
            </a:endParaRPr>
          </a:p>
          <a:p>
            <a:pPr>
              <a:defRPr/>
            </a:pPr>
            <a:r>
              <a:rPr lang="es-CO" dirty="0"/>
              <a:t> </a:t>
            </a:r>
            <a:r>
              <a:rPr lang="es-MX" dirty="0"/>
              <a:t> </a:t>
            </a:r>
            <a:endParaRPr lang="es-MX" dirty="0">
              <a:cs typeface="Calibri"/>
            </a:endParaRPr>
          </a:p>
          <a:p>
            <a:pPr>
              <a:defRPr/>
            </a:pPr>
            <a:r>
              <a:rPr lang="es-CO" b="1" dirty="0"/>
              <a:t>Clic</a:t>
            </a:r>
            <a:r>
              <a:rPr lang="es-MX" dirty="0"/>
              <a:t> </a:t>
            </a:r>
            <a:endParaRPr lang="es-MX"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  </a:t>
            </a:r>
            <a:endParaRPr lang="en-US" sz="1200" b="0" dirty="0">
              <a:latin typeface="Poppins" panose="00000500000000000000" pitchFamily="2" charset="0"/>
              <a:cs typeface="Poppins" panose="00000500000000000000" pitchFamily="2" charset="0"/>
            </a:endParaRPr>
          </a:p>
          <a:p>
            <a:r>
              <a:rPr lang="es-CO" dirty="0"/>
              <a:t>En nuestra página escolar verán que hay tres títulos en azul, por favor no dude en ver esta página cuando tenga tiempo.  Las tres áreas son: </a:t>
            </a:r>
            <a:endParaRPr lang="en-US" dirty="0"/>
          </a:p>
          <a:p>
            <a:pPr marL="285750" indent="-285750">
              <a:buFont typeface="Arial"/>
              <a:buChar char="•"/>
            </a:pPr>
            <a:r>
              <a:rPr lang="es-CO" b="1" dirty="0"/>
              <a:t>El perfil escolar identifica</a:t>
            </a:r>
            <a:r>
              <a:rPr lang="es-CO" dirty="0"/>
              <a:t> qué tipo de calendario, demografía, rutas peatonales de ida a la escuela, informes de deportes y en los cuadros naranja encontrarán el SPSA y los planes TSP de la escuela.</a:t>
            </a:r>
            <a:endParaRPr lang="en-US" dirty="0"/>
          </a:p>
          <a:p>
            <a:pPr marL="285750" indent="-285750">
              <a:buFont typeface="Arial"/>
              <a:buChar char="•"/>
            </a:pPr>
            <a:r>
              <a:rPr lang="es-CO" b="1" dirty="0"/>
              <a:t>Indicadores de rendimiento</a:t>
            </a:r>
            <a:r>
              <a:rPr lang="es-CO" dirty="0"/>
              <a:t> como el informe sobre las responsabilidades y obligaciones de las escuelas, CAASPP - CDE, Hojas de resúmenes de datos, informes de la encuesta de la experiencia escolar.</a:t>
            </a:r>
            <a:endParaRPr lang="en-US" dirty="0"/>
          </a:p>
          <a:p>
            <a:pPr>
              <a:buFont typeface="Arial"/>
              <a:buChar char="•"/>
            </a:pPr>
            <a:r>
              <a:rPr lang="es-CO" b="1" dirty="0"/>
              <a:t>Informes del presupuesto escolar</a:t>
            </a:r>
            <a:r>
              <a:rPr lang="es-CO" dirty="0"/>
              <a:t> tales como el informe de disponibilidad de fondos, informe de gastos escolares, resumen de asignaciones escolares, informes del desarrollo del presupuesto, resúmenes presupuestarios por año fiscal y mensuales.</a:t>
            </a:r>
            <a:br>
              <a:rPr lang="es-CO" dirty="0">
                <a:cs typeface="+mn-lt"/>
              </a:rPr>
            </a:br>
            <a:br>
              <a:rPr lang="es-CO" dirty="0">
                <a:cs typeface="+mn-lt"/>
              </a:rPr>
            </a:br>
            <a:r>
              <a:rPr lang="es-CO" dirty="0"/>
              <a:t>Desafortunadamente todos los documentos están solamente en inglés.</a:t>
            </a:r>
            <a:br>
              <a:rPr lang="es-CO" dirty="0">
                <a:cs typeface="+mn-lt"/>
              </a:rPr>
            </a:br>
            <a:br>
              <a:rPr lang="es-CO" dirty="0">
                <a:cs typeface="+mn-lt"/>
              </a:rPr>
            </a:br>
            <a:r>
              <a:rPr lang="es-CO" b="1" dirty="0"/>
              <a:t>Clic </a:t>
            </a:r>
            <a:endParaRPr lang="en-US" b="1" dirty="0"/>
          </a:p>
          <a:p>
            <a:pPr>
              <a:defRPr/>
            </a:pPr>
            <a:endParaRPr lang="es-MX"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oppins" panose="00000500000000000000" pitchFamily="2" charset="0"/>
                <a:cs typeface="Poppins" panose="000005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723A3C38-2209-4166-B4A8-1059C93D4955}" type="slidenum">
              <a:rPr lang="en-US" smtClean="0"/>
              <a:t>31</a:t>
            </a:fld>
            <a:endParaRPr lang="en-US"/>
          </a:p>
        </p:txBody>
      </p:sp>
      <p:sp>
        <p:nvSpPr>
          <p:cNvPr id="5" name="Footer Placeholder 4">
            <a:extLst>
              <a:ext uri="{FF2B5EF4-FFF2-40B4-BE49-F238E27FC236}">
                <a16:creationId xmlns:a16="http://schemas.microsoft.com/office/drawing/2014/main" id="{EBA5F86D-3EEA-4365-8410-041EF58E899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9178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do:  </a:t>
            </a:r>
            <a:r>
              <a:rPr lang="en-US"/>
              <a:t>Insert pictures and names.</a:t>
            </a:r>
          </a:p>
          <a:p>
            <a:pPr marL="0" indent="0">
              <a:buFont typeface="+mj-lt"/>
              <a:buNone/>
            </a:pPr>
            <a:endParaRPr lang="en-US"/>
          </a:p>
          <a:p>
            <a:pPr marL="0" indent="0">
              <a:buFont typeface="+mj-lt"/>
              <a:buNone/>
            </a:pPr>
            <a:endParaRPr lang="en-US"/>
          </a:p>
          <a:p>
            <a:pPr marL="0" indent="0">
              <a:buFont typeface="+mj-lt"/>
              <a:buNone/>
            </a:pPr>
            <a:r>
              <a:rPr lang="en-US" b="1"/>
              <a:t>Click</a:t>
            </a:r>
            <a:endParaRPr lang="en-US" b="1">
              <a:cs typeface="Calibri"/>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33</a:t>
            </a:fld>
            <a:endParaRPr lang="en-US"/>
          </a:p>
        </p:txBody>
      </p:sp>
    </p:spTree>
    <p:extLst>
      <p:ext uri="{BB962C8B-B14F-4D97-AF65-F5344CB8AC3E}">
        <p14:creationId xmlns:p14="http://schemas.microsoft.com/office/powerpoint/2010/main" val="2405133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Chairperson.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Chairperson is a person that is in charge of the meeting. This person has the ability to direct where and what is discussed in the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Poppins" panose="00000500000000000000" pitchFamily="2" charset="0"/>
              <a:cs typeface="Poppins" panose="00000500000000000000" pitchFamily="2" charset="0"/>
            </a:endParaRPr>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at all meetings.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Sign all pertinent documents.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 duties as are prescribed by the council.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Poppins"/>
                <a:cs typeface="Poppins"/>
              </a:rPr>
              <a:t>Click</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review the definition of a Vice-chairperson.</a:t>
            </a:r>
          </a:p>
          <a:p>
            <a:endParaRPr lang="en-US"/>
          </a:p>
          <a:p>
            <a:pPr>
              <a:lnSpc>
                <a:spcPts val="2000"/>
              </a:lnSpc>
            </a:pPr>
            <a:r>
              <a:rPr lang="en-US"/>
              <a:t>A Vice-chairperson is a person that oversees the meeting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the meetings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Represent the Chairperson in assigned duties.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52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Note</a:t>
            </a:r>
            <a:r>
              <a:rPr lang="es-MX"/>
              <a:t>: </a:t>
            </a:r>
            <a:r>
              <a:rPr lang="en-US"/>
              <a:t>Agenda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endParaRPr lang="en-US">
              <a:cs typeface="Calibri"/>
            </a:endParaRPr>
          </a:p>
          <a:p>
            <a:endParaRPr lang="en-US">
              <a:cs typeface="Calibri"/>
            </a:endParaRPr>
          </a:p>
          <a:p>
            <a:r>
              <a:rPr lang="en-US" b="1"/>
              <a:t>Say</a:t>
            </a:r>
            <a:r>
              <a:rPr lang="en-US"/>
              <a:t>: SSC agendas must include: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Welcome Call to Order</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Flag Salute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Public Comments</a:t>
            </a:r>
            <a:endParaRPr lang="en-US">
              <a:cs typeface="Calibri"/>
            </a:endParaRPr>
          </a:p>
          <a:p>
            <a:pPr marL="285750" indent="-285750">
              <a:lnSpc>
                <a:spcPct val="107000"/>
              </a:lnSpc>
              <a:buFont typeface="Wingdings" panose="05000000000000000000" pitchFamily="2" charset="2"/>
              <a:buChar char="v"/>
            </a:pPr>
            <a:r>
              <a:rPr lang="en-US"/>
              <a:t>Roll Call </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Approval of Minutes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Principal Update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Unfinished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Presentations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New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Agenda Recommendations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Announcements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Adjournment</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a:t>Click &amp; agenda will fly in.</a:t>
            </a:r>
            <a:endParaRPr lang="en-US">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66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Secretary.</a:t>
            </a:r>
          </a:p>
          <a:p>
            <a:endParaRPr lang="en-US"/>
          </a:p>
          <a:p>
            <a:pPr>
              <a:defRPr/>
            </a:pPr>
            <a:r>
              <a:rPr lang="en-US"/>
              <a:t>A Secretary is a person that is in charge of the meeting. This person has the ability to direct where and what is discussed in the meeting.</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Transmit true and correct copies of the minutes of such meetings to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Participate in agenda planning with the other officers and school staff.</a:t>
            </a:r>
            <a:endParaRPr lang="es-MX"/>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Maintain a current roster of SSC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Other duties as are prescribed by the Chairperson</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marR="0" lvl="0" indent="0" fontAlgn="auto">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424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a:p>
            <a:r>
              <a:rPr lang="en-US" b="1"/>
              <a:t>Say: </a:t>
            </a:r>
            <a:r>
              <a:rPr lang="en-US"/>
              <a:t>Attachment M is the minutes template, and it looks like this. I know it might be a little intimidating, but I have great news for you.  The minutes template has suggested language to support your writing of minutes.  You must represent every item listed on the agenda in your minutes. The minutes must include the following:</a:t>
            </a:r>
            <a:endParaRPr lang="en-US" b="1">
              <a:cs typeface="Calibri"/>
            </a:endParaRPr>
          </a:p>
          <a:p>
            <a:endParaRPr lang="en-US"/>
          </a:p>
          <a:p>
            <a:pPr marL="629920" indent="-629920"/>
            <a:r>
              <a:rPr lang="en-US"/>
              <a:t>Who: name and title of person </a:t>
            </a:r>
          </a:p>
          <a:p>
            <a:pPr marL="630238" indent="-630238"/>
            <a:r>
              <a:rPr lang="en-US"/>
              <a:t>What: name of presentation/topic and a brief overview of what was presented.</a:t>
            </a:r>
            <a:endParaRPr lang="en-US">
              <a:cs typeface="Calibri"/>
            </a:endParaRPr>
          </a:p>
          <a:p>
            <a:pPr marL="629920" indent="-629920"/>
            <a:r>
              <a:rPr lang="en-US"/>
              <a:t>Time: Starting and ending time.</a:t>
            </a:r>
            <a:endParaRPr lang="en-US">
              <a:cs typeface="Calibri"/>
            </a:endParaRPr>
          </a:p>
          <a:p>
            <a:pPr marL="629920" indent="-629920"/>
            <a:r>
              <a:rPr lang="en-US"/>
              <a:t>Roll call and establishment of quorum:  50+1% of the members must be present to establish quorum.  If quorum is not established the meeting is informative only no action can be taken.</a:t>
            </a:r>
            <a:endParaRPr lang="en-US">
              <a:cs typeface="Calibri"/>
            </a:endParaRPr>
          </a:p>
          <a:p>
            <a:pPr marL="629920" indent="-629920"/>
            <a:r>
              <a:rPr lang="en-US"/>
              <a:t>Motions: Action/Advisement from a member that  must include their name, what they stated, name of person who seconded the motion and a vote must be taken.</a:t>
            </a:r>
            <a:endParaRPr lang="en-US">
              <a:cs typeface="Calibri"/>
            </a:endParaRPr>
          </a:p>
          <a:p>
            <a:pPr marL="629920" indent="-629920"/>
            <a:r>
              <a:rPr lang="en-US"/>
              <a:t>Vote: Part of the motion process.  Minutes must reflect how many are in favor, are against, or  abstain, and if the motion passed or failed.</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0"/>
              <a:t>Please know that my team and I will be at your side to support </a:t>
            </a:r>
            <a:r>
              <a:rPr lang="en-US"/>
              <a:t>you</a:t>
            </a:r>
            <a:r>
              <a:rPr lang="en-US" b="0"/>
              <a:t> in any way we can.</a:t>
            </a:r>
            <a:endParaRPr lang="en-US" b="0">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27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a:t>Note</a:t>
            </a:r>
            <a:r>
              <a:rPr lang="es-MX"/>
              <a:t>: </a:t>
            </a:r>
            <a:r>
              <a:rPr lang="en-US"/>
              <a:t>Attendance roster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put this form is a Google folder that members can access without their LAUSD Single Sign-on.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707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a:p>
            <a:r>
              <a:rPr lang="en-US" b="1"/>
              <a:t>Say: </a:t>
            </a:r>
            <a:r>
              <a:rPr lang="en-US"/>
              <a:t>Attachment M is the minutes template, and it looks like this. I know it might be a little intimidating, but I have great news for you.  The minutes template has suggested language to support your writing of minutes.  You must represent every item listed on the agenda in your minutes. The minutes must include the following:</a:t>
            </a:r>
            <a:endParaRPr lang="en-US" b="1">
              <a:cs typeface="Calibri"/>
            </a:endParaRPr>
          </a:p>
          <a:p>
            <a:endParaRPr lang="en-US"/>
          </a:p>
          <a:p>
            <a:pPr marL="629920" indent="-629920"/>
            <a:r>
              <a:rPr lang="en-US"/>
              <a:t>Who: name and title of person </a:t>
            </a:r>
          </a:p>
          <a:p>
            <a:pPr marL="630238" indent="-630238"/>
            <a:r>
              <a:rPr lang="en-US"/>
              <a:t>What: name of presentation/topic and a brief overview of what was presented.</a:t>
            </a:r>
            <a:endParaRPr lang="en-US">
              <a:cs typeface="Calibri"/>
            </a:endParaRPr>
          </a:p>
          <a:p>
            <a:pPr marL="629920" indent="-629920"/>
            <a:r>
              <a:rPr lang="en-US"/>
              <a:t>Time: Starting and ending time.</a:t>
            </a:r>
            <a:endParaRPr lang="en-US">
              <a:cs typeface="Calibri"/>
            </a:endParaRPr>
          </a:p>
          <a:p>
            <a:pPr marL="629920" indent="-629920"/>
            <a:r>
              <a:rPr lang="en-US"/>
              <a:t>Roll call and establishment of quorum:  50+1% of the members must be present to establish quorum.  If quorum is not established the meeting is informative only no action can be taken.</a:t>
            </a:r>
            <a:endParaRPr lang="en-US">
              <a:cs typeface="Calibri"/>
            </a:endParaRPr>
          </a:p>
          <a:p>
            <a:pPr marL="629920" indent="-629920"/>
            <a:r>
              <a:rPr lang="en-US"/>
              <a:t>Motions: Action/Advisement from a member that  must include their name, what they stated, name of person who seconded the motion and a vote must be taken.</a:t>
            </a:r>
            <a:endParaRPr lang="en-US">
              <a:cs typeface="Calibri"/>
            </a:endParaRPr>
          </a:p>
          <a:p>
            <a:pPr marL="629920" indent="-629920"/>
            <a:r>
              <a:rPr lang="en-US"/>
              <a:t>Vote: Part of the motion process.  Minutes must reflect how many are in favor, are against, or  abstain, and if the motion passed or failed.</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0"/>
              <a:t>Please know that my team and I will be at your side to support </a:t>
            </a:r>
            <a:r>
              <a:rPr lang="en-US"/>
              <a:t>you</a:t>
            </a:r>
            <a:r>
              <a:rPr lang="en-US" b="0"/>
              <a:t> in any way we can.</a:t>
            </a:r>
            <a:endParaRPr lang="en-US" b="0">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03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5bf4e0b8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5bf4e0b8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Say:  </a:t>
            </a:r>
          </a:p>
          <a:p>
            <a:r>
              <a:rPr lang="en-US" dirty="0"/>
              <a:t>In order to know who is in the room, please do the following 5 steps.</a:t>
            </a:r>
            <a:endParaRPr lang="en-US" dirty="0">
              <a:cs typeface="Calibri"/>
            </a:endParaRPr>
          </a:p>
          <a:p>
            <a:r>
              <a:rPr lang="en-US" sz="1200" b="1" kern="1200" dirty="0">
                <a:latin typeface="+mn-lt"/>
                <a:ea typeface="+mn-ea"/>
                <a:cs typeface="+mn-cs"/>
              </a:rPr>
              <a:t>Step 1:</a:t>
            </a:r>
            <a:r>
              <a:rPr lang="en-US" sz="1200" kern="1200" dirty="0">
                <a:latin typeface="+mn-lt"/>
                <a:ea typeface="+mn-ea"/>
                <a:cs typeface="+mn-cs"/>
              </a:rPr>
              <a:t>  Hover over your picture located by the picture gallery with your cursor and search for the three dots found on the top right-hand corner of your picture.</a:t>
            </a:r>
            <a:r>
              <a:rPr lang="en-US" sz="1200" dirty="0">
                <a:solidFill>
                  <a:schemeClr val="accent1"/>
                </a:solidFill>
                <a:latin typeface="+mn-lt"/>
                <a:cs typeface="Calibri"/>
              </a:rPr>
              <a:t> </a:t>
            </a:r>
          </a:p>
          <a:p>
            <a:r>
              <a:rPr lang="en-US" sz="1200" b="1" kern="1200" dirty="0">
                <a:latin typeface="+mn-lt"/>
                <a:ea typeface="+mn-ea"/>
                <a:cs typeface="+mn-cs"/>
              </a:rPr>
              <a:t>Step 2:</a:t>
            </a:r>
            <a:r>
              <a:rPr lang="en-US" sz="1200" kern="1200" dirty="0">
                <a:latin typeface="+mn-lt"/>
                <a:ea typeface="+mn-ea"/>
                <a:cs typeface="+mn-cs"/>
              </a:rPr>
              <a:t> Click the three-dotted icon found over your picture.</a:t>
            </a:r>
            <a:endParaRPr lang="en-US" sz="1200" kern="1200" dirty="0">
              <a:latin typeface="+mn-lt"/>
              <a:cs typeface="Calibri"/>
            </a:endParaRPr>
          </a:p>
          <a:p>
            <a:r>
              <a:rPr lang="en-US" sz="1200" b="1" kern="1200" dirty="0">
                <a:latin typeface="+mn-lt"/>
                <a:ea typeface="+mn-ea"/>
                <a:cs typeface="+mn-cs"/>
              </a:rPr>
              <a:t>Step 3:</a:t>
            </a:r>
            <a:r>
              <a:rPr lang="en-US" sz="1200" kern="1200" dirty="0">
                <a:latin typeface="+mn-lt"/>
                <a:ea typeface="+mn-ea"/>
                <a:cs typeface="+mn-cs"/>
              </a:rPr>
              <a:t> Click </a:t>
            </a:r>
            <a:r>
              <a:rPr lang="en-US" sz="1200" i="1" dirty="0">
                <a:latin typeface="+mn-lt"/>
              </a:rPr>
              <a:t>More.</a:t>
            </a:r>
            <a:endParaRPr lang="en-US" sz="1200" dirty="0">
              <a:latin typeface="+mn-lt"/>
              <a:cs typeface="Calibri"/>
            </a:endParaRPr>
          </a:p>
          <a:p>
            <a:r>
              <a:rPr lang="en-US" sz="1200" b="1" dirty="0">
                <a:latin typeface="+mn-lt"/>
              </a:rPr>
              <a:t>Step </a:t>
            </a:r>
            <a:r>
              <a:rPr lang="en-US" sz="1200" b="1" kern="1200" dirty="0">
                <a:latin typeface="+mn-lt"/>
              </a:rPr>
              <a:t>4:</a:t>
            </a:r>
            <a:r>
              <a:rPr lang="en-US" sz="1200" kern="1200" dirty="0">
                <a:latin typeface="+mn-lt"/>
                <a:ea typeface="+mn-ea"/>
                <a:cs typeface="+mn-cs"/>
              </a:rPr>
              <a:t> Choose </a:t>
            </a:r>
            <a:r>
              <a:rPr lang="en-US" sz="1200" i="1" kern="1200" dirty="0">
                <a:latin typeface="+mn-lt"/>
                <a:ea typeface="+mn-ea"/>
                <a:cs typeface="+mn-cs"/>
              </a:rPr>
              <a:t>Rename</a:t>
            </a:r>
            <a:r>
              <a:rPr lang="en-US" sz="1200" kern="1200" dirty="0">
                <a:latin typeface="+mn-lt"/>
                <a:ea typeface="+mn-ea"/>
                <a:cs typeface="+mn-cs"/>
              </a:rPr>
              <a:t> to change your screen name displayed to other participants.</a:t>
            </a:r>
            <a:endParaRPr lang="en-US" sz="1200" dirty="0">
              <a:latin typeface="+mn-lt"/>
              <a:cs typeface="Calibri"/>
            </a:endParaRPr>
          </a:p>
          <a:p>
            <a:r>
              <a:rPr lang="en-US" sz="1200" b="1" kern="1200" dirty="0">
                <a:latin typeface="+mn-lt"/>
                <a:ea typeface="+mn-ea"/>
                <a:cs typeface="+mn-cs"/>
              </a:rPr>
              <a:t>Step 5: </a:t>
            </a:r>
            <a:r>
              <a:rPr lang="en-US" sz="1200" kern="1200" dirty="0">
                <a:latin typeface="+mn-lt"/>
                <a:ea typeface="+mn-ea"/>
                <a:cs typeface="+mn-cs"/>
              </a:rPr>
              <a:t>Enter the full name used when you enrolled your students at the school site, then click </a:t>
            </a:r>
            <a:r>
              <a:rPr lang="en-US" sz="1200" i="1" kern="1200" dirty="0">
                <a:latin typeface="+mn-lt"/>
                <a:ea typeface="+mn-ea"/>
                <a:cs typeface="+mn-cs"/>
              </a:rPr>
              <a:t>Save</a:t>
            </a:r>
            <a:r>
              <a:rPr lang="en-US" sz="1200" kern="1200" dirty="0">
                <a:latin typeface="+mn-lt"/>
                <a:ea typeface="+mn-ea"/>
                <a:cs typeface="+mn-cs"/>
              </a:rPr>
              <a:t> to finish the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endParaRPr lang="en-US" dirty="0"/>
          </a:p>
          <a:p>
            <a:r>
              <a:rPr lang="es-CO" b="1" dirty="0"/>
              <a:t>Diga:  </a:t>
            </a:r>
            <a:endParaRPr lang="en-US" dirty="0"/>
          </a:p>
          <a:p>
            <a:r>
              <a:rPr lang="es-CO" dirty="0"/>
              <a:t>Para saber quién está presente, siga los cinco pasos a continuación.</a:t>
            </a:r>
            <a:r>
              <a:rPr lang="en-US" dirty="0"/>
              <a:t> </a:t>
            </a:r>
            <a:endParaRPr lang="en-US" dirty="0">
              <a:cs typeface="Calibri"/>
            </a:endParaRPr>
          </a:p>
          <a:p>
            <a:r>
              <a:rPr lang="es-CO" b="1" dirty="0"/>
              <a:t>Paso 1:</a:t>
            </a:r>
            <a:r>
              <a:rPr lang="es-CO" dirty="0"/>
              <a:t>  Ponga su cursor en el cuadro en la galería de participantes con su nombre y busque los tres puntitos en la esquina derecha superior de su cuadro. </a:t>
            </a:r>
            <a:r>
              <a:rPr lang="en-US" dirty="0"/>
              <a:t> </a:t>
            </a:r>
            <a:endParaRPr lang="en-US" dirty="0">
              <a:cs typeface="Calibri"/>
            </a:endParaRPr>
          </a:p>
          <a:p>
            <a:r>
              <a:rPr lang="es-CO" b="1" dirty="0"/>
              <a:t>Paso 2:</a:t>
            </a:r>
            <a:r>
              <a:rPr lang="es-CO" dirty="0"/>
              <a:t> Haga clic en el ícono con los tres puntos en su cuadro.</a:t>
            </a:r>
            <a:r>
              <a:rPr lang="en-US" dirty="0"/>
              <a:t> </a:t>
            </a:r>
            <a:endParaRPr lang="en-US" dirty="0">
              <a:cs typeface="Calibri"/>
            </a:endParaRPr>
          </a:p>
          <a:p>
            <a:r>
              <a:rPr lang="es-CO" b="1" dirty="0"/>
              <a:t>Step 3:</a:t>
            </a:r>
            <a:r>
              <a:rPr lang="es-CO" dirty="0"/>
              <a:t> Haga clic en Más</a:t>
            </a:r>
            <a:r>
              <a:rPr lang="en-US" dirty="0"/>
              <a:t> </a:t>
            </a:r>
            <a:endParaRPr lang="en-US" dirty="0">
              <a:cs typeface="Calibri"/>
            </a:endParaRPr>
          </a:p>
          <a:p>
            <a:r>
              <a:rPr lang="es-CO" b="1" dirty="0"/>
              <a:t>Paso 4:</a:t>
            </a:r>
            <a:r>
              <a:rPr lang="es-CO" dirty="0"/>
              <a:t> Seleccione Renombrar para cambiar su nombre que se muestra a los participantes.</a:t>
            </a:r>
            <a:r>
              <a:rPr lang="en-US" dirty="0"/>
              <a:t> </a:t>
            </a:r>
            <a:endParaRPr lang="en-US" dirty="0">
              <a:cs typeface="Calibri"/>
            </a:endParaRPr>
          </a:p>
          <a:p>
            <a:r>
              <a:rPr lang="es-CO" dirty="0"/>
              <a:t> </a:t>
            </a:r>
            <a:r>
              <a:rPr lang="en-US" dirty="0"/>
              <a:t> </a:t>
            </a:r>
            <a:endParaRPr lang="en-US" dirty="0">
              <a:cs typeface="Calibri"/>
            </a:endParaRPr>
          </a:p>
          <a:p>
            <a:r>
              <a:rPr lang="es-CO" b="1" dirty="0"/>
              <a:t>Paso 5: </a:t>
            </a:r>
            <a:r>
              <a:rPr lang="es-CO" dirty="0"/>
              <a:t>Ingrese su nombre completo que se usó para inscribir a su estudiante en el plantel escolar, después haga clic en Aceptar para efectuar el cambio. </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7894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noProof="0"/>
              <a:t>Note</a:t>
            </a:r>
            <a:r>
              <a:rPr lang="es-MX" noProof="0"/>
              <a:t>:</a:t>
            </a:r>
            <a:r>
              <a:rPr lang="es-MX"/>
              <a:t> </a:t>
            </a:r>
            <a:r>
              <a:rPr lang="en-US"/>
              <a:t>Roll Call Voting Roster</a:t>
            </a:r>
            <a:r>
              <a:rPr lang="en-US" b="0" noProof="0"/>
              <a:t> templates in </a:t>
            </a:r>
            <a:r>
              <a:rPr lang="en-US"/>
              <a:t>Word are </a:t>
            </a:r>
            <a:r>
              <a:rPr lang="en-US" b="0" noProof="0"/>
              <a:t>available in </a:t>
            </a:r>
            <a:r>
              <a:rPr lang="en-US"/>
              <a:t>Tools </a:t>
            </a:r>
            <a:r>
              <a:rPr lang="en-US" b="0" noProof="0"/>
              <a:t>for </a:t>
            </a:r>
            <a:r>
              <a:rPr lang="en-US"/>
              <a:t>Schools </a:t>
            </a:r>
            <a:r>
              <a:rPr lang="en-US" b="0" noProof="0"/>
              <a:t>under the SSC tab:</a:t>
            </a:r>
            <a:r>
              <a:rPr lang="en-US"/>
              <a:t> </a:t>
            </a:r>
            <a:r>
              <a:rPr lang="en-US">
                <a:hlinkClick r:id="rId3">
                  <a:extLst>
                    <a:ext uri="{A12FA001-AC4F-418D-AE19-62706E023703}">
                      <ahyp:hlinkClr xmlns:ahyp="http://schemas.microsoft.com/office/drawing/2018/hyperlinkcolor" val="tx"/>
                    </a:ext>
                  </a:extLst>
                </a:hlinkClick>
              </a:rPr>
              <a:t>https://achieve.lausd.net/Page/11304</a:t>
            </a:r>
            <a:r>
              <a:rPr lang="en-US"/>
              <a:t> </a:t>
            </a:r>
          </a:p>
          <a:p>
            <a:pPr>
              <a:defRPr/>
            </a:pPr>
            <a:r>
              <a:rPr lang="en-US"/>
              <a:t>Please put this form is a Google folder that members can access without their LAUSD Single Sign-on.</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744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continue by reviewing the definition of a Parliamentarian.</a:t>
            </a:r>
          </a:p>
          <a:p>
            <a:endParaRPr lang="en-US"/>
          </a:p>
          <a:p>
            <a:pPr>
              <a:defRPr/>
            </a:pPr>
            <a:r>
              <a:rPr lang="en-US"/>
              <a:t>The Parliamentarian is a person who is expert in the formal rules and procedures of deliberation of the committee or council.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Assist the Chairperson in ensuring all rules and bylaws are followed.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Vote on any matter submitted for a vote.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Be knowledgeable about the governing documents of SSC.</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177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52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77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671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255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a:solidFill>
                  <a:srgbClr val="242424"/>
                </a:solidFill>
                <a:effectLst/>
                <a:latin typeface="-apple-system"/>
              </a:rPr>
              <a:t>Say:</a:t>
            </a:r>
            <a:r>
              <a:rPr lang="en-US" b="1">
                <a:solidFill>
                  <a:srgbClr val="242424"/>
                </a:solidFill>
                <a:effectLst/>
                <a:latin typeface="-apple-system"/>
              </a:rPr>
              <a:t> </a:t>
            </a:r>
            <a:r>
              <a:rPr lang="en-US" sz="1800" b="1">
                <a:solidFill>
                  <a:srgbClr val="242424"/>
                </a:solidFill>
                <a:effectLst/>
                <a:latin typeface="-apple-system"/>
              </a:rPr>
              <a:t> </a:t>
            </a:r>
            <a:r>
              <a:rPr lang="en-US" sz="1800">
                <a:solidFill>
                  <a:srgbClr val="242424"/>
                </a:solidFill>
                <a:effectLst/>
                <a:latin typeface="-apple-system"/>
              </a:rPr>
              <a:t>Let's look at the Public Comment Form, Attachment S and 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The Public Comment sheet will be placed near the regular sign-in sheets.  </a:t>
            </a:r>
          </a:p>
          <a:p>
            <a:pPr algn="l"/>
            <a:r>
              <a:rPr lang="en-US" sz="1800">
                <a:solidFill>
                  <a:srgbClr val="242424"/>
                </a:solidFill>
                <a:effectLst/>
                <a:latin typeface="-apple-system"/>
              </a:rPr>
              <a:t>(If meeting on Zoom or Hybrid, Public Comment participants need to sign-in using the Chat.)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Members of the public are invited to address the ELAC in accordance with the specific guidelines below:</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 Speakers for public comment must sign up on a first-come, first-served basis at the meeting.</a:t>
            </a:r>
            <a:endParaRPr lang="en-US">
              <a:solidFill>
                <a:srgbClr val="242424"/>
              </a:solidFill>
              <a:effectLst/>
              <a:latin typeface="-apple-system"/>
            </a:endParaRPr>
          </a:p>
          <a:p>
            <a:pPr algn="l"/>
            <a:r>
              <a:rPr lang="en-US" sz="1800">
                <a:solidFill>
                  <a:srgbClr val="242424"/>
                </a:solidFill>
                <a:effectLst/>
                <a:latin typeface="-apple-system"/>
              </a:rPr>
              <a:t>¨ No slot for public comment will be held or served by proxy.</a:t>
            </a:r>
            <a:endParaRPr lang="en-US">
              <a:solidFill>
                <a:srgbClr val="242424"/>
              </a:solidFill>
              <a:effectLst/>
              <a:latin typeface="-apple-system"/>
            </a:endParaRPr>
          </a:p>
          <a:p>
            <a:pPr algn="l"/>
            <a:r>
              <a:rPr lang="en-US" sz="1800">
                <a:solidFill>
                  <a:srgbClr val="242424"/>
                </a:solidFill>
                <a:effectLst/>
                <a:latin typeface="-apple-system"/>
              </a:rPr>
              <a:t>¨ Each speaker will be allowed a single appearance at the public comment time.</a:t>
            </a:r>
            <a:endParaRPr lang="en-US">
              <a:solidFill>
                <a:srgbClr val="242424"/>
              </a:solidFill>
              <a:effectLst/>
              <a:latin typeface="-apple-system"/>
            </a:endParaRPr>
          </a:p>
          <a:p>
            <a:pPr algn="l"/>
            <a:r>
              <a:rPr lang="en-US" sz="1800">
                <a:solidFill>
                  <a:srgbClr val="242424"/>
                </a:solidFill>
                <a:effectLst/>
                <a:latin typeface="-apple-system"/>
              </a:rPr>
              <a:t>¨ A time allotment of 1 minute will be provided to a maximum of 5 people.</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The following are the instructions for how to sign up for public comment: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1.   Interested speakers for public comment can register at_______________ (writing your name is optional).</a:t>
            </a:r>
            <a:endParaRPr lang="en-US">
              <a:solidFill>
                <a:srgbClr val="242424"/>
              </a:solidFill>
              <a:effectLst/>
              <a:latin typeface="-apple-system"/>
            </a:endParaRPr>
          </a:p>
          <a:p>
            <a:pPr algn="l"/>
            <a:r>
              <a:rPr lang="en-US" sz="1800">
                <a:solidFill>
                  <a:srgbClr val="242424"/>
                </a:solidFill>
                <a:effectLst/>
                <a:latin typeface="-apple-system"/>
              </a:rPr>
              <a:t>2.   Interested speakers may register for public comment about fifteen minutes before the scheduled start time of the meeting.</a:t>
            </a:r>
            <a:endParaRPr lang="en-US">
              <a:solidFill>
                <a:srgbClr val="242424"/>
              </a:solidFill>
              <a:effectLst/>
              <a:latin typeface="-apple-system"/>
            </a:endParaRPr>
          </a:p>
          <a:p>
            <a:pPr algn="l"/>
            <a:r>
              <a:rPr lang="en-US" sz="1800">
                <a:solidFill>
                  <a:srgbClr val="242424"/>
                </a:solidFill>
                <a:effectLst/>
                <a:latin typeface="-apple-system"/>
              </a:rPr>
              <a:t>3.   A committee officer will call speakers on the list in the order they are received. *It is recommended that the Parliamentarian assist the Chairperson with the list. A timer will be projected to assist the speaker in monitoring the time.</a:t>
            </a:r>
            <a:endParaRPr lang="en-US">
              <a:solidFill>
                <a:srgbClr val="242424"/>
              </a:solidFill>
              <a:effectLst/>
              <a:latin typeface="-apple-system"/>
            </a:endParaRPr>
          </a:p>
          <a:p>
            <a:pPr algn="l"/>
            <a:r>
              <a:rPr lang="en-US" sz="1800">
                <a:solidFill>
                  <a:srgbClr val="242424"/>
                </a:solidFill>
                <a:effectLst/>
                <a:latin typeface="-apple-system"/>
              </a:rPr>
              <a:t>4. </a:t>
            </a:r>
            <a:r>
              <a:rPr lang="en-US">
                <a:solidFill>
                  <a:srgbClr val="242424"/>
                </a:solidFill>
                <a:effectLst/>
                <a:latin typeface="-apple-system"/>
              </a:rPr>
              <a:t>  </a:t>
            </a:r>
            <a:r>
              <a:rPr lang="en-US" sz="1800">
                <a:solidFill>
                  <a:srgbClr val="242424"/>
                </a:solidFill>
                <a:effectLst/>
                <a:latin typeface="-apple-system"/>
              </a:rPr>
              <a:t>Once public comment slots are filled, no additional speakers may be signed up. Speakers must wait until the public comment item on the agenda for their names to be called to speak.</a:t>
            </a:r>
            <a:endParaRPr lang="en-US">
              <a:solidFill>
                <a:srgbClr val="242424"/>
              </a:solidFill>
              <a:effectLst/>
              <a:latin typeface="-apple-system"/>
            </a:endParaRPr>
          </a:p>
          <a:p>
            <a:endParaRPr lang="en-US">
              <a:cs typeface="Calibri"/>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02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School Site Council is governed by the Greene Act. It is very important for all of us to know and understand the why of certain guides and practices. </a:t>
            </a:r>
          </a:p>
          <a:p>
            <a:endParaRPr lang="en-US"/>
          </a:p>
          <a:p>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963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first two rules of the Greene Act?</a:t>
            </a:r>
            <a:endParaRPr lang="en-US">
              <a:cs typeface="Calibri"/>
            </a:endParaRPr>
          </a:p>
          <a:p>
            <a:pPr marL="342900" lvl="0" indent="-342900">
              <a:buFont typeface="+mj-lt"/>
              <a:buAutoNum type="arabicPeriod"/>
            </a:pPr>
            <a:r>
              <a:rPr lang="en-US" i="1"/>
              <a:t>Any meeting held by a committee or council shall be </a:t>
            </a:r>
            <a:r>
              <a:rPr lang="en-US" b="1" i="1"/>
              <a:t>open to the public</a:t>
            </a:r>
            <a:r>
              <a:rPr lang="en-US" i="1"/>
              <a:t>.</a:t>
            </a:r>
            <a:endParaRPr lang="en-US" i="1">
              <a:cs typeface="Calibri"/>
            </a:endParaRPr>
          </a:p>
          <a:p>
            <a:pPr marL="342900" lvl="0" indent="-342900">
              <a:buFont typeface="+mj-lt"/>
              <a:buAutoNum type="arabicPeriod"/>
            </a:pPr>
            <a:r>
              <a:rPr lang="en-US" i="1"/>
              <a:t>Any member of the </a:t>
            </a:r>
            <a:r>
              <a:rPr lang="en-US" b="1" i="1"/>
              <a:t>public shall be able to address </a:t>
            </a:r>
            <a:r>
              <a:rPr lang="en-US" i="1"/>
              <a:t>the council or committee </a:t>
            </a:r>
            <a:r>
              <a:rPr lang="en-US" b="1" i="1"/>
              <a:t>during the meeting </a:t>
            </a:r>
            <a:r>
              <a:rPr lang="en-US" i="1"/>
              <a:t>on any item within the subject matter jurisdiction of the council or committee.</a:t>
            </a:r>
            <a:endParaRPr lang="en-US" i="1">
              <a:cs typeface="Calibri"/>
            </a:endParaRPr>
          </a:p>
          <a:p>
            <a:endParaRPr lang="en-US" i="1">
              <a:cs typeface="Calibri"/>
            </a:endParaRPr>
          </a:p>
          <a:p>
            <a:pPr marL="0" indent="0">
              <a:spcAft>
                <a:spcPts val="600"/>
              </a:spcAft>
              <a:buNone/>
            </a:pPr>
            <a:r>
              <a:rPr lang="en-US"/>
              <a:t>Are there any questions before we move on?</a:t>
            </a:r>
            <a:endParaRPr lang="en-US">
              <a:cs typeface="Calibri"/>
            </a:endParaRPr>
          </a:p>
          <a:p>
            <a:pPr marL="0" indent="0">
              <a:spcAft>
                <a:spcPts val="600"/>
              </a:spcAft>
              <a:buNone/>
            </a:pPr>
            <a:endParaRPr lang="en-US">
              <a:cs typeface="Calibri"/>
            </a:endParaRPr>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272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next two items here?</a:t>
            </a:r>
            <a:endParaRPr lang="en-US">
              <a:cs typeface="Calibri"/>
            </a:endParaRPr>
          </a:p>
          <a:p>
            <a:pPr marL="342900" lvl="0" indent="-342900">
              <a:buFont typeface="+mj-lt"/>
              <a:buAutoNum type="arabicPeriod"/>
            </a:pPr>
            <a:r>
              <a:rPr lang="en-US" i="1"/>
              <a:t>The council or committee </a:t>
            </a:r>
            <a:r>
              <a:rPr lang="en-US" b="1" i="1"/>
              <a:t>may not take any action </a:t>
            </a:r>
            <a:r>
              <a:rPr lang="en-US" i="1"/>
              <a:t>on any item of business </a:t>
            </a:r>
            <a:r>
              <a:rPr lang="en-US" b="1" i="1"/>
              <a:t>unless </a:t>
            </a:r>
            <a:r>
              <a:rPr lang="en-US" i="1"/>
              <a:t>a) the item appeared on the posted agenda, or b) the council or committee members present, by </a:t>
            </a:r>
            <a:r>
              <a:rPr lang="en-US" b="1" i="1"/>
              <a:t>unanimous vote</a:t>
            </a:r>
            <a:r>
              <a:rPr lang="en-US" i="1"/>
              <a:t>, find that there is a need to take immediate action and that the need for action came to the attention of the council or committee </a:t>
            </a:r>
            <a:r>
              <a:rPr lang="en-US" b="1" i="1"/>
              <a:t>subsequent </a:t>
            </a:r>
            <a:r>
              <a:rPr lang="en-US" i="1"/>
              <a:t>to the posting of the agenda.</a:t>
            </a:r>
            <a:endParaRPr lang="en-US" i="1">
              <a:cs typeface="Calibri"/>
            </a:endParaRPr>
          </a:p>
          <a:p>
            <a:pPr marL="342900" indent="-342900">
              <a:buFont typeface="+mj-lt"/>
              <a:buAutoNum type="arabicPeriod"/>
            </a:pPr>
            <a:endParaRPr lang="en-US" i="1"/>
          </a:p>
          <a:p>
            <a:pPr marL="342900" lvl="0" indent="-342900">
              <a:buFont typeface="+mj-lt"/>
              <a:buAutoNum type="arabicPeriod"/>
            </a:pPr>
            <a:r>
              <a:rPr lang="en-US" b="1" i="1"/>
              <a:t>Any materials provided to a council or committee shall be made available to any member of the public </a:t>
            </a:r>
            <a:r>
              <a:rPr lang="en-US" i="1"/>
              <a:t>who requests the materials pursuant to the California Public Records Act.</a:t>
            </a:r>
            <a:endParaRPr lang="en-US" i="1">
              <a:cs typeface="Calibri"/>
            </a:endParaRPr>
          </a:p>
          <a:p>
            <a:endParaRPr lang="en-US"/>
          </a:p>
          <a:p>
            <a:r>
              <a:rPr lang="en-US"/>
              <a:t>Are there any questions before we move on?</a:t>
            </a:r>
            <a:endParaRPr lang="en-US">
              <a:cs typeface="Calibri"/>
            </a:endParaRPr>
          </a:p>
          <a:p>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5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Add  contact e-mail</a:t>
            </a:r>
          </a:p>
          <a:p>
            <a:endParaRPr lang="en-US"/>
          </a:p>
          <a:p>
            <a:r>
              <a:rPr lang="en-US" dirty="0"/>
              <a:t>Say: </a:t>
            </a:r>
            <a:r>
              <a:rPr lang="en-US" sz="1200" dirty="0">
                <a:latin typeface="+mn-lt"/>
              </a:rPr>
              <a:t>If you need assistance accessing zoom for this meeting</a:t>
            </a:r>
            <a:r>
              <a:rPr lang="en-US" dirty="0"/>
              <a:t>,</a:t>
            </a:r>
            <a:r>
              <a:rPr lang="en-US" sz="1200" dirty="0">
                <a:latin typeface="+mn-lt"/>
              </a:rPr>
              <a:t> send an email to </a:t>
            </a:r>
            <a:r>
              <a:rPr lang="en-US" sz="1200" dirty="0">
                <a:highlight>
                  <a:srgbClr val="FFFF00"/>
                </a:highlight>
                <a:latin typeface="+mn-lt"/>
              </a:rPr>
              <a:t>___________</a:t>
            </a:r>
            <a:r>
              <a:rPr lang="en-US" sz="1200" dirty="0">
                <a:latin typeface="+mn-lt"/>
              </a:rPr>
              <a:t> and a team member will assist you.</a:t>
            </a:r>
            <a:endParaRPr lang="en-US" sz="1200" dirty="0">
              <a:latin typeface="+mn-lt"/>
              <a:cs typeface="Calibri"/>
            </a:endParaRPr>
          </a:p>
          <a:p>
            <a:endParaRPr lang="en-US" sz="1200">
              <a:latin typeface="+mn-lt"/>
            </a:endParaRPr>
          </a:p>
          <a:p>
            <a:r>
              <a:rPr lang="en-US" sz="1200" dirty="0">
                <a:latin typeface="+mn-lt"/>
              </a:rPr>
              <a:t>Zoom includes a “Chat” tab where you can type your questions for the presenters.</a:t>
            </a:r>
            <a:endParaRPr lang="en-US" sz="1200" dirty="0">
              <a:latin typeface="+mn-lt"/>
              <a:cs typeface="Calibri"/>
            </a:endParaRPr>
          </a:p>
          <a:p>
            <a:endParaRPr lang="en-US"/>
          </a:p>
          <a:p>
            <a:r>
              <a:rPr lang="en-US" b="1" dirty="0"/>
              <a:t>Click</a:t>
            </a:r>
            <a:endParaRPr lang="en-US" b="1" dirty="0">
              <a:cs typeface="Calibri"/>
            </a:endParaRPr>
          </a:p>
          <a:p>
            <a:endParaRPr lang="en-US" b="1">
              <a:cs typeface="Calibri" panose="020F0502020204030204"/>
            </a:endParaRPr>
          </a:p>
          <a:p>
            <a:r>
              <a:rPr lang="es-CO" b="1" dirty="0"/>
              <a:t>Qué Hacer: </a:t>
            </a:r>
            <a:r>
              <a:rPr lang="es-CO" dirty="0"/>
              <a:t>Agregue el email de contacto</a:t>
            </a:r>
            <a:r>
              <a:rPr lang="en-US" dirty="0"/>
              <a:t> </a:t>
            </a:r>
            <a:endParaRPr lang="en-US" dirty="0">
              <a:cs typeface="Calibri"/>
            </a:endParaRPr>
          </a:p>
          <a:p>
            <a:r>
              <a:rPr lang="es-CO" dirty="0"/>
              <a:t> </a:t>
            </a:r>
            <a:r>
              <a:rPr lang="en-US" dirty="0"/>
              <a:t> </a:t>
            </a:r>
            <a:endParaRPr lang="en-US" dirty="0">
              <a:cs typeface="Calibri"/>
            </a:endParaRPr>
          </a:p>
          <a:p>
            <a:r>
              <a:rPr lang="es-CO" dirty="0"/>
              <a:t>Diga: Si necesita ayuda con acceder a Zoom durante esta sesión, envíe un email a ____________ y alguien del equipo le ayudará.</a:t>
            </a:r>
            <a:r>
              <a:rPr lang="en-US" dirty="0"/>
              <a:t> </a:t>
            </a:r>
            <a:endParaRPr lang="en-US" dirty="0">
              <a:cs typeface="Calibri"/>
            </a:endParaRPr>
          </a:p>
          <a:p>
            <a:r>
              <a:rPr lang="es-CO" dirty="0"/>
              <a:t> </a:t>
            </a:r>
            <a:r>
              <a:rPr lang="en-US" dirty="0"/>
              <a:t> </a:t>
            </a:r>
            <a:endParaRPr lang="en-US" dirty="0">
              <a:cs typeface="Calibri"/>
            </a:endParaRPr>
          </a:p>
          <a:p>
            <a:r>
              <a:rPr lang="es-CO" dirty="0"/>
              <a:t>Zoom incluye una pestaña de chat en la que puede enviar preguntas a los presentadores.</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5</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Would an officer like to read the next 3 to the team? Are there any questions before we move on?</a:t>
            </a:r>
          </a:p>
          <a:p>
            <a:pPr marL="0" indent="0">
              <a:spcAft>
                <a:spcPts val="600"/>
              </a:spcAft>
              <a:buNone/>
            </a:pPr>
            <a:endParaRPr lang="en-US">
              <a:cs typeface="Calibri"/>
            </a:endParaRPr>
          </a:p>
          <a:p>
            <a:pPr marL="0" indent="0">
              <a:spcAft>
                <a:spcPts val="600"/>
              </a:spcAft>
              <a:buNone/>
            </a:pPr>
            <a:r>
              <a:rPr lang="en-US" b="1"/>
              <a:t>Click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3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 will read this slide.</a:t>
            </a:r>
          </a:p>
          <a:p>
            <a:pPr>
              <a:buFont typeface="Arial" panose="020B0604020202020204" pitchFamily="34" charset="0"/>
            </a:pPr>
            <a:endParaRPr lang="en-US">
              <a:latin typeface="Poppings"/>
            </a:endParaRPr>
          </a:p>
          <a:p>
            <a:pPr>
              <a:spcAft>
                <a:spcPts val="600"/>
              </a:spcAft>
            </a:pPr>
            <a:r>
              <a:rPr lang="en-US"/>
              <a:t>Now that we have reviewed all 8 rules of the Greene Act, you might understand a little bit better why your roles of officers is so important in a different way.  There are laws which cover the operation of this council to promote transparency and orderly engagement.</a:t>
            </a:r>
            <a:endParaRPr lang="en-US">
              <a:cs typeface="Calibri"/>
            </a:endParaRPr>
          </a:p>
          <a:p>
            <a:pPr marL="0" indent="0">
              <a:spcAft>
                <a:spcPts val="600"/>
              </a:spcAft>
              <a:buNone/>
            </a:pPr>
            <a:endParaRPr lang="en-US"/>
          </a:p>
          <a:p>
            <a:pPr>
              <a:spcAft>
                <a:spcPts val="600"/>
              </a:spcAft>
            </a:pPr>
            <a:r>
              <a:rPr lang="en-US"/>
              <a:t>We are a team.  </a:t>
            </a:r>
            <a:endParaRPr lang="en-US">
              <a:cs typeface="Calibri"/>
            </a:endParaRPr>
          </a:p>
          <a:p>
            <a:pPr marL="0" indent="0">
              <a:spcAft>
                <a:spcPts val="600"/>
              </a:spcAft>
              <a:buNone/>
            </a:pPr>
            <a:endParaRPr lang="en-US"/>
          </a:p>
          <a:p>
            <a:pPr>
              <a:spcAft>
                <a:spcPts val="600"/>
              </a:spcAft>
            </a:pPr>
            <a:r>
              <a:rPr lang="en-US"/>
              <a:t>As officers, you are a key part of the school's leadership, helping to elevate the voice of all members on the SSC.</a:t>
            </a:r>
          </a:p>
          <a:p>
            <a:pPr marL="0" indent="0">
              <a:spcAft>
                <a:spcPts val="600"/>
              </a:spcAft>
              <a:buNone/>
            </a:pPr>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40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After all we have learned today, how might we work together to support one another as leaders? I would like to hear from each one of you. What are your thoughts about how we can best share our thoughts and opinions to help our children?</a:t>
            </a:r>
          </a:p>
          <a:p>
            <a:endParaRPr lang="en-US"/>
          </a:p>
          <a:p>
            <a:r>
              <a:rPr lang="en-US"/>
              <a:t>Our school is committed to helping you lead this committee.  </a:t>
            </a:r>
            <a:endParaRPr lang="en-US">
              <a:cs typeface="Calibri"/>
            </a:endParaRPr>
          </a:p>
          <a:p>
            <a:endParaRPr lang="en-US">
              <a:cs typeface="Calibri"/>
            </a:endParaRPr>
          </a:p>
          <a:p>
            <a:r>
              <a:rPr lang="en-US">
                <a:cs typeface="Calibri"/>
              </a:rPr>
              <a:t>(School leader shares commitment to leaders.)</a:t>
            </a:r>
          </a:p>
          <a:p>
            <a:endParaRPr lang="en-US"/>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84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54</a:t>
            </a:fld>
            <a:endParaRPr lang="en-US"/>
          </a:p>
        </p:txBody>
      </p:sp>
    </p:spTree>
    <p:extLst>
      <p:ext uri="{BB962C8B-B14F-4D97-AF65-F5344CB8AC3E}">
        <p14:creationId xmlns:p14="http://schemas.microsoft.com/office/powerpoint/2010/main" val="890666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 am so excited and look forward to working with you.  Thank you for being a SSC member and for taking on the responsibility of being an officer.</a:t>
            </a:r>
            <a:endParaRPr lang="en-US">
              <a:cs typeface="Calibri"/>
            </a:endParaRPr>
          </a:p>
          <a:p>
            <a:endParaRPr lang="en-US"/>
          </a:p>
          <a:p>
            <a:r>
              <a:rPr lang="en-US"/>
              <a:t>If you have any questions or need to reach me, please feel free to reach out via email or by phone.</a:t>
            </a:r>
            <a:endParaRPr lang="en-US">
              <a:cs typeface="Calibri"/>
            </a:endParaRPr>
          </a:p>
          <a:p>
            <a:endParaRPr lang="en-US"/>
          </a:p>
          <a:p>
            <a:r>
              <a:rPr lang="en-US"/>
              <a:t>Once again, thank you.</a:t>
            </a:r>
            <a:endParaRPr lang="en-US">
              <a:cs typeface="Calibri"/>
            </a:endParaRPr>
          </a:p>
          <a:p>
            <a:endParaRPr lang="en-US"/>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get started by sharing that the Superintendent Carvalho has put out a strategic plan for LAUSD as whole.</a:t>
            </a:r>
          </a:p>
          <a:p>
            <a:pPr marL="0" indent="0">
              <a:buFont typeface="+mj-lt"/>
              <a:buNone/>
            </a:pPr>
            <a:endParaRPr lang="en-US"/>
          </a:p>
          <a:p>
            <a:r>
              <a:rPr lang="en-US" dirty="0"/>
              <a:t>You might ask yourself what does that mean to us as SSC Members. </a:t>
            </a:r>
            <a:endParaRPr lang="en-US" dirty="0">
              <a:cs typeface="Calibri"/>
            </a:endParaRPr>
          </a:p>
          <a:p>
            <a:r>
              <a:rPr lang="en-US" dirty="0"/>
              <a:t>School Site Council and the English learner advisory committee is part of the strategic plan pillar 3D honoring perspectives engagement and collaboration.</a:t>
            </a:r>
            <a:endParaRPr lang="en-US" dirty="0">
              <a:cs typeface="Calibri"/>
            </a:endParaRPr>
          </a:p>
          <a:p>
            <a:pPr marL="0" indent="0">
              <a:buFont typeface="+mj-lt"/>
              <a:buNone/>
            </a:pPr>
            <a:endParaRPr lang="en-US"/>
          </a:p>
          <a:p>
            <a:r>
              <a:rPr lang="en-US" dirty="0"/>
              <a:t>During today's training you will receive information about School Site Council composition, what is School Site Council, school plan for student achievement , School Site Council resources.  We'll talk about how your voice matters, and give you a call to action.</a:t>
            </a:r>
            <a:endParaRPr lang="en-US" dirty="0">
              <a:cs typeface="Calibri"/>
            </a:endParaRPr>
          </a:p>
          <a:p>
            <a:pPr marL="0" indent="0">
              <a:buFont typeface="+mj-lt"/>
              <a:buNone/>
            </a:pPr>
            <a:endParaRPr lang="en-US"/>
          </a:p>
          <a:p>
            <a:pPr>
              <a:defRPr/>
            </a:pPr>
            <a:r>
              <a:rPr lang="en-US" dirty="0"/>
              <a:t>We will close by coming back to the strategic plan, looking at the vision on page two of the strategic plan, and asking you as leaders, "</a:t>
            </a:r>
            <a:r>
              <a:rPr lang="en-US" dirty="0">
                <a:latin typeface="Poppins"/>
                <a:cs typeface="Poppins"/>
              </a:rPr>
              <a:t>As leaders, how do you see our school’s SSC moving this vision forward?"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atin typeface="Poppins" panose="00000500000000000000" pitchFamily="2" charset="0"/>
              <a:cs typeface="Poppins" panose="00000500000000000000" pitchFamily="2" charset="0"/>
            </a:endParaRPr>
          </a:p>
          <a:p>
            <a:pPr>
              <a:defRPr/>
            </a:pPr>
            <a:r>
              <a:rPr lang="es-CO" b="1" dirty="0"/>
              <a:t>Diga: </a:t>
            </a:r>
            <a:r>
              <a:rPr lang="es-CO" dirty="0"/>
              <a:t>Me gustaría iniciar por medio de compartir que el Superintendente Carvalho ha emitido un plan estratégico para LAUSD en general.</a:t>
            </a:r>
            <a:r>
              <a:rPr lang="en-US" dirty="0"/>
              <a:t> </a:t>
            </a:r>
            <a:endParaRPr lang="en-US" dirty="0">
              <a:cs typeface="Calibri"/>
            </a:endParaRPr>
          </a:p>
          <a:p>
            <a:pPr>
              <a:defRPr/>
            </a:pPr>
            <a:r>
              <a:rPr lang="es-CO" dirty="0"/>
              <a:t> </a:t>
            </a:r>
            <a:r>
              <a:rPr lang="en-US" dirty="0"/>
              <a:t> </a:t>
            </a:r>
            <a:endParaRPr lang="en-US" dirty="0">
              <a:cs typeface="Calibri"/>
            </a:endParaRPr>
          </a:p>
          <a:p>
            <a:pPr>
              <a:defRPr/>
            </a:pPr>
            <a:r>
              <a:rPr lang="es-CO" dirty="0"/>
              <a:t>Tal vez se puede preguntar, ¿qué significa eso para nosotros como miembros del SSC? </a:t>
            </a:r>
            <a:endParaRPr lang="en-US"/>
          </a:p>
          <a:p>
            <a:pPr>
              <a:defRPr/>
            </a:pPr>
            <a:r>
              <a:rPr lang="es-CO" dirty="0"/>
              <a:t>El Consejo del Plantel Escolar y el Comité Asesor para Aprendices de Inglés es parte del pilar 3D del Plan Estratégico que valora las perspectivas del compromiso y la colaboración.</a:t>
            </a:r>
            <a:r>
              <a:rPr lang="en-US" dirty="0"/>
              <a:t> </a:t>
            </a:r>
            <a:endParaRPr lang="en-US">
              <a:cs typeface="Calibri"/>
            </a:endParaRPr>
          </a:p>
          <a:p>
            <a:pPr>
              <a:defRPr/>
            </a:pPr>
            <a:r>
              <a:rPr lang="es-CO" dirty="0"/>
              <a:t> </a:t>
            </a:r>
            <a:r>
              <a:rPr lang="en-US" dirty="0"/>
              <a:t> </a:t>
            </a:r>
            <a:endParaRPr lang="en-US">
              <a:cs typeface="Calibri"/>
            </a:endParaRPr>
          </a:p>
          <a:p>
            <a:pPr>
              <a:defRPr/>
            </a:pPr>
            <a:r>
              <a:rPr lang="es-CO" dirty="0"/>
              <a:t>Durante la sesión hoy, recibirán información sobre la composición del Consejo del Plantel Escolar, qué es el Consejo del Plantel Escolar, el plan escolare para el rendimiento académico estudiantil, los recursos del consejo del plantel escolar, y hablaremos sobre cómo su voz es importante, y el llamado a la acción.</a:t>
            </a:r>
            <a:r>
              <a:rPr lang="en-US" dirty="0"/>
              <a:t> </a:t>
            </a:r>
            <a:endParaRPr lang="en-US">
              <a:cs typeface="Calibri"/>
            </a:endParaRPr>
          </a:p>
          <a:p>
            <a:pPr>
              <a:defRPr/>
            </a:pPr>
            <a:r>
              <a:rPr lang="es-CO" dirty="0"/>
              <a:t> </a:t>
            </a:r>
            <a:r>
              <a:rPr lang="en-US" dirty="0"/>
              <a:t> </a:t>
            </a:r>
            <a:endParaRPr lang="en-US">
              <a:cs typeface="Calibri"/>
            </a:endParaRPr>
          </a:p>
          <a:p>
            <a:pPr>
              <a:defRPr/>
            </a:pPr>
            <a:r>
              <a:rPr lang="es-CO" dirty="0"/>
              <a:t>Cerraremos con regresar al plan estratégico por medio de ver la visión general en la página dos del plan estratégico y preguntando a ustedes líderes lo siguiente, “como líderes, ¿cómo es que ven que el SSC pueda avanzar esta visión?</a:t>
            </a:r>
            <a:r>
              <a:rPr lang="en-US" dirty="0"/>
              <a:t> </a:t>
            </a:r>
            <a:endParaRPr lang="en-US">
              <a:cs typeface="Calibri"/>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6</a:t>
            </a:fld>
            <a:endParaRPr lang="en-US"/>
          </a:p>
        </p:txBody>
      </p:sp>
      <p:sp>
        <p:nvSpPr>
          <p:cNvPr id="5" name="Footer Placeholder 4">
            <a:extLst>
              <a:ext uri="{FF2B5EF4-FFF2-40B4-BE49-F238E27FC236}">
                <a16:creationId xmlns:a16="http://schemas.microsoft.com/office/drawing/2014/main" id="{E978A64D-D2AB-4D59-B400-616515A98E3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541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As we start, we're going to look at our SSC composition and meet some of our members.</a:t>
            </a:r>
          </a:p>
          <a:p>
            <a:endParaRPr lang="en-US"/>
          </a:p>
          <a:p>
            <a:r>
              <a:rPr lang="en-US"/>
              <a:t>Click</a:t>
            </a:r>
          </a:p>
          <a:p>
            <a:endParaRPr lang="en-US">
              <a:cs typeface="Calibri" panose="020F0502020204030204"/>
            </a:endParaRPr>
          </a:p>
          <a:p>
            <a:r>
              <a:rPr lang="es-CO"/>
              <a:t>Diga: A medida que comencemos, veremos la composición del SSC y conoceremos algunos de nuestros miembros.</a:t>
            </a:r>
            <a:r>
              <a:rPr lang="en-US"/>
              <a:t> </a:t>
            </a:r>
          </a:p>
          <a:p>
            <a:r>
              <a:rPr lang="es-CO"/>
              <a:t> </a:t>
            </a:r>
            <a:r>
              <a:rPr lang="en-US"/>
              <a:t> </a:t>
            </a:r>
          </a:p>
          <a:p>
            <a:r>
              <a:rPr lang="es-CO"/>
              <a:t>Clic</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7</a:t>
            </a:fld>
            <a:endParaRPr lang="en-US"/>
          </a:p>
        </p:txBody>
      </p:sp>
      <p:sp>
        <p:nvSpPr>
          <p:cNvPr id="5" name="Footer Placeholder 4">
            <a:extLst>
              <a:ext uri="{FF2B5EF4-FFF2-40B4-BE49-F238E27FC236}">
                <a16:creationId xmlns:a16="http://schemas.microsoft.com/office/drawing/2014/main" id="{69AF5B50-DD5D-4916-9DCA-D8FFDB98E3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075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a:t>
            </a:r>
          </a:p>
          <a:p>
            <a:pPr marL="228600" indent="-228600">
              <a:buAutoNum type="arabicPeriod"/>
            </a:pPr>
            <a:r>
              <a:rPr lang="en-US"/>
              <a:t>Composition = _____ (insert # of SSC Members)</a:t>
            </a:r>
          </a:p>
          <a:p>
            <a:pPr marL="228600" indent="-228600">
              <a:buAutoNum type="arabicPeriod"/>
            </a:pPr>
            <a:r>
              <a:rPr lang="en-US"/>
              <a:t>Insert name of each SSC Member in there  corresponding apple.</a:t>
            </a:r>
          </a:p>
          <a:p>
            <a:pPr marL="228600" indent="-228600">
              <a:buAutoNum type="arabicPeriod"/>
            </a:pPr>
            <a:endParaRPr lang="en-US"/>
          </a:p>
          <a:p>
            <a:pPr marL="0" indent="0">
              <a:buNone/>
            </a:pPr>
            <a:r>
              <a:rPr lang="en-US"/>
              <a:t>Say: As you may notice we are using an apple theme in this presentation because apple symbolizes education and that's why we are all here today. </a:t>
            </a:r>
          </a:p>
          <a:p>
            <a:pPr marL="0" indent="0">
              <a:buNone/>
            </a:pPr>
            <a:r>
              <a:rPr lang="en-US"/>
              <a:t>we have a membership of _______and it's great to see that all of you are here with us today I look forward to getting to know as we make great decisions for our students .</a:t>
            </a:r>
          </a:p>
          <a:p>
            <a:pPr marL="0" indent="0">
              <a:buNone/>
            </a:pPr>
            <a:r>
              <a:rPr lang="en-US"/>
              <a:t>I'm going to ask each of you when I call your stakeholder group or your apple, please state your name and a little bit about why you are a member of SSC . </a:t>
            </a:r>
          </a:p>
          <a:p>
            <a:pPr marL="0" indent="0">
              <a:buNone/>
            </a:pPr>
            <a:endParaRPr lang="en-US"/>
          </a:p>
          <a:p>
            <a:pPr marL="0" indent="0">
              <a:buNone/>
            </a:pPr>
            <a:r>
              <a:rPr lang="en-US"/>
              <a:t>Click</a:t>
            </a:r>
          </a:p>
          <a:p>
            <a:endParaRPr lang="en-US"/>
          </a:p>
          <a:p>
            <a:r>
              <a:rPr lang="es-CO"/>
              <a:t>Qué Hacer: </a:t>
            </a:r>
            <a:endParaRPr lang="en-US"/>
          </a:p>
          <a:p>
            <a:pPr marL="171450" indent="-171450">
              <a:buFont typeface="Arial"/>
              <a:buChar char="•"/>
            </a:pPr>
            <a:r>
              <a:rPr lang="es-CO"/>
              <a:t>Composición = ________(agregar # de miembros del SSC)</a:t>
            </a:r>
            <a:endParaRPr lang="en-US"/>
          </a:p>
          <a:p>
            <a:pPr>
              <a:buFont typeface="Arial"/>
              <a:buChar char="•"/>
            </a:pPr>
            <a:r>
              <a:rPr lang="es-CO"/>
              <a:t>Agregue el nombre de cada miembro del SSC en la manzana que corresponde.</a:t>
            </a:r>
            <a:br>
              <a:rPr lang="es-CO">
                <a:cs typeface="+mn-lt"/>
              </a:rPr>
            </a:br>
            <a:br>
              <a:rPr lang="es-CO">
                <a:cs typeface="+mn-lt"/>
              </a:rPr>
            </a:br>
            <a:r>
              <a:rPr lang="es-CO"/>
              <a:t>Diga: Como pueden ver, estamos usando el tema de la manzana en esta presentación porque la manzana simboliza la educación y es el por qué todos estamos aquí hoy. </a:t>
            </a:r>
            <a:br>
              <a:rPr lang="es-CO">
                <a:cs typeface="+mn-lt"/>
              </a:rPr>
            </a:br>
            <a:br>
              <a:rPr lang="es-CO">
                <a:cs typeface="+mn-lt"/>
              </a:rPr>
            </a:br>
            <a:r>
              <a:rPr lang="es-CO"/>
              <a:t>Contamos con una membresía de _______ y es maravilloso verlos presentes hoy con nosotros y esperamos poder llegarnos a conocer un poco más a medida que tomamos importantes decisiones para nuestros estudiantes.</a:t>
            </a:r>
            <a:br>
              <a:rPr lang="es-CO">
                <a:cs typeface="+mn-lt"/>
              </a:rPr>
            </a:br>
            <a:br>
              <a:rPr lang="es-CO">
                <a:cs typeface="+mn-lt"/>
              </a:rPr>
            </a:br>
            <a:r>
              <a:rPr lang="es-CO"/>
              <a:t>Le pediré a cada uno de ustedes cuando llame al grupo de partes interesadas o su manzana, por favor indicar su nombre y cuéntenos un poquito acerca de por qué se convirtió en miembro del SSC.  </a:t>
            </a:r>
            <a:br>
              <a:rPr lang="es-CO">
                <a:cs typeface="+mn-lt"/>
              </a:rPr>
            </a:br>
            <a:br>
              <a:rPr lang="es-CO">
                <a:cs typeface="+mn-lt"/>
              </a:rPr>
            </a:br>
            <a:br>
              <a:rPr lang="es-CO">
                <a:cs typeface="+mn-lt"/>
              </a:rPr>
            </a:br>
            <a:r>
              <a:rPr lang="es-CO"/>
              <a:t>Clic </a:t>
            </a:r>
            <a:endParaRPr lang="en-US"/>
          </a:p>
        </p:txBody>
      </p:sp>
      <p:sp>
        <p:nvSpPr>
          <p:cNvPr id="4" name="Slide Number Placeholder 3"/>
          <p:cNvSpPr>
            <a:spLocks noGrp="1"/>
          </p:cNvSpPr>
          <p:nvPr>
            <p:ph type="sldNum" sz="quarter" idx="5"/>
          </p:nvPr>
        </p:nvSpPr>
        <p:spPr/>
        <p:txBody>
          <a:bodyPr/>
          <a:lstStyle/>
          <a:p>
            <a:fld id="{723A3C38-2209-4166-B4A8-1059C93D4955}" type="slidenum">
              <a:rPr lang="en-US" smtClean="0"/>
              <a:t>8</a:t>
            </a:fld>
            <a:endParaRPr lang="en-US"/>
          </a:p>
        </p:txBody>
      </p:sp>
      <p:sp>
        <p:nvSpPr>
          <p:cNvPr id="5" name="Footer Placeholder 4">
            <a:extLst>
              <a:ext uri="{FF2B5EF4-FFF2-40B4-BE49-F238E27FC236}">
                <a16:creationId xmlns:a16="http://schemas.microsoft.com/office/drawing/2014/main" id="{7DF8B4B1-F014-4D4C-B31D-D4ECC509270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0556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Is school site council </a:t>
            </a:r>
            <a:endParaRPr lang="en-US"/>
          </a:p>
          <a:p>
            <a:endParaRPr lang="en-US"/>
          </a:p>
          <a:p>
            <a:r>
              <a:rPr lang="en-US" dirty="0"/>
              <a:t>The School Site Council is a group of members that develops reviews evaluates the effectiveness of the School Plan for Student of Achievement (SPSA).</a:t>
            </a:r>
          </a:p>
          <a:p>
            <a:endParaRPr lang="en-US"/>
          </a:p>
          <a:p>
            <a:r>
              <a:rPr lang="en-US" dirty="0"/>
              <a:t>Click</a:t>
            </a:r>
            <a:endParaRPr lang="en-US" dirty="0">
              <a:cs typeface="Calibri"/>
            </a:endParaRPr>
          </a:p>
          <a:p>
            <a:endParaRPr lang="en-US">
              <a:cs typeface="Calibri" panose="020F0502020204030204"/>
            </a:endParaRPr>
          </a:p>
          <a:p>
            <a:r>
              <a:rPr lang="es-CO" dirty="0"/>
              <a:t>Diga: ¿Qué es el Consejo del Plantel Escolar? </a:t>
            </a:r>
            <a:endParaRPr lang="en-US" dirty="0"/>
          </a:p>
          <a:p>
            <a:r>
              <a:rPr lang="es-CO" dirty="0"/>
              <a:t> </a:t>
            </a:r>
            <a:r>
              <a:rPr lang="en-US" dirty="0"/>
              <a:t> </a:t>
            </a:r>
            <a:endParaRPr lang="en-US" dirty="0">
              <a:cs typeface="Calibri"/>
            </a:endParaRPr>
          </a:p>
          <a:p>
            <a:r>
              <a:rPr lang="es-CO" dirty="0"/>
              <a:t>El Consejo del plantel escolar es un grupo de partes interesadas que desarrolla, repasa y evalúa la eficacia del plan escolar para el rendimiento académico estudiantil, (SPSA).</a:t>
            </a:r>
            <a:r>
              <a:rPr lang="en-US" dirty="0"/>
              <a:t> </a:t>
            </a:r>
            <a:endParaRPr lang="en-US" dirty="0">
              <a:cs typeface="Calibri"/>
            </a:endParaRPr>
          </a:p>
          <a:p>
            <a:r>
              <a:rPr lang="es-CO" dirty="0"/>
              <a:t> </a:t>
            </a:r>
            <a:r>
              <a:rPr lang="en-US" dirty="0"/>
              <a:t> </a:t>
            </a:r>
            <a:endParaRPr lang="en-US" dirty="0">
              <a:cs typeface="Calibri"/>
            </a:endParaRPr>
          </a:p>
          <a:p>
            <a:r>
              <a:rPr lang="es-CO" dirty="0"/>
              <a:t>Clic</a:t>
            </a:r>
            <a:r>
              <a:rPr lang="en-US" dirty="0"/>
              <a:t> </a:t>
            </a:r>
            <a:endParaRPr lang="en-US" dirty="0">
              <a:cs typeface="Calibri"/>
            </a:endParaRPr>
          </a:p>
          <a:p>
            <a:r>
              <a:rPr lang="es-CO" dirty="0"/>
              <a:t> </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23A3C38-2209-4166-B4A8-1059C93D4955}" type="slidenum">
              <a:rPr lang="en-US" smtClean="0"/>
              <a:t>9</a:t>
            </a:fld>
            <a:endParaRPr lang="en-US"/>
          </a:p>
        </p:txBody>
      </p:sp>
      <p:sp>
        <p:nvSpPr>
          <p:cNvPr id="5" name="Footer Placeholder 4">
            <a:extLst>
              <a:ext uri="{FF2B5EF4-FFF2-40B4-BE49-F238E27FC236}">
                <a16:creationId xmlns:a16="http://schemas.microsoft.com/office/drawing/2014/main" id="{6A289EEA-0E3F-4EC2-B1A9-36EB69F0FF5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5744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3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63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39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type="obj">
  <p:cSld name="Blank 1">
    <p:spTree>
      <p:nvGrpSpPr>
        <p:cNvPr id="1" name="Shape 201"/>
        <p:cNvGrpSpPr/>
        <p:nvPr/>
      </p:nvGrpSpPr>
      <p:grpSpPr>
        <a:xfrm>
          <a:off x="0" y="0"/>
          <a:ext cx="0" cy="0"/>
          <a:chOff x="0" y="0"/>
          <a:chExt cx="0" cy="0"/>
        </a:xfrm>
      </p:grpSpPr>
      <p:sp>
        <p:nvSpPr>
          <p:cNvPr id="203" name="Google Shape;203;p3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4" name="Google Shape;204;p31"/>
          <p:cNvSpPr txBox="1">
            <a:spLocks noGrp="1"/>
          </p:cNvSpPr>
          <p:nvPr>
            <p:ph type="dt" idx="10"/>
          </p:nvPr>
        </p:nvSpPr>
        <p:spPr>
          <a:xfrm>
            <a:off x="609600" y="6377940"/>
            <a:ext cx="28044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1"/>
          <p:cNvSpPr txBox="1">
            <a:spLocks noGrp="1"/>
          </p:cNvSpPr>
          <p:nvPr>
            <p:ph type="sldNum" idx="12"/>
          </p:nvPr>
        </p:nvSpPr>
        <p:spPr>
          <a:xfrm>
            <a:off x="8778240" y="6377940"/>
            <a:ext cx="2804400" cy="1848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31"/>
          <p:cNvSpPr txBox="1">
            <a:spLocks noGrp="1"/>
          </p:cNvSpPr>
          <p:nvPr>
            <p:ph type="title"/>
          </p:nvPr>
        </p:nvSpPr>
        <p:spPr>
          <a:xfrm>
            <a:off x="2579078" y="1733335"/>
            <a:ext cx="7368900" cy="2091300"/>
          </a:xfrm>
          <a:prstGeom prst="rect">
            <a:avLst/>
          </a:prstGeom>
        </p:spPr>
        <p:txBody>
          <a:bodyPr spcFirstLastPara="1" wrap="square" lIns="91425" tIns="45700" rIns="91425" bIns="45700" anchor="t" anchorCtr="0">
            <a:normAutofit/>
          </a:bodyPr>
          <a:lstStyle>
            <a:lvl1pPr lvl="0" rtl="0">
              <a:spcBef>
                <a:spcPts val="0"/>
              </a:spcBef>
              <a:spcAft>
                <a:spcPts val="0"/>
              </a:spcAft>
              <a:buSzPts val="4400"/>
              <a:buFont typeface="Poppins SemiBold"/>
              <a:buNone/>
              <a:defRPr>
                <a:latin typeface="Poppins SemiBold"/>
                <a:ea typeface="Poppins SemiBold"/>
                <a:cs typeface="Poppins SemiBold"/>
                <a:sym typeface="Poppins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37503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914400" y="5181608"/>
            <a:ext cx="10363200" cy="933451"/>
          </a:xfrm>
        </p:spPr>
        <p:txBody>
          <a:bodyPr anchor="b">
            <a:normAutofit/>
          </a:bodyPr>
          <a:lstStyle>
            <a:lvl1pPr algn="ctr">
              <a:defRPr sz="2400">
                <a:solidFill>
                  <a:schemeClr val="accent2">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900">
                <a:solidFill>
                  <a:schemeClr val="accent2">
                    <a:lumMod val="60000"/>
                    <a:lumOff val="40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184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4837" y="160347"/>
            <a:ext cx="8026403" cy="525463"/>
          </a:xfrm>
        </p:spPr>
        <p:txBody>
          <a:bodyPr/>
          <a:lstStyle>
            <a:lvl1pPr algn="l">
              <a:defRPr>
                <a:solidFill>
                  <a:schemeClr val="bg1">
                    <a:lumMod val="65000"/>
                  </a:schemeClr>
                </a:solidFill>
              </a:defRPr>
            </a:lvl1pPr>
          </a:lstStyle>
          <a:p>
            <a:r>
              <a:rPr lang="en-US"/>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5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34" indent="-171434">
              <a:buFont typeface="Arial" pitchFamily="34" charset="0"/>
              <a:buChar char="•"/>
              <a:defRPr sz="2400">
                <a:solidFill>
                  <a:schemeClr val="accent2">
                    <a:lumMod val="60000"/>
                    <a:lumOff val="40000"/>
                  </a:schemeClr>
                </a:solidFill>
              </a:defRPr>
            </a:lvl1pPr>
            <a:lvl2pPr marL="628587" indent="-171434">
              <a:buFont typeface="Arial" pitchFamily="34" charset="0"/>
              <a:buChar char="•"/>
              <a:defRPr sz="2000">
                <a:solidFill>
                  <a:schemeClr val="accent2">
                    <a:lumMod val="60000"/>
                    <a:lumOff val="40000"/>
                  </a:schemeClr>
                </a:solidFill>
              </a:defRPr>
            </a:lvl2pPr>
            <a:lvl3pPr marL="1085742" indent="-171434">
              <a:buFont typeface="Arial" pitchFamily="34" charset="0"/>
              <a:buChar char="•"/>
              <a:defRPr sz="1900">
                <a:solidFill>
                  <a:schemeClr val="accent2">
                    <a:lumMod val="60000"/>
                    <a:lumOff val="40000"/>
                  </a:schemeClr>
                </a:solidFill>
              </a:defRPr>
            </a:lvl3pPr>
            <a:lvl4pPr marL="1542897" indent="-171434">
              <a:buFont typeface="Arial" pitchFamily="34" charset="0"/>
              <a:buChar char="•"/>
              <a:defRPr sz="1600">
                <a:solidFill>
                  <a:schemeClr val="accent2">
                    <a:lumMod val="60000"/>
                    <a:lumOff val="40000"/>
                  </a:schemeClr>
                </a:solidFill>
              </a:defRPr>
            </a:lvl4pPr>
            <a:lvl5pPr marL="2000051" indent="-171434">
              <a:buFont typeface="Arial" pitchFamily="34" charset="0"/>
              <a:buChar char="•"/>
              <a:defRPr sz="1600">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5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200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57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6"/>
            <a:ext cx="9448800" cy="1362075"/>
          </a:xfrm>
        </p:spPr>
        <p:txBody>
          <a:bodyPr anchor="t"/>
          <a:lstStyle>
            <a:lvl1pPr algn="l">
              <a:defRPr sz="4000" b="0" cap="all">
                <a:solidFill>
                  <a:schemeClr val="bg1">
                    <a:lumMod val="10000"/>
                  </a:schemeClr>
                </a:solidFill>
              </a:defRPr>
            </a:lvl1pPr>
          </a:lstStyle>
          <a:p>
            <a:r>
              <a:rPr lang="en-US"/>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00">
                <a:solidFill>
                  <a:schemeClr val="bg1">
                    <a:lumMod val="10000"/>
                  </a:schemeClr>
                </a:solidFill>
              </a:defRPr>
            </a:lvl1pPr>
            <a:lvl2pPr marL="457155" indent="0">
              <a:buNone/>
              <a:defRPr sz="1900">
                <a:solidFill>
                  <a:schemeClr val="tx1">
                    <a:tint val="75000"/>
                  </a:schemeClr>
                </a:solidFill>
              </a:defRPr>
            </a:lvl2pPr>
            <a:lvl3pPr marL="914309" indent="0">
              <a:buNone/>
              <a:defRPr sz="1600">
                <a:solidFill>
                  <a:schemeClr val="tx1">
                    <a:tint val="75000"/>
                  </a:schemeClr>
                </a:solidFill>
              </a:defRPr>
            </a:lvl3pPr>
            <a:lvl4pPr marL="1371464" indent="0">
              <a:buNone/>
              <a:defRPr sz="1500">
                <a:solidFill>
                  <a:schemeClr val="tx1">
                    <a:tint val="75000"/>
                  </a:schemeClr>
                </a:solidFill>
              </a:defRPr>
            </a:lvl4pPr>
            <a:lvl5pPr marL="1828618" indent="0">
              <a:buNone/>
              <a:defRPr sz="1500">
                <a:solidFill>
                  <a:schemeClr val="tx1">
                    <a:tint val="75000"/>
                  </a:schemeClr>
                </a:solidFill>
              </a:defRPr>
            </a:lvl5pPr>
            <a:lvl6pPr marL="2285774" indent="0">
              <a:buNone/>
              <a:defRPr sz="1500">
                <a:solidFill>
                  <a:schemeClr val="tx1">
                    <a:tint val="75000"/>
                  </a:schemeClr>
                </a:solidFill>
              </a:defRPr>
            </a:lvl6pPr>
            <a:lvl7pPr marL="2742926" indent="0">
              <a:buNone/>
              <a:defRPr sz="1500">
                <a:solidFill>
                  <a:schemeClr val="tx1">
                    <a:tint val="75000"/>
                  </a:schemeClr>
                </a:solidFill>
              </a:defRPr>
            </a:lvl7pPr>
            <a:lvl8pPr marL="3200080" indent="0">
              <a:buNone/>
              <a:defRPr sz="1500">
                <a:solidFill>
                  <a:schemeClr val="tx1">
                    <a:tint val="75000"/>
                  </a:schemeClr>
                </a:solidFill>
              </a:defRPr>
            </a:lvl8pPr>
            <a:lvl9pPr marL="36572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2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152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4703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10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6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10" y="23471"/>
            <a:ext cx="7635433" cy="674688"/>
          </a:xfrm>
        </p:spPr>
        <p:txBody>
          <a:bodyPr anchor="ctr" anchorCtr="0"/>
          <a:lstStyle>
            <a:lvl1pPr algn="l">
              <a:defRPr sz="2000" b="1">
                <a:solidFill>
                  <a:schemeClr val="bg1">
                    <a:lumMod val="90000"/>
                  </a:schemeClr>
                </a:solidFill>
              </a:defRPr>
            </a:lvl1pPr>
          </a:lstStyle>
          <a:p>
            <a:r>
              <a:rPr lang="en-US"/>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3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00" b="1">
                <a:solidFill>
                  <a:schemeClr val="tx1">
                    <a:lumMod val="65000"/>
                    <a:lumOff val="35000"/>
                  </a:schemeClr>
                </a:solidFill>
              </a:defRPr>
            </a:lvl1pPr>
          </a:lstStyle>
          <a:p>
            <a:r>
              <a:rPr lang="en-US"/>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4165600" y="5359410"/>
            <a:ext cx="7315200" cy="804863"/>
          </a:xfrm>
        </p:spPr>
        <p:txBody>
          <a:bodyPr/>
          <a:lstStyle>
            <a:lvl1pPr marL="0" indent="0">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6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87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7"/>
            <a:ext cx="1320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77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62238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7" name="Text Placeholder 8"/>
          <p:cNvSpPr>
            <a:spLocks noGrp="1"/>
          </p:cNvSpPr>
          <p:nvPr>
            <p:ph type="body" sz="quarter" idx="16"/>
          </p:nvPr>
        </p:nvSpPr>
        <p:spPr>
          <a:xfrm>
            <a:off x="4775200" y="2209807"/>
            <a:ext cx="2540000" cy="3977605"/>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bg1">
                    <a:lumMod val="65000"/>
                  </a:schemeClr>
                </a:solidFill>
              </a:defRPr>
            </a:lvl1pPr>
          </a:lstStyle>
          <a:p>
            <a:r>
              <a:rPr lang="en-US"/>
              <a:t>Click to edit Master title style</a:t>
            </a:r>
          </a:p>
        </p:txBody>
      </p:sp>
    </p:spTree>
    <p:extLst>
      <p:ext uri="{BB962C8B-B14F-4D97-AF65-F5344CB8AC3E}">
        <p14:creationId xmlns:p14="http://schemas.microsoft.com/office/powerpoint/2010/main" val="1910847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5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0346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a:solidFill>
                <a:srgbClr val="F7291E">
                  <a:lumMod val="60000"/>
                  <a:lumOff val="40000"/>
                </a:srgbClr>
              </a:solidFill>
            </a:endParaRPr>
          </a:p>
        </p:txBody>
      </p:sp>
      <p:sp>
        <p:nvSpPr>
          <p:cNvPr id="15" name="Content Placeholder 2"/>
          <p:cNvSpPr>
            <a:spLocks noGrp="1"/>
          </p:cNvSpPr>
          <p:nvPr>
            <p:ph sz="half" idx="15"/>
          </p:nvPr>
        </p:nvSpPr>
        <p:spPr>
          <a:xfrm>
            <a:off x="914407" y="-2235199"/>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101601" y="177807"/>
            <a:ext cx="8737603" cy="525463"/>
          </a:xfrm>
        </p:spPr>
        <p:txBody>
          <a:bodyPr/>
          <a:lstStyle>
            <a:lvl1pPr algn="l">
              <a:defRPr>
                <a:solidFill>
                  <a:schemeClr val="accent2">
                    <a:lumMod val="60000"/>
                    <a:lumOff val="40000"/>
                  </a:schemeClr>
                </a:solidFill>
              </a:defRPr>
            </a:lvl1pPr>
          </a:lstStyle>
          <a:p>
            <a:r>
              <a:rPr lang="en-US"/>
              <a:t>Click to edit Master title style</a:t>
            </a:r>
          </a:p>
        </p:txBody>
      </p:sp>
    </p:spTree>
    <p:extLst>
      <p:ext uri="{BB962C8B-B14F-4D97-AF65-F5344CB8AC3E}">
        <p14:creationId xmlns:p14="http://schemas.microsoft.com/office/powerpoint/2010/main" val="616347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962401" y="177807"/>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387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662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267197" y="381010"/>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58456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9/18/2025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186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457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2901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2"/>
          <p:cNvSpPr>
            <a:spLocks noGrp="1"/>
          </p:cNvSpPr>
          <p:nvPr>
            <p:ph sz="half" idx="1"/>
          </p:nvPr>
        </p:nvSpPr>
        <p:spPr>
          <a:xfrm>
            <a:off x="508007"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2"/>
          </p:nvPr>
        </p:nvSpPr>
        <p:spPr>
          <a:xfrm>
            <a:off x="4114803"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1" name="Content Placeholder 3"/>
          <p:cNvSpPr>
            <a:spLocks noGrp="1"/>
          </p:cNvSpPr>
          <p:nvPr>
            <p:ph sz="half" idx="14"/>
          </p:nvPr>
        </p:nvSpPr>
        <p:spPr>
          <a:xfrm>
            <a:off x="7721599"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5" name="Content Placeholder 2"/>
          <p:cNvSpPr>
            <a:spLocks noGrp="1"/>
          </p:cNvSpPr>
          <p:nvPr>
            <p:ph sz="half" idx="15"/>
          </p:nvPr>
        </p:nvSpPr>
        <p:spPr>
          <a:xfrm>
            <a:off x="508007" y="711201"/>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1379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874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8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98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9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00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130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97991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914309"/>
            <a:endParaRPr lang="en-US" sz="1900">
              <a:solidFill>
                <a:prstClr val="white"/>
              </a:solidFill>
            </a:endParaRPr>
          </a:p>
        </p:txBody>
      </p:sp>
      <p:sp>
        <p:nvSpPr>
          <p:cNvPr id="4"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pPr defTabSz="914309"/>
            <a:fld id="{6EB7948D-65B7-4FEC-80B5-36D7629B101D}" type="datetimeFigureOut">
              <a:rPr lang="en-US" smtClean="0">
                <a:solidFill>
                  <a:prstClr val="black">
                    <a:tint val="75000"/>
                  </a:prstClr>
                </a:solidFill>
              </a:rPr>
              <a:pPr defTabSz="914309"/>
              <a:t>9/18/2025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pPr defTabSz="914309"/>
            <a:fld id="{FD99AA8B-2E7A-4BBC-8FDE-CA7CF71DD330}" type="slidenum">
              <a:rPr lang="en-US" smtClean="0">
                <a:solidFill>
                  <a:prstClr val="black">
                    <a:tint val="75000"/>
                  </a:prstClr>
                </a:solidFill>
              </a:rPr>
              <a:pPr defTabSz="914309"/>
              <a:t>‹#›</a:t>
            </a:fld>
            <a:endParaRPr lang="en-US">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09" tIns="60954" rIns="121909" bIns="609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946401" y="177807"/>
            <a:ext cx="8737603" cy="525463"/>
          </a:xfrm>
          <a:prstGeom prst="rect">
            <a:avLst/>
          </a:prstGeom>
        </p:spPr>
        <p:txBody>
          <a:bodyPr vert="horz" lIns="121909" tIns="60954" rIns="121909" bIns="60954" rtlCol="0" anchor="b">
            <a:normAutofit/>
          </a:bodyPr>
          <a:lstStyle/>
          <a:p>
            <a:r>
              <a:rPr lang="en-US"/>
              <a:t>Click to edit Master title style</a:t>
            </a:r>
          </a:p>
        </p:txBody>
      </p:sp>
    </p:spTree>
    <p:extLst>
      <p:ext uri="{BB962C8B-B14F-4D97-AF65-F5344CB8AC3E}">
        <p14:creationId xmlns:p14="http://schemas.microsoft.com/office/powerpoint/2010/main" val="42289438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xStyles>
    <p:titleStyle>
      <a:lvl1pPr algn="r" defTabSz="914309"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nliveningedge.org/tools-practices/emergence-collaborative-leadership-traditional-organisation-part-2-encouraging-potenti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flickr.com/photos/cseeman/693993325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amilies.lausd.org/committe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achieve.lausd.org/pcs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jrcenter.org/2015/03/30/un-human-rights-committee-reviews-6-states-civil-and-political-rights-record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3C7_E85B22D3.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ideo" Target="https://www.youtube.com/embed/x6ggW8ei0yU?feature=oembed"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achieve.lausd.org/sfac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chieve.lausd.net/strategicpla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D6D627A-B780-4FED-90EC-82B9616C060B}"/>
              </a:ext>
            </a:extLst>
          </p:cNvPr>
          <p:cNvSpPr txBox="1"/>
          <p:nvPr/>
        </p:nvSpPr>
        <p:spPr>
          <a:xfrm>
            <a:off x="1552574" y="4251634"/>
            <a:ext cx="8540129" cy="1077218"/>
          </a:xfrm>
          <a:prstGeom prst="rect">
            <a:avLst/>
          </a:prstGeom>
          <a:noFill/>
        </p:spPr>
        <p:txBody>
          <a:bodyPr wrap="square">
            <a:spAutoFit/>
          </a:bodyPr>
          <a:lstStyle/>
          <a:p>
            <a:pPr algn="ct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ó</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 </a:t>
            </a:r>
            <a:r>
              <a:rPr lang="es-MX" sz="3200" b="1" dirty="0">
                <a:solidFill>
                  <a:schemeClr val="bg1">
                    <a:lumMod val="5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2">
                    <a:lumMod val="60000"/>
                    <a:lumOff val="4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s-MX" sz="3200" b="1" dirty="0">
                <a:solidFill>
                  <a:schemeClr val="bg1">
                    <a:lumMod val="5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b</a:t>
            </a:r>
            <a:r>
              <a:rPr lang="es-MX" sz="3200" b="1" dirty="0">
                <a:solidFill>
                  <a:schemeClr val="accent2">
                    <a:lumMod val="60000"/>
                    <a:lumOff val="40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s-MX" sz="3200" b="1" dirty="0">
                <a:solidFill>
                  <a:srgbClr val="00206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í</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bg1">
                    <a:lumMod val="6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y</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rgbClr val="0070C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 </a:t>
            </a:r>
            <a:r>
              <a:rPr kumimoji="0" lang="es-MX" sz="3200" b="1" i="0" u="none" strike="noStrike" kern="1200" cap="none" spc="0" normalizeH="0" baseline="0" noProof="0" dirty="0">
                <a:ln>
                  <a:noFill/>
                </a:ln>
                <a:solidFill>
                  <a:srgbClr val="5B9BD5">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d</a:t>
            </a:r>
            <a:r>
              <a:rPr kumimoji="0" lang="es-MX" sz="3200" b="1" i="0" u="none" strike="noStrike" kern="1200" cap="none" spc="0" normalizeH="0" baseline="0" noProof="0" dirty="0">
                <a:ln>
                  <a:noFill/>
                </a:ln>
                <a:solidFill>
                  <a:srgbClr val="FFC000">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e</a:t>
            </a:r>
            <a:r>
              <a:rPr kumimoji="0" lang="es-MX" sz="3200" b="1" i="0" u="none" strike="noStrike" kern="1200" cap="none" spc="0" normalizeH="0" baseline="0" noProof="0" dirty="0">
                <a:ln>
                  <a:noFill/>
                </a:ln>
                <a:solidFill>
                  <a:srgbClr val="4472C4">
                    <a:lumMod val="75000"/>
                  </a:srgbClr>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j</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 </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s-MX" sz="32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s-MX" sz="32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s-MX" sz="32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s-MX" sz="32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s-MX" sz="32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r>
              <a:rPr lang="es-MX" sz="32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s-MX" sz="32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endParaRPr lang="es-MX" sz="3200" dirty="0"/>
          </a:p>
        </p:txBody>
      </p:sp>
      <p:sp>
        <p:nvSpPr>
          <p:cNvPr id="34" name="Rectangle 33">
            <a:extLst>
              <a:ext uri="{FF2B5EF4-FFF2-40B4-BE49-F238E27FC236}">
                <a16:creationId xmlns:a16="http://schemas.microsoft.com/office/drawing/2014/main" id="{F0C1B4D4-15AD-409C-B388-2D141357FE1D}"/>
              </a:ext>
            </a:extLst>
          </p:cNvPr>
          <p:cNvSpPr/>
          <p:nvPr/>
        </p:nvSpPr>
        <p:spPr>
          <a:xfrm>
            <a:off x="237534" y="5798571"/>
            <a:ext cx="5491315" cy="923330"/>
          </a:xfrm>
          <a:prstGeom prst="rect">
            <a:avLst/>
          </a:prstGeom>
        </p:spPr>
        <p:txBody>
          <a:bodyPr wrap="square">
            <a:spAutoFit/>
          </a:bodyPr>
          <a:lstStyle/>
          <a:p>
            <a:r>
              <a:rPr lang="en-US" b="1" dirty="0">
                <a:latin typeface="Poppins" panose="00000500000000000000" pitchFamily="2" charset="0"/>
                <a:cs typeface="Poppins" panose="00000500000000000000" pitchFamily="2" charset="0"/>
              </a:rPr>
              <a:t>BUL 6745.7 Guidelines for the Required School Site Council and English Learner Advisory Committee </a:t>
            </a:r>
          </a:p>
        </p:txBody>
      </p:sp>
      <p:sp>
        <p:nvSpPr>
          <p:cNvPr id="35" name="Rectangle 34">
            <a:extLst>
              <a:ext uri="{FF2B5EF4-FFF2-40B4-BE49-F238E27FC236}">
                <a16:creationId xmlns:a16="http://schemas.microsoft.com/office/drawing/2014/main" id="{DD862291-7FD3-4034-95D9-D026E1635756}"/>
              </a:ext>
            </a:extLst>
          </p:cNvPr>
          <p:cNvSpPr/>
          <p:nvPr/>
        </p:nvSpPr>
        <p:spPr>
          <a:xfrm>
            <a:off x="6297071" y="5731470"/>
            <a:ext cx="5894929" cy="923330"/>
          </a:xfrm>
          <a:prstGeom prst="rect">
            <a:avLst/>
          </a:prstGeom>
        </p:spPr>
        <p:txBody>
          <a:bodyPr wrap="square" lIns="91440" tIns="45720" rIns="91440" bIns="45720" anchor="t">
            <a:spAutoFit/>
          </a:bodyPr>
          <a:lstStyle/>
          <a:p>
            <a:r>
              <a:rPr lang="es-ES" b="1" dirty="0">
                <a:solidFill>
                  <a:srgbClr val="0070C0"/>
                </a:solidFill>
                <a:latin typeface="Poppins"/>
                <a:cs typeface="Poppins"/>
              </a:rPr>
              <a:t>BUL 6745.7 Normas para el Requerido Consejo del Plantel Escolar y el Comité Asesor para Aprendices de Inglés </a:t>
            </a:r>
          </a:p>
        </p:txBody>
      </p:sp>
      <p:sp>
        <p:nvSpPr>
          <p:cNvPr id="2" name="Rectangle 1">
            <a:extLst>
              <a:ext uri="{FF2B5EF4-FFF2-40B4-BE49-F238E27FC236}">
                <a16:creationId xmlns:a16="http://schemas.microsoft.com/office/drawing/2014/main" id="{9BAD9B90-1985-3DE1-C9B3-D98D613742DF}"/>
              </a:ext>
            </a:extLst>
          </p:cNvPr>
          <p:cNvSpPr/>
          <p:nvPr/>
        </p:nvSpPr>
        <p:spPr>
          <a:xfrm>
            <a:off x="8477250" y="95250"/>
            <a:ext cx="35242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62949" y="341834"/>
            <a:ext cx="8109315" cy="1200329"/>
          </a:xfrm>
          <a:prstGeom prst="rect">
            <a:avLst/>
          </a:prstGeom>
          <a:noFill/>
          <a:effectLst/>
        </p:spPr>
        <p:txBody>
          <a:bodyPr wrap="square" rtlCol="0">
            <a:spAutoFit/>
          </a:bodyPr>
          <a:lstStyle/>
          <a:p>
            <a:pPr algn="ct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h</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 </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t</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C</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u</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l</a:t>
            </a:r>
          </a:p>
          <a:p>
            <a:pPr algn="ct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m</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b</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s</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h</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p </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d</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f</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a:t>
            </a:r>
            <a:r>
              <a:rPr lang="en-US" sz="3600" b="1" dirty="0">
                <a:solidFill>
                  <a:srgbClr val="00B050"/>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 T</a:t>
            </a:r>
            <a:r>
              <a:rPr lang="en-US" sz="3600" b="1" dirty="0">
                <a:solidFill>
                  <a:schemeClr val="accent4">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r</a:t>
            </a:r>
            <a:r>
              <a:rPr lang="en-US" sz="3600" b="1" dirty="0">
                <a:solidFill>
                  <a:schemeClr val="accent3">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a</a:t>
            </a:r>
            <a:r>
              <a:rPr lang="en-US" sz="3600" b="1" dirty="0">
                <a:solidFill>
                  <a:schemeClr val="accent2">
                    <a:lumMod val="75000"/>
                    <a:lumOff val="2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1">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i</a:t>
            </a:r>
            <a:r>
              <a:rPr lang="en-US" sz="3600" b="1" dirty="0">
                <a:solidFill>
                  <a:schemeClr val="accent6">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n</a:t>
            </a:r>
            <a:r>
              <a:rPr lang="en-US" sz="3600" b="1" dirty="0">
                <a:solidFill>
                  <a:schemeClr val="accent5">
                    <a:lumMod val="75000"/>
                  </a:schemeClr>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g</a:t>
            </a:r>
          </a:p>
        </p:txBody>
      </p:sp>
      <p:pic>
        <p:nvPicPr>
          <p:cNvPr id="3" name="Picture 2">
            <a:extLst>
              <a:ext uri="{FF2B5EF4-FFF2-40B4-BE49-F238E27FC236}">
                <a16:creationId xmlns:a16="http://schemas.microsoft.com/office/drawing/2014/main" id="{2437606D-E822-53F4-D683-5ED41008C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86" y="265987"/>
            <a:ext cx="1248047" cy="1286628"/>
          </a:xfrm>
          <a:prstGeom prst="rect">
            <a:avLst/>
          </a:prstGeom>
          <a:noFill/>
          <a:ln>
            <a:noFill/>
          </a:ln>
        </p:spPr>
      </p:pic>
      <p:pic>
        <p:nvPicPr>
          <p:cNvPr id="7" name="Picture 6" descr="A group of people sitting at tables&#10;&#10;Description automatically generated with medium confidence">
            <a:extLst>
              <a:ext uri="{FF2B5EF4-FFF2-40B4-BE49-F238E27FC236}">
                <a16:creationId xmlns:a16="http://schemas.microsoft.com/office/drawing/2014/main" id="{B8EB5D9D-E5BE-CC60-5B4A-EE74B4FE97E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677" y="1700215"/>
            <a:ext cx="3688351" cy="2460102"/>
          </a:xfrm>
          <a:prstGeom prst="rect">
            <a:avLst/>
          </a:prstGeom>
          <a:ln w="19050">
            <a:solidFill>
              <a:srgbClr val="000000"/>
            </a:solidFill>
          </a:ln>
        </p:spPr>
      </p:pic>
      <p:pic>
        <p:nvPicPr>
          <p:cNvPr id="9" name="Picture 8" descr="A group of people shaking hands&#10;&#10;Description automatically generated with medium confidence">
            <a:extLst>
              <a:ext uri="{FF2B5EF4-FFF2-40B4-BE49-F238E27FC236}">
                <a16:creationId xmlns:a16="http://schemas.microsoft.com/office/drawing/2014/main" id="{810D5137-11B8-AB85-2C2E-080C3971399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74225" y="1727199"/>
            <a:ext cx="3745558" cy="2467430"/>
          </a:xfrm>
          <a:prstGeom prst="rect">
            <a:avLst/>
          </a:prstGeom>
          <a:ln w="19050">
            <a:solidFill>
              <a:schemeClr val="tx1"/>
            </a:solidFill>
          </a:ln>
        </p:spPr>
      </p:pic>
    </p:spTree>
    <p:extLst>
      <p:ext uri="{BB962C8B-B14F-4D97-AF65-F5344CB8AC3E}">
        <p14:creationId xmlns:p14="http://schemas.microsoft.com/office/powerpoint/2010/main" val="31177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7137" y="306234"/>
            <a:ext cx="5422068" cy="633227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3760840" y="2861433"/>
            <a:ext cx="4820599" cy="954107"/>
          </a:xfrm>
          <a:prstGeom prst="rect">
            <a:avLst/>
          </a:prstGeom>
          <a:noFill/>
        </p:spPr>
        <p:txBody>
          <a:bodyPr wrap="square" rtlCol="0">
            <a:spAutoFit/>
          </a:bodyPr>
          <a:lstStyle/>
          <a:p>
            <a:pPr algn="ctr"/>
            <a:r>
              <a:rPr lang="en-US" sz="2800" b="1">
                <a:solidFill>
                  <a:srgbClr val="FFFF00"/>
                </a:solidFill>
                <a:latin typeface="Poppins" panose="00000500000000000000" pitchFamily="2" charset="0"/>
                <a:cs typeface="Poppins" panose="00000500000000000000" pitchFamily="2" charset="0"/>
              </a:rPr>
              <a:t>School Plan for Student Achievement (SPSA)</a:t>
            </a:r>
            <a:endParaRPr lang="en-US" sz="2800">
              <a:solidFill>
                <a:srgbClr val="FFFF00"/>
              </a:solidFill>
              <a:latin typeface="Poppins" panose="00000500000000000000" pitchFamily="2" charset="0"/>
              <a:cs typeface="Poppins" panose="00000500000000000000" pitchFamily="2" charset="0"/>
            </a:endParaRPr>
          </a:p>
        </p:txBody>
      </p:sp>
      <p:sp>
        <p:nvSpPr>
          <p:cNvPr id="13" name="TextBox 12"/>
          <p:cNvSpPr txBox="1"/>
          <p:nvPr/>
        </p:nvSpPr>
        <p:spPr>
          <a:xfrm>
            <a:off x="4153383" y="4071328"/>
            <a:ext cx="4290695" cy="1815882"/>
          </a:xfrm>
          <a:prstGeom prst="rect">
            <a:avLst/>
          </a:prstGeom>
          <a:noFill/>
        </p:spPr>
        <p:txBody>
          <a:bodyPr wrap="square" lIns="91440" tIns="45720" rIns="91440" bIns="45720" rtlCol="0" anchor="t">
            <a:spAutoFit/>
          </a:bodyPr>
          <a:lstStyle/>
          <a:p>
            <a:pPr algn="ctr"/>
            <a:r>
              <a:rPr lang="es-MX" sz="2800" b="1">
                <a:solidFill>
                  <a:schemeClr val="bg1"/>
                </a:solidFill>
                <a:latin typeface="Poppins"/>
                <a:cs typeface="Poppins"/>
              </a:rPr>
              <a:t>Plan Escolar para el Rendimiento Académico Estudiantil (SPSA)</a:t>
            </a:r>
            <a:endParaRPr lang="es-MX" sz="2800">
              <a:solidFill>
                <a:schemeClr val="bg1"/>
              </a:solidFill>
              <a:latin typeface="Poppins"/>
              <a:cs typeface="Poppins"/>
            </a:endParaRPr>
          </a:p>
        </p:txBody>
      </p:sp>
      <p:sp>
        <p:nvSpPr>
          <p:cNvPr id="3" name="Slide Number Placeholder 2">
            <a:extLst>
              <a:ext uri="{FF2B5EF4-FFF2-40B4-BE49-F238E27FC236}">
                <a16:creationId xmlns:a16="http://schemas.microsoft.com/office/drawing/2014/main" id="{E1922B59-F624-44FB-8A3C-AC75277965CE}"/>
              </a:ext>
            </a:extLst>
          </p:cNvPr>
          <p:cNvSpPr>
            <a:spLocks noGrp="1"/>
          </p:cNvSpPr>
          <p:nvPr>
            <p:ph type="sldNum" sz="quarter" idx="12"/>
          </p:nvPr>
        </p:nvSpPr>
        <p:spPr/>
        <p:txBody>
          <a:bodyPr/>
          <a:lstStyle/>
          <a:p>
            <a:fld id="{ADAD750B-947C-400E-B8CE-3DD0E804B3D6}" type="slidenum">
              <a:rPr lang="en-US" smtClean="0"/>
              <a:t>10</a:t>
            </a:fld>
            <a:endParaRPr lang="en-US"/>
          </a:p>
        </p:txBody>
      </p:sp>
    </p:spTree>
    <p:extLst>
      <p:ext uri="{BB962C8B-B14F-4D97-AF65-F5344CB8AC3E}">
        <p14:creationId xmlns:p14="http://schemas.microsoft.com/office/powerpoint/2010/main" val="410593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41533" y="1567744"/>
            <a:ext cx="4511954" cy="1015663"/>
          </a:xfrm>
          <a:prstGeom prst="rect">
            <a:avLst/>
          </a:prstGeom>
          <a:noFill/>
        </p:spPr>
        <p:txBody>
          <a:bodyPr wrap="square" lIns="91440" tIns="45720" rIns="91440" bIns="45720" rtlCol="0" anchor="t">
            <a:spAutoFit/>
          </a:bodyPr>
          <a:lstStyle/>
          <a:p>
            <a:r>
              <a:rPr lang="en-US" sz="2000" b="1" dirty="0">
                <a:solidFill>
                  <a:schemeClr val="tx1">
                    <a:lumMod val="75000"/>
                    <a:lumOff val="25000"/>
                  </a:schemeClr>
                </a:solidFill>
                <a:latin typeface="Poppins"/>
                <a:cs typeface="Poppins"/>
              </a:rPr>
              <a:t>In the chat, </a:t>
            </a:r>
            <a:r>
              <a:rPr lang="en-US" sz="2000" dirty="0">
                <a:solidFill>
                  <a:schemeClr val="tx1">
                    <a:lumMod val="75000"/>
                    <a:lumOff val="25000"/>
                  </a:schemeClr>
                </a:solidFill>
                <a:latin typeface="Poppins"/>
                <a:cs typeface="Poppins"/>
              </a:rPr>
              <a:t>list which item(s) is most important to you.</a:t>
            </a:r>
            <a:endParaRPr lang="en-US">
              <a:solidFill>
                <a:schemeClr val="tx1">
                  <a:lumMod val="75000"/>
                  <a:lumOff val="25000"/>
                </a:schemeClr>
              </a:solidFill>
            </a:endParaRPr>
          </a:p>
          <a:p>
            <a:pPr marL="457200" indent="-457200">
              <a:buFont typeface="+mj-lt"/>
              <a:buAutoNum type="arabicPeriod"/>
            </a:pPr>
            <a:endParaRPr lang="en-US" sz="2000" b="1">
              <a:solidFill>
                <a:schemeClr val="tx1">
                  <a:lumMod val="75000"/>
                  <a:lumOff val="25000"/>
                </a:schemeClr>
              </a:solidFill>
            </a:endParaRPr>
          </a:p>
        </p:txBody>
      </p:sp>
      <p:sp>
        <p:nvSpPr>
          <p:cNvPr id="55" name="TextBox 54"/>
          <p:cNvSpPr txBox="1"/>
          <p:nvPr/>
        </p:nvSpPr>
        <p:spPr>
          <a:xfrm>
            <a:off x="311357" y="5460628"/>
            <a:ext cx="5302043" cy="707886"/>
          </a:xfrm>
          <a:prstGeom prst="rect">
            <a:avLst/>
          </a:prstGeom>
          <a:noFill/>
        </p:spPr>
        <p:txBody>
          <a:bodyPr wrap="square" lIns="91440" tIns="45720" rIns="91440" bIns="45720" rtlCol="0" anchor="t">
            <a:spAutoFit/>
          </a:bodyPr>
          <a:lstStyle/>
          <a:p>
            <a:r>
              <a:rPr lang="es-MX" sz="2000" b="1" dirty="0">
                <a:solidFill>
                  <a:srgbClr val="0070C0"/>
                </a:solidFill>
                <a:latin typeface="Poppins"/>
                <a:cs typeface="Poppins"/>
              </a:rPr>
              <a:t>Favor de escribir en el chat </a:t>
            </a:r>
            <a:r>
              <a:rPr lang="es-MX" sz="2000" dirty="0">
                <a:solidFill>
                  <a:srgbClr val="0070C0"/>
                </a:solidFill>
                <a:latin typeface="Poppins"/>
                <a:cs typeface="Poppins"/>
              </a:rPr>
              <a:t>cuál tema es de mayor importancia para usted.</a:t>
            </a:r>
            <a:endParaRPr lang="en-US" dirty="0"/>
          </a:p>
        </p:txBody>
      </p:sp>
      <p:sp>
        <p:nvSpPr>
          <p:cNvPr id="12" name="TextBox 11"/>
          <p:cNvSpPr txBox="1"/>
          <p:nvPr/>
        </p:nvSpPr>
        <p:spPr>
          <a:xfrm>
            <a:off x="173052" y="3386231"/>
            <a:ext cx="5211328" cy="1815882"/>
          </a:xfrm>
          <a:prstGeom prst="rect">
            <a:avLst/>
          </a:prstGeom>
          <a:noFill/>
        </p:spPr>
        <p:txBody>
          <a:bodyPr wrap="square" lIns="91440" tIns="45720" rIns="91440" bIns="45720" rtlCol="0" anchor="t">
            <a:spAutoFit/>
          </a:bodyPr>
          <a:lstStyle/>
          <a:p>
            <a:r>
              <a:rPr lang="es-MX" sz="2800" b="1">
                <a:solidFill>
                  <a:srgbClr val="0070C0"/>
                </a:solidFill>
                <a:latin typeface="Poppins"/>
                <a:cs typeface="Poppins"/>
              </a:rPr>
              <a:t>¿ Qué contiene el Plan Escolar para el Rendimiento Académico Estudiantil (SPSA)?</a:t>
            </a:r>
          </a:p>
        </p:txBody>
      </p:sp>
      <p:sp>
        <p:nvSpPr>
          <p:cNvPr id="14" name="TextBox 13"/>
          <p:cNvSpPr txBox="1"/>
          <p:nvPr/>
        </p:nvSpPr>
        <p:spPr>
          <a:xfrm>
            <a:off x="173052" y="520505"/>
            <a:ext cx="7347360" cy="954107"/>
          </a:xfrm>
          <a:prstGeom prst="rect">
            <a:avLst/>
          </a:prstGeom>
          <a:noFill/>
        </p:spPr>
        <p:txBody>
          <a:bodyPr wrap="square" rtlCol="0">
            <a:spAutoFit/>
          </a:bodyPr>
          <a:lstStyle/>
          <a:p>
            <a:r>
              <a:rPr lang="en-US" sz="2800" b="1">
                <a:latin typeface="Poppins" panose="00000500000000000000" pitchFamily="2" charset="0"/>
                <a:cs typeface="Poppins" panose="00000500000000000000" pitchFamily="2" charset="0"/>
              </a:rPr>
              <a:t>What does the School Plan for Student Achievement (SPSA) contain?</a:t>
            </a:r>
          </a:p>
        </p:txBody>
      </p:sp>
      <p:grpSp>
        <p:nvGrpSpPr>
          <p:cNvPr id="23" name="Group 22"/>
          <p:cNvGrpSpPr/>
          <p:nvPr/>
        </p:nvGrpSpPr>
        <p:grpSpPr>
          <a:xfrm>
            <a:off x="5248177" y="136524"/>
            <a:ext cx="6724845" cy="6721475"/>
            <a:chOff x="5691800" y="948475"/>
            <a:chExt cx="5773734" cy="5523907"/>
          </a:xfrm>
        </p:grpSpPr>
        <p:sp>
          <p:nvSpPr>
            <p:cNvPr id="24" name="Freeform 35"/>
            <p:cNvSpPr>
              <a:spLocks/>
            </p:cNvSpPr>
            <p:nvPr/>
          </p:nvSpPr>
          <p:spPr bwMode="auto">
            <a:xfrm>
              <a:off x="5691800" y="1833034"/>
              <a:ext cx="5627162" cy="2942204"/>
            </a:xfrm>
            <a:custGeom>
              <a:avLst/>
              <a:gdLst>
                <a:gd name="T0" fmla="*/ 2058 w 2408"/>
                <a:gd name="T1" fmla="*/ 186 h 1406"/>
                <a:gd name="T2" fmla="*/ 1858 w 2408"/>
                <a:gd name="T3" fmla="*/ 268 h 1406"/>
                <a:gd name="T4" fmla="*/ 1638 w 2408"/>
                <a:gd name="T5" fmla="*/ 286 h 1406"/>
                <a:gd name="T6" fmla="*/ 1502 w 2408"/>
                <a:gd name="T7" fmla="*/ 270 h 1406"/>
                <a:gd name="T8" fmla="*/ 1308 w 2408"/>
                <a:gd name="T9" fmla="*/ 218 h 1406"/>
                <a:gd name="T10" fmla="*/ 1164 w 2408"/>
                <a:gd name="T11" fmla="*/ 140 h 1406"/>
                <a:gd name="T12" fmla="*/ 928 w 2408"/>
                <a:gd name="T13" fmla="*/ 28 h 1406"/>
                <a:gd name="T14" fmla="*/ 672 w 2408"/>
                <a:gd name="T15" fmla="*/ 2 h 1406"/>
                <a:gd name="T16" fmla="*/ 460 w 2408"/>
                <a:gd name="T17" fmla="*/ 44 h 1406"/>
                <a:gd name="T18" fmla="*/ 232 w 2408"/>
                <a:gd name="T19" fmla="*/ 166 h 1406"/>
                <a:gd name="T20" fmla="*/ 70 w 2408"/>
                <a:gd name="T21" fmla="*/ 362 h 1406"/>
                <a:gd name="T22" fmla="*/ 2 w 2408"/>
                <a:gd name="T23" fmla="*/ 594 h 1406"/>
                <a:gd name="T24" fmla="*/ 30 w 2408"/>
                <a:gd name="T25" fmla="*/ 1056 h 1406"/>
                <a:gd name="T26" fmla="*/ 160 w 2408"/>
                <a:gd name="T27" fmla="*/ 1406 h 1406"/>
                <a:gd name="T28" fmla="*/ 288 w 2408"/>
                <a:gd name="T29" fmla="*/ 1400 h 1406"/>
                <a:gd name="T30" fmla="*/ 342 w 2408"/>
                <a:gd name="T31" fmla="*/ 1368 h 1406"/>
                <a:gd name="T32" fmla="*/ 332 w 2408"/>
                <a:gd name="T33" fmla="*/ 1322 h 1406"/>
                <a:gd name="T34" fmla="*/ 296 w 2408"/>
                <a:gd name="T35" fmla="*/ 1258 h 1406"/>
                <a:gd name="T36" fmla="*/ 314 w 2408"/>
                <a:gd name="T37" fmla="*/ 1202 h 1406"/>
                <a:gd name="T38" fmla="*/ 414 w 2408"/>
                <a:gd name="T39" fmla="*/ 1164 h 1406"/>
                <a:gd name="T40" fmla="*/ 498 w 2408"/>
                <a:gd name="T41" fmla="*/ 1164 h 1406"/>
                <a:gd name="T42" fmla="*/ 550 w 2408"/>
                <a:gd name="T43" fmla="*/ 1206 h 1406"/>
                <a:gd name="T44" fmla="*/ 554 w 2408"/>
                <a:gd name="T45" fmla="*/ 1218 h 1406"/>
                <a:gd name="T46" fmla="*/ 544 w 2408"/>
                <a:gd name="T47" fmla="*/ 1282 h 1406"/>
                <a:gd name="T48" fmla="*/ 538 w 2408"/>
                <a:gd name="T49" fmla="*/ 1294 h 1406"/>
                <a:gd name="T50" fmla="*/ 530 w 2408"/>
                <a:gd name="T51" fmla="*/ 1326 h 1406"/>
                <a:gd name="T52" fmla="*/ 574 w 2408"/>
                <a:gd name="T53" fmla="*/ 1356 h 1406"/>
                <a:gd name="T54" fmla="*/ 586 w 2408"/>
                <a:gd name="T55" fmla="*/ 1358 h 1406"/>
                <a:gd name="T56" fmla="*/ 674 w 2408"/>
                <a:gd name="T57" fmla="*/ 1344 h 1406"/>
                <a:gd name="T58" fmla="*/ 852 w 2408"/>
                <a:gd name="T59" fmla="*/ 1276 h 1406"/>
                <a:gd name="T60" fmla="*/ 874 w 2408"/>
                <a:gd name="T61" fmla="*/ 1264 h 1406"/>
                <a:gd name="T62" fmla="*/ 1068 w 2408"/>
                <a:gd name="T63" fmla="*/ 1186 h 1406"/>
                <a:gd name="T64" fmla="*/ 1194 w 2408"/>
                <a:gd name="T65" fmla="*/ 1178 h 1406"/>
                <a:gd name="T66" fmla="*/ 1218 w 2408"/>
                <a:gd name="T67" fmla="*/ 1212 h 1406"/>
                <a:gd name="T68" fmla="*/ 1194 w 2408"/>
                <a:gd name="T69" fmla="*/ 1280 h 1406"/>
                <a:gd name="T70" fmla="*/ 1210 w 2408"/>
                <a:gd name="T71" fmla="*/ 1342 h 1406"/>
                <a:gd name="T72" fmla="*/ 1306 w 2408"/>
                <a:gd name="T73" fmla="*/ 1366 h 1406"/>
                <a:gd name="T74" fmla="*/ 1412 w 2408"/>
                <a:gd name="T75" fmla="*/ 1342 h 1406"/>
                <a:gd name="T76" fmla="*/ 1452 w 2408"/>
                <a:gd name="T77" fmla="*/ 1290 h 1406"/>
                <a:gd name="T78" fmla="*/ 1428 w 2408"/>
                <a:gd name="T79" fmla="*/ 1218 h 1406"/>
                <a:gd name="T80" fmla="*/ 1402 w 2408"/>
                <a:gd name="T81" fmla="*/ 1182 h 1406"/>
                <a:gd name="T82" fmla="*/ 1448 w 2408"/>
                <a:gd name="T83" fmla="*/ 1130 h 1406"/>
                <a:gd name="T84" fmla="*/ 1614 w 2408"/>
                <a:gd name="T85" fmla="*/ 1122 h 1406"/>
                <a:gd name="T86" fmla="*/ 1748 w 2408"/>
                <a:gd name="T87" fmla="*/ 1146 h 1406"/>
                <a:gd name="T88" fmla="*/ 1988 w 2408"/>
                <a:gd name="T89" fmla="*/ 1166 h 1406"/>
                <a:gd name="T90" fmla="*/ 2086 w 2408"/>
                <a:gd name="T91" fmla="*/ 1136 h 1406"/>
                <a:gd name="T92" fmla="*/ 2088 w 2408"/>
                <a:gd name="T93" fmla="*/ 1094 h 1406"/>
                <a:gd name="T94" fmla="*/ 2046 w 2408"/>
                <a:gd name="T95" fmla="*/ 1028 h 1406"/>
                <a:gd name="T96" fmla="*/ 2070 w 2408"/>
                <a:gd name="T97" fmla="*/ 956 h 1406"/>
                <a:gd name="T98" fmla="*/ 2190 w 2408"/>
                <a:gd name="T99" fmla="*/ 922 h 1406"/>
                <a:gd name="T100" fmla="*/ 2286 w 2408"/>
                <a:gd name="T101" fmla="*/ 946 h 1406"/>
                <a:gd name="T102" fmla="*/ 2302 w 2408"/>
                <a:gd name="T103" fmla="*/ 1014 h 1406"/>
                <a:gd name="T104" fmla="*/ 2282 w 2408"/>
                <a:gd name="T105" fmla="*/ 1064 h 1406"/>
                <a:gd name="T106" fmla="*/ 2288 w 2408"/>
                <a:gd name="T107" fmla="*/ 1100 h 1406"/>
                <a:gd name="T108" fmla="*/ 2350 w 2408"/>
                <a:gd name="T109" fmla="*/ 1118 h 1406"/>
                <a:gd name="T110" fmla="*/ 2398 w 2408"/>
                <a:gd name="T111" fmla="*/ 892 h 1406"/>
                <a:gd name="T112" fmla="*/ 2408 w 2408"/>
                <a:gd name="T113" fmla="*/ 608 h 1406"/>
                <a:gd name="T114" fmla="*/ 2358 w 2408"/>
                <a:gd name="T115" fmla="*/ 398 h 1406"/>
                <a:gd name="T116" fmla="*/ 2244 w 2408"/>
                <a:gd name="T117" fmla="*/ 22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8" h="1406">
                  <a:moveTo>
                    <a:pt x="2170" y="158"/>
                  </a:moveTo>
                  <a:lnTo>
                    <a:pt x="2170" y="158"/>
                  </a:lnTo>
                  <a:lnTo>
                    <a:pt x="2134" y="132"/>
                  </a:lnTo>
                  <a:lnTo>
                    <a:pt x="2134" y="132"/>
                  </a:lnTo>
                  <a:lnTo>
                    <a:pt x="2096" y="160"/>
                  </a:lnTo>
                  <a:lnTo>
                    <a:pt x="2058" y="186"/>
                  </a:lnTo>
                  <a:lnTo>
                    <a:pt x="2016" y="210"/>
                  </a:lnTo>
                  <a:lnTo>
                    <a:pt x="1972" y="230"/>
                  </a:lnTo>
                  <a:lnTo>
                    <a:pt x="1972" y="230"/>
                  </a:lnTo>
                  <a:lnTo>
                    <a:pt x="1936" y="244"/>
                  </a:lnTo>
                  <a:lnTo>
                    <a:pt x="1898" y="258"/>
                  </a:lnTo>
                  <a:lnTo>
                    <a:pt x="1858" y="268"/>
                  </a:lnTo>
                  <a:lnTo>
                    <a:pt x="1818" y="276"/>
                  </a:lnTo>
                  <a:lnTo>
                    <a:pt x="1776" y="282"/>
                  </a:lnTo>
                  <a:lnTo>
                    <a:pt x="1732" y="286"/>
                  </a:lnTo>
                  <a:lnTo>
                    <a:pt x="1686" y="288"/>
                  </a:lnTo>
                  <a:lnTo>
                    <a:pt x="1638" y="286"/>
                  </a:lnTo>
                  <a:lnTo>
                    <a:pt x="1638" y="286"/>
                  </a:lnTo>
                  <a:lnTo>
                    <a:pt x="1638" y="286"/>
                  </a:lnTo>
                  <a:lnTo>
                    <a:pt x="1608" y="284"/>
                  </a:lnTo>
                  <a:lnTo>
                    <a:pt x="1608" y="284"/>
                  </a:lnTo>
                  <a:lnTo>
                    <a:pt x="1574" y="282"/>
                  </a:lnTo>
                  <a:lnTo>
                    <a:pt x="1540" y="276"/>
                  </a:lnTo>
                  <a:lnTo>
                    <a:pt x="1502" y="270"/>
                  </a:lnTo>
                  <a:lnTo>
                    <a:pt x="1466" y="262"/>
                  </a:lnTo>
                  <a:lnTo>
                    <a:pt x="1428" y="254"/>
                  </a:lnTo>
                  <a:lnTo>
                    <a:pt x="1390" y="242"/>
                  </a:lnTo>
                  <a:lnTo>
                    <a:pt x="1350" y="230"/>
                  </a:lnTo>
                  <a:lnTo>
                    <a:pt x="1308" y="218"/>
                  </a:lnTo>
                  <a:lnTo>
                    <a:pt x="1308" y="218"/>
                  </a:lnTo>
                  <a:lnTo>
                    <a:pt x="1260" y="200"/>
                  </a:lnTo>
                  <a:lnTo>
                    <a:pt x="1212" y="180"/>
                  </a:lnTo>
                  <a:lnTo>
                    <a:pt x="1212" y="180"/>
                  </a:lnTo>
                  <a:lnTo>
                    <a:pt x="1198" y="168"/>
                  </a:lnTo>
                  <a:lnTo>
                    <a:pt x="1198" y="168"/>
                  </a:lnTo>
                  <a:lnTo>
                    <a:pt x="1164" y="140"/>
                  </a:lnTo>
                  <a:lnTo>
                    <a:pt x="1126" y="116"/>
                  </a:lnTo>
                  <a:lnTo>
                    <a:pt x="1088" y="92"/>
                  </a:lnTo>
                  <a:lnTo>
                    <a:pt x="1050" y="72"/>
                  </a:lnTo>
                  <a:lnTo>
                    <a:pt x="1010" y="56"/>
                  </a:lnTo>
                  <a:lnTo>
                    <a:pt x="968" y="40"/>
                  </a:lnTo>
                  <a:lnTo>
                    <a:pt x="928" y="28"/>
                  </a:lnTo>
                  <a:lnTo>
                    <a:pt x="886" y="18"/>
                  </a:lnTo>
                  <a:lnTo>
                    <a:pt x="844" y="10"/>
                  </a:lnTo>
                  <a:lnTo>
                    <a:pt x="800" y="4"/>
                  </a:lnTo>
                  <a:lnTo>
                    <a:pt x="758" y="2"/>
                  </a:lnTo>
                  <a:lnTo>
                    <a:pt x="714" y="0"/>
                  </a:lnTo>
                  <a:lnTo>
                    <a:pt x="672" y="2"/>
                  </a:lnTo>
                  <a:lnTo>
                    <a:pt x="628" y="6"/>
                  </a:lnTo>
                  <a:lnTo>
                    <a:pt x="586" y="12"/>
                  </a:lnTo>
                  <a:lnTo>
                    <a:pt x="544" y="20"/>
                  </a:lnTo>
                  <a:lnTo>
                    <a:pt x="544" y="20"/>
                  </a:lnTo>
                  <a:lnTo>
                    <a:pt x="502" y="30"/>
                  </a:lnTo>
                  <a:lnTo>
                    <a:pt x="460" y="44"/>
                  </a:lnTo>
                  <a:lnTo>
                    <a:pt x="418" y="58"/>
                  </a:lnTo>
                  <a:lnTo>
                    <a:pt x="378" y="76"/>
                  </a:lnTo>
                  <a:lnTo>
                    <a:pt x="340" y="96"/>
                  </a:lnTo>
                  <a:lnTo>
                    <a:pt x="302" y="118"/>
                  </a:lnTo>
                  <a:lnTo>
                    <a:pt x="266" y="142"/>
                  </a:lnTo>
                  <a:lnTo>
                    <a:pt x="232" y="166"/>
                  </a:lnTo>
                  <a:lnTo>
                    <a:pt x="200" y="194"/>
                  </a:lnTo>
                  <a:lnTo>
                    <a:pt x="170" y="224"/>
                  </a:lnTo>
                  <a:lnTo>
                    <a:pt x="142" y="256"/>
                  </a:lnTo>
                  <a:lnTo>
                    <a:pt x="114" y="290"/>
                  </a:lnTo>
                  <a:lnTo>
                    <a:pt x="90" y="326"/>
                  </a:lnTo>
                  <a:lnTo>
                    <a:pt x="70" y="362"/>
                  </a:lnTo>
                  <a:lnTo>
                    <a:pt x="50" y="402"/>
                  </a:lnTo>
                  <a:lnTo>
                    <a:pt x="34" y="442"/>
                  </a:lnTo>
                  <a:lnTo>
                    <a:pt x="34" y="442"/>
                  </a:lnTo>
                  <a:lnTo>
                    <a:pt x="20" y="490"/>
                  </a:lnTo>
                  <a:lnTo>
                    <a:pt x="10" y="540"/>
                  </a:lnTo>
                  <a:lnTo>
                    <a:pt x="2" y="594"/>
                  </a:lnTo>
                  <a:lnTo>
                    <a:pt x="0" y="648"/>
                  </a:lnTo>
                  <a:lnTo>
                    <a:pt x="0" y="648"/>
                  </a:lnTo>
                  <a:lnTo>
                    <a:pt x="2" y="754"/>
                  </a:lnTo>
                  <a:lnTo>
                    <a:pt x="8" y="858"/>
                  </a:lnTo>
                  <a:lnTo>
                    <a:pt x="16" y="960"/>
                  </a:lnTo>
                  <a:lnTo>
                    <a:pt x="30" y="1056"/>
                  </a:lnTo>
                  <a:lnTo>
                    <a:pt x="44" y="1148"/>
                  </a:lnTo>
                  <a:lnTo>
                    <a:pt x="64" y="1238"/>
                  </a:lnTo>
                  <a:lnTo>
                    <a:pt x="84" y="1322"/>
                  </a:lnTo>
                  <a:lnTo>
                    <a:pt x="108" y="1404"/>
                  </a:lnTo>
                  <a:lnTo>
                    <a:pt x="108" y="1404"/>
                  </a:lnTo>
                  <a:lnTo>
                    <a:pt x="160" y="1406"/>
                  </a:lnTo>
                  <a:lnTo>
                    <a:pt x="206" y="1406"/>
                  </a:lnTo>
                  <a:lnTo>
                    <a:pt x="246" y="1404"/>
                  </a:lnTo>
                  <a:lnTo>
                    <a:pt x="278" y="1402"/>
                  </a:lnTo>
                  <a:lnTo>
                    <a:pt x="278" y="1402"/>
                  </a:lnTo>
                  <a:lnTo>
                    <a:pt x="288" y="1400"/>
                  </a:lnTo>
                  <a:lnTo>
                    <a:pt x="288" y="1400"/>
                  </a:lnTo>
                  <a:lnTo>
                    <a:pt x="296" y="1398"/>
                  </a:lnTo>
                  <a:lnTo>
                    <a:pt x="296" y="1398"/>
                  </a:lnTo>
                  <a:lnTo>
                    <a:pt x="312" y="1394"/>
                  </a:lnTo>
                  <a:lnTo>
                    <a:pt x="326" y="1384"/>
                  </a:lnTo>
                  <a:lnTo>
                    <a:pt x="338" y="1374"/>
                  </a:lnTo>
                  <a:lnTo>
                    <a:pt x="342" y="1368"/>
                  </a:lnTo>
                  <a:lnTo>
                    <a:pt x="344" y="1362"/>
                  </a:lnTo>
                  <a:lnTo>
                    <a:pt x="344" y="1362"/>
                  </a:lnTo>
                  <a:lnTo>
                    <a:pt x="346" y="1352"/>
                  </a:lnTo>
                  <a:lnTo>
                    <a:pt x="346" y="1342"/>
                  </a:lnTo>
                  <a:lnTo>
                    <a:pt x="340" y="1332"/>
                  </a:lnTo>
                  <a:lnTo>
                    <a:pt x="332" y="1322"/>
                  </a:lnTo>
                  <a:lnTo>
                    <a:pt x="332" y="1322"/>
                  </a:lnTo>
                  <a:lnTo>
                    <a:pt x="320" y="1308"/>
                  </a:lnTo>
                  <a:lnTo>
                    <a:pt x="308" y="1292"/>
                  </a:lnTo>
                  <a:lnTo>
                    <a:pt x="304" y="1280"/>
                  </a:lnTo>
                  <a:lnTo>
                    <a:pt x="300" y="1270"/>
                  </a:lnTo>
                  <a:lnTo>
                    <a:pt x="296" y="1258"/>
                  </a:lnTo>
                  <a:lnTo>
                    <a:pt x="296" y="1248"/>
                  </a:lnTo>
                  <a:lnTo>
                    <a:pt x="296" y="1248"/>
                  </a:lnTo>
                  <a:lnTo>
                    <a:pt x="296" y="1236"/>
                  </a:lnTo>
                  <a:lnTo>
                    <a:pt x="298" y="1224"/>
                  </a:lnTo>
                  <a:lnTo>
                    <a:pt x="304" y="1214"/>
                  </a:lnTo>
                  <a:lnTo>
                    <a:pt x="314" y="1202"/>
                  </a:lnTo>
                  <a:lnTo>
                    <a:pt x="326" y="1192"/>
                  </a:lnTo>
                  <a:lnTo>
                    <a:pt x="340" y="1184"/>
                  </a:lnTo>
                  <a:lnTo>
                    <a:pt x="360" y="1176"/>
                  </a:lnTo>
                  <a:lnTo>
                    <a:pt x="384" y="1170"/>
                  </a:lnTo>
                  <a:lnTo>
                    <a:pt x="384" y="1170"/>
                  </a:lnTo>
                  <a:lnTo>
                    <a:pt x="414" y="1164"/>
                  </a:lnTo>
                  <a:lnTo>
                    <a:pt x="414" y="1164"/>
                  </a:lnTo>
                  <a:lnTo>
                    <a:pt x="440" y="1162"/>
                  </a:lnTo>
                  <a:lnTo>
                    <a:pt x="462" y="1160"/>
                  </a:lnTo>
                  <a:lnTo>
                    <a:pt x="462" y="1160"/>
                  </a:lnTo>
                  <a:lnTo>
                    <a:pt x="482" y="1162"/>
                  </a:lnTo>
                  <a:lnTo>
                    <a:pt x="498" y="1164"/>
                  </a:lnTo>
                  <a:lnTo>
                    <a:pt x="512" y="1168"/>
                  </a:lnTo>
                  <a:lnTo>
                    <a:pt x="524" y="1174"/>
                  </a:lnTo>
                  <a:lnTo>
                    <a:pt x="534" y="1182"/>
                  </a:lnTo>
                  <a:lnTo>
                    <a:pt x="540" y="1188"/>
                  </a:lnTo>
                  <a:lnTo>
                    <a:pt x="546" y="1198"/>
                  </a:lnTo>
                  <a:lnTo>
                    <a:pt x="550" y="1206"/>
                  </a:lnTo>
                  <a:lnTo>
                    <a:pt x="550" y="1206"/>
                  </a:lnTo>
                  <a:lnTo>
                    <a:pt x="552" y="1212"/>
                  </a:lnTo>
                  <a:lnTo>
                    <a:pt x="552" y="1212"/>
                  </a:lnTo>
                  <a:lnTo>
                    <a:pt x="554" y="1218"/>
                  </a:lnTo>
                  <a:lnTo>
                    <a:pt x="554" y="1218"/>
                  </a:lnTo>
                  <a:lnTo>
                    <a:pt x="554" y="1218"/>
                  </a:lnTo>
                  <a:lnTo>
                    <a:pt x="554" y="1218"/>
                  </a:lnTo>
                  <a:lnTo>
                    <a:pt x="554" y="1236"/>
                  </a:lnTo>
                  <a:lnTo>
                    <a:pt x="552" y="1252"/>
                  </a:lnTo>
                  <a:lnTo>
                    <a:pt x="548" y="1268"/>
                  </a:lnTo>
                  <a:lnTo>
                    <a:pt x="544" y="1282"/>
                  </a:lnTo>
                  <a:lnTo>
                    <a:pt x="544" y="1282"/>
                  </a:lnTo>
                  <a:lnTo>
                    <a:pt x="540" y="1288"/>
                  </a:lnTo>
                  <a:lnTo>
                    <a:pt x="540" y="1288"/>
                  </a:lnTo>
                  <a:lnTo>
                    <a:pt x="540" y="1288"/>
                  </a:lnTo>
                  <a:lnTo>
                    <a:pt x="540" y="1288"/>
                  </a:lnTo>
                  <a:lnTo>
                    <a:pt x="538" y="1294"/>
                  </a:lnTo>
                  <a:lnTo>
                    <a:pt x="538" y="1294"/>
                  </a:lnTo>
                  <a:lnTo>
                    <a:pt x="532" y="1302"/>
                  </a:lnTo>
                  <a:lnTo>
                    <a:pt x="530" y="1312"/>
                  </a:lnTo>
                  <a:lnTo>
                    <a:pt x="530" y="1312"/>
                  </a:lnTo>
                  <a:lnTo>
                    <a:pt x="530" y="1316"/>
                  </a:lnTo>
                  <a:lnTo>
                    <a:pt x="530" y="1316"/>
                  </a:lnTo>
                  <a:lnTo>
                    <a:pt x="530" y="1326"/>
                  </a:lnTo>
                  <a:lnTo>
                    <a:pt x="534" y="1334"/>
                  </a:lnTo>
                  <a:lnTo>
                    <a:pt x="540" y="1340"/>
                  </a:lnTo>
                  <a:lnTo>
                    <a:pt x="546" y="1346"/>
                  </a:lnTo>
                  <a:lnTo>
                    <a:pt x="554" y="1350"/>
                  </a:lnTo>
                  <a:lnTo>
                    <a:pt x="564" y="1354"/>
                  </a:lnTo>
                  <a:lnTo>
                    <a:pt x="574" y="1356"/>
                  </a:lnTo>
                  <a:lnTo>
                    <a:pt x="584" y="1358"/>
                  </a:lnTo>
                  <a:lnTo>
                    <a:pt x="584" y="1358"/>
                  </a:lnTo>
                  <a:lnTo>
                    <a:pt x="586" y="1358"/>
                  </a:lnTo>
                  <a:lnTo>
                    <a:pt x="586" y="1358"/>
                  </a:lnTo>
                  <a:lnTo>
                    <a:pt x="586" y="1358"/>
                  </a:lnTo>
                  <a:lnTo>
                    <a:pt x="586" y="1358"/>
                  </a:lnTo>
                  <a:lnTo>
                    <a:pt x="600" y="1358"/>
                  </a:lnTo>
                  <a:lnTo>
                    <a:pt x="600" y="1358"/>
                  </a:lnTo>
                  <a:lnTo>
                    <a:pt x="600" y="1358"/>
                  </a:lnTo>
                  <a:lnTo>
                    <a:pt x="600" y="1358"/>
                  </a:lnTo>
                  <a:lnTo>
                    <a:pt x="646" y="1350"/>
                  </a:lnTo>
                  <a:lnTo>
                    <a:pt x="674" y="1344"/>
                  </a:lnTo>
                  <a:lnTo>
                    <a:pt x="704" y="1336"/>
                  </a:lnTo>
                  <a:lnTo>
                    <a:pt x="738" y="1326"/>
                  </a:lnTo>
                  <a:lnTo>
                    <a:pt x="774" y="1312"/>
                  </a:lnTo>
                  <a:lnTo>
                    <a:pt x="812" y="1296"/>
                  </a:lnTo>
                  <a:lnTo>
                    <a:pt x="852" y="1276"/>
                  </a:lnTo>
                  <a:lnTo>
                    <a:pt x="852" y="1276"/>
                  </a:lnTo>
                  <a:lnTo>
                    <a:pt x="874" y="1264"/>
                  </a:lnTo>
                  <a:lnTo>
                    <a:pt x="874" y="1264"/>
                  </a:lnTo>
                  <a:lnTo>
                    <a:pt x="874" y="1264"/>
                  </a:lnTo>
                  <a:lnTo>
                    <a:pt x="874" y="1264"/>
                  </a:lnTo>
                  <a:lnTo>
                    <a:pt x="874" y="1264"/>
                  </a:lnTo>
                  <a:lnTo>
                    <a:pt x="874" y="1264"/>
                  </a:lnTo>
                  <a:lnTo>
                    <a:pt x="874" y="1264"/>
                  </a:lnTo>
                  <a:lnTo>
                    <a:pt x="916" y="1240"/>
                  </a:lnTo>
                  <a:lnTo>
                    <a:pt x="958" y="1222"/>
                  </a:lnTo>
                  <a:lnTo>
                    <a:pt x="998" y="1206"/>
                  </a:lnTo>
                  <a:lnTo>
                    <a:pt x="1034" y="1194"/>
                  </a:lnTo>
                  <a:lnTo>
                    <a:pt x="1068" y="1186"/>
                  </a:lnTo>
                  <a:lnTo>
                    <a:pt x="1100" y="1178"/>
                  </a:lnTo>
                  <a:lnTo>
                    <a:pt x="1148" y="1170"/>
                  </a:lnTo>
                  <a:lnTo>
                    <a:pt x="1148" y="1170"/>
                  </a:lnTo>
                  <a:lnTo>
                    <a:pt x="1166" y="1170"/>
                  </a:lnTo>
                  <a:lnTo>
                    <a:pt x="1186" y="1174"/>
                  </a:lnTo>
                  <a:lnTo>
                    <a:pt x="1194" y="1178"/>
                  </a:lnTo>
                  <a:lnTo>
                    <a:pt x="1202" y="1182"/>
                  </a:lnTo>
                  <a:lnTo>
                    <a:pt x="1208" y="1186"/>
                  </a:lnTo>
                  <a:lnTo>
                    <a:pt x="1214" y="1192"/>
                  </a:lnTo>
                  <a:lnTo>
                    <a:pt x="1214" y="1192"/>
                  </a:lnTo>
                  <a:lnTo>
                    <a:pt x="1218" y="1202"/>
                  </a:lnTo>
                  <a:lnTo>
                    <a:pt x="1218" y="1212"/>
                  </a:lnTo>
                  <a:lnTo>
                    <a:pt x="1216" y="1222"/>
                  </a:lnTo>
                  <a:lnTo>
                    <a:pt x="1210" y="1236"/>
                  </a:lnTo>
                  <a:lnTo>
                    <a:pt x="1210" y="1236"/>
                  </a:lnTo>
                  <a:lnTo>
                    <a:pt x="1202" y="1254"/>
                  </a:lnTo>
                  <a:lnTo>
                    <a:pt x="1198" y="1266"/>
                  </a:lnTo>
                  <a:lnTo>
                    <a:pt x="1194" y="1280"/>
                  </a:lnTo>
                  <a:lnTo>
                    <a:pt x="1194" y="1292"/>
                  </a:lnTo>
                  <a:lnTo>
                    <a:pt x="1194" y="1306"/>
                  </a:lnTo>
                  <a:lnTo>
                    <a:pt x="1196" y="1320"/>
                  </a:lnTo>
                  <a:lnTo>
                    <a:pt x="1202" y="1332"/>
                  </a:lnTo>
                  <a:lnTo>
                    <a:pt x="1202" y="1332"/>
                  </a:lnTo>
                  <a:lnTo>
                    <a:pt x="1210" y="1342"/>
                  </a:lnTo>
                  <a:lnTo>
                    <a:pt x="1218" y="1350"/>
                  </a:lnTo>
                  <a:lnTo>
                    <a:pt x="1230" y="1356"/>
                  </a:lnTo>
                  <a:lnTo>
                    <a:pt x="1244" y="1362"/>
                  </a:lnTo>
                  <a:lnTo>
                    <a:pt x="1262" y="1366"/>
                  </a:lnTo>
                  <a:lnTo>
                    <a:pt x="1282" y="1368"/>
                  </a:lnTo>
                  <a:lnTo>
                    <a:pt x="1306" y="1366"/>
                  </a:lnTo>
                  <a:lnTo>
                    <a:pt x="1334" y="1364"/>
                  </a:lnTo>
                  <a:lnTo>
                    <a:pt x="1334" y="1364"/>
                  </a:lnTo>
                  <a:lnTo>
                    <a:pt x="1358" y="1360"/>
                  </a:lnTo>
                  <a:lnTo>
                    <a:pt x="1378" y="1354"/>
                  </a:lnTo>
                  <a:lnTo>
                    <a:pt x="1396" y="1348"/>
                  </a:lnTo>
                  <a:lnTo>
                    <a:pt x="1412" y="1342"/>
                  </a:lnTo>
                  <a:lnTo>
                    <a:pt x="1424" y="1334"/>
                  </a:lnTo>
                  <a:lnTo>
                    <a:pt x="1434" y="1326"/>
                  </a:lnTo>
                  <a:lnTo>
                    <a:pt x="1442" y="1318"/>
                  </a:lnTo>
                  <a:lnTo>
                    <a:pt x="1448" y="1308"/>
                  </a:lnTo>
                  <a:lnTo>
                    <a:pt x="1450" y="1298"/>
                  </a:lnTo>
                  <a:lnTo>
                    <a:pt x="1452" y="1290"/>
                  </a:lnTo>
                  <a:lnTo>
                    <a:pt x="1452" y="1280"/>
                  </a:lnTo>
                  <a:lnTo>
                    <a:pt x="1452" y="1270"/>
                  </a:lnTo>
                  <a:lnTo>
                    <a:pt x="1446" y="1252"/>
                  </a:lnTo>
                  <a:lnTo>
                    <a:pt x="1438" y="1234"/>
                  </a:lnTo>
                  <a:lnTo>
                    <a:pt x="1438" y="1234"/>
                  </a:lnTo>
                  <a:lnTo>
                    <a:pt x="1428" y="1218"/>
                  </a:lnTo>
                  <a:lnTo>
                    <a:pt x="1418" y="1208"/>
                  </a:lnTo>
                  <a:lnTo>
                    <a:pt x="1418" y="1208"/>
                  </a:lnTo>
                  <a:lnTo>
                    <a:pt x="1410" y="1200"/>
                  </a:lnTo>
                  <a:lnTo>
                    <a:pt x="1406" y="1192"/>
                  </a:lnTo>
                  <a:lnTo>
                    <a:pt x="1406" y="1192"/>
                  </a:lnTo>
                  <a:lnTo>
                    <a:pt x="1402" y="1182"/>
                  </a:lnTo>
                  <a:lnTo>
                    <a:pt x="1402" y="1170"/>
                  </a:lnTo>
                  <a:lnTo>
                    <a:pt x="1406" y="1160"/>
                  </a:lnTo>
                  <a:lnTo>
                    <a:pt x="1414" y="1150"/>
                  </a:lnTo>
                  <a:lnTo>
                    <a:pt x="1424" y="1142"/>
                  </a:lnTo>
                  <a:lnTo>
                    <a:pt x="1436" y="1136"/>
                  </a:lnTo>
                  <a:lnTo>
                    <a:pt x="1448" y="1130"/>
                  </a:lnTo>
                  <a:lnTo>
                    <a:pt x="1460" y="1128"/>
                  </a:lnTo>
                  <a:lnTo>
                    <a:pt x="1460" y="1128"/>
                  </a:lnTo>
                  <a:lnTo>
                    <a:pt x="1510" y="1124"/>
                  </a:lnTo>
                  <a:lnTo>
                    <a:pt x="1540" y="1122"/>
                  </a:lnTo>
                  <a:lnTo>
                    <a:pt x="1576" y="1122"/>
                  </a:lnTo>
                  <a:lnTo>
                    <a:pt x="1614" y="1122"/>
                  </a:lnTo>
                  <a:lnTo>
                    <a:pt x="1656" y="1128"/>
                  </a:lnTo>
                  <a:lnTo>
                    <a:pt x="1702" y="1134"/>
                  </a:lnTo>
                  <a:lnTo>
                    <a:pt x="1748" y="1144"/>
                  </a:lnTo>
                  <a:lnTo>
                    <a:pt x="1748" y="1144"/>
                  </a:lnTo>
                  <a:lnTo>
                    <a:pt x="1748" y="1146"/>
                  </a:lnTo>
                  <a:lnTo>
                    <a:pt x="1748" y="1146"/>
                  </a:lnTo>
                  <a:lnTo>
                    <a:pt x="1796" y="1156"/>
                  </a:lnTo>
                  <a:lnTo>
                    <a:pt x="1840" y="1162"/>
                  </a:lnTo>
                  <a:lnTo>
                    <a:pt x="1882" y="1166"/>
                  </a:lnTo>
                  <a:lnTo>
                    <a:pt x="1920" y="1168"/>
                  </a:lnTo>
                  <a:lnTo>
                    <a:pt x="1956" y="1168"/>
                  </a:lnTo>
                  <a:lnTo>
                    <a:pt x="1988" y="1166"/>
                  </a:lnTo>
                  <a:lnTo>
                    <a:pt x="2038" y="1160"/>
                  </a:lnTo>
                  <a:lnTo>
                    <a:pt x="2038" y="1160"/>
                  </a:lnTo>
                  <a:lnTo>
                    <a:pt x="2054" y="1156"/>
                  </a:lnTo>
                  <a:lnTo>
                    <a:pt x="2072" y="1148"/>
                  </a:lnTo>
                  <a:lnTo>
                    <a:pt x="2080" y="1142"/>
                  </a:lnTo>
                  <a:lnTo>
                    <a:pt x="2086" y="1136"/>
                  </a:lnTo>
                  <a:lnTo>
                    <a:pt x="2090" y="1130"/>
                  </a:lnTo>
                  <a:lnTo>
                    <a:pt x="2094" y="1124"/>
                  </a:lnTo>
                  <a:lnTo>
                    <a:pt x="2094" y="1124"/>
                  </a:lnTo>
                  <a:lnTo>
                    <a:pt x="2096" y="1114"/>
                  </a:lnTo>
                  <a:lnTo>
                    <a:pt x="2094" y="1104"/>
                  </a:lnTo>
                  <a:lnTo>
                    <a:pt x="2088" y="1094"/>
                  </a:lnTo>
                  <a:lnTo>
                    <a:pt x="2080" y="1084"/>
                  </a:lnTo>
                  <a:lnTo>
                    <a:pt x="2080" y="1084"/>
                  </a:lnTo>
                  <a:lnTo>
                    <a:pt x="2068" y="1070"/>
                  </a:lnTo>
                  <a:lnTo>
                    <a:pt x="2056" y="1050"/>
                  </a:lnTo>
                  <a:lnTo>
                    <a:pt x="2050" y="1040"/>
                  </a:lnTo>
                  <a:lnTo>
                    <a:pt x="2046" y="1028"/>
                  </a:lnTo>
                  <a:lnTo>
                    <a:pt x="2044" y="1016"/>
                  </a:lnTo>
                  <a:lnTo>
                    <a:pt x="2044" y="1002"/>
                  </a:lnTo>
                  <a:lnTo>
                    <a:pt x="2046" y="990"/>
                  </a:lnTo>
                  <a:lnTo>
                    <a:pt x="2050" y="978"/>
                  </a:lnTo>
                  <a:lnTo>
                    <a:pt x="2058" y="966"/>
                  </a:lnTo>
                  <a:lnTo>
                    <a:pt x="2070" y="956"/>
                  </a:lnTo>
                  <a:lnTo>
                    <a:pt x="2086" y="946"/>
                  </a:lnTo>
                  <a:lnTo>
                    <a:pt x="2108" y="938"/>
                  </a:lnTo>
                  <a:lnTo>
                    <a:pt x="2132" y="930"/>
                  </a:lnTo>
                  <a:lnTo>
                    <a:pt x="2164" y="924"/>
                  </a:lnTo>
                  <a:lnTo>
                    <a:pt x="2164" y="924"/>
                  </a:lnTo>
                  <a:lnTo>
                    <a:pt x="2190" y="922"/>
                  </a:lnTo>
                  <a:lnTo>
                    <a:pt x="2214" y="922"/>
                  </a:lnTo>
                  <a:lnTo>
                    <a:pt x="2234" y="922"/>
                  </a:lnTo>
                  <a:lnTo>
                    <a:pt x="2252" y="926"/>
                  </a:lnTo>
                  <a:lnTo>
                    <a:pt x="2266" y="932"/>
                  </a:lnTo>
                  <a:lnTo>
                    <a:pt x="2276" y="938"/>
                  </a:lnTo>
                  <a:lnTo>
                    <a:pt x="2286" y="946"/>
                  </a:lnTo>
                  <a:lnTo>
                    <a:pt x="2294" y="954"/>
                  </a:lnTo>
                  <a:lnTo>
                    <a:pt x="2298" y="964"/>
                  </a:lnTo>
                  <a:lnTo>
                    <a:pt x="2302" y="974"/>
                  </a:lnTo>
                  <a:lnTo>
                    <a:pt x="2304" y="984"/>
                  </a:lnTo>
                  <a:lnTo>
                    <a:pt x="2304" y="994"/>
                  </a:lnTo>
                  <a:lnTo>
                    <a:pt x="2302" y="1014"/>
                  </a:lnTo>
                  <a:lnTo>
                    <a:pt x="2296" y="1034"/>
                  </a:lnTo>
                  <a:lnTo>
                    <a:pt x="2296" y="1034"/>
                  </a:lnTo>
                  <a:lnTo>
                    <a:pt x="2292" y="1046"/>
                  </a:lnTo>
                  <a:lnTo>
                    <a:pt x="2286" y="1056"/>
                  </a:lnTo>
                  <a:lnTo>
                    <a:pt x="2286" y="1056"/>
                  </a:lnTo>
                  <a:lnTo>
                    <a:pt x="2282" y="1064"/>
                  </a:lnTo>
                  <a:lnTo>
                    <a:pt x="2282" y="1064"/>
                  </a:lnTo>
                  <a:lnTo>
                    <a:pt x="2280" y="1070"/>
                  </a:lnTo>
                  <a:lnTo>
                    <a:pt x="2278" y="1078"/>
                  </a:lnTo>
                  <a:lnTo>
                    <a:pt x="2280" y="1084"/>
                  </a:lnTo>
                  <a:lnTo>
                    <a:pt x="2280" y="1090"/>
                  </a:lnTo>
                  <a:lnTo>
                    <a:pt x="2288" y="1100"/>
                  </a:lnTo>
                  <a:lnTo>
                    <a:pt x="2296" y="1108"/>
                  </a:lnTo>
                  <a:lnTo>
                    <a:pt x="2308" y="1114"/>
                  </a:lnTo>
                  <a:lnTo>
                    <a:pt x="2322" y="1118"/>
                  </a:lnTo>
                  <a:lnTo>
                    <a:pt x="2336" y="1118"/>
                  </a:lnTo>
                  <a:lnTo>
                    <a:pt x="2350" y="1118"/>
                  </a:lnTo>
                  <a:lnTo>
                    <a:pt x="2350" y="1118"/>
                  </a:lnTo>
                  <a:lnTo>
                    <a:pt x="2370" y="1114"/>
                  </a:lnTo>
                  <a:lnTo>
                    <a:pt x="2370" y="1114"/>
                  </a:lnTo>
                  <a:lnTo>
                    <a:pt x="2378" y="1060"/>
                  </a:lnTo>
                  <a:lnTo>
                    <a:pt x="2386" y="1006"/>
                  </a:lnTo>
                  <a:lnTo>
                    <a:pt x="2392" y="948"/>
                  </a:lnTo>
                  <a:lnTo>
                    <a:pt x="2398" y="892"/>
                  </a:lnTo>
                  <a:lnTo>
                    <a:pt x="2402" y="832"/>
                  </a:lnTo>
                  <a:lnTo>
                    <a:pt x="2406" y="772"/>
                  </a:lnTo>
                  <a:lnTo>
                    <a:pt x="2408" y="710"/>
                  </a:lnTo>
                  <a:lnTo>
                    <a:pt x="2408" y="648"/>
                  </a:lnTo>
                  <a:lnTo>
                    <a:pt x="2408" y="648"/>
                  </a:lnTo>
                  <a:lnTo>
                    <a:pt x="2408" y="608"/>
                  </a:lnTo>
                  <a:lnTo>
                    <a:pt x="2404" y="572"/>
                  </a:lnTo>
                  <a:lnTo>
                    <a:pt x="2398" y="534"/>
                  </a:lnTo>
                  <a:lnTo>
                    <a:pt x="2390" y="498"/>
                  </a:lnTo>
                  <a:lnTo>
                    <a:pt x="2382" y="464"/>
                  </a:lnTo>
                  <a:lnTo>
                    <a:pt x="2370" y="430"/>
                  </a:lnTo>
                  <a:lnTo>
                    <a:pt x="2358" y="398"/>
                  </a:lnTo>
                  <a:lnTo>
                    <a:pt x="2342" y="368"/>
                  </a:lnTo>
                  <a:lnTo>
                    <a:pt x="2326" y="336"/>
                  </a:lnTo>
                  <a:lnTo>
                    <a:pt x="2308" y="308"/>
                  </a:lnTo>
                  <a:lnTo>
                    <a:pt x="2288" y="280"/>
                  </a:lnTo>
                  <a:lnTo>
                    <a:pt x="2268" y="254"/>
                  </a:lnTo>
                  <a:lnTo>
                    <a:pt x="2244" y="228"/>
                  </a:lnTo>
                  <a:lnTo>
                    <a:pt x="2222" y="204"/>
                  </a:lnTo>
                  <a:lnTo>
                    <a:pt x="2196" y="180"/>
                  </a:lnTo>
                  <a:lnTo>
                    <a:pt x="2170" y="158"/>
                  </a:lnTo>
                  <a:lnTo>
                    <a:pt x="2170" y="158"/>
                  </a:lnTo>
                  <a:close/>
                </a:path>
              </a:pathLst>
            </a:custGeom>
            <a:solidFill>
              <a:srgbClr val="ED1C24"/>
            </a:solidFill>
            <a:ln w="635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6"/>
            <p:cNvSpPr>
              <a:spLocks/>
            </p:cNvSpPr>
            <p:nvPr/>
          </p:nvSpPr>
          <p:spPr bwMode="auto">
            <a:xfrm>
              <a:off x="8284718" y="948475"/>
              <a:ext cx="2350922" cy="1386347"/>
            </a:xfrm>
            <a:custGeom>
              <a:avLst/>
              <a:gdLst>
                <a:gd name="T0" fmla="*/ 1598 w 1636"/>
                <a:gd name="T1" fmla="*/ 244 h 1036"/>
                <a:gd name="T2" fmla="*/ 1434 w 1636"/>
                <a:gd name="T3" fmla="*/ 228 h 1036"/>
                <a:gd name="T4" fmla="*/ 1318 w 1636"/>
                <a:gd name="T5" fmla="*/ 224 h 1036"/>
                <a:gd name="T6" fmla="*/ 1186 w 1636"/>
                <a:gd name="T7" fmla="*/ 226 h 1036"/>
                <a:gd name="T8" fmla="*/ 1046 w 1636"/>
                <a:gd name="T9" fmla="*/ 236 h 1036"/>
                <a:gd name="T10" fmla="*/ 906 w 1636"/>
                <a:gd name="T11" fmla="*/ 260 h 1036"/>
                <a:gd name="T12" fmla="*/ 768 w 1636"/>
                <a:gd name="T13" fmla="*/ 296 h 1036"/>
                <a:gd name="T14" fmla="*/ 702 w 1636"/>
                <a:gd name="T15" fmla="*/ 320 h 1036"/>
                <a:gd name="T16" fmla="*/ 640 w 1636"/>
                <a:gd name="T17" fmla="*/ 350 h 1036"/>
                <a:gd name="T18" fmla="*/ 640 w 1636"/>
                <a:gd name="T19" fmla="*/ 350 h 1036"/>
                <a:gd name="T20" fmla="*/ 600 w 1636"/>
                <a:gd name="T21" fmla="*/ 372 h 1036"/>
                <a:gd name="T22" fmla="*/ 530 w 1636"/>
                <a:gd name="T23" fmla="*/ 424 h 1036"/>
                <a:gd name="T24" fmla="*/ 468 w 1636"/>
                <a:gd name="T25" fmla="*/ 486 h 1036"/>
                <a:gd name="T26" fmla="*/ 418 w 1636"/>
                <a:gd name="T27" fmla="*/ 558 h 1036"/>
                <a:gd name="T28" fmla="*/ 398 w 1636"/>
                <a:gd name="T29" fmla="*/ 598 h 1036"/>
                <a:gd name="T30" fmla="*/ 376 w 1636"/>
                <a:gd name="T31" fmla="*/ 496 h 1036"/>
                <a:gd name="T32" fmla="*/ 352 w 1636"/>
                <a:gd name="T33" fmla="*/ 398 h 1036"/>
                <a:gd name="T34" fmla="*/ 300 w 1636"/>
                <a:gd name="T35" fmla="*/ 238 h 1036"/>
                <a:gd name="T36" fmla="*/ 252 w 1636"/>
                <a:gd name="T37" fmla="*/ 112 h 1036"/>
                <a:gd name="T38" fmla="*/ 202 w 1636"/>
                <a:gd name="T39" fmla="*/ 0 h 1036"/>
                <a:gd name="T40" fmla="*/ 0 w 1636"/>
                <a:gd name="T41" fmla="*/ 74 h 1036"/>
                <a:gd name="T42" fmla="*/ 42 w 1636"/>
                <a:gd name="T43" fmla="*/ 130 h 1036"/>
                <a:gd name="T44" fmla="*/ 104 w 1636"/>
                <a:gd name="T45" fmla="*/ 226 h 1036"/>
                <a:gd name="T46" fmla="*/ 180 w 1636"/>
                <a:gd name="T47" fmla="*/ 362 h 1036"/>
                <a:gd name="T48" fmla="*/ 218 w 1636"/>
                <a:gd name="T49" fmla="*/ 444 h 1036"/>
                <a:gd name="T50" fmla="*/ 262 w 1636"/>
                <a:gd name="T51" fmla="*/ 550 h 1036"/>
                <a:gd name="T52" fmla="*/ 304 w 1636"/>
                <a:gd name="T53" fmla="*/ 666 h 1036"/>
                <a:gd name="T54" fmla="*/ 336 w 1636"/>
                <a:gd name="T55" fmla="*/ 792 h 1036"/>
                <a:gd name="T56" fmla="*/ 362 w 1636"/>
                <a:gd name="T57" fmla="*/ 928 h 1036"/>
                <a:gd name="T58" fmla="*/ 414 w 1636"/>
                <a:gd name="T59" fmla="*/ 950 h 1036"/>
                <a:gd name="T60" fmla="*/ 516 w 1636"/>
                <a:gd name="T61" fmla="*/ 984 h 1036"/>
                <a:gd name="T62" fmla="*/ 614 w 1636"/>
                <a:gd name="T63" fmla="*/ 1010 h 1036"/>
                <a:gd name="T64" fmla="*/ 704 w 1636"/>
                <a:gd name="T65" fmla="*/ 1026 h 1036"/>
                <a:gd name="T66" fmla="*/ 748 w 1636"/>
                <a:gd name="T67" fmla="*/ 1032 h 1036"/>
                <a:gd name="T68" fmla="*/ 840 w 1636"/>
                <a:gd name="T69" fmla="*/ 1036 h 1036"/>
                <a:gd name="T70" fmla="*/ 926 w 1636"/>
                <a:gd name="T71" fmla="*/ 1030 h 1036"/>
                <a:gd name="T72" fmla="*/ 960 w 1636"/>
                <a:gd name="T73" fmla="*/ 1026 h 1036"/>
                <a:gd name="T74" fmla="*/ 1028 w 1636"/>
                <a:gd name="T75" fmla="*/ 1010 h 1036"/>
                <a:gd name="T76" fmla="*/ 1060 w 1636"/>
                <a:gd name="T77" fmla="*/ 1002 h 1036"/>
                <a:gd name="T78" fmla="*/ 1124 w 1636"/>
                <a:gd name="T79" fmla="*/ 978 h 1036"/>
                <a:gd name="T80" fmla="*/ 1182 w 1636"/>
                <a:gd name="T81" fmla="*/ 950 h 1036"/>
                <a:gd name="T82" fmla="*/ 1234 w 1636"/>
                <a:gd name="T83" fmla="*/ 916 h 1036"/>
                <a:gd name="T84" fmla="*/ 1284 w 1636"/>
                <a:gd name="T85" fmla="*/ 880 h 1036"/>
                <a:gd name="T86" fmla="*/ 1312 w 1636"/>
                <a:gd name="T87" fmla="*/ 856 h 1036"/>
                <a:gd name="T88" fmla="*/ 1366 w 1636"/>
                <a:gd name="T89" fmla="*/ 804 h 1036"/>
                <a:gd name="T90" fmla="*/ 1412 w 1636"/>
                <a:gd name="T91" fmla="*/ 748 h 1036"/>
                <a:gd name="T92" fmla="*/ 1454 w 1636"/>
                <a:gd name="T93" fmla="*/ 690 h 1036"/>
                <a:gd name="T94" fmla="*/ 1472 w 1636"/>
                <a:gd name="T95" fmla="*/ 662 h 1036"/>
                <a:gd name="T96" fmla="*/ 1534 w 1636"/>
                <a:gd name="T97" fmla="*/ 550 h 1036"/>
                <a:gd name="T98" fmla="*/ 1580 w 1636"/>
                <a:gd name="T99" fmla="*/ 444 h 1036"/>
                <a:gd name="T100" fmla="*/ 1602 w 1636"/>
                <a:gd name="T101" fmla="*/ 378 h 1036"/>
                <a:gd name="T102" fmla="*/ 1618 w 1636"/>
                <a:gd name="T103" fmla="*/ 324 h 1036"/>
                <a:gd name="T104" fmla="*/ 1636 w 1636"/>
                <a:gd name="T105" fmla="*/ 248 h 1036"/>
                <a:gd name="T106" fmla="*/ 1598 w 1636"/>
                <a:gd name="T107" fmla="*/ 24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6" h="1036">
                  <a:moveTo>
                    <a:pt x="1598" y="244"/>
                  </a:moveTo>
                  <a:lnTo>
                    <a:pt x="1598" y="244"/>
                  </a:lnTo>
                  <a:lnTo>
                    <a:pt x="1530" y="236"/>
                  </a:lnTo>
                  <a:lnTo>
                    <a:pt x="1434" y="228"/>
                  </a:lnTo>
                  <a:lnTo>
                    <a:pt x="1378" y="226"/>
                  </a:lnTo>
                  <a:lnTo>
                    <a:pt x="1318" y="224"/>
                  </a:lnTo>
                  <a:lnTo>
                    <a:pt x="1254" y="224"/>
                  </a:lnTo>
                  <a:lnTo>
                    <a:pt x="1186" y="226"/>
                  </a:lnTo>
                  <a:lnTo>
                    <a:pt x="1118" y="230"/>
                  </a:lnTo>
                  <a:lnTo>
                    <a:pt x="1046" y="236"/>
                  </a:lnTo>
                  <a:lnTo>
                    <a:pt x="976" y="246"/>
                  </a:lnTo>
                  <a:lnTo>
                    <a:pt x="906" y="260"/>
                  </a:lnTo>
                  <a:lnTo>
                    <a:pt x="836" y="276"/>
                  </a:lnTo>
                  <a:lnTo>
                    <a:pt x="768" y="296"/>
                  </a:lnTo>
                  <a:lnTo>
                    <a:pt x="734" y="308"/>
                  </a:lnTo>
                  <a:lnTo>
                    <a:pt x="702" y="320"/>
                  </a:lnTo>
                  <a:lnTo>
                    <a:pt x="670" y="334"/>
                  </a:lnTo>
                  <a:lnTo>
                    <a:pt x="640" y="350"/>
                  </a:lnTo>
                  <a:lnTo>
                    <a:pt x="640" y="350"/>
                  </a:lnTo>
                  <a:lnTo>
                    <a:pt x="640" y="350"/>
                  </a:lnTo>
                  <a:lnTo>
                    <a:pt x="640" y="350"/>
                  </a:lnTo>
                  <a:lnTo>
                    <a:pt x="600" y="372"/>
                  </a:lnTo>
                  <a:lnTo>
                    <a:pt x="564" y="396"/>
                  </a:lnTo>
                  <a:lnTo>
                    <a:pt x="530" y="424"/>
                  </a:lnTo>
                  <a:lnTo>
                    <a:pt x="496" y="454"/>
                  </a:lnTo>
                  <a:lnTo>
                    <a:pt x="468" y="486"/>
                  </a:lnTo>
                  <a:lnTo>
                    <a:pt x="440" y="520"/>
                  </a:lnTo>
                  <a:lnTo>
                    <a:pt x="418" y="558"/>
                  </a:lnTo>
                  <a:lnTo>
                    <a:pt x="398" y="598"/>
                  </a:lnTo>
                  <a:lnTo>
                    <a:pt x="398" y="598"/>
                  </a:lnTo>
                  <a:lnTo>
                    <a:pt x="388" y="546"/>
                  </a:lnTo>
                  <a:lnTo>
                    <a:pt x="376" y="496"/>
                  </a:lnTo>
                  <a:lnTo>
                    <a:pt x="352" y="398"/>
                  </a:lnTo>
                  <a:lnTo>
                    <a:pt x="352" y="398"/>
                  </a:lnTo>
                  <a:lnTo>
                    <a:pt x="326" y="314"/>
                  </a:lnTo>
                  <a:lnTo>
                    <a:pt x="300" y="238"/>
                  </a:lnTo>
                  <a:lnTo>
                    <a:pt x="276" y="170"/>
                  </a:lnTo>
                  <a:lnTo>
                    <a:pt x="252" y="112"/>
                  </a:lnTo>
                  <a:lnTo>
                    <a:pt x="216" y="30"/>
                  </a:lnTo>
                  <a:lnTo>
                    <a:pt x="202" y="0"/>
                  </a:lnTo>
                  <a:lnTo>
                    <a:pt x="0" y="74"/>
                  </a:lnTo>
                  <a:lnTo>
                    <a:pt x="0" y="74"/>
                  </a:lnTo>
                  <a:lnTo>
                    <a:pt x="20" y="100"/>
                  </a:lnTo>
                  <a:lnTo>
                    <a:pt x="42" y="130"/>
                  </a:lnTo>
                  <a:lnTo>
                    <a:pt x="70" y="172"/>
                  </a:lnTo>
                  <a:lnTo>
                    <a:pt x="104" y="226"/>
                  </a:lnTo>
                  <a:lnTo>
                    <a:pt x="140" y="288"/>
                  </a:lnTo>
                  <a:lnTo>
                    <a:pt x="180" y="362"/>
                  </a:lnTo>
                  <a:lnTo>
                    <a:pt x="218" y="444"/>
                  </a:lnTo>
                  <a:lnTo>
                    <a:pt x="218" y="444"/>
                  </a:lnTo>
                  <a:lnTo>
                    <a:pt x="240" y="494"/>
                  </a:lnTo>
                  <a:lnTo>
                    <a:pt x="262" y="550"/>
                  </a:lnTo>
                  <a:lnTo>
                    <a:pt x="284" y="606"/>
                  </a:lnTo>
                  <a:lnTo>
                    <a:pt x="304" y="666"/>
                  </a:lnTo>
                  <a:lnTo>
                    <a:pt x="320" y="728"/>
                  </a:lnTo>
                  <a:lnTo>
                    <a:pt x="336" y="792"/>
                  </a:lnTo>
                  <a:lnTo>
                    <a:pt x="350" y="860"/>
                  </a:lnTo>
                  <a:lnTo>
                    <a:pt x="362" y="928"/>
                  </a:lnTo>
                  <a:lnTo>
                    <a:pt x="362" y="928"/>
                  </a:lnTo>
                  <a:lnTo>
                    <a:pt x="414" y="950"/>
                  </a:lnTo>
                  <a:lnTo>
                    <a:pt x="466" y="968"/>
                  </a:lnTo>
                  <a:lnTo>
                    <a:pt x="516" y="984"/>
                  </a:lnTo>
                  <a:lnTo>
                    <a:pt x="566" y="998"/>
                  </a:lnTo>
                  <a:lnTo>
                    <a:pt x="614" y="1010"/>
                  </a:lnTo>
                  <a:lnTo>
                    <a:pt x="660" y="1020"/>
                  </a:lnTo>
                  <a:lnTo>
                    <a:pt x="704" y="1026"/>
                  </a:lnTo>
                  <a:lnTo>
                    <a:pt x="748" y="1032"/>
                  </a:lnTo>
                  <a:lnTo>
                    <a:pt x="748" y="1032"/>
                  </a:lnTo>
                  <a:lnTo>
                    <a:pt x="794" y="1034"/>
                  </a:lnTo>
                  <a:lnTo>
                    <a:pt x="840" y="1036"/>
                  </a:lnTo>
                  <a:lnTo>
                    <a:pt x="882" y="1034"/>
                  </a:lnTo>
                  <a:lnTo>
                    <a:pt x="926" y="1030"/>
                  </a:lnTo>
                  <a:lnTo>
                    <a:pt x="926" y="1030"/>
                  </a:lnTo>
                  <a:lnTo>
                    <a:pt x="960" y="1026"/>
                  </a:lnTo>
                  <a:lnTo>
                    <a:pt x="996" y="1018"/>
                  </a:lnTo>
                  <a:lnTo>
                    <a:pt x="1028" y="1010"/>
                  </a:lnTo>
                  <a:lnTo>
                    <a:pt x="1060" y="1002"/>
                  </a:lnTo>
                  <a:lnTo>
                    <a:pt x="1060" y="1002"/>
                  </a:lnTo>
                  <a:lnTo>
                    <a:pt x="1092" y="990"/>
                  </a:lnTo>
                  <a:lnTo>
                    <a:pt x="1124" y="978"/>
                  </a:lnTo>
                  <a:lnTo>
                    <a:pt x="1152" y="964"/>
                  </a:lnTo>
                  <a:lnTo>
                    <a:pt x="1182" y="950"/>
                  </a:lnTo>
                  <a:lnTo>
                    <a:pt x="1208" y="934"/>
                  </a:lnTo>
                  <a:lnTo>
                    <a:pt x="1234" y="916"/>
                  </a:lnTo>
                  <a:lnTo>
                    <a:pt x="1260" y="898"/>
                  </a:lnTo>
                  <a:lnTo>
                    <a:pt x="1284" y="880"/>
                  </a:lnTo>
                  <a:lnTo>
                    <a:pt x="1284" y="880"/>
                  </a:lnTo>
                  <a:lnTo>
                    <a:pt x="1312" y="856"/>
                  </a:lnTo>
                  <a:lnTo>
                    <a:pt x="1340" y="830"/>
                  </a:lnTo>
                  <a:lnTo>
                    <a:pt x="1366" y="804"/>
                  </a:lnTo>
                  <a:lnTo>
                    <a:pt x="1390" y="776"/>
                  </a:lnTo>
                  <a:lnTo>
                    <a:pt x="1412" y="748"/>
                  </a:lnTo>
                  <a:lnTo>
                    <a:pt x="1434" y="720"/>
                  </a:lnTo>
                  <a:lnTo>
                    <a:pt x="1454" y="690"/>
                  </a:lnTo>
                  <a:lnTo>
                    <a:pt x="1472" y="662"/>
                  </a:lnTo>
                  <a:lnTo>
                    <a:pt x="1472" y="662"/>
                  </a:lnTo>
                  <a:lnTo>
                    <a:pt x="1506" y="606"/>
                  </a:lnTo>
                  <a:lnTo>
                    <a:pt x="1534" y="550"/>
                  </a:lnTo>
                  <a:lnTo>
                    <a:pt x="1558" y="496"/>
                  </a:lnTo>
                  <a:lnTo>
                    <a:pt x="1580" y="444"/>
                  </a:lnTo>
                  <a:lnTo>
                    <a:pt x="1580" y="444"/>
                  </a:lnTo>
                  <a:lnTo>
                    <a:pt x="1602" y="378"/>
                  </a:lnTo>
                  <a:lnTo>
                    <a:pt x="1618" y="324"/>
                  </a:lnTo>
                  <a:lnTo>
                    <a:pt x="1618" y="324"/>
                  </a:lnTo>
                  <a:lnTo>
                    <a:pt x="1632" y="268"/>
                  </a:lnTo>
                  <a:lnTo>
                    <a:pt x="1636" y="248"/>
                  </a:lnTo>
                  <a:lnTo>
                    <a:pt x="1636" y="248"/>
                  </a:lnTo>
                  <a:lnTo>
                    <a:pt x="1598" y="244"/>
                  </a:lnTo>
                  <a:lnTo>
                    <a:pt x="1598" y="24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931478" y="3618834"/>
              <a:ext cx="5305459" cy="2853548"/>
              <a:chOff x="6183819" y="3893334"/>
              <a:chExt cx="4239957" cy="2230570"/>
            </a:xfrm>
          </p:grpSpPr>
          <p:sp>
            <p:nvSpPr>
              <p:cNvPr id="31" name="Freeform 37"/>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path>
                </a:pathLst>
              </a:custGeom>
              <a:noFill/>
              <a:ln w="635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rot="19384175">
              <a:off x="8578847" y="1336699"/>
              <a:ext cx="1557538" cy="568530"/>
            </a:xfrm>
            <a:prstGeom prst="rect">
              <a:avLst/>
            </a:prstGeom>
            <a:noFill/>
          </p:spPr>
          <p:txBody>
            <a:bodyPr wrap="square" rtlCol="0">
              <a:spAutoFit/>
            </a:bodyPr>
            <a:lstStyle/>
            <a:p>
              <a:pPr algn="ctr"/>
              <a:r>
                <a:rPr lang="en-US" sz="3200" b="1">
                  <a:solidFill>
                    <a:srgbClr val="FFFF00"/>
                  </a:solidFill>
                </a:rPr>
                <a:t>SPSA</a:t>
              </a:r>
            </a:p>
          </p:txBody>
        </p:sp>
        <p:sp>
          <p:nvSpPr>
            <p:cNvPr id="29" name="TextBox 28"/>
            <p:cNvSpPr txBox="1"/>
            <p:nvPr/>
          </p:nvSpPr>
          <p:spPr>
            <a:xfrm>
              <a:off x="5931478" y="2439130"/>
              <a:ext cx="5534056" cy="16286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b="1" dirty="0">
                  <a:solidFill>
                    <a:srgbClr val="FFFF00"/>
                  </a:solidFill>
                  <a:latin typeface="Poppins"/>
                  <a:cs typeface="Poppins"/>
                </a:rPr>
                <a:t>School Strategies and Actions</a:t>
              </a:r>
              <a:endParaRPr lang="en-US" sz="2000" b="1" dirty="0">
                <a:solidFill>
                  <a:srgbClr val="FFFF0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b="1" dirty="0">
                  <a:solidFill>
                    <a:srgbClr val="FFFF00"/>
                  </a:solidFill>
                  <a:latin typeface="Poppins"/>
                  <a:cs typeface="Poppins"/>
                </a:rPr>
                <a:t>Student Data by Subgroup</a:t>
              </a:r>
            </a:p>
            <a:p>
              <a:pPr marL="342900" indent="-342900">
                <a:buFont typeface="Arial" panose="020B0604020202020204" pitchFamily="34" charset="0"/>
                <a:buChar char="•"/>
              </a:pPr>
              <a:r>
                <a:rPr lang="en-US" sz="2000" b="1" dirty="0">
                  <a:solidFill>
                    <a:srgbClr val="FFFF00"/>
                  </a:solidFill>
                  <a:latin typeface="Poppins"/>
                  <a:cs typeface="Poppins"/>
                </a:rPr>
                <a:t>School Budget</a:t>
              </a:r>
            </a:p>
            <a:p>
              <a:pPr marL="342900" indent="-342900">
                <a:buFont typeface="Arial" panose="020B0604020202020204" pitchFamily="34" charset="0"/>
                <a:buChar char="•"/>
              </a:pPr>
              <a:r>
                <a:rPr lang="en-US" sz="2000" b="1" dirty="0">
                  <a:solidFill>
                    <a:srgbClr val="FFFF00"/>
                  </a:solidFill>
                  <a:latin typeface="Poppins"/>
                  <a:cs typeface="Poppins"/>
                </a:rPr>
                <a:t>Title I Parent and Family Engagement Policy (TI PFEP)</a:t>
              </a:r>
            </a:p>
            <a:p>
              <a:pPr marL="342900" indent="-342900">
                <a:buFont typeface="Arial" panose="020B0604020202020204" pitchFamily="34" charset="0"/>
                <a:buChar char="•"/>
              </a:pPr>
              <a:r>
                <a:rPr lang="en-US" sz="2000" b="1" dirty="0">
                  <a:solidFill>
                    <a:srgbClr val="FFFF00"/>
                  </a:solidFill>
                  <a:latin typeface="Poppins"/>
                  <a:cs typeface="Poppins"/>
                </a:rPr>
                <a:t>School-Parent Compact</a:t>
              </a:r>
            </a:p>
          </p:txBody>
        </p:sp>
        <p:sp>
          <p:nvSpPr>
            <p:cNvPr id="30" name="TextBox 29"/>
            <p:cNvSpPr txBox="1"/>
            <p:nvPr/>
          </p:nvSpPr>
          <p:spPr>
            <a:xfrm>
              <a:off x="6359285" y="4673925"/>
              <a:ext cx="4552162" cy="137017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a:solidFill>
                    <a:schemeClr val="bg1"/>
                  </a:solidFill>
                  <a:latin typeface="Poppins" panose="00000500000000000000" pitchFamily="2" charset="0"/>
                  <a:cs typeface="Poppins" panose="00000500000000000000" pitchFamily="2" charset="0"/>
                </a:rPr>
                <a:t>Estrategias y acciones escolares</a:t>
              </a:r>
            </a:p>
            <a:p>
              <a:pPr marL="342900" indent="-342900">
                <a:buFont typeface="Arial" panose="020B0604020202020204" pitchFamily="34" charset="0"/>
                <a:buChar char="•"/>
              </a:pPr>
              <a:r>
                <a:rPr lang="es-MX" sz="2000" b="1">
                  <a:solidFill>
                    <a:schemeClr val="bg1"/>
                  </a:solidFill>
                  <a:latin typeface="Poppins"/>
                  <a:cs typeface="Poppins"/>
                </a:rPr>
                <a:t>Datos por subgrupos</a:t>
              </a:r>
              <a:endParaRPr lang="es-MX" sz="20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b="1">
                  <a:solidFill>
                    <a:schemeClr val="bg1"/>
                  </a:solidFill>
                  <a:latin typeface="Poppins"/>
                  <a:cs typeface="Poppins"/>
                </a:rPr>
                <a:t>Presupuesto escolar</a:t>
              </a:r>
              <a:endParaRPr lang="es-MX" sz="20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b="1">
                  <a:solidFill>
                    <a:schemeClr val="bg1"/>
                  </a:solidFill>
                  <a:latin typeface="Poppins"/>
                  <a:cs typeface="Poppins"/>
                </a:rPr>
                <a:t>Política de participación de padres</a:t>
              </a:r>
            </a:p>
            <a:p>
              <a:pPr marL="342900" indent="-342900">
                <a:buFont typeface="Arial" panose="020B0604020202020204" pitchFamily="34" charset="0"/>
                <a:buChar char="•"/>
              </a:pPr>
              <a:r>
                <a:rPr lang="es-MX" sz="2000" b="1">
                  <a:solidFill>
                    <a:schemeClr val="bg1"/>
                  </a:solidFill>
                  <a:latin typeface="Poppins"/>
                  <a:cs typeface="Poppins"/>
                </a:rPr>
                <a:t>Acuerdo entre escuela y padres </a:t>
              </a:r>
              <a:endParaRPr lang="es-MX" sz="2000" b="1">
                <a:solidFill>
                  <a:schemeClr val="bg1"/>
                </a:solidFill>
                <a:latin typeface="Poppins" panose="00000500000000000000" pitchFamily="2" charset="0"/>
                <a:cs typeface="Poppins" panose="00000500000000000000" pitchFamily="2" charset="0"/>
              </a:endParaRPr>
            </a:p>
          </p:txBody>
        </p:sp>
      </p:grpSp>
      <p:sp>
        <p:nvSpPr>
          <p:cNvPr id="15" name="TextBox 14">
            <a:extLst>
              <a:ext uri="{FF2B5EF4-FFF2-40B4-BE49-F238E27FC236}">
                <a16:creationId xmlns:a16="http://schemas.microsoft.com/office/drawing/2014/main" id="{5F34F649-9AF3-4E86-B927-55668EB87579}"/>
              </a:ext>
            </a:extLst>
          </p:cNvPr>
          <p:cNvSpPr txBox="1"/>
          <p:nvPr/>
        </p:nvSpPr>
        <p:spPr>
          <a:xfrm rot="19185797">
            <a:off x="8733468" y="835665"/>
            <a:ext cx="2277853" cy="707886"/>
          </a:xfrm>
          <a:prstGeom prst="rect">
            <a:avLst/>
          </a:prstGeom>
          <a:noFill/>
        </p:spPr>
        <p:txBody>
          <a:bodyPr wrap="square" rtlCol="0">
            <a:spAutoFit/>
          </a:bodyPr>
          <a:lstStyle/>
          <a:p>
            <a:pPr algn="ctr"/>
            <a:r>
              <a:rPr lang="en-US" sz="2000" b="1">
                <a:solidFill>
                  <a:srgbClr val="FFFF00"/>
                </a:solidFill>
                <a:latin typeface="Poppins" panose="00000500000000000000" pitchFamily="2" charset="0"/>
                <a:cs typeface="Poppins" panose="00000500000000000000" pitchFamily="2" charset="0"/>
              </a:rPr>
              <a:t>Activity</a:t>
            </a:r>
          </a:p>
          <a:p>
            <a:pPr algn="ctr"/>
            <a:r>
              <a:rPr lang="es-MX" sz="2000" b="1">
                <a:solidFill>
                  <a:schemeClr val="bg1"/>
                </a:solidFill>
                <a:latin typeface="Poppins" panose="00000500000000000000" pitchFamily="2" charset="0"/>
                <a:cs typeface="Poppins" panose="00000500000000000000" pitchFamily="2" charset="0"/>
              </a:rPr>
              <a:t>Actividad</a:t>
            </a:r>
            <a:endParaRPr lang="es-MX" sz="200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886B1A27-052C-4BA4-8F6E-2B18DEC7CE93}"/>
              </a:ext>
            </a:extLst>
          </p:cNvPr>
          <p:cNvSpPr>
            <a:spLocks noGrp="1"/>
          </p:cNvSpPr>
          <p:nvPr>
            <p:ph type="sldNum" sz="quarter" idx="12"/>
          </p:nvPr>
        </p:nvSpPr>
        <p:spPr/>
        <p:txBody>
          <a:bodyPr/>
          <a:lstStyle/>
          <a:p>
            <a:fld id="{ADAD750B-947C-400E-B8CE-3DD0E804B3D6}" type="slidenum">
              <a:rPr lang="en-US" smtClean="0"/>
              <a:t>11</a:t>
            </a:fld>
            <a:endParaRPr lang="en-US"/>
          </a:p>
        </p:txBody>
      </p:sp>
    </p:spTree>
    <p:extLst>
      <p:ext uri="{BB962C8B-B14F-4D97-AF65-F5344CB8AC3E}">
        <p14:creationId xmlns:p14="http://schemas.microsoft.com/office/powerpoint/2010/main" val="11718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ppt_x"/>
                                          </p:val>
                                        </p:tav>
                                        <p:tav tm="100000">
                                          <p:val>
                                            <p:strVal val="#ppt_x"/>
                                          </p:val>
                                        </p:tav>
                                      </p:tavLst>
                                    </p:anim>
                                    <p:anim calcmode="lin" valueType="num">
                                      <p:cBhvr additive="base">
                                        <p:cTn id="1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7137" y="306234"/>
            <a:ext cx="5422068" cy="633227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4111930" y="3040017"/>
            <a:ext cx="4290695" cy="646331"/>
          </a:xfrm>
          <a:prstGeom prst="rect">
            <a:avLst/>
          </a:prstGeom>
          <a:noFill/>
        </p:spPr>
        <p:txBody>
          <a:bodyPr wrap="square" rtlCol="0">
            <a:spAutoFit/>
          </a:bodyPr>
          <a:lstStyle/>
          <a:p>
            <a:pPr algn="ctr"/>
            <a:r>
              <a:rPr lang="en-US" sz="3600" b="1">
                <a:solidFill>
                  <a:srgbClr val="FFFF00"/>
                </a:solidFill>
                <a:latin typeface="Poppins" panose="00000500000000000000" pitchFamily="2" charset="0"/>
                <a:cs typeface="Poppins" panose="00000500000000000000" pitchFamily="2" charset="0"/>
              </a:rPr>
              <a:t>SSC Resources</a:t>
            </a:r>
            <a:endParaRPr lang="en-US" sz="2400">
              <a:solidFill>
                <a:srgbClr val="FFFF00"/>
              </a:solidFill>
              <a:latin typeface="Poppins" panose="00000500000000000000" pitchFamily="2" charset="0"/>
              <a:cs typeface="Poppins" panose="00000500000000000000" pitchFamily="2" charset="0"/>
            </a:endParaRPr>
          </a:p>
        </p:txBody>
      </p:sp>
      <p:sp>
        <p:nvSpPr>
          <p:cNvPr id="13" name="TextBox 12"/>
          <p:cNvSpPr txBox="1"/>
          <p:nvPr/>
        </p:nvSpPr>
        <p:spPr>
          <a:xfrm>
            <a:off x="4089588" y="3731086"/>
            <a:ext cx="4290695" cy="646331"/>
          </a:xfrm>
          <a:prstGeom prst="rect">
            <a:avLst/>
          </a:prstGeom>
          <a:noFill/>
        </p:spPr>
        <p:txBody>
          <a:bodyPr wrap="square" rtlCol="0">
            <a:spAutoFit/>
          </a:bodyPr>
          <a:lstStyle/>
          <a:p>
            <a:pPr algn="ctr"/>
            <a:r>
              <a:rPr lang="es-MX" sz="3600" b="1">
                <a:solidFill>
                  <a:schemeClr val="bg1"/>
                </a:solidFill>
                <a:latin typeface="Poppins" panose="00000500000000000000" pitchFamily="2" charset="0"/>
                <a:cs typeface="Poppins" panose="00000500000000000000" pitchFamily="2" charset="0"/>
              </a:rPr>
              <a:t>Recursos del SSC</a:t>
            </a:r>
            <a:endParaRPr lang="es-MX" sz="360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580A8814-24F9-410D-9C9F-4FB423A82FE8}"/>
              </a:ext>
            </a:extLst>
          </p:cNvPr>
          <p:cNvSpPr>
            <a:spLocks noGrp="1"/>
          </p:cNvSpPr>
          <p:nvPr>
            <p:ph type="sldNum" sz="quarter" idx="12"/>
          </p:nvPr>
        </p:nvSpPr>
        <p:spPr/>
        <p:txBody>
          <a:bodyPr/>
          <a:lstStyle/>
          <a:p>
            <a:fld id="{ADAD750B-947C-400E-B8CE-3DD0E804B3D6}" type="slidenum">
              <a:rPr lang="en-US" smtClean="0"/>
              <a:t>12</a:t>
            </a:fld>
            <a:endParaRPr lang="en-US"/>
          </a:p>
        </p:txBody>
      </p:sp>
    </p:spTree>
    <p:extLst>
      <p:ext uri="{BB962C8B-B14F-4D97-AF65-F5344CB8AC3E}">
        <p14:creationId xmlns:p14="http://schemas.microsoft.com/office/powerpoint/2010/main" val="194382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5101" y="184627"/>
            <a:ext cx="5401340" cy="830997"/>
          </a:xfrm>
          <a:prstGeom prst="rect">
            <a:avLst/>
          </a:prstGeom>
          <a:noFill/>
        </p:spPr>
        <p:txBody>
          <a:bodyPr wrap="square" rtlCol="0">
            <a:spAutoFit/>
          </a:bodyPr>
          <a:lstStyle/>
          <a:p>
            <a:pPr algn="ctr"/>
            <a:r>
              <a:rPr lang="en-US" sz="2400" b="1">
                <a:solidFill>
                  <a:schemeClr val="tx1">
                    <a:lumMod val="75000"/>
                    <a:lumOff val="25000"/>
                  </a:schemeClr>
                </a:solidFill>
                <a:latin typeface="Poppins" panose="00000500000000000000" pitchFamily="2" charset="0"/>
                <a:cs typeface="Poppins" panose="00000500000000000000" pitchFamily="2" charset="0"/>
              </a:rPr>
              <a:t>What guides the School </a:t>
            </a:r>
          </a:p>
          <a:p>
            <a:pPr algn="ctr"/>
            <a:r>
              <a:rPr lang="en-US" sz="2400" b="1">
                <a:solidFill>
                  <a:schemeClr val="tx1">
                    <a:lumMod val="75000"/>
                    <a:lumOff val="25000"/>
                  </a:schemeClr>
                </a:solidFill>
                <a:latin typeface="Poppins" panose="00000500000000000000" pitchFamily="2" charset="0"/>
                <a:cs typeface="Poppins" panose="00000500000000000000" pitchFamily="2" charset="0"/>
              </a:rPr>
              <a:t>Site Council?</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24" name="TextBox 23"/>
          <p:cNvSpPr txBox="1"/>
          <p:nvPr/>
        </p:nvSpPr>
        <p:spPr>
          <a:xfrm>
            <a:off x="7274080" y="258194"/>
            <a:ext cx="4371893" cy="830997"/>
          </a:xfrm>
          <a:prstGeom prst="rect">
            <a:avLst/>
          </a:prstGeom>
          <a:noFill/>
        </p:spPr>
        <p:txBody>
          <a:bodyPr wrap="square" lIns="91440" tIns="45720" rIns="91440" bIns="45720" rtlCol="0" anchor="t">
            <a:spAutoFit/>
          </a:bodyPr>
          <a:lstStyle/>
          <a:p>
            <a:pPr algn="ctr"/>
            <a:r>
              <a:rPr lang="es-MX" sz="2400" b="1">
                <a:solidFill>
                  <a:srgbClr val="0070C0"/>
                </a:solidFill>
                <a:latin typeface="Poppins"/>
                <a:cs typeface="Poppins"/>
              </a:rPr>
              <a:t>¿ Qué guía al Consejo del Plantel Escolar</a:t>
            </a:r>
            <a:r>
              <a:rPr lang="en-US" sz="2400" b="1">
                <a:solidFill>
                  <a:srgbClr val="0070C0"/>
                </a:solidFill>
                <a:latin typeface="Poppins"/>
                <a:cs typeface="Poppins"/>
              </a:rPr>
              <a:t>?</a:t>
            </a:r>
            <a:endParaRPr lang="en-US" sz="2400">
              <a:solidFill>
                <a:srgbClr val="0070C0"/>
              </a:solidFill>
              <a:latin typeface="Poppins"/>
              <a:cs typeface="Poppins"/>
            </a:endParaRPr>
          </a:p>
        </p:txBody>
      </p:sp>
      <p:grpSp>
        <p:nvGrpSpPr>
          <p:cNvPr id="5" name="Group 4">
            <a:extLst>
              <a:ext uri="{FF2B5EF4-FFF2-40B4-BE49-F238E27FC236}">
                <a16:creationId xmlns:a16="http://schemas.microsoft.com/office/drawing/2014/main" id="{DA48982E-35F0-40D5-970F-684E813917E6}"/>
              </a:ext>
            </a:extLst>
          </p:cNvPr>
          <p:cNvGrpSpPr/>
          <p:nvPr/>
        </p:nvGrpSpPr>
        <p:grpSpPr>
          <a:xfrm>
            <a:off x="8340981" y="2496611"/>
            <a:ext cx="3705709" cy="3980389"/>
            <a:chOff x="8834709" y="1286539"/>
            <a:chExt cx="3222611" cy="3671772"/>
          </a:xfrm>
        </p:grpSpPr>
        <p:grpSp>
          <p:nvGrpSpPr>
            <p:cNvPr id="2" name="Group 1">
              <a:extLst>
                <a:ext uri="{FF2B5EF4-FFF2-40B4-BE49-F238E27FC236}">
                  <a16:creationId xmlns:a16="http://schemas.microsoft.com/office/drawing/2014/main" id="{BAEBC090-37E6-4168-B236-E2452A7853BE}"/>
                </a:ext>
              </a:extLst>
            </p:cNvPr>
            <p:cNvGrpSpPr/>
            <p:nvPr/>
          </p:nvGrpSpPr>
          <p:grpSpPr>
            <a:xfrm>
              <a:off x="8834709" y="1287120"/>
              <a:ext cx="3109480" cy="3671191"/>
              <a:chOff x="8834709" y="1287120"/>
              <a:chExt cx="3109480" cy="3671191"/>
            </a:xfrm>
          </p:grpSpPr>
          <p:grpSp>
            <p:nvGrpSpPr>
              <p:cNvPr id="108" name="Group 107"/>
              <p:cNvGrpSpPr/>
              <p:nvPr/>
            </p:nvGrpSpPr>
            <p:grpSpPr>
              <a:xfrm>
                <a:off x="8834709" y="1287120"/>
                <a:ext cx="3109480" cy="3671191"/>
                <a:chOff x="1826058" y="2336819"/>
                <a:chExt cx="2927642" cy="3456506"/>
              </a:xfrm>
            </p:grpSpPr>
            <p:sp>
              <p:nvSpPr>
                <p:cNvPr id="10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3" name="TextBox 112"/>
              <p:cNvSpPr txBox="1"/>
              <p:nvPr/>
            </p:nvSpPr>
            <p:spPr>
              <a:xfrm>
                <a:off x="9125438" y="2924278"/>
                <a:ext cx="2532787" cy="461665"/>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SSC Bylaws</a:t>
                </a:r>
                <a:endParaRPr lang="en-US" sz="2400">
                  <a:solidFill>
                    <a:srgbClr val="FFFF00"/>
                  </a:solidFill>
                  <a:latin typeface="Poppins" panose="00000500000000000000" pitchFamily="2" charset="0"/>
                  <a:cs typeface="Poppins" panose="00000500000000000000" pitchFamily="2" charset="0"/>
                </a:endParaRPr>
              </a:p>
            </p:txBody>
          </p:sp>
          <p:sp>
            <p:nvSpPr>
              <p:cNvPr id="22" name="TextBox 21"/>
              <p:cNvSpPr txBox="1"/>
              <p:nvPr/>
            </p:nvSpPr>
            <p:spPr>
              <a:xfrm>
                <a:off x="8896784" y="3393459"/>
                <a:ext cx="2986872" cy="461665"/>
              </a:xfrm>
              <a:prstGeom prst="rect">
                <a:avLst/>
              </a:prstGeom>
              <a:noFill/>
            </p:spPr>
            <p:txBody>
              <a:bodyPr wrap="square" rtlCol="0">
                <a:spAutoFit/>
              </a:bodyPr>
              <a:lstStyle/>
              <a:p>
                <a:pPr algn="ctr"/>
                <a:r>
                  <a:rPr lang="es-MX" sz="2400" b="1">
                    <a:solidFill>
                      <a:schemeClr val="bg1"/>
                    </a:solidFill>
                    <a:latin typeface="Poppins" panose="00000500000000000000" pitchFamily="2" charset="0"/>
                    <a:cs typeface="Poppins" panose="00000500000000000000" pitchFamily="2" charset="0"/>
                  </a:rPr>
                  <a:t>Estatutos del SSC</a:t>
                </a:r>
                <a:endParaRPr lang="es-MX" sz="2400">
                  <a:solidFill>
                    <a:schemeClr val="bg1"/>
                  </a:solidFill>
                  <a:latin typeface="Poppins" panose="00000500000000000000" pitchFamily="2" charset="0"/>
                  <a:cs typeface="Poppins" panose="00000500000000000000" pitchFamily="2" charset="0"/>
                </a:endParaRPr>
              </a:p>
            </p:txBody>
          </p:sp>
        </p:grpSp>
        <p:sp>
          <p:nvSpPr>
            <p:cNvPr id="25" name="Freeform 47">
              <a:extLst>
                <a:ext uri="{FF2B5EF4-FFF2-40B4-BE49-F238E27FC236}">
                  <a16:creationId xmlns:a16="http://schemas.microsoft.com/office/drawing/2014/main" id="{C04046CB-7170-4CA5-AFEF-673CA2F246B5}"/>
                </a:ext>
              </a:extLst>
            </p:cNvPr>
            <p:cNvSpPr>
              <a:spLocks/>
            </p:cNvSpPr>
            <p:nvPr/>
          </p:nvSpPr>
          <p:spPr bwMode="auto">
            <a:xfrm>
              <a:off x="9856381" y="1286539"/>
              <a:ext cx="2200939" cy="1286540"/>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E836D6AF-4336-460C-974C-8F84F2B220E2}"/>
              </a:ext>
            </a:extLst>
          </p:cNvPr>
          <p:cNvGrpSpPr/>
          <p:nvPr/>
        </p:nvGrpSpPr>
        <p:grpSpPr>
          <a:xfrm>
            <a:off x="4106964" y="2492876"/>
            <a:ext cx="3799525" cy="3792499"/>
            <a:chOff x="4120883" y="2721935"/>
            <a:chExt cx="3438866" cy="3744033"/>
          </a:xfrm>
        </p:grpSpPr>
        <p:grpSp>
          <p:nvGrpSpPr>
            <p:cNvPr id="4" name="Group 3">
              <a:extLst>
                <a:ext uri="{FF2B5EF4-FFF2-40B4-BE49-F238E27FC236}">
                  <a16:creationId xmlns:a16="http://schemas.microsoft.com/office/drawing/2014/main" id="{2DD42087-3300-46DC-9510-E89C05205711}"/>
                </a:ext>
              </a:extLst>
            </p:cNvPr>
            <p:cNvGrpSpPr/>
            <p:nvPr/>
          </p:nvGrpSpPr>
          <p:grpSpPr>
            <a:xfrm>
              <a:off x="4120883" y="2794777"/>
              <a:ext cx="3359061" cy="3671191"/>
              <a:chOff x="4120883" y="2794777"/>
              <a:chExt cx="3359061" cy="3671191"/>
            </a:xfrm>
          </p:grpSpPr>
          <p:grpSp>
            <p:nvGrpSpPr>
              <p:cNvPr id="102" name="Group 101"/>
              <p:cNvGrpSpPr/>
              <p:nvPr/>
            </p:nvGrpSpPr>
            <p:grpSpPr>
              <a:xfrm>
                <a:off x="4296453" y="2794777"/>
                <a:ext cx="3109480" cy="3671191"/>
                <a:chOff x="1826058" y="2336819"/>
                <a:chExt cx="2927642" cy="3456506"/>
              </a:xfrm>
            </p:grpSpPr>
            <p:sp>
              <p:nvSpPr>
                <p:cNvPr id="103"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TextBox 110"/>
              <p:cNvSpPr txBox="1"/>
              <p:nvPr/>
            </p:nvSpPr>
            <p:spPr>
              <a:xfrm>
                <a:off x="4348291" y="4584315"/>
                <a:ext cx="2904244" cy="461665"/>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District Bulletin</a:t>
                </a:r>
                <a:endParaRPr lang="en-US" sz="2400">
                  <a:solidFill>
                    <a:srgbClr val="FFFF00"/>
                  </a:solidFill>
                  <a:latin typeface="Poppins" panose="00000500000000000000" pitchFamily="2" charset="0"/>
                  <a:cs typeface="Poppins" panose="00000500000000000000" pitchFamily="2" charset="0"/>
                </a:endParaRPr>
              </a:p>
            </p:txBody>
          </p:sp>
          <p:sp>
            <p:nvSpPr>
              <p:cNvPr id="21" name="TextBox 20"/>
              <p:cNvSpPr txBox="1"/>
              <p:nvPr/>
            </p:nvSpPr>
            <p:spPr>
              <a:xfrm>
                <a:off x="4120883" y="5132811"/>
                <a:ext cx="3359061" cy="461665"/>
              </a:xfrm>
              <a:prstGeom prst="rect">
                <a:avLst/>
              </a:prstGeom>
              <a:noFill/>
            </p:spPr>
            <p:txBody>
              <a:bodyPr wrap="square" rtlCol="0">
                <a:spAutoFit/>
              </a:bodyPr>
              <a:lstStyle/>
              <a:p>
                <a:pPr algn="ctr"/>
                <a:r>
                  <a:rPr lang="es-MX" sz="2400" b="1">
                    <a:solidFill>
                      <a:schemeClr val="bg1"/>
                    </a:solidFill>
                    <a:latin typeface="Poppins" panose="00000500000000000000" pitchFamily="2" charset="0"/>
                    <a:cs typeface="Poppins" panose="00000500000000000000" pitchFamily="2" charset="0"/>
                  </a:rPr>
                  <a:t>Boletín del Distrito</a:t>
                </a:r>
                <a:endParaRPr lang="es-MX" sz="2400">
                  <a:solidFill>
                    <a:schemeClr val="bg1"/>
                  </a:solidFill>
                  <a:latin typeface="Poppins" panose="00000500000000000000" pitchFamily="2" charset="0"/>
                  <a:cs typeface="Poppins" panose="00000500000000000000" pitchFamily="2" charset="0"/>
                </a:endParaRPr>
              </a:p>
            </p:txBody>
          </p:sp>
        </p:grpSp>
        <p:sp>
          <p:nvSpPr>
            <p:cNvPr id="26" name="Freeform 47">
              <a:extLst>
                <a:ext uri="{FF2B5EF4-FFF2-40B4-BE49-F238E27FC236}">
                  <a16:creationId xmlns:a16="http://schemas.microsoft.com/office/drawing/2014/main" id="{4BB487CD-F8B3-4E84-ABC1-D0BBCA026E96}"/>
                </a:ext>
              </a:extLst>
            </p:cNvPr>
            <p:cNvSpPr>
              <a:spLocks/>
            </p:cNvSpPr>
            <p:nvPr/>
          </p:nvSpPr>
          <p:spPr bwMode="auto">
            <a:xfrm>
              <a:off x="5305648" y="2721935"/>
              <a:ext cx="2254101" cy="1350336"/>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76B1468-18CF-443D-9433-ADC1C5B08EB0}"/>
              </a:ext>
            </a:extLst>
          </p:cNvPr>
          <p:cNvGrpSpPr/>
          <p:nvPr/>
        </p:nvGrpSpPr>
        <p:grpSpPr>
          <a:xfrm>
            <a:off x="270107" y="2498651"/>
            <a:ext cx="3578879" cy="3668234"/>
            <a:chOff x="446004" y="1329069"/>
            <a:chExt cx="3115903" cy="3731881"/>
          </a:xfrm>
        </p:grpSpPr>
        <p:grpSp>
          <p:nvGrpSpPr>
            <p:cNvPr id="241" name="Group 240"/>
            <p:cNvGrpSpPr/>
            <p:nvPr/>
          </p:nvGrpSpPr>
          <p:grpSpPr>
            <a:xfrm>
              <a:off x="446004" y="1389759"/>
              <a:ext cx="3109480" cy="3671191"/>
              <a:chOff x="1826058" y="2336819"/>
              <a:chExt cx="2927642" cy="3456506"/>
            </a:xfrm>
          </p:grpSpPr>
          <p:sp>
            <p:nvSpPr>
              <p:cNvPr id="242" name="Freeform 46"/>
              <p:cNvSpPr>
                <a:spLocks/>
              </p:cNvSpPr>
              <p:nvPr/>
            </p:nvSpPr>
            <p:spPr bwMode="auto">
              <a:xfrm>
                <a:off x="1826058" y="3307191"/>
                <a:ext cx="2832022"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6" name="TextBox 245"/>
            <p:cNvSpPr txBox="1"/>
            <p:nvPr/>
          </p:nvSpPr>
          <p:spPr>
            <a:xfrm>
              <a:off x="612905" y="2966500"/>
              <a:ext cx="2502433" cy="830997"/>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State Requirements</a:t>
              </a:r>
              <a:endParaRPr lang="en-US" sz="2400">
                <a:solidFill>
                  <a:srgbClr val="FFFF00"/>
                </a:solidFill>
                <a:latin typeface="Poppins" panose="00000500000000000000" pitchFamily="2" charset="0"/>
                <a:cs typeface="Poppins" panose="00000500000000000000" pitchFamily="2" charset="0"/>
              </a:endParaRPr>
            </a:p>
          </p:txBody>
        </p:sp>
        <p:sp>
          <p:nvSpPr>
            <p:cNvPr id="20" name="TextBox 19"/>
            <p:cNvSpPr txBox="1"/>
            <p:nvPr/>
          </p:nvSpPr>
          <p:spPr>
            <a:xfrm>
              <a:off x="817789" y="3863880"/>
              <a:ext cx="2355952" cy="830997"/>
            </a:xfrm>
            <a:prstGeom prst="rect">
              <a:avLst/>
            </a:prstGeom>
            <a:noFill/>
          </p:spPr>
          <p:txBody>
            <a:bodyPr wrap="square" rtlCol="0">
              <a:spAutoFit/>
            </a:bodyPr>
            <a:lstStyle/>
            <a:p>
              <a:pPr algn="ctr"/>
              <a:r>
                <a:rPr lang="en-US" sz="2400" b="1" err="1">
                  <a:solidFill>
                    <a:schemeClr val="bg1"/>
                  </a:solidFill>
                  <a:latin typeface="Poppins" panose="00000500000000000000" pitchFamily="2" charset="0"/>
                  <a:cs typeface="Poppins" panose="00000500000000000000" pitchFamily="2" charset="0"/>
                </a:rPr>
                <a:t>Requisitos</a:t>
              </a:r>
              <a:r>
                <a:rPr lang="en-US" sz="2400" b="1">
                  <a:solidFill>
                    <a:schemeClr val="bg1"/>
                  </a:solidFill>
                  <a:latin typeface="Poppins" panose="00000500000000000000" pitchFamily="2" charset="0"/>
                  <a:cs typeface="Poppins" panose="00000500000000000000" pitchFamily="2" charset="0"/>
                </a:rPr>
                <a:t> </a:t>
              </a:r>
              <a:r>
                <a:rPr lang="en-US" sz="2400" b="1" err="1">
                  <a:solidFill>
                    <a:schemeClr val="bg1"/>
                  </a:solidFill>
                  <a:latin typeface="Poppins" panose="00000500000000000000" pitchFamily="2" charset="0"/>
                  <a:cs typeface="Poppins" panose="00000500000000000000" pitchFamily="2" charset="0"/>
                </a:rPr>
                <a:t>Estatales</a:t>
              </a:r>
              <a:endParaRPr lang="en-US" sz="2400">
                <a:solidFill>
                  <a:schemeClr val="bg1"/>
                </a:solidFill>
                <a:latin typeface="Poppins" panose="00000500000000000000" pitchFamily="2" charset="0"/>
                <a:cs typeface="Poppins" panose="00000500000000000000" pitchFamily="2" charset="0"/>
              </a:endParaRPr>
            </a:p>
          </p:txBody>
        </p:sp>
        <p:sp>
          <p:nvSpPr>
            <p:cNvPr id="27" name="Freeform 47">
              <a:extLst>
                <a:ext uri="{FF2B5EF4-FFF2-40B4-BE49-F238E27FC236}">
                  <a16:creationId xmlns:a16="http://schemas.microsoft.com/office/drawing/2014/main" id="{E73B8D58-D007-432A-ACA4-80A4B50AEDF1}"/>
                </a:ext>
              </a:extLst>
            </p:cNvPr>
            <p:cNvSpPr>
              <a:spLocks/>
            </p:cNvSpPr>
            <p:nvPr/>
          </p:nvSpPr>
          <p:spPr bwMode="auto">
            <a:xfrm>
              <a:off x="1482599" y="1329069"/>
              <a:ext cx="2079308" cy="1329071"/>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Slide Number Placeholder 7">
            <a:extLst>
              <a:ext uri="{FF2B5EF4-FFF2-40B4-BE49-F238E27FC236}">
                <a16:creationId xmlns:a16="http://schemas.microsoft.com/office/drawing/2014/main" id="{6D7C0238-5C64-4FDA-9A80-2119DFD666E1}"/>
              </a:ext>
            </a:extLst>
          </p:cNvPr>
          <p:cNvSpPr>
            <a:spLocks noGrp="1"/>
          </p:cNvSpPr>
          <p:nvPr>
            <p:ph type="sldNum" sz="quarter" idx="12"/>
          </p:nvPr>
        </p:nvSpPr>
        <p:spPr/>
        <p:txBody>
          <a:bodyPr/>
          <a:lstStyle/>
          <a:p>
            <a:fld id="{ADAD750B-947C-400E-B8CE-3DD0E804B3D6}" type="slidenum">
              <a:rPr lang="en-US" smtClean="0"/>
              <a:t>13</a:t>
            </a:fld>
            <a:endParaRPr lang="en-US"/>
          </a:p>
        </p:txBody>
      </p:sp>
    </p:spTree>
    <p:extLst>
      <p:ext uri="{BB962C8B-B14F-4D97-AF65-F5344CB8AC3E}">
        <p14:creationId xmlns:p14="http://schemas.microsoft.com/office/powerpoint/2010/main" val="25719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36317" y="52696"/>
            <a:ext cx="3944950" cy="954107"/>
          </a:xfrm>
          <a:prstGeom prst="rect">
            <a:avLst/>
          </a:prstGeom>
          <a:noFill/>
        </p:spPr>
        <p:txBody>
          <a:bodyPr wrap="square" lIns="91440" tIns="45720" rIns="91440" bIns="45720" rtlCol="0" anchor="t">
            <a:spAutoFit/>
          </a:bodyPr>
          <a:lstStyle/>
          <a:p>
            <a:pPr algn="ctr"/>
            <a:r>
              <a:rPr lang="en-US" sz="2800" b="1" dirty="0">
                <a:solidFill>
                  <a:schemeClr val="tx1">
                    <a:lumMod val="75000"/>
                    <a:lumOff val="25000"/>
                  </a:schemeClr>
                </a:solidFill>
                <a:latin typeface="Poppins"/>
                <a:cs typeface="Poppins"/>
              </a:rPr>
              <a:t>What does the </a:t>
            </a:r>
            <a:endParaRPr lang="en-US" sz="2400" dirty="0">
              <a:solidFill>
                <a:schemeClr val="tx1">
                  <a:lumMod val="75000"/>
                  <a:lumOff val="25000"/>
                </a:schemeClr>
              </a:solidFill>
              <a:latin typeface="Poppins"/>
              <a:cs typeface="Poppins"/>
            </a:endParaRPr>
          </a:p>
          <a:p>
            <a:pPr algn="ctr"/>
            <a:r>
              <a:rPr lang="en-US" sz="2800" b="1" dirty="0">
                <a:solidFill>
                  <a:schemeClr val="tx1">
                    <a:lumMod val="75000"/>
                    <a:lumOff val="25000"/>
                  </a:schemeClr>
                </a:solidFill>
                <a:latin typeface="Poppins"/>
                <a:cs typeface="Poppins"/>
              </a:rPr>
              <a:t>State require?</a:t>
            </a:r>
            <a:endParaRPr lang="en-US" sz="2400" dirty="0">
              <a:solidFill>
                <a:schemeClr val="tx1">
                  <a:lumMod val="75000"/>
                  <a:lumOff val="25000"/>
                </a:schemeClr>
              </a:solidFill>
              <a:latin typeface="Poppins"/>
              <a:cs typeface="Poppins"/>
            </a:endParaRPr>
          </a:p>
        </p:txBody>
      </p:sp>
      <p:sp>
        <p:nvSpPr>
          <p:cNvPr id="26" name="TextBox 25"/>
          <p:cNvSpPr txBox="1"/>
          <p:nvPr/>
        </p:nvSpPr>
        <p:spPr>
          <a:xfrm>
            <a:off x="8100120" y="46003"/>
            <a:ext cx="4025900" cy="954107"/>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 Qué es lo que requiere el estado</a:t>
            </a:r>
            <a:r>
              <a:rPr lang="en-US" sz="2800" b="1">
                <a:solidFill>
                  <a:srgbClr val="0070C0"/>
                </a:solidFill>
                <a:latin typeface="Poppins"/>
                <a:cs typeface="Poppins"/>
              </a:rPr>
              <a:t>?</a:t>
            </a:r>
            <a:endParaRPr lang="en-US" sz="2400">
              <a:solidFill>
                <a:srgbClr val="0070C0"/>
              </a:solidFill>
              <a:latin typeface="Poppins"/>
              <a:cs typeface="Poppins"/>
            </a:endParaRPr>
          </a:p>
        </p:txBody>
      </p:sp>
      <p:grpSp>
        <p:nvGrpSpPr>
          <p:cNvPr id="7" name="Group 6"/>
          <p:cNvGrpSpPr/>
          <p:nvPr/>
        </p:nvGrpSpPr>
        <p:grpSpPr>
          <a:xfrm>
            <a:off x="3797910" y="1269219"/>
            <a:ext cx="4137111" cy="4795385"/>
            <a:chOff x="3913043" y="605309"/>
            <a:chExt cx="4595395" cy="5546254"/>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605309"/>
              <a:ext cx="4595395" cy="5546254"/>
              <a:chOff x="3897313" y="605309"/>
              <a:chExt cx="4595395" cy="5546254"/>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605309"/>
                <a:ext cx="3079332" cy="2161704"/>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rot="19344249">
                <a:off x="6125307" y="1506706"/>
                <a:ext cx="2300026" cy="605147"/>
              </a:xfrm>
              <a:prstGeom prst="rect">
                <a:avLst/>
              </a:prstGeom>
              <a:noFill/>
            </p:spPr>
            <p:txBody>
              <a:bodyPr wrap="square" lIns="91440" tIns="45720" rIns="91440" bIns="45720" rtlCol="0" anchor="t">
                <a:spAutoFit/>
              </a:bodyPr>
              <a:lstStyle/>
              <a:p>
                <a:r>
                  <a:rPr lang="en-US" sz="1400" b="1" dirty="0">
                    <a:solidFill>
                      <a:srgbClr val="FFFF00"/>
                    </a:solidFill>
                    <a:latin typeface="Poppins"/>
                    <a:cs typeface="Poppins"/>
                  </a:rPr>
                  <a:t>State Requirements</a:t>
                </a:r>
              </a:p>
              <a:p>
                <a:r>
                  <a:rPr lang="es-MX" sz="1400" b="1" dirty="0">
                    <a:solidFill>
                      <a:schemeClr val="bg1"/>
                    </a:solidFill>
                    <a:latin typeface="Poppins"/>
                    <a:cs typeface="Poppins"/>
                  </a:rPr>
                  <a:t>Requisitos Estatales</a:t>
                </a:r>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230760" y="1061265"/>
            <a:ext cx="3877593" cy="5740033"/>
          </a:xfrm>
          <a:prstGeom prst="rect">
            <a:avLst/>
          </a:prstGeom>
          <a:noFill/>
        </p:spPr>
        <p:txBody>
          <a:bodyPr wrap="square" lIns="91440" tIns="45720" rIns="91440" bIns="45720" rtlCol="0" anchor="t">
            <a:spAutoFit/>
          </a:bodyPr>
          <a:lstStyle/>
          <a:p>
            <a:r>
              <a:rPr lang="en-US" sz="2000" b="1" dirty="0">
                <a:solidFill>
                  <a:schemeClr val="tx1">
                    <a:lumMod val="75000"/>
                    <a:lumOff val="25000"/>
                  </a:schemeClr>
                </a:solidFill>
                <a:latin typeface="Poppins"/>
                <a:cs typeface="Poppins"/>
              </a:rPr>
              <a:t>Title I schools must form </a:t>
            </a:r>
            <a:endParaRPr lang="en-US" b="1">
              <a:solidFill>
                <a:schemeClr val="tx1">
                  <a:lumMod val="75000"/>
                  <a:lumOff val="25000"/>
                </a:schemeClr>
              </a:solidFill>
              <a:latin typeface="Calibri" panose="020F0502020204030204"/>
              <a:cs typeface="Calibri" panose="020F0502020204030204"/>
            </a:endParaRPr>
          </a:p>
          <a:p>
            <a:r>
              <a:rPr lang="en-US" sz="2000" b="1" dirty="0">
                <a:solidFill>
                  <a:schemeClr val="tx1">
                    <a:lumMod val="75000"/>
                    <a:lumOff val="25000"/>
                  </a:schemeClr>
                </a:solidFill>
                <a:latin typeface="Poppins"/>
                <a:cs typeface="Poppins"/>
              </a:rPr>
              <a:t>an SSC.</a:t>
            </a:r>
            <a:endParaRPr lang="en-US" b="1">
              <a:solidFill>
                <a:schemeClr val="tx1">
                  <a:lumMod val="75000"/>
                  <a:lumOff val="25000"/>
                </a:schemeClr>
              </a:solidFill>
              <a:cs typeface="Calibri"/>
            </a:endParaRPr>
          </a:p>
          <a:p>
            <a:pPr marL="342900" indent="-342900">
              <a:buFont typeface="Arial" panose="020B0604020202020204" pitchFamily="34" charset="0"/>
              <a:buChar char="•"/>
            </a:pPr>
            <a:endParaRPr lang="en-US" sz="11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SSC Membership  composition, and responsibilities.</a:t>
            </a:r>
          </a:p>
          <a:p>
            <a:pPr marL="342900" indent="-342900">
              <a:buFont typeface="Arial" panose="020B0604020202020204" pitchFamily="34" charset="0"/>
              <a:buChar char="•"/>
            </a:pPr>
            <a:endParaRPr lang="en-US" sz="12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panose="00000500000000000000" pitchFamily="2" charset="0"/>
                <a:cs typeface="Poppins" panose="00000500000000000000" pitchFamily="2" charset="0"/>
              </a:rPr>
              <a:t>Requires that meetings be open to the public.</a:t>
            </a:r>
          </a:p>
          <a:p>
            <a:r>
              <a:rPr lang="en-US" sz="1200" dirty="0">
                <a:solidFill>
                  <a:schemeClr val="tx1">
                    <a:lumMod val="75000"/>
                    <a:lumOff val="25000"/>
                  </a:schemeClr>
                </a:solidFill>
                <a:latin typeface="Poppins" panose="00000500000000000000" pitchFamily="2" charset="0"/>
                <a:cs typeface="Poppins" panose="00000500000000000000" pitchFamily="2" charset="0"/>
              </a:rPr>
              <a:t> </a:t>
            </a: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Requires posting of agenda with date, location and time of meeting 72 hours prior to the start of the meeting time.</a:t>
            </a:r>
          </a:p>
          <a:p>
            <a:pPr marL="342900" indent="-342900">
              <a:buFont typeface="Arial" panose="020B0604020202020204" pitchFamily="34" charset="0"/>
              <a:buChar char="•"/>
            </a:pPr>
            <a:endParaRPr lang="en-US" sz="1200" dirty="0">
              <a:solidFill>
                <a:schemeClr val="tx1">
                  <a:lumMod val="75000"/>
                  <a:lumOff val="25000"/>
                </a:schemeClr>
              </a:solidFill>
              <a:latin typeface="Poppins" panose="00000500000000000000" pitchFamily="2" charset="0"/>
              <a:cs typeface="Poppins" panose="00000500000000000000" pitchFamily="2" charset="0"/>
            </a:endParaRPr>
          </a:p>
          <a:p>
            <a:r>
              <a:rPr lang="en-US" sz="2000" b="1" dirty="0">
                <a:solidFill>
                  <a:schemeClr val="tx1">
                    <a:lumMod val="75000"/>
                    <a:lumOff val="25000"/>
                  </a:schemeClr>
                </a:solidFill>
                <a:latin typeface="Poppins"/>
                <a:cs typeface="Poppins"/>
              </a:rPr>
              <a:t>SSC is the decision-making body </a:t>
            </a:r>
            <a:r>
              <a:rPr lang="en-US" sz="2000" dirty="0">
                <a:solidFill>
                  <a:schemeClr val="tx1">
                    <a:lumMod val="75000"/>
                    <a:lumOff val="25000"/>
                  </a:schemeClr>
                </a:solidFill>
                <a:latin typeface="Poppins"/>
                <a:cs typeface="Poppins"/>
              </a:rPr>
              <a:t>regarding SPSA and </a:t>
            </a:r>
          </a:p>
          <a:p>
            <a:r>
              <a:rPr lang="en-US" sz="2000" dirty="0">
                <a:solidFill>
                  <a:schemeClr val="tx1">
                    <a:lumMod val="75000"/>
                    <a:lumOff val="25000"/>
                  </a:schemeClr>
                </a:solidFill>
                <a:latin typeface="Poppins"/>
                <a:cs typeface="Poppins"/>
              </a:rPr>
              <a:t>its expenditures.</a:t>
            </a:r>
            <a:endParaRPr lang="en-US">
              <a:solidFill>
                <a:schemeClr val="tx1">
                  <a:lumMod val="75000"/>
                  <a:lumOff val="25000"/>
                </a:schemeClr>
              </a:solidFill>
            </a:endParaRPr>
          </a:p>
        </p:txBody>
      </p:sp>
      <p:sp>
        <p:nvSpPr>
          <p:cNvPr id="28" name="TextBox 27"/>
          <p:cNvSpPr txBox="1"/>
          <p:nvPr/>
        </p:nvSpPr>
        <p:spPr>
          <a:xfrm>
            <a:off x="8017884" y="1248406"/>
            <a:ext cx="4105508" cy="5609594"/>
          </a:xfrm>
          <a:prstGeom prst="rect">
            <a:avLst/>
          </a:prstGeom>
          <a:noFill/>
        </p:spPr>
        <p:txBody>
          <a:bodyPr wrap="square" lIns="91440" tIns="45720" rIns="91440" bIns="45720" rtlCol="0" anchor="t">
            <a:normAutofit lnSpcReduction="10000"/>
          </a:bodyPr>
          <a:lstStyle/>
          <a:p>
            <a:r>
              <a:rPr lang="es-MX" sz="2000" dirty="0">
                <a:solidFill>
                  <a:srgbClr val="0070C0"/>
                </a:solidFill>
                <a:latin typeface="Poppins"/>
                <a:cs typeface="Poppins"/>
              </a:rPr>
              <a:t>Las Escuelas bajo Título I deben de formar un SSC.</a:t>
            </a:r>
            <a:endParaRPr lang="en-US" dirty="0"/>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Establece la composición de la membresía de SSC y sus responsabilidades.</a:t>
            </a:r>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Requiere que las reuniones estén abiertas al público.</a:t>
            </a:r>
          </a:p>
          <a:p>
            <a:pPr marL="342900" indent="-342900">
              <a:buFont typeface="Arial" panose="020B0604020202020204" pitchFamily="34" charset="0"/>
              <a:buChar char="•"/>
            </a:pPr>
            <a:endParaRPr lang="es-MX" sz="200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Se debe de publicar la agenda con la fecha, ubicación y horario de la reunión con al menos 72 horas de anticipación .</a:t>
            </a:r>
          </a:p>
          <a:p>
            <a:endParaRPr lang="es-MX" sz="2000">
              <a:solidFill>
                <a:srgbClr val="0070C0"/>
              </a:solidFill>
              <a:latin typeface="Poppins" panose="00000500000000000000" pitchFamily="2" charset="0"/>
              <a:cs typeface="Poppins" panose="00000500000000000000" pitchFamily="2" charset="0"/>
            </a:endParaRPr>
          </a:p>
          <a:p>
            <a:r>
              <a:rPr lang="es-MX" sz="2000" b="1" dirty="0">
                <a:solidFill>
                  <a:srgbClr val="0070C0"/>
                </a:solidFill>
                <a:latin typeface="Poppins"/>
                <a:cs typeface="Poppins"/>
              </a:rPr>
              <a:t>El SSC es un cuerpo de toma decisiones </a:t>
            </a:r>
            <a:r>
              <a:rPr lang="es-MX" sz="2000" dirty="0">
                <a:solidFill>
                  <a:srgbClr val="0070C0"/>
                </a:solidFill>
                <a:latin typeface="Poppins"/>
                <a:cs typeface="Poppins"/>
              </a:rPr>
              <a:t>referente al SPSA y sus gastos.</a:t>
            </a:r>
          </a:p>
        </p:txBody>
      </p:sp>
      <p:sp>
        <p:nvSpPr>
          <p:cNvPr id="8" name="Slide Number Placeholder 7">
            <a:extLst>
              <a:ext uri="{FF2B5EF4-FFF2-40B4-BE49-F238E27FC236}">
                <a16:creationId xmlns:a16="http://schemas.microsoft.com/office/drawing/2014/main" id="{988235E1-7DE9-4C9C-B633-E1CB94553BA8}"/>
              </a:ext>
            </a:extLst>
          </p:cNvPr>
          <p:cNvSpPr>
            <a:spLocks noGrp="1"/>
          </p:cNvSpPr>
          <p:nvPr>
            <p:ph type="sldNum" sz="quarter" idx="12"/>
          </p:nvPr>
        </p:nvSpPr>
        <p:spPr/>
        <p:txBody>
          <a:bodyPr/>
          <a:lstStyle/>
          <a:p>
            <a:fld id="{ADAD750B-947C-400E-B8CE-3DD0E804B3D6}" type="slidenum">
              <a:rPr lang="en-US" smtClean="0"/>
              <a:t>14</a:t>
            </a:fld>
            <a:endParaRPr lang="en-US"/>
          </a:p>
        </p:txBody>
      </p:sp>
    </p:spTree>
    <p:extLst>
      <p:ext uri="{BB962C8B-B14F-4D97-AF65-F5344CB8AC3E}">
        <p14:creationId xmlns:p14="http://schemas.microsoft.com/office/powerpoint/2010/main" val="366922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0069" y="101125"/>
            <a:ext cx="4080115" cy="830997"/>
          </a:xfrm>
          <a:prstGeom prst="rect">
            <a:avLst/>
          </a:prstGeom>
          <a:noFill/>
        </p:spPr>
        <p:txBody>
          <a:bodyPr wrap="square" rtlCol="0">
            <a:spAutoFit/>
          </a:bodyPr>
          <a:lstStyle/>
          <a:p>
            <a:pPr algn="ctr"/>
            <a:r>
              <a:rPr lang="en-US" sz="2400" b="1">
                <a:solidFill>
                  <a:schemeClr val="tx1">
                    <a:lumMod val="75000"/>
                    <a:lumOff val="25000"/>
                  </a:schemeClr>
                </a:solidFill>
                <a:latin typeface="Poppins" panose="00000500000000000000" pitchFamily="2" charset="0"/>
                <a:cs typeface="Poppins" panose="00000500000000000000" pitchFamily="2" charset="0"/>
              </a:rPr>
              <a:t>What is the purpose of the District Bulletin?</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26" name="TextBox 25"/>
          <p:cNvSpPr txBox="1"/>
          <p:nvPr/>
        </p:nvSpPr>
        <p:spPr>
          <a:xfrm>
            <a:off x="8194159" y="66116"/>
            <a:ext cx="3997841" cy="830997"/>
          </a:xfrm>
          <a:prstGeom prst="rect">
            <a:avLst/>
          </a:prstGeom>
          <a:noFill/>
        </p:spPr>
        <p:txBody>
          <a:bodyPr wrap="square" lIns="91440" tIns="45720" rIns="91440" bIns="45720" rtlCol="0" anchor="t">
            <a:spAutoFit/>
          </a:bodyPr>
          <a:lstStyle/>
          <a:p>
            <a:r>
              <a:rPr lang="es-MX" sz="2400" b="1">
                <a:solidFill>
                  <a:srgbClr val="0070C0"/>
                </a:solidFill>
                <a:latin typeface="Poppins"/>
                <a:cs typeface="Poppins"/>
              </a:rPr>
              <a:t>¿ Cuál es el propósito de la política del distrito</a:t>
            </a:r>
            <a:r>
              <a:rPr lang="en-US" sz="2400" b="1">
                <a:solidFill>
                  <a:srgbClr val="0070C0"/>
                </a:solidFill>
                <a:latin typeface="Poppins"/>
                <a:cs typeface="Poppins"/>
              </a:rPr>
              <a:t>?</a:t>
            </a:r>
            <a:endParaRPr lang="en-US" sz="2400">
              <a:solidFill>
                <a:srgbClr val="0070C0"/>
              </a:solidFill>
              <a:latin typeface="Poppins"/>
              <a:cs typeface="Poppins"/>
            </a:endParaRPr>
          </a:p>
        </p:txBody>
      </p:sp>
      <p:sp>
        <p:nvSpPr>
          <p:cNvPr id="27" name="TextBox 26"/>
          <p:cNvSpPr txBox="1"/>
          <p:nvPr/>
        </p:nvSpPr>
        <p:spPr>
          <a:xfrm>
            <a:off x="225338" y="1487850"/>
            <a:ext cx="3704256" cy="489364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state requirements in a way that provides clear guidance to District staff</a:t>
            </a:r>
          </a:p>
          <a:p>
            <a:pPr marL="342900" indent="-342900">
              <a:buFont typeface="Arial" panose="020B0604020202020204" pitchFamily="34" charset="0"/>
              <a:buChar char="•"/>
            </a:pPr>
            <a:endParaRPr lang="en-US" sz="20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Outlines the roles and responsibilities of SSC members and officers</a:t>
            </a:r>
          </a:p>
          <a:p>
            <a:pPr marL="342900" indent="-342900">
              <a:buFont typeface="Arial" panose="020B0604020202020204" pitchFamily="34" charset="0"/>
              <a:buChar char="•"/>
            </a:pPr>
            <a:endParaRPr lang="en-US" sz="2000" dirty="0">
              <a:solidFill>
                <a:schemeClr val="tx1">
                  <a:lumMod val="75000"/>
                  <a:lumOff val="25000"/>
                </a:schemeClr>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a:cs typeface="Poppins"/>
              </a:rPr>
              <a:t>Provides templates of various documents that must be used for the proper functioning of the SSC</a:t>
            </a:r>
          </a:p>
          <a:p>
            <a:pPr marL="342900" indent="-342900">
              <a:buFont typeface="Arial" panose="020B0604020202020204" pitchFamily="34" charset="0"/>
              <a:buChar char="•"/>
            </a:pPr>
            <a:endParaRPr lang="en-US" sz="3200" b="1" dirty="0">
              <a:solidFill>
                <a:schemeClr val="tx1">
                  <a:lumMod val="75000"/>
                  <a:lumOff val="25000"/>
                </a:schemeClr>
              </a:solidFill>
            </a:endParaRPr>
          </a:p>
        </p:txBody>
      </p:sp>
      <p:grpSp>
        <p:nvGrpSpPr>
          <p:cNvPr id="2" name="Group 1"/>
          <p:cNvGrpSpPr/>
          <p:nvPr/>
        </p:nvGrpSpPr>
        <p:grpSpPr>
          <a:xfrm>
            <a:off x="3909571" y="962046"/>
            <a:ext cx="3953769" cy="4288367"/>
            <a:chOff x="4052078" y="1875454"/>
            <a:chExt cx="3813628" cy="4170783"/>
          </a:xfrm>
        </p:grpSpPr>
        <p:grpSp>
          <p:nvGrpSpPr>
            <p:cNvPr id="7" name="Group 6"/>
            <p:cNvGrpSpPr/>
            <p:nvPr/>
          </p:nvGrpSpPr>
          <p:grpSpPr>
            <a:xfrm>
              <a:off x="4052078" y="1875454"/>
              <a:ext cx="3813628" cy="4170783"/>
              <a:chOff x="3913043" y="919163"/>
              <a:chExt cx="4432301" cy="52324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919163"/>
                <a:ext cx="4432301" cy="5232400"/>
                <a:chOff x="3897313" y="919163"/>
                <a:chExt cx="4432301" cy="52324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919163"/>
                  <a:ext cx="2916238" cy="1847850"/>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rot="19425362">
              <a:off x="5983515" y="2375237"/>
              <a:ext cx="1831425" cy="508874"/>
            </a:xfrm>
            <a:prstGeom prst="rect">
              <a:avLst/>
            </a:prstGeom>
            <a:noFill/>
          </p:spPr>
          <p:txBody>
            <a:bodyPr wrap="square" lIns="91440" tIns="45720" rIns="91440" bIns="45720" rtlCol="0" anchor="t">
              <a:spAutoFit/>
            </a:bodyPr>
            <a:lstStyle/>
            <a:p>
              <a:r>
                <a:rPr lang="en-US" sz="1400" b="1" dirty="0">
                  <a:solidFill>
                    <a:srgbClr val="FFFF00"/>
                  </a:solidFill>
                  <a:latin typeface="Poppins"/>
                  <a:cs typeface="Poppins"/>
                </a:rPr>
                <a:t>District Policy </a:t>
              </a:r>
              <a:endParaRPr lang="en-US" sz="1400" b="1" dirty="0">
                <a:solidFill>
                  <a:srgbClr val="FFFF00"/>
                </a:solidFill>
                <a:latin typeface="Poppins" panose="00000500000000000000" pitchFamily="2" charset="0"/>
                <a:cs typeface="Poppins" panose="00000500000000000000" pitchFamily="2" charset="0"/>
              </a:endParaRPr>
            </a:p>
            <a:p>
              <a:r>
                <a:rPr lang="es-MX" sz="1400" b="1" dirty="0">
                  <a:solidFill>
                    <a:schemeClr val="bg1"/>
                  </a:solidFill>
                  <a:latin typeface="Poppins"/>
                  <a:cs typeface="Poppins"/>
                </a:rPr>
                <a:t>Política del Distrito</a:t>
              </a:r>
              <a:endParaRPr lang="en-US" sz="1400" b="1" dirty="0">
                <a:solidFill>
                  <a:schemeClr val="bg1"/>
                </a:solidFill>
                <a:latin typeface="Poppins"/>
                <a:cs typeface="Poppins"/>
              </a:endParaRPr>
            </a:p>
          </p:txBody>
        </p:sp>
      </p:grpSp>
      <p:sp>
        <p:nvSpPr>
          <p:cNvPr id="31" name="TextBox 30"/>
          <p:cNvSpPr txBox="1"/>
          <p:nvPr/>
        </p:nvSpPr>
        <p:spPr>
          <a:xfrm>
            <a:off x="8023760" y="1739451"/>
            <a:ext cx="3950653" cy="470898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dirty="0">
                <a:solidFill>
                  <a:srgbClr val="0070C0"/>
                </a:solidFill>
                <a:latin typeface="Poppins"/>
                <a:cs typeface="Poppins"/>
              </a:rPr>
              <a:t>Establece los requisitos estatales de una manera que provee una guía clara al personal del distrito</a:t>
            </a:r>
          </a:p>
          <a:p>
            <a:pPr marL="342900" indent="-342900">
              <a:buFont typeface="Arial" panose="020B0604020202020204" pitchFamily="34" charset="0"/>
              <a:buChar char="•"/>
            </a:pPr>
            <a:endParaRPr lang="es-MX" sz="2000" dirty="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Establece la función y responsabilidades de los miembros y funcionarios del SSC</a:t>
            </a:r>
          </a:p>
          <a:p>
            <a:pPr marL="342900" indent="-342900">
              <a:buFont typeface="Arial" panose="020B0604020202020204" pitchFamily="34" charset="0"/>
              <a:buChar char="•"/>
            </a:pPr>
            <a:endParaRPr lang="es-MX" sz="2000" dirty="0">
              <a:solidFill>
                <a:srgbClr val="0070C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2000" dirty="0">
                <a:solidFill>
                  <a:srgbClr val="0070C0"/>
                </a:solidFill>
                <a:latin typeface="Poppins"/>
                <a:cs typeface="Poppins"/>
              </a:rPr>
              <a:t>Provee planillas de varios documentos que se deben de usar para el funcionamiento adecuado del SSC</a:t>
            </a:r>
          </a:p>
        </p:txBody>
      </p:sp>
      <p:sp>
        <p:nvSpPr>
          <p:cNvPr id="10" name="Slide Number Placeholder 9">
            <a:extLst>
              <a:ext uri="{FF2B5EF4-FFF2-40B4-BE49-F238E27FC236}">
                <a16:creationId xmlns:a16="http://schemas.microsoft.com/office/drawing/2014/main" id="{FD429B94-7057-42D7-9496-01E301795D1B}"/>
              </a:ext>
            </a:extLst>
          </p:cNvPr>
          <p:cNvSpPr>
            <a:spLocks noGrp="1"/>
          </p:cNvSpPr>
          <p:nvPr>
            <p:ph type="sldNum" sz="quarter" idx="12"/>
          </p:nvPr>
        </p:nvSpPr>
        <p:spPr>
          <a:xfrm>
            <a:off x="9175044" y="6455128"/>
            <a:ext cx="2743200" cy="365125"/>
          </a:xfrm>
        </p:spPr>
        <p:txBody>
          <a:bodyPr/>
          <a:lstStyle/>
          <a:p>
            <a:fld id="{ADAD750B-947C-400E-B8CE-3DD0E804B3D6}" type="slidenum">
              <a:rPr lang="en-US" smtClean="0"/>
              <a:t>15</a:t>
            </a:fld>
            <a:endParaRPr lang="en-US"/>
          </a:p>
        </p:txBody>
      </p:sp>
    </p:spTree>
    <p:extLst>
      <p:ext uri="{BB962C8B-B14F-4D97-AF65-F5344CB8AC3E}">
        <p14:creationId xmlns:p14="http://schemas.microsoft.com/office/powerpoint/2010/main" val="123737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9649387" y="287584"/>
            <a:ext cx="1767358"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Guía</a:t>
            </a:r>
          </a:p>
        </p:txBody>
      </p:sp>
      <p:sp>
        <p:nvSpPr>
          <p:cNvPr id="2" name="TextBox 1">
            <a:extLst>
              <a:ext uri="{FF2B5EF4-FFF2-40B4-BE49-F238E27FC236}">
                <a16:creationId xmlns:a16="http://schemas.microsoft.com/office/drawing/2014/main" id="{9D039432-97AB-CADC-C3A3-40183B68AF88}"/>
              </a:ext>
            </a:extLst>
          </p:cNvPr>
          <p:cNvSpPr txBox="1"/>
          <p:nvPr/>
        </p:nvSpPr>
        <p:spPr>
          <a:xfrm>
            <a:off x="3795370" y="1142513"/>
            <a:ext cx="4621931" cy="3046988"/>
          </a:xfrm>
          <a:prstGeom prst="rect">
            <a:avLst/>
          </a:prstGeom>
          <a:noFill/>
        </p:spPr>
        <p:txBody>
          <a:bodyPr wrap="square" lIns="91440" tIns="45720" rIns="91440" bIns="45720" rtlCol="0" anchor="t">
            <a:spAutoFit/>
          </a:bodyPr>
          <a:lstStyle/>
          <a:p>
            <a:pPr algn="ctr"/>
            <a:r>
              <a:rPr lang="en-US" sz="2400" b="1" dirty="0">
                <a:latin typeface="Poppins"/>
                <a:cs typeface="Poppins"/>
              </a:rPr>
              <a:t>LAUSD Bulletin 6745.7: Guidelines for the Required ELAC and SSC (English) and (Spanish) available at:</a:t>
            </a:r>
          </a:p>
          <a:p>
            <a:pPr algn="ctr"/>
            <a:r>
              <a:rPr lang="es-MX" sz="2400" b="1" dirty="0">
                <a:solidFill>
                  <a:srgbClr val="0070C0"/>
                </a:solidFill>
                <a:latin typeface="Poppins"/>
                <a:cs typeface="Poppins"/>
              </a:rPr>
              <a:t>El Boletín 6745.7: Guía de los requisitos del ELAC y SSC disponible en (inglés) y (español) disponible en:</a:t>
            </a:r>
            <a:endParaRPr lang="es-MX" sz="2400" b="1" dirty="0">
              <a:solidFill>
                <a:srgbClr val="0070C0"/>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C92A1968-A646-8705-C77D-0BA1A7F48590}"/>
              </a:ext>
            </a:extLst>
          </p:cNvPr>
          <p:cNvSpPr txBox="1"/>
          <p:nvPr/>
        </p:nvSpPr>
        <p:spPr>
          <a:xfrm>
            <a:off x="1806188" y="5428617"/>
            <a:ext cx="8342841" cy="1569660"/>
          </a:xfrm>
          <a:prstGeom prst="rect">
            <a:avLst/>
          </a:prstGeom>
          <a:noFill/>
        </p:spPr>
        <p:txBody>
          <a:bodyPr wrap="square" lIns="91440" tIns="45720" rIns="91440" bIns="45720" anchor="t">
            <a:spAutoFit/>
          </a:bodyPr>
          <a:lstStyle/>
          <a:p>
            <a:r>
              <a:rPr lang="en-US" sz="3200" b="1" dirty="0">
                <a:latin typeface="Poppins"/>
                <a:cs typeface="Poppins"/>
                <a:hlinkClick r:id="rId3"/>
              </a:rPr>
              <a:t>https://families.lausd.org/committees</a:t>
            </a:r>
            <a:endParaRPr lang="en-US" sz="3200" b="1" dirty="0">
              <a:latin typeface="Poppins"/>
              <a:cs typeface="Poppins"/>
            </a:endParaRPr>
          </a:p>
          <a:p>
            <a:endParaRPr lang="en-US" sz="3200" b="1" dirty="0">
              <a:latin typeface="Poppins"/>
              <a:cs typeface="Poppins"/>
            </a:endParaRPr>
          </a:p>
          <a:p>
            <a:endParaRPr lang="en-US" sz="3200" b="1" dirty="0">
              <a:latin typeface="Poppins"/>
              <a:cs typeface="Poppins"/>
              <a:hlinkClick r:id="rId4"/>
            </a:endParaRPr>
          </a:p>
        </p:txBody>
      </p:sp>
      <p:sp>
        <p:nvSpPr>
          <p:cNvPr id="4" name="TextBox 3">
            <a:extLst>
              <a:ext uri="{FF2B5EF4-FFF2-40B4-BE49-F238E27FC236}">
                <a16:creationId xmlns:a16="http://schemas.microsoft.com/office/drawing/2014/main" id="{A4667BCA-A260-4A07-8493-4E90626BDB59}"/>
              </a:ext>
            </a:extLst>
          </p:cNvPr>
          <p:cNvSpPr txBox="1"/>
          <p:nvPr/>
        </p:nvSpPr>
        <p:spPr>
          <a:xfrm>
            <a:off x="412809" y="289137"/>
            <a:ext cx="3032349"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Guidelines</a:t>
            </a:r>
            <a:endPar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A0458DA7-93DC-E104-8ED5-365F67A885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34" y="1570622"/>
            <a:ext cx="2041678" cy="2821108"/>
          </a:xfrm>
          <a:prstGeom prst="rect">
            <a:avLst/>
          </a:prstGeom>
        </p:spPr>
      </p:pic>
      <p:pic>
        <p:nvPicPr>
          <p:cNvPr id="6" name="Picture 5">
            <a:extLst>
              <a:ext uri="{FF2B5EF4-FFF2-40B4-BE49-F238E27FC236}">
                <a16:creationId xmlns:a16="http://schemas.microsoft.com/office/drawing/2014/main" id="{89F341FF-0BC7-A77B-C074-D44EFD3A31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2455" y="1570622"/>
            <a:ext cx="2041678" cy="2821108"/>
          </a:xfrm>
          <a:prstGeom prst="rect">
            <a:avLst/>
          </a:prstGeom>
        </p:spPr>
      </p:pic>
    </p:spTree>
    <p:extLst>
      <p:ext uri="{BB962C8B-B14F-4D97-AF65-F5344CB8AC3E}">
        <p14:creationId xmlns:p14="http://schemas.microsoft.com/office/powerpoint/2010/main" val="40325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44500" y="114300"/>
            <a:ext cx="4640600"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cs typeface="Poppins"/>
              </a:rPr>
              <a:t>Bulletin 6745.7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oppins"/>
                <a:cs typeface="Poppins"/>
              </a:rPr>
              <a:t>Attachment Index</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6AD707A4-3F6A-F5ED-A044-FDE196122B9C}"/>
              </a:ext>
            </a:extLst>
          </p:cNvPr>
          <p:cNvSpPr txBox="1"/>
          <p:nvPr/>
        </p:nvSpPr>
        <p:spPr>
          <a:xfrm>
            <a:off x="7643455" y="127172"/>
            <a:ext cx="41049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Índice de Adjuntos del Boletín</a:t>
            </a:r>
            <a:r>
              <a:rPr lang="en-US" sz="2800" b="1" dirty="0">
                <a:solidFill>
                  <a:srgbClr val="0070C0"/>
                </a:solidFill>
                <a:latin typeface="Poppins"/>
                <a:cs typeface="Poppins"/>
              </a:rPr>
              <a:t> 6745.7</a:t>
            </a:r>
            <a:endParaRPr lang="en-US" dirty="0"/>
          </a:p>
        </p:txBody>
      </p:sp>
      <p:pic>
        <p:nvPicPr>
          <p:cNvPr id="6" name="Picture 5">
            <a:extLst>
              <a:ext uri="{FF2B5EF4-FFF2-40B4-BE49-F238E27FC236}">
                <a16:creationId xmlns:a16="http://schemas.microsoft.com/office/drawing/2014/main" id="{ABEEFC8F-2F31-F511-A0C5-E90603871A21}"/>
              </a:ext>
            </a:extLst>
          </p:cNvPr>
          <p:cNvPicPr>
            <a:picLocks noChangeAspect="1"/>
          </p:cNvPicPr>
          <p:nvPr/>
        </p:nvPicPr>
        <p:blipFill>
          <a:blip r:embed="rId3"/>
          <a:stretch>
            <a:fillRect/>
          </a:stretch>
        </p:blipFill>
        <p:spPr>
          <a:xfrm>
            <a:off x="3531161" y="1079499"/>
            <a:ext cx="4482353" cy="5768128"/>
          </a:xfrm>
          <a:prstGeom prst="rect">
            <a:avLst/>
          </a:prstGeom>
        </p:spPr>
      </p:pic>
    </p:spTree>
    <p:extLst>
      <p:ext uri="{BB962C8B-B14F-4D97-AF65-F5344CB8AC3E}">
        <p14:creationId xmlns:p14="http://schemas.microsoft.com/office/powerpoint/2010/main" val="28186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984285" y="96578"/>
            <a:ext cx="3611792"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14" name="TextBox 13">
            <a:extLst>
              <a:ext uri="{FF2B5EF4-FFF2-40B4-BE49-F238E27FC236}">
                <a16:creationId xmlns:a16="http://schemas.microsoft.com/office/drawing/2014/main" id="{10654495-6A6F-4306-AAE1-07C006B6F491}"/>
              </a:ext>
            </a:extLst>
          </p:cNvPr>
          <p:cNvSpPr txBox="1"/>
          <p:nvPr/>
        </p:nvSpPr>
        <p:spPr>
          <a:xfrm>
            <a:off x="156072" y="2102391"/>
            <a:ext cx="5412603" cy="452835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Keep students a priority in making decisions.</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Listen attentively, speak respectfully, and not interrupt while another is speaking.</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Believe that we can agree to disagree and that there is more than one solution to a problem.</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34290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a:rPr>
              <a:t>Abide by all District policies and procedures pertinent to the council’s/committee’s purpose and to my role and responsibility as a member of the council/committee.</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0005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Refrain from slander.</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00050" algn="l"/>
              </a:tabLst>
              <a:defRPr/>
            </a:pPr>
            <a:r>
              <a:rPr kumimoji="0" lang="en-US" sz="1800" b="0" i="0" u="none" strike="noStrike" kern="1200" cap="none" spc="0" normalizeH="0" baseline="0" noProof="0">
                <a:ln>
                  <a:noFill/>
                </a:ln>
                <a:solidFill>
                  <a:srgbClr val="000000"/>
                </a:solidFill>
                <a:effectLst/>
                <a:uLnTx/>
                <a:uFillTx/>
                <a:latin typeface="Poppins"/>
                <a:ea typeface="Calibri" panose="020F0502020204030204" pitchFamily="34" charset="0"/>
                <a:cs typeface="Arial" panose="020B0604020202020204" pitchFamily="34" charset="0"/>
              </a:rPr>
              <a:t>Not use my role for personal benefit or financial gain.</a:t>
            </a:r>
            <a:endParaRPr kumimoji="0" lang="en-US" sz="1800" b="0" i="0" u="none" strike="noStrike" kern="1200" cap="none" spc="0" normalizeH="0" baseline="0" noProof="0">
              <a:ln>
                <a:noFill/>
              </a:ln>
              <a:solidFill>
                <a:prstClr val="black"/>
              </a:solidFill>
              <a:effectLst/>
              <a:uLnTx/>
              <a:uFillTx/>
              <a:latin typeface="Poppins"/>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A49371-BEC2-4F77-9E0A-6642BBE2EB99}"/>
              </a:ext>
            </a:extLst>
          </p:cNvPr>
          <p:cNvSpPr txBox="1"/>
          <p:nvPr/>
        </p:nvSpPr>
        <p:spPr>
          <a:xfrm>
            <a:off x="6406187" y="1935724"/>
            <a:ext cx="5607505"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Mantener a los estudiantes como la prioridad en la toma de decisiones.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Escuchar atentamente, expresarse respetuosamente sin interrumpir a los demás cuando alguien más esté hablando.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Creer que podemos estar de acuerdo con el desacuerdo y que existe más de una solución a un problema.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Respetar todas las políticas y procedimientos del Distrito tocantes al propósito del consejo/comité y mi función como miembro del consejo/comité.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Abstenerse de difamar.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800" b="0" i="0" u="none" strike="noStrike" kern="1200" cap="none" spc="0" normalizeH="0" baseline="0" noProof="0">
                <a:ln>
                  <a:noFill/>
                </a:ln>
                <a:solidFill>
                  <a:srgbClr val="0070C0"/>
                </a:solidFill>
                <a:effectLst/>
                <a:uLnTx/>
                <a:uFillTx/>
                <a:latin typeface="Poppins"/>
                <a:ea typeface="+mn-ea"/>
                <a:cs typeface="+mn-cs"/>
              </a:rPr>
              <a:t>No utilizar mi puesto para beneficio personal o financiero. </a:t>
            </a:r>
          </a:p>
        </p:txBody>
      </p:sp>
      <p:sp>
        <p:nvSpPr>
          <p:cNvPr id="9" name="TextBox 8">
            <a:extLst>
              <a:ext uri="{FF2B5EF4-FFF2-40B4-BE49-F238E27FC236}">
                <a16:creationId xmlns:a16="http://schemas.microsoft.com/office/drawing/2014/main" id="{8E47C07B-37BF-49FA-BEFD-832AB029ACAB}"/>
              </a:ext>
            </a:extLst>
          </p:cNvPr>
          <p:cNvSpPr txBox="1"/>
          <p:nvPr/>
        </p:nvSpPr>
        <p:spPr>
          <a:xfrm>
            <a:off x="6329555" y="1080133"/>
            <a:ext cx="5513915" cy="707886"/>
          </a:xfrm>
          <a:prstGeom prst="rect">
            <a:avLst/>
          </a:prstGeom>
          <a:noFill/>
        </p:spPr>
        <p:txBody>
          <a:bodyPr wrap="square" lIns="91440" tIns="45720" rIns="91440" bIns="45720" anchor="t">
            <a:spAutoFit/>
          </a:bodyPr>
          <a:lstStyle/>
          <a:p>
            <a:pPr>
              <a:defRPr/>
            </a:pPr>
            <a:r>
              <a:rPr kumimoji="0" lang="en-US" sz="2000" b="0" i="0" u="none" strike="noStrike" kern="1200" cap="none" spc="0" normalizeH="0" baseline="0" noProof="0" dirty="0">
                <a:ln>
                  <a:noFill/>
                </a:ln>
                <a:solidFill>
                  <a:srgbClr val="0070C0"/>
                </a:solidFill>
                <a:effectLst/>
                <a:uLnTx/>
                <a:uFillTx/>
                <a:latin typeface="Poppins"/>
                <a:ea typeface="+mn-ea"/>
                <a:cs typeface="+mn-cs"/>
              </a:rPr>
              <a:t>NORMAS DE FUNCIONAMIENTO Y CÓDIGO DE CONDUCTA DE LAUSD PARA SSC Y ELAC</a:t>
            </a:r>
            <a:r>
              <a:rPr lang="en-US" sz="2000" dirty="0">
                <a:solidFill>
                  <a:srgbClr val="0070C0"/>
                </a:solidFill>
                <a:latin typeface="Poppins"/>
              </a:rPr>
              <a:t> </a:t>
            </a:r>
            <a:endParaRPr kumimoji="0" lang="en-US" sz="2000" b="0" i="0" u="none" strike="noStrike" kern="1200" cap="none" spc="0" normalizeH="0" baseline="0" noProof="0">
              <a:ln>
                <a:noFill/>
              </a:ln>
              <a:solidFill>
                <a:srgbClr val="0070C0"/>
              </a:solidFill>
              <a:effectLst/>
              <a:uLnTx/>
              <a:uFillTx/>
              <a:latin typeface="Poppins"/>
              <a:ea typeface="+mn-ea"/>
              <a:cs typeface="+mn-cs"/>
            </a:endParaRPr>
          </a:p>
        </p:txBody>
      </p:sp>
      <p:sp>
        <p:nvSpPr>
          <p:cNvPr id="11" name="TextBox 10">
            <a:extLst>
              <a:ext uri="{FF2B5EF4-FFF2-40B4-BE49-F238E27FC236}">
                <a16:creationId xmlns:a16="http://schemas.microsoft.com/office/drawing/2014/main" id="{57F0E196-1894-490A-9C05-8F9ADAC75A2C}"/>
              </a:ext>
            </a:extLst>
          </p:cNvPr>
          <p:cNvSpPr txBox="1"/>
          <p:nvPr/>
        </p:nvSpPr>
        <p:spPr>
          <a:xfrm>
            <a:off x="427673" y="1228391"/>
            <a:ext cx="5363287" cy="707886"/>
          </a:xfrm>
          <a:prstGeom prst="rect">
            <a:avLst/>
          </a:prstGeom>
          <a:noFill/>
        </p:spPr>
        <p:txBody>
          <a:bodyPr wrap="square" lIns="91440" tIns="45720" rIns="91440" bIns="45720" anchor="t">
            <a:spAutoFit/>
          </a:bodyPr>
          <a:lstStyle/>
          <a:p>
            <a:pPr>
              <a:defRPr/>
            </a:pPr>
            <a:r>
              <a:rPr kumimoji="0" lang="en-US" sz="2000" b="0" i="0" u="none" strike="noStrike" kern="1200" cap="none" spc="0" normalizeH="0" baseline="0" noProof="0" dirty="0">
                <a:ln>
                  <a:noFill/>
                </a:ln>
                <a:effectLst/>
                <a:uLnTx/>
                <a:uFillTx/>
                <a:latin typeface="Poppins"/>
                <a:ea typeface="+mn-ea"/>
                <a:cs typeface="+mn-cs"/>
              </a:rPr>
              <a:t>LAUSD </a:t>
            </a:r>
            <a:r>
              <a:rPr lang="en-US" sz="2000" dirty="0">
                <a:latin typeface="Poppins"/>
              </a:rPr>
              <a:t>Operating Norms</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and Code</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of Conduct For</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the SSC</a:t>
            </a:r>
            <a:r>
              <a:rPr kumimoji="0" lang="en-US" sz="2000" b="0" i="0" u="none" strike="noStrike" kern="1200" cap="none" spc="0" normalizeH="0" baseline="0" noProof="0" dirty="0">
                <a:ln>
                  <a:noFill/>
                </a:ln>
                <a:effectLst/>
                <a:uLnTx/>
                <a:uFillTx/>
                <a:latin typeface="Poppins"/>
                <a:ea typeface="+mn-ea"/>
                <a:cs typeface="+mn-cs"/>
              </a:rPr>
              <a:t> </a:t>
            </a:r>
            <a:r>
              <a:rPr lang="en-US" sz="2000" dirty="0">
                <a:latin typeface="Poppins"/>
              </a:rPr>
              <a:t>and the ELAC </a:t>
            </a:r>
            <a:endParaRPr kumimoji="0" lang="en-US" sz="2000" b="0" i="0" u="none" strike="noStrike" kern="1200" cap="none" spc="0" normalizeH="0" baseline="0" noProof="0" dirty="0">
              <a:ln>
                <a:noFill/>
              </a:ln>
              <a:effectLst/>
              <a:uLnTx/>
              <a:uFillTx/>
              <a:latin typeface="Poppins"/>
              <a:ea typeface="+mn-ea"/>
              <a:cs typeface="+mn-cs"/>
            </a:endParaRPr>
          </a:p>
        </p:txBody>
      </p:sp>
      <p:sp>
        <p:nvSpPr>
          <p:cNvPr id="2" name="TextBox 1">
            <a:extLst>
              <a:ext uri="{FF2B5EF4-FFF2-40B4-BE49-F238E27FC236}">
                <a16:creationId xmlns:a16="http://schemas.microsoft.com/office/drawing/2014/main" id="{E02BB658-4E00-1900-6B76-E7D92C06C53F}"/>
              </a:ext>
            </a:extLst>
          </p:cNvPr>
          <p:cNvSpPr txBox="1"/>
          <p:nvPr/>
        </p:nvSpPr>
        <p:spPr>
          <a:xfrm>
            <a:off x="6741226" y="106878"/>
            <a:ext cx="53943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r>
              <a:rPr lang="es-MX" sz="2800" b="1" dirty="0">
                <a:solidFill>
                  <a:srgbClr val="0070C0"/>
                </a:solidFill>
                <a:latin typeface="Poppins"/>
                <a:cs typeface="Poppins"/>
              </a:rPr>
              <a:t>)</a:t>
            </a:r>
            <a:endParaRPr lang="en-US" dirty="0"/>
          </a:p>
        </p:txBody>
      </p:sp>
      <p:pic>
        <p:nvPicPr>
          <p:cNvPr id="4" name="Picture 3">
            <a:extLst>
              <a:ext uri="{FF2B5EF4-FFF2-40B4-BE49-F238E27FC236}">
                <a16:creationId xmlns:a16="http://schemas.microsoft.com/office/drawing/2014/main" id="{C0EC30E5-8F09-64B2-2698-A76DDB795ABA}"/>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69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88026" y="63501"/>
            <a:ext cx="3443559"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1" u="none" strike="noStrike" kern="1200" cap="none" spc="0" normalizeH="0" baseline="0" noProof="0" dirty="0">
              <a:ln>
                <a:noFill/>
              </a:ln>
              <a:solidFill>
                <a:srgbClr val="0070C0"/>
              </a:solidFill>
              <a:effectLst/>
              <a:uLnTx/>
              <a:uFillTx/>
              <a:latin typeface="Poppins"/>
              <a:cs typeface="Poppins"/>
            </a:endParaRPr>
          </a:p>
          <a:p>
            <a:pPr>
              <a:defRPr/>
            </a:pPr>
            <a:endParaRPr lang="es-MX" dirty="0">
              <a:latin typeface="Poppins"/>
              <a:cs typeface="Poppins"/>
            </a:endParaRPr>
          </a:p>
        </p:txBody>
      </p:sp>
      <p:sp>
        <p:nvSpPr>
          <p:cNvPr id="14" name="TextBox 13">
            <a:extLst>
              <a:ext uri="{FF2B5EF4-FFF2-40B4-BE49-F238E27FC236}">
                <a16:creationId xmlns:a16="http://schemas.microsoft.com/office/drawing/2014/main" id="{10654495-6A6F-4306-AAE1-07C006B6F491}"/>
              </a:ext>
            </a:extLst>
          </p:cNvPr>
          <p:cNvSpPr txBox="1"/>
          <p:nvPr/>
        </p:nvSpPr>
        <p:spPr>
          <a:xfrm>
            <a:off x="941725" y="1973404"/>
            <a:ext cx="4463809" cy="4692310"/>
          </a:xfrm>
          <a:prstGeom prst="rect">
            <a:avLst/>
          </a:prstGeom>
          <a:noFill/>
        </p:spPr>
        <p:txBody>
          <a:bodyPr wrap="square">
            <a:spAutoFit/>
          </a:bodyPr>
          <a:lstStyle/>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gs"/>
                <a:ea typeface="Calibri" panose="020F0502020204030204" pitchFamily="34" charset="0"/>
                <a:cs typeface="Arial" panose="020B0604020202020204" pitchFamily="34" charset="0"/>
              </a:rPr>
              <a:t>7.</a:t>
            </a:r>
            <a:r>
              <a:rPr kumimoji="0" lang="en-US" sz="2000" b="0" i="0" u="none" strike="noStrike" kern="1200" cap="none" spc="0" normalizeH="0" baseline="0" noProof="0">
                <a:ln>
                  <a:noFill/>
                </a:ln>
                <a:solidFill>
                  <a:srgbClr val="0070C0"/>
                </a:solidFill>
                <a:effectLst/>
                <a:uLnTx/>
                <a:uFillTx/>
                <a:latin typeface="Poppings"/>
                <a:ea typeface="Calibri" panose="020F0502020204030204" pitchFamily="34" charset="0"/>
                <a:cs typeface="Arial" panose="020B0604020202020204" pitchFamily="34" charset="0"/>
              </a:rPr>
              <a:t> </a:t>
            </a:r>
            <a:r>
              <a:rPr kumimoji="0" lang="en-US" sz="2000" b="0" i="0" u="none" strike="noStrike" kern="1200" cap="none" spc="0" normalizeH="0" baseline="0" noProof="0">
                <a:ln>
                  <a:noFill/>
                </a:ln>
                <a:solidFill>
                  <a:prstClr val="black"/>
                </a:solidFill>
                <a:effectLst/>
                <a:uLnTx/>
                <a:uFillTx/>
                <a:latin typeface="Poppings"/>
                <a:ea typeface="Calibri" panose="020F0502020204030204" pitchFamily="34" charset="0"/>
                <a:cs typeface="Arial" panose="020B0604020202020204" pitchFamily="34" charset="0"/>
              </a:rPr>
              <a:t>D</a:t>
            </a:r>
            <a:r>
              <a:rPr kumimoji="0" lang="en-US" sz="2000" b="0" i="0" u="none" strike="noStrike" kern="1200" cap="none" spc="0" normalizeH="0" baseline="0" noProof="0">
                <a:ln>
                  <a:noFill/>
                </a:ln>
                <a:solidFill>
                  <a:prstClr val="black"/>
                </a:solidFill>
                <a:effectLst/>
                <a:uLnTx/>
                <a:uFillTx/>
                <a:latin typeface="Poppins"/>
                <a:ea typeface="+mn-ea"/>
                <a:cs typeface="+mn-cs"/>
              </a:rPr>
              <a:t>isclose a conflict of interest, whether personal or financial and recuse me from debate or voting when necessary.</a:t>
            </a:r>
          </a:p>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8. Abide by the California Open Meeting Law of the Greene Act, District policy, bylaws, and selected Robert’s Rules of Order.</a:t>
            </a:r>
          </a:p>
          <a:p>
            <a:pPr marL="225425" marR="0" lvl="0" indent="-225425"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9. Remove District property from any District facility only when authorized to do so.</a:t>
            </a:r>
          </a:p>
          <a:p>
            <a:pPr marL="290513" marR="0" lvl="0" indent="-290513"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10. Confine my remarks on the issues discussed.</a:t>
            </a:r>
          </a:p>
        </p:txBody>
      </p:sp>
      <p:sp>
        <p:nvSpPr>
          <p:cNvPr id="7" name="TextBox 6">
            <a:extLst>
              <a:ext uri="{FF2B5EF4-FFF2-40B4-BE49-F238E27FC236}">
                <a16:creationId xmlns:a16="http://schemas.microsoft.com/office/drawing/2014/main" id="{05A49371-BEC2-4F77-9E0A-6642BBE2EB99}"/>
              </a:ext>
            </a:extLst>
          </p:cNvPr>
          <p:cNvSpPr txBox="1"/>
          <p:nvPr/>
        </p:nvSpPr>
        <p:spPr>
          <a:xfrm>
            <a:off x="6231980" y="2003777"/>
            <a:ext cx="5707308" cy="4401205"/>
          </a:xfrm>
          <a:prstGeom prst="rect">
            <a:avLst/>
          </a:prstGeom>
          <a:noFill/>
        </p:spPr>
        <p:txBody>
          <a:bodyPr wrap="square" lIns="91440" tIns="45720" rIns="91440" bIns="45720" anchor="t">
            <a:spAutoFit/>
          </a:bodyPr>
          <a:lstStyle/>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Revelar un conflicto de interés, sea personal o financiero, y relegarse de los debates o votación cuando sea necesario.</a:t>
            </a:r>
            <a:r>
              <a:rPr lang="es-CO" sz="2000" dirty="0">
                <a:solidFill>
                  <a:srgbClr val="0070C0"/>
                </a:solidFill>
                <a:latin typeface="Poppins"/>
              </a:rPr>
              <a:t> </a:t>
            </a:r>
            <a:endParaRPr kumimoji="0" lang="es-CO" sz="2000" b="0" i="0" u="none" strike="noStrike" kern="1200" cap="none" spc="0" normalizeH="0" baseline="0" noProof="0">
              <a:ln>
                <a:noFill/>
              </a:ln>
              <a:solidFill>
                <a:srgbClr val="0070C0"/>
              </a:solidFill>
              <a:effectLst/>
              <a:uLnTx/>
              <a:uFillTx/>
              <a:latin typeface="Poppins"/>
              <a:ea typeface="+mn-ea"/>
              <a:cs typeface="+mn-cs"/>
            </a:endParaRPr>
          </a:p>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Respetar el Decreto de California para Reuniones Abiertas al Público, la Políticas del Distrito, los estatutos y específicas normas del Reglamento del Orden Parlamentario de Robert.</a:t>
            </a:r>
            <a:r>
              <a:rPr lang="es-CO" sz="2000" dirty="0">
                <a:solidFill>
                  <a:srgbClr val="0070C0"/>
                </a:solidFill>
                <a:latin typeface="Poppins"/>
              </a:rPr>
              <a:t> </a:t>
            </a:r>
            <a:endParaRPr lang="es-CO" sz="2000" b="0" i="0" u="none" strike="noStrike" kern="1200" cap="none" spc="0" normalizeH="0" baseline="0" noProof="0" dirty="0">
              <a:ln>
                <a:noFill/>
              </a:ln>
              <a:solidFill>
                <a:srgbClr val="0070C0"/>
              </a:solidFill>
              <a:effectLst/>
              <a:uLnTx/>
              <a:uFillTx/>
              <a:latin typeface="Poppins"/>
              <a:cs typeface="Poppins"/>
            </a:endParaRPr>
          </a:p>
          <a:p>
            <a:pPr marL="342900" indent="-342900">
              <a:buFont typeface="+mj-lt"/>
              <a:buAutoNum type="arabicPeriod" startAt="7"/>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Remover propiedad </a:t>
            </a:r>
            <a:r>
              <a:rPr lang="es-CO" sz="2000" dirty="0">
                <a:solidFill>
                  <a:srgbClr val="0070C0"/>
                </a:solidFill>
                <a:latin typeface="Poppins"/>
              </a:rPr>
              <a:t>de </a:t>
            </a:r>
            <a:r>
              <a:rPr kumimoji="0" lang="es-CO" sz="2000" b="0" i="0" u="none" strike="noStrike" kern="1200" cap="none" spc="0" normalizeH="0" baseline="0" noProof="0" dirty="0">
                <a:ln>
                  <a:noFill/>
                </a:ln>
                <a:solidFill>
                  <a:srgbClr val="0070C0"/>
                </a:solidFill>
                <a:effectLst/>
                <a:uLnTx/>
                <a:uFillTx/>
                <a:latin typeface="Poppins"/>
                <a:ea typeface="+mn-ea"/>
                <a:cs typeface="+mn-cs"/>
              </a:rPr>
              <a:t>Distrito de cualquier plantel del Distrito solamente que se conceda autorización.</a:t>
            </a:r>
            <a:r>
              <a:rPr lang="es-CO" sz="2000" dirty="0">
                <a:solidFill>
                  <a:srgbClr val="0070C0"/>
                </a:solidFill>
                <a:latin typeface="Poppins"/>
              </a:rPr>
              <a:t> </a:t>
            </a:r>
            <a:endParaRPr lang="es-CO" sz="2000" b="0" i="0" u="none" strike="noStrike" kern="1200" cap="none" spc="0" normalizeH="0" baseline="0" noProof="0" dirty="0">
              <a:ln>
                <a:noFill/>
              </a:ln>
              <a:solidFill>
                <a:srgbClr val="0070C0"/>
              </a:solidFill>
              <a:effectLst/>
              <a:uLnTx/>
              <a:uFillTx/>
              <a:latin typeface="Poppins"/>
              <a:cs typeface="Poppin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Limitar mis comentarios a los asuntos que se discuten.</a:t>
            </a:r>
            <a:endParaRPr lang="es-CO" sz="2000" b="0" i="0" u="none"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71C9AC5A-D59A-2C3B-33C4-76E4737E45AA}"/>
              </a:ext>
            </a:extLst>
          </p:cNvPr>
          <p:cNvSpPr txBox="1"/>
          <p:nvPr/>
        </p:nvSpPr>
        <p:spPr>
          <a:xfrm>
            <a:off x="188026" y="1305296"/>
            <a:ext cx="58743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Poppins"/>
                <a:cs typeface="Poppins"/>
              </a:rPr>
              <a:t>LAUSD Operating Norms and Code of Conduct For the SSC and the ELAC </a:t>
            </a:r>
            <a:endParaRPr lang="en-US" b="1" dirty="0">
              <a:cs typeface="Calibri" panose="020F0502020204030204"/>
            </a:endParaRPr>
          </a:p>
        </p:txBody>
      </p:sp>
      <p:sp>
        <p:nvSpPr>
          <p:cNvPr id="3" name="TextBox 2">
            <a:extLst>
              <a:ext uri="{FF2B5EF4-FFF2-40B4-BE49-F238E27FC236}">
                <a16:creationId xmlns:a16="http://schemas.microsoft.com/office/drawing/2014/main" id="{B4D642BC-5587-3084-66D1-60BE3757C495}"/>
              </a:ext>
            </a:extLst>
          </p:cNvPr>
          <p:cNvSpPr txBox="1"/>
          <p:nvPr/>
        </p:nvSpPr>
        <p:spPr>
          <a:xfrm>
            <a:off x="6883731" y="103907"/>
            <a:ext cx="53102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err="1"/>
          </a:p>
        </p:txBody>
      </p:sp>
      <p:pic>
        <p:nvPicPr>
          <p:cNvPr id="4" name="Picture 3">
            <a:extLst>
              <a:ext uri="{FF2B5EF4-FFF2-40B4-BE49-F238E27FC236}">
                <a16:creationId xmlns:a16="http://schemas.microsoft.com/office/drawing/2014/main" id="{5F3D3695-1A29-FE45-4EEB-9C0E59307D13}"/>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10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6468983" y="1738677"/>
            <a:ext cx="5361390" cy="3531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
            </a:pPr>
            <a:r>
              <a:rPr lang="es-CO" sz="2400" i="1" dirty="0">
                <a:solidFill>
                  <a:srgbClr val="0070C0"/>
                </a:solidFill>
                <a:latin typeface="Poppins"/>
              </a:rPr>
              <a:t>Haga clic en el símbolo del mundo en la parte de abajo de su pantalla.</a:t>
            </a:r>
          </a:p>
          <a:p>
            <a:pPr>
              <a:buFont typeface="Wingdings" panose="05000000000000000000" pitchFamily="2" charset="2"/>
              <a:buChar char="§"/>
            </a:pPr>
            <a:endParaRPr lang="en-US"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Seleccione el idioma que le gustaría escuchar.</a:t>
            </a:r>
          </a:p>
          <a:p>
            <a:pPr>
              <a:buFont typeface="Wingdings" panose="05000000000000000000" pitchFamily="2" charset="2"/>
              <a:buChar char="§"/>
            </a:pPr>
            <a:endParaRPr lang="es-CO"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469060" y="1789119"/>
            <a:ext cx="5224373" cy="3662541"/>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US" sz="2400" dirty="0">
                <a:latin typeface="Poppins"/>
                <a:cs typeface="Calibri"/>
              </a:rPr>
              <a:t>Click on the globe icon at the bottom of the screen.</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Select your language of preference.</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You will engage and listen to the presentation in the language you select.</a:t>
            </a:r>
          </a:p>
          <a:p>
            <a:endParaRPr lang="en-US" sz="2400" dirty="0">
              <a:latin typeface="Poppins"/>
              <a:cs typeface="Calibri"/>
            </a:endParaRPr>
          </a:p>
          <a:p>
            <a:endParaRPr lang="en-US" sz="2400" dirty="0">
              <a:latin typeface="Poppins"/>
              <a:cs typeface="Calibri"/>
            </a:endParaRPr>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70210" y="397834"/>
            <a:ext cx="4579950" cy="6704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b="1" dirty="0">
                <a:solidFill>
                  <a:schemeClr val="tx1"/>
                </a:solidFill>
                <a:latin typeface="Poppins"/>
                <a:ea typeface="+mj-ea"/>
                <a:cs typeface="Poppins"/>
              </a:rPr>
              <a:t>Interpretation Services: Laptop or Computer</a:t>
            </a:r>
          </a:p>
          <a:p>
            <a:pPr marL="50800" indent="0">
              <a:buNone/>
            </a:pPr>
            <a:endParaRPr lang="en-US" sz="3200" dirty="0">
              <a:solidFill>
                <a:srgbClr val="000000"/>
              </a:solidFill>
              <a:latin typeface="Calibri Light" panose="020F0302020204030204"/>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5492913"/>
            <a:ext cx="12192000" cy="11408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7125419" y="5343820"/>
            <a:ext cx="1777041" cy="1514179"/>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75161" y="93719"/>
            <a:ext cx="1639019" cy="1205703"/>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2</a:t>
            </a:fld>
            <a:endParaRPr lang="en-US"/>
          </a:p>
        </p:txBody>
      </p:sp>
      <p:sp>
        <p:nvSpPr>
          <p:cNvPr id="8" name="Text Placeholder 2">
            <a:extLst>
              <a:ext uri="{FF2B5EF4-FFF2-40B4-BE49-F238E27FC236}">
                <a16:creationId xmlns:a16="http://schemas.microsoft.com/office/drawing/2014/main" id="{BB03DCCA-2DC3-7109-74CC-6A6568488733}"/>
              </a:ext>
            </a:extLst>
          </p:cNvPr>
          <p:cNvSpPr txBox="1">
            <a:spLocks/>
          </p:cNvSpPr>
          <p:nvPr/>
        </p:nvSpPr>
        <p:spPr>
          <a:xfrm>
            <a:off x="7230489" y="219092"/>
            <a:ext cx="4078279" cy="1982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sz="2400" b="1" dirty="0">
              <a:solidFill>
                <a:schemeClr val="tx1"/>
              </a:solidFill>
              <a:latin typeface="Poppins"/>
              <a:ea typeface="+mj-ea"/>
              <a:cs typeface="Poppins"/>
            </a:endParaRPr>
          </a:p>
          <a:p>
            <a:pPr marL="50800" indent="0">
              <a:buNone/>
            </a:pPr>
            <a:endParaRPr lang="en-US" sz="2400">
              <a:solidFill>
                <a:srgbClr val="000000"/>
              </a:solidFill>
              <a:latin typeface="Calibri Light" panose="020F0302020204030204"/>
              <a:cs typeface="Calibri" panose="020F0502020204030204" pitchFamily="34" charset="0"/>
            </a:endParaRPr>
          </a:p>
        </p:txBody>
      </p:sp>
      <p:sp>
        <p:nvSpPr>
          <p:cNvPr id="9" name="Text Placeholder 2">
            <a:extLst>
              <a:ext uri="{FF2B5EF4-FFF2-40B4-BE49-F238E27FC236}">
                <a16:creationId xmlns:a16="http://schemas.microsoft.com/office/drawing/2014/main" id="{AC1A026D-B63C-0D6A-777F-66E185D6B7B2}"/>
              </a:ext>
            </a:extLst>
          </p:cNvPr>
          <p:cNvSpPr txBox="1">
            <a:spLocks/>
          </p:cNvSpPr>
          <p:nvPr/>
        </p:nvSpPr>
        <p:spPr>
          <a:xfrm>
            <a:off x="6468983" y="258357"/>
            <a:ext cx="5257869" cy="714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s-MX" b="1" dirty="0">
                <a:solidFill>
                  <a:srgbClr val="0070C0"/>
                </a:solidFill>
                <a:latin typeface="Poppins"/>
                <a:cs typeface="Poppins"/>
              </a:rPr>
              <a:t>Servicios de Interpretación: Computadora o computadora portátil</a:t>
            </a:r>
            <a:endParaRPr lang="es-MX" dirty="0" err="1">
              <a:solidFill>
                <a:srgbClr val="0070C0"/>
              </a:solidFill>
            </a:endParaRPr>
          </a:p>
        </p:txBody>
      </p:sp>
    </p:spTree>
    <p:extLst>
      <p:ext uri="{BB962C8B-B14F-4D97-AF65-F5344CB8AC3E}">
        <p14:creationId xmlns:p14="http://schemas.microsoft.com/office/powerpoint/2010/main" val="332403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80803" y="194869"/>
            <a:ext cx="3097195"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a:t>
            </a:r>
            <a:endParaRPr lang="en-US" dirty="0"/>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7" name="TextBox 6">
            <a:extLst>
              <a:ext uri="{FF2B5EF4-FFF2-40B4-BE49-F238E27FC236}">
                <a16:creationId xmlns:a16="http://schemas.microsoft.com/office/drawing/2014/main" id="{9EFB5E9D-3427-4C06-B0F6-DD0F521272F4}"/>
              </a:ext>
            </a:extLst>
          </p:cNvPr>
          <p:cNvSpPr txBox="1"/>
          <p:nvPr/>
        </p:nvSpPr>
        <p:spPr>
          <a:xfrm>
            <a:off x="77518" y="1531645"/>
            <a:ext cx="6214179" cy="535095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I will not disturb the assembly by doing any of the following in meetings or anytime I am present, on or adjacent to a LAUSD site:</a:t>
            </a: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Making personal or derogatory comments related to any person’s ethnicity, race, sexual orientation, gender, age, disability, native language, immigration status, or religion.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Engaging in name-calling, the use of profanity, or cursing, or yelling.</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Threatening or engaging in verbal or physical attacks on any individual or group.</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Poppins"/>
                <a:ea typeface="+mn-ea"/>
                <a:cs typeface="+mn-cs"/>
              </a:rPr>
              <a:t>Stall the deliberations or action of the council or committee by encouraging unnecessary delays.</a:t>
            </a:r>
          </a:p>
        </p:txBody>
      </p:sp>
      <p:sp>
        <p:nvSpPr>
          <p:cNvPr id="8" name="TextBox 7">
            <a:extLst>
              <a:ext uri="{FF2B5EF4-FFF2-40B4-BE49-F238E27FC236}">
                <a16:creationId xmlns:a16="http://schemas.microsoft.com/office/drawing/2014/main" id="{CF4EBD08-E1EC-4F5E-92FC-D680C357D20D}"/>
              </a:ext>
            </a:extLst>
          </p:cNvPr>
          <p:cNvSpPr txBox="1"/>
          <p:nvPr/>
        </p:nvSpPr>
        <p:spPr>
          <a:xfrm>
            <a:off x="6198650" y="1531645"/>
            <a:ext cx="6029809"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No perturbaré la reunión por medio de hacer lo siguiente durante las reuniones o en cualquier momento que esté presente en el plantel o adyacente al plantel de LAUSD: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a:ln>
                <a:noFill/>
              </a:ln>
              <a:solidFill>
                <a:srgbClr val="0070C0"/>
              </a:solidFill>
              <a:effectLst/>
              <a:uLnTx/>
              <a:uFillTx/>
              <a:latin typeface="Poppi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Hacer comentarios personales o despectivos referentes al grupo étnico, raza, preferencia sexual, género, edad, discapacidad, idioma natal, estatus migratorio o religión de una persona.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Participaré en insultar, decir obscenidades, maldecir o gritar.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Amenazar o hacer ataques físicos o verbales a un individuo o grupo.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s-CO" sz="2000" b="0" i="0" u="none" strike="noStrike" kern="1200" cap="none" spc="0" normalizeH="0" baseline="0" noProof="0">
                <a:ln>
                  <a:noFill/>
                </a:ln>
                <a:solidFill>
                  <a:srgbClr val="0070C0"/>
                </a:solidFill>
                <a:effectLst/>
                <a:uLnTx/>
                <a:uFillTx/>
                <a:latin typeface="Poppins"/>
                <a:ea typeface="+mn-ea"/>
                <a:cs typeface="+mn-cs"/>
              </a:rPr>
              <a:t>Detendré las deliberaciones o acciones del consejo o el comité por medio de dar paso a retrasos innecesarios.  </a:t>
            </a:r>
          </a:p>
        </p:txBody>
      </p:sp>
      <p:sp>
        <p:nvSpPr>
          <p:cNvPr id="2" name="TextBox 1">
            <a:extLst>
              <a:ext uri="{FF2B5EF4-FFF2-40B4-BE49-F238E27FC236}">
                <a16:creationId xmlns:a16="http://schemas.microsoft.com/office/drawing/2014/main" id="{1D1AEE19-4074-289A-E807-69CC95243085}"/>
              </a:ext>
            </a:extLst>
          </p:cNvPr>
          <p:cNvSpPr txBox="1"/>
          <p:nvPr/>
        </p:nvSpPr>
        <p:spPr>
          <a:xfrm>
            <a:off x="6564085" y="190005"/>
            <a:ext cx="543889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a:p>
        </p:txBody>
      </p:sp>
      <p:pic>
        <p:nvPicPr>
          <p:cNvPr id="3" name="Picture 2">
            <a:extLst>
              <a:ext uri="{FF2B5EF4-FFF2-40B4-BE49-F238E27FC236}">
                <a16:creationId xmlns:a16="http://schemas.microsoft.com/office/drawing/2014/main" id="{63F645F2-6F3F-E81E-4B2A-B95EFAA0D8DB}"/>
              </a:ext>
            </a:extLst>
          </p:cNvPr>
          <p:cNvPicPr>
            <a:picLocks noChangeAspect="1"/>
          </p:cNvPicPr>
          <p:nvPr/>
        </p:nvPicPr>
        <p:blipFill>
          <a:blip r:embed="rId3"/>
          <a:stretch>
            <a:fillRect/>
          </a:stretch>
        </p:blipFill>
        <p:spPr>
          <a:xfrm>
            <a:off x="5326590" y="156795"/>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091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607589" y="133349"/>
            <a:ext cx="3403974"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Operation Norms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N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7" name="TextBox 6">
            <a:extLst>
              <a:ext uri="{FF2B5EF4-FFF2-40B4-BE49-F238E27FC236}">
                <a16:creationId xmlns:a16="http://schemas.microsoft.com/office/drawing/2014/main" id="{9EFB5E9D-3427-4C06-B0F6-DD0F521272F4}"/>
              </a:ext>
            </a:extLst>
          </p:cNvPr>
          <p:cNvSpPr txBox="1"/>
          <p:nvPr/>
        </p:nvSpPr>
        <p:spPr>
          <a:xfrm>
            <a:off x="160536" y="1339481"/>
            <a:ext cx="5446042" cy="52162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Poppins"/>
                <a:ea typeface="+mn-ea"/>
                <a:cs typeface="+mn-cs"/>
              </a:rPr>
              <a:t>I understand and acknowledge receiving these Operating Norms and Code of Conduct as a member of the SSC; and I understand that if I do not adhere to these Operating Norms and Code of Conduct, regardless of my signature below, District staff may suspend and/or terminate my membership on the council/committee.</a:t>
            </a:r>
          </a:p>
        </p:txBody>
      </p:sp>
      <p:sp>
        <p:nvSpPr>
          <p:cNvPr id="8" name="TextBox 7">
            <a:extLst>
              <a:ext uri="{FF2B5EF4-FFF2-40B4-BE49-F238E27FC236}">
                <a16:creationId xmlns:a16="http://schemas.microsoft.com/office/drawing/2014/main" id="{CF4EBD08-E1EC-4F5E-92FC-D680C357D20D}"/>
              </a:ext>
            </a:extLst>
          </p:cNvPr>
          <p:cNvSpPr txBox="1"/>
          <p:nvPr/>
        </p:nvSpPr>
        <p:spPr>
          <a:xfrm>
            <a:off x="6703347" y="1381385"/>
            <a:ext cx="5114738" cy="529375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600" b="0" i="0" u="none" strike="noStrike" kern="1200" cap="none" spc="0" normalizeH="0" baseline="0" noProof="0">
                <a:ln>
                  <a:noFill/>
                </a:ln>
                <a:solidFill>
                  <a:srgbClr val="0070C0"/>
                </a:solidFill>
                <a:effectLst/>
                <a:uLnTx/>
                <a:uFillTx/>
                <a:latin typeface="Poppins"/>
                <a:ea typeface="+mn-ea"/>
                <a:cs typeface="+mn-cs"/>
              </a:rPr>
              <a:t>Entiendo y reconozco que recibir las Normas de Funcionamiento y el Código de Conducta como miembro del SSC; y entiendo que si no respeto  estas Normas de Funcionamiento y Código de Conducta, sin importar mi firma seguidamente, el personal del Distrito puede suspender y/o cesar mi membresía del consejo/comité. </a:t>
            </a:r>
          </a:p>
        </p:txBody>
      </p:sp>
      <p:sp>
        <p:nvSpPr>
          <p:cNvPr id="2" name="TextBox 1">
            <a:extLst>
              <a:ext uri="{FF2B5EF4-FFF2-40B4-BE49-F238E27FC236}">
                <a16:creationId xmlns:a16="http://schemas.microsoft.com/office/drawing/2014/main" id="{95EB4643-5334-F433-C107-CC283576F272}"/>
              </a:ext>
            </a:extLst>
          </p:cNvPr>
          <p:cNvSpPr txBox="1"/>
          <p:nvPr/>
        </p:nvSpPr>
        <p:spPr>
          <a:xfrm>
            <a:off x="6698672" y="75210"/>
            <a:ext cx="54953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de Funcionamiento (</a:t>
            </a:r>
            <a:r>
              <a:rPr lang="es-MX" sz="2800" b="1" i="1" dirty="0">
                <a:solidFill>
                  <a:srgbClr val="0070C0"/>
                </a:solidFill>
                <a:latin typeface="Poppins"/>
                <a:cs typeface="Poppins"/>
              </a:rPr>
              <a:t>Adjunto N)</a:t>
            </a:r>
            <a:endParaRPr lang="en-US" dirty="0"/>
          </a:p>
        </p:txBody>
      </p:sp>
      <p:pic>
        <p:nvPicPr>
          <p:cNvPr id="3" name="Picture 2">
            <a:extLst>
              <a:ext uri="{FF2B5EF4-FFF2-40B4-BE49-F238E27FC236}">
                <a16:creationId xmlns:a16="http://schemas.microsoft.com/office/drawing/2014/main" id="{B0C8FBC3-C8B1-0548-1552-DAE9EF7EAA74}"/>
              </a:ext>
            </a:extLst>
          </p:cNvPr>
          <p:cNvPicPr>
            <a:picLocks noChangeAspect="1"/>
          </p:cNvPicPr>
          <p:nvPr/>
        </p:nvPicPr>
        <p:blipFill>
          <a:blip r:embed="rId3"/>
          <a:stretch>
            <a:fillRect/>
          </a:stretch>
        </p:blipFill>
        <p:spPr>
          <a:xfrm>
            <a:off x="5350036" y="133349"/>
            <a:ext cx="722433" cy="895351"/>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690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944" y="39439"/>
            <a:ext cx="4090253" cy="954107"/>
          </a:xfrm>
          <a:prstGeom prst="rect">
            <a:avLst/>
          </a:prstGeom>
          <a:noFill/>
        </p:spPr>
        <p:txBody>
          <a:bodyPr wrap="square" rtlCol="0">
            <a:spAutoFit/>
          </a:bodyPr>
          <a:lstStyle/>
          <a:p>
            <a:r>
              <a:rPr lang="en-US" sz="2800" b="1">
                <a:solidFill>
                  <a:schemeClr val="tx1">
                    <a:lumMod val="75000"/>
                    <a:lumOff val="25000"/>
                  </a:schemeClr>
                </a:solidFill>
                <a:latin typeface="Poppins" panose="00000500000000000000" pitchFamily="2" charset="0"/>
                <a:cs typeface="Poppins" panose="00000500000000000000" pitchFamily="2" charset="0"/>
              </a:rPr>
              <a:t>What is the purpose of the SSC Bylaws?</a:t>
            </a:r>
            <a:endParaRPr lang="en-US" sz="2800">
              <a:solidFill>
                <a:schemeClr val="tx1">
                  <a:lumMod val="75000"/>
                  <a:lumOff val="25000"/>
                </a:schemeClr>
              </a:solidFill>
              <a:latin typeface="Poppins" panose="00000500000000000000" pitchFamily="2" charset="0"/>
              <a:cs typeface="Poppins" panose="00000500000000000000" pitchFamily="2" charset="0"/>
            </a:endParaRPr>
          </a:p>
        </p:txBody>
      </p:sp>
      <p:sp>
        <p:nvSpPr>
          <p:cNvPr id="26" name="TextBox 25"/>
          <p:cNvSpPr txBox="1"/>
          <p:nvPr/>
        </p:nvSpPr>
        <p:spPr>
          <a:xfrm>
            <a:off x="7682417" y="71997"/>
            <a:ext cx="4667181" cy="954107"/>
          </a:xfrm>
          <a:prstGeom prst="rect">
            <a:avLst/>
          </a:prstGeom>
          <a:noFill/>
        </p:spPr>
        <p:txBody>
          <a:bodyPr wrap="square" lIns="91440" tIns="45720" rIns="91440" bIns="45720" rtlCol="0" anchor="t">
            <a:spAutoFit/>
          </a:bodyPr>
          <a:lstStyle/>
          <a:p>
            <a:r>
              <a:rPr lang="es-MX" sz="2800" b="1">
                <a:solidFill>
                  <a:srgbClr val="0070C0"/>
                </a:solidFill>
                <a:latin typeface="Poppins"/>
                <a:cs typeface="Poppins"/>
              </a:rPr>
              <a:t>¿ Cuál es el propósito de los estatutos del SSC</a:t>
            </a:r>
            <a:r>
              <a:rPr lang="en-US" sz="2800" b="1">
                <a:solidFill>
                  <a:srgbClr val="0070C0"/>
                </a:solidFill>
                <a:latin typeface="Poppins"/>
                <a:cs typeface="Poppins"/>
              </a:rPr>
              <a:t>?</a:t>
            </a:r>
            <a:endParaRPr lang="en-US" sz="2800">
              <a:solidFill>
                <a:srgbClr val="0070C0"/>
              </a:solidFill>
              <a:latin typeface="Poppins"/>
              <a:cs typeface="Poppins"/>
            </a:endParaRPr>
          </a:p>
        </p:txBody>
      </p:sp>
      <p:sp>
        <p:nvSpPr>
          <p:cNvPr id="27" name="TextBox 26"/>
          <p:cNvSpPr txBox="1"/>
          <p:nvPr/>
        </p:nvSpPr>
        <p:spPr>
          <a:xfrm>
            <a:off x="210965" y="1074979"/>
            <a:ext cx="3685288" cy="5693866"/>
          </a:xfrm>
          <a:prstGeom prst="rect">
            <a:avLst/>
          </a:prstGeom>
          <a:noFill/>
        </p:spPr>
        <p:txBody>
          <a:bodyPr wrap="square" rtlCol="0">
            <a:spAutoFit/>
          </a:bodyPr>
          <a:lstStyle/>
          <a:p>
            <a:r>
              <a:rPr lang="en-US" sz="2400" b="1">
                <a:solidFill>
                  <a:schemeClr val="tx1">
                    <a:lumMod val="75000"/>
                    <a:lumOff val="25000"/>
                  </a:schemeClr>
                </a:solidFill>
                <a:latin typeface="Poppins" panose="00000500000000000000" pitchFamily="2" charset="0"/>
                <a:cs typeface="Poppins" panose="00000500000000000000" pitchFamily="2" charset="0"/>
              </a:rPr>
              <a:t>Provides specific guidance to a school’s members regarding the following:</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SSC composition</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Meeting dates</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Location</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Time</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Attendance</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Membership Responsibilities </a:t>
            </a:r>
          </a:p>
          <a:p>
            <a:pPr marL="800100" lvl="1" indent="-342900">
              <a:buFont typeface="Arial" panose="020B0604020202020204" pitchFamily="34" charset="0"/>
              <a:buChar char="•"/>
            </a:pPr>
            <a:r>
              <a:rPr lang="en-US" sz="2400">
                <a:solidFill>
                  <a:schemeClr val="tx1">
                    <a:lumMod val="75000"/>
                    <a:lumOff val="25000"/>
                  </a:schemeClr>
                </a:solidFill>
                <a:latin typeface="Poppins" panose="00000500000000000000" pitchFamily="2" charset="0"/>
                <a:cs typeface="Poppins" panose="00000500000000000000" pitchFamily="2" charset="0"/>
              </a:rPr>
              <a:t>Termination of Membership</a:t>
            </a:r>
          </a:p>
          <a:p>
            <a:pPr lvl="1"/>
            <a:endParaRPr lang="en-US" sz="2800" b="1">
              <a:solidFill>
                <a:schemeClr val="tx1">
                  <a:lumMod val="75000"/>
                  <a:lumOff val="25000"/>
                </a:schemeClr>
              </a:solidFill>
            </a:endParaRPr>
          </a:p>
        </p:txBody>
      </p:sp>
      <p:grpSp>
        <p:nvGrpSpPr>
          <p:cNvPr id="2" name="Group 1"/>
          <p:cNvGrpSpPr/>
          <p:nvPr/>
        </p:nvGrpSpPr>
        <p:grpSpPr>
          <a:xfrm>
            <a:off x="3932311" y="1401550"/>
            <a:ext cx="3903246" cy="4355970"/>
            <a:chOff x="3741576" y="1623528"/>
            <a:chExt cx="4245428" cy="4413378"/>
          </a:xfrm>
        </p:grpSpPr>
        <p:grpSp>
          <p:nvGrpSpPr>
            <p:cNvPr id="7" name="Group 6"/>
            <p:cNvGrpSpPr/>
            <p:nvPr/>
          </p:nvGrpSpPr>
          <p:grpSpPr>
            <a:xfrm>
              <a:off x="3741576" y="1623528"/>
              <a:ext cx="4245428" cy="4413378"/>
              <a:chOff x="3913043" y="919163"/>
              <a:chExt cx="4432301" cy="52324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919163"/>
                <a:ext cx="4432301" cy="5232400"/>
                <a:chOff x="3897313" y="919163"/>
                <a:chExt cx="4432301" cy="52324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413376" y="919163"/>
                  <a:ext cx="2916238" cy="1847850"/>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rot="19425362">
              <a:off x="5870975" y="2093031"/>
              <a:ext cx="1946516" cy="462140"/>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SSC Bylaws </a:t>
              </a:r>
            </a:p>
            <a:p>
              <a:r>
                <a:rPr lang="es-MX" sz="1700" b="1">
                  <a:solidFill>
                    <a:schemeClr val="bg1"/>
                  </a:solidFill>
                  <a:latin typeface="Poppins" panose="00000500000000000000" pitchFamily="2" charset="0"/>
                  <a:cs typeface="Poppins" panose="00000500000000000000" pitchFamily="2" charset="0"/>
                </a:rPr>
                <a:t>Estatutos del SSC</a:t>
              </a:r>
              <a:endParaRPr lang="en-US" sz="1700" b="1">
                <a:solidFill>
                  <a:schemeClr val="bg1"/>
                </a:solidFill>
                <a:latin typeface="Poppins" panose="00000500000000000000" pitchFamily="2" charset="0"/>
                <a:cs typeface="Poppins" panose="00000500000000000000" pitchFamily="2" charset="0"/>
              </a:endParaRPr>
            </a:p>
          </p:txBody>
        </p:sp>
      </p:grpSp>
      <p:sp>
        <p:nvSpPr>
          <p:cNvPr id="31" name="TextBox 30"/>
          <p:cNvSpPr txBox="1"/>
          <p:nvPr/>
        </p:nvSpPr>
        <p:spPr>
          <a:xfrm>
            <a:off x="7871616" y="1612783"/>
            <a:ext cx="4288785" cy="4524315"/>
          </a:xfrm>
          <a:prstGeom prst="rect">
            <a:avLst/>
          </a:prstGeom>
          <a:noFill/>
        </p:spPr>
        <p:txBody>
          <a:bodyPr wrap="square" lIns="91440" tIns="45720" rIns="91440" bIns="45720" rtlCol="0" anchor="t">
            <a:spAutoFit/>
          </a:bodyPr>
          <a:lstStyle/>
          <a:p>
            <a:pPr algn="ctr"/>
            <a:r>
              <a:rPr lang="es-MX" sz="2400" b="1">
                <a:solidFill>
                  <a:srgbClr val="0070C0"/>
                </a:solidFill>
                <a:latin typeface="Poppins"/>
                <a:cs typeface="Poppins"/>
              </a:rPr>
              <a:t>Proveen una guía específica a los miembros en las escuelas acerca de los siguientes:</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Composición del SSC</a:t>
            </a:r>
          </a:p>
          <a:p>
            <a:pPr marL="800100" lvl="1" indent="-342900">
              <a:buFont typeface="Arial" panose="020B0604020202020204" pitchFamily="34" charset="0"/>
              <a:buChar char="•"/>
            </a:pPr>
            <a:r>
              <a:rPr lang="es-MX" sz="2400">
                <a:solidFill>
                  <a:srgbClr val="0070C0"/>
                </a:solidFill>
                <a:latin typeface="Poppins"/>
                <a:cs typeface="Poppins"/>
              </a:rPr>
              <a:t>Fechas de reuniones</a:t>
            </a:r>
          </a:p>
          <a:p>
            <a:pPr marL="800100" lvl="1" indent="-342900">
              <a:buFont typeface="Arial" panose="020B0604020202020204" pitchFamily="34" charset="0"/>
              <a:buChar char="•"/>
            </a:pPr>
            <a:r>
              <a:rPr lang="es-MX" sz="2400">
                <a:solidFill>
                  <a:srgbClr val="0070C0"/>
                </a:solidFill>
                <a:latin typeface="Poppins"/>
                <a:cs typeface="Poppins"/>
              </a:rPr>
              <a:t>Ubicación</a:t>
            </a:r>
            <a:endParaRPr lang="es-MX" sz="2400">
              <a:solidFill>
                <a:srgbClr val="0070C0"/>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Horario</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Asistencia</a:t>
            </a:r>
          </a:p>
          <a:p>
            <a:pPr marL="800100" lvl="1" indent="-342900">
              <a:buFont typeface="Arial" panose="020B0604020202020204" pitchFamily="34" charset="0"/>
              <a:buChar char="•"/>
            </a:pPr>
            <a:r>
              <a:rPr lang="es-MX" sz="2400">
                <a:solidFill>
                  <a:srgbClr val="0070C0"/>
                </a:solidFill>
                <a:latin typeface="Poppins" panose="00000500000000000000" pitchFamily="2" charset="0"/>
                <a:cs typeface="Poppins" panose="00000500000000000000" pitchFamily="2" charset="0"/>
              </a:rPr>
              <a:t>Responsabilidades de la membresía</a:t>
            </a:r>
          </a:p>
          <a:p>
            <a:pPr marL="800100" lvl="1" indent="-342900">
              <a:buFont typeface="Arial" panose="020B0604020202020204" pitchFamily="34" charset="0"/>
              <a:buChar char="•"/>
            </a:pPr>
            <a:r>
              <a:rPr lang="es-MX" sz="2400">
                <a:solidFill>
                  <a:srgbClr val="0070C0"/>
                </a:solidFill>
                <a:latin typeface="Poppins"/>
                <a:cs typeface="Poppins"/>
              </a:rPr>
              <a:t>Cese de membresía</a:t>
            </a:r>
            <a:endParaRPr lang="es-MX" sz="2400">
              <a:solidFill>
                <a:srgbClr val="0070C0"/>
              </a:solidFill>
              <a:latin typeface="Poppins" panose="00000500000000000000" pitchFamily="2" charset="0"/>
              <a:cs typeface="Poppins" panose="00000500000000000000" pitchFamily="2" charset="0"/>
            </a:endParaRPr>
          </a:p>
        </p:txBody>
      </p:sp>
      <p:sp>
        <p:nvSpPr>
          <p:cNvPr id="9" name="Slide Number Placeholder 8">
            <a:extLst>
              <a:ext uri="{FF2B5EF4-FFF2-40B4-BE49-F238E27FC236}">
                <a16:creationId xmlns:a16="http://schemas.microsoft.com/office/drawing/2014/main" id="{D2443BB7-5446-419E-9343-A8AE454101F1}"/>
              </a:ext>
            </a:extLst>
          </p:cNvPr>
          <p:cNvSpPr>
            <a:spLocks noGrp="1"/>
          </p:cNvSpPr>
          <p:nvPr>
            <p:ph type="sldNum" sz="quarter" idx="12"/>
          </p:nvPr>
        </p:nvSpPr>
        <p:spPr/>
        <p:txBody>
          <a:bodyPr/>
          <a:lstStyle/>
          <a:p>
            <a:fld id="{ADAD750B-947C-400E-B8CE-3DD0E804B3D6}" type="slidenum">
              <a:rPr lang="en-US" smtClean="0"/>
              <a:t>22</a:t>
            </a:fld>
            <a:endParaRPr lang="en-US"/>
          </a:p>
        </p:txBody>
      </p:sp>
    </p:spTree>
    <p:extLst>
      <p:ext uri="{BB962C8B-B14F-4D97-AF65-F5344CB8AC3E}">
        <p14:creationId xmlns:p14="http://schemas.microsoft.com/office/powerpoint/2010/main" val="40142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AB51A90-51B8-4B04-3B65-7D3FCDDD9234}"/>
              </a:ext>
            </a:extLst>
          </p:cNvPr>
          <p:cNvSpPr txBox="1"/>
          <p:nvPr/>
        </p:nvSpPr>
        <p:spPr>
          <a:xfrm>
            <a:off x="394447" y="880952"/>
            <a:ext cx="4703667"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Poppins" panose="00000500000000000000" pitchFamily="2" charset="0"/>
                <a:cs typeface="Poppins" panose="00000500000000000000" pitchFamily="2" charset="0"/>
              </a:rPr>
              <a:t>Members will do a jigsaw activity.  Each member will review the section assigned to them and share out to the SSC:</a:t>
            </a:r>
          </a:p>
          <a:p>
            <a:endParaRPr lang="en-US" sz="2000" dirty="0">
              <a:solidFill>
                <a:srgbClr val="404040"/>
              </a:solidFill>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Article I:</a:t>
            </a:r>
            <a:r>
              <a:rPr lang="en-US" sz="2000" dirty="0">
                <a:solidFill>
                  <a:srgbClr val="404040"/>
                </a:solidFill>
                <a:latin typeface="Poppins" panose="00000500000000000000" pitchFamily="2" charset="0"/>
                <a:cs typeface="Poppins" panose="00000500000000000000" pitchFamily="2" charset="0"/>
              </a:rPr>
              <a:t> Duties and Functions</a:t>
            </a:r>
          </a:p>
          <a:p>
            <a:pPr marL="0" lvl="1"/>
            <a:endParaRPr lang="en-US" sz="2000" dirty="0">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Article II:</a:t>
            </a:r>
            <a:r>
              <a:rPr lang="en-US" sz="2000" dirty="0">
                <a:solidFill>
                  <a:srgbClr val="404040"/>
                </a:solidFill>
                <a:latin typeface="Poppins" panose="00000500000000000000" pitchFamily="2" charset="0"/>
                <a:cs typeface="Poppins" panose="00000500000000000000" pitchFamily="2" charset="0"/>
              </a:rPr>
              <a:t> Membership</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Composition</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Term of Membership</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Voting Rights</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Termination of Membership/Officers</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Transfer of Membership</a:t>
            </a:r>
          </a:p>
          <a:p>
            <a:pPr marL="742950" lvl="2" indent="-285750">
              <a:buAutoNum type="alphaUcPeriod"/>
            </a:pPr>
            <a:r>
              <a:rPr lang="en-US" sz="2000" dirty="0">
                <a:solidFill>
                  <a:srgbClr val="404040"/>
                </a:solidFill>
                <a:latin typeface="Poppins" panose="00000500000000000000" pitchFamily="2" charset="0"/>
                <a:cs typeface="Poppins" panose="00000500000000000000" pitchFamily="2" charset="0"/>
              </a:rPr>
              <a:t>Vacancy</a:t>
            </a:r>
          </a:p>
          <a:p>
            <a:pPr marL="742950" lvl="2" indent="-285750">
              <a:buAutoNum type="alphaUcPeriod"/>
            </a:pPr>
            <a:endParaRPr lang="en-US" sz="2000" dirty="0">
              <a:solidFill>
                <a:srgbClr val="404040"/>
              </a:solidFill>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Article III: </a:t>
            </a:r>
            <a:r>
              <a:rPr lang="en-US" sz="2000" dirty="0">
                <a:solidFill>
                  <a:srgbClr val="404040"/>
                </a:solidFill>
                <a:latin typeface="Poppins" panose="00000500000000000000" pitchFamily="2" charset="0"/>
                <a:cs typeface="Poppins" panose="00000500000000000000" pitchFamily="2" charset="0"/>
              </a:rPr>
              <a:t>Officers and Terms of Office</a:t>
            </a:r>
          </a:p>
          <a:p>
            <a:pPr marL="0" lvl="1"/>
            <a:endParaRPr lang="en-US" sz="2000" dirty="0">
              <a:solidFill>
                <a:srgbClr val="404040"/>
              </a:solidFill>
              <a:latin typeface="Poppins" panose="00000500000000000000" pitchFamily="2" charset="0"/>
              <a:cs typeface="Poppins" panose="00000500000000000000" pitchFamily="2" charset="0"/>
            </a:endParaRPr>
          </a:p>
          <a:p>
            <a:pPr marL="0" lvl="1"/>
            <a:endParaRPr lang="en-US" sz="2000" b="1" dirty="0">
              <a:solidFill>
                <a:srgbClr val="404040"/>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6C81A9D4-7B05-8C64-E52F-CB1B002A08C7}"/>
              </a:ext>
            </a:extLst>
          </p:cNvPr>
          <p:cNvSpPr txBox="1"/>
          <p:nvPr/>
        </p:nvSpPr>
        <p:spPr>
          <a:xfrm>
            <a:off x="528452" y="83127"/>
            <a:ext cx="4465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404040"/>
                </a:solidFill>
                <a:latin typeface="Poppins"/>
              </a:rPr>
              <a:t>SSC Bylaws Review</a:t>
            </a:r>
            <a:endParaRPr lang="en-US" dirty="0" err="1"/>
          </a:p>
        </p:txBody>
      </p:sp>
      <p:sp>
        <p:nvSpPr>
          <p:cNvPr id="2" name="TextBox 1">
            <a:extLst>
              <a:ext uri="{FF2B5EF4-FFF2-40B4-BE49-F238E27FC236}">
                <a16:creationId xmlns:a16="http://schemas.microsoft.com/office/drawing/2014/main" id="{4A695B79-C7D0-9EE7-7766-06858A0107BF}"/>
              </a:ext>
            </a:extLst>
          </p:cNvPr>
          <p:cNvSpPr txBox="1"/>
          <p:nvPr/>
        </p:nvSpPr>
        <p:spPr>
          <a:xfrm>
            <a:off x="5898773" y="83127"/>
            <a:ext cx="6149788" cy="523220"/>
          </a:xfrm>
          <a:prstGeom prst="rect">
            <a:avLst/>
          </a:prstGeom>
          <a:noFill/>
        </p:spPr>
        <p:txBody>
          <a:bodyPr wrap="square" rtlCol="0">
            <a:spAutoFit/>
          </a:bodyPr>
          <a:lstStyle/>
          <a:p>
            <a:r>
              <a:rPr lang="es-ES" sz="2800" b="1" dirty="0">
                <a:solidFill>
                  <a:schemeClr val="accent1"/>
                </a:solidFill>
                <a:latin typeface="Poppins"/>
              </a:rPr>
              <a:t>Revisión de los Estatutos del SSC</a:t>
            </a:r>
            <a:endParaRPr lang="en-US" sz="2800" b="1" dirty="0">
              <a:solidFill>
                <a:schemeClr val="accent1"/>
              </a:solidFill>
              <a:latin typeface="Poppins"/>
            </a:endParaRPr>
          </a:p>
        </p:txBody>
      </p:sp>
      <p:sp>
        <p:nvSpPr>
          <p:cNvPr id="21" name="TextBox 20">
            <a:extLst>
              <a:ext uri="{FF2B5EF4-FFF2-40B4-BE49-F238E27FC236}">
                <a16:creationId xmlns:a16="http://schemas.microsoft.com/office/drawing/2014/main" id="{382C5CD0-96F7-EE80-AA4F-C4E2669A90E0}"/>
              </a:ext>
            </a:extLst>
          </p:cNvPr>
          <p:cNvSpPr txBox="1"/>
          <p:nvPr/>
        </p:nvSpPr>
        <p:spPr>
          <a:xfrm>
            <a:off x="6382866" y="865563"/>
            <a:ext cx="5491729" cy="5909310"/>
          </a:xfrm>
          <a:prstGeom prst="rect">
            <a:avLst/>
          </a:prstGeom>
          <a:noFill/>
        </p:spPr>
        <p:txBody>
          <a:bodyPr wrap="square">
            <a:spAutoFit/>
          </a:bodyPr>
          <a:lstStyle/>
          <a:p>
            <a:pPr>
              <a:buNone/>
            </a:pPr>
            <a:r>
              <a:rPr lang="es-ES" sz="2000" b="1" dirty="0">
                <a:solidFill>
                  <a:schemeClr val="accent1"/>
                </a:solidFill>
                <a:latin typeface="Poppins" panose="00000500000000000000" pitchFamily="2" charset="0"/>
                <a:cs typeface="Poppins" panose="00000500000000000000" pitchFamily="2" charset="0"/>
              </a:rPr>
              <a:t>Los miembros realizarán una actividad en forma de rompecabezas. Cada miembro revisará la sección que se le asignó y la compartirá con el SSC:</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Artículo I:</a:t>
            </a:r>
            <a:r>
              <a:rPr lang="es-ES" sz="2000" dirty="0">
                <a:solidFill>
                  <a:schemeClr val="accent1"/>
                </a:solidFill>
                <a:latin typeface="Poppins" panose="00000500000000000000" pitchFamily="2" charset="0"/>
                <a:cs typeface="Poppins" panose="00000500000000000000" pitchFamily="2" charset="0"/>
              </a:rPr>
              <a:t> Deberes y Funciones</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Artículo II:</a:t>
            </a:r>
            <a:r>
              <a:rPr lang="es-ES" sz="2000" dirty="0">
                <a:solidFill>
                  <a:schemeClr val="accent1"/>
                </a:solidFill>
                <a:latin typeface="Poppins" panose="00000500000000000000" pitchFamily="2" charset="0"/>
                <a:cs typeface="Poppins" panose="00000500000000000000" pitchFamily="2" charset="0"/>
              </a:rPr>
              <a:t> Membresía</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A. Composición</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B. Plazo de la Membresía</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C. Derechos de Voto</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D. Terminación de la Membresía / Funcionarios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E. Transferencia de Membresía</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F. Vacante</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Artículo III:</a:t>
            </a:r>
            <a:r>
              <a:rPr lang="es-ES" sz="2000" dirty="0">
                <a:solidFill>
                  <a:schemeClr val="accent1"/>
                </a:solidFill>
                <a:latin typeface="Poppins" panose="00000500000000000000" pitchFamily="2" charset="0"/>
                <a:cs typeface="Poppins" panose="00000500000000000000" pitchFamily="2" charset="0"/>
              </a:rPr>
              <a:t> Funcionarios y Plazos de Servicio</a:t>
            </a:r>
          </a:p>
          <a:p>
            <a:pPr>
              <a:buNone/>
            </a:pPr>
            <a:endParaRPr lang="es-ES" sz="2000" dirty="0">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3268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255A-4470-A04C-9C92-D1DC84D8B045}"/>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89501DAF-8D5F-0BF1-9D07-DB095D39658C}"/>
              </a:ext>
            </a:extLst>
          </p:cNvPr>
          <p:cNvSpPr txBox="1"/>
          <p:nvPr/>
        </p:nvSpPr>
        <p:spPr>
          <a:xfrm>
            <a:off x="289907" y="606347"/>
            <a:ext cx="533992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2000" b="1" dirty="0">
                <a:solidFill>
                  <a:srgbClr val="404040"/>
                </a:solidFill>
                <a:latin typeface="Poppins" panose="00000500000000000000" pitchFamily="2" charset="0"/>
                <a:cs typeface="Poppins" panose="00000500000000000000" pitchFamily="2" charset="0"/>
              </a:rPr>
              <a:t>Article IV: </a:t>
            </a:r>
            <a:r>
              <a:rPr lang="en-US" sz="2000" dirty="0">
                <a:solidFill>
                  <a:srgbClr val="404040"/>
                </a:solidFill>
                <a:latin typeface="Poppins" panose="00000500000000000000" pitchFamily="2" charset="0"/>
                <a:cs typeface="Poppins" panose="00000500000000000000" pitchFamily="2" charset="0"/>
              </a:rPr>
              <a:t>Committees</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Standing and Special Committees</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Membership</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Terms of Membership</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Rules</a:t>
            </a:r>
          </a:p>
          <a:p>
            <a:pPr marL="342900" lvl="1" indent="114300">
              <a:buAutoNum type="alphaUcPeriod"/>
            </a:pPr>
            <a:endParaRPr lang="en-US" sz="2000" dirty="0">
              <a:solidFill>
                <a:srgbClr val="404040"/>
              </a:solidFill>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Article V:  </a:t>
            </a:r>
            <a:r>
              <a:rPr lang="en-US" sz="2000" dirty="0">
                <a:solidFill>
                  <a:srgbClr val="404040"/>
                </a:solidFill>
                <a:latin typeface="Poppins" panose="00000500000000000000" pitchFamily="2" charset="0"/>
                <a:cs typeface="Poppins" panose="00000500000000000000" pitchFamily="2" charset="0"/>
              </a:rPr>
              <a:t>Meetings of the SSC</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Schedule</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Quorum</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Location of Meetings</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Notice of Meetings</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Conduct if Meeting</a:t>
            </a:r>
          </a:p>
          <a:p>
            <a:pPr marL="342900" lvl="1" indent="114300">
              <a:buAutoNum type="alphaUcPeriod"/>
            </a:pPr>
            <a:r>
              <a:rPr lang="en-US" sz="2000" dirty="0">
                <a:solidFill>
                  <a:srgbClr val="404040"/>
                </a:solidFill>
                <a:latin typeface="Poppins" panose="00000500000000000000" pitchFamily="2" charset="0"/>
                <a:cs typeface="Poppins" panose="00000500000000000000" pitchFamily="2" charset="0"/>
              </a:rPr>
              <a:t>   Meetings open to the public</a:t>
            </a:r>
          </a:p>
          <a:p>
            <a:pPr marL="342900" lvl="1" indent="114300">
              <a:buAutoNum type="alphaUcPeriod"/>
            </a:pPr>
            <a:endParaRPr lang="en-US" sz="2000" dirty="0">
              <a:solidFill>
                <a:srgbClr val="404040"/>
              </a:solidFill>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Article VI: Bylaws of the SSC</a:t>
            </a:r>
          </a:p>
          <a:p>
            <a:pPr marL="0" lvl="1" indent="342900"/>
            <a:r>
              <a:rPr lang="en-US" sz="2000" dirty="0">
                <a:solidFill>
                  <a:srgbClr val="404040"/>
                </a:solidFill>
                <a:latin typeface="Poppins" panose="00000500000000000000" pitchFamily="2" charset="0"/>
                <a:cs typeface="Poppins" panose="00000500000000000000" pitchFamily="2" charset="0"/>
              </a:rPr>
              <a:t>A   Standard Bylaws of the SFACE</a:t>
            </a:r>
          </a:p>
          <a:p>
            <a:pPr marL="0" lvl="1" indent="342900"/>
            <a:r>
              <a:rPr lang="en-US" sz="2000" dirty="0">
                <a:solidFill>
                  <a:srgbClr val="404040"/>
                </a:solidFill>
                <a:latin typeface="Poppins" panose="00000500000000000000" pitchFamily="2" charset="0"/>
                <a:cs typeface="Poppins" panose="00000500000000000000" pitchFamily="2" charset="0"/>
              </a:rPr>
              <a:t>B.  Modifying Bylaws</a:t>
            </a:r>
          </a:p>
          <a:p>
            <a:pPr marL="0" lvl="1" indent="342900"/>
            <a:r>
              <a:rPr lang="en-US" sz="2000" dirty="0">
                <a:solidFill>
                  <a:srgbClr val="404040"/>
                </a:solidFill>
                <a:latin typeface="Poppins" panose="00000500000000000000" pitchFamily="2" charset="0"/>
                <a:cs typeface="Poppins" panose="00000500000000000000" pitchFamily="2" charset="0"/>
              </a:rPr>
              <a:t>C.  Amending Bylaws</a:t>
            </a:r>
          </a:p>
          <a:p>
            <a:pPr marL="0" lvl="1" indent="342900"/>
            <a:endParaRPr lang="en-US" sz="2000" dirty="0">
              <a:solidFill>
                <a:srgbClr val="404040"/>
              </a:solidFill>
              <a:latin typeface="Poppins" panose="00000500000000000000" pitchFamily="2" charset="0"/>
              <a:cs typeface="Poppins" panose="00000500000000000000" pitchFamily="2" charset="0"/>
            </a:endParaRPr>
          </a:p>
          <a:p>
            <a:pPr marL="0" lvl="1"/>
            <a:r>
              <a:rPr lang="en-US" sz="2000" b="1" dirty="0">
                <a:solidFill>
                  <a:srgbClr val="404040"/>
                </a:solidFill>
                <a:latin typeface="Poppins" panose="00000500000000000000" pitchFamily="2" charset="0"/>
                <a:cs typeface="Poppins" panose="00000500000000000000" pitchFamily="2" charset="0"/>
              </a:rPr>
              <a:t>*Signature Page</a:t>
            </a:r>
            <a:endParaRPr lang="en-US" sz="2000" dirty="0">
              <a:solidFill>
                <a:srgbClr val="404040"/>
              </a:solidFill>
              <a:latin typeface="Poppins" panose="00000500000000000000" pitchFamily="2" charset="0"/>
              <a:cs typeface="Poppins" panose="00000500000000000000" pitchFamily="2" charset="0"/>
            </a:endParaRPr>
          </a:p>
          <a:p>
            <a:pPr marL="0" lvl="1"/>
            <a:endParaRPr lang="en-US" sz="2000" b="1" dirty="0">
              <a:solidFill>
                <a:srgbClr val="404040"/>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8D6C1075-320A-BB53-7A9E-75CA0CC7D2F7}"/>
              </a:ext>
            </a:extLst>
          </p:cNvPr>
          <p:cNvSpPr txBox="1"/>
          <p:nvPr/>
        </p:nvSpPr>
        <p:spPr>
          <a:xfrm>
            <a:off x="528452" y="83127"/>
            <a:ext cx="4465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404040"/>
                </a:solidFill>
                <a:latin typeface="Poppins"/>
              </a:rPr>
              <a:t>SSC Bylaws Review</a:t>
            </a:r>
            <a:endParaRPr lang="en-US" dirty="0" err="1"/>
          </a:p>
        </p:txBody>
      </p:sp>
      <p:sp>
        <p:nvSpPr>
          <p:cNvPr id="2" name="TextBox 1">
            <a:extLst>
              <a:ext uri="{FF2B5EF4-FFF2-40B4-BE49-F238E27FC236}">
                <a16:creationId xmlns:a16="http://schemas.microsoft.com/office/drawing/2014/main" id="{CDD42380-F08B-7682-77EA-6E92E70F1BD0}"/>
              </a:ext>
            </a:extLst>
          </p:cNvPr>
          <p:cNvSpPr txBox="1"/>
          <p:nvPr/>
        </p:nvSpPr>
        <p:spPr>
          <a:xfrm>
            <a:off x="5629835" y="83127"/>
            <a:ext cx="6167718" cy="523220"/>
          </a:xfrm>
          <a:prstGeom prst="rect">
            <a:avLst/>
          </a:prstGeom>
          <a:noFill/>
        </p:spPr>
        <p:txBody>
          <a:bodyPr wrap="square" rtlCol="0">
            <a:spAutoFit/>
          </a:bodyPr>
          <a:lstStyle/>
          <a:p>
            <a:r>
              <a:rPr lang="es-ES" sz="2800" b="1" dirty="0">
                <a:solidFill>
                  <a:schemeClr val="accent1"/>
                </a:solidFill>
                <a:latin typeface="Poppins"/>
              </a:rPr>
              <a:t>Revisión de los Estatutos del SSC</a:t>
            </a:r>
            <a:endParaRPr lang="en-US" sz="2800" b="1" dirty="0">
              <a:solidFill>
                <a:schemeClr val="accent1"/>
              </a:solidFill>
              <a:latin typeface="Poppins"/>
            </a:endParaRPr>
          </a:p>
        </p:txBody>
      </p:sp>
      <p:sp>
        <p:nvSpPr>
          <p:cNvPr id="21" name="TextBox 20">
            <a:extLst>
              <a:ext uri="{FF2B5EF4-FFF2-40B4-BE49-F238E27FC236}">
                <a16:creationId xmlns:a16="http://schemas.microsoft.com/office/drawing/2014/main" id="{1BF096B4-CCE4-83CF-9590-4BEC3ADE223A}"/>
              </a:ext>
            </a:extLst>
          </p:cNvPr>
          <p:cNvSpPr txBox="1"/>
          <p:nvPr/>
        </p:nvSpPr>
        <p:spPr>
          <a:xfrm>
            <a:off x="5967829" y="610136"/>
            <a:ext cx="5934264" cy="6247864"/>
          </a:xfrm>
          <a:prstGeom prst="rect">
            <a:avLst/>
          </a:prstGeom>
          <a:noFill/>
        </p:spPr>
        <p:txBody>
          <a:bodyPr wrap="square">
            <a:spAutoFit/>
          </a:bodyPr>
          <a:lstStyle/>
          <a:p>
            <a:pPr>
              <a:buNone/>
            </a:pPr>
            <a:r>
              <a:rPr lang="es-ES" sz="2000" b="1" dirty="0">
                <a:solidFill>
                  <a:schemeClr val="accent1"/>
                </a:solidFill>
                <a:latin typeface="Poppins" panose="00000500000000000000" pitchFamily="2" charset="0"/>
                <a:cs typeface="Poppins" panose="00000500000000000000" pitchFamily="2" charset="0"/>
              </a:rPr>
              <a:t>Artículo IV:</a:t>
            </a:r>
            <a:r>
              <a:rPr lang="es-ES" sz="2000" dirty="0">
                <a:solidFill>
                  <a:schemeClr val="accent1"/>
                </a:solidFill>
                <a:latin typeface="Poppins" panose="00000500000000000000" pitchFamily="2" charset="0"/>
                <a:cs typeface="Poppins" panose="00000500000000000000" pitchFamily="2" charset="0"/>
              </a:rPr>
              <a:t> Comités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A. Comités Permanentes y Especiales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B. Membresía</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C. Plazos de Membresía</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D. Reglas</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Artículo V:</a:t>
            </a:r>
            <a:r>
              <a:rPr lang="es-ES" sz="2000" dirty="0">
                <a:solidFill>
                  <a:schemeClr val="accent1"/>
                </a:solidFill>
                <a:latin typeface="Poppins" panose="00000500000000000000" pitchFamily="2" charset="0"/>
                <a:cs typeface="Poppins" panose="00000500000000000000" pitchFamily="2" charset="0"/>
              </a:rPr>
              <a:t> Reuniones del SSC</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A. Calendario</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B. Quórum</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C. Lugar de las Reuniones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D. Aviso de Reuniones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E. Conducta en caso de Reunión</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F. Reuniones abiertas al público</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Artículo VI:</a:t>
            </a:r>
            <a:r>
              <a:rPr lang="es-ES" sz="2000" dirty="0">
                <a:solidFill>
                  <a:schemeClr val="accent1"/>
                </a:solidFill>
                <a:latin typeface="Poppins" panose="00000500000000000000" pitchFamily="2" charset="0"/>
                <a:cs typeface="Poppins" panose="00000500000000000000" pitchFamily="2" charset="0"/>
              </a:rPr>
              <a:t> Estatutos del SSC</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A. Estatutos Estándar del SFACE</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B. Modificación de los Estatutos</a:t>
            </a:r>
            <a:br>
              <a:rPr lang="es-ES" sz="2000" dirty="0">
                <a:solidFill>
                  <a:schemeClr val="accent1"/>
                </a:solidFill>
                <a:latin typeface="Poppins" panose="00000500000000000000" pitchFamily="2" charset="0"/>
                <a:cs typeface="Poppins" panose="00000500000000000000" pitchFamily="2" charset="0"/>
              </a:rPr>
            </a:br>
            <a:r>
              <a:rPr lang="es-ES" sz="2000" dirty="0">
                <a:solidFill>
                  <a:schemeClr val="accent1"/>
                </a:solidFill>
                <a:latin typeface="Poppins" panose="00000500000000000000" pitchFamily="2" charset="0"/>
                <a:cs typeface="Poppins" panose="00000500000000000000" pitchFamily="2" charset="0"/>
              </a:rPr>
              <a:t>C. Enmienda de los Estatutos</a:t>
            </a:r>
          </a:p>
          <a:p>
            <a:pPr>
              <a:buNone/>
            </a:pPr>
            <a:endParaRPr lang="es-ES" sz="2000" dirty="0">
              <a:solidFill>
                <a:schemeClr val="accent1"/>
              </a:solidFill>
              <a:latin typeface="Poppins" panose="00000500000000000000" pitchFamily="2" charset="0"/>
              <a:cs typeface="Poppins" panose="00000500000000000000" pitchFamily="2" charset="0"/>
            </a:endParaRPr>
          </a:p>
          <a:p>
            <a:pPr>
              <a:buNone/>
            </a:pPr>
            <a:r>
              <a:rPr lang="es-ES" sz="2000" b="1" dirty="0">
                <a:solidFill>
                  <a:schemeClr val="accent1"/>
                </a:solidFill>
                <a:latin typeface="Poppins" panose="00000500000000000000" pitchFamily="2" charset="0"/>
                <a:cs typeface="Poppins" panose="00000500000000000000" pitchFamily="2" charset="0"/>
              </a:rPr>
              <a:t>*Página de Firma</a:t>
            </a:r>
            <a:endParaRPr lang="es-ES" sz="2000" dirty="0">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9572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79012" y="208280"/>
            <a:ext cx="5820254" cy="5764028"/>
            <a:chOff x="3913043" y="1413563"/>
            <a:chExt cx="4352164" cy="4738000"/>
          </a:xfrm>
        </p:grpSpPr>
        <p:sp>
          <p:nvSpPr>
            <p:cNvPr id="68" name="Freeform 31"/>
            <p:cNvSpPr>
              <a:spLocks/>
            </p:cNvSpPr>
            <p:nvPr/>
          </p:nvSpPr>
          <p:spPr bwMode="auto">
            <a:xfrm>
              <a:off x="5270501" y="4386263"/>
              <a:ext cx="2139950" cy="1765300"/>
            </a:xfrm>
            <a:custGeom>
              <a:avLst/>
              <a:gdLst>
                <a:gd name="T0" fmla="*/ 1334 w 1348"/>
                <a:gd name="T1" fmla="*/ 442 h 1112"/>
                <a:gd name="T2" fmla="*/ 1280 w 1348"/>
                <a:gd name="T3" fmla="*/ 363 h 1112"/>
                <a:gd name="T4" fmla="*/ 1215 w 1348"/>
                <a:gd name="T5" fmla="*/ 368 h 1112"/>
                <a:gd name="T6" fmla="*/ 1159 w 1348"/>
                <a:gd name="T7" fmla="*/ 406 h 1112"/>
                <a:gd name="T8" fmla="*/ 1121 w 1348"/>
                <a:gd name="T9" fmla="*/ 415 h 1112"/>
                <a:gd name="T10" fmla="*/ 1076 w 1348"/>
                <a:gd name="T11" fmla="*/ 348 h 1112"/>
                <a:gd name="T12" fmla="*/ 1074 w 1348"/>
                <a:gd name="T13" fmla="*/ 175 h 1112"/>
                <a:gd name="T14" fmla="*/ 1098 w 1348"/>
                <a:gd name="T15" fmla="*/ 24 h 1112"/>
                <a:gd name="T16" fmla="*/ 905 w 1348"/>
                <a:gd name="T17" fmla="*/ 0 h 1112"/>
                <a:gd name="T18" fmla="*/ 761 w 1348"/>
                <a:gd name="T19" fmla="*/ 9 h 1112"/>
                <a:gd name="T20" fmla="*/ 710 w 1348"/>
                <a:gd name="T21" fmla="*/ 53 h 1112"/>
                <a:gd name="T22" fmla="*/ 725 w 1348"/>
                <a:gd name="T23" fmla="*/ 94 h 1112"/>
                <a:gd name="T24" fmla="*/ 759 w 1348"/>
                <a:gd name="T25" fmla="*/ 146 h 1112"/>
                <a:gd name="T26" fmla="*/ 761 w 1348"/>
                <a:gd name="T27" fmla="*/ 208 h 1112"/>
                <a:gd name="T28" fmla="*/ 703 w 1348"/>
                <a:gd name="T29" fmla="*/ 253 h 1112"/>
                <a:gd name="T30" fmla="*/ 602 w 1348"/>
                <a:gd name="T31" fmla="*/ 274 h 1112"/>
                <a:gd name="T32" fmla="*/ 503 w 1348"/>
                <a:gd name="T33" fmla="*/ 256 h 1112"/>
                <a:gd name="T34" fmla="*/ 476 w 1348"/>
                <a:gd name="T35" fmla="*/ 206 h 1112"/>
                <a:gd name="T36" fmla="*/ 494 w 1348"/>
                <a:gd name="T37" fmla="*/ 125 h 1112"/>
                <a:gd name="T38" fmla="*/ 499 w 1348"/>
                <a:gd name="T39" fmla="*/ 78 h 1112"/>
                <a:gd name="T40" fmla="*/ 467 w 1348"/>
                <a:gd name="T41" fmla="*/ 58 h 1112"/>
                <a:gd name="T42" fmla="*/ 335 w 1348"/>
                <a:gd name="T43" fmla="*/ 71 h 1112"/>
                <a:gd name="T44" fmla="*/ 117 w 1348"/>
                <a:gd name="T45" fmla="*/ 159 h 1112"/>
                <a:gd name="T46" fmla="*/ 117 w 1348"/>
                <a:gd name="T47" fmla="*/ 159 h 1112"/>
                <a:gd name="T48" fmla="*/ 139 w 1348"/>
                <a:gd name="T49" fmla="*/ 202 h 1112"/>
                <a:gd name="T50" fmla="*/ 173 w 1348"/>
                <a:gd name="T51" fmla="*/ 278 h 1112"/>
                <a:gd name="T52" fmla="*/ 186 w 1348"/>
                <a:gd name="T53" fmla="*/ 316 h 1112"/>
                <a:gd name="T54" fmla="*/ 198 w 1348"/>
                <a:gd name="T55" fmla="*/ 357 h 1112"/>
                <a:gd name="T56" fmla="*/ 207 w 1348"/>
                <a:gd name="T57" fmla="*/ 388 h 1112"/>
                <a:gd name="T58" fmla="*/ 216 w 1348"/>
                <a:gd name="T59" fmla="*/ 433 h 1112"/>
                <a:gd name="T60" fmla="*/ 216 w 1348"/>
                <a:gd name="T61" fmla="*/ 438 h 1112"/>
                <a:gd name="T62" fmla="*/ 220 w 1348"/>
                <a:gd name="T63" fmla="*/ 453 h 1112"/>
                <a:gd name="T64" fmla="*/ 220 w 1348"/>
                <a:gd name="T65" fmla="*/ 496 h 1112"/>
                <a:gd name="T66" fmla="*/ 184 w 1348"/>
                <a:gd name="T67" fmla="*/ 545 h 1112"/>
                <a:gd name="T68" fmla="*/ 151 w 1348"/>
                <a:gd name="T69" fmla="*/ 536 h 1112"/>
                <a:gd name="T70" fmla="*/ 65 w 1348"/>
                <a:gd name="T71" fmla="*/ 518 h 1112"/>
                <a:gd name="T72" fmla="*/ 9 w 1348"/>
                <a:gd name="T73" fmla="*/ 566 h 1112"/>
                <a:gd name="T74" fmla="*/ 2 w 1348"/>
                <a:gd name="T75" fmla="*/ 673 h 1112"/>
                <a:gd name="T76" fmla="*/ 50 w 1348"/>
                <a:gd name="T77" fmla="*/ 793 h 1112"/>
                <a:gd name="T78" fmla="*/ 119 w 1348"/>
                <a:gd name="T79" fmla="*/ 806 h 1112"/>
                <a:gd name="T80" fmla="*/ 182 w 1348"/>
                <a:gd name="T81" fmla="*/ 768 h 1112"/>
                <a:gd name="T82" fmla="*/ 220 w 1348"/>
                <a:gd name="T83" fmla="*/ 752 h 1112"/>
                <a:gd name="T84" fmla="*/ 265 w 1348"/>
                <a:gd name="T85" fmla="*/ 802 h 1112"/>
                <a:gd name="T86" fmla="*/ 276 w 1348"/>
                <a:gd name="T87" fmla="*/ 943 h 1112"/>
                <a:gd name="T88" fmla="*/ 308 w 1348"/>
                <a:gd name="T89" fmla="*/ 1035 h 1112"/>
                <a:gd name="T90" fmla="*/ 454 w 1348"/>
                <a:gd name="T91" fmla="*/ 957 h 1112"/>
                <a:gd name="T92" fmla="*/ 553 w 1348"/>
                <a:gd name="T93" fmla="*/ 977 h 1112"/>
                <a:gd name="T94" fmla="*/ 752 w 1348"/>
                <a:gd name="T95" fmla="*/ 1069 h 1112"/>
                <a:gd name="T96" fmla="*/ 878 w 1348"/>
                <a:gd name="T97" fmla="*/ 1105 h 1112"/>
                <a:gd name="T98" fmla="*/ 1042 w 1348"/>
                <a:gd name="T99" fmla="*/ 1103 h 1112"/>
                <a:gd name="T100" fmla="*/ 1242 w 1348"/>
                <a:gd name="T101" fmla="*/ 1024 h 1112"/>
                <a:gd name="T102" fmla="*/ 1184 w 1348"/>
                <a:gd name="T103" fmla="*/ 914 h 1112"/>
                <a:gd name="T104" fmla="*/ 1123 w 1348"/>
                <a:gd name="T105" fmla="*/ 698 h 1112"/>
                <a:gd name="T106" fmla="*/ 1141 w 1348"/>
                <a:gd name="T107" fmla="*/ 635 h 1112"/>
                <a:gd name="T108" fmla="*/ 1181 w 1348"/>
                <a:gd name="T109" fmla="*/ 620 h 1112"/>
                <a:gd name="T110" fmla="*/ 1226 w 1348"/>
                <a:gd name="T111" fmla="*/ 640 h 1112"/>
                <a:gd name="T112" fmla="*/ 1309 w 1348"/>
                <a:gd name="T113" fmla="*/ 638 h 1112"/>
                <a:gd name="T114" fmla="*/ 1336 w 1348"/>
                <a:gd name="T115" fmla="*/ 606 h 1112"/>
                <a:gd name="T116" fmla="*/ 1345 w 1348"/>
                <a:gd name="T117" fmla="*/ 49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 h="1112">
                  <a:moveTo>
                    <a:pt x="1345" y="492"/>
                  </a:moveTo>
                  <a:lnTo>
                    <a:pt x="1345" y="492"/>
                  </a:lnTo>
                  <a:lnTo>
                    <a:pt x="1341" y="471"/>
                  </a:lnTo>
                  <a:lnTo>
                    <a:pt x="1341" y="471"/>
                  </a:lnTo>
                  <a:lnTo>
                    <a:pt x="1334" y="442"/>
                  </a:lnTo>
                  <a:lnTo>
                    <a:pt x="1325" y="417"/>
                  </a:lnTo>
                  <a:lnTo>
                    <a:pt x="1316" y="397"/>
                  </a:lnTo>
                  <a:lnTo>
                    <a:pt x="1305" y="381"/>
                  </a:lnTo>
                  <a:lnTo>
                    <a:pt x="1294" y="370"/>
                  </a:lnTo>
                  <a:lnTo>
                    <a:pt x="1280" y="363"/>
                  </a:lnTo>
                  <a:lnTo>
                    <a:pt x="1267" y="359"/>
                  </a:lnTo>
                  <a:lnTo>
                    <a:pt x="1253" y="359"/>
                  </a:lnTo>
                  <a:lnTo>
                    <a:pt x="1240" y="359"/>
                  </a:lnTo>
                  <a:lnTo>
                    <a:pt x="1226" y="363"/>
                  </a:lnTo>
                  <a:lnTo>
                    <a:pt x="1215" y="368"/>
                  </a:lnTo>
                  <a:lnTo>
                    <a:pt x="1204" y="372"/>
                  </a:lnTo>
                  <a:lnTo>
                    <a:pt x="1181" y="386"/>
                  </a:lnTo>
                  <a:lnTo>
                    <a:pt x="1168" y="399"/>
                  </a:lnTo>
                  <a:lnTo>
                    <a:pt x="1168" y="399"/>
                  </a:lnTo>
                  <a:lnTo>
                    <a:pt x="1159" y="406"/>
                  </a:lnTo>
                  <a:lnTo>
                    <a:pt x="1152" y="413"/>
                  </a:lnTo>
                  <a:lnTo>
                    <a:pt x="1143" y="415"/>
                  </a:lnTo>
                  <a:lnTo>
                    <a:pt x="1136" y="417"/>
                  </a:lnTo>
                  <a:lnTo>
                    <a:pt x="1130" y="415"/>
                  </a:lnTo>
                  <a:lnTo>
                    <a:pt x="1121" y="415"/>
                  </a:lnTo>
                  <a:lnTo>
                    <a:pt x="1107" y="406"/>
                  </a:lnTo>
                  <a:lnTo>
                    <a:pt x="1096" y="395"/>
                  </a:lnTo>
                  <a:lnTo>
                    <a:pt x="1087" y="381"/>
                  </a:lnTo>
                  <a:lnTo>
                    <a:pt x="1080" y="363"/>
                  </a:lnTo>
                  <a:lnTo>
                    <a:pt x="1076" y="348"/>
                  </a:lnTo>
                  <a:lnTo>
                    <a:pt x="1076" y="348"/>
                  </a:lnTo>
                  <a:lnTo>
                    <a:pt x="1071" y="294"/>
                  </a:lnTo>
                  <a:lnTo>
                    <a:pt x="1069" y="258"/>
                  </a:lnTo>
                  <a:lnTo>
                    <a:pt x="1069" y="217"/>
                  </a:lnTo>
                  <a:lnTo>
                    <a:pt x="1074" y="175"/>
                  </a:lnTo>
                  <a:lnTo>
                    <a:pt x="1078" y="128"/>
                  </a:lnTo>
                  <a:lnTo>
                    <a:pt x="1087" y="78"/>
                  </a:lnTo>
                  <a:lnTo>
                    <a:pt x="1098" y="27"/>
                  </a:lnTo>
                  <a:lnTo>
                    <a:pt x="1098" y="27"/>
                  </a:lnTo>
                  <a:lnTo>
                    <a:pt x="1098" y="24"/>
                  </a:lnTo>
                  <a:lnTo>
                    <a:pt x="1098" y="24"/>
                  </a:lnTo>
                  <a:lnTo>
                    <a:pt x="1047" y="13"/>
                  </a:lnTo>
                  <a:lnTo>
                    <a:pt x="995" y="6"/>
                  </a:lnTo>
                  <a:lnTo>
                    <a:pt x="948" y="0"/>
                  </a:lnTo>
                  <a:lnTo>
                    <a:pt x="905" y="0"/>
                  </a:lnTo>
                  <a:lnTo>
                    <a:pt x="865" y="0"/>
                  </a:lnTo>
                  <a:lnTo>
                    <a:pt x="831" y="2"/>
                  </a:lnTo>
                  <a:lnTo>
                    <a:pt x="775" y="6"/>
                  </a:lnTo>
                  <a:lnTo>
                    <a:pt x="775" y="6"/>
                  </a:lnTo>
                  <a:lnTo>
                    <a:pt x="761" y="9"/>
                  </a:lnTo>
                  <a:lnTo>
                    <a:pt x="748" y="15"/>
                  </a:lnTo>
                  <a:lnTo>
                    <a:pt x="734" y="22"/>
                  </a:lnTo>
                  <a:lnTo>
                    <a:pt x="723" y="31"/>
                  </a:lnTo>
                  <a:lnTo>
                    <a:pt x="714" y="42"/>
                  </a:lnTo>
                  <a:lnTo>
                    <a:pt x="710" y="53"/>
                  </a:lnTo>
                  <a:lnTo>
                    <a:pt x="710" y="67"/>
                  </a:lnTo>
                  <a:lnTo>
                    <a:pt x="714" y="78"/>
                  </a:lnTo>
                  <a:lnTo>
                    <a:pt x="714" y="78"/>
                  </a:lnTo>
                  <a:lnTo>
                    <a:pt x="719" y="87"/>
                  </a:lnTo>
                  <a:lnTo>
                    <a:pt x="725" y="94"/>
                  </a:lnTo>
                  <a:lnTo>
                    <a:pt x="725" y="94"/>
                  </a:lnTo>
                  <a:lnTo>
                    <a:pt x="739" y="107"/>
                  </a:lnTo>
                  <a:lnTo>
                    <a:pt x="750" y="125"/>
                  </a:lnTo>
                  <a:lnTo>
                    <a:pt x="750" y="125"/>
                  </a:lnTo>
                  <a:lnTo>
                    <a:pt x="759" y="146"/>
                  </a:lnTo>
                  <a:lnTo>
                    <a:pt x="766" y="166"/>
                  </a:lnTo>
                  <a:lnTo>
                    <a:pt x="766" y="177"/>
                  </a:lnTo>
                  <a:lnTo>
                    <a:pt x="766" y="188"/>
                  </a:lnTo>
                  <a:lnTo>
                    <a:pt x="764" y="197"/>
                  </a:lnTo>
                  <a:lnTo>
                    <a:pt x="761" y="208"/>
                  </a:lnTo>
                  <a:lnTo>
                    <a:pt x="755" y="220"/>
                  </a:lnTo>
                  <a:lnTo>
                    <a:pt x="746" y="229"/>
                  </a:lnTo>
                  <a:lnTo>
                    <a:pt x="734" y="238"/>
                  </a:lnTo>
                  <a:lnTo>
                    <a:pt x="721" y="247"/>
                  </a:lnTo>
                  <a:lnTo>
                    <a:pt x="703" y="253"/>
                  </a:lnTo>
                  <a:lnTo>
                    <a:pt x="683" y="260"/>
                  </a:lnTo>
                  <a:lnTo>
                    <a:pt x="660" y="267"/>
                  </a:lnTo>
                  <a:lnTo>
                    <a:pt x="633" y="271"/>
                  </a:lnTo>
                  <a:lnTo>
                    <a:pt x="633" y="271"/>
                  </a:lnTo>
                  <a:lnTo>
                    <a:pt x="602" y="274"/>
                  </a:lnTo>
                  <a:lnTo>
                    <a:pt x="575" y="276"/>
                  </a:lnTo>
                  <a:lnTo>
                    <a:pt x="553" y="274"/>
                  </a:lnTo>
                  <a:lnTo>
                    <a:pt x="532" y="269"/>
                  </a:lnTo>
                  <a:lnTo>
                    <a:pt x="517" y="262"/>
                  </a:lnTo>
                  <a:lnTo>
                    <a:pt x="503" y="256"/>
                  </a:lnTo>
                  <a:lnTo>
                    <a:pt x="494" y="247"/>
                  </a:lnTo>
                  <a:lnTo>
                    <a:pt x="485" y="235"/>
                  </a:lnTo>
                  <a:lnTo>
                    <a:pt x="485" y="235"/>
                  </a:lnTo>
                  <a:lnTo>
                    <a:pt x="478" y="222"/>
                  </a:lnTo>
                  <a:lnTo>
                    <a:pt x="476" y="206"/>
                  </a:lnTo>
                  <a:lnTo>
                    <a:pt x="476" y="190"/>
                  </a:lnTo>
                  <a:lnTo>
                    <a:pt x="476" y="175"/>
                  </a:lnTo>
                  <a:lnTo>
                    <a:pt x="481" y="161"/>
                  </a:lnTo>
                  <a:lnTo>
                    <a:pt x="485" y="148"/>
                  </a:lnTo>
                  <a:lnTo>
                    <a:pt x="494" y="125"/>
                  </a:lnTo>
                  <a:lnTo>
                    <a:pt x="494" y="125"/>
                  </a:lnTo>
                  <a:lnTo>
                    <a:pt x="501" y="112"/>
                  </a:lnTo>
                  <a:lnTo>
                    <a:pt x="503" y="101"/>
                  </a:lnTo>
                  <a:lnTo>
                    <a:pt x="503" y="89"/>
                  </a:lnTo>
                  <a:lnTo>
                    <a:pt x="499" y="78"/>
                  </a:lnTo>
                  <a:lnTo>
                    <a:pt x="499" y="78"/>
                  </a:lnTo>
                  <a:lnTo>
                    <a:pt x="492" y="71"/>
                  </a:lnTo>
                  <a:lnTo>
                    <a:pt x="485" y="67"/>
                  </a:lnTo>
                  <a:lnTo>
                    <a:pt x="476" y="62"/>
                  </a:lnTo>
                  <a:lnTo>
                    <a:pt x="467" y="58"/>
                  </a:lnTo>
                  <a:lnTo>
                    <a:pt x="445" y="53"/>
                  </a:lnTo>
                  <a:lnTo>
                    <a:pt x="425" y="53"/>
                  </a:lnTo>
                  <a:lnTo>
                    <a:pt x="425" y="53"/>
                  </a:lnTo>
                  <a:lnTo>
                    <a:pt x="371" y="62"/>
                  </a:lnTo>
                  <a:lnTo>
                    <a:pt x="335" y="71"/>
                  </a:lnTo>
                  <a:lnTo>
                    <a:pt x="297" y="80"/>
                  </a:lnTo>
                  <a:lnTo>
                    <a:pt x="256" y="94"/>
                  </a:lnTo>
                  <a:lnTo>
                    <a:pt x="211" y="112"/>
                  </a:lnTo>
                  <a:lnTo>
                    <a:pt x="164" y="132"/>
                  </a:lnTo>
                  <a:lnTo>
                    <a:pt x="117" y="159"/>
                  </a:lnTo>
                  <a:lnTo>
                    <a:pt x="117" y="159"/>
                  </a:lnTo>
                  <a:lnTo>
                    <a:pt x="117" y="159"/>
                  </a:lnTo>
                  <a:lnTo>
                    <a:pt x="117" y="159"/>
                  </a:lnTo>
                  <a:lnTo>
                    <a:pt x="117" y="159"/>
                  </a:lnTo>
                  <a:lnTo>
                    <a:pt x="117" y="159"/>
                  </a:lnTo>
                  <a:lnTo>
                    <a:pt x="117" y="159"/>
                  </a:lnTo>
                  <a:lnTo>
                    <a:pt x="137" y="199"/>
                  </a:lnTo>
                  <a:lnTo>
                    <a:pt x="137" y="199"/>
                  </a:lnTo>
                  <a:lnTo>
                    <a:pt x="139" y="202"/>
                  </a:lnTo>
                  <a:lnTo>
                    <a:pt x="139" y="202"/>
                  </a:lnTo>
                  <a:lnTo>
                    <a:pt x="157" y="240"/>
                  </a:lnTo>
                  <a:lnTo>
                    <a:pt x="157" y="240"/>
                  </a:lnTo>
                  <a:lnTo>
                    <a:pt x="160" y="244"/>
                  </a:lnTo>
                  <a:lnTo>
                    <a:pt x="160" y="244"/>
                  </a:lnTo>
                  <a:lnTo>
                    <a:pt x="173" y="278"/>
                  </a:lnTo>
                  <a:lnTo>
                    <a:pt x="173" y="278"/>
                  </a:lnTo>
                  <a:lnTo>
                    <a:pt x="175" y="283"/>
                  </a:lnTo>
                  <a:lnTo>
                    <a:pt x="175" y="283"/>
                  </a:lnTo>
                  <a:lnTo>
                    <a:pt x="186" y="316"/>
                  </a:lnTo>
                  <a:lnTo>
                    <a:pt x="186" y="316"/>
                  </a:lnTo>
                  <a:lnTo>
                    <a:pt x="189" y="321"/>
                  </a:lnTo>
                  <a:lnTo>
                    <a:pt x="189" y="321"/>
                  </a:lnTo>
                  <a:lnTo>
                    <a:pt x="198" y="352"/>
                  </a:lnTo>
                  <a:lnTo>
                    <a:pt x="198" y="352"/>
                  </a:lnTo>
                  <a:lnTo>
                    <a:pt x="198" y="357"/>
                  </a:lnTo>
                  <a:lnTo>
                    <a:pt x="198" y="357"/>
                  </a:lnTo>
                  <a:lnTo>
                    <a:pt x="207" y="386"/>
                  </a:lnTo>
                  <a:lnTo>
                    <a:pt x="207" y="386"/>
                  </a:lnTo>
                  <a:lnTo>
                    <a:pt x="207" y="388"/>
                  </a:lnTo>
                  <a:lnTo>
                    <a:pt x="207" y="388"/>
                  </a:lnTo>
                  <a:lnTo>
                    <a:pt x="213" y="415"/>
                  </a:lnTo>
                  <a:lnTo>
                    <a:pt x="213" y="415"/>
                  </a:lnTo>
                  <a:lnTo>
                    <a:pt x="213" y="417"/>
                  </a:lnTo>
                  <a:lnTo>
                    <a:pt x="213" y="417"/>
                  </a:lnTo>
                  <a:lnTo>
                    <a:pt x="216" y="433"/>
                  </a:lnTo>
                  <a:lnTo>
                    <a:pt x="216" y="433"/>
                  </a:lnTo>
                  <a:lnTo>
                    <a:pt x="216" y="435"/>
                  </a:lnTo>
                  <a:lnTo>
                    <a:pt x="216" y="435"/>
                  </a:lnTo>
                  <a:lnTo>
                    <a:pt x="216" y="438"/>
                  </a:lnTo>
                  <a:lnTo>
                    <a:pt x="216" y="438"/>
                  </a:lnTo>
                  <a:lnTo>
                    <a:pt x="218" y="440"/>
                  </a:lnTo>
                  <a:lnTo>
                    <a:pt x="218" y="440"/>
                  </a:lnTo>
                  <a:lnTo>
                    <a:pt x="218" y="442"/>
                  </a:lnTo>
                  <a:lnTo>
                    <a:pt x="218" y="442"/>
                  </a:lnTo>
                  <a:lnTo>
                    <a:pt x="220" y="453"/>
                  </a:lnTo>
                  <a:lnTo>
                    <a:pt x="220" y="453"/>
                  </a:lnTo>
                  <a:lnTo>
                    <a:pt x="220" y="467"/>
                  </a:lnTo>
                  <a:lnTo>
                    <a:pt x="220" y="467"/>
                  </a:lnTo>
                  <a:lnTo>
                    <a:pt x="222" y="480"/>
                  </a:lnTo>
                  <a:lnTo>
                    <a:pt x="220" y="496"/>
                  </a:lnTo>
                  <a:lnTo>
                    <a:pt x="218" y="509"/>
                  </a:lnTo>
                  <a:lnTo>
                    <a:pt x="211" y="523"/>
                  </a:lnTo>
                  <a:lnTo>
                    <a:pt x="204" y="532"/>
                  </a:lnTo>
                  <a:lnTo>
                    <a:pt x="195" y="541"/>
                  </a:lnTo>
                  <a:lnTo>
                    <a:pt x="184" y="545"/>
                  </a:lnTo>
                  <a:lnTo>
                    <a:pt x="171" y="543"/>
                  </a:lnTo>
                  <a:lnTo>
                    <a:pt x="171" y="543"/>
                  </a:lnTo>
                  <a:lnTo>
                    <a:pt x="160" y="541"/>
                  </a:lnTo>
                  <a:lnTo>
                    <a:pt x="151" y="536"/>
                  </a:lnTo>
                  <a:lnTo>
                    <a:pt x="151" y="536"/>
                  </a:lnTo>
                  <a:lnTo>
                    <a:pt x="133" y="527"/>
                  </a:lnTo>
                  <a:lnTo>
                    <a:pt x="108" y="518"/>
                  </a:lnTo>
                  <a:lnTo>
                    <a:pt x="94" y="518"/>
                  </a:lnTo>
                  <a:lnTo>
                    <a:pt x="79" y="516"/>
                  </a:lnTo>
                  <a:lnTo>
                    <a:pt x="65" y="518"/>
                  </a:lnTo>
                  <a:lnTo>
                    <a:pt x="52" y="521"/>
                  </a:lnTo>
                  <a:lnTo>
                    <a:pt x="38" y="527"/>
                  </a:lnTo>
                  <a:lnTo>
                    <a:pt x="27" y="536"/>
                  </a:lnTo>
                  <a:lnTo>
                    <a:pt x="18" y="548"/>
                  </a:lnTo>
                  <a:lnTo>
                    <a:pt x="9" y="566"/>
                  </a:lnTo>
                  <a:lnTo>
                    <a:pt x="2" y="586"/>
                  </a:lnTo>
                  <a:lnTo>
                    <a:pt x="0" y="611"/>
                  </a:lnTo>
                  <a:lnTo>
                    <a:pt x="0" y="640"/>
                  </a:lnTo>
                  <a:lnTo>
                    <a:pt x="2" y="673"/>
                  </a:lnTo>
                  <a:lnTo>
                    <a:pt x="2" y="673"/>
                  </a:lnTo>
                  <a:lnTo>
                    <a:pt x="9" y="709"/>
                  </a:lnTo>
                  <a:lnTo>
                    <a:pt x="18" y="736"/>
                  </a:lnTo>
                  <a:lnTo>
                    <a:pt x="27" y="761"/>
                  </a:lnTo>
                  <a:lnTo>
                    <a:pt x="38" y="779"/>
                  </a:lnTo>
                  <a:lnTo>
                    <a:pt x="50" y="793"/>
                  </a:lnTo>
                  <a:lnTo>
                    <a:pt x="63" y="802"/>
                  </a:lnTo>
                  <a:lnTo>
                    <a:pt x="76" y="806"/>
                  </a:lnTo>
                  <a:lnTo>
                    <a:pt x="90" y="808"/>
                  </a:lnTo>
                  <a:lnTo>
                    <a:pt x="106" y="808"/>
                  </a:lnTo>
                  <a:lnTo>
                    <a:pt x="119" y="806"/>
                  </a:lnTo>
                  <a:lnTo>
                    <a:pt x="133" y="802"/>
                  </a:lnTo>
                  <a:lnTo>
                    <a:pt x="144" y="795"/>
                  </a:lnTo>
                  <a:lnTo>
                    <a:pt x="166" y="781"/>
                  </a:lnTo>
                  <a:lnTo>
                    <a:pt x="182" y="768"/>
                  </a:lnTo>
                  <a:lnTo>
                    <a:pt x="182" y="768"/>
                  </a:lnTo>
                  <a:lnTo>
                    <a:pt x="189" y="761"/>
                  </a:lnTo>
                  <a:lnTo>
                    <a:pt x="198" y="757"/>
                  </a:lnTo>
                  <a:lnTo>
                    <a:pt x="204" y="752"/>
                  </a:lnTo>
                  <a:lnTo>
                    <a:pt x="211" y="750"/>
                  </a:lnTo>
                  <a:lnTo>
                    <a:pt x="220" y="752"/>
                  </a:lnTo>
                  <a:lnTo>
                    <a:pt x="227" y="752"/>
                  </a:lnTo>
                  <a:lnTo>
                    <a:pt x="238" y="759"/>
                  </a:lnTo>
                  <a:lnTo>
                    <a:pt x="249" y="770"/>
                  </a:lnTo>
                  <a:lnTo>
                    <a:pt x="258" y="786"/>
                  </a:lnTo>
                  <a:lnTo>
                    <a:pt x="265" y="802"/>
                  </a:lnTo>
                  <a:lnTo>
                    <a:pt x="267" y="817"/>
                  </a:lnTo>
                  <a:lnTo>
                    <a:pt x="267" y="817"/>
                  </a:lnTo>
                  <a:lnTo>
                    <a:pt x="274" y="860"/>
                  </a:lnTo>
                  <a:lnTo>
                    <a:pt x="276" y="914"/>
                  </a:lnTo>
                  <a:lnTo>
                    <a:pt x="276" y="943"/>
                  </a:lnTo>
                  <a:lnTo>
                    <a:pt x="274" y="977"/>
                  </a:lnTo>
                  <a:lnTo>
                    <a:pt x="272" y="1013"/>
                  </a:lnTo>
                  <a:lnTo>
                    <a:pt x="267" y="1051"/>
                  </a:lnTo>
                  <a:lnTo>
                    <a:pt x="267" y="1051"/>
                  </a:lnTo>
                  <a:lnTo>
                    <a:pt x="308" y="1035"/>
                  </a:lnTo>
                  <a:lnTo>
                    <a:pt x="346" y="1017"/>
                  </a:lnTo>
                  <a:lnTo>
                    <a:pt x="377" y="1001"/>
                  </a:lnTo>
                  <a:lnTo>
                    <a:pt x="407" y="986"/>
                  </a:lnTo>
                  <a:lnTo>
                    <a:pt x="431" y="970"/>
                  </a:lnTo>
                  <a:lnTo>
                    <a:pt x="454" y="957"/>
                  </a:lnTo>
                  <a:lnTo>
                    <a:pt x="487" y="927"/>
                  </a:lnTo>
                  <a:lnTo>
                    <a:pt x="487" y="927"/>
                  </a:lnTo>
                  <a:lnTo>
                    <a:pt x="505" y="943"/>
                  </a:lnTo>
                  <a:lnTo>
                    <a:pt x="528" y="959"/>
                  </a:lnTo>
                  <a:lnTo>
                    <a:pt x="553" y="977"/>
                  </a:lnTo>
                  <a:lnTo>
                    <a:pt x="584" y="995"/>
                  </a:lnTo>
                  <a:lnTo>
                    <a:pt x="584" y="995"/>
                  </a:lnTo>
                  <a:lnTo>
                    <a:pt x="629" y="1017"/>
                  </a:lnTo>
                  <a:lnTo>
                    <a:pt x="685" y="1042"/>
                  </a:lnTo>
                  <a:lnTo>
                    <a:pt x="752" y="1069"/>
                  </a:lnTo>
                  <a:lnTo>
                    <a:pt x="831" y="1094"/>
                  </a:lnTo>
                  <a:lnTo>
                    <a:pt x="831" y="1094"/>
                  </a:lnTo>
                  <a:lnTo>
                    <a:pt x="854" y="1100"/>
                  </a:lnTo>
                  <a:lnTo>
                    <a:pt x="878" y="1105"/>
                  </a:lnTo>
                  <a:lnTo>
                    <a:pt x="878" y="1105"/>
                  </a:lnTo>
                  <a:lnTo>
                    <a:pt x="923" y="1109"/>
                  </a:lnTo>
                  <a:lnTo>
                    <a:pt x="923" y="1109"/>
                  </a:lnTo>
                  <a:lnTo>
                    <a:pt x="964" y="1112"/>
                  </a:lnTo>
                  <a:lnTo>
                    <a:pt x="1004" y="1109"/>
                  </a:lnTo>
                  <a:lnTo>
                    <a:pt x="1042" y="1103"/>
                  </a:lnTo>
                  <a:lnTo>
                    <a:pt x="1083" y="1094"/>
                  </a:lnTo>
                  <a:lnTo>
                    <a:pt x="1123" y="1082"/>
                  </a:lnTo>
                  <a:lnTo>
                    <a:pt x="1163" y="1067"/>
                  </a:lnTo>
                  <a:lnTo>
                    <a:pt x="1202" y="1046"/>
                  </a:lnTo>
                  <a:lnTo>
                    <a:pt x="1242" y="1024"/>
                  </a:lnTo>
                  <a:lnTo>
                    <a:pt x="1242" y="1024"/>
                  </a:lnTo>
                  <a:lnTo>
                    <a:pt x="1233" y="1006"/>
                  </a:lnTo>
                  <a:lnTo>
                    <a:pt x="1233" y="1006"/>
                  </a:lnTo>
                  <a:lnTo>
                    <a:pt x="1206" y="959"/>
                  </a:lnTo>
                  <a:lnTo>
                    <a:pt x="1184" y="914"/>
                  </a:lnTo>
                  <a:lnTo>
                    <a:pt x="1168" y="869"/>
                  </a:lnTo>
                  <a:lnTo>
                    <a:pt x="1152" y="826"/>
                  </a:lnTo>
                  <a:lnTo>
                    <a:pt x="1141" y="788"/>
                  </a:lnTo>
                  <a:lnTo>
                    <a:pt x="1134" y="754"/>
                  </a:lnTo>
                  <a:lnTo>
                    <a:pt x="1123" y="698"/>
                  </a:lnTo>
                  <a:lnTo>
                    <a:pt x="1123" y="698"/>
                  </a:lnTo>
                  <a:lnTo>
                    <a:pt x="1123" y="682"/>
                  </a:lnTo>
                  <a:lnTo>
                    <a:pt x="1125" y="664"/>
                  </a:lnTo>
                  <a:lnTo>
                    <a:pt x="1132" y="649"/>
                  </a:lnTo>
                  <a:lnTo>
                    <a:pt x="1141" y="635"/>
                  </a:lnTo>
                  <a:lnTo>
                    <a:pt x="1152" y="626"/>
                  </a:lnTo>
                  <a:lnTo>
                    <a:pt x="1159" y="622"/>
                  </a:lnTo>
                  <a:lnTo>
                    <a:pt x="1166" y="620"/>
                  </a:lnTo>
                  <a:lnTo>
                    <a:pt x="1172" y="620"/>
                  </a:lnTo>
                  <a:lnTo>
                    <a:pt x="1181" y="620"/>
                  </a:lnTo>
                  <a:lnTo>
                    <a:pt x="1190" y="624"/>
                  </a:lnTo>
                  <a:lnTo>
                    <a:pt x="1199" y="629"/>
                  </a:lnTo>
                  <a:lnTo>
                    <a:pt x="1199" y="629"/>
                  </a:lnTo>
                  <a:lnTo>
                    <a:pt x="1213" y="635"/>
                  </a:lnTo>
                  <a:lnTo>
                    <a:pt x="1226" y="640"/>
                  </a:lnTo>
                  <a:lnTo>
                    <a:pt x="1244" y="644"/>
                  </a:lnTo>
                  <a:lnTo>
                    <a:pt x="1262" y="649"/>
                  </a:lnTo>
                  <a:lnTo>
                    <a:pt x="1282" y="647"/>
                  </a:lnTo>
                  <a:lnTo>
                    <a:pt x="1300" y="642"/>
                  </a:lnTo>
                  <a:lnTo>
                    <a:pt x="1309" y="638"/>
                  </a:lnTo>
                  <a:lnTo>
                    <a:pt x="1316" y="633"/>
                  </a:lnTo>
                  <a:lnTo>
                    <a:pt x="1325" y="626"/>
                  </a:lnTo>
                  <a:lnTo>
                    <a:pt x="1332" y="617"/>
                  </a:lnTo>
                  <a:lnTo>
                    <a:pt x="1332" y="617"/>
                  </a:lnTo>
                  <a:lnTo>
                    <a:pt x="1336" y="606"/>
                  </a:lnTo>
                  <a:lnTo>
                    <a:pt x="1341" y="595"/>
                  </a:lnTo>
                  <a:lnTo>
                    <a:pt x="1345" y="584"/>
                  </a:lnTo>
                  <a:lnTo>
                    <a:pt x="1348" y="568"/>
                  </a:lnTo>
                  <a:lnTo>
                    <a:pt x="1348" y="534"/>
                  </a:lnTo>
                  <a:lnTo>
                    <a:pt x="1345" y="492"/>
                  </a:lnTo>
                  <a:lnTo>
                    <a:pt x="1345" y="492"/>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913043" y="1413563"/>
              <a:ext cx="4352164" cy="4738000"/>
              <a:chOff x="3897313" y="1413563"/>
              <a:chExt cx="4352164" cy="4738000"/>
            </a:xfrm>
          </p:grpSpPr>
          <p:sp>
            <p:nvSpPr>
              <p:cNvPr id="5" name="Rectangle 4"/>
              <p:cNvSpPr/>
              <p:nvPr/>
            </p:nvSpPr>
            <p:spPr>
              <a:xfrm>
                <a:off x="5177828" y="2896107"/>
                <a:ext cx="2146703" cy="1996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oblem Solving | Guy Harris: The Recovering Engine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5" y="3187368"/>
                <a:ext cx="1427923" cy="1361063"/>
              </a:xfrm>
              <a:prstGeom prst="rect">
                <a:avLst/>
              </a:prstGeom>
            </p:spPr>
          </p:pic>
          <p:sp>
            <p:nvSpPr>
              <p:cNvPr id="67" name="Freeform 29"/>
              <p:cNvSpPr>
                <a:spLocks/>
              </p:cNvSpPr>
              <p:nvPr/>
            </p:nvSpPr>
            <p:spPr bwMode="auto">
              <a:xfrm>
                <a:off x="3897313" y="3041651"/>
                <a:ext cx="1744663" cy="1851025"/>
              </a:xfrm>
              <a:custGeom>
                <a:avLst/>
                <a:gdLst>
                  <a:gd name="T0" fmla="*/ 277 w 1099"/>
                  <a:gd name="T1" fmla="*/ 1163 h 1166"/>
                  <a:gd name="T2" fmla="*/ 333 w 1099"/>
                  <a:gd name="T3" fmla="*/ 1157 h 1166"/>
                  <a:gd name="T4" fmla="*/ 384 w 1099"/>
                  <a:gd name="T5" fmla="*/ 1123 h 1166"/>
                  <a:gd name="T6" fmla="*/ 382 w 1099"/>
                  <a:gd name="T7" fmla="*/ 1082 h 1166"/>
                  <a:gd name="T8" fmla="*/ 342 w 1099"/>
                  <a:gd name="T9" fmla="*/ 1024 h 1166"/>
                  <a:gd name="T10" fmla="*/ 333 w 1099"/>
                  <a:gd name="T11" fmla="*/ 975 h 1166"/>
                  <a:gd name="T12" fmla="*/ 382 w 1099"/>
                  <a:gd name="T13" fmla="*/ 916 h 1166"/>
                  <a:gd name="T14" fmla="*/ 465 w 1099"/>
                  <a:gd name="T15" fmla="*/ 894 h 1166"/>
                  <a:gd name="T16" fmla="*/ 560 w 1099"/>
                  <a:gd name="T17" fmla="*/ 894 h 1166"/>
                  <a:gd name="T18" fmla="*/ 614 w 1099"/>
                  <a:gd name="T19" fmla="*/ 932 h 1166"/>
                  <a:gd name="T20" fmla="*/ 623 w 1099"/>
                  <a:gd name="T21" fmla="*/ 954 h 1166"/>
                  <a:gd name="T22" fmla="*/ 620 w 1099"/>
                  <a:gd name="T23" fmla="*/ 993 h 1166"/>
                  <a:gd name="T24" fmla="*/ 607 w 1099"/>
                  <a:gd name="T25" fmla="*/ 1033 h 1166"/>
                  <a:gd name="T26" fmla="*/ 598 w 1099"/>
                  <a:gd name="T27" fmla="*/ 1049 h 1166"/>
                  <a:gd name="T28" fmla="*/ 596 w 1099"/>
                  <a:gd name="T29" fmla="*/ 1076 h 1166"/>
                  <a:gd name="T30" fmla="*/ 634 w 1099"/>
                  <a:gd name="T31" fmla="*/ 1107 h 1166"/>
                  <a:gd name="T32" fmla="*/ 658 w 1099"/>
                  <a:gd name="T33" fmla="*/ 1112 h 1166"/>
                  <a:gd name="T34" fmla="*/ 674 w 1099"/>
                  <a:gd name="T35" fmla="*/ 1112 h 1166"/>
                  <a:gd name="T36" fmla="*/ 829 w 1099"/>
                  <a:gd name="T37" fmla="*/ 1076 h 1166"/>
                  <a:gd name="T38" fmla="*/ 982 w 1099"/>
                  <a:gd name="T39" fmla="*/ 1006 h 1166"/>
                  <a:gd name="T40" fmla="*/ 966 w 1099"/>
                  <a:gd name="T41" fmla="*/ 979 h 1166"/>
                  <a:gd name="T42" fmla="*/ 901 w 1099"/>
                  <a:gd name="T43" fmla="*/ 815 h 1166"/>
                  <a:gd name="T44" fmla="*/ 876 w 1099"/>
                  <a:gd name="T45" fmla="*/ 687 h 1166"/>
                  <a:gd name="T46" fmla="*/ 897 w 1099"/>
                  <a:gd name="T47" fmla="*/ 631 h 1166"/>
                  <a:gd name="T48" fmla="*/ 932 w 1099"/>
                  <a:gd name="T49" fmla="*/ 622 h 1166"/>
                  <a:gd name="T50" fmla="*/ 986 w 1099"/>
                  <a:gd name="T51" fmla="*/ 644 h 1166"/>
                  <a:gd name="T52" fmla="*/ 1047 w 1099"/>
                  <a:gd name="T53" fmla="*/ 644 h 1166"/>
                  <a:gd name="T54" fmla="*/ 1096 w 1099"/>
                  <a:gd name="T55" fmla="*/ 561 h 1166"/>
                  <a:gd name="T56" fmla="*/ 1078 w 1099"/>
                  <a:gd name="T57" fmla="*/ 422 h 1166"/>
                  <a:gd name="T58" fmla="*/ 1009 w 1099"/>
                  <a:gd name="T59" fmla="*/ 357 h 1166"/>
                  <a:gd name="T60" fmla="*/ 948 w 1099"/>
                  <a:gd name="T61" fmla="*/ 373 h 1166"/>
                  <a:gd name="T62" fmla="*/ 903 w 1099"/>
                  <a:gd name="T63" fmla="*/ 408 h 1166"/>
                  <a:gd name="T64" fmla="*/ 867 w 1099"/>
                  <a:gd name="T65" fmla="*/ 411 h 1166"/>
                  <a:gd name="T66" fmla="*/ 831 w 1099"/>
                  <a:gd name="T67" fmla="*/ 361 h 1166"/>
                  <a:gd name="T68" fmla="*/ 822 w 1099"/>
                  <a:gd name="T69" fmla="*/ 220 h 1166"/>
                  <a:gd name="T70" fmla="*/ 849 w 1099"/>
                  <a:gd name="T71" fmla="*/ 27 h 1166"/>
                  <a:gd name="T72" fmla="*/ 616 w 1099"/>
                  <a:gd name="T73" fmla="*/ 0 h 1166"/>
                  <a:gd name="T74" fmla="*/ 499 w 1099"/>
                  <a:gd name="T75" fmla="*/ 13 h 1166"/>
                  <a:gd name="T76" fmla="*/ 459 w 1099"/>
                  <a:gd name="T77" fmla="*/ 60 h 1166"/>
                  <a:gd name="T78" fmla="*/ 477 w 1099"/>
                  <a:gd name="T79" fmla="*/ 96 h 1166"/>
                  <a:gd name="T80" fmla="*/ 510 w 1099"/>
                  <a:gd name="T81" fmla="*/ 146 h 1166"/>
                  <a:gd name="T82" fmla="*/ 510 w 1099"/>
                  <a:gd name="T83" fmla="*/ 211 h 1166"/>
                  <a:gd name="T84" fmla="*/ 463 w 1099"/>
                  <a:gd name="T85" fmla="*/ 251 h 1166"/>
                  <a:gd name="T86" fmla="*/ 382 w 1099"/>
                  <a:gd name="T87" fmla="*/ 271 h 1166"/>
                  <a:gd name="T88" fmla="*/ 256 w 1099"/>
                  <a:gd name="T89" fmla="*/ 258 h 1166"/>
                  <a:gd name="T90" fmla="*/ 225 w 1099"/>
                  <a:gd name="T91" fmla="*/ 211 h 1166"/>
                  <a:gd name="T92" fmla="*/ 243 w 1099"/>
                  <a:gd name="T93" fmla="*/ 125 h 1166"/>
                  <a:gd name="T94" fmla="*/ 250 w 1099"/>
                  <a:gd name="T95" fmla="*/ 85 h 1166"/>
                  <a:gd name="T96" fmla="*/ 218 w 1099"/>
                  <a:gd name="T97" fmla="*/ 58 h 1166"/>
                  <a:gd name="T98" fmla="*/ 173 w 1099"/>
                  <a:gd name="T99" fmla="*/ 54 h 1166"/>
                  <a:gd name="T100" fmla="*/ 23 w 1099"/>
                  <a:gd name="T101" fmla="*/ 137 h 1166"/>
                  <a:gd name="T102" fmla="*/ 3 w 1099"/>
                  <a:gd name="T103" fmla="*/ 433 h 1166"/>
                  <a:gd name="T104" fmla="*/ 72 w 1099"/>
                  <a:gd name="T105" fmla="*/ 97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9" h="1166">
                    <a:moveTo>
                      <a:pt x="122" y="1163"/>
                    </a:moveTo>
                    <a:lnTo>
                      <a:pt x="122" y="1163"/>
                    </a:lnTo>
                    <a:lnTo>
                      <a:pt x="180" y="1166"/>
                    </a:lnTo>
                    <a:lnTo>
                      <a:pt x="232" y="1166"/>
                    </a:lnTo>
                    <a:lnTo>
                      <a:pt x="277" y="1163"/>
                    </a:lnTo>
                    <a:lnTo>
                      <a:pt x="313" y="1161"/>
                    </a:lnTo>
                    <a:lnTo>
                      <a:pt x="313" y="1161"/>
                    </a:lnTo>
                    <a:lnTo>
                      <a:pt x="324" y="1159"/>
                    </a:lnTo>
                    <a:lnTo>
                      <a:pt x="324" y="1159"/>
                    </a:lnTo>
                    <a:lnTo>
                      <a:pt x="333" y="1157"/>
                    </a:lnTo>
                    <a:lnTo>
                      <a:pt x="333" y="1157"/>
                    </a:lnTo>
                    <a:lnTo>
                      <a:pt x="351" y="1152"/>
                    </a:lnTo>
                    <a:lnTo>
                      <a:pt x="367" y="1141"/>
                    </a:lnTo>
                    <a:lnTo>
                      <a:pt x="380" y="1130"/>
                    </a:lnTo>
                    <a:lnTo>
                      <a:pt x="384" y="1123"/>
                    </a:lnTo>
                    <a:lnTo>
                      <a:pt x="387" y="1116"/>
                    </a:lnTo>
                    <a:lnTo>
                      <a:pt x="387" y="1116"/>
                    </a:lnTo>
                    <a:lnTo>
                      <a:pt x="389" y="1105"/>
                    </a:lnTo>
                    <a:lnTo>
                      <a:pt x="389" y="1094"/>
                    </a:lnTo>
                    <a:lnTo>
                      <a:pt x="382" y="1082"/>
                    </a:lnTo>
                    <a:lnTo>
                      <a:pt x="373" y="1071"/>
                    </a:lnTo>
                    <a:lnTo>
                      <a:pt x="373" y="1071"/>
                    </a:lnTo>
                    <a:lnTo>
                      <a:pt x="360" y="1055"/>
                    </a:lnTo>
                    <a:lnTo>
                      <a:pt x="346" y="1037"/>
                    </a:lnTo>
                    <a:lnTo>
                      <a:pt x="342" y="1024"/>
                    </a:lnTo>
                    <a:lnTo>
                      <a:pt x="337" y="1013"/>
                    </a:lnTo>
                    <a:lnTo>
                      <a:pt x="333" y="999"/>
                    </a:lnTo>
                    <a:lnTo>
                      <a:pt x="333" y="988"/>
                    </a:lnTo>
                    <a:lnTo>
                      <a:pt x="333" y="988"/>
                    </a:lnTo>
                    <a:lnTo>
                      <a:pt x="333" y="975"/>
                    </a:lnTo>
                    <a:lnTo>
                      <a:pt x="335" y="961"/>
                    </a:lnTo>
                    <a:lnTo>
                      <a:pt x="342" y="950"/>
                    </a:lnTo>
                    <a:lnTo>
                      <a:pt x="353" y="936"/>
                    </a:lnTo>
                    <a:lnTo>
                      <a:pt x="367" y="925"/>
                    </a:lnTo>
                    <a:lnTo>
                      <a:pt x="382" y="916"/>
                    </a:lnTo>
                    <a:lnTo>
                      <a:pt x="405" y="907"/>
                    </a:lnTo>
                    <a:lnTo>
                      <a:pt x="432" y="900"/>
                    </a:lnTo>
                    <a:lnTo>
                      <a:pt x="432" y="900"/>
                    </a:lnTo>
                    <a:lnTo>
                      <a:pt x="465" y="894"/>
                    </a:lnTo>
                    <a:lnTo>
                      <a:pt x="465" y="894"/>
                    </a:lnTo>
                    <a:lnTo>
                      <a:pt x="495" y="891"/>
                    </a:lnTo>
                    <a:lnTo>
                      <a:pt x="519" y="889"/>
                    </a:lnTo>
                    <a:lnTo>
                      <a:pt x="519" y="889"/>
                    </a:lnTo>
                    <a:lnTo>
                      <a:pt x="542" y="891"/>
                    </a:lnTo>
                    <a:lnTo>
                      <a:pt x="560" y="894"/>
                    </a:lnTo>
                    <a:lnTo>
                      <a:pt x="575" y="898"/>
                    </a:lnTo>
                    <a:lnTo>
                      <a:pt x="589" y="905"/>
                    </a:lnTo>
                    <a:lnTo>
                      <a:pt x="600" y="914"/>
                    </a:lnTo>
                    <a:lnTo>
                      <a:pt x="607" y="921"/>
                    </a:lnTo>
                    <a:lnTo>
                      <a:pt x="614" y="932"/>
                    </a:lnTo>
                    <a:lnTo>
                      <a:pt x="618" y="941"/>
                    </a:lnTo>
                    <a:lnTo>
                      <a:pt x="618" y="941"/>
                    </a:lnTo>
                    <a:lnTo>
                      <a:pt x="620" y="948"/>
                    </a:lnTo>
                    <a:lnTo>
                      <a:pt x="620" y="948"/>
                    </a:lnTo>
                    <a:lnTo>
                      <a:pt x="623" y="954"/>
                    </a:lnTo>
                    <a:lnTo>
                      <a:pt x="623" y="954"/>
                    </a:lnTo>
                    <a:lnTo>
                      <a:pt x="623" y="954"/>
                    </a:lnTo>
                    <a:lnTo>
                      <a:pt x="623" y="954"/>
                    </a:lnTo>
                    <a:lnTo>
                      <a:pt x="623" y="975"/>
                    </a:lnTo>
                    <a:lnTo>
                      <a:pt x="620" y="993"/>
                    </a:lnTo>
                    <a:lnTo>
                      <a:pt x="616" y="1011"/>
                    </a:lnTo>
                    <a:lnTo>
                      <a:pt x="611" y="1026"/>
                    </a:lnTo>
                    <a:lnTo>
                      <a:pt x="611" y="1026"/>
                    </a:lnTo>
                    <a:lnTo>
                      <a:pt x="607" y="1033"/>
                    </a:lnTo>
                    <a:lnTo>
                      <a:pt x="607" y="1033"/>
                    </a:lnTo>
                    <a:lnTo>
                      <a:pt x="607" y="1033"/>
                    </a:lnTo>
                    <a:lnTo>
                      <a:pt x="607" y="1033"/>
                    </a:lnTo>
                    <a:lnTo>
                      <a:pt x="605" y="1040"/>
                    </a:lnTo>
                    <a:lnTo>
                      <a:pt x="605" y="1040"/>
                    </a:lnTo>
                    <a:lnTo>
                      <a:pt x="598" y="1049"/>
                    </a:lnTo>
                    <a:lnTo>
                      <a:pt x="596" y="1060"/>
                    </a:lnTo>
                    <a:lnTo>
                      <a:pt x="596" y="1060"/>
                    </a:lnTo>
                    <a:lnTo>
                      <a:pt x="596" y="1064"/>
                    </a:lnTo>
                    <a:lnTo>
                      <a:pt x="596" y="1064"/>
                    </a:lnTo>
                    <a:lnTo>
                      <a:pt x="596" y="1076"/>
                    </a:lnTo>
                    <a:lnTo>
                      <a:pt x="600" y="1085"/>
                    </a:lnTo>
                    <a:lnTo>
                      <a:pt x="607" y="1091"/>
                    </a:lnTo>
                    <a:lnTo>
                      <a:pt x="614" y="1098"/>
                    </a:lnTo>
                    <a:lnTo>
                      <a:pt x="623" y="1103"/>
                    </a:lnTo>
                    <a:lnTo>
                      <a:pt x="634" y="1107"/>
                    </a:lnTo>
                    <a:lnTo>
                      <a:pt x="645" y="1109"/>
                    </a:lnTo>
                    <a:lnTo>
                      <a:pt x="656" y="1112"/>
                    </a:lnTo>
                    <a:lnTo>
                      <a:pt x="656" y="1112"/>
                    </a:lnTo>
                    <a:lnTo>
                      <a:pt x="658" y="1112"/>
                    </a:lnTo>
                    <a:lnTo>
                      <a:pt x="658" y="1112"/>
                    </a:lnTo>
                    <a:lnTo>
                      <a:pt x="658" y="1112"/>
                    </a:lnTo>
                    <a:lnTo>
                      <a:pt x="658" y="1112"/>
                    </a:lnTo>
                    <a:lnTo>
                      <a:pt x="674" y="1112"/>
                    </a:lnTo>
                    <a:lnTo>
                      <a:pt x="674" y="1112"/>
                    </a:lnTo>
                    <a:lnTo>
                      <a:pt x="674" y="1112"/>
                    </a:lnTo>
                    <a:lnTo>
                      <a:pt x="674" y="1112"/>
                    </a:lnTo>
                    <a:lnTo>
                      <a:pt x="726" y="1103"/>
                    </a:lnTo>
                    <a:lnTo>
                      <a:pt x="757" y="1096"/>
                    </a:lnTo>
                    <a:lnTo>
                      <a:pt x="791" y="1087"/>
                    </a:lnTo>
                    <a:lnTo>
                      <a:pt x="829" y="1076"/>
                    </a:lnTo>
                    <a:lnTo>
                      <a:pt x="870" y="1060"/>
                    </a:lnTo>
                    <a:lnTo>
                      <a:pt x="912" y="1042"/>
                    </a:lnTo>
                    <a:lnTo>
                      <a:pt x="957" y="1020"/>
                    </a:lnTo>
                    <a:lnTo>
                      <a:pt x="957" y="1020"/>
                    </a:lnTo>
                    <a:lnTo>
                      <a:pt x="982" y="1006"/>
                    </a:lnTo>
                    <a:lnTo>
                      <a:pt x="982" y="1006"/>
                    </a:lnTo>
                    <a:lnTo>
                      <a:pt x="982" y="1006"/>
                    </a:lnTo>
                    <a:lnTo>
                      <a:pt x="968" y="986"/>
                    </a:lnTo>
                    <a:lnTo>
                      <a:pt x="968" y="986"/>
                    </a:lnTo>
                    <a:lnTo>
                      <a:pt x="966" y="979"/>
                    </a:lnTo>
                    <a:lnTo>
                      <a:pt x="966" y="979"/>
                    </a:lnTo>
                    <a:lnTo>
                      <a:pt x="944" y="936"/>
                    </a:lnTo>
                    <a:lnTo>
                      <a:pt x="926" y="894"/>
                    </a:lnTo>
                    <a:lnTo>
                      <a:pt x="912" y="853"/>
                    </a:lnTo>
                    <a:lnTo>
                      <a:pt x="901" y="815"/>
                    </a:lnTo>
                    <a:lnTo>
                      <a:pt x="892" y="781"/>
                    </a:lnTo>
                    <a:lnTo>
                      <a:pt x="885" y="750"/>
                    </a:lnTo>
                    <a:lnTo>
                      <a:pt x="876" y="701"/>
                    </a:lnTo>
                    <a:lnTo>
                      <a:pt x="876" y="701"/>
                    </a:lnTo>
                    <a:lnTo>
                      <a:pt x="876" y="687"/>
                    </a:lnTo>
                    <a:lnTo>
                      <a:pt x="876" y="674"/>
                    </a:lnTo>
                    <a:lnTo>
                      <a:pt x="879" y="662"/>
                    </a:lnTo>
                    <a:lnTo>
                      <a:pt x="883" y="649"/>
                    </a:lnTo>
                    <a:lnTo>
                      <a:pt x="890" y="640"/>
                    </a:lnTo>
                    <a:lnTo>
                      <a:pt x="897" y="631"/>
                    </a:lnTo>
                    <a:lnTo>
                      <a:pt x="906" y="624"/>
                    </a:lnTo>
                    <a:lnTo>
                      <a:pt x="915" y="620"/>
                    </a:lnTo>
                    <a:lnTo>
                      <a:pt x="915" y="620"/>
                    </a:lnTo>
                    <a:lnTo>
                      <a:pt x="923" y="620"/>
                    </a:lnTo>
                    <a:lnTo>
                      <a:pt x="932" y="622"/>
                    </a:lnTo>
                    <a:lnTo>
                      <a:pt x="941" y="624"/>
                    </a:lnTo>
                    <a:lnTo>
                      <a:pt x="950" y="629"/>
                    </a:lnTo>
                    <a:lnTo>
                      <a:pt x="950" y="629"/>
                    </a:lnTo>
                    <a:lnTo>
                      <a:pt x="966" y="638"/>
                    </a:lnTo>
                    <a:lnTo>
                      <a:pt x="986" y="644"/>
                    </a:lnTo>
                    <a:lnTo>
                      <a:pt x="1009" y="649"/>
                    </a:lnTo>
                    <a:lnTo>
                      <a:pt x="1020" y="649"/>
                    </a:lnTo>
                    <a:lnTo>
                      <a:pt x="1034" y="647"/>
                    </a:lnTo>
                    <a:lnTo>
                      <a:pt x="1034" y="647"/>
                    </a:lnTo>
                    <a:lnTo>
                      <a:pt x="1047" y="644"/>
                    </a:lnTo>
                    <a:lnTo>
                      <a:pt x="1063" y="635"/>
                    </a:lnTo>
                    <a:lnTo>
                      <a:pt x="1074" y="624"/>
                    </a:lnTo>
                    <a:lnTo>
                      <a:pt x="1085" y="608"/>
                    </a:lnTo>
                    <a:lnTo>
                      <a:pt x="1092" y="588"/>
                    </a:lnTo>
                    <a:lnTo>
                      <a:pt x="1096" y="561"/>
                    </a:lnTo>
                    <a:lnTo>
                      <a:pt x="1099" y="530"/>
                    </a:lnTo>
                    <a:lnTo>
                      <a:pt x="1094" y="492"/>
                    </a:lnTo>
                    <a:lnTo>
                      <a:pt x="1094" y="492"/>
                    </a:lnTo>
                    <a:lnTo>
                      <a:pt x="1087" y="453"/>
                    </a:lnTo>
                    <a:lnTo>
                      <a:pt x="1078" y="422"/>
                    </a:lnTo>
                    <a:lnTo>
                      <a:pt x="1067" y="397"/>
                    </a:lnTo>
                    <a:lnTo>
                      <a:pt x="1054" y="379"/>
                    </a:lnTo>
                    <a:lnTo>
                      <a:pt x="1040" y="368"/>
                    </a:lnTo>
                    <a:lnTo>
                      <a:pt x="1025" y="361"/>
                    </a:lnTo>
                    <a:lnTo>
                      <a:pt x="1009" y="357"/>
                    </a:lnTo>
                    <a:lnTo>
                      <a:pt x="993" y="357"/>
                    </a:lnTo>
                    <a:lnTo>
                      <a:pt x="993" y="357"/>
                    </a:lnTo>
                    <a:lnTo>
                      <a:pt x="982" y="359"/>
                    </a:lnTo>
                    <a:lnTo>
                      <a:pt x="971" y="364"/>
                    </a:lnTo>
                    <a:lnTo>
                      <a:pt x="948" y="373"/>
                    </a:lnTo>
                    <a:lnTo>
                      <a:pt x="932" y="386"/>
                    </a:lnTo>
                    <a:lnTo>
                      <a:pt x="919" y="397"/>
                    </a:lnTo>
                    <a:lnTo>
                      <a:pt x="919" y="397"/>
                    </a:lnTo>
                    <a:lnTo>
                      <a:pt x="910" y="404"/>
                    </a:lnTo>
                    <a:lnTo>
                      <a:pt x="903" y="408"/>
                    </a:lnTo>
                    <a:lnTo>
                      <a:pt x="894" y="413"/>
                    </a:lnTo>
                    <a:lnTo>
                      <a:pt x="888" y="415"/>
                    </a:lnTo>
                    <a:lnTo>
                      <a:pt x="888" y="415"/>
                    </a:lnTo>
                    <a:lnTo>
                      <a:pt x="876" y="413"/>
                    </a:lnTo>
                    <a:lnTo>
                      <a:pt x="867" y="411"/>
                    </a:lnTo>
                    <a:lnTo>
                      <a:pt x="856" y="404"/>
                    </a:lnTo>
                    <a:lnTo>
                      <a:pt x="849" y="395"/>
                    </a:lnTo>
                    <a:lnTo>
                      <a:pt x="843" y="384"/>
                    </a:lnTo>
                    <a:lnTo>
                      <a:pt x="836" y="373"/>
                    </a:lnTo>
                    <a:lnTo>
                      <a:pt x="831" y="361"/>
                    </a:lnTo>
                    <a:lnTo>
                      <a:pt x="829" y="348"/>
                    </a:lnTo>
                    <a:lnTo>
                      <a:pt x="829" y="348"/>
                    </a:lnTo>
                    <a:lnTo>
                      <a:pt x="822" y="294"/>
                    </a:lnTo>
                    <a:lnTo>
                      <a:pt x="822" y="258"/>
                    </a:lnTo>
                    <a:lnTo>
                      <a:pt x="822" y="220"/>
                    </a:lnTo>
                    <a:lnTo>
                      <a:pt x="822" y="175"/>
                    </a:lnTo>
                    <a:lnTo>
                      <a:pt x="829" y="130"/>
                    </a:lnTo>
                    <a:lnTo>
                      <a:pt x="836" y="78"/>
                    </a:lnTo>
                    <a:lnTo>
                      <a:pt x="849" y="27"/>
                    </a:lnTo>
                    <a:lnTo>
                      <a:pt x="849" y="27"/>
                    </a:lnTo>
                    <a:lnTo>
                      <a:pt x="795" y="15"/>
                    </a:lnTo>
                    <a:lnTo>
                      <a:pt x="746" y="6"/>
                    </a:lnTo>
                    <a:lnTo>
                      <a:pt x="699" y="2"/>
                    </a:lnTo>
                    <a:lnTo>
                      <a:pt x="654" y="0"/>
                    </a:lnTo>
                    <a:lnTo>
                      <a:pt x="616" y="0"/>
                    </a:lnTo>
                    <a:lnTo>
                      <a:pt x="580" y="0"/>
                    </a:lnTo>
                    <a:lnTo>
                      <a:pt x="524" y="6"/>
                    </a:lnTo>
                    <a:lnTo>
                      <a:pt x="524" y="6"/>
                    </a:lnTo>
                    <a:lnTo>
                      <a:pt x="510" y="9"/>
                    </a:lnTo>
                    <a:lnTo>
                      <a:pt x="499" y="13"/>
                    </a:lnTo>
                    <a:lnTo>
                      <a:pt x="486" y="20"/>
                    </a:lnTo>
                    <a:lnTo>
                      <a:pt x="477" y="29"/>
                    </a:lnTo>
                    <a:lnTo>
                      <a:pt x="468" y="38"/>
                    </a:lnTo>
                    <a:lnTo>
                      <a:pt x="461" y="49"/>
                    </a:lnTo>
                    <a:lnTo>
                      <a:pt x="459" y="60"/>
                    </a:lnTo>
                    <a:lnTo>
                      <a:pt x="461" y="74"/>
                    </a:lnTo>
                    <a:lnTo>
                      <a:pt x="461" y="74"/>
                    </a:lnTo>
                    <a:lnTo>
                      <a:pt x="465" y="85"/>
                    </a:lnTo>
                    <a:lnTo>
                      <a:pt x="477" y="96"/>
                    </a:lnTo>
                    <a:lnTo>
                      <a:pt x="477" y="96"/>
                    </a:lnTo>
                    <a:lnTo>
                      <a:pt x="486" y="105"/>
                    </a:lnTo>
                    <a:lnTo>
                      <a:pt x="495" y="116"/>
                    </a:lnTo>
                    <a:lnTo>
                      <a:pt x="501" y="130"/>
                    </a:lnTo>
                    <a:lnTo>
                      <a:pt x="510" y="146"/>
                    </a:lnTo>
                    <a:lnTo>
                      <a:pt x="510" y="146"/>
                    </a:lnTo>
                    <a:lnTo>
                      <a:pt x="515" y="164"/>
                    </a:lnTo>
                    <a:lnTo>
                      <a:pt x="517" y="182"/>
                    </a:lnTo>
                    <a:lnTo>
                      <a:pt x="515" y="191"/>
                    </a:lnTo>
                    <a:lnTo>
                      <a:pt x="513" y="200"/>
                    </a:lnTo>
                    <a:lnTo>
                      <a:pt x="510" y="211"/>
                    </a:lnTo>
                    <a:lnTo>
                      <a:pt x="504" y="218"/>
                    </a:lnTo>
                    <a:lnTo>
                      <a:pt x="497" y="227"/>
                    </a:lnTo>
                    <a:lnTo>
                      <a:pt x="488" y="236"/>
                    </a:lnTo>
                    <a:lnTo>
                      <a:pt x="477" y="242"/>
                    </a:lnTo>
                    <a:lnTo>
                      <a:pt x="463" y="251"/>
                    </a:lnTo>
                    <a:lnTo>
                      <a:pt x="445" y="256"/>
                    </a:lnTo>
                    <a:lnTo>
                      <a:pt x="427" y="262"/>
                    </a:lnTo>
                    <a:lnTo>
                      <a:pt x="407" y="267"/>
                    </a:lnTo>
                    <a:lnTo>
                      <a:pt x="382" y="271"/>
                    </a:lnTo>
                    <a:lnTo>
                      <a:pt x="382" y="271"/>
                    </a:lnTo>
                    <a:lnTo>
                      <a:pt x="346" y="274"/>
                    </a:lnTo>
                    <a:lnTo>
                      <a:pt x="317" y="274"/>
                    </a:lnTo>
                    <a:lnTo>
                      <a:pt x="292" y="271"/>
                    </a:lnTo>
                    <a:lnTo>
                      <a:pt x="272" y="265"/>
                    </a:lnTo>
                    <a:lnTo>
                      <a:pt x="256" y="258"/>
                    </a:lnTo>
                    <a:lnTo>
                      <a:pt x="245" y="247"/>
                    </a:lnTo>
                    <a:lnTo>
                      <a:pt x="236" y="236"/>
                    </a:lnTo>
                    <a:lnTo>
                      <a:pt x="230" y="224"/>
                    </a:lnTo>
                    <a:lnTo>
                      <a:pt x="230" y="224"/>
                    </a:lnTo>
                    <a:lnTo>
                      <a:pt x="225" y="211"/>
                    </a:lnTo>
                    <a:lnTo>
                      <a:pt x="225" y="197"/>
                    </a:lnTo>
                    <a:lnTo>
                      <a:pt x="225" y="182"/>
                    </a:lnTo>
                    <a:lnTo>
                      <a:pt x="227" y="168"/>
                    </a:lnTo>
                    <a:lnTo>
                      <a:pt x="234" y="143"/>
                    </a:lnTo>
                    <a:lnTo>
                      <a:pt x="243" y="125"/>
                    </a:lnTo>
                    <a:lnTo>
                      <a:pt x="243" y="125"/>
                    </a:lnTo>
                    <a:lnTo>
                      <a:pt x="250" y="114"/>
                    </a:lnTo>
                    <a:lnTo>
                      <a:pt x="252" y="103"/>
                    </a:lnTo>
                    <a:lnTo>
                      <a:pt x="252" y="94"/>
                    </a:lnTo>
                    <a:lnTo>
                      <a:pt x="250" y="85"/>
                    </a:lnTo>
                    <a:lnTo>
                      <a:pt x="250" y="85"/>
                    </a:lnTo>
                    <a:lnTo>
                      <a:pt x="245" y="76"/>
                    </a:lnTo>
                    <a:lnTo>
                      <a:pt x="239" y="69"/>
                    </a:lnTo>
                    <a:lnTo>
                      <a:pt x="230" y="63"/>
                    </a:lnTo>
                    <a:lnTo>
                      <a:pt x="218" y="58"/>
                    </a:lnTo>
                    <a:lnTo>
                      <a:pt x="209" y="56"/>
                    </a:lnTo>
                    <a:lnTo>
                      <a:pt x="196" y="54"/>
                    </a:lnTo>
                    <a:lnTo>
                      <a:pt x="185" y="54"/>
                    </a:lnTo>
                    <a:lnTo>
                      <a:pt x="173" y="54"/>
                    </a:lnTo>
                    <a:lnTo>
                      <a:pt x="173" y="54"/>
                    </a:lnTo>
                    <a:lnTo>
                      <a:pt x="117" y="65"/>
                    </a:lnTo>
                    <a:lnTo>
                      <a:pt x="79" y="72"/>
                    </a:lnTo>
                    <a:lnTo>
                      <a:pt x="39" y="83"/>
                    </a:lnTo>
                    <a:lnTo>
                      <a:pt x="39" y="83"/>
                    </a:lnTo>
                    <a:lnTo>
                      <a:pt x="23" y="137"/>
                    </a:lnTo>
                    <a:lnTo>
                      <a:pt x="12" y="193"/>
                    </a:lnTo>
                    <a:lnTo>
                      <a:pt x="3" y="253"/>
                    </a:lnTo>
                    <a:lnTo>
                      <a:pt x="0" y="314"/>
                    </a:lnTo>
                    <a:lnTo>
                      <a:pt x="0" y="314"/>
                    </a:lnTo>
                    <a:lnTo>
                      <a:pt x="3" y="433"/>
                    </a:lnTo>
                    <a:lnTo>
                      <a:pt x="9" y="550"/>
                    </a:lnTo>
                    <a:lnTo>
                      <a:pt x="18" y="665"/>
                    </a:lnTo>
                    <a:lnTo>
                      <a:pt x="34" y="772"/>
                    </a:lnTo>
                    <a:lnTo>
                      <a:pt x="50" y="876"/>
                    </a:lnTo>
                    <a:lnTo>
                      <a:pt x="72" y="977"/>
                    </a:lnTo>
                    <a:lnTo>
                      <a:pt x="95" y="1071"/>
                    </a:lnTo>
                    <a:lnTo>
                      <a:pt x="122" y="1163"/>
                    </a:lnTo>
                    <a:lnTo>
                      <a:pt x="122" y="116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677852" y="2606675"/>
                <a:ext cx="1571625" cy="1846263"/>
              </a:xfrm>
              <a:custGeom>
                <a:avLst/>
                <a:gdLst>
                  <a:gd name="T0" fmla="*/ 683 w 990"/>
                  <a:gd name="T1" fmla="*/ 0 h 1163"/>
                  <a:gd name="T2" fmla="*/ 501 w 990"/>
                  <a:gd name="T3" fmla="*/ 110 h 1163"/>
                  <a:gd name="T4" fmla="*/ 373 w 990"/>
                  <a:gd name="T5" fmla="*/ 152 h 1163"/>
                  <a:gd name="T6" fmla="*/ 180 w 990"/>
                  <a:gd name="T7" fmla="*/ 175 h 1163"/>
                  <a:gd name="T8" fmla="*/ 162 w 990"/>
                  <a:gd name="T9" fmla="*/ 247 h 1163"/>
                  <a:gd name="T10" fmla="*/ 200 w 990"/>
                  <a:gd name="T11" fmla="*/ 359 h 1163"/>
                  <a:gd name="T12" fmla="*/ 220 w 990"/>
                  <a:gd name="T13" fmla="*/ 462 h 1163"/>
                  <a:gd name="T14" fmla="*/ 207 w 990"/>
                  <a:gd name="T15" fmla="*/ 525 h 1163"/>
                  <a:gd name="T16" fmla="*/ 175 w 990"/>
                  <a:gd name="T17" fmla="*/ 543 h 1163"/>
                  <a:gd name="T18" fmla="*/ 148 w 990"/>
                  <a:gd name="T19" fmla="*/ 534 h 1163"/>
                  <a:gd name="T20" fmla="*/ 137 w 990"/>
                  <a:gd name="T21" fmla="*/ 527 h 1163"/>
                  <a:gd name="T22" fmla="*/ 121 w 990"/>
                  <a:gd name="T23" fmla="*/ 521 h 1163"/>
                  <a:gd name="T24" fmla="*/ 106 w 990"/>
                  <a:gd name="T25" fmla="*/ 516 h 1163"/>
                  <a:gd name="T26" fmla="*/ 79 w 990"/>
                  <a:gd name="T27" fmla="*/ 514 h 1163"/>
                  <a:gd name="T28" fmla="*/ 65 w 990"/>
                  <a:gd name="T29" fmla="*/ 516 h 1163"/>
                  <a:gd name="T30" fmla="*/ 45 w 990"/>
                  <a:gd name="T31" fmla="*/ 521 h 1163"/>
                  <a:gd name="T32" fmla="*/ 36 w 990"/>
                  <a:gd name="T33" fmla="*/ 525 h 1163"/>
                  <a:gd name="T34" fmla="*/ 29 w 990"/>
                  <a:gd name="T35" fmla="*/ 532 h 1163"/>
                  <a:gd name="T36" fmla="*/ 22 w 990"/>
                  <a:gd name="T37" fmla="*/ 541 h 1163"/>
                  <a:gd name="T38" fmla="*/ 16 w 990"/>
                  <a:gd name="T39" fmla="*/ 550 h 1163"/>
                  <a:gd name="T40" fmla="*/ 9 w 990"/>
                  <a:gd name="T41" fmla="*/ 563 h 1163"/>
                  <a:gd name="T42" fmla="*/ 5 w 990"/>
                  <a:gd name="T43" fmla="*/ 581 h 1163"/>
                  <a:gd name="T44" fmla="*/ 5 w 990"/>
                  <a:gd name="T45" fmla="*/ 671 h 1163"/>
                  <a:gd name="T46" fmla="*/ 31 w 990"/>
                  <a:gd name="T47" fmla="*/ 766 h 1163"/>
                  <a:gd name="T48" fmla="*/ 90 w 990"/>
                  <a:gd name="T49" fmla="*/ 806 h 1163"/>
                  <a:gd name="T50" fmla="*/ 137 w 990"/>
                  <a:gd name="T51" fmla="*/ 795 h 1163"/>
                  <a:gd name="T52" fmla="*/ 180 w 990"/>
                  <a:gd name="T53" fmla="*/ 766 h 1163"/>
                  <a:gd name="T54" fmla="*/ 204 w 990"/>
                  <a:gd name="T55" fmla="*/ 750 h 1163"/>
                  <a:gd name="T56" fmla="*/ 231 w 990"/>
                  <a:gd name="T57" fmla="*/ 752 h 1163"/>
                  <a:gd name="T58" fmla="*/ 263 w 990"/>
                  <a:gd name="T59" fmla="*/ 790 h 1163"/>
                  <a:gd name="T60" fmla="*/ 274 w 990"/>
                  <a:gd name="T61" fmla="*/ 869 h 1163"/>
                  <a:gd name="T62" fmla="*/ 270 w 990"/>
                  <a:gd name="T63" fmla="*/ 1035 h 1163"/>
                  <a:gd name="T64" fmla="*/ 303 w 990"/>
                  <a:gd name="T65" fmla="*/ 1150 h 1163"/>
                  <a:gd name="T66" fmla="*/ 483 w 990"/>
                  <a:gd name="T67" fmla="*/ 1163 h 1163"/>
                  <a:gd name="T68" fmla="*/ 593 w 990"/>
                  <a:gd name="T69" fmla="*/ 1150 h 1163"/>
                  <a:gd name="T70" fmla="*/ 633 w 990"/>
                  <a:gd name="T71" fmla="*/ 1121 h 1163"/>
                  <a:gd name="T72" fmla="*/ 638 w 990"/>
                  <a:gd name="T73" fmla="*/ 1091 h 1163"/>
                  <a:gd name="T74" fmla="*/ 609 w 990"/>
                  <a:gd name="T75" fmla="*/ 1053 h 1163"/>
                  <a:gd name="T76" fmla="*/ 582 w 990"/>
                  <a:gd name="T77" fmla="*/ 992 h 1163"/>
                  <a:gd name="T78" fmla="*/ 597 w 990"/>
                  <a:gd name="T79" fmla="*/ 936 h 1163"/>
                  <a:gd name="T80" fmla="*/ 680 w 990"/>
                  <a:gd name="T81" fmla="*/ 896 h 1163"/>
                  <a:gd name="T82" fmla="*/ 773 w 990"/>
                  <a:gd name="T83" fmla="*/ 887 h 1163"/>
                  <a:gd name="T84" fmla="*/ 842 w 990"/>
                  <a:gd name="T85" fmla="*/ 905 h 1163"/>
                  <a:gd name="T86" fmla="*/ 871 w 990"/>
                  <a:gd name="T87" fmla="*/ 945 h 1163"/>
                  <a:gd name="T88" fmla="*/ 865 w 990"/>
                  <a:gd name="T89" fmla="*/ 1013 h 1163"/>
                  <a:gd name="T90" fmla="*/ 853 w 990"/>
                  <a:gd name="T91" fmla="*/ 1037 h 1163"/>
                  <a:gd name="T92" fmla="*/ 844 w 990"/>
                  <a:gd name="T93" fmla="*/ 1062 h 1163"/>
                  <a:gd name="T94" fmla="*/ 865 w 990"/>
                  <a:gd name="T95" fmla="*/ 1096 h 1163"/>
                  <a:gd name="T96" fmla="*/ 925 w 990"/>
                  <a:gd name="T97" fmla="*/ 1107 h 1163"/>
                  <a:gd name="T98" fmla="*/ 957 w 990"/>
                  <a:gd name="T99" fmla="*/ 1042 h 1163"/>
                  <a:gd name="T100" fmla="*/ 984 w 990"/>
                  <a:gd name="T101" fmla="*/ 786 h 1163"/>
                  <a:gd name="T102" fmla="*/ 990 w 990"/>
                  <a:gd name="T103" fmla="*/ 579 h 1163"/>
                  <a:gd name="T104" fmla="*/ 970 w 990"/>
                  <a:gd name="T105" fmla="*/ 411 h 1163"/>
                  <a:gd name="T106" fmla="*/ 916 w 990"/>
                  <a:gd name="T107" fmla="*/ 265 h 1163"/>
                  <a:gd name="T108" fmla="*/ 833 w 990"/>
                  <a:gd name="T109" fmla="*/ 137 h 1163"/>
                  <a:gd name="T110" fmla="*/ 723 w 990"/>
                  <a:gd name="T111" fmla="*/ 2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0" h="1163">
                    <a:moveTo>
                      <a:pt x="723" y="29"/>
                    </a:moveTo>
                    <a:lnTo>
                      <a:pt x="723" y="29"/>
                    </a:lnTo>
                    <a:lnTo>
                      <a:pt x="683" y="0"/>
                    </a:lnTo>
                    <a:lnTo>
                      <a:pt x="683" y="0"/>
                    </a:lnTo>
                    <a:lnTo>
                      <a:pt x="640" y="31"/>
                    </a:lnTo>
                    <a:lnTo>
                      <a:pt x="597" y="60"/>
                    </a:lnTo>
                    <a:lnTo>
                      <a:pt x="550" y="87"/>
                    </a:lnTo>
                    <a:lnTo>
                      <a:pt x="501" y="110"/>
                    </a:lnTo>
                    <a:lnTo>
                      <a:pt x="501" y="110"/>
                    </a:lnTo>
                    <a:lnTo>
                      <a:pt x="460" y="125"/>
                    </a:lnTo>
                    <a:lnTo>
                      <a:pt x="418" y="141"/>
                    </a:lnTo>
                    <a:lnTo>
                      <a:pt x="373" y="152"/>
                    </a:lnTo>
                    <a:lnTo>
                      <a:pt x="328" y="161"/>
                    </a:lnTo>
                    <a:lnTo>
                      <a:pt x="281" y="168"/>
                    </a:lnTo>
                    <a:lnTo>
                      <a:pt x="231" y="173"/>
                    </a:lnTo>
                    <a:lnTo>
                      <a:pt x="180" y="175"/>
                    </a:lnTo>
                    <a:lnTo>
                      <a:pt x="126" y="173"/>
                    </a:lnTo>
                    <a:lnTo>
                      <a:pt x="126" y="173"/>
                    </a:lnTo>
                    <a:lnTo>
                      <a:pt x="146" y="211"/>
                    </a:lnTo>
                    <a:lnTo>
                      <a:pt x="162" y="247"/>
                    </a:lnTo>
                    <a:lnTo>
                      <a:pt x="175" y="283"/>
                    </a:lnTo>
                    <a:lnTo>
                      <a:pt x="186" y="316"/>
                    </a:lnTo>
                    <a:lnTo>
                      <a:pt x="186" y="316"/>
                    </a:lnTo>
                    <a:lnTo>
                      <a:pt x="200" y="359"/>
                    </a:lnTo>
                    <a:lnTo>
                      <a:pt x="211" y="399"/>
                    </a:lnTo>
                    <a:lnTo>
                      <a:pt x="216" y="435"/>
                    </a:lnTo>
                    <a:lnTo>
                      <a:pt x="220" y="462"/>
                    </a:lnTo>
                    <a:lnTo>
                      <a:pt x="220" y="462"/>
                    </a:lnTo>
                    <a:lnTo>
                      <a:pt x="222" y="480"/>
                    </a:lnTo>
                    <a:lnTo>
                      <a:pt x="220" y="496"/>
                    </a:lnTo>
                    <a:lnTo>
                      <a:pt x="213" y="512"/>
                    </a:lnTo>
                    <a:lnTo>
                      <a:pt x="207" y="525"/>
                    </a:lnTo>
                    <a:lnTo>
                      <a:pt x="195" y="536"/>
                    </a:lnTo>
                    <a:lnTo>
                      <a:pt x="191" y="541"/>
                    </a:lnTo>
                    <a:lnTo>
                      <a:pt x="182" y="541"/>
                    </a:lnTo>
                    <a:lnTo>
                      <a:pt x="175" y="543"/>
                    </a:lnTo>
                    <a:lnTo>
                      <a:pt x="166" y="541"/>
                    </a:lnTo>
                    <a:lnTo>
                      <a:pt x="159" y="539"/>
                    </a:lnTo>
                    <a:lnTo>
                      <a:pt x="148" y="534"/>
                    </a:lnTo>
                    <a:lnTo>
                      <a:pt x="148" y="534"/>
                    </a:lnTo>
                    <a:lnTo>
                      <a:pt x="139" y="527"/>
                    </a:lnTo>
                    <a:lnTo>
                      <a:pt x="139" y="527"/>
                    </a:lnTo>
                    <a:lnTo>
                      <a:pt x="137" y="527"/>
                    </a:lnTo>
                    <a:lnTo>
                      <a:pt x="137" y="527"/>
                    </a:lnTo>
                    <a:lnTo>
                      <a:pt x="124" y="523"/>
                    </a:lnTo>
                    <a:lnTo>
                      <a:pt x="124" y="523"/>
                    </a:lnTo>
                    <a:lnTo>
                      <a:pt x="121" y="521"/>
                    </a:lnTo>
                    <a:lnTo>
                      <a:pt x="121" y="521"/>
                    </a:lnTo>
                    <a:lnTo>
                      <a:pt x="108" y="518"/>
                    </a:lnTo>
                    <a:lnTo>
                      <a:pt x="108" y="518"/>
                    </a:lnTo>
                    <a:lnTo>
                      <a:pt x="106" y="516"/>
                    </a:lnTo>
                    <a:lnTo>
                      <a:pt x="106" y="516"/>
                    </a:lnTo>
                    <a:lnTo>
                      <a:pt x="90" y="514"/>
                    </a:lnTo>
                    <a:lnTo>
                      <a:pt x="90" y="514"/>
                    </a:lnTo>
                    <a:lnTo>
                      <a:pt x="79" y="514"/>
                    </a:lnTo>
                    <a:lnTo>
                      <a:pt x="79" y="514"/>
                    </a:lnTo>
                    <a:lnTo>
                      <a:pt x="72" y="514"/>
                    </a:lnTo>
                    <a:lnTo>
                      <a:pt x="72" y="514"/>
                    </a:lnTo>
                    <a:lnTo>
                      <a:pt x="65" y="516"/>
                    </a:lnTo>
                    <a:lnTo>
                      <a:pt x="65" y="516"/>
                    </a:lnTo>
                    <a:lnTo>
                      <a:pt x="54" y="518"/>
                    </a:lnTo>
                    <a:lnTo>
                      <a:pt x="54" y="518"/>
                    </a:lnTo>
                    <a:lnTo>
                      <a:pt x="45" y="521"/>
                    </a:lnTo>
                    <a:lnTo>
                      <a:pt x="45" y="521"/>
                    </a:lnTo>
                    <a:lnTo>
                      <a:pt x="43" y="523"/>
                    </a:lnTo>
                    <a:lnTo>
                      <a:pt x="43" y="523"/>
                    </a:lnTo>
                    <a:lnTo>
                      <a:pt x="36" y="525"/>
                    </a:lnTo>
                    <a:lnTo>
                      <a:pt x="36" y="525"/>
                    </a:lnTo>
                    <a:lnTo>
                      <a:pt x="34" y="527"/>
                    </a:lnTo>
                    <a:lnTo>
                      <a:pt x="34" y="527"/>
                    </a:lnTo>
                    <a:lnTo>
                      <a:pt x="29" y="532"/>
                    </a:lnTo>
                    <a:lnTo>
                      <a:pt x="29" y="532"/>
                    </a:lnTo>
                    <a:lnTo>
                      <a:pt x="25" y="536"/>
                    </a:lnTo>
                    <a:lnTo>
                      <a:pt x="25" y="536"/>
                    </a:lnTo>
                    <a:lnTo>
                      <a:pt x="22" y="541"/>
                    </a:lnTo>
                    <a:lnTo>
                      <a:pt x="22" y="541"/>
                    </a:lnTo>
                    <a:lnTo>
                      <a:pt x="18" y="545"/>
                    </a:lnTo>
                    <a:lnTo>
                      <a:pt x="18" y="545"/>
                    </a:lnTo>
                    <a:lnTo>
                      <a:pt x="16" y="550"/>
                    </a:lnTo>
                    <a:lnTo>
                      <a:pt x="16" y="550"/>
                    </a:lnTo>
                    <a:lnTo>
                      <a:pt x="13" y="554"/>
                    </a:lnTo>
                    <a:lnTo>
                      <a:pt x="13" y="554"/>
                    </a:lnTo>
                    <a:lnTo>
                      <a:pt x="9" y="563"/>
                    </a:lnTo>
                    <a:lnTo>
                      <a:pt x="9" y="563"/>
                    </a:lnTo>
                    <a:lnTo>
                      <a:pt x="7" y="568"/>
                    </a:lnTo>
                    <a:lnTo>
                      <a:pt x="7" y="568"/>
                    </a:lnTo>
                    <a:lnTo>
                      <a:pt x="5" y="581"/>
                    </a:lnTo>
                    <a:lnTo>
                      <a:pt x="5" y="581"/>
                    </a:lnTo>
                    <a:lnTo>
                      <a:pt x="0" y="599"/>
                    </a:lnTo>
                    <a:lnTo>
                      <a:pt x="0" y="622"/>
                    </a:lnTo>
                    <a:lnTo>
                      <a:pt x="0" y="644"/>
                    </a:lnTo>
                    <a:lnTo>
                      <a:pt x="5" y="671"/>
                    </a:lnTo>
                    <a:lnTo>
                      <a:pt x="5" y="671"/>
                    </a:lnTo>
                    <a:lnTo>
                      <a:pt x="11" y="709"/>
                    </a:lnTo>
                    <a:lnTo>
                      <a:pt x="20" y="741"/>
                    </a:lnTo>
                    <a:lnTo>
                      <a:pt x="31" y="766"/>
                    </a:lnTo>
                    <a:lnTo>
                      <a:pt x="45" y="781"/>
                    </a:lnTo>
                    <a:lnTo>
                      <a:pt x="58" y="795"/>
                    </a:lnTo>
                    <a:lnTo>
                      <a:pt x="74" y="802"/>
                    </a:lnTo>
                    <a:lnTo>
                      <a:pt x="90" y="806"/>
                    </a:lnTo>
                    <a:lnTo>
                      <a:pt x="103" y="806"/>
                    </a:lnTo>
                    <a:lnTo>
                      <a:pt x="103" y="806"/>
                    </a:lnTo>
                    <a:lnTo>
                      <a:pt x="121" y="802"/>
                    </a:lnTo>
                    <a:lnTo>
                      <a:pt x="137" y="795"/>
                    </a:lnTo>
                    <a:lnTo>
                      <a:pt x="153" y="788"/>
                    </a:lnTo>
                    <a:lnTo>
                      <a:pt x="164" y="779"/>
                    </a:lnTo>
                    <a:lnTo>
                      <a:pt x="164" y="779"/>
                    </a:lnTo>
                    <a:lnTo>
                      <a:pt x="180" y="766"/>
                    </a:lnTo>
                    <a:lnTo>
                      <a:pt x="180" y="766"/>
                    </a:lnTo>
                    <a:lnTo>
                      <a:pt x="189" y="759"/>
                    </a:lnTo>
                    <a:lnTo>
                      <a:pt x="195" y="752"/>
                    </a:lnTo>
                    <a:lnTo>
                      <a:pt x="204" y="750"/>
                    </a:lnTo>
                    <a:lnTo>
                      <a:pt x="211" y="748"/>
                    </a:lnTo>
                    <a:lnTo>
                      <a:pt x="211" y="748"/>
                    </a:lnTo>
                    <a:lnTo>
                      <a:pt x="222" y="750"/>
                    </a:lnTo>
                    <a:lnTo>
                      <a:pt x="231" y="752"/>
                    </a:lnTo>
                    <a:lnTo>
                      <a:pt x="240" y="759"/>
                    </a:lnTo>
                    <a:lnTo>
                      <a:pt x="249" y="768"/>
                    </a:lnTo>
                    <a:lnTo>
                      <a:pt x="256" y="779"/>
                    </a:lnTo>
                    <a:lnTo>
                      <a:pt x="263" y="790"/>
                    </a:lnTo>
                    <a:lnTo>
                      <a:pt x="265" y="802"/>
                    </a:lnTo>
                    <a:lnTo>
                      <a:pt x="270" y="815"/>
                    </a:lnTo>
                    <a:lnTo>
                      <a:pt x="270" y="815"/>
                    </a:lnTo>
                    <a:lnTo>
                      <a:pt x="274" y="869"/>
                    </a:lnTo>
                    <a:lnTo>
                      <a:pt x="276" y="905"/>
                    </a:lnTo>
                    <a:lnTo>
                      <a:pt x="276" y="943"/>
                    </a:lnTo>
                    <a:lnTo>
                      <a:pt x="274" y="988"/>
                    </a:lnTo>
                    <a:lnTo>
                      <a:pt x="270" y="1035"/>
                    </a:lnTo>
                    <a:lnTo>
                      <a:pt x="263" y="1085"/>
                    </a:lnTo>
                    <a:lnTo>
                      <a:pt x="249" y="1139"/>
                    </a:lnTo>
                    <a:lnTo>
                      <a:pt x="249" y="1139"/>
                    </a:lnTo>
                    <a:lnTo>
                      <a:pt x="303" y="1150"/>
                    </a:lnTo>
                    <a:lnTo>
                      <a:pt x="353" y="1156"/>
                    </a:lnTo>
                    <a:lnTo>
                      <a:pt x="400" y="1161"/>
                    </a:lnTo>
                    <a:lnTo>
                      <a:pt x="442" y="1163"/>
                    </a:lnTo>
                    <a:lnTo>
                      <a:pt x="483" y="1163"/>
                    </a:lnTo>
                    <a:lnTo>
                      <a:pt x="519" y="1161"/>
                    </a:lnTo>
                    <a:lnTo>
                      <a:pt x="575" y="1154"/>
                    </a:lnTo>
                    <a:lnTo>
                      <a:pt x="575" y="1154"/>
                    </a:lnTo>
                    <a:lnTo>
                      <a:pt x="593" y="1150"/>
                    </a:lnTo>
                    <a:lnTo>
                      <a:pt x="613" y="1141"/>
                    </a:lnTo>
                    <a:lnTo>
                      <a:pt x="622" y="1134"/>
                    </a:lnTo>
                    <a:lnTo>
                      <a:pt x="629" y="1127"/>
                    </a:lnTo>
                    <a:lnTo>
                      <a:pt x="633" y="1121"/>
                    </a:lnTo>
                    <a:lnTo>
                      <a:pt x="638" y="1114"/>
                    </a:lnTo>
                    <a:lnTo>
                      <a:pt x="638" y="1114"/>
                    </a:lnTo>
                    <a:lnTo>
                      <a:pt x="640" y="1103"/>
                    </a:lnTo>
                    <a:lnTo>
                      <a:pt x="638" y="1091"/>
                    </a:lnTo>
                    <a:lnTo>
                      <a:pt x="631" y="1080"/>
                    </a:lnTo>
                    <a:lnTo>
                      <a:pt x="622" y="1069"/>
                    </a:lnTo>
                    <a:lnTo>
                      <a:pt x="622" y="1069"/>
                    </a:lnTo>
                    <a:lnTo>
                      <a:pt x="609" y="1053"/>
                    </a:lnTo>
                    <a:lnTo>
                      <a:pt x="595" y="1031"/>
                    </a:lnTo>
                    <a:lnTo>
                      <a:pt x="588" y="1019"/>
                    </a:lnTo>
                    <a:lnTo>
                      <a:pt x="584" y="1006"/>
                    </a:lnTo>
                    <a:lnTo>
                      <a:pt x="582" y="992"/>
                    </a:lnTo>
                    <a:lnTo>
                      <a:pt x="582" y="977"/>
                    </a:lnTo>
                    <a:lnTo>
                      <a:pt x="584" y="963"/>
                    </a:lnTo>
                    <a:lnTo>
                      <a:pt x="588" y="950"/>
                    </a:lnTo>
                    <a:lnTo>
                      <a:pt x="597" y="936"/>
                    </a:lnTo>
                    <a:lnTo>
                      <a:pt x="611" y="925"/>
                    </a:lnTo>
                    <a:lnTo>
                      <a:pt x="629" y="914"/>
                    </a:lnTo>
                    <a:lnTo>
                      <a:pt x="654" y="905"/>
                    </a:lnTo>
                    <a:lnTo>
                      <a:pt x="680" y="896"/>
                    </a:lnTo>
                    <a:lnTo>
                      <a:pt x="716" y="889"/>
                    </a:lnTo>
                    <a:lnTo>
                      <a:pt x="716" y="889"/>
                    </a:lnTo>
                    <a:lnTo>
                      <a:pt x="746" y="887"/>
                    </a:lnTo>
                    <a:lnTo>
                      <a:pt x="773" y="887"/>
                    </a:lnTo>
                    <a:lnTo>
                      <a:pt x="795" y="887"/>
                    </a:lnTo>
                    <a:lnTo>
                      <a:pt x="815" y="891"/>
                    </a:lnTo>
                    <a:lnTo>
                      <a:pt x="831" y="898"/>
                    </a:lnTo>
                    <a:lnTo>
                      <a:pt x="842" y="905"/>
                    </a:lnTo>
                    <a:lnTo>
                      <a:pt x="853" y="914"/>
                    </a:lnTo>
                    <a:lnTo>
                      <a:pt x="862" y="923"/>
                    </a:lnTo>
                    <a:lnTo>
                      <a:pt x="867" y="934"/>
                    </a:lnTo>
                    <a:lnTo>
                      <a:pt x="871" y="945"/>
                    </a:lnTo>
                    <a:lnTo>
                      <a:pt x="874" y="957"/>
                    </a:lnTo>
                    <a:lnTo>
                      <a:pt x="874" y="968"/>
                    </a:lnTo>
                    <a:lnTo>
                      <a:pt x="871" y="990"/>
                    </a:lnTo>
                    <a:lnTo>
                      <a:pt x="865" y="1013"/>
                    </a:lnTo>
                    <a:lnTo>
                      <a:pt x="865" y="1013"/>
                    </a:lnTo>
                    <a:lnTo>
                      <a:pt x="860" y="1026"/>
                    </a:lnTo>
                    <a:lnTo>
                      <a:pt x="853" y="1037"/>
                    </a:lnTo>
                    <a:lnTo>
                      <a:pt x="853" y="1037"/>
                    </a:lnTo>
                    <a:lnTo>
                      <a:pt x="849" y="1046"/>
                    </a:lnTo>
                    <a:lnTo>
                      <a:pt x="849" y="1046"/>
                    </a:lnTo>
                    <a:lnTo>
                      <a:pt x="847" y="1053"/>
                    </a:lnTo>
                    <a:lnTo>
                      <a:pt x="844" y="1062"/>
                    </a:lnTo>
                    <a:lnTo>
                      <a:pt x="847" y="1069"/>
                    </a:lnTo>
                    <a:lnTo>
                      <a:pt x="847" y="1076"/>
                    </a:lnTo>
                    <a:lnTo>
                      <a:pt x="856" y="1087"/>
                    </a:lnTo>
                    <a:lnTo>
                      <a:pt x="865" y="1096"/>
                    </a:lnTo>
                    <a:lnTo>
                      <a:pt x="878" y="1103"/>
                    </a:lnTo>
                    <a:lnTo>
                      <a:pt x="894" y="1107"/>
                    </a:lnTo>
                    <a:lnTo>
                      <a:pt x="910" y="1107"/>
                    </a:lnTo>
                    <a:lnTo>
                      <a:pt x="925" y="1107"/>
                    </a:lnTo>
                    <a:lnTo>
                      <a:pt x="925" y="1107"/>
                    </a:lnTo>
                    <a:lnTo>
                      <a:pt x="948" y="1103"/>
                    </a:lnTo>
                    <a:lnTo>
                      <a:pt x="948" y="1103"/>
                    </a:lnTo>
                    <a:lnTo>
                      <a:pt x="957" y="1042"/>
                    </a:lnTo>
                    <a:lnTo>
                      <a:pt x="966" y="981"/>
                    </a:lnTo>
                    <a:lnTo>
                      <a:pt x="972" y="916"/>
                    </a:lnTo>
                    <a:lnTo>
                      <a:pt x="979" y="853"/>
                    </a:lnTo>
                    <a:lnTo>
                      <a:pt x="984" y="786"/>
                    </a:lnTo>
                    <a:lnTo>
                      <a:pt x="988" y="718"/>
                    </a:lnTo>
                    <a:lnTo>
                      <a:pt x="990" y="649"/>
                    </a:lnTo>
                    <a:lnTo>
                      <a:pt x="990" y="579"/>
                    </a:lnTo>
                    <a:lnTo>
                      <a:pt x="990" y="579"/>
                    </a:lnTo>
                    <a:lnTo>
                      <a:pt x="990" y="534"/>
                    </a:lnTo>
                    <a:lnTo>
                      <a:pt x="986" y="494"/>
                    </a:lnTo>
                    <a:lnTo>
                      <a:pt x="979" y="451"/>
                    </a:lnTo>
                    <a:lnTo>
                      <a:pt x="970" y="411"/>
                    </a:lnTo>
                    <a:lnTo>
                      <a:pt x="961" y="372"/>
                    </a:lnTo>
                    <a:lnTo>
                      <a:pt x="948" y="334"/>
                    </a:lnTo>
                    <a:lnTo>
                      <a:pt x="934" y="298"/>
                    </a:lnTo>
                    <a:lnTo>
                      <a:pt x="916" y="265"/>
                    </a:lnTo>
                    <a:lnTo>
                      <a:pt x="898" y="229"/>
                    </a:lnTo>
                    <a:lnTo>
                      <a:pt x="878" y="197"/>
                    </a:lnTo>
                    <a:lnTo>
                      <a:pt x="856" y="166"/>
                    </a:lnTo>
                    <a:lnTo>
                      <a:pt x="833" y="137"/>
                    </a:lnTo>
                    <a:lnTo>
                      <a:pt x="806" y="107"/>
                    </a:lnTo>
                    <a:lnTo>
                      <a:pt x="782" y="80"/>
                    </a:lnTo>
                    <a:lnTo>
                      <a:pt x="752" y="53"/>
                    </a:lnTo>
                    <a:lnTo>
                      <a:pt x="723" y="29"/>
                    </a:lnTo>
                    <a:lnTo>
                      <a:pt x="723" y="29"/>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5"/>
              <p:cNvSpPr>
                <a:spLocks/>
              </p:cNvSpPr>
              <p:nvPr/>
            </p:nvSpPr>
            <p:spPr bwMode="auto">
              <a:xfrm>
                <a:off x="4090988" y="4452938"/>
                <a:ext cx="1617663" cy="1698625"/>
              </a:xfrm>
              <a:custGeom>
                <a:avLst/>
                <a:gdLst>
                  <a:gd name="T0" fmla="*/ 552 w 1019"/>
                  <a:gd name="T1" fmla="*/ 223 h 1070"/>
                  <a:gd name="T2" fmla="*/ 536 w 1019"/>
                  <a:gd name="T3" fmla="*/ 223 h 1070"/>
                  <a:gd name="T4" fmla="*/ 512 w 1019"/>
                  <a:gd name="T5" fmla="*/ 218 h 1070"/>
                  <a:gd name="T6" fmla="*/ 478 w 1019"/>
                  <a:gd name="T7" fmla="*/ 196 h 1070"/>
                  <a:gd name="T8" fmla="*/ 474 w 1019"/>
                  <a:gd name="T9" fmla="*/ 171 h 1070"/>
                  <a:gd name="T10" fmla="*/ 483 w 1019"/>
                  <a:gd name="T11" fmla="*/ 151 h 1070"/>
                  <a:gd name="T12" fmla="*/ 485 w 1019"/>
                  <a:gd name="T13" fmla="*/ 144 h 1070"/>
                  <a:gd name="T14" fmla="*/ 498 w 1019"/>
                  <a:gd name="T15" fmla="*/ 104 h 1070"/>
                  <a:gd name="T16" fmla="*/ 501 w 1019"/>
                  <a:gd name="T17" fmla="*/ 65 h 1070"/>
                  <a:gd name="T18" fmla="*/ 496 w 1019"/>
                  <a:gd name="T19" fmla="*/ 52 h 1070"/>
                  <a:gd name="T20" fmla="*/ 478 w 1019"/>
                  <a:gd name="T21" fmla="*/ 25 h 1070"/>
                  <a:gd name="T22" fmla="*/ 420 w 1019"/>
                  <a:gd name="T23" fmla="*/ 2 h 1070"/>
                  <a:gd name="T24" fmla="*/ 343 w 1019"/>
                  <a:gd name="T25" fmla="*/ 5 h 1070"/>
                  <a:gd name="T26" fmla="*/ 283 w 1019"/>
                  <a:gd name="T27" fmla="*/ 18 h 1070"/>
                  <a:gd name="T28" fmla="*/ 220 w 1019"/>
                  <a:gd name="T29" fmla="*/ 61 h 1070"/>
                  <a:gd name="T30" fmla="*/ 211 w 1019"/>
                  <a:gd name="T31" fmla="*/ 99 h 1070"/>
                  <a:gd name="T32" fmla="*/ 224 w 1019"/>
                  <a:gd name="T33" fmla="*/ 148 h 1070"/>
                  <a:gd name="T34" fmla="*/ 260 w 1019"/>
                  <a:gd name="T35" fmla="*/ 193 h 1070"/>
                  <a:gd name="T36" fmla="*/ 265 w 1019"/>
                  <a:gd name="T37" fmla="*/ 227 h 1070"/>
                  <a:gd name="T38" fmla="*/ 229 w 1019"/>
                  <a:gd name="T39" fmla="*/ 263 h 1070"/>
                  <a:gd name="T40" fmla="*/ 202 w 1019"/>
                  <a:gd name="T41" fmla="*/ 270 h 1070"/>
                  <a:gd name="T42" fmla="*/ 110 w 1019"/>
                  <a:gd name="T43" fmla="*/ 277 h 1070"/>
                  <a:gd name="T44" fmla="*/ 18 w 1019"/>
                  <a:gd name="T45" fmla="*/ 328 h 1070"/>
                  <a:gd name="T46" fmla="*/ 101 w 1019"/>
                  <a:gd name="T47" fmla="*/ 526 h 1070"/>
                  <a:gd name="T48" fmla="*/ 197 w 1019"/>
                  <a:gd name="T49" fmla="*/ 694 h 1070"/>
                  <a:gd name="T50" fmla="*/ 305 w 1019"/>
                  <a:gd name="T51" fmla="*/ 834 h 1070"/>
                  <a:gd name="T52" fmla="*/ 422 w 1019"/>
                  <a:gd name="T53" fmla="*/ 941 h 1070"/>
                  <a:gd name="T54" fmla="*/ 543 w 1019"/>
                  <a:gd name="T55" fmla="*/ 1018 h 1070"/>
                  <a:gd name="T56" fmla="*/ 669 w 1019"/>
                  <a:gd name="T57" fmla="*/ 1061 h 1070"/>
                  <a:gd name="T58" fmla="*/ 795 w 1019"/>
                  <a:gd name="T59" fmla="*/ 1067 h 1070"/>
                  <a:gd name="T60" fmla="*/ 889 w 1019"/>
                  <a:gd name="T61" fmla="*/ 1052 h 1070"/>
                  <a:gd name="T62" fmla="*/ 1015 w 1019"/>
                  <a:gd name="T63" fmla="*/ 971 h 1070"/>
                  <a:gd name="T64" fmla="*/ 1017 w 1019"/>
                  <a:gd name="T65" fmla="*/ 818 h 1070"/>
                  <a:gd name="T66" fmla="*/ 1001 w 1019"/>
                  <a:gd name="T67" fmla="*/ 744 h 1070"/>
                  <a:gd name="T68" fmla="*/ 963 w 1019"/>
                  <a:gd name="T69" fmla="*/ 710 h 1070"/>
                  <a:gd name="T70" fmla="*/ 932 w 1019"/>
                  <a:gd name="T71" fmla="*/ 719 h 1070"/>
                  <a:gd name="T72" fmla="*/ 887 w 1019"/>
                  <a:gd name="T73" fmla="*/ 753 h 1070"/>
                  <a:gd name="T74" fmla="*/ 833 w 1019"/>
                  <a:gd name="T75" fmla="*/ 766 h 1070"/>
                  <a:gd name="T76" fmla="*/ 781 w 1019"/>
                  <a:gd name="T77" fmla="*/ 737 h 1070"/>
                  <a:gd name="T78" fmla="*/ 745 w 1019"/>
                  <a:gd name="T79" fmla="*/ 631 h 1070"/>
                  <a:gd name="T80" fmla="*/ 745 w 1019"/>
                  <a:gd name="T81" fmla="*/ 544 h 1070"/>
                  <a:gd name="T82" fmla="*/ 781 w 1019"/>
                  <a:gd name="T83" fmla="*/ 485 h 1070"/>
                  <a:gd name="T84" fmla="*/ 837 w 1019"/>
                  <a:gd name="T85" fmla="*/ 476 h 1070"/>
                  <a:gd name="T86" fmla="*/ 894 w 1019"/>
                  <a:gd name="T87" fmla="*/ 494 h 1070"/>
                  <a:gd name="T88" fmla="*/ 927 w 1019"/>
                  <a:gd name="T89" fmla="*/ 503 h 1070"/>
                  <a:gd name="T90" fmla="*/ 961 w 1019"/>
                  <a:gd name="T91" fmla="*/ 467 h 1070"/>
                  <a:gd name="T92" fmla="*/ 963 w 1019"/>
                  <a:gd name="T93" fmla="*/ 425 h 1070"/>
                  <a:gd name="T94" fmla="*/ 961 w 1019"/>
                  <a:gd name="T95" fmla="*/ 398 h 1070"/>
                  <a:gd name="T96" fmla="*/ 956 w 1019"/>
                  <a:gd name="T97" fmla="*/ 375 h 1070"/>
                  <a:gd name="T98" fmla="*/ 950 w 1019"/>
                  <a:gd name="T99" fmla="*/ 346 h 1070"/>
                  <a:gd name="T100" fmla="*/ 941 w 1019"/>
                  <a:gd name="T101" fmla="*/ 315 h 1070"/>
                  <a:gd name="T102" fmla="*/ 932 w 1019"/>
                  <a:gd name="T103" fmla="*/ 279 h 1070"/>
                  <a:gd name="T104" fmla="*/ 918 w 1019"/>
                  <a:gd name="T105" fmla="*/ 241 h 1070"/>
                  <a:gd name="T106" fmla="*/ 903 w 1019"/>
                  <a:gd name="T107" fmla="*/ 202 h 1070"/>
                  <a:gd name="T108" fmla="*/ 882 w 1019"/>
                  <a:gd name="T109" fmla="*/ 160 h 1070"/>
                  <a:gd name="T110" fmla="*/ 860 w 1019"/>
                  <a:gd name="T111" fmla="*/ 117 h 1070"/>
                  <a:gd name="T112" fmla="*/ 748 w 1019"/>
                  <a:gd name="T113" fmla="*/ 171 h 1070"/>
                  <a:gd name="T114" fmla="*/ 604 w 1019"/>
                  <a:gd name="T115" fmla="*/ 2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70">
                    <a:moveTo>
                      <a:pt x="552" y="223"/>
                    </a:moveTo>
                    <a:lnTo>
                      <a:pt x="552" y="223"/>
                    </a:lnTo>
                    <a:lnTo>
                      <a:pt x="552" y="223"/>
                    </a:lnTo>
                    <a:lnTo>
                      <a:pt x="552" y="223"/>
                    </a:lnTo>
                    <a:lnTo>
                      <a:pt x="536" y="223"/>
                    </a:lnTo>
                    <a:lnTo>
                      <a:pt x="536" y="223"/>
                    </a:lnTo>
                    <a:lnTo>
                      <a:pt x="536" y="223"/>
                    </a:lnTo>
                    <a:lnTo>
                      <a:pt x="536" y="223"/>
                    </a:lnTo>
                    <a:lnTo>
                      <a:pt x="534" y="223"/>
                    </a:lnTo>
                    <a:lnTo>
                      <a:pt x="534" y="223"/>
                    </a:lnTo>
                    <a:lnTo>
                      <a:pt x="523" y="220"/>
                    </a:lnTo>
                    <a:lnTo>
                      <a:pt x="512" y="218"/>
                    </a:lnTo>
                    <a:lnTo>
                      <a:pt x="501" y="214"/>
                    </a:lnTo>
                    <a:lnTo>
                      <a:pt x="492" y="209"/>
                    </a:lnTo>
                    <a:lnTo>
                      <a:pt x="485" y="202"/>
                    </a:lnTo>
                    <a:lnTo>
                      <a:pt x="478" y="196"/>
                    </a:lnTo>
                    <a:lnTo>
                      <a:pt x="474" y="187"/>
                    </a:lnTo>
                    <a:lnTo>
                      <a:pt x="474" y="175"/>
                    </a:lnTo>
                    <a:lnTo>
                      <a:pt x="474" y="175"/>
                    </a:lnTo>
                    <a:lnTo>
                      <a:pt x="474" y="171"/>
                    </a:lnTo>
                    <a:lnTo>
                      <a:pt x="474" y="171"/>
                    </a:lnTo>
                    <a:lnTo>
                      <a:pt x="476" y="160"/>
                    </a:lnTo>
                    <a:lnTo>
                      <a:pt x="483" y="151"/>
                    </a:lnTo>
                    <a:lnTo>
                      <a:pt x="483" y="151"/>
                    </a:lnTo>
                    <a:lnTo>
                      <a:pt x="485" y="144"/>
                    </a:lnTo>
                    <a:lnTo>
                      <a:pt x="485" y="144"/>
                    </a:lnTo>
                    <a:lnTo>
                      <a:pt x="485" y="144"/>
                    </a:lnTo>
                    <a:lnTo>
                      <a:pt x="485" y="144"/>
                    </a:lnTo>
                    <a:lnTo>
                      <a:pt x="489" y="137"/>
                    </a:lnTo>
                    <a:lnTo>
                      <a:pt x="489" y="137"/>
                    </a:lnTo>
                    <a:lnTo>
                      <a:pt x="494" y="122"/>
                    </a:lnTo>
                    <a:lnTo>
                      <a:pt x="498" y="104"/>
                    </a:lnTo>
                    <a:lnTo>
                      <a:pt x="501" y="86"/>
                    </a:lnTo>
                    <a:lnTo>
                      <a:pt x="501" y="65"/>
                    </a:lnTo>
                    <a:lnTo>
                      <a:pt x="501" y="65"/>
                    </a:lnTo>
                    <a:lnTo>
                      <a:pt x="501" y="65"/>
                    </a:lnTo>
                    <a:lnTo>
                      <a:pt x="501" y="65"/>
                    </a:lnTo>
                    <a:lnTo>
                      <a:pt x="498" y="59"/>
                    </a:lnTo>
                    <a:lnTo>
                      <a:pt x="498" y="59"/>
                    </a:lnTo>
                    <a:lnTo>
                      <a:pt x="496" y="52"/>
                    </a:lnTo>
                    <a:lnTo>
                      <a:pt x="496" y="52"/>
                    </a:lnTo>
                    <a:lnTo>
                      <a:pt x="492" y="43"/>
                    </a:lnTo>
                    <a:lnTo>
                      <a:pt x="485" y="32"/>
                    </a:lnTo>
                    <a:lnTo>
                      <a:pt x="478" y="25"/>
                    </a:lnTo>
                    <a:lnTo>
                      <a:pt x="467" y="16"/>
                    </a:lnTo>
                    <a:lnTo>
                      <a:pt x="453" y="9"/>
                    </a:lnTo>
                    <a:lnTo>
                      <a:pt x="438" y="5"/>
                    </a:lnTo>
                    <a:lnTo>
                      <a:pt x="420" y="2"/>
                    </a:lnTo>
                    <a:lnTo>
                      <a:pt x="397" y="0"/>
                    </a:lnTo>
                    <a:lnTo>
                      <a:pt x="397" y="0"/>
                    </a:lnTo>
                    <a:lnTo>
                      <a:pt x="373" y="2"/>
                    </a:lnTo>
                    <a:lnTo>
                      <a:pt x="343" y="5"/>
                    </a:lnTo>
                    <a:lnTo>
                      <a:pt x="343" y="5"/>
                    </a:lnTo>
                    <a:lnTo>
                      <a:pt x="310" y="11"/>
                    </a:lnTo>
                    <a:lnTo>
                      <a:pt x="310" y="11"/>
                    </a:lnTo>
                    <a:lnTo>
                      <a:pt x="283" y="18"/>
                    </a:lnTo>
                    <a:lnTo>
                      <a:pt x="260" y="27"/>
                    </a:lnTo>
                    <a:lnTo>
                      <a:pt x="245" y="36"/>
                    </a:lnTo>
                    <a:lnTo>
                      <a:pt x="231" y="47"/>
                    </a:lnTo>
                    <a:lnTo>
                      <a:pt x="220" y="61"/>
                    </a:lnTo>
                    <a:lnTo>
                      <a:pt x="213" y="72"/>
                    </a:lnTo>
                    <a:lnTo>
                      <a:pt x="211" y="86"/>
                    </a:lnTo>
                    <a:lnTo>
                      <a:pt x="211" y="99"/>
                    </a:lnTo>
                    <a:lnTo>
                      <a:pt x="211" y="99"/>
                    </a:lnTo>
                    <a:lnTo>
                      <a:pt x="211" y="110"/>
                    </a:lnTo>
                    <a:lnTo>
                      <a:pt x="215" y="124"/>
                    </a:lnTo>
                    <a:lnTo>
                      <a:pt x="220" y="135"/>
                    </a:lnTo>
                    <a:lnTo>
                      <a:pt x="224" y="148"/>
                    </a:lnTo>
                    <a:lnTo>
                      <a:pt x="238" y="166"/>
                    </a:lnTo>
                    <a:lnTo>
                      <a:pt x="251" y="182"/>
                    </a:lnTo>
                    <a:lnTo>
                      <a:pt x="251" y="182"/>
                    </a:lnTo>
                    <a:lnTo>
                      <a:pt x="260" y="193"/>
                    </a:lnTo>
                    <a:lnTo>
                      <a:pt x="267" y="205"/>
                    </a:lnTo>
                    <a:lnTo>
                      <a:pt x="267" y="216"/>
                    </a:lnTo>
                    <a:lnTo>
                      <a:pt x="265" y="227"/>
                    </a:lnTo>
                    <a:lnTo>
                      <a:pt x="265" y="227"/>
                    </a:lnTo>
                    <a:lnTo>
                      <a:pt x="262" y="234"/>
                    </a:lnTo>
                    <a:lnTo>
                      <a:pt x="258" y="241"/>
                    </a:lnTo>
                    <a:lnTo>
                      <a:pt x="245" y="252"/>
                    </a:lnTo>
                    <a:lnTo>
                      <a:pt x="229" y="263"/>
                    </a:lnTo>
                    <a:lnTo>
                      <a:pt x="211" y="268"/>
                    </a:lnTo>
                    <a:lnTo>
                      <a:pt x="211" y="268"/>
                    </a:lnTo>
                    <a:lnTo>
                      <a:pt x="202" y="270"/>
                    </a:lnTo>
                    <a:lnTo>
                      <a:pt x="202" y="270"/>
                    </a:lnTo>
                    <a:lnTo>
                      <a:pt x="191" y="272"/>
                    </a:lnTo>
                    <a:lnTo>
                      <a:pt x="191" y="272"/>
                    </a:lnTo>
                    <a:lnTo>
                      <a:pt x="155" y="274"/>
                    </a:lnTo>
                    <a:lnTo>
                      <a:pt x="110" y="277"/>
                    </a:lnTo>
                    <a:lnTo>
                      <a:pt x="58" y="277"/>
                    </a:lnTo>
                    <a:lnTo>
                      <a:pt x="0" y="274"/>
                    </a:lnTo>
                    <a:lnTo>
                      <a:pt x="0" y="274"/>
                    </a:lnTo>
                    <a:lnTo>
                      <a:pt x="18" y="328"/>
                    </a:lnTo>
                    <a:lnTo>
                      <a:pt x="38" y="380"/>
                    </a:lnTo>
                    <a:lnTo>
                      <a:pt x="58" y="429"/>
                    </a:lnTo>
                    <a:lnTo>
                      <a:pt x="78" y="479"/>
                    </a:lnTo>
                    <a:lnTo>
                      <a:pt x="101" y="526"/>
                    </a:lnTo>
                    <a:lnTo>
                      <a:pt x="123" y="571"/>
                    </a:lnTo>
                    <a:lnTo>
                      <a:pt x="148" y="614"/>
                    </a:lnTo>
                    <a:lnTo>
                      <a:pt x="173" y="656"/>
                    </a:lnTo>
                    <a:lnTo>
                      <a:pt x="197" y="694"/>
                    </a:lnTo>
                    <a:lnTo>
                      <a:pt x="222" y="733"/>
                    </a:lnTo>
                    <a:lnTo>
                      <a:pt x="249" y="769"/>
                    </a:lnTo>
                    <a:lnTo>
                      <a:pt x="276" y="802"/>
                    </a:lnTo>
                    <a:lnTo>
                      <a:pt x="305" y="834"/>
                    </a:lnTo>
                    <a:lnTo>
                      <a:pt x="334" y="865"/>
                    </a:lnTo>
                    <a:lnTo>
                      <a:pt x="361" y="892"/>
                    </a:lnTo>
                    <a:lnTo>
                      <a:pt x="391" y="919"/>
                    </a:lnTo>
                    <a:lnTo>
                      <a:pt x="422" y="941"/>
                    </a:lnTo>
                    <a:lnTo>
                      <a:pt x="451" y="964"/>
                    </a:lnTo>
                    <a:lnTo>
                      <a:pt x="483" y="984"/>
                    </a:lnTo>
                    <a:lnTo>
                      <a:pt x="512" y="1002"/>
                    </a:lnTo>
                    <a:lnTo>
                      <a:pt x="543" y="1018"/>
                    </a:lnTo>
                    <a:lnTo>
                      <a:pt x="575" y="1031"/>
                    </a:lnTo>
                    <a:lnTo>
                      <a:pt x="606" y="1043"/>
                    </a:lnTo>
                    <a:lnTo>
                      <a:pt x="638" y="1054"/>
                    </a:lnTo>
                    <a:lnTo>
                      <a:pt x="669" y="1061"/>
                    </a:lnTo>
                    <a:lnTo>
                      <a:pt x="700" y="1065"/>
                    </a:lnTo>
                    <a:lnTo>
                      <a:pt x="732" y="1070"/>
                    </a:lnTo>
                    <a:lnTo>
                      <a:pt x="763" y="1070"/>
                    </a:lnTo>
                    <a:lnTo>
                      <a:pt x="795" y="1067"/>
                    </a:lnTo>
                    <a:lnTo>
                      <a:pt x="826" y="1065"/>
                    </a:lnTo>
                    <a:lnTo>
                      <a:pt x="858" y="1058"/>
                    </a:lnTo>
                    <a:lnTo>
                      <a:pt x="889" y="1052"/>
                    </a:lnTo>
                    <a:lnTo>
                      <a:pt x="889" y="1052"/>
                    </a:lnTo>
                    <a:lnTo>
                      <a:pt x="954" y="1029"/>
                    </a:lnTo>
                    <a:lnTo>
                      <a:pt x="1010" y="1009"/>
                    </a:lnTo>
                    <a:lnTo>
                      <a:pt x="1010" y="1009"/>
                    </a:lnTo>
                    <a:lnTo>
                      <a:pt x="1015" y="971"/>
                    </a:lnTo>
                    <a:lnTo>
                      <a:pt x="1017" y="935"/>
                    </a:lnTo>
                    <a:lnTo>
                      <a:pt x="1019" y="901"/>
                    </a:lnTo>
                    <a:lnTo>
                      <a:pt x="1019" y="872"/>
                    </a:lnTo>
                    <a:lnTo>
                      <a:pt x="1017" y="818"/>
                    </a:lnTo>
                    <a:lnTo>
                      <a:pt x="1010" y="775"/>
                    </a:lnTo>
                    <a:lnTo>
                      <a:pt x="1010" y="775"/>
                    </a:lnTo>
                    <a:lnTo>
                      <a:pt x="1008" y="760"/>
                    </a:lnTo>
                    <a:lnTo>
                      <a:pt x="1001" y="744"/>
                    </a:lnTo>
                    <a:lnTo>
                      <a:pt x="992" y="728"/>
                    </a:lnTo>
                    <a:lnTo>
                      <a:pt x="981" y="717"/>
                    </a:lnTo>
                    <a:lnTo>
                      <a:pt x="970" y="710"/>
                    </a:lnTo>
                    <a:lnTo>
                      <a:pt x="963" y="710"/>
                    </a:lnTo>
                    <a:lnTo>
                      <a:pt x="954" y="708"/>
                    </a:lnTo>
                    <a:lnTo>
                      <a:pt x="947" y="710"/>
                    </a:lnTo>
                    <a:lnTo>
                      <a:pt x="941" y="715"/>
                    </a:lnTo>
                    <a:lnTo>
                      <a:pt x="932" y="719"/>
                    </a:lnTo>
                    <a:lnTo>
                      <a:pt x="925" y="726"/>
                    </a:lnTo>
                    <a:lnTo>
                      <a:pt x="925" y="726"/>
                    </a:lnTo>
                    <a:lnTo>
                      <a:pt x="909" y="739"/>
                    </a:lnTo>
                    <a:lnTo>
                      <a:pt x="887" y="753"/>
                    </a:lnTo>
                    <a:lnTo>
                      <a:pt x="876" y="760"/>
                    </a:lnTo>
                    <a:lnTo>
                      <a:pt x="862" y="764"/>
                    </a:lnTo>
                    <a:lnTo>
                      <a:pt x="849" y="766"/>
                    </a:lnTo>
                    <a:lnTo>
                      <a:pt x="833" y="766"/>
                    </a:lnTo>
                    <a:lnTo>
                      <a:pt x="819" y="764"/>
                    </a:lnTo>
                    <a:lnTo>
                      <a:pt x="806" y="760"/>
                    </a:lnTo>
                    <a:lnTo>
                      <a:pt x="793" y="751"/>
                    </a:lnTo>
                    <a:lnTo>
                      <a:pt x="781" y="737"/>
                    </a:lnTo>
                    <a:lnTo>
                      <a:pt x="770" y="719"/>
                    </a:lnTo>
                    <a:lnTo>
                      <a:pt x="761" y="694"/>
                    </a:lnTo>
                    <a:lnTo>
                      <a:pt x="752" y="667"/>
                    </a:lnTo>
                    <a:lnTo>
                      <a:pt x="745" y="631"/>
                    </a:lnTo>
                    <a:lnTo>
                      <a:pt x="745" y="631"/>
                    </a:lnTo>
                    <a:lnTo>
                      <a:pt x="743" y="598"/>
                    </a:lnTo>
                    <a:lnTo>
                      <a:pt x="743" y="569"/>
                    </a:lnTo>
                    <a:lnTo>
                      <a:pt x="745" y="544"/>
                    </a:lnTo>
                    <a:lnTo>
                      <a:pt x="752" y="524"/>
                    </a:lnTo>
                    <a:lnTo>
                      <a:pt x="761" y="506"/>
                    </a:lnTo>
                    <a:lnTo>
                      <a:pt x="770" y="494"/>
                    </a:lnTo>
                    <a:lnTo>
                      <a:pt x="781" y="485"/>
                    </a:lnTo>
                    <a:lnTo>
                      <a:pt x="795" y="479"/>
                    </a:lnTo>
                    <a:lnTo>
                      <a:pt x="808" y="476"/>
                    </a:lnTo>
                    <a:lnTo>
                      <a:pt x="822" y="474"/>
                    </a:lnTo>
                    <a:lnTo>
                      <a:pt x="837" y="476"/>
                    </a:lnTo>
                    <a:lnTo>
                      <a:pt x="851" y="476"/>
                    </a:lnTo>
                    <a:lnTo>
                      <a:pt x="876" y="485"/>
                    </a:lnTo>
                    <a:lnTo>
                      <a:pt x="894" y="494"/>
                    </a:lnTo>
                    <a:lnTo>
                      <a:pt x="894" y="494"/>
                    </a:lnTo>
                    <a:lnTo>
                      <a:pt x="903" y="499"/>
                    </a:lnTo>
                    <a:lnTo>
                      <a:pt x="914" y="501"/>
                    </a:lnTo>
                    <a:lnTo>
                      <a:pt x="914" y="501"/>
                    </a:lnTo>
                    <a:lnTo>
                      <a:pt x="927" y="503"/>
                    </a:lnTo>
                    <a:lnTo>
                      <a:pt x="938" y="499"/>
                    </a:lnTo>
                    <a:lnTo>
                      <a:pt x="947" y="490"/>
                    </a:lnTo>
                    <a:lnTo>
                      <a:pt x="954" y="481"/>
                    </a:lnTo>
                    <a:lnTo>
                      <a:pt x="961" y="467"/>
                    </a:lnTo>
                    <a:lnTo>
                      <a:pt x="963" y="454"/>
                    </a:lnTo>
                    <a:lnTo>
                      <a:pt x="965" y="438"/>
                    </a:lnTo>
                    <a:lnTo>
                      <a:pt x="963" y="425"/>
                    </a:lnTo>
                    <a:lnTo>
                      <a:pt x="963" y="425"/>
                    </a:lnTo>
                    <a:lnTo>
                      <a:pt x="963" y="411"/>
                    </a:lnTo>
                    <a:lnTo>
                      <a:pt x="963" y="411"/>
                    </a:lnTo>
                    <a:lnTo>
                      <a:pt x="961" y="398"/>
                    </a:lnTo>
                    <a:lnTo>
                      <a:pt x="961" y="398"/>
                    </a:lnTo>
                    <a:lnTo>
                      <a:pt x="959" y="391"/>
                    </a:lnTo>
                    <a:lnTo>
                      <a:pt x="959" y="391"/>
                    </a:lnTo>
                    <a:lnTo>
                      <a:pt x="956" y="375"/>
                    </a:lnTo>
                    <a:lnTo>
                      <a:pt x="956" y="375"/>
                    </a:lnTo>
                    <a:lnTo>
                      <a:pt x="956" y="373"/>
                    </a:lnTo>
                    <a:lnTo>
                      <a:pt x="956" y="373"/>
                    </a:lnTo>
                    <a:lnTo>
                      <a:pt x="950" y="346"/>
                    </a:lnTo>
                    <a:lnTo>
                      <a:pt x="950" y="346"/>
                    </a:lnTo>
                    <a:lnTo>
                      <a:pt x="950" y="344"/>
                    </a:lnTo>
                    <a:lnTo>
                      <a:pt x="950" y="344"/>
                    </a:lnTo>
                    <a:lnTo>
                      <a:pt x="941" y="315"/>
                    </a:lnTo>
                    <a:lnTo>
                      <a:pt x="941" y="315"/>
                    </a:lnTo>
                    <a:lnTo>
                      <a:pt x="941" y="310"/>
                    </a:lnTo>
                    <a:lnTo>
                      <a:pt x="941" y="310"/>
                    </a:lnTo>
                    <a:lnTo>
                      <a:pt x="932" y="279"/>
                    </a:lnTo>
                    <a:lnTo>
                      <a:pt x="932" y="279"/>
                    </a:lnTo>
                    <a:lnTo>
                      <a:pt x="929" y="274"/>
                    </a:lnTo>
                    <a:lnTo>
                      <a:pt x="929" y="274"/>
                    </a:lnTo>
                    <a:lnTo>
                      <a:pt x="918" y="241"/>
                    </a:lnTo>
                    <a:lnTo>
                      <a:pt x="918" y="241"/>
                    </a:lnTo>
                    <a:lnTo>
                      <a:pt x="916" y="236"/>
                    </a:lnTo>
                    <a:lnTo>
                      <a:pt x="916" y="236"/>
                    </a:lnTo>
                    <a:lnTo>
                      <a:pt x="903" y="202"/>
                    </a:lnTo>
                    <a:lnTo>
                      <a:pt x="903" y="202"/>
                    </a:lnTo>
                    <a:lnTo>
                      <a:pt x="900" y="198"/>
                    </a:lnTo>
                    <a:lnTo>
                      <a:pt x="900" y="198"/>
                    </a:lnTo>
                    <a:lnTo>
                      <a:pt x="882" y="160"/>
                    </a:lnTo>
                    <a:lnTo>
                      <a:pt x="882" y="160"/>
                    </a:lnTo>
                    <a:lnTo>
                      <a:pt x="880" y="157"/>
                    </a:lnTo>
                    <a:lnTo>
                      <a:pt x="880" y="157"/>
                    </a:lnTo>
                    <a:lnTo>
                      <a:pt x="860" y="117"/>
                    </a:lnTo>
                    <a:lnTo>
                      <a:pt x="860" y="117"/>
                    </a:lnTo>
                    <a:lnTo>
                      <a:pt x="835" y="131"/>
                    </a:lnTo>
                    <a:lnTo>
                      <a:pt x="835" y="131"/>
                    </a:lnTo>
                    <a:lnTo>
                      <a:pt x="790" y="153"/>
                    </a:lnTo>
                    <a:lnTo>
                      <a:pt x="748" y="171"/>
                    </a:lnTo>
                    <a:lnTo>
                      <a:pt x="707" y="187"/>
                    </a:lnTo>
                    <a:lnTo>
                      <a:pt x="669" y="198"/>
                    </a:lnTo>
                    <a:lnTo>
                      <a:pt x="635" y="207"/>
                    </a:lnTo>
                    <a:lnTo>
                      <a:pt x="604" y="214"/>
                    </a:lnTo>
                    <a:lnTo>
                      <a:pt x="552" y="223"/>
                    </a:lnTo>
                    <a:lnTo>
                      <a:pt x="552" y="22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3959226" y="2384426"/>
                <a:ext cx="2805113" cy="1092200"/>
                <a:chOff x="3959226" y="2384426"/>
                <a:chExt cx="2805113" cy="1092200"/>
              </a:xfrm>
            </p:grpSpPr>
            <p:sp>
              <p:nvSpPr>
                <p:cNvPr id="72" name="Freeform 41"/>
                <p:cNvSpPr>
                  <a:spLocks/>
                </p:cNvSpPr>
                <p:nvPr/>
              </p:nvSpPr>
              <p:spPr bwMode="auto">
                <a:xfrm>
                  <a:off x="3959226" y="2384426"/>
                  <a:ext cx="2074863" cy="1092200"/>
                </a:xfrm>
                <a:custGeom>
                  <a:avLst/>
                  <a:gdLst>
                    <a:gd name="T0" fmla="*/ 1307 w 1307"/>
                    <a:gd name="T1" fmla="*/ 189 h 688"/>
                    <a:gd name="T2" fmla="*/ 1226 w 1307"/>
                    <a:gd name="T3" fmla="*/ 131 h 688"/>
                    <a:gd name="T4" fmla="*/ 1096 w 1307"/>
                    <a:gd name="T5" fmla="*/ 63 h 688"/>
                    <a:gd name="T6" fmla="*/ 956 w 1307"/>
                    <a:gd name="T7" fmla="*/ 21 h 688"/>
                    <a:gd name="T8" fmla="*/ 813 w 1307"/>
                    <a:gd name="T9" fmla="*/ 3 h 688"/>
                    <a:gd name="T10" fmla="*/ 667 w 1307"/>
                    <a:gd name="T11" fmla="*/ 7 h 688"/>
                    <a:gd name="T12" fmla="*/ 572 w 1307"/>
                    <a:gd name="T13" fmla="*/ 23 h 688"/>
                    <a:gd name="T14" fmla="*/ 431 w 1307"/>
                    <a:gd name="T15" fmla="*/ 65 h 688"/>
                    <a:gd name="T16" fmla="*/ 301 w 1307"/>
                    <a:gd name="T17" fmla="*/ 133 h 688"/>
                    <a:gd name="T18" fmla="*/ 186 w 1307"/>
                    <a:gd name="T19" fmla="*/ 218 h 688"/>
                    <a:gd name="T20" fmla="*/ 89 w 1307"/>
                    <a:gd name="T21" fmla="*/ 326 h 688"/>
                    <a:gd name="T22" fmla="*/ 18 w 1307"/>
                    <a:gd name="T23" fmla="*/ 452 h 688"/>
                    <a:gd name="T24" fmla="*/ 40 w 1307"/>
                    <a:gd name="T25" fmla="*/ 486 h 688"/>
                    <a:gd name="T26" fmla="*/ 134 w 1307"/>
                    <a:gd name="T27" fmla="*/ 468 h 688"/>
                    <a:gd name="T28" fmla="*/ 170 w 1307"/>
                    <a:gd name="T29" fmla="*/ 470 h 688"/>
                    <a:gd name="T30" fmla="*/ 200 w 1307"/>
                    <a:gd name="T31" fmla="*/ 483 h 688"/>
                    <a:gd name="T32" fmla="*/ 211 w 1307"/>
                    <a:gd name="T33" fmla="*/ 499 h 688"/>
                    <a:gd name="T34" fmla="*/ 211 w 1307"/>
                    <a:gd name="T35" fmla="*/ 528 h 688"/>
                    <a:gd name="T36" fmla="*/ 195 w 1307"/>
                    <a:gd name="T37" fmla="*/ 557 h 688"/>
                    <a:gd name="T38" fmla="*/ 186 w 1307"/>
                    <a:gd name="T39" fmla="*/ 611 h 688"/>
                    <a:gd name="T40" fmla="*/ 191 w 1307"/>
                    <a:gd name="T41" fmla="*/ 638 h 688"/>
                    <a:gd name="T42" fmla="*/ 217 w 1307"/>
                    <a:gd name="T43" fmla="*/ 672 h 688"/>
                    <a:gd name="T44" fmla="*/ 278 w 1307"/>
                    <a:gd name="T45" fmla="*/ 688 h 688"/>
                    <a:gd name="T46" fmla="*/ 343 w 1307"/>
                    <a:gd name="T47" fmla="*/ 685 h 688"/>
                    <a:gd name="T48" fmla="*/ 406 w 1307"/>
                    <a:gd name="T49" fmla="*/ 670 h 688"/>
                    <a:gd name="T50" fmla="*/ 449 w 1307"/>
                    <a:gd name="T51" fmla="*/ 650 h 688"/>
                    <a:gd name="T52" fmla="*/ 471 w 1307"/>
                    <a:gd name="T53" fmla="*/ 625 h 688"/>
                    <a:gd name="T54" fmla="*/ 478 w 1307"/>
                    <a:gd name="T55" fmla="*/ 596 h 688"/>
                    <a:gd name="T56" fmla="*/ 471 w 1307"/>
                    <a:gd name="T57" fmla="*/ 560 h 688"/>
                    <a:gd name="T58" fmla="*/ 447 w 1307"/>
                    <a:gd name="T59" fmla="*/ 519 h 688"/>
                    <a:gd name="T60" fmla="*/ 426 w 1307"/>
                    <a:gd name="T61" fmla="*/ 499 h 688"/>
                    <a:gd name="T62" fmla="*/ 420 w 1307"/>
                    <a:gd name="T63" fmla="*/ 474 h 688"/>
                    <a:gd name="T64" fmla="*/ 438 w 1307"/>
                    <a:gd name="T65" fmla="*/ 443 h 688"/>
                    <a:gd name="T66" fmla="*/ 471 w 1307"/>
                    <a:gd name="T67" fmla="*/ 423 h 688"/>
                    <a:gd name="T68" fmla="*/ 541 w 1307"/>
                    <a:gd name="T69" fmla="*/ 414 h 688"/>
                    <a:gd name="T70" fmla="*/ 660 w 1307"/>
                    <a:gd name="T71" fmla="*/ 416 h 688"/>
                    <a:gd name="T72" fmla="*/ 810 w 1307"/>
                    <a:gd name="T73" fmla="*/ 441 h 688"/>
                    <a:gd name="T74" fmla="*/ 911 w 1307"/>
                    <a:gd name="T75" fmla="*/ 461 h 688"/>
                    <a:gd name="T76" fmla="*/ 1044 w 1307"/>
                    <a:gd name="T77" fmla="*/ 465 h 688"/>
                    <a:gd name="T78" fmla="*/ 1134 w 1307"/>
                    <a:gd name="T79" fmla="*/ 459 h 688"/>
                    <a:gd name="T80" fmla="*/ 1172 w 1307"/>
                    <a:gd name="T81" fmla="*/ 443 h 688"/>
                    <a:gd name="T82" fmla="*/ 1197 w 1307"/>
                    <a:gd name="T83" fmla="*/ 416 h 688"/>
                    <a:gd name="T84" fmla="*/ 1199 w 1307"/>
                    <a:gd name="T85" fmla="*/ 393 h 688"/>
                    <a:gd name="T86" fmla="*/ 1188 w 1307"/>
                    <a:gd name="T87" fmla="*/ 375 h 688"/>
                    <a:gd name="T88" fmla="*/ 1183 w 1307"/>
                    <a:gd name="T89" fmla="*/ 371 h 688"/>
                    <a:gd name="T90" fmla="*/ 1179 w 1307"/>
                    <a:gd name="T91" fmla="*/ 366 h 688"/>
                    <a:gd name="T92" fmla="*/ 1156 w 1307"/>
                    <a:gd name="T93" fmla="*/ 335 h 688"/>
                    <a:gd name="T94" fmla="*/ 1149 w 1307"/>
                    <a:gd name="T95" fmla="*/ 317 h 688"/>
                    <a:gd name="T96" fmla="*/ 1147 w 1307"/>
                    <a:gd name="T97" fmla="*/ 315 h 688"/>
                    <a:gd name="T98" fmla="*/ 1145 w 1307"/>
                    <a:gd name="T99" fmla="*/ 270 h 688"/>
                    <a:gd name="T100" fmla="*/ 1156 w 1307"/>
                    <a:gd name="T101" fmla="*/ 243 h 688"/>
                    <a:gd name="T102" fmla="*/ 1185 w 1307"/>
                    <a:gd name="T103" fmla="*/ 220 h 688"/>
                    <a:gd name="T104" fmla="*/ 1233 w 1307"/>
                    <a:gd name="T105" fmla="*/ 200 h 688"/>
                    <a:gd name="T106" fmla="*/ 1278 w 1307"/>
                    <a:gd name="T107" fmla="*/ 19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688">
                      <a:moveTo>
                        <a:pt x="1278" y="193"/>
                      </a:moveTo>
                      <a:lnTo>
                        <a:pt x="1278" y="193"/>
                      </a:lnTo>
                      <a:lnTo>
                        <a:pt x="1307" y="189"/>
                      </a:lnTo>
                      <a:lnTo>
                        <a:pt x="1307" y="189"/>
                      </a:lnTo>
                      <a:lnTo>
                        <a:pt x="1269" y="158"/>
                      </a:lnTo>
                      <a:lnTo>
                        <a:pt x="1226" y="131"/>
                      </a:lnTo>
                      <a:lnTo>
                        <a:pt x="1183" y="104"/>
                      </a:lnTo>
                      <a:lnTo>
                        <a:pt x="1141" y="81"/>
                      </a:lnTo>
                      <a:lnTo>
                        <a:pt x="1096" y="63"/>
                      </a:lnTo>
                      <a:lnTo>
                        <a:pt x="1048" y="45"/>
                      </a:lnTo>
                      <a:lnTo>
                        <a:pt x="1004" y="32"/>
                      </a:lnTo>
                      <a:lnTo>
                        <a:pt x="956" y="21"/>
                      </a:lnTo>
                      <a:lnTo>
                        <a:pt x="909" y="12"/>
                      </a:lnTo>
                      <a:lnTo>
                        <a:pt x="860" y="5"/>
                      </a:lnTo>
                      <a:lnTo>
                        <a:pt x="813" y="3"/>
                      </a:lnTo>
                      <a:lnTo>
                        <a:pt x="763" y="0"/>
                      </a:lnTo>
                      <a:lnTo>
                        <a:pt x="716" y="3"/>
                      </a:lnTo>
                      <a:lnTo>
                        <a:pt x="667" y="7"/>
                      </a:lnTo>
                      <a:lnTo>
                        <a:pt x="619" y="14"/>
                      </a:lnTo>
                      <a:lnTo>
                        <a:pt x="572" y="23"/>
                      </a:lnTo>
                      <a:lnTo>
                        <a:pt x="572" y="23"/>
                      </a:lnTo>
                      <a:lnTo>
                        <a:pt x="525" y="34"/>
                      </a:lnTo>
                      <a:lnTo>
                        <a:pt x="478" y="50"/>
                      </a:lnTo>
                      <a:lnTo>
                        <a:pt x="431" y="65"/>
                      </a:lnTo>
                      <a:lnTo>
                        <a:pt x="386" y="86"/>
                      </a:lnTo>
                      <a:lnTo>
                        <a:pt x="343" y="108"/>
                      </a:lnTo>
                      <a:lnTo>
                        <a:pt x="301" y="133"/>
                      </a:lnTo>
                      <a:lnTo>
                        <a:pt x="260" y="160"/>
                      </a:lnTo>
                      <a:lnTo>
                        <a:pt x="222" y="187"/>
                      </a:lnTo>
                      <a:lnTo>
                        <a:pt x="186" y="218"/>
                      </a:lnTo>
                      <a:lnTo>
                        <a:pt x="152" y="252"/>
                      </a:lnTo>
                      <a:lnTo>
                        <a:pt x="121" y="288"/>
                      </a:lnTo>
                      <a:lnTo>
                        <a:pt x="89" y="326"/>
                      </a:lnTo>
                      <a:lnTo>
                        <a:pt x="63" y="366"/>
                      </a:lnTo>
                      <a:lnTo>
                        <a:pt x="40" y="407"/>
                      </a:lnTo>
                      <a:lnTo>
                        <a:pt x="18" y="452"/>
                      </a:lnTo>
                      <a:lnTo>
                        <a:pt x="0" y="497"/>
                      </a:lnTo>
                      <a:lnTo>
                        <a:pt x="0" y="497"/>
                      </a:lnTo>
                      <a:lnTo>
                        <a:pt x="40" y="486"/>
                      </a:lnTo>
                      <a:lnTo>
                        <a:pt x="78" y="479"/>
                      </a:lnTo>
                      <a:lnTo>
                        <a:pt x="134" y="468"/>
                      </a:lnTo>
                      <a:lnTo>
                        <a:pt x="134" y="468"/>
                      </a:lnTo>
                      <a:lnTo>
                        <a:pt x="146" y="468"/>
                      </a:lnTo>
                      <a:lnTo>
                        <a:pt x="157" y="468"/>
                      </a:lnTo>
                      <a:lnTo>
                        <a:pt x="170" y="470"/>
                      </a:lnTo>
                      <a:lnTo>
                        <a:pt x="179" y="472"/>
                      </a:lnTo>
                      <a:lnTo>
                        <a:pt x="191" y="477"/>
                      </a:lnTo>
                      <a:lnTo>
                        <a:pt x="200" y="483"/>
                      </a:lnTo>
                      <a:lnTo>
                        <a:pt x="206" y="490"/>
                      </a:lnTo>
                      <a:lnTo>
                        <a:pt x="211" y="499"/>
                      </a:lnTo>
                      <a:lnTo>
                        <a:pt x="211" y="499"/>
                      </a:lnTo>
                      <a:lnTo>
                        <a:pt x="213" y="508"/>
                      </a:lnTo>
                      <a:lnTo>
                        <a:pt x="213" y="517"/>
                      </a:lnTo>
                      <a:lnTo>
                        <a:pt x="211" y="528"/>
                      </a:lnTo>
                      <a:lnTo>
                        <a:pt x="204" y="539"/>
                      </a:lnTo>
                      <a:lnTo>
                        <a:pt x="204" y="539"/>
                      </a:lnTo>
                      <a:lnTo>
                        <a:pt x="195" y="557"/>
                      </a:lnTo>
                      <a:lnTo>
                        <a:pt x="188" y="582"/>
                      </a:lnTo>
                      <a:lnTo>
                        <a:pt x="186" y="596"/>
                      </a:lnTo>
                      <a:lnTo>
                        <a:pt x="186" y="611"/>
                      </a:lnTo>
                      <a:lnTo>
                        <a:pt x="186" y="625"/>
                      </a:lnTo>
                      <a:lnTo>
                        <a:pt x="191" y="638"/>
                      </a:lnTo>
                      <a:lnTo>
                        <a:pt x="191" y="638"/>
                      </a:lnTo>
                      <a:lnTo>
                        <a:pt x="197" y="650"/>
                      </a:lnTo>
                      <a:lnTo>
                        <a:pt x="206" y="661"/>
                      </a:lnTo>
                      <a:lnTo>
                        <a:pt x="217" y="672"/>
                      </a:lnTo>
                      <a:lnTo>
                        <a:pt x="233" y="679"/>
                      </a:lnTo>
                      <a:lnTo>
                        <a:pt x="253" y="685"/>
                      </a:lnTo>
                      <a:lnTo>
                        <a:pt x="278" y="688"/>
                      </a:lnTo>
                      <a:lnTo>
                        <a:pt x="307" y="688"/>
                      </a:lnTo>
                      <a:lnTo>
                        <a:pt x="343" y="685"/>
                      </a:lnTo>
                      <a:lnTo>
                        <a:pt x="343" y="685"/>
                      </a:lnTo>
                      <a:lnTo>
                        <a:pt x="368" y="681"/>
                      </a:lnTo>
                      <a:lnTo>
                        <a:pt x="388" y="676"/>
                      </a:lnTo>
                      <a:lnTo>
                        <a:pt x="406" y="670"/>
                      </a:lnTo>
                      <a:lnTo>
                        <a:pt x="424" y="665"/>
                      </a:lnTo>
                      <a:lnTo>
                        <a:pt x="438" y="656"/>
                      </a:lnTo>
                      <a:lnTo>
                        <a:pt x="449" y="650"/>
                      </a:lnTo>
                      <a:lnTo>
                        <a:pt x="458" y="641"/>
                      </a:lnTo>
                      <a:lnTo>
                        <a:pt x="465" y="632"/>
                      </a:lnTo>
                      <a:lnTo>
                        <a:pt x="471" y="625"/>
                      </a:lnTo>
                      <a:lnTo>
                        <a:pt x="474" y="614"/>
                      </a:lnTo>
                      <a:lnTo>
                        <a:pt x="476" y="605"/>
                      </a:lnTo>
                      <a:lnTo>
                        <a:pt x="478" y="596"/>
                      </a:lnTo>
                      <a:lnTo>
                        <a:pt x="476" y="578"/>
                      </a:lnTo>
                      <a:lnTo>
                        <a:pt x="471" y="560"/>
                      </a:lnTo>
                      <a:lnTo>
                        <a:pt x="471" y="560"/>
                      </a:lnTo>
                      <a:lnTo>
                        <a:pt x="462" y="544"/>
                      </a:lnTo>
                      <a:lnTo>
                        <a:pt x="456" y="530"/>
                      </a:lnTo>
                      <a:lnTo>
                        <a:pt x="447" y="519"/>
                      </a:lnTo>
                      <a:lnTo>
                        <a:pt x="438" y="510"/>
                      </a:lnTo>
                      <a:lnTo>
                        <a:pt x="438" y="510"/>
                      </a:lnTo>
                      <a:lnTo>
                        <a:pt x="426" y="499"/>
                      </a:lnTo>
                      <a:lnTo>
                        <a:pt x="422" y="488"/>
                      </a:lnTo>
                      <a:lnTo>
                        <a:pt x="422" y="488"/>
                      </a:lnTo>
                      <a:lnTo>
                        <a:pt x="420" y="474"/>
                      </a:lnTo>
                      <a:lnTo>
                        <a:pt x="422" y="463"/>
                      </a:lnTo>
                      <a:lnTo>
                        <a:pt x="429" y="452"/>
                      </a:lnTo>
                      <a:lnTo>
                        <a:pt x="438" y="443"/>
                      </a:lnTo>
                      <a:lnTo>
                        <a:pt x="447" y="434"/>
                      </a:lnTo>
                      <a:lnTo>
                        <a:pt x="460" y="427"/>
                      </a:lnTo>
                      <a:lnTo>
                        <a:pt x="471" y="423"/>
                      </a:lnTo>
                      <a:lnTo>
                        <a:pt x="485" y="420"/>
                      </a:lnTo>
                      <a:lnTo>
                        <a:pt x="485" y="420"/>
                      </a:lnTo>
                      <a:lnTo>
                        <a:pt x="541" y="414"/>
                      </a:lnTo>
                      <a:lnTo>
                        <a:pt x="577" y="414"/>
                      </a:lnTo>
                      <a:lnTo>
                        <a:pt x="615" y="414"/>
                      </a:lnTo>
                      <a:lnTo>
                        <a:pt x="660" y="416"/>
                      </a:lnTo>
                      <a:lnTo>
                        <a:pt x="707" y="420"/>
                      </a:lnTo>
                      <a:lnTo>
                        <a:pt x="756" y="429"/>
                      </a:lnTo>
                      <a:lnTo>
                        <a:pt x="810" y="441"/>
                      </a:lnTo>
                      <a:lnTo>
                        <a:pt x="810" y="441"/>
                      </a:lnTo>
                      <a:lnTo>
                        <a:pt x="862" y="452"/>
                      </a:lnTo>
                      <a:lnTo>
                        <a:pt x="911" y="461"/>
                      </a:lnTo>
                      <a:lnTo>
                        <a:pt x="959" y="465"/>
                      </a:lnTo>
                      <a:lnTo>
                        <a:pt x="1004" y="465"/>
                      </a:lnTo>
                      <a:lnTo>
                        <a:pt x="1044" y="465"/>
                      </a:lnTo>
                      <a:lnTo>
                        <a:pt x="1078" y="463"/>
                      </a:lnTo>
                      <a:lnTo>
                        <a:pt x="1134" y="459"/>
                      </a:lnTo>
                      <a:lnTo>
                        <a:pt x="1134" y="459"/>
                      </a:lnTo>
                      <a:lnTo>
                        <a:pt x="1147" y="454"/>
                      </a:lnTo>
                      <a:lnTo>
                        <a:pt x="1161" y="450"/>
                      </a:lnTo>
                      <a:lnTo>
                        <a:pt x="1172" y="443"/>
                      </a:lnTo>
                      <a:lnTo>
                        <a:pt x="1183" y="436"/>
                      </a:lnTo>
                      <a:lnTo>
                        <a:pt x="1192" y="427"/>
                      </a:lnTo>
                      <a:lnTo>
                        <a:pt x="1197" y="416"/>
                      </a:lnTo>
                      <a:lnTo>
                        <a:pt x="1201" y="405"/>
                      </a:lnTo>
                      <a:lnTo>
                        <a:pt x="1199" y="393"/>
                      </a:lnTo>
                      <a:lnTo>
                        <a:pt x="1199" y="393"/>
                      </a:lnTo>
                      <a:lnTo>
                        <a:pt x="1194" y="384"/>
                      </a:lnTo>
                      <a:lnTo>
                        <a:pt x="1194" y="384"/>
                      </a:lnTo>
                      <a:lnTo>
                        <a:pt x="1188" y="375"/>
                      </a:lnTo>
                      <a:lnTo>
                        <a:pt x="1188" y="375"/>
                      </a:lnTo>
                      <a:lnTo>
                        <a:pt x="1183" y="371"/>
                      </a:lnTo>
                      <a:lnTo>
                        <a:pt x="1183" y="371"/>
                      </a:lnTo>
                      <a:lnTo>
                        <a:pt x="1179" y="366"/>
                      </a:lnTo>
                      <a:lnTo>
                        <a:pt x="1179" y="366"/>
                      </a:lnTo>
                      <a:lnTo>
                        <a:pt x="1179" y="366"/>
                      </a:lnTo>
                      <a:lnTo>
                        <a:pt x="1179" y="366"/>
                      </a:lnTo>
                      <a:lnTo>
                        <a:pt x="1163" y="348"/>
                      </a:lnTo>
                      <a:lnTo>
                        <a:pt x="1156" y="335"/>
                      </a:lnTo>
                      <a:lnTo>
                        <a:pt x="1149" y="322"/>
                      </a:lnTo>
                      <a:lnTo>
                        <a:pt x="1149" y="322"/>
                      </a:lnTo>
                      <a:lnTo>
                        <a:pt x="1149" y="317"/>
                      </a:lnTo>
                      <a:lnTo>
                        <a:pt x="1149" y="317"/>
                      </a:lnTo>
                      <a:lnTo>
                        <a:pt x="1147" y="315"/>
                      </a:lnTo>
                      <a:lnTo>
                        <a:pt x="1147" y="315"/>
                      </a:lnTo>
                      <a:lnTo>
                        <a:pt x="1143" y="297"/>
                      </a:lnTo>
                      <a:lnTo>
                        <a:pt x="1143" y="279"/>
                      </a:lnTo>
                      <a:lnTo>
                        <a:pt x="1145" y="270"/>
                      </a:lnTo>
                      <a:lnTo>
                        <a:pt x="1147" y="261"/>
                      </a:lnTo>
                      <a:lnTo>
                        <a:pt x="1152" y="252"/>
                      </a:lnTo>
                      <a:lnTo>
                        <a:pt x="1156" y="243"/>
                      </a:lnTo>
                      <a:lnTo>
                        <a:pt x="1165" y="234"/>
                      </a:lnTo>
                      <a:lnTo>
                        <a:pt x="1174" y="227"/>
                      </a:lnTo>
                      <a:lnTo>
                        <a:pt x="1185" y="220"/>
                      </a:lnTo>
                      <a:lnTo>
                        <a:pt x="1199" y="211"/>
                      </a:lnTo>
                      <a:lnTo>
                        <a:pt x="1215" y="207"/>
                      </a:lnTo>
                      <a:lnTo>
                        <a:pt x="1233" y="200"/>
                      </a:lnTo>
                      <a:lnTo>
                        <a:pt x="1253" y="196"/>
                      </a:lnTo>
                      <a:lnTo>
                        <a:pt x="1278" y="193"/>
                      </a:lnTo>
                      <a:lnTo>
                        <a:pt x="1278" y="193"/>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2"/>
                <p:cNvSpPr>
                  <a:spLocks/>
                </p:cNvSpPr>
                <p:nvPr/>
              </p:nvSpPr>
              <p:spPr bwMode="auto">
                <a:xfrm>
                  <a:off x="6191251" y="2773363"/>
                  <a:ext cx="573088" cy="263525"/>
                </a:xfrm>
                <a:custGeom>
                  <a:avLst/>
                  <a:gdLst>
                    <a:gd name="T0" fmla="*/ 15 w 361"/>
                    <a:gd name="T1" fmla="*/ 81 h 166"/>
                    <a:gd name="T2" fmla="*/ 15 w 361"/>
                    <a:gd name="T3" fmla="*/ 81 h 166"/>
                    <a:gd name="T4" fmla="*/ 15 w 361"/>
                    <a:gd name="T5" fmla="*/ 83 h 166"/>
                    <a:gd name="T6" fmla="*/ 15 w 361"/>
                    <a:gd name="T7" fmla="*/ 83 h 166"/>
                    <a:gd name="T8" fmla="*/ 13 w 361"/>
                    <a:gd name="T9" fmla="*/ 83 h 166"/>
                    <a:gd name="T10" fmla="*/ 13 w 361"/>
                    <a:gd name="T11" fmla="*/ 83 h 166"/>
                    <a:gd name="T12" fmla="*/ 8 w 361"/>
                    <a:gd name="T13" fmla="*/ 95 h 166"/>
                    <a:gd name="T14" fmla="*/ 8 w 361"/>
                    <a:gd name="T15" fmla="*/ 95 h 166"/>
                    <a:gd name="T16" fmla="*/ 4 w 361"/>
                    <a:gd name="T17" fmla="*/ 103 h 166"/>
                    <a:gd name="T18" fmla="*/ 4 w 361"/>
                    <a:gd name="T19" fmla="*/ 103 h 166"/>
                    <a:gd name="T20" fmla="*/ 2 w 361"/>
                    <a:gd name="T21" fmla="*/ 110 h 166"/>
                    <a:gd name="T22" fmla="*/ 0 w 361"/>
                    <a:gd name="T23" fmla="*/ 119 h 166"/>
                    <a:gd name="T24" fmla="*/ 2 w 361"/>
                    <a:gd name="T25" fmla="*/ 126 h 166"/>
                    <a:gd name="T26" fmla="*/ 2 w 361"/>
                    <a:gd name="T27" fmla="*/ 133 h 166"/>
                    <a:gd name="T28" fmla="*/ 8 w 361"/>
                    <a:gd name="T29" fmla="*/ 144 h 166"/>
                    <a:gd name="T30" fmla="*/ 20 w 361"/>
                    <a:gd name="T31" fmla="*/ 153 h 166"/>
                    <a:gd name="T32" fmla="*/ 33 w 361"/>
                    <a:gd name="T33" fmla="*/ 160 h 166"/>
                    <a:gd name="T34" fmla="*/ 47 w 361"/>
                    <a:gd name="T35" fmla="*/ 164 h 166"/>
                    <a:gd name="T36" fmla="*/ 62 w 361"/>
                    <a:gd name="T37" fmla="*/ 166 h 166"/>
                    <a:gd name="T38" fmla="*/ 78 w 361"/>
                    <a:gd name="T39" fmla="*/ 164 h 166"/>
                    <a:gd name="T40" fmla="*/ 78 w 361"/>
                    <a:gd name="T41" fmla="*/ 164 h 166"/>
                    <a:gd name="T42" fmla="*/ 130 w 361"/>
                    <a:gd name="T43" fmla="*/ 157 h 166"/>
                    <a:gd name="T44" fmla="*/ 161 w 361"/>
                    <a:gd name="T45" fmla="*/ 151 h 166"/>
                    <a:gd name="T46" fmla="*/ 197 w 361"/>
                    <a:gd name="T47" fmla="*/ 142 h 166"/>
                    <a:gd name="T48" fmla="*/ 235 w 361"/>
                    <a:gd name="T49" fmla="*/ 130 h 166"/>
                    <a:gd name="T50" fmla="*/ 276 w 361"/>
                    <a:gd name="T51" fmla="*/ 115 h 166"/>
                    <a:gd name="T52" fmla="*/ 318 w 361"/>
                    <a:gd name="T53" fmla="*/ 97 h 166"/>
                    <a:gd name="T54" fmla="*/ 361 w 361"/>
                    <a:gd name="T55" fmla="*/ 74 h 166"/>
                    <a:gd name="T56" fmla="*/ 361 w 361"/>
                    <a:gd name="T57" fmla="*/ 74 h 166"/>
                    <a:gd name="T58" fmla="*/ 323 w 361"/>
                    <a:gd name="T59" fmla="*/ 72 h 166"/>
                    <a:gd name="T60" fmla="*/ 285 w 361"/>
                    <a:gd name="T61" fmla="*/ 65 h 166"/>
                    <a:gd name="T62" fmla="*/ 242 w 361"/>
                    <a:gd name="T63" fmla="*/ 59 h 166"/>
                    <a:gd name="T64" fmla="*/ 202 w 361"/>
                    <a:gd name="T65" fmla="*/ 50 h 166"/>
                    <a:gd name="T66" fmla="*/ 159 w 361"/>
                    <a:gd name="T67" fmla="*/ 41 h 166"/>
                    <a:gd name="T68" fmla="*/ 116 w 361"/>
                    <a:gd name="T69" fmla="*/ 27 h 166"/>
                    <a:gd name="T70" fmla="*/ 71 w 361"/>
                    <a:gd name="T71" fmla="*/ 14 h 166"/>
                    <a:gd name="T72" fmla="*/ 24 w 361"/>
                    <a:gd name="T73" fmla="*/ 0 h 166"/>
                    <a:gd name="T74" fmla="*/ 24 w 361"/>
                    <a:gd name="T75" fmla="*/ 0 h 166"/>
                    <a:gd name="T76" fmla="*/ 26 w 361"/>
                    <a:gd name="T77" fmla="*/ 9 h 166"/>
                    <a:gd name="T78" fmla="*/ 29 w 361"/>
                    <a:gd name="T79" fmla="*/ 20 h 166"/>
                    <a:gd name="T80" fmla="*/ 26 w 361"/>
                    <a:gd name="T81" fmla="*/ 43 h 166"/>
                    <a:gd name="T82" fmla="*/ 22 w 361"/>
                    <a:gd name="T83" fmla="*/ 63 h 166"/>
                    <a:gd name="T84" fmla="*/ 15 w 361"/>
                    <a:gd name="T85" fmla="*/ 81 h 166"/>
                    <a:gd name="T86" fmla="*/ 15 w 361"/>
                    <a:gd name="T87"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166">
                      <a:moveTo>
                        <a:pt x="15" y="81"/>
                      </a:moveTo>
                      <a:lnTo>
                        <a:pt x="15" y="81"/>
                      </a:lnTo>
                      <a:lnTo>
                        <a:pt x="15" y="83"/>
                      </a:lnTo>
                      <a:lnTo>
                        <a:pt x="15" y="83"/>
                      </a:lnTo>
                      <a:lnTo>
                        <a:pt x="13" y="83"/>
                      </a:lnTo>
                      <a:lnTo>
                        <a:pt x="13" y="83"/>
                      </a:lnTo>
                      <a:lnTo>
                        <a:pt x="8" y="95"/>
                      </a:lnTo>
                      <a:lnTo>
                        <a:pt x="8" y="95"/>
                      </a:lnTo>
                      <a:lnTo>
                        <a:pt x="4" y="103"/>
                      </a:lnTo>
                      <a:lnTo>
                        <a:pt x="4" y="103"/>
                      </a:lnTo>
                      <a:lnTo>
                        <a:pt x="2" y="110"/>
                      </a:lnTo>
                      <a:lnTo>
                        <a:pt x="0" y="119"/>
                      </a:lnTo>
                      <a:lnTo>
                        <a:pt x="2" y="126"/>
                      </a:lnTo>
                      <a:lnTo>
                        <a:pt x="2" y="133"/>
                      </a:lnTo>
                      <a:lnTo>
                        <a:pt x="8" y="144"/>
                      </a:lnTo>
                      <a:lnTo>
                        <a:pt x="20" y="153"/>
                      </a:lnTo>
                      <a:lnTo>
                        <a:pt x="33" y="160"/>
                      </a:lnTo>
                      <a:lnTo>
                        <a:pt x="47" y="164"/>
                      </a:lnTo>
                      <a:lnTo>
                        <a:pt x="62" y="166"/>
                      </a:lnTo>
                      <a:lnTo>
                        <a:pt x="78" y="164"/>
                      </a:lnTo>
                      <a:lnTo>
                        <a:pt x="78" y="164"/>
                      </a:lnTo>
                      <a:lnTo>
                        <a:pt x="130" y="157"/>
                      </a:lnTo>
                      <a:lnTo>
                        <a:pt x="161" y="151"/>
                      </a:lnTo>
                      <a:lnTo>
                        <a:pt x="197" y="142"/>
                      </a:lnTo>
                      <a:lnTo>
                        <a:pt x="235" y="130"/>
                      </a:lnTo>
                      <a:lnTo>
                        <a:pt x="276" y="115"/>
                      </a:lnTo>
                      <a:lnTo>
                        <a:pt x="318" y="97"/>
                      </a:lnTo>
                      <a:lnTo>
                        <a:pt x="361" y="74"/>
                      </a:lnTo>
                      <a:lnTo>
                        <a:pt x="361" y="74"/>
                      </a:lnTo>
                      <a:lnTo>
                        <a:pt x="323" y="72"/>
                      </a:lnTo>
                      <a:lnTo>
                        <a:pt x="285" y="65"/>
                      </a:lnTo>
                      <a:lnTo>
                        <a:pt x="242" y="59"/>
                      </a:lnTo>
                      <a:lnTo>
                        <a:pt x="202" y="50"/>
                      </a:lnTo>
                      <a:lnTo>
                        <a:pt x="159" y="41"/>
                      </a:lnTo>
                      <a:lnTo>
                        <a:pt x="116" y="27"/>
                      </a:lnTo>
                      <a:lnTo>
                        <a:pt x="71" y="14"/>
                      </a:lnTo>
                      <a:lnTo>
                        <a:pt x="24" y="0"/>
                      </a:lnTo>
                      <a:lnTo>
                        <a:pt x="24" y="0"/>
                      </a:lnTo>
                      <a:lnTo>
                        <a:pt x="26" y="9"/>
                      </a:lnTo>
                      <a:lnTo>
                        <a:pt x="29" y="20"/>
                      </a:lnTo>
                      <a:lnTo>
                        <a:pt x="26" y="43"/>
                      </a:lnTo>
                      <a:lnTo>
                        <a:pt x="22" y="63"/>
                      </a:lnTo>
                      <a:lnTo>
                        <a:pt x="15" y="81"/>
                      </a:lnTo>
                      <a:lnTo>
                        <a:pt x="15" y="81"/>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Freeform 43"/>
              <p:cNvSpPr>
                <a:spLocks/>
              </p:cNvSpPr>
              <p:nvPr/>
            </p:nvSpPr>
            <p:spPr bwMode="auto">
              <a:xfrm>
                <a:off x="5704356" y="1413563"/>
                <a:ext cx="2363659" cy="1433759"/>
              </a:xfrm>
              <a:custGeom>
                <a:avLst/>
                <a:gdLst>
                  <a:gd name="T0" fmla="*/ 1794 w 1837"/>
                  <a:gd name="T1" fmla="*/ 274 h 1164"/>
                  <a:gd name="T2" fmla="*/ 1610 w 1837"/>
                  <a:gd name="T3" fmla="*/ 256 h 1164"/>
                  <a:gd name="T4" fmla="*/ 1480 w 1837"/>
                  <a:gd name="T5" fmla="*/ 252 h 1164"/>
                  <a:gd name="T6" fmla="*/ 1332 w 1837"/>
                  <a:gd name="T7" fmla="*/ 254 h 1164"/>
                  <a:gd name="T8" fmla="*/ 1174 w 1837"/>
                  <a:gd name="T9" fmla="*/ 265 h 1164"/>
                  <a:gd name="T10" fmla="*/ 1017 w 1837"/>
                  <a:gd name="T11" fmla="*/ 292 h 1164"/>
                  <a:gd name="T12" fmla="*/ 862 w 1837"/>
                  <a:gd name="T13" fmla="*/ 332 h 1164"/>
                  <a:gd name="T14" fmla="*/ 788 w 1837"/>
                  <a:gd name="T15" fmla="*/ 359 h 1164"/>
                  <a:gd name="T16" fmla="*/ 719 w 1837"/>
                  <a:gd name="T17" fmla="*/ 393 h 1164"/>
                  <a:gd name="T18" fmla="*/ 719 w 1837"/>
                  <a:gd name="T19" fmla="*/ 393 h 1164"/>
                  <a:gd name="T20" fmla="*/ 674 w 1837"/>
                  <a:gd name="T21" fmla="*/ 418 h 1164"/>
                  <a:gd name="T22" fmla="*/ 595 w 1837"/>
                  <a:gd name="T23" fmla="*/ 476 h 1164"/>
                  <a:gd name="T24" fmla="*/ 525 w 1837"/>
                  <a:gd name="T25" fmla="*/ 546 h 1164"/>
                  <a:gd name="T26" fmla="*/ 469 w 1837"/>
                  <a:gd name="T27" fmla="*/ 627 h 1164"/>
                  <a:gd name="T28" fmla="*/ 447 w 1837"/>
                  <a:gd name="T29" fmla="*/ 672 h 1164"/>
                  <a:gd name="T30" fmla="*/ 422 w 1837"/>
                  <a:gd name="T31" fmla="*/ 557 h 1164"/>
                  <a:gd name="T32" fmla="*/ 395 w 1837"/>
                  <a:gd name="T33" fmla="*/ 447 h 1164"/>
                  <a:gd name="T34" fmla="*/ 337 w 1837"/>
                  <a:gd name="T35" fmla="*/ 267 h 1164"/>
                  <a:gd name="T36" fmla="*/ 283 w 1837"/>
                  <a:gd name="T37" fmla="*/ 126 h 1164"/>
                  <a:gd name="T38" fmla="*/ 227 w 1837"/>
                  <a:gd name="T39" fmla="*/ 0 h 1164"/>
                  <a:gd name="T40" fmla="*/ 0 w 1837"/>
                  <a:gd name="T41" fmla="*/ 83 h 1164"/>
                  <a:gd name="T42" fmla="*/ 47 w 1837"/>
                  <a:gd name="T43" fmla="*/ 146 h 1164"/>
                  <a:gd name="T44" fmla="*/ 117 w 1837"/>
                  <a:gd name="T45" fmla="*/ 254 h 1164"/>
                  <a:gd name="T46" fmla="*/ 202 w 1837"/>
                  <a:gd name="T47" fmla="*/ 407 h 1164"/>
                  <a:gd name="T48" fmla="*/ 245 w 1837"/>
                  <a:gd name="T49" fmla="*/ 499 h 1164"/>
                  <a:gd name="T50" fmla="*/ 294 w 1837"/>
                  <a:gd name="T51" fmla="*/ 618 h 1164"/>
                  <a:gd name="T52" fmla="*/ 341 w 1837"/>
                  <a:gd name="T53" fmla="*/ 748 h 1164"/>
                  <a:gd name="T54" fmla="*/ 377 w 1837"/>
                  <a:gd name="T55" fmla="*/ 890 h 1164"/>
                  <a:gd name="T56" fmla="*/ 406 w 1837"/>
                  <a:gd name="T57" fmla="*/ 1042 h 1164"/>
                  <a:gd name="T58" fmla="*/ 465 w 1837"/>
                  <a:gd name="T59" fmla="*/ 1067 h 1164"/>
                  <a:gd name="T60" fmla="*/ 579 w 1837"/>
                  <a:gd name="T61" fmla="*/ 1105 h 1164"/>
                  <a:gd name="T62" fmla="*/ 689 w 1837"/>
                  <a:gd name="T63" fmla="*/ 1134 h 1164"/>
                  <a:gd name="T64" fmla="*/ 790 w 1837"/>
                  <a:gd name="T65" fmla="*/ 1152 h 1164"/>
                  <a:gd name="T66" fmla="*/ 840 w 1837"/>
                  <a:gd name="T67" fmla="*/ 1159 h 1164"/>
                  <a:gd name="T68" fmla="*/ 943 w 1837"/>
                  <a:gd name="T69" fmla="*/ 1164 h 1164"/>
                  <a:gd name="T70" fmla="*/ 1040 w 1837"/>
                  <a:gd name="T71" fmla="*/ 1157 h 1164"/>
                  <a:gd name="T72" fmla="*/ 1078 w 1837"/>
                  <a:gd name="T73" fmla="*/ 1152 h 1164"/>
                  <a:gd name="T74" fmla="*/ 1154 w 1837"/>
                  <a:gd name="T75" fmla="*/ 1134 h 1164"/>
                  <a:gd name="T76" fmla="*/ 1190 w 1837"/>
                  <a:gd name="T77" fmla="*/ 1125 h 1164"/>
                  <a:gd name="T78" fmla="*/ 1262 w 1837"/>
                  <a:gd name="T79" fmla="*/ 1099 h 1164"/>
                  <a:gd name="T80" fmla="*/ 1327 w 1837"/>
                  <a:gd name="T81" fmla="*/ 1067 h 1164"/>
                  <a:gd name="T82" fmla="*/ 1386 w 1837"/>
                  <a:gd name="T83" fmla="*/ 1029 h 1164"/>
                  <a:gd name="T84" fmla="*/ 1442 w 1837"/>
                  <a:gd name="T85" fmla="*/ 988 h 1164"/>
                  <a:gd name="T86" fmla="*/ 1473 w 1837"/>
                  <a:gd name="T87" fmla="*/ 961 h 1164"/>
                  <a:gd name="T88" fmla="*/ 1534 w 1837"/>
                  <a:gd name="T89" fmla="*/ 903 h 1164"/>
                  <a:gd name="T90" fmla="*/ 1585 w 1837"/>
                  <a:gd name="T91" fmla="*/ 840 h 1164"/>
                  <a:gd name="T92" fmla="*/ 1633 w 1837"/>
                  <a:gd name="T93" fmla="*/ 775 h 1164"/>
                  <a:gd name="T94" fmla="*/ 1653 w 1837"/>
                  <a:gd name="T95" fmla="*/ 744 h 1164"/>
                  <a:gd name="T96" fmla="*/ 1722 w 1837"/>
                  <a:gd name="T97" fmla="*/ 618 h 1164"/>
                  <a:gd name="T98" fmla="*/ 1774 w 1837"/>
                  <a:gd name="T99" fmla="*/ 499 h 1164"/>
                  <a:gd name="T100" fmla="*/ 1799 w 1837"/>
                  <a:gd name="T101" fmla="*/ 425 h 1164"/>
                  <a:gd name="T102" fmla="*/ 1817 w 1837"/>
                  <a:gd name="T103" fmla="*/ 364 h 1164"/>
                  <a:gd name="T104" fmla="*/ 1837 w 1837"/>
                  <a:gd name="T105" fmla="*/ 279 h 1164"/>
                  <a:gd name="T106" fmla="*/ 1794 w 1837"/>
                  <a:gd name="T107" fmla="*/ 27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7" h="1164">
                    <a:moveTo>
                      <a:pt x="1794" y="274"/>
                    </a:moveTo>
                    <a:lnTo>
                      <a:pt x="1794" y="274"/>
                    </a:lnTo>
                    <a:lnTo>
                      <a:pt x="1718" y="265"/>
                    </a:lnTo>
                    <a:lnTo>
                      <a:pt x="1610" y="256"/>
                    </a:lnTo>
                    <a:lnTo>
                      <a:pt x="1547" y="254"/>
                    </a:lnTo>
                    <a:lnTo>
                      <a:pt x="1480" y="252"/>
                    </a:lnTo>
                    <a:lnTo>
                      <a:pt x="1408" y="252"/>
                    </a:lnTo>
                    <a:lnTo>
                      <a:pt x="1332" y="254"/>
                    </a:lnTo>
                    <a:lnTo>
                      <a:pt x="1255" y="258"/>
                    </a:lnTo>
                    <a:lnTo>
                      <a:pt x="1174" y="265"/>
                    </a:lnTo>
                    <a:lnTo>
                      <a:pt x="1096" y="276"/>
                    </a:lnTo>
                    <a:lnTo>
                      <a:pt x="1017" y="292"/>
                    </a:lnTo>
                    <a:lnTo>
                      <a:pt x="939" y="310"/>
                    </a:lnTo>
                    <a:lnTo>
                      <a:pt x="862" y="332"/>
                    </a:lnTo>
                    <a:lnTo>
                      <a:pt x="824" y="346"/>
                    </a:lnTo>
                    <a:lnTo>
                      <a:pt x="788" y="359"/>
                    </a:lnTo>
                    <a:lnTo>
                      <a:pt x="752" y="375"/>
                    </a:lnTo>
                    <a:lnTo>
                      <a:pt x="719" y="393"/>
                    </a:lnTo>
                    <a:lnTo>
                      <a:pt x="719" y="393"/>
                    </a:lnTo>
                    <a:lnTo>
                      <a:pt x="719" y="393"/>
                    </a:lnTo>
                    <a:lnTo>
                      <a:pt x="719" y="393"/>
                    </a:lnTo>
                    <a:lnTo>
                      <a:pt x="674" y="418"/>
                    </a:lnTo>
                    <a:lnTo>
                      <a:pt x="633" y="445"/>
                    </a:lnTo>
                    <a:lnTo>
                      <a:pt x="595" y="476"/>
                    </a:lnTo>
                    <a:lnTo>
                      <a:pt x="557" y="510"/>
                    </a:lnTo>
                    <a:lnTo>
                      <a:pt x="525" y="546"/>
                    </a:lnTo>
                    <a:lnTo>
                      <a:pt x="494" y="584"/>
                    </a:lnTo>
                    <a:lnTo>
                      <a:pt x="469" y="627"/>
                    </a:lnTo>
                    <a:lnTo>
                      <a:pt x="447" y="672"/>
                    </a:lnTo>
                    <a:lnTo>
                      <a:pt x="447" y="672"/>
                    </a:lnTo>
                    <a:lnTo>
                      <a:pt x="436" y="613"/>
                    </a:lnTo>
                    <a:lnTo>
                      <a:pt x="422" y="557"/>
                    </a:lnTo>
                    <a:lnTo>
                      <a:pt x="395" y="447"/>
                    </a:lnTo>
                    <a:lnTo>
                      <a:pt x="395" y="447"/>
                    </a:lnTo>
                    <a:lnTo>
                      <a:pt x="366" y="353"/>
                    </a:lnTo>
                    <a:lnTo>
                      <a:pt x="337" y="267"/>
                    </a:lnTo>
                    <a:lnTo>
                      <a:pt x="310" y="191"/>
                    </a:lnTo>
                    <a:lnTo>
                      <a:pt x="283" y="126"/>
                    </a:lnTo>
                    <a:lnTo>
                      <a:pt x="242" y="34"/>
                    </a:lnTo>
                    <a:lnTo>
                      <a:pt x="227" y="0"/>
                    </a:lnTo>
                    <a:lnTo>
                      <a:pt x="0" y="83"/>
                    </a:lnTo>
                    <a:lnTo>
                      <a:pt x="0" y="83"/>
                    </a:lnTo>
                    <a:lnTo>
                      <a:pt x="22" y="112"/>
                    </a:lnTo>
                    <a:lnTo>
                      <a:pt x="47" y="146"/>
                    </a:lnTo>
                    <a:lnTo>
                      <a:pt x="79" y="193"/>
                    </a:lnTo>
                    <a:lnTo>
                      <a:pt x="117" y="254"/>
                    </a:lnTo>
                    <a:lnTo>
                      <a:pt x="157" y="323"/>
                    </a:lnTo>
                    <a:lnTo>
                      <a:pt x="202" y="407"/>
                    </a:lnTo>
                    <a:lnTo>
                      <a:pt x="245" y="499"/>
                    </a:lnTo>
                    <a:lnTo>
                      <a:pt x="245" y="499"/>
                    </a:lnTo>
                    <a:lnTo>
                      <a:pt x="269" y="555"/>
                    </a:lnTo>
                    <a:lnTo>
                      <a:pt x="294" y="618"/>
                    </a:lnTo>
                    <a:lnTo>
                      <a:pt x="319" y="681"/>
                    </a:lnTo>
                    <a:lnTo>
                      <a:pt x="341" y="748"/>
                    </a:lnTo>
                    <a:lnTo>
                      <a:pt x="359" y="818"/>
                    </a:lnTo>
                    <a:lnTo>
                      <a:pt x="377" y="890"/>
                    </a:lnTo>
                    <a:lnTo>
                      <a:pt x="393" y="966"/>
                    </a:lnTo>
                    <a:lnTo>
                      <a:pt x="406" y="1042"/>
                    </a:lnTo>
                    <a:lnTo>
                      <a:pt x="406" y="1042"/>
                    </a:lnTo>
                    <a:lnTo>
                      <a:pt x="465" y="1067"/>
                    </a:lnTo>
                    <a:lnTo>
                      <a:pt x="523" y="1087"/>
                    </a:lnTo>
                    <a:lnTo>
                      <a:pt x="579" y="1105"/>
                    </a:lnTo>
                    <a:lnTo>
                      <a:pt x="635" y="1121"/>
                    </a:lnTo>
                    <a:lnTo>
                      <a:pt x="689" y="1134"/>
                    </a:lnTo>
                    <a:lnTo>
                      <a:pt x="741" y="1146"/>
                    </a:lnTo>
                    <a:lnTo>
                      <a:pt x="790" y="1152"/>
                    </a:lnTo>
                    <a:lnTo>
                      <a:pt x="840" y="1159"/>
                    </a:lnTo>
                    <a:lnTo>
                      <a:pt x="840" y="1159"/>
                    </a:lnTo>
                    <a:lnTo>
                      <a:pt x="892" y="1161"/>
                    </a:lnTo>
                    <a:lnTo>
                      <a:pt x="943" y="1164"/>
                    </a:lnTo>
                    <a:lnTo>
                      <a:pt x="990" y="1161"/>
                    </a:lnTo>
                    <a:lnTo>
                      <a:pt x="1040" y="1157"/>
                    </a:lnTo>
                    <a:lnTo>
                      <a:pt x="1040" y="1157"/>
                    </a:lnTo>
                    <a:lnTo>
                      <a:pt x="1078" y="1152"/>
                    </a:lnTo>
                    <a:lnTo>
                      <a:pt x="1118" y="1143"/>
                    </a:lnTo>
                    <a:lnTo>
                      <a:pt x="1154" y="1134"/>
                    </a:lnTo>
                    <a:lnTo>
                      <a:pt x="1190" y="1125"/>
                    </a:lnTo>
                    <a:lnTo>
                      <a:pt x="1190" y="1125"/>
                    </a:lnTo>
                    <a:lnTo>
                      <a:pt x="1226" y="1112"/>
                    </a:lnTo>
                    <a:lnTo>
                      <a:pt x="1262" y="1099"/>
                    </a:lnTo>
                    <a:lnTo>
                      <a:pt x="1294" y="1083"/>
                    </a:lnTo>
                    <a:lnTo>
                      <a:pt x="1327" y="1067"/>
                    </a:lnTo>
                    <a:lnTo>
                      <a:pt x="1356" y="1049"/>
                    </a:lnTo>
                    <a:lnTo>
                      <a:pt x="1386" y="1029"/>
                    </a:lnTo>
                    <a:lnTo>
                      <a:pt x="1415" y="1009"/>
                    </a:lnTo>
                    <a:lnTo>
                      <a:pt x="1442" y="988"/>
                    </a:lnTo>
                    <a:lnTo>
                      <a:pt x="1442" y="988"/>
                    </a:lnTo>
                    <a:lnTo>
                      <a:pt x="1473" y="961"/>
                    </a:lnTo>
                    <a:lnTo>
                      <a:pt x="1505" y="932"/>
                    </a:lnTo>
                    <a:lnTo>
                      <a:pt x="1534" y="903"/>
                    </a:lnTo>
                    <a:lnTo>
                      <a:pt x="1561" y="872"/>
                    </a:lnTo>
                    <a:lnTo>
                      <a:pt x="1585" y="840"/>
                    </a:lnTo>
                    <a:lnTo>
                      <a:pt x="1610" y="809"/>
                    </a:lnTo>
                    <a:lnTo>
                      <a:pt x="1633" y="775"/>
                    </a:lnTo>
                    <a:lnTo>
                      <a:pt x="1653" y="744"/>
                    </a:lnTo>
                    <a:lnTo>
                      <a:pt x="1653" y="744"/>
                    </a:lnTo>
                    <a:lnTo>
                      <a:pt x="1691" y="681"/>
                    </a:lnTo>
                    <a:lnTo>
                      <a:pt x="1722" y="618"/>
                    </a:lnTo>
                    <a:lnTo>
                      <a:pt x="1749" y="557"/>
                    </a:lnTo>
                    <a:lnTo>
                      <a:pt x="1774" y="499"/>
                    </a:lnTo>
                    <a:lnTo>
                      <a:pt x="1774" y="499"/>
                    </a:lnTo>
                    <a:lnTo>
                      <a:pt x="1799" y="425"/>
                    </a:lnTo>
                    <a:lnTo>
                      <a:pt x="1817" y="364"/>
                    </a:lnTo>
                    <a:lnTo>
                      <a:pt x="1817" y="364"/>
                    </a:lnTo>
                    <a:lnTo>
                      <a:pt x="1833" y="301"/>
                    </a:lnTo>
                    <a:lnTo>
                      <a:pt x="1837" y="279"/>
                    </a:lnTo>
                    <a:lnTo>
                      <a:pt x="1837" y="279"/>
                    </a:lnTo>
                    <a:lnTo>
                      <a:pt x="1794" y="274"/>
                    </a:lnTo>
                    <a:lnTo>
                      <a:pt x="1794" y="27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
              <p:cNvSpPr>
                <a:spLocks/>
              </p:cNvSpPr>
              <p:nvPr/>
            </p:nvSpPr>
            <p:spPr bwMode="auto">
              <a:xfrm>
                <a:off x="6967538" y="4029076"/>
                <a:ext cx="1155700" cy="1982788"/>
              </a:xfrm>
              <a:custGeom>
                <a:avLst/>
                <a:gdLst>
                  <a:gd name="T0" fmla="*/ 690 w 728"/>
                  <a:gd name="T1" fmla="*/ 220 h 1249"/>
                  <a:gd name="T2" fmla="*/ 645 w 728"/>
                  <a:gd name="T3" fmla="*/ 209 h 1249"/>
                  <a:gd name="T4" fmla="*/ 627 w 728"/>
                  <a:gd name="T5" fmla="*/ 182 h 1249"/>
                  <a:gd name="T6" fmla="*/ 629 w 728"/>
                  <a:gd name="T7" fmla="*/ 159 h 1249"/>
                  <a:gd name="T8" fmla="*/ 633 w 728"/>
                  <a:gd name="T9" fmla="*/ 148 h 1249"/>
                  <a:gd name="T10" fmla="*/ 651 w 728"/>
                  <a:gd name="T11" fmla="*/ 103 h 1249"/>
                  <a:gd name="T12" fmla="*/ 651 w 728"/>
                  <a:gd name="T13" fmla="*/ 58 h 1249"/>
                  <a:gd name="T14" fmla="*/ 633 w 728"/>
                  <a:gd name="T15" fmla="*/ 27 h 1249"/>
                  <a:gd name="T16" fmla="*/ 595 w 728"/>
                  <a:gd name="T17" fmla="*/ 4 h 1249"/>
                  <a:gd name="T18" fmla="*/ 526 w 728"/>
                  <a:gd name="T19" fmla="*/ 0 h 1249"/>
                  <a:gd name="T20" fmla="*/ 460 w 728"/>
                  <a:gd name="T21" fmla="*/ 9 h 1249"/>
                  <a:gd name="T22" fmla="*/ 391 w 728"/>
                  <a:gd name="T23" fmla="*/ 38 h 1249"/>
                  <a:gd name="T24" fmla="*/ 364 w 728"/>
                  <a:gd name="T25" fmla="*/ 76 h 1249"/>
                  <a:gd name="T26" fmla="*/ 364 w 728"/>
                  <a:gd name="T27" fmla="*/ 119 h 1249"/>
                  <a:gd name="T28" fmla="*/ 389 w 728"/>
                  <a:gd name="T29" fmla="*/ 166 h 1249"/>
                  <a:gd name="T30" fmla="*/ 411 w 728"/>
                  <a:gd name="T31" fmla="*/ 193 h 1249"/>
                  <a:gd name="T32" fmla="*/ 418 w 728"/>
                  <a:gd name="T33" fmla="*/ 227 h 1249"/>
                  <a:gd name="T34" fmla="*/ 409 w 728"/>
                  <a:gd name="T35" fmla="*/ 240 h 1249"/>
                  <a:gd name="T36" fmla="*/ 373 w 728"/>
                  <a:gd name="T37" fmla="*/ 263 h 1249"/>
                  <a:gd name="T38" fmla="*/ 299 w 728"/>
                  <a:gd name="T39" fmla="*/ 274 h 1249"/>
                  <a:gd name="T40" fmla="*/ 180 w 728"/>
                  <a:gd name="T41" fmla="*/ 274 h 1249"/>
                  <a:gd name="T42" fmla="*/ 29 w 728"/>
                  <a:gd name="T43" fmla="*/ 252 h 1249"/>
                  <a:gd name="T44" fmla="*/ 29 w 728"/>
                  <a:gd name="T45" fmla="*/ 249 h 1249"/>
                  <a:gd name="T46" fmla="*/ 18 w 728"/>
                  <a:gd name="T47" fmla="*/ 303 h 1249"/>
                  <a:gd name="T48" fmla="*/ 0 w 728"/>
                  <a:gd name="T49" fmla="*/ 442 h 1249"/>
                  <a:gd name="T50" fmla="*/ 7 w 728"/>
                  <a:gd name="T51" fmla="*/ 573 h 1249"/>
                  <a:gd name="T52" fmla="*/ 18 w 728"/>
                  <a:gd name="T53" fmla="*/ 606 h 1249"/>
                  <a:gd name="T54" fmla="*/ 52 w 728"/>
                  <a:gd name="T55" fmla="*/ 640 h 1249"/>
                  <a:gd name="T56" fmla="*/ 74 w 728"/>
                  <a:gd name="T57" fmla="*/ 640 h 1249"/>
                  <a:gd name="T58" fmla="*/ 99 w 728"/>
                  <a:gd name="T59" fmla="*/ 624 h 1249"/>
                  <a:gd name="T60" fmla="*/ 135 w 728"/>
                  <a:gd name="T61" fmla="*/ 597 h 1249"/>
                  <a:gd name="T62" fmla="*/ 171 w 728"/>
                  <a:gd name="T63" fmla="*/ 584 h 1249"/>
                  <a:gd name="T64" fmla="*/ 211 w 728"/>
                  <a:gd name="T65" fmla="*/ 588 h 1249"/>
                  <a:gd name="T66" fmla="*/ 247 w 728"/>
                  <a:gd name="T67" fmla="*/ 622 h 1249"/>
                  <a:gd name="T68" fmla="*/ 272 w 728"/>
                  <a:gd name="T69" fmla="*/ 696 h 1249"/>
                  <a:gd name="T70" fmla="*/ 276 w 728"/>
                  <a:gd name="T71" fmla="*/ 717 h 1249"/>
                  <a:gd name="T72" fmla="*/ 276 w 728"/>
                  <a:gd name="T73" fmla="*/ 809 h 1249"/>
                  <a:gd name="T74" fmla="*/ 263 w 728"/>
                  <a:gd name="T75" fmla="*/ 842 h 1249"/>
                  <a:gd name="T76" fmla="*/ 247 w 728"/>
                  <a:gd name="T77" fmla="*/ 858 h 1249"/>
                  <a:gd name="T78" fmla="*/ 213 w 728"/>
                  <a:gd name="T79" fmla="*/ 872 h 1249"/>
                  <a:gd name="T80" fmla="*/ 157 w 728"/>
                  <a:gd name="T81" fmla="*/ 865 h 1249"/>
                  <a:gd name="T82" fmla="*/ 130 w 728"/>
                  <a:gd name="T83" fmla="*/ 854 h 1249"/>
                  <a:gd name="T84" fmla="*/ 103 w 728"/>
                  <a:gd name="T85" fmla="*/ 845 h 1249"/>
                  <a:gd name="T86" fmla="*/ 83 w 728"/>
                  <a:gd name="T87" fmla="*/ 851 h 1249"/>
                  <a:gd name="T88" fmla="*/ 56 w 728"/>
                  <a:gd name="T89" fmla="*/ 889 h 1249"/>
                  <a:gd name="T90" fmla="*/ 54 w 728"/>
                  <a:gd name="T91" fmla="*/ 923 h 1249"/>
                  <a:gd name="T92" fmla="*/ 83 w 728"/>
                  <a:gd name="T93" fmla="*/ 1051 h 1249"/>
                  <a:gd name="T94" fmla="*/ 137 w 728"/>
                  <a:gd name="T95" fmla="*/ 1184 h 1249"/>
                  <a:gd name="T96" fmla="*/ 164 w 728"/>
                  <a:gd name="T97" fmla="*/ 1231 h 1249"/>
                  <a:gd name="T98" fmla="*/ 173 w 728"/>
                  <a:gd name="T99" fmla="*/ 1249 h 1249"/>
                  <a:gd name="T100" fmla="*/ 263 w 728"/>
                  <a:gd name="T101" fmla="*/ 1182 h 1249"/>
                  <a:gd name="T102" fmla="*/ 377 w 728"/>
                  <a:gd name="T103" fmla="*/ 1062 h 1249"/>
                  <a:gd name="T104" fmla="*/ 481 w 728"/>
                  <a:gd name="T105" fmla="*/ 916 h 1249"/>
                  <a:gd name="T106" fmla="*/ 575 w 728"/>
                  <a:gd name="T107" fmla="*/ 739 h 1249"/>
                  <a:gd name="T108" fmla="*/ 651 w 728"/>
                  <a:gd name="T109" fmla="*/ 532 h 1249"/>
                  <a:gd name="T110" fmla="*/ 712 w 728"/>
                  <a:gd name="T111" fmla="*/ 301 h 1249"/>
                  <a:gd name="T112" fmla="*/ 705 w 728"/>
                  <a:gd name="T113" fmla="*/ 22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8" h="1249">
                    <a:moveTo>
                      <a:pt x="705" y="220"/>
                    </a:moveTo>
                    <a:lnTo>
                      <a:pt x="705" y="220"/>
                    </a:lnTo>
                    <a:lnTo>
                      <a:pt x="690" y="220"/>
                    </a:lnTo>
                    <a:lnTo>
                      <a:pt x="674" y="220"/>
                    </a:lnTo>
                    <a:lnTo>
                      <a:pt x="658" y="216"/>
                    </a:lnTo>
                    <a:lnTo>
                      <a:pt x="645" y="209"/>
                    </a:lnTo>
                    <a:lnTo>
                      <a:pt x="636" y="200"/>
                    </a:lnTo>
                    <a:lnTo>
                      <a:pt x="627" y="189"/>
                    </a:lnTo>
                    <a:lnTo>
                      <a:pt x="627" y="182"/>
                    </a:lnTo>
                    <a:lnTo>
                      <a:pt x="624" y="175"/>
                    </a:lnTo>
                    <a:lnTo>
                      <a:pt x="627" y="166"/>
                    </a:lnTo>
                    <a:lnTo>
                      <a:pt x="629" y="159"/>
                    </a:lnTo>
                    <a:lnTo>
                      <a:pt x="629" y="159"/>
                    </a:lnTo>
                    <a:lnTo>
                      <a:pt x="633" y="148"/>
                    </a:lnTo>
                    <a:lnTo>
                      <a:pt x="633" y="148"/>
                    </a:lnTo>
                    <a:lnTo>
                      <a:pt x="645" y="126"/>
                    </a:lnTo>
                    <a:lnTo>
                      <a:pt x="645" y="126"/>
                    </a:lnTo>
                    <a:lnTo>
                      <a:pt x="651" y="103"/>
                    </a:lnTo>
                    <a:lnTo>
                      <a:pt x="654" y="81"/>
                    </a:lnTo>
                    <a:lnTo>
                      <a:pt x="654" y="70"/>
                    </a:lnTo>
                    <a:lnTo>
                      <a:pt x="651" y="58"/>
                    </a:lnTo>
                    <a:lnTo>
                      <a:pt x="647" y="47"/>
                    </a:lnTo>
                    <a:lnTo>
                      <a:pt x="642" y="36"/>
                    </a:lnTo>
                    <a:lnTo>
                      <a:pt x="633" y="27"/>
                    </a:lnTo>
                    <a:lnTo>
                      <a:pt x="622" y="18"/>
                    </a:lnTo>
                    <a:lnTo>
                      <a:pt x="611" y="11"/>
                    </a:lnTo>
                    <a:lnTo>
                      <a:pt x="595" y="4"/>
                    </a:lnTo>
                    <a:lnTo>
                      <a:pt x="575" y="0"/>
                    </a:lnTo>
                    <a:lnTo>
                      <a:pt x="553" y="0"/>
                    </a:lnTo>
                    <a:lnTo>
                      <a:pt x="526" y="0"/>
                    </a:lnTo>
                    <a:lnTo>
                      <a:pt x="496" y="2"/>
                    </a:lnTo>
                    <a:lnTo>
                      <a:pt x="496" y="2"/>
                    </a:lnTo>
                    <a:lnTo>
                      <a:pt x="460" y="9"/>
                    </a:lnTo>
                    <a:lnTo>
                      <a:pt x="434" y="18"/>
                    </a:lnTo>
                    <a:lnTo>
                      <a:pt x="409" y="27"/>
                    </a:lnTo>
                    <a:lnTo>
                      <a:pt x="391" y="38"/>
                    </a:lnTo>
                    <a:lnTo>
                      <a:pt x="377" y="49"/>
                    </a:lnTo>
                    <a:lnTo>
                      <a:pt x="368" y="63"/>
                    </a:lnTo>
                    <a:lnTo>
                      <a:pt x="364" y="76"/>
                    </a:lnTo>
                    <a:lnTo>
                      <a:pt x="362" y="90"/>
                    </a:lnTo>
                    <a:lnTo>
                      <a:pt x="362" y="105"/>
                    </a:lnTo>
                    <a:lnTo>
                      <a:pt x="364" y="119"/>
                    </a:lnTo>
                    <a:lnTo>
                      <a:pt x="368" y="132"/>
                    </a:lnTo>
                    <a:lnTo>
                      <a:pt x="375" y="144"/>
                    </a:lnTo>
                    <a:lnTo>
                      <a:pt x="389" y="166"/>
                    </a:lnTo>
                    <a:lnTo>
                      <a:pt x="402" y="182"/>
                    </a:lnTo>
                    <a:lnTo>
                      <a:pt x="402" y="182"/>
                    </a:lnTo>
                    <a:lnTo>
                      <a:pt x="411" y="193"/>
                    </a:lnTo>
                    <a:lnTo>
                      <a:pt x="418" y="204"/>
                    </a:lnTo>
                    <a:lnTo>
                      <a:pt x="420" y="216"/>
                    </a:lnTo>
                    <a:lnTo>
                      <a:pt x="418" y="227"/>
                    </a:lnTo>
                    <a:lnTo>
                      <a:pt x="418" y="227"/>
                    </a:lnTo>
                    <a:lnTo>
                      <a:pt x="413" y="234"/>
                    </a:lnTo>
                    <a:lnTo>
                      <a:pt x="409" y="240"/>
                    </a:lnTo>
                    <a:lnTo>
                      <a:pt x="402" y="247"/>
                    </a:lnTo>
                    <a:lnTo>
                      <a:pt x="393" y="254"/>
                    </a:lnTo>
                    <a:lnTo>
                      <a:pt x="373" y="263"/>
                    </a:lnTo>
                    <a:lnTo>
                      <a:pt x="355" y="267"/>
                    </a:lnTo>
                    <a:lnTo>
                      <a:pt x="355" y="267"/>
                    </a:lnTo>
                    <a:lnTo>
                      <a:pt x="299" y="274"/>
                    </a:lnTo>
                    <a:lnTo>
                      <a:pt x="263" y="276"/>
                    </a:lnTo>
                    <a:lnTo>
                      <a:pt x="222" y="276"/>
                    </a:lnTo>
                    <a:lnTo>
                      <a:pt x="180" y="274"/>
                    </a:lnTo>
                    <a:lnTo>
                      <a:pt x="133" y="269"/>
                    </a:lnTo>
                    <a:lnTo>
                      <a:pt x="83" y="263"/>
                    </a:lnTo>
                    <a:lnTo>
                      <a:pt x="29" y="252"/>
                    </a:lnTo>
                    <a:lnTo>
                      <a:pt x="29" y="252"/>
                    </a:lnTo>
                    <a:lnTo>
                      <a:pt x="29" y="249"/>
                    </a:lnTo>
                    <a:lnTo>
                      <a:pt x="29" y="249"/>
                    </a:lnTo>
                    <a:lnTo>
                      <a:pt x="29" y="252"/>
                    </a:lnTo>
                    <a:lnTo>
                      <a:pt x="29" y="252"/>
                    </a:lnTo>
                    <a:lnTo>
                      <a:pt x="18" y="303"/>
                    </a:lnTo>
                    <a:lnTo>
                      <a:pt x="9" y="353"/>
                    </a:lnTo>
                    <a:lnTo>
                      <a:pt x="5" y="400"/>
                    </a:lnTo>
                    <a:lnTo>
                      <a:pt x="0" y="442"/>
                    </a:lnTo>
                    <a:lnTo>
                      <a:pt x="0" y="483"/>
                    </a:lnTo>
                    <a:lnTo>
                      <a:pt x="2" y="519"/>
                    </a:lnTo>
                    <a:lnTo>
                      <a:pt x="7" y="573"/>
                    </a:lnTo>
                    <a:lnTo>
                      <a:pt x="7" y="573"/>
                    </a:lnTo>
                    <a:lnTo>
                      <a:pt x="11" y="588"/>
                    </a:lnTo>
                    <a:lnTo>
                      <a:pt x="18" y="606"/>
                    </a:lnTo>
                    <a:lnTo>
                      <a:pt x="27" y="620"/>
                    </a:lnTo>
                    <a:lnTo>
                      <a:pt x="38" y="631"/>
                    </a:lnTo>
                    <a:lnTo>
                      <a:pt x="52" y="640"/>
                    </a:lnTo>
                    <a:lnTo>
                      <a:pt x="61" y="640"/>
                    </a:lnTo>
                    <a:lnTo>
                      <a:pt x="67" y="642"/>
                    </a:lnTo>
                    <a:lnTo>
                      <a:pt x="74" y="640"/>
                    </a:lnTo>
                    <a:lnTo>
                      <a:pt x="83" y="638"/>
                    </a:lnTo>
                    <a:lnTo>
                      <a:pt x="90" y="631"/>
                    </a:lnTo>
                    <a:lnTo>
                      <a:pt x="99" y="624"/>
                    </a:lnTo>
                    <a:lnTo>
                      <a:pt x="99" y="624"/>
                    </a:lnTo>
                    <a:lnTo>
                      <a:pt x="112" y="611"/>
                    </a:lnTo>
                    <a:lnTo>
                      <a:pt x="135" y="597"/>
                    </a:lnTo>
                    <a:lnTo>
                      <a:pt x="146" y="593"/>
                    </a:lnTo>
                    <a:lnTo>
                      <a:pt x="157" y="588"/>
                    </a:lnTo>
                    <a:lnTo>
                      <a:pt x="171" y="584"/>
                    </a:lnTo>
                    <a:lnTo>
                      <a:pt x="184" y="584"/>
                    </a:lnTo>
                    <a:lnTo>
                      <a:pt x="198" y="584"/>
                    </a:lnTo>
                    <a:lnTo>
                      <a:pt x="211" y="588"/>
                    </a:lnTo>
                    <a:lnTo>
                      <a:pt x="225" y="595"/>
                    </a:lnTo>
                    <a:lnTo>
                      <a:pt x="236" y="606"/>
                    </a:lnTo>
                    <a:lnTo>
                      <a:pt x="247" y="622"/>
                    </a:lnTo>
                    <a:lnTo>
                      <a:pt x="256" y="642"/>
                    </a:lnTo>
                    <a:lnTo>
                      <a:pt x="265" y="667"/>
                    </a:lnTo>
                    <a:lnTo>
                      <a:pt x="272" y="696"/>
                    </a:lnTo>
                    <a:lnTo>
                      <a:pt x="272" y="696"/>
                    </a:lnTo>
                    <a:lnTo>
                      <a:pt x="276" y="717"/>
                    </a:lnTo>
                    <a:lnTo>
                      <a:pt x="276" y="717"/>
                    </a:lnTo>
                    <a:lnTo>
                      <a:pt x="279" y="759"/>
                    </a:lnTo>
                    <a:lnTo>
                      <a:pt x="279" y="793"/>
                    </a:lnTo>
                    <a:lnTo>
                      <a:pt x="276" y="809"/>
                    </a:lnTo>
                    <a:lnTo>
                      <a:pt x="272" y="820"/>
                    </a:lnTo>
                    <a:lnTo>
                      <a:pt x="267" y="831"/>
                    </a:lnTo>
                    <a:lnTo>
                      <a:pt x="263" y="842"/>
                    </a:lnTo>
                    <a:lnTo>
                      <a:pt x="263" y="842"/>
                    </a:lnTo>
                    <a:lnTo>
                      <a:pt x="256" y="851"/>
                    </a:lnTo>
                    <a:lnTo>
                      <a:pt x="247" y="858"/>
                    </a:lnTo>
                    <a:lnTo>
                      <a:pt x="240" y="863"/>
                    </a:lnTo>
                    <a:lnTo>
                      <a:pt x="231" y="867"/>
                    </a:lnTo>
                    <a:lnTo>
                      <a:pt x="213" y="872"/>
                    </a:lnTo>
                    <a:lnTo>
                      <a:pt x="193" y="874"/>
                    </a:lnTo>
                    <a:lnTo>
                      <a:pt x="175" y="869"/>
                    </a:lnTo>
                    <a:lnTo>
                      <a:pt x="157" y="865"/>
                    </a:lnTo>
                    <a:lnTo>
                      <a:pt x="144" y="860"/>
                    </a:lnTo>
                    <a:lnTo>
                      <a:pt x="130" y="854"/>
                    </a:lnTo>
                    <a:lnTo>
                      <a:pt x="130" y="854"/>
                    </a:lnTo>
                    <a:lnTo>
                      <a:pt x="121" y="849"/>
                    </a:lnTo>
                    <a:lnTo>
                      <a:pt x="112" y="845"/>
                    </a:lnTo>
                    <a:lnTo>
                      <a:pt x="103" y="845"/>
                    </a:lnTo>
                    <a:lnTo>
                      <a:pt x="97" y="845"/>
                    </a:lnTo>
                    <a:lnTo>
                      <a:pt x="90" y="847"/>
                    </a:lnTo>
                    <a:lnTo>
                      <a:pt x="83" y="851"/>
                    </a:lnTo>
                    <a:lnTo>
                      <a:pt x="72" y="860"/>
                    </a:lnTo>
                    <a:lnTo>
                      <a:pt x="63" y="874"/>
                    </a:lnTo>
                    <a:lnTo>
                      <a:pt x="56" y="889"/>
                    </a:lnTo>
                    <a:lnTo>
                      <a:pt x="54" y="907"/>
                    </a:lnTo>
                    <a:lnTo>
                      <a:pt x="54" y="923"/>
                    </a:lnTo>
                    <a:lnTo>
                      <a:pt x="54" y="923"/>
                    </a:lnTo>
                    <a:lnTo>
                      <a:pt x="65" y="979"/>
                    </a:lnTo>
                    <a:lnTo>
                      <a:pt x="72" y="1013"/>
                    </a:lnTo>
                    <a:lnTo>
                      <a:pt x="83" y="1051"/>
                    </a:lnTo>
                    <a:lnTo>
                      <a:pt x="99" y="1094"/>
                    </a:lnTo>
                    <a:lnTo>
                      <a:pt x="115" y="1139"/>
                    </a:lnTo>
                    <a:lnTo>
                      <a:pt x="137" y="1184"/>
                    </a:lnTo>
                    <a:lnTo>
                      <a:pt x="164" y="1231"/>
                    </a:lnTo>
                    <a:lnTo>
                      <a:pt x="164" y="1231"/>
                    </a:lnTo>
                    <a:lnTo>
                      <a:pt x="164" y="1231"/>
                    </a:lnTo>
                    <a:lnTo>
                      <a:pt x="164" y="1231"/>
                    </a:lnTo>
                    <a:lnTo>
                      <a:pt x="173" y="1249"/>
                    </a:lnTo>
                    <a:lnTo>
                      <a:pt x="173" y="1249"/>
                    </a:lnTo>
                    <a:lnTo>
                      <a:pt x="218" y="1217"/>
                    </a:lnTo>
                    <a:lnTo>
                      <a:pt x="263" y="1182"/>
                    </a:lnTo>
                    <a:lnTo>
                      <a:pt x="263" y="1182"/>
                    </a:lnTo>
                    <a:lnTo>
                      <a:pt x="303" y="1146"/>
                    </a:lnTo>
                    <a:lnTo>
                      <a:pt x="341" y="1105"/>
                    </a:lnTo>
                    <a:lnTo>
                      <a:pt x="377" y="1062"/>
                    </a:lnTo>
                    <a:lnTo>
                      <a:pt x="413" y="1018"/>
                    </a:lnTo>
                    <a:lnTo>
                      <a:pt x="447" y="968"/>
                    </a:lnTo>
                    <a:lnTo>
                      <a:pt x="481" y="916"/>
                    </a:lnTo>
                    <a:lnTo>
                      <a:pt x="514" y="860"/>
                    </a:lnTo>
                    <a:lnTo>
                      <a:pt x="544" y="802"/>
                    </a:lnTo>
                    <a:lnTo>
                      <a:pt x="575" y="739"/>
                    </a:lnTo>
                    <a:lnTo>
                      <a:pt x="602" y="674"/>
                    </a:lnTo>
                    <a:lnTo>
                      <a:pt x="627" y="604"/>
                    </a:lnTo>
                    <a:lnTo>
                      <a:pt x="651" y="532"/>
                    </a:lnTo>
                    <a:lnTo>
                      <a:pt x="674" y="458"/>
                    </a:lnTo>
                    <a:lnTo>
                      <a:pt x="694" y="382"/>
                    </a:lnTo>
                    <a:lnTo>
                      <a:pt x="712" y="301"/>
                    </a:lnTo>
                    <a:lnTo>
                      <a:pt x="728" y="216"/>
                    </a:lnTo>
                    <a:lnTo>
                      <a:pt x="728" y="216"/>
                    </a:lnTo>
                    <a:lnTo>
                      <a:pt x="705" y="220"/>
                    </a:lnTo>
                    <a:lnTo>
                      <a:pt x="705" y="220"/>
                    </a:lnTo>
                    <a:close/>
                  </a:path>
                </a:pathLst>
              </a:custGeom>
              <a:solidFill>
                <a:srgbClr val="ED1C24"/>
              </a:solidFill>
              <a:ln w="714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5948379" y="5185174"/>
                <a:ext cx="1121283" cy="440211"/>
              </a:xfrm>
              <a:prstGeom prst="rect">
                <a:avLst/>
              </a:prstGeom>
              <a:noFill/>
            </p:spPr>
            <p:txBody>
              <a:bodyPr wrap="square" rtlCol="0">
                <a:spAutoFit/>
              </a:bodyPr>
              <a:lstStyle/>
              <a:p>
                <a:r>
                  <a:rPr lang="es-MX" sz="1700" b="1">
                    <a:solidFill>
                      <a:schemeClr val="bg1"/>
                    </a:solidFill>
                    <a:latin typeface="Poppins" panose="00000500000000000000" pitchFamily="2" charset="0"/>
                    <a:cs typeface="Poppins" panose="00000500000000000000" pitchFamily="2" charset="0"/>
                  </a:rPr>
                  <a:t>Estatutos </a:t>
                </a:r>
              </a:p>
              <a:p>
                <a:r>
                  <a:rPr lang="es-MX" sz="1700" b="1">
                    <a:solidFill>
                      <a:schemeClr val="bg1"/>
                    </a:solidFill>
                    <a:latin typeface="Poppins" panose="00000500000000000000" pitchFamily="2" charset="0"/>
                    <a:cs typeface="Poppins" panose="00000500000000000000" pitchFamily="2" charset="0"/>
                  </a:rPr>
                  <a:t>del SSC</a:t>
                </a:r>
              </a:p>
            </p:txBody>
          </p:sp>
          <p:sp>
            <p:nvSpPr>
              <p:cNvPr id="23" name="TextBox 22"/>
              <p:cNvSpPr txBox="1"/>
              <p:nvPr/>
            </p:nvSpPr>
            <p:spPr>
              <a:xfrm>
                <a:off x="7041221" y="4443953"/>
                <a:ext cx="990610" cy="721023"/>
              </a:xfrm>
              <a:prstGeom prst="rect">
                <a:avLst/>
              </a:prstGeom>
              <a:noFill/>
            </p:spPr>
            <p:txBody>
              <a:bodyPr wrap="square" lIns="91440" tIns="45720" rIns="91440" bIns="45720" rtlCol="0" anchor="t">
                <a:spAutoFit/>
              </a:bodyPr>
              <a:lstStyle/>
              <a:p>
                <a:pPr algn="r"/>
                <a:r>
                  <a:rPr lang="es-MX" sz="1700" b="1">
                    <a:solidFill>
                      <a:schemeClr val="bg1"/>
                    </a:solidFill>
                    <a:latin typeface="Poppins"/>
                    <a:cs typeface="Poppins"/>
                  </a:rPr>
                  <a:t>Política del Distrito</a:t>
                </a:r>
                <a:endParaRPr lang="en-US">
                  <a:solidFill>
                    <a:schemeClr val="bg1"/>
                  </a:solidFill>
                </a:endParaRPr>
              </a:p>
            </p:txBody>
          </p:sp>
          <p:sp>
            <p:nvSpPr>
              <p:cNvPr id="22" name="TextBox 21"/>
              <p:cNvSpPr txBox="1"/>
              <p:nvPr/>
            </p:nvSpPr>
            <p:spPr>
              <a:xfrm>
                <a:off x="7061660" y="3398820"/>
                <a:ext cx="1130705" cy="468085"/>
              </a:xfrm>
              <a:prstGeom prst="rect">
                <a:avLst/>
              </a:prstGeom>
              <a:noFill/>
            </p:spPr>
            <p:txBody>
              <a:bodyPr wrap="square" rtlCol="0">
                <a:spAutoFit/>
              </a:bodyPr>
              <a:lstStyle/>
              <a:p>
                <a:r>
                  <a:rPr lang="es-MX" sz="1700" b="1">
                    <a:solidFill>
                      <a:schemeClr val="bg1"/>
                    </a:solidFill>
                    <a:latin typeface="Poppins" panose="00000500000000000000" pitchFamily="2" charset="0"/>
                    <a:cs typeface="Poppins" panose="00000500000000000000" pitchFamily="2" charset="0"/>
                  </a:rPr>
                  <a:t>Requisitos </a:t>
                </a:r>
              </a:p>
              <a:p>
                <a:r>
                  <a:rPr lang="es-MX" sz="1700" b="1">
                    <a:solidFill>
                      <a:schemeClr val="bg1"/>
                    </a:solidFill>
                    <a:latin typeface="Poppins" panose="00000500000000000000" pitchFamily="2" charset="0"/>
                    <a:cs typeface="Poppins" panose="00000500000000000000" pitchFamily="2" charset="0"/>
                  </a:rPr>
                  <a:t>Estatales</a:t>
                </a:r>
              </a:p>
            </p:txBody>
          </p:sp>
          <p:sp>
            <p:nvSpPr>
              <p:cNvPr id="65" name="TextBox 64"/>
              <p:cNvSpPr txBox="1"/>
              <p:nvPr/>
            </p:nvSpPr>
            <p:spPr>
              <a:xfrm>
                <a:off x="4440008" y="4966390"/>
                <a:ext cx="829928"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SSC Bylaws</a:t>
                </a:r>
              </a:p>
            </p:txBody>
          </p:sp>
          <p:sp>
            <p:nvSpPr>
              <p:cNvPr id="55" name="TextBox 54"/>
              <p:cNvSpPr txBox="1"/>
              <p:nvPr/>
            </p:nvSpPr>
            <p:spPr>
              <a:xfrm>
                <a:off x="4061765" y="3714849"/>
                <a:ext cx="1154334"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District Policy</a:t>
                </a:r>
              </a:p>
            </p:txBody>
          </p:sp>
          <p:sp>
            <p:nvSpPr>
              <p:cNvPr id="18" name="TextBox 17"/>
              <p:cNvSpPr txBox="1"/>
              <p:nvPr/>
            </p:nvSpPr>
            <p:spPr>
              <a:xfrm>
                <a:off x="4468660" y="2543497"/>
                <a:ext cx="1524244" cy="440211"/>
              </a:xfrm>
              <a:prstGeom prst="rect">
                <a:avLst/>
              </a:prstGeom>
              <a:noFill/>
            </p:spPr>
            <p:txBody>
              <a:bodyPr wrap="square" rtlCol="0">
                <a:spAutoFit/>
              </a:bodyPr>
              <a:lstStyle/>
              <a:p>
                <a:r>
                  <a:rPr lang="en-US" sz="1700" b="1">
                    <a:solidFill>
                      <a:srgbClr val="FFFF00"/>
                    </a:solidFill>
                    <a:latin typeface="Poppins" panose="00000500000000000000" pitchFamily="2" charset="0"/>
                    <a:cs typeface="Poppins" panose="00000500000000000000" pitchFamily="2" charset="0"/>
                  </a:rPr>
                  <a:t>State Requirements</a:t>
                </a:r>
              </a:p>
            </p:txBody>
          </p:sp>
        </p:grpSp>
        <p:sp>
          <p:nvSpPr>
            <p:cNvPr id="4" name="Oval 3"/>
            <p:cNvSpPr/>
            <p:nvPr/>
          </p:nvSpPr>
          <p:spPr>
            <a:xfrm>
              <a:off x="5781677" y="2620962"/>
              <a:ext cx="525817" cy="5664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310883" y="2261418"/>
            <a:ext cx="2587344" cy="2677656"/>
          </a:xfrm>
          <a:prstGeom prst="rect">
            <a:avLst/>
          </a:prstGeom>
          <a:noFill/>
        </p:spPr>
        <p:txBody>
          <a:bodyPr wrap="square" rtlCol="0">
            <a:spAutoFit/>
          </a:bodyPr>
          <a:lstStyle/>
          <a:p>
            <a:r>
              <a:rPr lang="en-US" sz="2400">
                <a:solidFill>
                  <a:schemeClr val="tx1">
                    <a:lumMod val="75000"/>
                    <a:lumOff val="25000"/>
                  </a:schemeClr>
                </a:solidFill>
                <a:latin typeface="Poppins" panose="00000500000000000000" pitchFamily="2" charset="0"/>
                <a:cs typeface="Poppins" panose="00000500000000000000" pitchFamily="2" charset="0"/>
              </a:rPr>
              <a:t>Please  share any new learning about these requirements, policies, and documents.</a:t>
            </a:r>
          </a:p>
        </p:txBody>
      </p:sp>
      <p:sp>
        <p:nvSpPr>
          <p:cNvPr id="28" name="TextBox 27"/>
          <p:cNvSpPr txBox="1"/>
          <p:nvPr/>
        </p:nvSpPr>
        <p:spPr>
          <a:xfrm>
            <a:off x="9043503" y="2220040"/>
            <a:ext cx="3078606" cy="2677656"/>
          </a:xfrm>
          <a:prstGeom prst="rect">
            <a:avLst/>
          </a:prstGeom>
          <a:noFill/>
        </p:spPr>
        <p:txBody>
          <a:bodyPr wrap="square" rtlCol="0">
            <a:spAutoFit/>
          </a:bodyPr>
          <a:lstStyle/>
          <a:p>
            <a:r>
              <a:rPr lang="es-MX" sz="2400">
                <a:solidFill>
                  <a:srgbClr val="0070C0"/>
                </a:solidFill>
                <a:latin typeface="Poppins" panose="00000500000000000000" pitchFamily="2" charset="0"/>
                <a:cs typeface="Poppins" panose="00000500000000000000" pitchFamily="2" charset="0"/>
              </a:rPr>
              <a:t>Por favor comparta algo nuevo que haya aprendido sobre estos requisitos, políticas, y documentos.</a:t>
            </a:r>
          </a:p>
        </p:txBody>
      </p:sp>
      <p:sp>
        <p:nvSpPr>
          <p:cNvPr id="31" name="TextBox 30"/>
          <p:cNvSpPr txBox="1"/>
          <p:nvPr/>
        </p:nvSpPr>
        <p:spPr>
          <a:xfrm>
            <a:off x="383595" y="194603"/>
            <a:ext cx="2522542" cy="1384995"/>
          </a:xfrm>
          <a:prstGeom prst="rect">
            <a:avLst/>
          </a:prstGeom>
          <a:noFill/>
        </p:spPr>
        <p:txBody>
          <a:bodyPr wrap="square" rtlCol="0">
            <a:spAutoFit/>
          </a:bodyPr>
          <a:lstStyle/>
          <a:p>
            <a:pPr algn="ctr"/>
            <a:r>
              <a:rPr lang="en-US" sz="2800" b="1">
                <a:solidFill>
                  <a:schemeClr val="tx1">
                    <a:lumMod val="75000"/>
                    <a:lumOff val="25000"/>
                  </a:schemeClr>
                </a:solidFill>
                <a:latin typeface="Poppins" panose="00000500000000000000" pitchFamily="2" charset="0"/>
                <a:cs typeface="Poppins" panose="00000500000000000000" pitchFamily="2" charset="0"/>
              </a:rPr>
              <a:t>What guides School Site Council?</a:t>
            </a:r>
            <a:endParaRPr lang="en-US" sz="2400">
              <a:solidFill>
                <a:schemeClr val="tx1">
                  <a:lumMod val="75000"/>
                  <a:lumOff val="25000"/>
                </a:schemeClr>
              </a:solidFill>
              <a:latin typeface="Poppins" panose="00000500000000000000" pitchFamily="2" charset="0"/>
              <a:cs typeface="Poppins" panose="00000500000000000000" pitchFamily="2" charset="0"/>
            </a:endParaRPr>
          </a:p>
        </p:txBody>
      </p:sp>
      <p:sp>
        <p:nvSpPr>
          <p:cNvPr id="32" name="TextBox 31"/>
          <p:cNvSpPr txBox="1"/>
          <p:nvPr/>
        </p:nvSpPr>
        <p:spPr>
          <a:xfrm>
            <a:off x="8855887" y="130408"/>
            <a:ext cx="3379086" cy="1384995"/>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¿Qué guía al Consejo del Plantel Escolar</a:t>
            </a:r>
            <a:r>
              <a:rPr lang="en-US" sz="2800" b="1">
                <a:solidFill>
                  <a:srgbClr val="0070C0"/>
                </a:solidFill>
                <a:latin typeface="Poppins"/>
                <a:cs typeface="Poppins"/>
              </a:rPr>
              <a:t>?</a:t>
            </a:r>
            <a:endParaRPr lang="en-US" sz="2400">
              <a:solidFill>
                <a:srgbClr val="0070C0"/>
              </a:solidFill>
              <a:latin typeface="Poppins"/>
              <a:cs typeface="Poppins"/>
            </a:endParaRPr>
          </a:p>
        </p:txBody>
      </p:sp>
      <p:sp>
        <p:nvSpPr>
          <p:cNvPr id="33" name="TextBox 32"/>
          <p:cNvSpPr txBox="1"/>
          <p:nvPr/>
        </p:nvSpPr>
        <p:spPr>
          <a:xfrm rot="19185797">
            <a:off x="6415919" y="860217"/>
            <a:ext cx="2277853" cy="707886"/>
          </a:xfrm>
          <a:prstGeom prst="rect">
            <a:avLst/>
          </a:prstGeom>
          <a:noFill/>
        </p:spPr>
        <p:txBody>
          <a:bodyPr wrap="square" rtlCol="0">
            <a:spAutoFit/>
          </a:bodyPr>
          <a:lstStyle/>
          <a:p>
            <a:pPr algn="ctr"/>
            <a:r>
              <a:rPr lang="en-US" sz="2000" b="1">
                <a:solidFill>
                  <a:srgbClr val="FFFF00"/>
                </a:solidFill>
                <a:latin typeface="Poppins" panose="00000500000000000000" pitchFamily="2" charset="0"/>
                <a:cs typeface="Poppins" panose="00000500000000000000" pitchFamily="2" charset="0"/>
              </a:rPr>
              <a:t>Activity</a:t>
            </a:r>
          </a:p>
          <a:p>
            <a:pPr algn="ctr"/>
            <a:r>
              <a:rPr lang="es-MX" sz="2000" b="1">
                <a:solidFill>
                  <a:schemeClr val="bg1"/>
                </a:solidFill>
                <a:latin typeface="Poppins" panose="00000500000000000000" pitchFamily="2" charset="0"/>
                <a:cs typeface="Poppins" panose="00000500000000000000" pitchFamily="2" charset="0"/>
              </a:rPr>
              <a:t>Actividad</a:t>
            </a:r>
            <a:endParaRPr lang="es-MX" sz="2000">
              <a:solidFill>
                <a:schemeClr val="bg1"/>
              </a:solidFill>
              <a:latin typeface="Poppins" panose="00000500000000000000" pitchFamily="2" charset="0"/>
              <a:cs typeface="Poppins" panose="00000500000000000000" pitchFamily="2" charset="0"/>
            </a:endParaRPr>
          </a:p>
        </p:txBody>
      </p:sp>
      <p:sp>
        <p:nvSpPr>
          <p:cNvPr id="8" name="Slide Number Placeholder 7">
            <a:extLst>
              <a:ext uri="{FF2B5EF4-FFF2-40B4-BE49-F238E27FC236}">
                <a16:creationId xmlns:a16="http://schemas.microsoft.com/office/drawing/2014/main" id="{F0B4AC0D-E3F8-4616-83D8-C337ADA13BAA}"/>
              </a:ext>
            </a:extLst>
          </p:cNvPr>
          <p:cNvSpPr>
            <a:spLocks noGrp="1"/>
          </p:cNvSpPr>
          <p:nvPr>
            <p:ph type="sldNum" sz="quarter" idx="12"/>
          </p:nvPr>
        </p:nvSpPr>
        <p:spPr/>
        <p:txBody>
          <a:bodyPr/>
          <a:lstStyle/>
          <a:p>
            <a:fld id="{ADAD750B-947C-400E-B8CE-3DD0E804B3D6}" type="slidenum">
              <a:rPr lang="en-US" smtClean="0"/>
              <a:t>25</a:t>
            </a:fld>
            <a:endParaRPr lang="en-US"/>
          </a:p>
        </p:txBody>
      </p:sp>
    </p:spTree>
    <p:extLst>
      <p:ext uri="{BB962C8B-B14F-4D97-AF65-F5344CB8AC3E}">
        <p14:creationId xmlns:p14="http://schemas.microsoft.com/office/powerpoint/2010/main" val="152941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21396" y="3040304"/>
            <a:ext cx="4933539" cy="1077218"/>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Your Voice Matter</a:t>
            </a:r>
            <a:r>
              <a:rPr lang="es-MX" sz="3200" b="1">
                <a:solidFill>
                  <a:schemeClr val="bg1"/>
                </a:solidFill>
                <a:latin typeface="Poppins" panose="00000500000000000000" pitchFamily="2" charset="0"/>
                <a:cs typeface="Poppins" panose="00000500000000000000" pitchFamily="2" charset="0"/>
              </a:rPr>
              <a:t>Su voz es importante</a:t>
            </a:r>
            <a:endParaRPr lang="es-MX" sz="3200">
              <a:solidFill>
                <a:schemeClr val="bg1"/>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1C19A2E4-CE05-48BA-B5D8-E8931227EBD4}"/>
              </a:ext>
            </a:extLst>
          </p:cNvPr>
          <p:cNvGrpSpPr/>
          <p:nvPr/>
        </p:nvGrpSpPr>
        <p:grpSpPr>
          <a:xfrm>
            <a:off x="2732569" y="614578"/>
            <a:ext cx="5360346" cy="5892547"/>
            <a:chOff x="2732569" y="614578"/>
            <a:chExt cx="5360346" cy="5892547"/>
          </a:xfrm>
        </p:grpSpPr>
        <p:grpSp>
          <p:nvGrpSpPr>
            <p:cNvPr id="7" name="Group 6"/>
            <p:cNvGrpSpPr/>
            <p:nvPr/>
          </p:nvGrpSpPr>
          <p:grpSpPr>
            <a:xfrm>
              <a:off x="2732569" y="614578"/>
              <a:ext cx="5360346" cy="589254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BB5BB1DF-958D-4EB6-97BC-4DD71ACB7C4D}"/>
                </a:ext>
              </a:extLst>
            </p:cNvPr>
            <p:cNvSpPr txBox="1"/>
            <p:nvPr/>
          </p:nvSpPr>
          <p:spPr>
            <a:xfrm>
              <a:off x="3040912" y="3093466"/>
              <a:ext cx="4933539" cy="1077218"/>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Your Voice Matters!</a:t>
              </a:r>
            </a:p>
            <a:p>
              <a:pPr algn="ctr"/>
              <a:r>
                <a:rPr lang="es-MX" sz="3200" b="1">
                  <a:solidFill>
                    <a:schemeClr val="bg1"/>
                  </a:solidFill>
                  <a:latin typeface="Poppins" panose="00000500000000000000" pitchFamily="2" charset="0"/>
                  <a:cs typeface="Poppins" panose="00000500000000000000" pitchFamily="2" charset="0"/>
                </a:rPr>
                <a:t>¡Su voz es importante!</a:t>
              </a:r>
              <a:endParaRPr lang="es-MX" sz="3200">
                <a:solidFill>
                  <a:schemeClr val="bg1"/>
                </a:solidFill>
                <a:latin typeface="Poppins" panose="00000500000000000000" pitchFamily="2" charset="0"/>
                <a:cs typeface="Poppins" panose="00000500000000000000" pitchFamily="2" charset="0"/>
              </a:endParaRPr>
            </a:p>
          </p:txBody>
        </p:sp>
      </p:grpSp>
      <p:sp>
        <p:nvSpPr>
          <p:cNvPr id="4" name="Slide Number Placeholder 3">
            <a:extLst>
              <a:ext uri="{FF2B5EF4-FFF2-40B4-BE49-F238E27FC236}">
                <a16:creationId xmlns:a16="http://schemas.microsoft.com/office/drawing/2014/main" id="{99DB934E-DD7D-4776-B194-6502DC8D6E3F}"/>
              </a:ext>
            </a:extLst>
          </p:cNvPr>
          <p:cNvSpPr>
            <a:spLocks noGrp="1"/>
          </p:cNvSpPr>
          <p:nvPr>
            <p:ph type="sldNum" sz="quarter" idx="12"/>
          </p:nvPr>
        </p:nvSpPr>
        <p:spPr/>
        <p:txBody>
          <a:bodyPr/>
          <a:lstStyle/>
          <a:p>
            <a:fld id="{ADAD750B-947C-400E-B8CE-3DD0E804B3D6}" type="slidenum">
              <a:rPr lang="en-US" smtClean="0"/>
              <a:t>26</a:t>
            </a:fld>
            <a:endParaRPr lang="en-US"/>
          </a:p>
        </p:txBody>
      </p:sp>
    </p:spTree>
    <p:extLst>
      <p:ext uri="{BB962C8B-B14F-4D97-AF65-F5344CB8AC3E}">
        <p14:creationId xmlns:p14="http://schemas.microsoft.com/office/powerpoint/2010/main" val="33368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737" y="1384453"/>
            <a:ext cx="3867126" cy="4141613"/>
            <a:chOff x="3913740" y="886201"/>
            <a:chExt cx="4611756" cy="4939096"/>
          </a:xfrm>
        </p:grpSpPr>
        <p:sp>
          <p:nvSpPr>
            <p:cNvPr id="50" name="Oval 49"/>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a:grpSpLocks noChangeAspect="1"/>
            </p:cNvGrpSpPr>
            <p:nvPr/>
          </p:nvGrpSpPr>
          <p:grpSpPr bwMode="auto">
            <a:xfrm>
              <a:off x="4244191" y="886201"/>
              <a:ext cx="3937000" cy="4648200"/>
              <a:chOff x="2585" y="690"/>
              <a:chExt cx="2480" cy="2928"/>
            </a:xfrm>
          </p:grpSpPr>
          <p:sp>
            <p:nvSpPr>
              <p:cNvPr id="48"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4190506" y="1384453"/>
            <a:ext cx="3867126" cy="4141613"/>
            <a:chOff x="3913740" y="886201"/>
            <a:chExt cx="4611756" cy="4939096"/>
          </a:xfrm>
        </p:grpSpPr>
        <p:sp>
          <p:nvSpPr>
            <p:cNvPr id="47" name="Oval 46"/>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a:grpSpLocks noChangeAspect="1"/>
            </p:cNvGrpSpPr>
            <p:nvPr/>
          </p:nvGrpSpPr>
          <p:grpSpPr bwMode="auto">
            <a:xfrm>
              <a:off x="4244191" y="886201"/>
              <a:ext cx="3937000" cy="4648200"/>
              <a:chOff x="2585" y="690"/>
              <a:chExt cx="2480" cy="2928"/>
            </a:xfrm>
          </p:grpSpPr>
          <p:sp>
            <p:nvSpPr>
              <p:cNvPr id="52"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p:nvGrpSpPr>
        <p:grpSpPr>
          <a:xfrm>
            <a:off x="8178275" y="1384453"/>
            <a:ext cx="3867126" cy="4141613"/>
            <a:chOff x="3913740" y="886201"/>
            <a:chExt cx="4611756" cy="4939096"/>
          </a:xfrm>
        </p:grpSpPr>
        <p:sp>
          <p:nvSpPr>
            <p:cNvPr id="62" name="Oval 61"/>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a:grpSpLocks noChangeAspect="1"/>
            </p:cNvGrpSpPr>
            <p:nvPr/>
          </p:nvGrpSpPr>
          <p:grpSpPr bwMode="auto">
            <a:xfrm>
              <a:off x="4244191" y="886201"/>
              <a:ext cx="3937000" cy="4648200"/>
              <a:chOff x="2585" y="690"/>
              <a:chExt cx="2480" cy="2928"/>
            </a:xfrm>
          </p:grpSpPr>
          <p:sp>
            <p:nvSpPr>
              <p:cNvPr id="64"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0DDCBC3E-410D-4D16-89DA-A1720F13A043}"/>
              </a:ext>
            </a:extLst>
          </p:cNvPr>
          <p:cNvGrpSpPr/>
          <p:nvPr/>
        </p:nvGrpSpPr>
        <p:grpSpPr>
          <a:xfrm>
            <a:off x="267967" y="1345356"/>
            <a:ext cx="4133911" cy="5440066"/>
            <a:chOff x="267967" y="1345356"/>
            <a:chExt cx="4133911" cy="5440066"/>
          </a:xfrm>
        </p:grpSpPr>
        <p:grpSp>
          <p:nvGrpSpPr>
            <p:cNvPr id="3" name="Group 2"/>
            <p:cNvGrpSpPr/>
            <p:nvPr/>
          </p:nvGrpSpPr>
          <p:grpSpPr>
            <a:xfrm>
              <a:off x="497685" y="1345356"/>
              <a:ext cx="3301318" cy="3897686"/>
              <a:chOff x="632232" y="1536853"/>
              <a:chExt cx="3301318" cy="3897686"/>
            </a:xfrm>
          </p:grpSpPr>
          <p:sp>
            <p:nvSpPr>
              <p:cNvPr id="66"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591417" y="2848116"/>
              <a:ext cx="3006027" cy="2246769"/>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a:cs typeface="Poppins"/>
                </a:rPr>
                <a:t>As a SSC member, you provide a voice that focuses on closing the achievement gap for all students in your school</a:t>
              </a:r>
              <a:r>
                <a:rPr lang="en-US" sz="2000" dirty="0">
                  <a:solidFill>
                    <a:srgbClr val="FFFF00"/>
                  </a:solidFill>
                  <a:latin typeface="Poppins"/>
                  <a:cs typeface="Poppins"/>
                </a:rPr>
                <a:t>.</a:t>
              </a:r>
            </a:p>
          </p:txBody>
        </p:sp>
        <p:sp>
          <p:nvSpPr>
            <p:cNvPr id="77" name="TextBox 76"/>
            <p:cNvSpPr txBox="1"/>
            <p:nvPr/>
          </p:nvSpPr>
          <p:spPr>
            <a:xfrm>
              <a:off x="267967" y="5308094"/>
              <a:ext cx="4133911" cy="1477328"/>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Como miembro del SSC, usted provee una voz enfocada en abordar las desigualdades en el rendimiento académico de todos los estudiantes en su escuela</a:t>
              </a:r>
              <a:endParaRPr lang="es-MX">
                <a:solidFill>
                  <a:srgbClr val="0070C0"/>
                </a:solidFill>
                <a:latin typeface="Poppins"/>
                <a:cs typeface="Poppins"/>
              </a:endParaRPr>
            </a:p>
          </p:txBody>
        </p:sp>
      </p:grpSp>
      <p:sp>
        <p:nvSpPr>
          <p:cNvPr id="35" name="TextBox 34"/>
          <p:cNvSpPr txBox="1"/>
          <p:nvPr/>
        </p:nvSpPr>
        <p:spPr>
          <a:xfrm>
            <a:off x="508108" y="313316"/>
            <a:ext cx="4744376" cy="523220"/>
          </a:xfrm>
          <a:prstGeom prst="rect">
            <a:avLst/>
          </a:prstGeom>
          <a:noFill/>
        </p:spPr>
        <p:txBody>
          <a:bodyPr wrap="square" lIns="91440" tIns="45720" rIns="91440" bIns="45720" rtlCol="0" anchor="t">
            <a:spAutoFit/>
          </a:bodyPr>
          <a:lstStyle/>
          <a:p>
            <a:r>
              <a:rPr lang="en-US" sz="2800" b="1" dirty="0">
                <a:latin typeface="Poppins" panose="00000500000000000000" pitchFamily="2" charset="0"/>
                <a:cs typeface="Poppins" panose="00000500000000000000" pitchFamily="2" charset="0"/>
              </a:rPr>
              <a:t>Your voice is important!</a:t>
            </a:r>
          </a:p>
        </p:txBody>
      </p:sp>
      <p:grpSp>
        <p:nvGrpSpPr>
          <p:cNvPr id="6" name="Group 5">
            <a:extLst>
              <a:ext uri="{FF2B5EF4-FFF2-40B4-BE49-F238E27FC236}">
                <a16:creationId xmlns:a16="http://schemas.microsoft.com/office/drawing/2014/main" id="{DCD06B3C-6791-42A8-8587-DAF339772E85}"/>
              </a:ext>
            </a:extLst>
          </p:cNvPr>
          <p:cNvGrpSpPr/>
          <p:nvPr/>
        </p:nvGrpSpPr>
        <p:grpSpPr>
          <a:xfrm>
            <a:off x="4472708" y="1386132"/>
            <a:ext cx="3301318" cy="4868422"/>
            <a:chOff x="4472708" y="1386132"/>
            <a:chExt cx="3301318" cy="4868422"/>
          </a:xfrm>
        </p:grpSpPr>
        <p:grpSp>
          <p:nvGrpSpPr>
            <p:cNvPr id="68" name="Group 67"/>
            <p:cNvGrpSpPr/>
            <p:nvPr/>
          </p:nvGrpSpPr>
          <p:grpSpPr>
            <a:xfrm>
              <a:off x="4472708" y="1386132"/>
              <a:ext cx="3301318" cy="3897686"/>
              <a:chOff x="632232" y="1536853"/>
              <a:chExt cx="3301318" cy="3897686"/>
            </a:xfrm>
          </p:grpSpPr>
          <p:sp>
            <p:nvSpPr>
              <p:cNvPr id="69"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4662345" y="3101063"/>
              <a:ext cx="2737916" cy="1938992"/>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a:cs typeface="Poppins"/>
                </a:rPr>
                <a:t>As a SSC member, you provide the voice for your representative  group.</a:t>
              </a:r>
            </a:p>
          </p:txBody>
        </p:sp>
        <p:sp>
          <p:nvSpPr>
            <p:cNvPr id="38" name="TextBox 37"/>
            <p:cNvSpPr txBox="1"/>
            <p:nvPr/>
          </p:nvSpPr>
          <p:spPr>
            <a:xfrm>
              <a:off x="4662345" y="5331224"/>
              <a:ext cx="3106574" cy="923330"/>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Como miembro del SSC usted provee la voz de su parte interesada.</a:t>
              </a:r>
              <a:endParaRPr lang="es-MX">
                <a:solidFill>
                  <a:srgbClr val="0070C0"/>
                </a:solidFill>
                <a:latin typeface="Poppins" panose="00000500000000000000" pitchFamily="2" charset="0"/>
                <a:cs typeface="Poppins" panose="00000500000000000000" pitchFamily="2" charset="0"/>
              </a:endParaRPr>
            </a:p>
          </p:txBody>
        </p:sp>
      </p:grpSp>
      <p:grpSp>
        <p:nvGrpSpPr>
          <p:cNvPr id="7" name="Group 6">
            <a:extLst>
              <a:ext uri="{FF2B5EF4-FFF2-40B4-BE49-F238E27FC236}">
                <a16:creationId xmlns:a16="http://schemas.microsoft.com/office/drawing/2014/main" id="{F2982DD8-2B1B-4D41-8E3A-0AAA5B45CEFB}"/>
              </a:ext>
            </a:extLst>
          </p:cNvPr>
          <p:cNvGrpSpPr/>
          <p:nvPr/>
        </p:nvGrpSpPr>
        <p:grpSpPr>
          <a:xfrm>
            <a:off x="8461179" y="1396180"/>
            <a:ext cx="3529800" cy="5142092"/>
            <a:chOff x="8461179" y="1396180"/>
            <a:chExt cx="3529800" cy="5142092"/>
          </a:xfrm>
        </p:grpSpPr>
        <p:grpSp>
          <p:nvGrpSpPr>
            <p:cNvPr id="71" name="Group 70"/>
            <p:cNvGrpSpPr/>
            <p:nvPr/>
          </p:nvGrpSpPr>
          <p:grpSpPr>
            <a:xfrm>
              <a:off x="8461179" y="1396180"/>
              <a:ext cx="3301318" cy="3897686"/>
              <a:chOff x="632232" y="1536853"/>
              <a:chExt cx="3301318" cy="3897686"/>
            </a:xfrm>
          </p:grpSpPr>
          <p:sp>
            <p:nvSpPr>
              <p:cNvPr id="72"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7"/>
              <p:cNvSpPr>
                <a:spLocks/>
              </p:cNvSpPr>
              <p:nvPr/>
            </p:nvSpPr>
            <p:spPr bwMode="auto">
              <a:xfrm>
                <a:off x="1755745" y="1536853"/>
                <a:ext cx="2177805" cy="137776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8680269" y="2983809"/>
              <a:ext cx="2863137" cy="1938992"/>
            </a:xfrm>
            <a:prstGeom prst="rect">
              <a:avLst/>
            </a:prstGeom>
            <a:noFill/>
          </p:spPr>
          <p:txBody>
            <a:bodyPr wrap="square" rtlCol="0">
              <a:spAutoFit/>
            </a:bodyPr>
            <a:lstStyle/>
            <a:p>
              <a:pPr algn="ctr"/>
              <a:r>
                <a:rPr lang="en-US" sz="2000" b="1" dirty="0">
                  <a:solidFill>
                    <a:srgbClr val="FFFF00"/>
                  </a:solidFill>
                  <a:latin typeface="Poppins" panose="00000500000000000000" pitchFamily="2" charset="0"/>
                  <a:cs typeface="Poppins" panose="00000500000000000000" pitchFamily="2" charset="0"/>
                </a:rPr>
                <a:t>Together with your fellow  SSC members, you provide a voice of leadership for your school.</a:t>
              </a:r>
            </a:p>
          </p:txBody>
        </p:sp>
        <p:sp>
          <p:nvSpPr>
            <p:cNvPr id="39" name="TextBox 38"/>
            <p:cNvSpPr txBox="1"/>
            <p:nvPr/>
          </p:nvSpPr>
          <p:spPr>
            <a:xfrm>
              <a:off x="8595056" y="5337943"/>
              <a:ext cx="3395923" cy="1200329"/>
            </a:xfrm>
            <a:prstGeom prst="rect">
              <a:avLst/>
            </a:prstGeom>
            <a:noFill/>
          </p:spPr>
          <p:txBody>
            <a:bodyPr wrap="square" lIns="91440" tIns="45720" rIns="91440" bIns="45720" rtlCol="0" anchor="t">
              <a:spAutoFit/>
            </a:bodyPr>
            <a:lstStyle/>
            <a:p>
              <a:pPr algn="ctr"/>
              <a:r>
                <a:rPr lang="es-MX" b="1">
                  <a:solidFill>
                    <a:srgbClr val="0070C0"/>
                  </a:solidFill>
                  <a:latin typeface="Poppins"/>
                  <a:cs typeface="Poppins"/>
                </a:rPr>
                <a:t>Junto con los otros miembros del SSC, usted provee una voz de liderazgo para su escuela.</a:t>
              </a:r>
              <a:endParaRPr lang="es-MX">
                <a:solidFill>
                  <a:srgbClr val="0070C0"/>
                </a:solidFill>
                <a:latin typeface="Poppins" panose="00000500000000000000" pitchFamily="2" charset="0"/>
                <a:cs typeface="Poppins" panose="00000500000000000000" pitchFamily="2" charset="0"/>
              </a:endParaRPr>
            </a:p>
          </p:txBody>
        </p:sp>
      </p:grpSp>
      <p:sp>
        <p:nvSpPr>
          <p:cNvPr id="8" name="Slide Number Placeholder 7">
            <a:extLst>
              <a:ext uri="{FF2B5EF4-FFF2-40B4-BE49-F238E27FC236}">
                <a16:creationId xmlns:a16="http://schemas.microsoft.com/office/drawing/2014/main" id="{7A5C73AF-E65F-469D-99B3-EF635234D856}"/>
              </a:ext>
            </a:extLst>
          </p:cNvPr>
          <p:cNvSpPr>
            <a:spLocks noGrp="1"/>
          </p:cNvSpPr>
          <p:nvPr>
            <p:ph type="sldNum" sz="quarter" idx="12"/>
          </p:nvPr>
        </p:nvSpPr>
        <p:spPr/>
        <p:txBody>
          <a:bodyPr/>
          <a:lstStyle/>
          <a:p>
            <a:fld id="{ADAD750B-947C-400E-B8CE-3DD0E804B3D6}" type="slidenum">
              <a:rPr lang="en-US" smtClean="0"/>
              <a:t>27</a:t>
            </a:fld>
            <a:endParaRPr lang="en-US"/>
          </a:p>
        </p:txBody>
      </p:sp>
      <p:sp>
        <p:nvSpPr>
          <p:cNvPr id="4" name="TextBox 3">
            <a:extLst>
              <a:ext uri="{FF2B5EF4-FFF2-40B4-BE49-F238E27FC236}">
                <a16:creationId xmlns:a16="http://schemas.microsoft.com/office/drawing/2014/main" id="{07DC76AA-C3D4-0B16-1933-83598868C3DD}"/>
              </a:ext>
            </a:extLst>
          </p:cNvPr>
          <p:cNvSpPr txBox="1"/>
          <p:nvPr/>
        </p:nvSpPr>
        <p:spPr>
          <a:xfrm>
            <a:off x="6981646" y="310551"/>
            <a:ext cx="47560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¡Su voz es importante!</a:t>
            </a:r>
            <a:endParaRPr lang="en-US" sz="2800" dirty="0">
              <a:solidFill>
                <a:srgbClr val="000000"/>
              </a:solidFill>
              <a:latin typeface="Poppins"/>
              <a:cs typeface="Segoe UI"/>
            </a:endParaRPr>
          </a:p>
        </p:txBody>
      </p:sp>
    </p:spTree>
    <p:extLst>
      <p:ext uri="{BB962C8B-B14F-4D97-AF65-F5344CB8AC3E}">
        <p14:creationId xmlns:p14="http://schemas.microsoft.com/office/powerpoint/2010/main" val="12158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24889" y="1152590"/>
            <a:ext cx="4813911" cy="1754326"/>
          </a:xfrm>
          <a:prstGeom prst="rect">
            <a:avLst/>
          </a:prstGeom>
          <a:noFill/>
        </p:spPr>
        <p:txBody>
          <a:bodyPr wrap="square" rtlCol="0">
            <a:spAutoFit/>
          </a:bodyPr>
          <a:lstStyle/>
          <a:p>
            <a:r>
              <a:rPr lang="en-US" sz="2000" b="1">
                <a:solidFill>
                  <a:schemeClr val="tx1">
                    <a:lumMod val="75000"/>
                    <a:lumOff val="25000"/>
                  </a:schemeClr>
                </a:solidFill>
                <a:latin typeface="Poppins" panose="00000500000000000000" pitchFamily="2" charset="0"/>
                <a:cs typeface="Poppins" panose="00000500000000000000" pitchFamily="2" charset="0"/>
              </a:rPr>
              <a:t>In the chat/post-it please :</a:t>
            </a:r>
          </a:p>
          <a:p>
            <a:pPr marL="457200" indent="-457200">
              <a:buFont typeface="+mj-lt"/>
              <a:buAutoNum type="arabicPeriod"/>
            </a:pPr>
            <a:r>
              <a:rPr lang="en-US" sz="2000" b="1">
                <a:solidFill>
                  <a:schemeClr val="tx1">
                    <a:lumMod val="75000"/>
                    <a:lumOff val="25000"/>
                  </a:schemeClr>
                </a:solidFill>
                <a:latin typeface="Poppins" panose="00000500000000000000" pitchFamily="2" charset="0"/>
                <a:cs typeface="Poppins" panose="00000500000000000000" pitchFamily="2" charset="0"/>
              </a:rPr>
              <a:t>List one way that you plan on using your voice this year.</a:t>
            </a:r>
          </a:p>
          <a:p>
            <a:pPr marL="457200" indent="-457200">
              <a:buFont typeface="+mj-lt"/>
              <a:buAutoNum type="arabicPeriod"/>
            </a:pPr>
            <a:endParaRPr lang="en-US" sz="800" b="1">
              <a:solidFill>
                <a:schemeClr val="tx1">
                  <a:lumMod val="75000"/>
                  <a:lumOff val="25000"/>
                </a:schemeClr>
              </a:solidFill>
              <a:latin typeface="Poppins" panose="00000500000000000000" pitchFamily="2" charset="0"/>
              <a:cs typeface="Poppins" panose="00000500000000000000" pitchFamily="2" charset="0"/>
            </a:endParaRPr>
          </a:p>
          <a:p>
            <a:pPr marL="457200" indent="-457200">
              <a:buFont typeface="+mj-lt"/>
              <a:buAutoNum type="arabicPeriod"/>
            </a:pPr>
            <a:r>
              <a:rPr lang="en-US" sz="2000" b="1">
                <a:solidFill>
                  <a:schemeClr val="tx1">
                    <a:lumMod val="75000"/>
                    <a:lumOff val="25000"/>
                  </a:schemeClr>
                </a:solidFill>
                <a:latin typeface="Poppins" panose="00000500000000000000" pitchFamily="2" charset="0"/>
                <a:cs typeface="Poppins" panose="00000500000000000000" pitchFamily="2" charset="0"/>
              </a:rPr>
              <a:t>What supports might you need as a member?</a:t>
            </a:r>
            <a:endParaRPr lang="en-US" sz="2000">
              <a:solidFill>
                <a:schemeClr val="tx1">
                  <a:lumMod val="75000"/>
                  <a:lumOff val="25000"/>
                </a:schemeClr>
              </a:solidFill>
              <a:latin typeface="Poppins" panose="00000500000000000000" pitchFamily="2" charset="0"/>
              <a:cs typeface="Poppins" panose="00000500000000000000" pitchFamily="2" charset="0"/>
            </a:endParaRPr>
          </a:p>
        </p:txBody>
      </p:sp>
      <p:sp>
        <p:nvSpPr>
          <p:cNvPr id="55" name="TextBox 54"/>
          <p:cNvSpPr txBox="1"/>
          <p:nvPr/>
        </p:nvSpPr>
        <p:spPr>
          <a:xfrm>
            <a:off x="815089" y="3922560"/>
            <a:ext cx="5026911" cy="2062103"/>
          </a:xfrm>
          <a:prstGeom prst="rect">
            <a:avLst/>
          </a:prstGeom>
          <a:noFill/>
        </p:spPr>
        <p:txBody>
          <a:bodyPr wrap="square" lIns="91440" tIns="45720" rIns="91440" bIns="45720" rtlCol="0" anchor="t">
            <a:spAutoFit/>
          </a:bodyPr>
          <a:lstStyle/>
          <a:p>
            <a:r>
              <a:rPr lang="es-MX" sz="2000" b="1">
                <a:solidFill>
                  <a:srgbClr val="0070C0"/>
                </a:solidFill>
                <a:latin typeface="Poppins"/>
                <a:cs typeface="Poppins"/>
              </a:rPr>
              <a:t>Favor de poner en el chat/o en una notita adhesiva:</a:t>
            </a:r>
          </a:p>
          <a:p>
            <a:pPr marL="457200" indent="-457200">
              <a:buFont typeface="+mj-lt"/>
              <a:buAutoNum type="arabicPeriod"/>
            </a:pPr>
            <a:r>
              <a:rPr lang="es-MX" sz="2000" b="1">
                <a:solidFill>
                  <a:srgbClr val="0070C0"/>
                </a:solidFill>
                <a:latin typeface="Poppins"/>
                <a:cs typeface="Poppins"/>
              </a:rPr>
              <a:t>Una manera en la que usted planea usar su voz este año.</a:t>
            </a:r>
          </a:p>
          <a:p>
            <a:pPr marL="457200" indent="-457200">
              <a:buFont typeface="+mj-lt"/>
              <a:buAutoNum type="arabicPeriod"/>
            </a:pPr>
            <a:endParaRPr lang="es-MX" sz="800" b="1">
              <a:solidFill>
                <a:srgbClr val="0070C0"/>
              </a:solidFill>
              <a:latin typeface="Poppins" panose="00000500000000000000" pitchFamily="2" charset="0"/>
              <a:cs typeface="Poppins" panose="00000500000000000000" pitchFamily="2" charset="0"/>
            </a:endParaRPr>
          </a:p>
          <a:p>
            <a:pPr marL="457200" indent="-457200">
              <a:buFont typeface="+mj-lt"/>
              <a:buAutoNum type="arabicPeriod"/>
            </a:pPr>
            <a:r>
              <a:rPr lang="es-MX" sz="2000" b="1">
                <a:solidFill>
                  <a:srgbClr val="0070C0"/>
                </a:solidFill>
                <a:latin typeface="Poppins"/>
                <a:cs typeface="Poppins"/>
              </a:rPr>
              <a:t>¿Qué apoyos necesitaría usted como miembro?</a:t>
            </a:r>
            <a:endParaRPr lang="es-MX" sz="2000">
              <a:solidFill>
                <a:srgbClr val="0070C0"/>
              </a:solidFill>
              <a:latin typeface="Poppins"/>
              <a:cs typeface="Poppins"/>
            </a:endParaRPr>
          </a:p>
        </p:txBody>
      </p:sp>
      <p:sp>
        <p:nvSpPr>
          <p:cNvPr id="12" name="TextBox 11"/>
          <p:cNvSpPr txBox="1"/>
          <p:nvPr/>
        </p:nvSpPr>
        <p:spPr>
          <a:xfrm>
            <a:off x="367917" y="3365531"/>
            <a:ext cx="5105874" cy="584775"/>
          </a:xfrm>
          <a:prstGeom prst="rect">
            <a:avLst/>
          </a:prstGeom>
          <a:noFill/>
        </p:spPr>
        <p:txBody>
          <a:bodyPr wrap="square" lIns="91440" tIns="45720" rIns="91440" bIns="45720" rtlCol="0" anchor="t">
            <a:spAutoFit/>
          </a:bodyPr>
          <a:lstStyle/>
          <a:p>
            <a:r>
              <a:rPr lang="es-MX" sz="3200" b="1">
                <a:solidFill>
                  <a:srgbClr val="0070C0"/>
                </a:solidFill>
                <a:latin typeface="Poppins"/>
                <a:cs typeface="Poppins"/>
              </a:rPr>
              <a:t>Llamado a la acción</a:t>
            </a:r>
          </a:p>
        </p:txBody>
      </p:sp>
      <p:sp>
        <p:nvSpPr>
          <p:cNvPr id="14" name="TextBox 13"/>
          <p:cNvSpPr txBox="1"/>
          <p:nvPr/>
        </p:nvSpPr>
        <p:spPr>
          <a:xfrm>
            <a:off x="365140" y="690901"/>
            <a:ext cx="3079661" cy="584775"/>
          </a:xfrm>
          <a:prstGeom prst="rect">
            <a:avLst/>
          </a:prstGeom>
          <a:noFill/>
        </p:spPr>
        <p:txBody>
          <a:bodyPr wrap="square" rtlCol="0">
            <a:spAutoFit/>
          </a:bodyPr>
          <a:lstStyle/>
          <a:p>
            <a:r>
              <a:rPr lang="en-US" sz="3200" b="1">
                <a:latin typeface="Poppins" panose="00000500000000000000" pitchFamily="2" charset="0"/>
                <a:cs typeface="Poppins" panose="00000500000000000000" pitchFamily="2" charset="0"/>
              </a:rPr>
              <a:t>Call to Action</a:t>
            </a:r>
          </a:p>
        </p:txBody>
      </p:sp>
      <p:grpSp>
        <p:nvGrpSpPr>
          <p:cNvPr id="2" name="Group 1"/>
          <p:cNvGrpSpPr/>
          <p:nvPr/>
        </p:nvGrpSpPr>
        <p:grpSpPr>
          <a:xfrm>
            <a:off x="6096001" y="177800"/>
            <a:ext cx="5585748" cy="6378122"/>
            <a:chOff x="5691800" y="54135"/>
            <a:chExt cx="5627162" cy="6418247"/>
          </a:xfrm>
        </p:grpSpPr>
        <p:sp>
          <p:nvSpPr>
            <p:cNvPr id="50" name="Freeform 35"/>
            <p:cNvSpPr>
              <a:spLocks/>
            </p:cNvSpPr>
            <p:nvPr/>
          </p:nvSpPr>
          <p:spPr bwMode="auto">
            <a:xfrm>
              <a:off x="5691800" y="1833034"/>
              <a:ext cx="5627162" cy="2942204"/>
            </a:xfrm>
            <a:custGeom>
              <a:avLst/>
              <a:gdLst>
                <a:gd name="T0" fmla="*/ 2058 w 2408"/>
                <a:gd name="T1" fmla="*/ 186 h 1406"/>
                <a:gd name="T2" fmla="*/ 1858 w 2408"/>
                <a:gd name="T3" fmla="*/ 268 h 1406"/>
                <a:gd name="T4" fmla="*/ 1638 w 2408"/>
                <a:gd name="T5" fmla="*/ 286 h 1406"/>
                <a:gd name="T6" fmla="*/ 1502 w 2408"/>
                <a:gd name="T7" fmla="*/ 270 h 1406"/>
                <a:gd name="T8" fmla="*/ 1308 w 2408"/>
                <a:gd name="T9" fmla="*/ 218 h 1406"/>
                <a:gd name="T10" fmla="*/ 1164 w 2408"/>
                <a:gd name="T11" fmla="*/ 140 h 1406"/>
                <a:gd name="T12" fmla="*/ 928 w 2408"/>
                <a:gd name="T13" fmla="*/ 28 h 1406"/>
                <a:gd name="T14" fmla="*/ 672 w 2408"/>
                <a:gd name="T15" fmla="*/ 2 h 1406"/>
                <a:gd name="T16" fmla="*/ 460 w 2408"/>
                <a:gd name="T17" fmla="*/ 44 h 1406"/>
                <a:gd name="T18" fmla="*/ 232 w 2408"/>
                <a:gd name="T19" fmla="*/ 166 h 1406"/>
                <a:gd name="T20" fmla="*/ 70 w 2408"/>
                <a:gd name="T21" fmla="*/ 362 h 1406"/>
                <a:gd name="T22" fmla="*/ 2 w 2408"/>
                <a:gd name="T23" fmla="*/ 594 h 1406"/>
                <a:gd name="T24" fmla="*/ 30 w 2408"/>
                <a:gd name="T25" fmla="*/ 1056 h 1406"/>
                <a:gd name="T26" fmla="*/ 160 w 2408"/>
                <a:gd name="T27" fmla="*/ 1406 h 1406"/>
                <a:gd name="T28" fmla="*/ 288 w 2408"/>
                <a:gd name="T29" fmla="*/ 1400 h 1406"/>
                <a:gd name="T30" fmla="*/ 342 w 2408"/>
                <a:gd name="T31" fmla="*/ 1368 h 1406"/>
                <a:gd name="T32" fmla="*/ 332 w 2408"/>
                <a:gd name="T33" fmla="*/ 1322 h 1406"/>
                <a:gd name="T34" fmla="*/ 296 w 2408"/>
                <a:gd name="T35" fmla="*/ 1258 h 1406"/>
                <a:gd name="T36" fmla="*/ 314 w 2408"/>
                <a:gd name="T37" fmla="*/ 1202 h 1406"/>
                <a:gd name="T38" fmla="*/ 414 w 2408"/>
                <a:gd name="T39" fmla="*/ 1164 h 1406"/>
                <a:gd name="T40" fmla="*/ 498 w 2408"/>
                <a:gd name="T41" fmla="*/ 1164 h 1406"/>
                <a:gd name="T42" fmla="*/ 550 w 2408"/>
                <a:gd name="T43" fmla="*/ 1206 h 1406"/>
                <a:gd name="T44" fmla="*/ 554 w 2408"/>
                <a:gd name="T45" fmla="*/ 1218 h 1406"/>
                <a:gd name="T46" fmla="*/ 544 w 2408"/>
                <a:gd name="T47" fmla="*/ 1282 h 1406"/>
                <a:gd name="T48" fmla="*/ 538 w 2408"/>
                <a:gd name="T49" fmla="*/ 1294 h 1406"/>
                <a:gd name="T50" fmla="*/ 530 w 2408"/>
                <a:gd name="T51" fmla="*/ 1326 h 1406"/>
                <a:gd name="T52" fmla="*/ 574 w 2408"/>
                <a:gd name="T53" fmla="*/ 1356 h 1406"/>
                <a:gd name="T54" fmla="*/ 586 w 2408"/>
                <a:gd name="T55" fmla="*/ 1358 h 1406"/>
                <a:gd name="T56" fmla="*/ 674 w 2408"/>
                <a:gd name="T57" fmla="*/ 1344 h 1406"/>
                <a:gd name="T58" fmla="*/ 852 w 2408"/>
                <a:gd name="T59" fmla="*/ 1276 h 1406"/>
                <a:gd name="T60" fmla="*/ 874 w 2408"/>
                <a:gd name="T61" fmla="*/ 1264 h 1406"/>
                <a:gd name="T62" fmla="*/ 1068 w 2408"/>
                <a:gd name="T63" fmla="*/ 1186 h 1406"/>
                <a:gd name="T64" fmla="*/ 1194 w 2408"/>
                <a:gd name="T65" fmla="*/ 1178 h 1406"/>
                <a:gd name="T66" fmla="*/ 1218 w 2408"/>
                <a:gd name="T67" fmla="*/ 1212 h 1406"/>
                <a:gd name="T68" fmla="*/ 1194 w 2408"/>
                <a:gd name="T69" fmla="*/ 1280 h 1406"/>
                <a:gd name="T70" fmla="*/ 1210 w 2408"/>
                <a:gd name="T71" fmla="*/ 1342 h 1406"/>
                <a:gd name="T72" fmla="*/ 1306 w 2408"/>
                <a:gd name="T73" fmla="*/ 1366 h 1406"/>
                <a:gd name="T74" fmla="*/ 1412 w 2408"/>
                <a:gd name="T75" fmla="*/ 1342 h 1406"/>
                <a:gd name="T76" fmla="*/ 1452 w 2408"/>
                <a:gd name="T77" fmla="*/ 1290 h 1406"/>
                <a:gd name="T78" fmla="*/ 1428 w 2408"/>
                <a:gd name="T79" fmla="*/ 1218 h 1406"/>
                <a:gd name="T80" fmla="*/ 1402 w 2408"/>
                <a:gd name="T81" fmla="*/ 1182 h 1406"/>
                <a:gd name="T82" fmla="*/ 1448 w 2408"/>
                <a:gd name="T83" fmla="*/ 1130 h 1406"/>
                <a:gd name="T84" fmla="*/ 1614 w 2408"/>
                <a:gd name="T85" fmla="*/ 1122 h 1406"/>
                <a:gd name="T86" fmla="*/ 1748 w 2408"/>
                <a:gd name="T87" fmla="*/ 1146 h 1406"/>
                <a:gd name="T88" fmla="*/ 1988 w 2408"/>
                <a:gd name="T89" fmla="*/ 1166 h 1406"/>
                <a:gd name="T90" fmla="*/ 2086 w 2408"/>
                <a:gd name="T91" fmla="*/ 1136 h 1406"/>
                <a:gd name="T92" fmla="*/ 2088 w 2408"/>
                <a:gd name="T93" fmla="*/ 1094 h 1406"/>
                <a:gd name="T94" fmla="*/ 2046 w 2408"/>
                <a:gd name="T95" fmla="*/ 1028 h 1406"/>
                <a:gd name="T96" fmla="*/ 2070 w 2408"/>
                <a:gd name="T97" fmla="*/ 956 h 1406"/>
                <a:gd name="T98" fmla="*/ 2190 w 2408"/>
                <a:gd name="T99" fmla="*/ 922 h 1406"/>
                <a:gd name="T100" fmla="*/ 2286 w 2408"/>
                <a:gd name="T101" fmla="*/ 946 h 1406"/>
                <a:gd name="T102" fmla="*/ 2302 w 2408"/>
                <a:gd name="T103" fmla="*/ 1014 h 1406"/>
                <a:gd name="T104" fmla="*/ 2282 w 2408"/>
                <a:gd name="T105" fmla="*/ 1064 h 1406"/>
                <a:gd name="T106" fmla="*/ 2288 w 2408"/>
                <a:gd name="T107" fmla="*/ 1100 h 1406"/>
                <a:gd name="T108" fmla="*/ 2350 w 2408"/>
                <a:gd name="T109" fmla="*/ 1118 h 1406"/>
                <a:gd name="T110" fmla="*/ 2398 w 2408"/>
                <a:gd name="T111" fmla="*/ 892 h 1406"/>
                <a:gd name="T112" fmla="*/ 2408 w 2408"/>
                <a:gd name="T113" fmla="*/ 608 h 1406"/>
                <a:gd name="T114" fmla="*/ 2358 w 2408"/>
                <a:gd name="T115" fmla="*/ 398 h 1406"/>
                <a:gd name="T116" fmla="*/ 2244 w 2408"/>
                <a:gd name="T117" fmla="*/ 22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8" h="1406">
                  <a:moveTo>
                    <a:pt x="2170" y="158"/>
                  </a:moveTo>
                  <a:lnTo>
                    <a:pt x="2170" y="158"/>
                  </a:lnTo>
                  <a:lnTo>
                    <a:pt x="2134" y="132"/>
                  </a:lnTo>
                  <a:lnTo>
                    <a:pt x="2134" y="132"/>
                  </a:lnTo>
                  <a:lnTo>
                    <a:pt x="2096" y="160"/>
                  </a:lnTo>
                  <a:lnTo>
                    <a:pt x="2058" y="186"/>
                  </a:lnTo>
                  <a:lnTo>
                    <a:pt x="2016" y="210"/>
                  </a:lnTo>
                  <a:lnTo>
                    <a:pt x="1972" y="230"/>
                  </a:lnTo>
                  <a:lnTo>
                    <a:pt x="1972" y="230"/>
                  </a:lnTo>
                  <a:lnTo>
                    <a:pt x="1936" y="244"/>
                  </a:lnTo>
                  <a:lnTo>
                    <a:pt x="1898" y="258"/>
                  </a:lnTo>
                  <a:lnTo>
                    <a:pt x="1858" y="268"/>
                  </a:lnTo>
                  <a:lnTo>
                    <a:pt x="1818" y="276"/>
                  </a:lnTo>
                  <a:lnTo>
                    <a:pt x="1776" y="282"/>
                  </a:lnTo>
                  <a:lnTo>
                    <a:pt x="1732" y="286"/>
                  </a:lnTo>
                  <a:lnTo>
                    <a:pt x="1686" y="288"/>
                  </a:lnTo>
                  <a:lnTo>
                    <a:pt x="1638" y="286"/>
                  </a:lnTo>
                  <a:lnTo>
                    <a:pt x="1638" y="286"/>
                  </a:lnTo>
                  <a:lnTo>
                    <a:pt x="1638" y="286"/>
                  </a:lnTo>
                  <a:lnTo>
                    <a:pt x="1608" y="284"/>
                  </a:lnTo>
                  <a:lnTo>
                    <a:pt x="1608" y="284"/>
                  </a:lnTo>
                  <a:lnTo>
                    <a:pt x="1574" y="282"/>
                  </a:lnTo>
                  <a:lnTo>
                    <a:pt x="1540" y="276"/>
                  </a:lnTo>
                  <a:lnTo>
                    <a:pt x="1502" y="270"/>
                  </a:lnTo>
                  <a:lnTo>
                    <a:pt x="1466" y="262"/>
                  </a:lnTo>
                  <a:lnTo>
                    <a:pt x="1428" y="254"/>
                  </a:lnTo>
                  <a:lnTo>
                    <a:pt x="1390" y="242"/>
                  </a:lnTo>
                  <a:lnTo>
                    <a:pt x="1350" y="230"/>
                  </a:lnTo>
                  <a:lnTo>
                    <a:pt x="1308" y="218"/>
                  </a:lnTo>
                  <a:lnTo>
                    <a:pt x="1308" y="218"/>
                  </a:lnTo>
                  <a:lnTo>
                    <a:pt x="1260" y="200"/>
                  </a:lnTo>
                  <a:lnTo>
                    <a:pt x="1212" y="180"/>
                  </a:lnTo>
                  <a:lnTo>
                    <a:pt x="1212" y="180"/>
                  </a:lnTo>
                  <a:lnTo>
                    <a:pt x="1198" y="168"/>
                  </a:lnTo>
                  <a:lnTo>
                    <a:pt x="1198" y="168"/>
                  </a:lnTo>
                  <a:lnTo>
                    <a:pt x="1164" y="140"/>
                  </a:lnTo>
                  <a:lnTo>
                    <a:pt x="1126" y="116"/>
                  </a:lnTo>
                  <a:lnTo>
                    <a:pt x="1088" y="92"/>
                  </a:lnTo>
                  <a:lnTo>
                    <a:pt x="1050" y="72"/>
                  </a:lnTo>
                  <a:lnTo>
                    <a:pt x="1010" y="56"/>
                  </a:lnTo>
                  <a:lnTo>
                    <a:pt x="968" y="40"/>
                  </a:lnTo>
                  <a:lnTo>
                    <a:pt x="928" y="28"/>
                  </a:lnTo>
                  <a:lnTo>
                    <a:pt x="886" y="18"/>
                  </a:lnTo>
                  <a:lnTo>
                    <a:pt x="844" y="10"/>
                  </a:lnTo>
                  <a:lnTo>
                    <a:pt x="800" y="4"/>
                  </a:lnTo>
                  <a:lnTo>
                    <a:pt x="758" y="2"/>
                  </a:lnTo>
                  <a:lnTo>
                    <a:pt x="714" y="0"/>
                  </a:lnTo>
                  <a:lnTo>
                    <a:pt x="672" y="2"/>
                  </a:lnTo>
                  <a:lnTo>
                    <a:pt x="628" y="6"/>
                  </a:lnTo>
                  <a:lnTo>
                    <a:pt x="586" y="12"/>
                  </a:lnTo>
                  <a:lnTo>
                    <a:pt x="544" y="20"/>
                  </a:lnTo>
                  <a:lnTo>
                    <a:pt x="544" y="20"/>
                  </a:lnTo>
                  <a:lnTo>
                    <a:pt x="502" y="30"/>
                  </a:lnTo>
                  <a:lnTo>
                    <a:pt x="460" y="44"/>
                  </a:lnTo>
                  <a:lnTo>
                    <a:pt x="418" y="58"/>
                  </a:lnTo>
                  <a:lnTo>
                    <a:pt x="378" y="76"/>
                  </a:lnTo>
                  <a:lnTo>
                    <a:pt x="340" y="96"/>
                  </a:lnTo>
                  <a:lnTo>
                    <a:pt x="302" y="118"/>
                  </a:lnTo>
                  <a:lnTo>
                    <a:pt x="266" y="142"/>
                  </a:lnTo>
                  <a:lnTo>
                    <a:pt x="232" y="166"/>
                  </a:lnTo>
                  <a:lnTo>
                    <a:pt x="200" y="194"/>
                  </a:lnTo>
                  <a:lnTo>
                    <a:pt x="170" y="224"/>
                  </a:lnTo>
                  <a:lnTo>
                    <a:pt x="142" y="256"/>
                  </a:lnTo>
                  <a:lnTo>
                    <a:pt x="114" y="290"/>
                  </a:lnTo>
                  <a:lnTo>
                    <a:pt x="90" y="326"/>
                  </a:lnTo>
                  <a:lnTo>
                    <a:pt x="70" y="362"/>
                  </a:lnTo>
                  <a:lnTo>
                    <a:pt x="50" y="402"/>
                  </a:lnTo>
                  <a:lnTo>
                    <a:pt x="34" y="442"/>
                  </a:lnTo>
                  <a:lnTo>
                    <a:pt x="34" y="442"/>
                  </a:lnTo>
                  <a:lnTo>
                    <a:pt x="20" y="490"/>
                  </a:lnTo>
                  <a:lnTo>
                    <a:pt x="10" y="540"/>
                  </a:lnTo>
                  <a:lnTo>
                    <a:pt x="2" y="594"/>
                  </a:lnTo>
                  <a:lnTo>
                    <a:pt x="0" y="648"/>
                  </a:lnTo>
                  <a:lnTo>
                    <a:pt x="0" y="648"/>
                  </a:lnTo>
                  <a:lnTo>
                    <a:pt x="2" y="754"/>
                  </a:lnTo>
                  <a:lnTo>
                    <a:pt x="8" y="858"/>
                  </a:lnTo>
                  <a:lnTo>
                    <a:pt x="16" y="960"/>
                  </a:lnTo>
                  <a:lnTo>
                    <a:pt x="30" y="1056"/>
                  </a:lnTo>
                  <a:lnTo>
                    <a:pt x="44" y="1148"/>
                  </a:lnTo>
                  <a:lnTo>
                    <a:pt x="64" y="1238"/>
                  </a:lnTo>
                  <a:lnTo>
                    <a:pt x="84" y="1322"/>
                  </a:lnTo>
                  <a:lnTo>
                    <a:pt x="108" y="1404"/>
                  </a:lnTo>
                  <a:lnTo>
                    <a:pt x="108" y="1404"/>
                  </a:lnTo>
                  <a:lnTo>
                    <a:pt x="160" y="1406"/>
                  </a:lnTo>
                  <a:lnTo>
                    <a:pt x="206" y="1406"/>
                  </a:lnTo>
                  <a:lnTo>
                    <a:pt x="246" y="1404"/>
                  </a:lnTo>
                  <a:lnTo>
                    <a:pt x="278" y="1402"/>
                  </a:lnTo>
                  <a:lnTo>
                    <a:pt x="278" y="1402"/>
                  </a:lnTo>
                  <a:lnTo>
                    <a:pt x="288" y="1400"/>
                  </a:lnTo>
                  <a:lnTo>
                    <a:pt x="288" y="1400"/>
                  </a:lnTo>
                  <a:lnTo>
                    <a:pt x="296" y="1398"/>
                  </a:lnTo>
                  <a:lnTo>
                    <a:pt x="296" y="1398"/>
                  </a:lnTo>
                  <a:lnTo>
                    <a:pt x="312" y="1394"/>
                  </a:lnTo>
                  <a:lnTo>
                    <a:pt x="326" y="1384"/>
                  </a:lnTo>
                  <a:lnTo>
                    <a:pt x="338" y="1374"/>
                  </a:lnTo>
                  <a:lnTo>
                    <a:pt x="342" y="1368"/>
                  </a:lnTo>
                  <a:lnTo>
                    <a:pt x="344" y="1362"/>
                  </a:lnTo>
                  <a:lnTo>
                    <a:pt x="344" y="1362"/>
                  </a:lnTo>
                  <a:lnTo>
                    <a:pt x="346" y="1352"/>
                  </a:lnTo>
                  <a:lnTo>
                    <a:pt x="346" y="1342"/>
                  </a:lnTo>
                  <a:lnTo>
                    <a:pt x="340" y="1332"/>
                  </a:lnTo>
                  <a:lnTo>
                    <a:pt x="332" y="1322"/>
                  </a:lnTo>
                  <a:lnTo>
                    <a:pt x="332" y="1322"/>
                  </a:lnTo>
                  <a:lnTo>
                    <a:pt x="320" y="1308"/>
                  </a:lnTo>
                  <a:lnTo>
                    <a:pt x="308" y="1292"/>
                  </a:lnTo>
                  <a:lnTo>
                    <a:pt x="304" y="1280"/>
                  </a:lnTo>
                  <a:lnTo>
                    <a:pt x="300" y="1270"/>
                  </a:lnTo>
                  <a:lnTo>
                    <a:pt x="296" y="1258"/>
                  </a:lnTo>
                  <a:lnTo>
                    <a:pt x="296" y="1248"/>
                  </a:lnTo>
                  <a:lnTo>
                    <a:pt x="296" y="1248"/>
                  </a:lnTo>
                  <a:lnTo>
                    <a:pt x="296" y="1236"/>
                  </a:lnTo>
                  <a:lnTo>
                    <a:pt x="298" y="1224"/>
                  </a:lnTo>
                  <a:lnTo>
                    <a:pt x="304" y="1214"/>
                  </a:lnTo>
                  <a:lnTo>
                    <a:pt x="314" y="1202"/>
                  </a:lnTo>
                  <a:lnTo>
                    <a:pt x="326" y="1192"/>
                  </a:lnTo>
                  <a:lnTo>
                    <a:pt x="340" y="1184"/>
                  </a:lnTo>
                  <a:lnTo>
                    <a:pt x="360" y="1176"/>
                  </a:lnTo>
                  <a:lnTo>
                    <a:pt x="384" y="1170"/>
                  </a:lnTo>
                  <a:lnTo>
                    <a:pt x="384" y="1170"/>
                  </a:lnTo>
                  <a:lnTo>
                    <a:pt x="414" y="1164"/>
                  </a:lnTo>
                  <a:lnTo>
                    <a:pt x="414" y="1164"/>
                  </a:lnTo>
                  <a:lnTo>
                    <a:pt x="440" y="1162"/>
                  </a:lnTo>
                  <a:lnTo>
                    <a:pt x="462" y="1160"/>
                  </a:lnTo>
                  <a:lnTo>
                    <a:pt x="462" y="1160"/>
                  </a:lnTo>
                  <a:lnTo>
                    <a:pt x="482" y="1162"/>
                  </a:lnTo>
                  <a:lnTo>
                    <a:pt x="498" y="1164"/>
                  </a:lnTo>
                  <a:lnTo>
                    <a:pt x="512" y="1168"/>
                  </a:lnTo>
                  <a:lnTo>
                    <a:pt x="524" y="1174"/>
                  </a:lnTo>
                  <a:lnTo>
                    <a:pt x="534" y="1182"/>
                  </a:lnTo>
                  <a:lnTo>
                    <a:pt x="540" y="1188"/>
                  </a:lnTo>
                  <a:lnTo>
                    <a:pt x="546" y="1198"/>
                  </a:lnTo>
                  <a:lnTo>
                    <a:pt x="550" y="1206"/>
                  </a:lnTo>
                  <a:lnTo>
                    <a:pt x="550" y="1206"/>
                  </a:lnTo>
                  <a:lnTo>
                    <a:pt x="552" y="1212"/>
                  </a:lnTo>
                  <a:lnTo>
                    <a:pt x="552" y="1212"/>
                  </a:lnTo>
                  <a:lnTo>
                    <a:pt x="554" y="1218"/>
                  </a:lnTo>
                  <a:lnTo>
                    <a:pt x="554" y="1218"/>
                  </a:lnTo>
                  <a:lnTo>
                    <a:pt x="554" y="1218"/>
                  </a:lnTo>
                  <a:lnTo>
                    <a:pt x="554" y="1218"/>
                  </a:lnTo>
                  <a:lnTo>
                    <a:pt x="554" y="1236"/>
                  </a:lnTo>
                  <a:lnTo>
                    <a:pt x="552" y="1252"/>
                  </a:lnTo>
                  <a:lnTo>
                    <a:pt x="548" y="1268"/>
                  </a:lnTo>
                  <a:lnTo>
                    <a:pt x="544" y="1282"/>
                  </a:lnTo>
                  <a:lnTo>
                    <a:pt x="544" y="1282"/>
                  </a:lnTo>
                  <a:lnTo>
                    <a:pt x="540" y="1288"/>
                  </a:lnTo>
                  <a:lnTo>
                    <a:pt x="540" y="1288"/>
                  </a:lnTo>
                  <a:lnTo>
                    <a:pt x="540" y="1288"/>
                  </a:lnTo>
                  <a:lnTo>
                    <a:pt x="540" y="1288"/>
                  </a:lnTo>
                  <a:lnTo>
                    <a:pt x="538" y="1294"/>
                  </a:lnTo>
                  <a:lnTo>
                    <a:pt x="538" y="1294"/>
                  </a:lnTo>
                  <a:lnTo>
                    <a:pt x="532" y="1302"/>
                  </a:lnTo>
                  <a:lnTo>
                    <a:pt x="530" y="1312"/>
                  </a:lnTo>
                  <a:lnTo>
                    <a:pt x="530" y="1312"/>
                  </a:lnTo>
                  <a:lnTo>
                    <a:pt x="530" y="1316"/>
                  </a:lnTo>
                  <a:lnTo>
                    <a:pt x="530" y="1316"/>
                  </a:lnTo>
                  <a:lnTo>
                    <a:pt x="530" y="1326"/>
                  </a:lnTo>
                  <a:lnTo>
                    <a:pt x="534" y="1334"/>
                  </a:lnTo>
                  <a:lnTo>
                    <a:pt x="540" y="1340"/>
                  </a:lnTo>
                  <a:lnTo>
                    <a:pt x="546" y="1346"/>
                  </a:lnTo>
                  <a:lnTo>
                    <a:pt x="554" y="1350"/>
                  </a:lnTo>
                  <a:lnTo>
                    <a:pt x="564" y="1354"/>
                  </a:lnTo>
                  <a:lnTo>
                    <a:pt x="574" y="1356"/>
                  </a:lnTo>
                  <a:lnTo>
                    <a:pt x="584" y="1358"/>
                  </a:lnTo>
                  <a:lnTo>
                    <a:pt x="584" y="1358"/>
                  </a:lnTo>
                  <a:lnTo>
                    <a:pt x="586" y="1358"/>
                  </a:lnTo>
                  <a:lnTo>
                    <a:pt x="586" y="1358"/>
                  </a:lnTo>
                  <a:lnTo>
                    <a:pt x="586" y="1358"/>
                  </a:lnTo>
                  <a:lnTo>
                    <a:pt x="586" y="1358"/>
                  </a:lnTo>
                  <a:lnTo>
                    <a:pt x="600" y="1358"/>
                  </a:lnTo>
                  <a:lnTo>
                    <a:pt x="600" y="1358"/>
                  </a:lnTo>
                  <a:lnTo>
                    <a:pt x="600" y="1358"/>
                  </a:lnTo>
                  <a:lnTo>
                    <a:pt x="600" y="1358"/>
                  </a:lnTo>
                  <a:lnTo>
                    <a:pt x="646" y="1350"/>
                  </a:lnTo>
                  <a:lnTo>
                    <a:pt x="674" y="1344"/>
                  </a:lnTo>
                  <a:lnTo>
                    <a:pt x="704" y="1336"/>
                  </a:lnTo>
                  <a:lnTo>
                    <a:pt x="738" y="1326"/>
                  </a:lnTo>
                  <a:lnTo>
                    <a:pt x="774" y="1312"/>
                  </a:lnTo>
                  <a:lnTo>
                    <a:pt x="812" y="1296"/>
                  </a:lnTo>
                  <a:lnTo>
                    <a:pt x="852" y="1276"/>
                  </a:lnTo>
                  <a:lnTo>
                    <a:pt x="852" y="1276"/>
                  </a:lnTo>
                  <a:lnTo>
                    <a:pt x="874" y="1264"/>
                  </a:lnTo>
                  <a:lnTo>
                    <a:pt x="874" y="1264"/>
                  </a:lnTo>
                  <a:lnTo>
                    <a:pt x="874" y="1264"/>
                  </a:lnTo>
                  <a:lnTo>
                    <a:pt x="874" y="1264"/>
                  </a:lnTo>
                  <a:lnTo>
                    <a:pt x="874" y="1264"/>
                  </a:lnTo>
                  <a:lnTo>
                    <a:pt x="874" y="1264"/>
                  </a:lnTo>
                  <a:lnTo>
                    <a:pt x="874" y="1264"/>
                  </a:lnTo>
                  <a:lnTo>
                    <a:pt x="916" y="1240"/>
                  </a:lnTo>
                  <a:lnTo>
                    <a:pt x="958" y="1222"/>
                  </a:lnTo>
                  <a:lnTo>
                    <a:pt x="998" y="1206"/>
                  </a:lnTo>
                  <a:lnTo>
                    <a:pt x="1034" y="1194"/>
                  </a:lnTo>
                  <a:lnTo>
                    <a:pt x="1068" y="1186"/>
                  </a:lnTo>
                  <a:lnTo>
                    <a:pt x="1100" y="1178"/>
                  </a:lnTo>
                  <a:lnTo>
                    <a:pt x="1148" y="1170"/>
                  </a:lnTo>
                  <a:lnTo>
                    <a:pt x="1148" y="1170"/>
                  </a:lnTo>
                  <a:lnTo>
                    <a:pt x="1166" y="1170"/>
                  </a:lnTo>
                  <a:lnTo>
                    <a:pt x="1186" y="1174"/>
                  </a:lnTo>
                  <a:lnTo>
                    <a:pt x="1194" y="1178"/>
                  </a:lnTo>
                  <a:lnTo>
                    <a:pt x="1202" y="1182"/>
                  </a:lnTo>
                  <a:lnTo>
                    <a:pt x="1208" y="1186"/>
                  </a:lnTo>
                  <a:lnTo>
                    <a:pt x="1214" y="1192"/>
                  </a:lnTo>
                  <a:lnTo>
                    <a:pt x="1214" y="1192"/>
                  </a:lnTo>
                  <a:lnTo>
                    <a:pt x="1218" y="1202"/>
                  </a:lnTo>
                  <a:lnTo>
                    <a:pt x="1218" y="1212"/>
                  </a:lnTo>
                  <a:lnTo>
                    <a:pt x="1216" y="1222"/>
                  </a:lnTo>
                  <a:lnTo>
                    <a:pt x="1210" y="1236"/>
                  </a:lnTo>
                  <a:lnTo>
                    <a:pt x="1210" y="1236"/>
                  </a:lnTo>
                  <a:lnTo>
                    <a:pt x="1202" y="1254"/>
                  </a:lnTo>
                  <a:lnTo>
                    <a:pt x="1198" y="1266"/>
                  </a:lnTo>
                  <a:lnTo>
                    <a:pt x="1194" y="1280"/>
                  </a:lnTo>
                  <a:lnTo>
                    <a:pt x="1194" y="1292"/>
                  </a:lnTo>
                  <a:lnTo>
                    <a:pt x="1194" y="1306"/>
                  </a:lnTo>
                  <a:lnTo>
                    <a:pt x="1196" y="1320"/>
                  </a:lnTo>
                  <a:lnTo>
                    <a:pt x="1202" y="1332"/>
                  </a:lnTo>
                  <a:lnTo>
                    <a:pt x="1202" y="1332"/>
                  </a:lnTo>
                  <a:lnTo>
                    <a:pt x="1210" y="1342"/>
                  </a:lnTo>
                  <a:lnTo>
                    <a:pt x="1218" y="1350"/>
                  </a:lnTo>
                  <a:lnTo>
                    <a:pt x="1230" y="1356"/>
                  </a:lnTo>
                  <a:lnTo>
                    <a:pt x="1244" y="1362"/>
                  </a:lnTo>
                  <a:lnTo>
                    <a:pt x="1262" y="1366"/>
                  </a:lnTo>
                  <a:lnTo>
                    <a:pt x="1282" y="1368"/>
                  </a:lnTo>
                  <a:lnTo>
                    <a:pt x="1306" y="1366"/>
                  </a:lnTo>
                  <a:lnTo>
                    <a:pt x="1334" y="1364"/>
                  </a:lnTo>
                  <a:lnTo>
                    <a:pt x="1334" y="1364"/>
                  </a:lnTo>
                  <a:lnTo>
                    <a:pt x="1358" y="1360"/>
                  </a:lnTo>
                  <a:lnTo>
                    <a:pt x="1378" y="1354"/>
                  </a:lnTo>
                  <a:lnTo>
                    <a:pt x="1396" y="1348"/>
                  </a:lnTo>
                  <a:lnTo>
                    <a:pt x="1412" y="1342"/>
                  </a:lnTo>
                  <a:lnTo>
                    <a:pt x="1424" y="1334"/>
                  </a:lnTo>
                  <a:lnTo>
                    <a:pt x="1434" y="1326"/>
                  </a:lnTo>
                  <a:lnTo>
                    <a:pt x="1442" y="1318"/>
                  </a:lnTo>
                  <a:lnTo>
                    <a:pt x="1448" y="1308"/>
                  </a:lnTo>
                  <a:lnTo>
                    <a:pt x="1450" y="1298"/>
                  </a:lnTo>
                  <a:lnTo>
                    <a:pt x="1452" y="1290"/>
                  </a:lnTo>
                  <a:lnTo>
                    <a:pt x="1452" y="1280"/>
                  </a:lnTo>
                  <a:lnTo>
                    <a:pt x="1452" y="1270"/>
                  </a:lnTo>
                  <a:lnTo>
                    <a:pt x="1446" y="1252"/>
                  </a:lnTo>
                  <a:lnTo>
                    <a:pt x="1438" y="1234"/>
                  </a:lnTo>
                  <a:lnTo>
                    <a:pt x="1438" y="1234"/>
                  </a:lnTo>
                  <a:lnTo>
                    <a:pt x="1428" y="1218"/>
                  </a:lnTo>
                  <a:lnTo>
                    <a:pt x="1418" y="1208"/>
                  </a:lnTo>
                  <a:lnTo>
                    <a:pt x="1418" y="1208"/>
                  </a:lnTo>
                  <a:lnTo>
                    <a:pt x="1410" y="1200"/>
                  </a:lnTo>
                  <a:lnTo>
                    <a:pt x="1406" y="1192"/>
                  </a:lnTo>
                  <a:lnTo>
                    <a:pt x="1406" y="1192"/>
                  </a:lnTo>
                  <a:lnTo>
                    <a:pt x="1402" y="1182"/>
                  </a:lnTo>
                  <a:lnTo>
                    <a:pt x="1402" y="1170"/>
                  </a:lnTo>
                  <a:lnTo>
                    <a:pt x="1406" y="1160"/>
                  </a:lnTo>
                  <a:lnTo>
                    <a:pt x="1414" y="1150"/>
                  </a:lnTo>
                  <a:lnTo>
                    <a:pt x="1424" y="1142"/>
                  </a:lnTo>
                  <a:lnTo>
                    <a:pt x="1436" y="1136"/>
                  </a:lnTo>
                  <a:lnTo>
                    <a:pt x="1448" y="1130"/>
                  </a:lnTo>
                  <a:lnTo>
                    <a:pt x="1460" y="1128"/>
                  </a:lnTo>
                  <a:lnTo>
                    <a:pt x="1460" y="1128"/>
                  </a:lnTo>
                  <a:lnTo>
                    <a:pt x="1510" y="1124"/>
                  </a:lnTo>
                  <a:lnTo>
                    <a:pt x="1540" y="1122"/>
                  </a:lnTo>
                  <a:lnTo>
                    <a:pt x="1576" y="1122"/>
                  </a:lnTo>
                  <a:lnTo>
                    <a:pt x="1614" y="1122"/>
                  </a:lnTo>
                  <a:lnTo>
                    <a:pt x="1656" y="1128"/>
                  </a:lnTo>
                  <a:lnTo>
                    <a:pt x="1702" y="1134"/>
                  </a:lnTo>
                  <a:lnTo>
                    <a:pt x="1748" y="1144"/>
                  </a:lnTo>
                  <a:lnTo>
                    <a:pt x="1748" y="1144"/>
                  </a:lnTo>
                  <a:lnTo>
                    <a:pt x="1748" y="1146"/>
                  </a:lnTo>
                  <a:lnTo>
                    <a:pt x="1748" y="1146"/>
                  </a:lnTo>
                  <a:lnTo>
                    <a:pt x="1796" y="1156"/>
                  </a:lnTo>
                  <a:lnTo>
                    <a:pt x="1840" y="1162"/>
                  </a:lnTo>
                  <a:lnTo>
                    <a:pt x="1882" y="1166"/>
                  </a:lnTo>
                  <a:lnTo>
                    <a:pt x="1920" y="1168"/>
                  </a:lnTo>
                  <a:lnTo>
                    <a:pt x="1956" y="1168"/>
                  </a:lnTo>
                  <a:lnTo>
                    <a:pt x="1988" y="1166"/>
                  </a:lnTo>
                  <a:lnTo>
                    <a:pt x="2038" y="1160"/>
                  </a:lnTo>
                  <a:lnTo>
                    <a:pt x="2038" y="1160"/>
                  </a:lnTo>
                  <a:lnTo>
                    <a:pt x="2054" y="1156"/>
                  </a:lnTo>
                  <a:lnTo>
                    <a:pt x="2072" y="1148"/>
                  </a:lnTo>
                  <a:lnTo>
                    <a:pt x="2080" y="1142"/>
                  </a:lnTo>
                  <a:lnTo>
                    <a:pt x="2086" y="1136"/>
                  </a:lnTo>
                  <a:lnTo>
                    <a:pt x="2090" y="1130"/>
                  </a:lnTo>
                  <a:lnTo>
                    <a:pt x="2094" y="1124"/>
                  </a:lnTo>
                  <a:lnTo>
                    <a:pt x="2094" y="1124"/>
                  </a:lnTo>
                  <a:lnTo>
                    <a:pt x="2096" y="1114"/>
                  </a:lnTo>
                  <a:lnTo>
                    <a:pt x="2094" y="1104"/>
                  </a:lnTo>
                  <a:lnTo>
                    <a:pt x="2088" y="1094"/>
                  </a:lnTo>
                  <a:lnTo>
                    <a:pt x="2080" y="1084"/>
                  </a:lnTo>
                  <a:lnTo>
                    <a:pt x="2080" y="1084"/>
                  </a:lnTo>
                  <a:lnTo>
                    <a:pt x="2068" y="1070"/>
                  </a:lnTo>
                  <a:lnTo>
                    <a:pt x="2056" y="1050"/>
                  </a:lnTo>
                  <a:lnTo>
                    <a:pt x="2050" y="1040"/>
                  </a:lnTo>
                  <a:lnTo>
                    <a:pt x="2046" y="1028"/>
                  </a:lnTo>
                  <a:lnTo>
                    <a:pt x="2044" y="1016"/>
                  </a:lnTo>
                  <a:lnTo>
                    <a:pt x="2044" y="1002"/>
                  </a:lnTo>
                  <a:lnTo>
                    <a:pt x="2046" y="990"/>
                  </a:lnTo>
                  <a:lnTo>
                    <a:pt x="2050" y="978"/>
                  </a:lnTo>
                  <a:lnTo>
                    <a:pt x="2058" y="966"/>
                  </a:lnTo>
                  <a:lnTo>
                    <a:pt x="2070" y="956"/>
                  </a:lnTo>
                  <a:lnTo>
                    <a:pt x="2086" y="946"/>
                  </a:lnTo>
                  <a:lnTo>
                    <a:pt x="2108" y="938"/>
                  </a:lnTo>
                  <a:lnTo>
                    <a:pt x="2132" y="930"/>
                  </a:lnTo>
                  <a:lnTo>
                    <a:pt x="2164" y="924"/>
                  </a:lnTo>
                  <a:lnTo>
                    <a:pt x="2164" y="924"/>
                  </a:lnTo>
                  <a:lnTo>
                    <a:pt x="2190" y="922"/>
                  </a:lnTo>
                  <a:lnTo>
                    <a:pt x="2214" y="922"/>
                  </a:lnTo>
                  <a:lnTo>
                    <a:pt x="2234" y="922"/>
                  </a:lnTo>
                  <a:lnTo>
                    <a:pt x="2252" y="926"/>
                  </a:lnTo>
                  <a:lnTo>
                    <a:pt x="2266" y="932"/>
                  </a:lnTo>
                  <a:lnTo>
                    <a:pt x="2276" y="938"/>
                  </a:lnTo>
                  <a:lnTo>
                    <a:pt x="2286" y="946"/>
                  </a:lnTo>
                  <a:lnTo>
                    <a:pt x="2294" y="954"/>
                  </a:lnTo>
                  <a:lnTo>
                    <a:pt x="2298" y="964"/>
                  </a:lnTo>
                  <a:lnTo>
                    <a:pt x="2302" y="974"/>
                  </a:lnTo>
                  <a:lnTo>
                    <a:pt x="2304" y="984"/>
                  </a:lnTo>
                  <a:lnTo>
                    <a:pt x="2304" y="994"/>
                  </a:lnTo>
                  <a:lnTo>
                    <a:pt x="2302" y="1014"/>
                  </a:lnTo>
                  <a:lnTo>
                    <a:pt x="2296" y="1034"/>
                  </a:lnTo>
                  <a:lnTo>
                    <a:pt x="2296" y="1034"/>
                  </a:lnTo>
                  <a:lnTo>
                    <a:pt x="2292" y="1046"/>
                  </a:lnTo>
                  <a:lnTo>
                    <a:pt x="2286" y="1056"/>
                  </a:lnTo>
                  <a:lnTo>
                    <a:pt x="2286" y="1056"/>
                  </a:lnTo>
                  <a:lnTo>
                    <a:pt x="2282" y="1064"/>
                  </a:lnTo>
                  <a:lnTo>
                    <a:pt x="2282" y="1064"/>
                  </a:lnTo>
                  <a:lnTo>
                    <a:pt x="2280" y="1070"/>
                  </a:lnTo>
                  <a:lnTo>
                    <a:pt x="2278" y="1078"/>
                  </a:lnTo>
                  <a:lnTo>
                    <a:pt x="2280" y="1084"/>
                  </a:lnTo>
                  <a:lnTo>
                    <a:pt x="2280" y="1090"/>
                  </a:lnTo>
                  <a:lnTo>
                    <a:pt x="2288" y="1100"/>
                  </a:lnTo>
                  <a:lnTo>
                    <a:pt x="2296" y="1108"/>
                  </a:lnTo>
                  <a:lnTo>
                    <a:pt x="2308" y="1114"/>
                  </a:lnTo>
                  <a:lnTo>
                    <a:pt x="2322" y="1118"/>
                  </a:lnTo>
                  <a:lnTo>
                    <a:pt x="2336" y="1118"/>
                  </a:lnTo>
                  <a:lnTo>
                    <a:pt x="2350" y="1118"/>
                  </a:lnTo>
                  <a:lnTo>
                    <a:pt x="2350" y="1118"/>
                  </a:lnTo>
                  <a:lnTo>
                    <a:pt x="2370" y="1114"/>
                  </a:lnTo>
                  <a:lnTo>
                    <a:pt x="2370" y="1114"/>
                  </a:lnTo>
                  <a:lnTo>
                    <a:pt x="2378" y="1060"/>
                  </a:lnTo>
                  <a:lnTo>
                    <a:pt x="2386" y="1006"/>
                  </a:lnTo>
                  <a:lnTo>
                    <a:pt x="2392" y="948"/>
                  </a:lnTo>
                  <a:lnTo>
                    <a:pt x="2398" y="892"/>
                  </a:lnTo>
                  <a:lnTo>
                    <a:pt x="2402" y="832"/>
                  </a:lnTo>
                  <a:lnTo>
                    <a:pt x="2406" y="772"/>
                  </a:lnTo>
                  <a:lnTo>
                    <a:pt x="2408" y="710"/>
                  </a:lnTo>
                  <a:lnTo>
                    <a:pt x="2408" y="648"/>
                  </a:lnTo>
                  <a:lnTo>
                    <a:pt x="2408" y="648"/>
                  </a:lnTo>
                  <a:lnTo>
                    <a:pt x="2408" y="608"/>
                  </a:lnTo>
                  <a:lnTo>
                    <a:pt x="2404" y="572"/>
                  </a:lnTo>
                  <a:lnTo>
                    <a:pt x="2398" y="534"/>
                  </a:lnTo>
                  <a:lnTo>
                    <a:pt x="2390" y="498"/>
                  </a:lnTo>
                  <a:lnTo>
                    <a:pt x="2382" y="464"/>
                  </a:lnTo>
                  <a:lnTo>
                    <a:pt x="2370" y="430"/>
                  </a:lnTo>
                  <a:lnTo>
                    <a:pt x="2358" y="398"/>
                  </a:lnTo>
                  <a:lnTo>
                    <a:pt x="2342" y="368"/>
                  </a:lnTo>
                  <a:lnTo>
                    <a:pt x="2326" y="336"/>
                  </a:lnTo>
                  <a:lnTo>
                    <a:pt x="2308" y="308"/>
                  </a:lnTo>
                  <a:lnTo>
                    <a:pt x="2288" y="280"/>
                  </a:lnTo>
                  <a:lnTo>
                    <a:pt x="2268" y="254"/>
                  </a:lnTo>
                  <a:lnTo>
                    <a:pt x="2244" y="228"/>
                  </a:lnTo>
                  <a:lnTo>
                    <a:pt x="2222" y="204"/>
                  </a:lnTo>
                  <a:lnTo>
                    <a:pt x="2196" y="180"/>
                  </a:lnTo>
                  <a:lnTo>
                    <a:pt x="2170" y="158"/>
                  </a:lnTo>
                  <a:lnTo>
                    <a:pt x="2170" y="158"/>
                  </a:lnTo>
                  <a:close/>
                </a:path>
              </a:pathLst>
            </a:custGeom>
            <a:solidFill>
              <a:srgbClr val="ED1C24"/>
            </a:solidFill>
            <a:ln w="635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p:nvSpPr>
          <p:spPr bwMode="auto">
            <a:xfrm>
              <a:off x="7569075" y="54135"/>
              <a:ext cx="3480871" cy="2280687"/>
            </a:xfrm>
            <a:custGeom>
              <a:avLst/>
              <a:gdLst>
                <a:gd name="T0" fmla="*/ 1598 w 1636"/>
                <a:gd name="T1" fmla="*/ 244 h 1036"/>
                <a:gd name="T2" fmla="*/ 1434 w 1636"/>
                <a:gd name="T3" fmla="*/ 228 h 1036"/>
                <a:gd name="T4" fmla="*/ 1318 w 1636"/>
                <a:gd name="T5" fmla="*/ 224 h 1036"/>
                <a:gd name="T6" fmla="*/ 1186 w 1636"/>
                <a:gd name="T7" fmla="*/ 226 h 1036"/>
                <a:gd name="T8" fmla="*/ 1046 w 1636"/>
                <a:gd name="T9" fmla="*/ 236 h 1036"/>
                <a:gd name="T10" fmla="*/ 906 w 1636"/>
                <a:gd name="T11" fmla="*/ 260 h 1036"/>
                <a:gd name="T12" fmla="*/ 768 w 1636"/>
                <a:gd name="T13" fmla="*/ 296 h 1036"/>
                <a:gd name="T14" fmla="*/ 702 w 1636"/>
                <a:gd name="T15" fmla="*/ 320 h 1036"/>
                <a:gd name="T16" fmla="*/ 640 w 1636"/>
                <a:gd name="T17" fmla="*/ 350 h 1036"/>
                <a:gd name="T18" fmla="*/ 640 w 1636"/>
                <a:gd name="T19" fmla="*/ 350 h 1036"/>
                <a:gd name="T20" fmla="*/ 600 w 1636"/>
                <a:gd name="T21" fmla="*/ 372 h 1036"/>
                <a:gd name="T22" fmla="*/ 530 w 1636"/>
                <a:gd name="T23" fmla="*/ 424 h 1036"/>
                <a:gd name="T24" fmla="*/ 468 w 1636"/>
                <a:gd name="T25" fmla="*/ 486 h 1036"/>
                <a:gd name="T26" fmla="*/ 418 w 1636"/>
                <a:gd name="T27" fmla="*/ 558 h 1036"/>
                <a:gd name="T28" fmla="*/ 398 w 1636"/>
                <a:gd name="T29" fmla="*/ 598 h 1036"/>
                <a:gd name="T30" fmla="*/ 376 w 1636"/>
                <a:gd name="T31" fmla="*/ 496 h 1036"/>
                <a:gd name="T32" fmla="*/ 352 w 1636"/>
                <a:gd name="T33" fmla="*/ 398 h 1036"/>
                <a:gd name="T34" fmla="*/ 300 w 1636"/>
                <a:gd name="T35" fmla="*/ 238 h 1036"/>
                <a:gd name="T36" fmla="*/ 252 w 1636"/>
                <a:gd name="T37" fmla="*/ 112 h 1036"/>
                <a:gd name="T38" fmla="*/ 202 w 1636"/>
                <a:gd name="T39" fmla="*/ 0 h 1036"/>
                <a:gd name="T40" fmla="*/ 0 w 1636"/>
                <a:gd name="T41" fmla="*/ 74 h 1036"/>
                <a:gd name="T42" fmla="*/ 42 w 1636"/>
                <a:gd name="T43" fmla="*/ 130 h 1036"/>
                <a:gd name="T44" fmla="*/ 104 w 1636"/>
                <a:gd name="T45" fmla="*/ 226 h 1036"/>
                <a:gd name="T46" fmla="*/ 180 w 1636"/>
                <a:gd name="T47" fmla="*/ 362 h 1036"/>
                <a:gd name="T48" fmla="*/ 218 w 1636"/>
                <a:gd name="T49" fmla="*/ 444 h 1036"/>
                <a:gd name="T50" fmla="*/ 262 w 1636"/>
                <a:gd name="T51" fmla="*/ 550 h 1036"/>
                <a:gd name="T52" fmla="*/ 304 w 1636"/>
                <a:gd name="T53" fmla="*/ 666 h 1036"/>
                <a:gd name="T54" fmla="*/ 336 w 1636"/>
                <a:gd name="T55" fmla="*/ 792 h 1036"/>
                <a:gd name="T56" fmla="*/ 362 w 1636"/>
                <a:gd name="T57" fmla="*/ 928 h 1036"/>
                <a:gd name="T58" fmla="*/ 414 w 1636"/>
                <a:gd name="T59" fmla="*/ 950 h 1036"/>
                <a:gd name="T60" fmla="*/ 516 w 1636"/>
                <a:gd name="T61" fmla="*/ 984 h 1036"/>
                <a:gd name="T62" fmla="*/ 614 w 1636"/>
                <a:gd name="T63" fmla="*/ 1010 h 1036"/>
                <a:gd name="T64" fmla="*/ 704 w 1636"/>
                <a:gd name="T65" fmla="*/ 1026 h 1036"/>
                <a:gd name="T66" fmla="*/ 748 w 1636"/>
                <a:gd name="T67" fmla="*/ 1032 h 1036"/>
                <a:gd name="T68" fmla="*/ 840 w 1636"/>
                <a:gd name="T69" fmla="*/ 1036 h 1036"/>
                <a:gd name="T70" fmla="*/ 926 w 1636"/>
                <a:gd name="T71" fmla="*/ 1030 h 1036"/>
                <a:gd name="T72" fmla="*/ 960 w 1636"/>
                <a:gd name="T73" fmla="*/ 1026 h 1036"/>
                <a:gd name="T74" fmla="*/ 1028 w 1636"/>
                <a:gd name="T75" fmla="*/ 1010 h 1036"/>
                <a:gd name="T76" fmla="*/ 1060 w 1636"/>
                <a:gd name="T77" fmla="*/ 1002 h 1036"/>
                <a:gd name="T78" fmla="*/ 1124 w 1636"/>
                <a:gd name="T79" fmla="*/ 978 h 1036"/>
                <a:gd name="T80" fmla="*/ 1182 w 1636"/>
                <a:gd name="T81" fmla="*/ 950 h 1036"/>
                <a:gd name="T82" fmla="*/ 1234 w 1636"/>
                <a:gd name="T83" fmla="*/ 916 h 1036"/>
                <a:gd name="T84" fmla="*/ 1284 w 1636"/>
                <a:gd name="T85" fmla="*/ 880 h 1036"/>
                <a:gd name="T86" fmla="*/ 1312 w 1636"/>
                <a:gd name="T87" fmla="*/ 856 h 1036"/>
                <a:gd name="T88" fmla="*/ 1366 w 1636"/>
                <a:gd name="T89" fmla="*/ 804 h 1036"/>
                <a:gd name="T90" fmla="*/ 1412 w 1636"/>
                <a:gd name="T91" fmla="*/ 748 h 1036"/>
                <a:gd name="T92" fmla="*/ 1454 w 1636"/>
                <a:gd name="T93" fmla="*/ 690 h 1036"/>
                <a:gd name="T94" fmla="*/ 1472 w 1636"/>
                <a:gd name="T95" fmla="*/ 662 h 1036"/>
                <a:gd name="T96" fmla="*/ 1534 w 1636"/>
                <a:gd name="T97" fmla="*/ 550 h 1036"/>
                <a:gd name="T98" fmla="*/ 1580 w 1636"/>
                <a:gd name="T99" fmla="*/ 444 h 1036"/>
                <a:gd name="T100" fmla="*/ 1602 w 1636"/>
                <a:gd name="T101" fmla="*/ 378 h 1036"/>
                <a:gd name="T102" fmla="*/ 1618 w 1636"/>
                <a:gd name="T103" fmla="*/ 324 h 1036"/>
                <a:gd name="T104" fmla="*/ 1636 w 1636"/>
                <a:gd name="T105" fmla="*/ 248 h 1036"/>
                <a:gd name="T106" fmla="*/ 1598 w 1636"/>
                <a:gd name="T107" fmla="*/ 24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6" h="1036">
                  <a:moveTo>
                    <a:pt x="1598" y="244"/>
                  </a:moveTo>
                  <a:lnTo>
                    <a:pt x="1598" y="244"/>
                  </a:lnTo>
                  <a:lnTo>
                    <a:pt x="1530" y="236"/>
                  </a:lnTo>
                  <a:lnTo>
                    <a:pt x="1434" y="228"/>
                  </a:lnTo>
                  <a:lnTo>
                    <a:pt x="1378" y="226"/>
                  </a:lnTo>
                  <a:lnTo>
                    <a:pt x="1318" y="224"/>
                  </a:lnTo>
                  <a:lnTo>
                    <a:pt x="1254" y="224"/>
                  </a:lnTo>
                  <a:lnTo>
                    <a:pt x="1186" y="226"/>
                  </a:lnTo>
                  <a:lnTo>
                    <a:pt x="1118" y="230"/>
                  </a:lnTo>
                  <a:lnTo>
                    <a:pt x="1046" y="236"/>
                  </a:lnTo>
                  <a:lnTo>
                    <a:pt x="976" y="246"/>
                  </a:lnTo>
                  <a:lnTo>
                    <a:pt x="906" y="260"/>
                  </a:lnTo>
                  <a:lnTo>
                    <a:pt x="836" y="276"/>
                  </a:lnTo>
                  <a:lnTo>
                    <a:pt x="768" y="296"/>
                  </a:lnTo>
                  <a:lnTo>
                    <a:pt x="734" y="308"/>
                  </a:lnTo>
                  <a:lnTo>
                    <a:pt x="702" y="320"/>
                  </a:lnTo>
                  <a:lnTo>
                    <a:pt x="670" y="334"/>
                  </a:lnTo>
                  <a:lnTo>
                    <a:pt x="640" y="350"/>
                  </a:lnTo>
                  <a:lnTo>
                    <a:pt x="640" y="350"/>
                  </a:lnTo>
                  <a:lnTo>
                    <a:pt x="640" y="350"/>
                  </a:lnTo>
                  <a:lnTo>
                    <a:pt x="640" y="350"/>
                  </a:lnTo>
                  <a:lnTo>
                    <a:pt x="600" y="372"/>
                  </a:lnTo>
                  <a:lnTo>
                    <a:pt x="564" y="396"/>
                  </a:lnTo>
                  <a:lnTo>
                    <a:pt x="530" y="424"/>
                  </a:lnTo>
                  <a:lnTo>
                    <a:pt x="496" y="454"/>
                  </a:lnTo>
                  <a:lnTo>
                    <a:pt x="468" y="486"/>
                  </a:lnTo>
                  <a:lnTo>
                    <a:pt x="440" y="520"/>
                  </a:lnTo>
                  <a:lnTo>
                    <a:pt x="418" y="558"/>
                  </a:lnTo>
                  <a:lnTo>
                    <a:pt x="398" y="598"/>
                  </a:lnTo>
                  <a:lnTo>
                    <a:pt x="398" y="598"/>
                  </a:lnTo>
                  <a:lnTo>
                    <a:pt x="388" y="546"/>
                  </a:lnTo>
                  <a:lnTo>
                    <a:pt x="376" y="496"/>
                  </a:lnTo>
                  <a:lnTo>
                    <a:pt x="352" y="398"/>
                  </a:lnTo>
                  <a:lnTo>
                    <a:pt x="352" y="398"/>
                  </a:lnTo>
                  <a:lnTo>
                    <a:pt x="326" y="314"/>
                  </a:lnTo>
                  <a:lnTo>
                    <a:pt x="300" y="238"/>
                  </a:lnTo>
                  <a:lnTo>
                    <a:pt x="276" y="170"/>
                  </a:lnTo>
                  <a:lnTo>
                    <a:pt x="252" y="112"/>
                  </a:lnTo>
                  <a:lnTo>
                    <a:pt x="216" y="30"/>
                  </a:lnTo>
                  <a:lnTo>
                    <a:pt x="202" y="0"/>
                  </a:lnTo>
                  <a:lnTo>
                    <a:pt x="0" y="74"/>
                  </a:lnTo>
                  <a:lnTo>
                    <a:pt x="0" y="74"/>
                  </a:lnTo>
                  <a:lnTo>
                    <a:pt x="20" y="100"/>
                  </a:lnTo>
                  <a:lnTo>
                    <a:pt x="42" y="130"/>
                  </a:lnTo>
                  <a:lnTo>
                    <a:pt x="70" y="172"/>
                  </a:lnTo>
                  <a:lnTo>
                    <a:pt x="104" y="226"/>
                  </a:lnTo>
                  <a:lnTo>
                    <a:pt x="140" y="288"/>
                  </a:lnTo>
                  <a:lnTo>
                    <a:pt x="180" y="362"/>
                  </a:lnTo>
                  <a:lnTo>
                    <a:pt x="218" y="444"/>
                  </a:lnTo>
                  <a:lnTo>
                    <a:pt x="218" y="444"/>
                  </a:lnTo>
                  <a:lnTo>
                    <a:pt x="240" y="494"/>
                  </a:lnTo>
                  <a:lnTo>
                    <a:pt x="262" y="550"/>
                  </a:lnTo>
                  <a:lnTo>
                    <a:pt x="284" y="606"/>
                  </a:lnTo>
                  <a:lnTo>
                    <a:pt x="304" y="666"/>
                  </a:lnTo>
                  <a:lnTo>
                    <a:pt x="320" y="728"/>
                  </a:lnTo>
                  <a:lnTo>
                    <a:pt x="336" y="792"/>
                  </a:lnTo>
                  <a:lnTo>
                    <a:pt x="350" y="860"/>
                  </a:lnTo>
                  <a:lnTo>
                    <a:pt x="362" y="928"/>
                  </a:lnTo>
                  <a:lnTo>
                    <a:pt x="362" y="928"/>
                  </a:lnTo>
                  <a:lnTo>
                    <a:pt x="414" y="950"/>
                  </a:lnTo>
                  <a:lnTo>
                    <a:pt x="466" y="968"/>
                  </a:lnTo>
                  <a:lnTo>
                    <a:pt x="516" y="984"/>
                  </a:lnTo>
                  <a:lnTo>
                    <a:pt x="566" y="998"/>
                  </a:lnTo>
                  <a:lnTo>
                    <a:pt x="614" y="1010"/>
                  </a:lnTo>
                  <a:lnTo>
                    <a:pt x="660" y="1020"/>
                  </a:lnTo>
                  <a:lnTo>
                    <a:pt x="704" y="1026"/>
                  </a:lnTo>
                  <a:lnTo>
                    <a:pt x="748" y="1032"/>
                  </a:lnTo>
                  <a:lnTo>
                    <a:pt x="748" y="1032"/>
                  </a:lnTo>
                  <a:lnTo>
                    <a:pt x="794" y="1034"/>
                  </a:lnTo>
                  <a:lnTo>
                    <a:pt x="840" y="1036"/>
                  </a:lnTo>
                  <a:lnTo>
                    <a:pt x="882" y="1034"/>
                  </a:lnTo>
                  <a:lnTo>
                    <a:pt x="926" y="1030"/>
                  </a:lnTo>
                  <a:lnTo>
                    <a:pt x="926" y="1030"/>
                  </a:lnTo>
                  <a:lnTo>
                    <a:pt x="960" y="1026"/>
                  </a:lnTo>
                  <a:lnTo>
                    <a:pt x="996" y="1018"/>
                  </a:lnTo>
                  <a:lnTo>
                    <a:pt x="1028" y="1010"/>
                  </a:lnTo>
                  <a:lnTo>
                    <a:pt x="1060" y="1002"/>
                  </a:lnTo>
                  <a:lnTo>
                    <a:pt x="1060" y="1002"/>
                  </a:lnTo>
                  <a:lnTo>
                    <a:pt x="1092" y="990"/>
                  </a:lnTo>
                  <a:lnTo>
                    <a:pt x="1124" y="978"/>
                  </a:lnTo>
                  <a:lnTo>
                    <a:pt x="1152" y="964"/>
                  </a:lnTo>
                  <a:lnTo>
                    <a:pt x="1182" y="950"/>
                  </a:lnTo>
                  <a:lnTo>
                    <a:pt x="1208" y="934"/>
                  </a:lnTo>
                  <a:lnTo>
                    <a:pt x="1234" y="916"/>
                  </a:lnTo>
                  <a:lnTo>
                    <a:pt x="1260" y="898"/>
                  </a:lnTo>
                  <a:lnTo>
                    <a:pt x="1284" y="880"/>
                  </a:lnTo>
                  <a:lnTo>
                    <a:pt x="1284" y="880"/>
                  </a:lnTo>
                  <a:lnTo>
                    <a:pt x="1312" y="856"/>
                  </a:lnTo>
                  <a:lnTo>
                    <a:pt x="1340" y="830"/>
                  </a:lnTo>
                  <a:lnTo>
                    <a:pt x="1366" y="804"/>
                  </a:lnTo>
                  <a:lnTo>
                    <a:pt x="1390" y="776"/>
                  </a:lnTo>
                  <a:lnTo>
                    <a:pt x="1412" y="748"/>
                  </a:lnTo>
                  <a:lnTo>
                    <a:pt x="1434" y="720"/>
                  </a:lnTo>
                  <a:lnTo>
                    <a:pt x="1454" y="690"/>
                  </a:lnTo>
                  <a:lnTo>
                    <a:pt x="1472" y="662"/>
                  </a:lnTo>
                  <a:lnTo>
                    <a:pt x="1472" y="662"/>
                  </a:lnTo>
                  <a:lnTo>
                    <a:pt x="1506" y="606"/>
                  </a:lnTo>
                  <a:lnTo>
                    <a:pt x="1534" y="550"/>
                  </a:lnTo>
                  <a:lnTo>
                    <a:pt x="1558" y="496"/>
                  </a:lnTo>
                  <a:lnTo>
                    <a:pt x="1580" y="444"/>
                  </a:lnTo>
                  <a:lnTo>
                    <a:pt x="1580" y="444"/>
                  </a:lnTo>
                  <a:lnTo>
                    <a:pt x="1602" y="378"/>
                  </a:lnTo>
                  <a:lnTo>
                    <a:pt x="1618" y="324"/>
                  </a:lnTo>
                  <a:lnTo>
                    <a:pt x="1618" y="324"/>
                  </a:lnTo>
                  <a:lnTo>
                    <a:pt x="1632" y="268"/>
                  </a:lnTo>
                  <a:lnTo>
                    <a:pt x="1636" y="248"/>
                  </a:lnTo>
                  <a:lnTo>
                    <a:pt x="1636" y="248"/>
                  </a:lnTo>
                  <a:lnTo>
                    <a:pt x="1598" y="244"/>
                  </a:lnTo>
                  <a:lnTo>
                    <a:pt x="1598" y="244"/>
                  </a:lnTo>
                  <a:close/>
                </a:path>
              </a:pathLst>
            </a:custGeom>
            <a:solidFill>
              <a:srgbClr val="006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931478" y="3618834"/>
              <a:ext cx="5305459" cy="2853548"/>
              <a:chOff x="6183819" y="3893334"/>
              <a:chExt cx="4239957" cy="2230570"/>
            </a:xfrm>
          </p:grpSpPr>
          <p:sp>
            <p:nvSpPr>
              <p:cNvPr id="53" name="Freeform 37"/>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8"/>
              <p:cNvSpPr>
                <a:spLocks/>
              </p:cNvSpPr>
              <p:nvPr/>
            </p:nvSpPr>
            <p:spPr bwMode="auto">
              <a:xfrm>
                <a:off x="6183819" y="3893334"/>
                <a:ext cx="4239957" cy="2230570"/>
              </a:xfrm>
              <a:custGeom>
                <a:avLst/>
                <a:gdLst>
                  <a:gd name="T0" fmla="*/ 1884 w 2262"/>
                  <a:gd name="T1" fmla="*/ 1020 h 1190"/>
                  <a:gd name="T2" fmla="*/ 2072 w 2262"/>
                  <a:gd name="T3" fmla="*/ 766 h 1190"/>
                  <a:gd name="T4" fmla="*/ 2214 w 2262"/>
                  <a:gd name="T5" fmla="*/ 408 h 1190"/>
                  <a:gd name="T6" fmla="*/ 2242 w 2262"/>
                  <a:gd name="T7" fmla="*/ 196 h 1190"/>
                  <a:gd name="T8" fmla="*/ 2172 w 2262"/>
                  <a:gd name="T9" fmla="*/ 168 h 1190"/>
                  <a:gd name="T10" fmla="*/ 2178 w 2262"/>
                  <a:gd name="T11" fmla="*/ 132 h 1190"/>
                  <a:gd name="T12" fmla="*/ 2196 w 2262"/>
                  <a:gd name="T13" fmla="*/ 62 h 1190"/>
                  <a:gd name="T14" fmla="*/ 2158 w 2262"/>
                  <a:gd name="T15" fmla="*/ 10 h 1190"/>
                  <a:gd name="T16" fmla="*/ 2056 w 2262"/>
                  <a:gd name="T17" fmla="*/ 2 h 1190"/>
                  <a:gd name="T18" fmla="*/ 1942 w 2262"/>
                  <a:gd name="T19" fmla="*/ 56 h 1190"/>
                  <a:gd name="T20" fmla="*/ 1948 w 2262"/>
                  <a:gd name="T21" fmla="*/ 128 h 1190"/>
                  <a:gd name="T22" fmla="*/ 1988 w 2262"/>
                  <a:gd name="T23" fmla="*/ 192 h 1190"/>
                  <a:gd name="T24" fmla="*/ 1964 w 2262"/>
                  <a:gd name="T25" fmla="*/ 226 h 1190"/>
                  <a:gd name="T26" fmla="*/ 1812 w 2262"/>
                  <a:gd name="T27" fmla="*/ 246 h 1190"/>
                  <a:gd name="T28" fmla="*/ 1640 w 2262"/>
                  <a:gd name="T29" fmla="*/ 222 h 1190"/>
                  <a:gd name="T30" fmla="*/ 1432 w 2262"/>
                  <a:gd name="T31" fmla="*/ 200 h 1190"/>
                  <a:gd name="T32" fmla="*/ 1316 w 2262"/>
                  <a:gd name="T33" fmla="*/ 220 h 1190"/>
                  <a:gd name="T34" fmla="*/ 1298 w 2262"/>
                  <a:gd name="T35" fmla="*/ 270 h 1190"/>
                  <a:gd name="T36" fmla="*/ 1330 w 2262"/>
                  <a:gd name="T37" fmla="*/ 312 h 1190"/>
                  <a:gd name="T38" fmla="*/ 1340 w 2262"/>
                  <a:gd name="T39" fmla="*/ 386 h 1190"/>
                  <a:gd name="T40" fmla="*/ 1270 w 2262"/>
                  <a:gd name="T41" fmla="*/ 432 h 1190"/>
                  <a:gd name="T42" fmla="*/ 1154 w 2262"/>
                  <a:gd name="T43" fmla="*/ 444 h 1190"/>
                  <a:gd name="T44" fmla="*/ 1094 w 2262"/>
                  <a:gd name="T45" fmla="*/ 410 h 1190"/>
                  <a:gd name="T46" fmla="*/ 1094 w 2262"/>
                  <a:gd name="T47" fmla="*/ 332 h 1190"/>
                  <a:gd name="T48" fmla="*/ 1106 w 2262"/>
                  <a:gd name="T49" fmla="*/ 270 h 1190"/>
                  <a:gd name="T50" fmla="*/ 1058 w 2262"/>
                  <a:gd name="T51" fmla="*/ 248 h 1190"/>
                  <a:gd name="T52" fmla="*/ 890 w 2262"/>
                  <a:gd name="T53" fmla="*/ 284 h 1190"/>
                  <a:gd name="T54" fmla="*/ 766 w 2262"/>
                  <a:gd name="T55" fmla="*/ 342 h 1190"/>
                  <a:gd name="T56" fmla="*/ 704 w 2262"/>
                  <a:gd name="T57" fmla="*/ 374 h 1190"/>
                  <a:gd name="T58" fmla="*/ 492 w 2262"/>
                  <a:gd name="T59" fmla="*/ 436 h 1190"/>
                  <a:gd name="T60" fmla="*/ 478 w 2262"/>
                  <a:gd name="T61" fmla="*/ 436 h 1190"/>
                  <a:gd name="T62" fmla="*/ 446 w 2262"/>
                  <a:gd name="T63" fmla="*/ 428 h 1190"/>
                  <a:gd name="T64" fmla="*/ 422 w 2262"/>
                  <a:gd name="T65" fmla="*/ 394 h 1190"/>
                  <a:gd name="T66" fmla="*/ 432 w 2262"/>
                  <a:gd name="T67" fmla="*/ 366 h 1190"/>
                  <a:gd name="T68" fmla="*/ 440 w 2262"/>
                  <a:gd name="T69" fmla="*/ 346 h 1190"/>
                  <a:gd name="T70" fmla="*/ 446 w 2262"/>
                  <a:gd name="T71" fmla="*/ 296 h 1190"/>
                  <a:gd name="T72" fmla="*/ 432 w 2262"/>
                  <a:gd name="T73" fmla="*/ 266 h 1190"/>
                  <a:gd name="T74" fmla="*/ 354 w 2262"/>
                  <a:gd name="T75" fmla="*/ 238 h 1190"/>
                  <a:gd name="T76" fmla="*/ 276 w 2262"/>
                  <a:gd name="T77" fmla="*/ 248 h 1190"/>
                  <a:gd name="T78" fmla="*/ 190 w 2262"/>
                  <a:gd name="T79" fmla="*/ 302 h 1190"/>
                  <a:gd name="T80" fmla="*/ 196 w 2262"/>
                  <a:gd name="T81" fmla="*/ 358 h 1190"/>
                  <a:gd name="T82" fmla="*/ 238 w 2262"/>
                  <a:gd name="T83" fmla="*/ 420 h 1190"/>
                  <a:gd name="T84" fmla="*/ 218 w 2262"/>
                  <a:gd name="T85" fmla="*/ 462 h 1190"/>
                  <a:gd name="T86" fmla="*/ 170 w 2262"/>
                  <a:gd name="T87" fmla="*/ 480 h 1190"/>
                  <a:gd name="T88" fmla="*/ 0 w 2262"/>
                  <a:gd name="T89" fmla="*/ 482 h 1190"/>
                  <a:gd name="T90" fmla="*/ 110 w 2262"/>
                  <a:gd name="T91" fmla="*/ 746 h 1190"/>
                  <a:gd name="T92" fmla="*/ 246 w 2262"/>
                  <a:gd name="T93" fmla="*/ 952 h 1190"/>
                  <a:gd name="T94" fmla="*/ 402 w 2262"/>
                  <a:gd name="T95" fmla="*/ 1096 h 1190"/>
                  <a:gd name="T96" fmla="*/ 568 w 2262"/>
                  <a:gd name="T97" fmla="*/ 1176 h 1190"/>
                  <a:gd name="T98" fmla="*/ 736 w 2262"/>
                  <a:gd name="T99" fmla="*/ 1186 h 1190"/>
                  <a:gd name="T100" fmla="*/ 900 w 2262"/>
                  <a:gd name="T101" fmla="*/ 1136 h 1190"/>
                  <a:gd name="T102" fmla="*/ 1066 w 2262"/>
                  <a:gd name="T103" fmla="*/ 1052 h 1190"/>
                  <a:gd name="T104" fmla="*/ 1182 w 2262"/>
                  <a:gd name="T105" fmla="*/ 1086 h 1190"/>
                  <a:gd name="T106" fmla="*/ 1402 w 2262"/>
                  <a:gd name="T107" fmla="*/ 1174 h 1190"/>
                  <a:gd name="T108" fmla="*/ 1520 w 2262"/>
                  <a:gd name="T109" fmla="*/ 1190 h 1190"/>
                  <a:gd name="T110" fmla="*/ 1732 w 2262"/>
                  <a:gd name="T111" fmla="*/ 113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1190">
                    <a:moveTo>
                      <a:pt x="1768" y="1112"/>
                    </a:moveTo>
                    <a:lnTo>
                      <a:pt x="1768" y="1112"/>
                    </a:lnTo>
                    <a:lnTo>
                      <a:pt x="1808" y="1084"/>
                    </a:lnTo>
                    <a:lnTo>
                      <a:pt x="1848" y="1052"/>
                    </a:lnTo>
                    <a:lnTo>
                      <a:pt x="1848" y="1052"/>
                    </a:lnTo>
                    <a:lnTo>
                      <a:pt x="1884" y="1020"/>
                    </a:lnTo>
                    <a:lnTo>
                      <a:pt x="1918" y="984"/>
                    </a:lnTo>
                    <a:lnTo>
                      <a:pt x="1950" y="946"/>
                    </a:lnTo>
                    <a:lnTo>
                      <a:pt x="1982" y="906"/>
                    </a:lnTo>
                    <a:lnTo>
                      <a:pt x="2012" y="862"/>
                    </a:lnTo>
                    <a:lnTo>
                      <a:pt x="2042" y="816"/>
                    </a:lnTo>
                    <a:lnTo>
                      <a:pt x="2072" y="766"/>
                    </a:lnTo>
                    <a:lnTo>
                      <a:pt x="2098" y="714"/>
                    </a:lnTo>
                    <a:lnTo>
                      <a:pt x="2126" y="658"/>
                    </a:lnTo>
                    <a:lnTo>
                      <a:pt x="2150" y="600"/>
                    </a:lnTo>
                    <a:lnTo>
                      <a:pt x="2172" y="538"/>
                    </a:lnTo>
                    <a:lnTo>
                      <a:pt x="2194" y="474"/>
                    </a:lnTo>
                    <a:lnTo>
                      <a:pt x="2214" y="408"/>
                    </a:lnTo>
                    <a:lnTo>
                      <a:pt x="2232" y="340"/>
                    </a:lnTo>
                    <a:lnTo>
                      <a:pt x="2248" y="268"/>
                    </a:lnTo>
                    <a:lnTo>
                      <a:pt x="2262" y="192"/>
                    </a:lnTo>
                    <a:lnTo>
                      <a:pt x="2262" y="192"/>
                    </a:lnTo>
                    <a:lnTo>
                      <a:pt x="2242" y="196"/>
                    </a:lnTo>
                    <a:lnTo>
                      <a:pt x="2242" y="196"/>
                    </a:lnTo>
                    <a:lnTo>
                      <a:pt x="2228" y="196"/>
                    </a:lnTo>
                    <a:lnTo>
                      <a:pt x="2214" y="196"/>
                    </a:lnTo>
                    <a:lnTo>
                      <a:pt x="2200" y="192"/>
                    </a:lnTo>
                    <a:lnTo>
                      <a:pt x="2188" y="186"/>
                    </a:lnTo>
                    <a:lnTo>
                      <a:pt x="2180" y="178"/>
                    </a:lnTo>
                    <a:lnTo>
                      <a:pt x="2172" y="168"/>
                    </a:lnTo>
                    <a:lnTo>
                      <a:pt x="2172" y="162"/>
                    </a:lnTo>
                    <a:lnTo>
                      <a:pt x="2170" y="156"/>
                    </a:lnTo>
                    <a:lnTo>
                      <a:pt x="2172" y="148"/>
                    </a:lnTo>
                    <a:lnTo>
                      <a:pt x="2174" y="142"/>
                    </a:lnTo>
                    <a:lnTo>
                      <a:pt x="2174" y="142"/>
                    </a:lnTo>
                    <a:lnTo>
                      <a:pt x="2178" y="132"/>
                    </a:lnTo>
                    <a:lnTo>
                      <a:pt x="2178" y="132"/>
                    </a:lnTo>
                    <a:lnTo>
                      <a:pt x="2188" y="112"/>
                    </a:lnTo>
                    <a:lnTo>
                      <a:pt x="2188" y="112"/>
                    </a:lnTo>
                    <a:lnTo>
                      <a:pt x="2194" y="92"/>
                    </a:lnTo>
                    <a:lnTo>
                      <a:pt x="2196" y="72"/>
                    </a:lnTo>
                    <a:lnTo>
                      <a:pt x="2196" y="62"/>
                    </a:lnTo>
                    <a:lnTo>
                      <a:pt x="2194" y="52"/>
                    </a:lnTo>
                    <a:lnTo>
                      <a:pt x="2190" y="42"/>
                    </a:lnTo>
                    <a:lnTo>
                      <a:pt x="2186" y="32"/>
                    </a:lnTo>
                    <a:lnTo>
                      <a:pt x="2178" y="24"/>
                    </a:lnTo>
                    <a:lnTo>
                      <a:pt x="2168" y="16"/>
                    </a:lnTo>
                    <a:lnTo>
                      <a:pt x="2158" y="10"/>
                    </a:lnTo>
                    <a:lnTo>
                      <a:pt x="2144" y="4"/>
                    </a:lnTo>
                    <a:lnTo>
                      <a:pt x="2126" y="0"/>
                    </a:lnTo>
                    <a:lnTo>
                      <a:pt x="2106" y="0"/>
                    </a:lnTo>
                    <a:lnTo>
                      <a:pt x="2082" y="0"/>
                    </a:lnTo>
                    <a:lnTo>
                      <a:pt x="2056" y="2"/>
                    </a:lnTo>
                    <a:lnTo>
                      <a:pt x="2056" y="2"/>
                    </a:lnTo>
                    <a:lnTo>
                      <a:pt x="2024" y="8"/>
                    </a:lnTo>
                    <a:lnTo>
                      <a:pt x="2000" y="16"/>
                    </a:lnTo>
                    <a:lnTo>
                      <a:pt x="1978" y="24"/>
                    </a:lnTo>
                    <a:lnTo>
                      <a:pt x="1962" y="34"/>
                    </a:lnTo>
                    <a:lnTo>
                      <a:pt x="1950" y="44"/>
                    </a:lnTo>
                    <a:lnTo>
                      <a:pt x="1942" y="56"/>
                    </a:lnTo>
                    <a:lnTo>
                      <a:pt x="1938" y="68"/>
                    </a:lnTo>
                    <a:lnTo>
                      <a:pt x="1936" y="80"/>
                    </a:lnTo>
                    <a:lnTo>
                      <a:pt x="1936" y="94"/>
                    </a:lnTo>
                    <a:lnTo>
                      <a:pt x="1938" y="106"/>
                    </a:lnTo>
                    <a:lnTo>
                      <a:pt x="1942" y="118"/>
                    </a:lnTo>
                    <a:lnTo>
                      <a:pt x="1948" y="128"/>
                    </a:lnTo>
                    <a:lnTo>
                      <a:pt x="1960" y="148"/>
                    </a:lnTo>
                    <a:lnTo>
                      <a:pt x="1972" y="162"/>
                    </a:lnTo>
                    <a:lnTo>
                      <a:pt x="1972" y="162"/>
                    </a:lnTo>
                    <a:lnTo>
                      <a:pt x="1980" y="172"/>
                    </a:lnTo>
                    <a:lnTo>
                      <a:pt x="1986" y="182"/>
                    </a:lnTo>
                    <a:lnTo>
                      <a:pt x="1988" y="192"/>
                    </a:lnTo>
                    <a:lnTo>
                      <a:pt x="1986" y="202"/>
                    </a:lnTo>
                    <a:lnTo>
                      <a:pt x="1986" y="202"/>
                    </a:lnTo>
                    <a:lnTo>
                      <a:pt x="1982" y="208"/>
                    </a:lnTo>
                    <a:lnTo>
                      <a:pt x="1978" y="214"/>
                    </a:lnTo>
                    <a:lnTo>
                      <a:pt x="1972" y="220"/>
                    </a:lnTo>
                    <a:lnTo>
                      <a:pt x="1964" y="226"/>
                    </a:lnTo>
                    <a:lnTo>
                      <a:pt x="1946" y="234"/>
                    </a:lnTo>
                    <a:lnTo>
                      <a:pt x="1930" y="238"/>
                    </a:lnTo>
                    <a:lnTo>
                      <a:pt x="1930" y="238"/>
                    </a:lnTo>
                    <a:lnTo>
                      <a:pt x="1880" y="244"/>
                    </a:lnTo>
                    <a:lnTo>
                      <a:pt x="1848" y="246"/>
                    </a:lnTo>
                    <a:lnTo>
                      <a:pt x="1812" y="246"/>
                    </a:lnTo>
                    <a:lnTo>
                      <a:pt x="1774" y="244"/>
                    </a:lnTo>
                    <a:lnTo>
                      <a:pt x="1732" y="240"/>
                    </a:lnTo>
                    <a:lnTo>
                      <a:pt x="1688" y="234"/>
                    </a:lnTo>
                    <a:lnTo>
                      <a:pt x="1640" y="224"/>
                    </a:lnTo>
                    <a:lnTo>
                      <a:pt x="1640" y="224"/>
                    </a:lnTo>
                    <a:lnTo>
                      <a:pt x="1640" y="222"/>
                    </a:lnTo>
                    <a:lnTo>
                      <a:pt x="1640" y="222"/>
                    </a:lnTo>
                    <a:lnTo>
                      <a:pt x="1594" y="212"/>
                    </a:lnTo>
                    <a:lnTo>
                      <a:pt x="1548" y="206"/>
                    </a:lnTo>
                    <a:lnTo>
                      <a:pt x="1506" y="200"/>
                    </a:lnTo>
                    <a:lnTo>
                      <a:pt x="1468" y="200"/>
                    </a:lnTo>
                    <a:lnTo>
                      <a:pt x="1432" y="200"/>
                    </a:lnTo>
                    <a:lnTo>
                      <a:pt x="1402" y="202"/>
                    </a:lnTo>
                    <a:lnTo>
                      <a:pt x="1352" y="206"/>
                    </a:lnTo>
                    <a:lnTo>
                      <a:pt x="1352" y="206"/>
                    </a:lnTo>
                    <a:lnTo>
                      <a:pt x="1340" y="208"/>
                    </a:lnTo>
                    <a:lnTo>
                      <a:pt x="1328" y="214"/>
                    </a:lnTo>
                    <a:lnTo>
                      <a:pt x="1316" y="220"/>
                    </a:lnTo>
                    <a:lnTo>
                      <a:pt x="1306" y="228"/>
                    </a:lnTo>
                    <a:lnTo>
                      <a:pt x="1298" y="238"/>
                    </a:lnTo>
                    <a:lnTo>
                      <a:pt x="1294" y="248"/>
                    </a:lnTo>
                    <a:lnTo>
                      <a:pt x="1294" y="260"/>
                    </a:lnTo>
                    <a:lnTo>
                      <a:pt x="1298" y="270"/>
                    </a:lnTo>
                    <a:lnTo>
                      <a:pt x="1298" y="270"/>
                    </a:lnTo>
                    <a:lnTo>
                      <a:pt x="1302" y="278"/>
                    </a:lnTo>
                    <a:lnTo>
                      <a:pt x="1308" y="284"/>
                    </a:lnTo>
                    <a:lnTo>
                      <a:pt x="1308" y="284"/>
                    </a:lnTo>
                    <a:lnTo>
                      <a:pt x="1320" y="296"/>
                    </a:lnTo>
                    <a:lnTo>
                      <a:pt x="1330" y="312"/>
                    </a:lnTo>
                    <a:lnTo>
                      <a:pt x="1330" y="312"/>
                    </a:lnTo>
                    <a:lnTo>
                      <a:pt x="1338" y="330"/>
                    </a:lnTo>
                    <a:lnTo>
                      <a:pt x="1344" y="348"/>
                    </a:lnTo>
                    <a:lnTo>
                      <a:pt x="1344" y="358"/>
                    </a:lnTo>
                    <a:lnTo>
                      <a:pt x="1344" y="368"/>
                    </a:lnTo>
                    <a:lnTo>
                      <a:pt x="1342" y="376"/>
                    </a:lnTo>
                    <a:lnTo>
                      <a:pt x="1340" y="386"/>
                    </a:lnTo>
                    <a:lnTo>
                      <a:pt x="1334" y="396"/>
                    </a:lnTo>
                    <a:lnTo>
                      <a:pt x="1326" y="404"/>
                    </a:lnTo>
                    <a:lnTo>
                      <a:pt x="1316" y="412"/>
                    </a:lnTo>
                    <a:lnTo>
                      <a:pt x="1304" y="420"/>
                    </a:lnTo>
                    <a:lnTo>
                      <a:pt x="1288" y="426"/>
                    </a:lnTo>
                    <a:lnTo>
                      <a:pt x="1270" y="432"/>
                    </a:lnTo>
                    <a:lnTo>
                      <a:pt x="1250" y="438"/>
                    </a:lnTo>
                    <a:lnTo>
                      <a:pt x="1226" y="442"/>
                    </a:lnTo>
                    <a:lnTo>
                      <a:pt x="1226" y="442"/>
                    </a:lnTo>
                    <a:lnTo>
                      <a:pt x="1198" y="444"/>
                    </a:lnTo>
                    <a:lnTo>
                      <a:pt x="1174" y="446"/>
                    </a:lnTo>
                    <a:lnTo>
                      <a:pt x="1154" y="444"/>
                    </a:lnTo>
                    <a:lnTo>
                      <a:pt x="1136" y="440"/>
                    </a:lnTo>
                    <a:lnTo>
                      <a:pt x="1122" y="434"/>
                    </a:lnTo>
                    <a:lnTo>
                      <a:pt x="1110" y="428"/>
                    </a:lnTo>
                    <a:lnTo>
                      <a:pt x="1102" y="420"/>
                    </a:lnTo>
                    <a:lnTo>
                      <a:pt x="1094" y="410"/>
                    </a:lnTo>
                    <a:lnTo>
                      <a:pt x="1094" y="410"/>
                    </a:lnTo>
                    <a:lnTo>
                      <a:pt x="1088" y="398"/>
                    </a:lnTo>
                    <a:lnTo>
                      <a:pt x="1086" y="384"/>
                    </a:lnTo>
                    <a:lnTo>
                      <a:pt x="1086" y="370"/>
                    </a:lnTo>
                    <a:lnTo>
                      <a:pt x="1086" y="356"/>
                    </a:lnTo>
                    <a:lnTo>
                      <a:pt x="1090" y="344"/>
                    </a:lnTo>
                    <a:lnTo>
                      <a:pt x="1094" y="332"/>
                    </a:lnTo>
                    <a:lnTo>
                      <a:pt x="1102" y="312"/>
                    </a:lnTo>
                    <a:lnTo>
                      <a:pt x="1102" y="312"/>
                    </a:lnTo>
                    <a:lnTo>
                      <a:pt x="1108" y="300"/>
                    </a:lnTo>
                    <a:lnTo>
                      <a:pt x="1110" y="290"/>
                    </a:lnTo>
                    <a:lnTo>
                      <a:pt x="1110" y="280"/>
                    </a:lnTo>
                    <a:lnTo>
                      <a:pt x="1106" y="270"/>
                    </a:lnTo>
                    <a:lnTo>
                      <a:pt x="1106" y="270"/>
                    </a:lnTo>
                    <a:lnTo>
                      <a:pt x="1100" y="264"/>
                    </a:lnTo>
                    <a:lnTo>
                      <a:pt x="1094" y="260"/>
                    </a:lnTo>
                    <a:lnTo>
                      <a:pt x="1086" y="256"/>
                    </a:lnTo>
                    <a:lnTo>
                      <a:pt x="1078" y="252"/>
                    </a:lnTo>
                    <a:lnTo>
                      <a:pt x="1058" y="248"/>
                    </a:lnTo>
                    <a:lnTo>
                      <a:pt x="1040" y="248"/>
                    </a:lnTo>
                    <a:lnTo>
                      <a:pt x="1040" y="248"/>
                    </a:lnTo>
                    <a:lnTo>
                      <a:pt x="992" y="256"/>
                    </a:lnTo>
                    <a:lnTo>
                      <a:pt x="960" y="264"/>
                    </a:lnTo>
                    <a:lnTo>
                      <a:pt x="926" y="272"/>
                    </a:lnTo>
                    <a:lnTo>
                      <a:pt x="890" y="284"/>
                    </a:lnTo>
                    <a:lnTo>
                      <a:pt x="850" y="300"/>
                    </a:lnTo>
                    <a:lnTo>
                      <a:pt x="808" y="318"/>
                    </a:lnTo>
                    <a:lnTo>
                      <a:pt x="766" y="342"/>
                    </a:lnTo>
                    <a:lnTo>
                      <a:pt x="766" y="342"/>
                    </a:lnTo>
                    <a:lnTo>
                      <a:pt x="766" y="342"/>
                    </a:lnTo>
                    <a:lnTo>
                      <a:pt x="766" y="342"/>
                    </a:lnTo>
                    <a:lnTo>
                      <a:pt x="766" y="342"/>
                    </a:lnTo>
                    <a:lnTo>
                      <a:pt x="766" y="342"/>
                    </a:lnTo>
                    <a:lnTo>
                      <a:pt x="766" y="342"/>
                    </a:lnTo>
                    <a:lnTo>
                      <a:pt x="744" y="354"/>
                    </a:lnTo>
                    <a:lnTo>
                      <a:pt x="744" y="354"/>
                    </a:lnTo>
                    <a:lnTo>
                      <a:pt x="704" y="374"/>
                    </a:lnTo>
                    <a:lnTo>
                      <a:pt x="666" y="390"/>
                    </a:lnTo>
                    <a:lnTo>
                      <a:pt x="630" y="404"/>
                    </a:lnTo>
                    <a:lnTo>
                      <a:pt x="596" y="414"/>
                    </a:lnTo>
                    <a:lnTo>
                      <a:pt x="566" y="422"/>
                    </a:lnTo>
                    <a:lnTo>
                      <a:pt x="538" y="428"/>
                    </a:lnTo>
                    <a:lnTo>
                      <a:pt x="492" y="436"/>
                    </a:lnTo>
                    <a:lnTo>
                      <a:pt x="492" y="436"/>
                    </a:lnTo>
                    <a:lnTo>
                      <a:pt x="492" y="436"/>
                    </a:lnTo>
                    <a:lnTo>
                      <a:pt x="492" y="436"/>
                    </a:lnTo>
                    <a:lnTo>
                      <a:pt x="478" y="436"/>
                    </a:lnTo>
                    <a:lnTo>
                      <a:pt x="478" y="436"/>
                    </a:lnTo>
                    <a:lnTo>
                      <a:pt x="478" y="436"/>
                    </a:lnTo>
                    <a:lnTo>
                      <a:pt x="478" y="436"/>
                    </a:lnTo>
                    <a:lnTo>
                      <a:pt x="476" y="436"/>
                    </a:lnTo>
                    <a:lnTo>
                      <a:pt x="476" y="436"/>
                    </a:lnTo>
                    <a:lnTo>
                      <a:pt x="466" y="434"/>
                    </a:lnTo>
                    <a:lnTo>
                      <a:pt x="456" y="432"/>
                    </a:lnTo>
                    <a:lnTo>
                      <a:pt x="446" y="428"/>
                    </a:lnTo>
                    <a:lnTo>
                      <a:pt x="438" y="424"/>
                    </a:lnTo>
                    <a:lnTo>
                      <a:pt x="432" y="418"/>
                    </a:lnTo>
                    <a:lnTo>
                      <a:pt x="426" y="412"/>
                    </a:lnTo>
                    <a:lnTo>
                      <a:pt x="422" y="404"/>
                    </a:lnTo>
                    <a:lnTo>
                      <a:pt x="422" y="394"/>
                    </a:lnTo>
                    <a:lnTo>
                      <a:pt x="422" y="394"/>
                    </a:lnTo>
                    <a:lnTo>
                      <a:pt x="422" y="390"/>
                    </a:lnTo>
                    <a:lnTo>
                      <a:pt x="422" y="390"/>
                    </a:lnTo>
                    <a:lnTo>
                      <a:pt x="424" y="380"/>
                    </a:lnTo>
                    <a:lnTo>
                      <a:pt x="430" y="372"/>
                    </a:lnTo>
                    <a:lnTo>
                      <a:pt x="430" y="372"/>
                    </a:lnTo>
                    <a:lnTo>
                      <a:pt x="432" y="366"/>
                    </a:lnTo>
                    <a:lnTo>
                      <a:pt x="432" y="366"/>
                    </a:lnTo>
                    <a:lnTo>
                      <a:pt x="432" y="366"/>
                    </a:lnTo>
                    <a:lnTo>
                      <a:pt x="432" y="366"/>
                    </a:lnTo>
                    <a:lnTo>
                      <a:pt x="436" y="360"/>
                    </a:lnTo>
                    <a:lnTo>
                      <a:pt x="436" y="360"/>
                    </a:lnTo>
                    <a:lnTo>
                      <a:pt x="440" y="346"/>
                    </a:lnTo>
                    <a:lnTo>
                      <a:pt x="444" y="330"/>
                    </a:lnTo>
                    <a:lnTo>
                      <a:pt x="446" y="314"/>
                    </a:lnTo>
                    <a:lnTo>
                      <a:pt x="446" y="296"/>
                    </a:lnTo>
                    <a:lnTo>
                      <a:pt x="446" y="296"/>
                    </a:lnTo>
                    <a:lnTo>
                      <a:pt x="446" y="296"/>
                    </a:lnTo>
                    <a:lnTo>
                      <a:pt x="446" y="296"/>
                    </a:lnTo>
                    <a:lnTo>
                      <a:pt x="444" y="290"/>
                    </a:lnTo>
                    <a:lnTo>
                      <a:pt x="444" y="290"/>
                    </a:lnTo>
                    <a:lnTo>
                      <a:pt x="442" y="284"/>
                    </a:lnTo>
                    <a:lnTo>
                      <a:pt x="442" y="284"/>
                    </a:lnTo>
                    <a:lnTo>
                      <a:pt x="438" y="276"/>
                    </a:lnTo>
                    <a:lnTo>
                      <a:pt x="432" y="266"/>
                    </a:lnTo>
                    <a:lnTo>
                      <a:pt x="426" y="260"/>
                    </a:lnTo>
                    <a:lnTo>
                      <a:pt x="416" y="252"/>
                    </a:lnTo>
                    <a:lnTo>
                      <a:pt x="404" y="246"/>
                    </a:lnTo>
                    <a:lnTo>
                      <a:pt x="390" y="242"/>
                    </a:lnTo>
                    <a:lnTo>
                      <a:pt x="374" y="240"/>
                    </a:lnTo>
                    <a:lnTo>
                      <a:pt x="354" y="238"/>
                    </a:lnTo>
                    <a:lnTo>
                      <a:pt x="354" y="238"/>
                    </a:lnTo>
                    <a:lnTo>
                      <a:pt x="332" y="240"/>
                    </a:lnTo>
                    <a:lnTo>
                      <a:pt x="306" y="242"/>
                    </a:lnTo>
                    <a:lnTo>
                      <a:pt x="306" y="242"/>
                    </a:lnTo>
                    <a:lnTo>
                      <a:pt x="276" y="248"/>
                    </a:lnTo>
                    <a:lnTo>
                      <a:pt x="276" y="248"/>
                    </a:lnTo>
                    <a:lnTo>
                      <a:pt x="252" y="254"/>
                    </a:lnTo>
                    <a:lnTo>
                      <a:pt x="232" y="262"/>
                    </a:lnTo>
                    <a:lnTo>
                      <a:pt x="218" y="270"/>
                    </a:lnTo>
                    <a:lnTo>
                      <a:pt x="206" y="280"/>
                    </a:lnTo>
                    <a:lnTo>
                      <a:pt x="196" y="292"/>
                    </a:lnTo>
                    <a:lnTo>
                      <a:pt x="190" y="302"/>
                    </a:lnTo>
                    <a:lnTo>
                      <a:pt x="188" y="314"/>
                    </a:lnTo>
                    <a:lnTo>
                      <a:pt x="188" y="326"/>
                    </a:lnTo>
                    <a:lnTo>
                      <a:pt x="188" y="326"/>
                    </a:lnTo>
                    <a:lnTo>
                      <a:pt x="188" y="336"/>
                    </a:lnTo>
                    <a:lnTo>
                      <a:pt x="192" y="348"/>
                    </a:lnTo>
                    <a:lnTo>
                      <a:pt x="196" y="358"/>
                    </a:lnTo>
                    <a:lnTo>
                      <a:pt x="200" y="370"/>
                    </a:lnTo>
                    <a:lnTo>
                      <a:pt x="212" y="386"/>
                    </a:lnTo>
                    <a:lnTo>
                      <a:pt x="224" y="400"/>
                    </a:lnTo>
                    <a:lnTo>
                      <a:pt x="224" y="400"/>
                    </a:lnTo>
                    <a:lnTo>
                      <a:pt x="232" y="410"/>
                    </a:lnTo>
                    <a:lnTo>
                      <a:pt x="238" y="420"/>
                    </a:lnTo>
                    <a:lnTo>
                      <a:pt x="238" y="430"/>
                    </a:lnTo>
                    <a:lnTo>
                      <a:pt x="236" y="440"/>
                    </a:lnTo>
                    <a:lnTo>
                      <a:pt x="236" y="440"/>
                    </a:lnTo>
                    <a:lnTo>
                      <a:pt x="234" y="446"/>
                    </a:lnTo>
                    <a:lnTo>
                      <a:pt x="230" y="452"/>
                    </a:lnTo>
                    <a:lnTo>
                      <a:pt x="218" y="462"/>
                    </a:lnTo>
                    <a:lnTo>
                      <a:pt x="204" y="472"/>
                    </a:lnTo>
                    <a:lnTo>
                      <a:pt x="188" y="476"/>
                    </a:lnTo>
                    <a:lnTo>
                      <a:pt x="188" y="476"/>
                    </a:lnTo>
                    <a:lnTo>
                      <a:pt x="180" y="478"/>
                    </a:lnTo>
                    <a:lnTo>
                      <a:pt x="180" y="478"/>
                    </a:lnTo>
                    <a:lnTo>
                      <a:pt x="170" y="480"/>
                    </a:lnTo>
                    <a:lnTo>
                      <a:pt x="170" y="480"/>
                    </a:lnTo>
                    <a:lnTo>
                      <a:pt x="138" y="482"/>
                    </a:lnTo>
                    <a:lnTo>
                      <a:pt x="98" y="484"/>
                    </a:lnTo>
                    <a:lnTo>
                      <a:pt x="52" y="484"/>
                    </a:lnTo>
                    <a:lnTo>
                      <a:pt x="0" y="482"/>
                    </a:lnTo>
                    <a:lnTo>
                      <a:pt x="0" y="482"/>
                    </a:lnTo>
                    <a:lnTo>
                      <a:pt x="16" y="530"/>
                    </a:lnTo>
                    <a:lnTo>
                      <a:pt x="34" y="576"/>
                    </a:lnTo>
                    <a:lnTo>
                      <a:pt x="52" y="620"/>
                    </a:lnTo>
                    <a:lnTo>
                      <a:pt x="70" y="664"/>
                    </a:lnTo>
                    <a:lnTo>
                      <a:pt x="90" y="706"/>
                    </a:lnTo>
                    <a:lnTo>
                      <a:pt x="110" y="746"/>
                    </a:lnTo>
                    <a:lnTo>
                      <a:pt x="132" y="784"/>
                    </a:lnTo>
                    <a:lnTo>
                      <a:pt x="154" y="822"/>
                    </a:lnTo>
                    <a:lnTo>
                      <a:pt x="176" y="856"/>
                    </a:lnTo>
                    <a:lnTo>
                      <a:pt x="198" y="890"/>
                    </a:lnTo>
                    <a:lnTo>
                      <a:pt x="222" y="922"/>
                    </a:lnTo>
                    <a:lnTo>
                      <a:pt x="246" y="952"/>
                    </a:lnTo>
                    <a:lnTo>
                      <a:pt x="272" y="980"/>
                    </a:lnTo>
                    <a:lnTo>
                      <a:pt x="298" y="1008"/>
                    </a:lnTo>
                    <a:lnTo>
                      <a:pt x="322" y="1032"/>
                    </a:lnTo>
                    <a:lnTo>
                      <a:pt x="348" y="1056"/>
                    </a:lnTo>
                    <a:lnTo>
                      <a:pt x="376" y="1076"/>
                    </a:lnTo>
                    <a:lnTo>
                      <a:pt x="402" y="1096"/>
                    </a:lnTo>
                    <a:lnTo>
                      <a:pt x="430" y="1114"/>
                    </a:lnTo>
                    <a:lnTo>
                      <a:pt x="456" y="1130"/>
                    </a:lnTo>
                    <a:lnTo>
                      <a:pt x="484" y="1144"/>
                    </a:lnTo>
                    <a:lnTo>
                      <a:pt x="512" y="1156"/>
                    </a:lnTo>
                    <a:lnTo>
                      <a:pt x="540" y="1166"/>
                    </a:lnTo>
                    <a:lnTo>
                      <a:pt x="568" y="1176"/>
                    </a:lnTo>
                    <a:lnTo>
                      <a:pt x="596" y="1182"/>
                    </a:lnTo>
                    <a:lnTo>
                      <a:pt x="624" y="1186"/>
                    </a:lnTo>
                    <a:lnTo>
                      <a:pt x="652" y="1190"/>
                    </a:lnTo>
                    <a:lnTo>
                      <a:pt x="680" y="1190"/>
                    </a:lnTo>
                    <a:lnTo>
                      <a:pt x="708" y="1188"/>
                    </a:lnTo>
                    <a:lnTo>
                      <a:pt x="736" y="1186"/>
                    </a:lnTo>
                    <a:lnTo>
                      <a:pt x="764" y="1180"/>
                    </a:lnTo>
                    <a:lnTo>
                      <a:pt x="792" y="1174"/>
                    </a:lnTo>
                    <a:lnTo>
                      <a:pt x="792" y="1174"/>
                    </a:lnTo>
                    <a:lnTo>
                      <a:pt x="850" y="1154"/>
                    </a:lnTo>
                    <a:lnTo>
                      <a:pt x="900" y="1136"/>
                    </a:lnTo>
                    <a:lnTo>
                      <a:pt x="900" y="1136"/>
                    </a:lnTo>
                    <a:lnTo>
                      <a:pt x="936" y="1122"/>
                    </a:lnTo>
                    <a:lnTo>
                      <a:pt x="970" y="1106"/>
                    </a:lnTo>
                    <a:lnTo>
                      <a:pt x="998" y="1092"/>
                    </a:lnTo>
                    <a:lnTo>
                      <a:pt x="1024" y="1078"/>
                    </a:lnTo>
                    <a:lnTo>
                      <a:pt x="1046" y="1064"/>
                    </a:lnTo>
                    <a:lnTo>
                      <a:pt x="1066" y="1052"/>
                    </a:lnTo>
                    <a:lnTo>
                      <a:pt x="1096" y="1026"/>
                    </a:lnTo>
                    <a:lnTo>
                      <a:pt x="1096" y="1026"/>
                    </a:lnTo>
                    <a:lnTo>
                      <a:pt x="1112" y="1040"/>
                    </a:lnTo>
                    <a:lnTo>
                      <a:pt x="1132" y="1054"/>
                    </a:lnTo>
                    <a:lnTo>
                      <a:pt x="1154" y="1070"/>
                    </a:lnTo>
                    <a:lnTo>
                      <a:pt x="1182" y="1086"/>
                    </a:lnTo>
                    <a:lnTo>
                      <a:pt x="1182" y="1086"/>
                    </a:lnTo>
                    <a:lnTo>
                      <a:pt x="1222" y="1106"/>
                    </a:lnTo>
                    <a:lnTo>
                      <a:pt x="1272" y="1128"/>
                    </a:lnTo>
                    <a:lnTo>
                      <a:pt x="1332" y="1152"/>
                    </a:lnTo>
                    <a:lnTo>
                      <a:pt x="1402" y="1174"/>
                    </a:lnTo>
                    <a:lnTo>
                      <a:pt x="1402" y="1174"/>
                    </a:lnTo>
                    <a:lnTo>
                      <a:pt x="1422" y="1180"/>
                    </a:lnTo>
                    <a:lnTo>
                      <a:pt x="1444" y="1184"/>
                    </a:lnTo>
                    <a:lnTo>
                      <a:pt x="1444" y="1184"/>
                    </a:lnTo>
                    <a:lnTo>
                      <a:pt x="1484" y="1188"/>
                    </a:lnTo>
                    <a:lnTo>
                      <a:pt x="1484" y="1188"/>
                    </a:lnTo>
                    <a:lnTo>
                      <a:pt x="1520" y="1190"/>
                    </a:lnTo>
                    <a:lnTo>
                      <a:pt x="1556" y="1188"/>
                    </a:lnTo>
                    <a:lnTo>
                      <a:pt x="1590" y="1182"/>
                    </a:lnTo>
                    <a:lnTo>
                      <a:pt x="1626" y="1174"/>
                    </a:lnTo>
                    <a:lnTo>
                      <a:pt x="1662" y="1164"/>
                    </a:lnTo>
                    <a:lnTo>
                      <a:pt x="1698" y="1150"/>
                    </a:lnTo>
                    <a:lnTo>
                      <a:pt x="1732" y="1132"/>
                    </a:lnTo>
                    <a:lnTo>
                      <a:pt x="1768" y="1112"/>
                    </a:lnTo>
                  </a:path>
                </a:pathLst>
              </a:custGeom>
              <a:noFill/>
              <a:ln w="635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rot="19256294">
              <a:off x="8203892" y="1035320"/>
              <a:ext cx="2405929" cy="893133"/>
            </a:xfrm>
            <a:prstGeom prst="rect">
              <a:avLst/>
            </a:prstGeom>
            <a:noFill/>
          </p:spPr>
          <p:txBody>
            <a:bodyPr wrap="square" rtlCol="0">
              <a:spAutoFit/>
            </a:bodyPr>
            <a:lstStyle/>
            <a:p>
              <a:pPr algn="ctr"/>
              <a:r>
                <a:rPr lang="en-US" sz="2400" b="1">
                  <a:solidFill>
                    <a:srgbClr val="FFFF00"/>
                  </a:solidFill>
                  <a:latin typeface="Poppins" panose="00000500000000000000" pitchFamily="2" charset="0"/>
                  <a:cs typeface="Poppins" panose="00000500000000000000" pitchFamily="2" charset="0"/>
                </a:rPr>
                <a:t>Activity</a:t>
              </a:r>
            </a:p>
            <a:p>
              <a:pPr algn="ctr"/>
              <a:r>
                <a:rPr lang="es-MX" sz="2400" b="1">
                  <a:solidFill>
                    <a:schemeClr val="bg1"/>
                  </a:solidFill>
                  <a:latin typeface="Poppins" panose="00000500000000000000" pitchFamily="2" charset="0"/>
                  <a:cs typeface="Poppins" panose="00000500000000000000" pitchFamily="2" charset="0"/>
                </a:rPr>
                <a:t>Actividad</a:t>
              </a:r>
            </a:p>
          </p:txBody>
        </p:sp>
        <p:sp>
          <p:nvSpPr>
            <p:cNvPr id="20" name="TextBox 19"/>
            <p:cNvSpPr txBox="1"/>
            <p:nvPr/>
          </p:nvSpPr>
          <p:spPr>
            <a:xfrm>
              <a:off x="5810951" y="2427667"/>
              <a:ext cx="5239450" cy="176536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800" b="1" dirty="0">
                  <a:solidFill>
                    <a:srgbClr val="FFFF00"/>
                  </a:solidFill>
                  <a:latin typeface="Poppins"/>
                  <a:cs typeface="Poppins"/>
                </a:rPr>
                <a:t>School Strategies and </a:t>
              </a:r>
              <a:r>
                <a:rPr lang="en-US" b="1" dirty="0">
                  <a:solidFill>
                    <a:srgbClr val="FFFF00"/>
                  </a:solidFill>
                  <a:latin typeface="Poppins"/>
                  <a:cs typeface="Poppins"/>
                </a:rPr>
                <a:t>Actions</a:t>
              </a:r>
              <a:endParaRPr lang="en-US" sz="1800" b="1" dirty="0">
                <a:solidFill>
                  <a:srgbClr val="FFFF0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1" dirty="0">
                  <a:solidFill>
                    <a:srgbClr val="FFFF00"/>
                  </a:solidFill>
                  <a:latin typeface="Poppins"/>
                  <a:cs typeface="Poppins"/>
                </a:rPr>
                <a:t>Student Data by Subgroup</a:t>
              </a:r>
            </a:p>
            <a:p>
              <a:pPr marL="342900" indent="-342900">
                <a:buFont typeface="Arial" panose="020B0604020202020204" pitchFamily="34" charset="0"/>
                <a:buChar char="•"/>
              </a:pPr>
              <a:r>
                <a:rPr lang="en-US" sz="1800" b="1" dirty="0">
                  <a:solidFill>
                    <a:srgbClr val="FFFF00"/>
                  </a:solidFill>
                  <a:latin typeface="Poppins"/>
                  <a:cs typeface="Poppins"/>
                </a:rPr>
                <a:t>School Budget</a:t>
              </a:r>
            </a:p>
            <a:p>
              <a:pPr marL="342900" indent="-342900">
                <a:buFont typeface="Arial" panose="020B0604020202020204" pitchFamily="34" charset="0"/>
                <a:buChar char="•"/>
              </a:pPr>
              <a:r>
                <a:rPr lang="en-US" sz="1800" b="1" dirty="0">
                  <a:solidFill>
                    <a:srgbClr val="FFFF00"/>
                  </a:solidFill>
                  <a:latin typeface="Poppins"/>
                  <a:cs typeface="Poppins"/>
                </a:rPr>
                <a:t>Title I Parent and Family Engagement Policy (</a:t>
              </a:r>
              <a:r>
                <a:rPr lang="en-US" b="1" dirty="0">
                  <a:solidFill>
                    <a:srgbClr val="FFFF00"/>
                  </a:solidFill>
                  <a:latin typeface="Poppins"/>
                  <a:cs typeface="Poppins"/>
                </a:rPr>
                <a:t>TI PFEP</a:t>
              </a:r>
              <a:r>
                <a:rPr lang="en-US" sz="1800" b="1" dirty="0">
                  <a:solidFill>
                    <a:srgbClr val="FFFF00"/>
                  </a:solidFill>
                  <a:latin typeface="Poppins"/>
                  <a:cs typeface="Poppins"/>
                </a:rPr>
                <a:t>)</a:t>
              </a:r>
            </a:p>
            <a:p>
              <a:pPr marL="342900" indent="-342900">
                <a:buFont typeface="Arial" panose="020B0604020202020204" pitchFamily="34" charset="0"/>
                <a:buChar char="•"/>
              </a:pPr>
              <a:r>
                <a:rPr lang="en-US" sz="1800" b="1" dirty="0">
                  <a:solidFill>
                    <a:srgbClr val="FFFF00"/>
                  </a:solidFill>
                  <a:latin typeface="Poppins"/>
                  <a:cs typeface="Poppins"/>
                </a:rPr>
                <a:t>School-Parent Compact</a:t>
              </a:r>
              <a:endParaRPr lang="en-US" sz="1700" b="1" dirty="0">
                <a:solidFill>
                  <a:srgbClr val="FFFF00"/>
                </a:solidFill>
                <a:latin typeface="Poppins"/>
                <a:cs typeface="Poppins"/>
              </a:endParaRPr>
            </a:p>
          </p:txBody>
        </p:sp>
        <p:sp>
          <p:nvSpPr>
            <p:cNvPr id="22" name="TextBox 21"/>
            <p:cNvSpPr txBox="1"/>
            <p:nvPr/>
          </p:nvSpPr>
          <p:spPr>
            <a:xfrm>
              <a:off x="6268672" y="4602023"/>
              <a:ext cx="4457293" cy="167244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1700" b="1">
                  <a:solidFill>
                    <a:schemeClr val="bg1"/>
                  </a:solidFill>
                  <a:latin typeface="Poppins" panose="00000500000000000000" pitchFamily="2" charset="0"/>
                  <a:cs typeface="Poppins" panose="00000500000000000000" pitchFamily="2" charset="0"/>
                </a:rPr>
                <a:t>Estrategias y acciones escolares</a:t>
              </a:r>
            </a:p>
            <a:p>
              <a:pPr marL="342900" indent="-342900">
                <a:buFont typeface="Arial" panose="020B0604020202020204" pitchFamily="34" charset="0"/>
                <a:buChar char="•"/>
              </a:pPr>
              <a:r>
                <a:rPr lang="es-MX" sz="1700" b="1">
                  <a:solidFill>
                    <a:schemeClr val="bg1"/>
                  </a:solidFill>
                  <a:latin typeface="Poppins"/>
                  <a:cs typeface="Poppins"/>
                </a:rPr>
                <a:t>Datos por subgrupos</a:t>
              </a:r>
              <a:endParaRPr lang="es-MX" sz="17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1700" b="1">
                  <a:solidFill>
                    <a:schemeClr val="bg1"/>
                  </a:solidFill>
                  <a:latin typeface="Poppins"/>
                  <a:cs typeface="Poppins"/>
                </a:rPr>
                <a:t>Presupuesto escolar</a:t>
              </a:r>
              <a:endParaRPr lang="es-MX" sz="1700" b="1">
                <a:solidFill>
                  <a:schemeClr val="bg1"/>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s-MX" sz="1700" b="1">
                  <a:solidFill>
                    <a:schemeClr val="bg1"/>
                  </a:solidFill>
                  <a:latin typeface="Poppins"/>
                  <a:cs typeface="Poppins"/>
                </a:rPr>
                <a:t>Política Título para la participación de padres (TIPFEP)</a:t>
              </a:r>
            </a:p>
            <a:p>
              <a:pPr marL="342900" indent="-342900">
                <a:buFont typeface="Arial" panose="020B0604020202020204" pitchFamily="34" charset="0"/>
                <a:buChar char="•"/>
              </a:pPr>
              <a:r>
                <a:rPr lang="es-MX" sz="1700" b="1">
                  <a:solidFill>
                    <a:schemeClr val="bg1"/>
                  </a:solidFill>
                  <a:latin typeface="Poppins"/>
                  <a:cs typeface="Poppins"/>
                </a:rPr>
                <a:t>Acuerdo entre escuela y padres </a:t>
              </a:r>
              <a:endParaRPr lang="es-MX" sz="1700" b="1">
                <a:solidFill>
                  <a:schemeClr val="bg1"/>
                </a:solidFill>
                <a:latin typeface="Poppins" panose="00000500000000000000" pitchFamily="2" charset="0"/>
                <a:cs typeface="Poppins" panose="00000500000000000000" pitchFamily="2" charset="0"/>
              </a:endParaRPr>
            </a:p>
          </p:txBody>
        </p:sp>
      </p:grpSp>
      <p:sp>
        <p:nvSpPr>
          <p:cNvPr id="4" name="Slide Number Placeholder 3">
            <a:extLst>
              <a:ext uri="{FF2B5EF4-FFF2-40B4-BE49-F238E27FC236}">
                <a16:creationId xmlns:a16="http://schemas.microsoft.com/office/drawing/2014/main" id="{98815AFC-F9B6-4A52-BD6A-3A5D77B74EA8}"/>
              </a:ext>
            </a:extLst>
          </p:cNvPr>
          <p:cNvSpPr>
            <a:spLocks noGrp="1"/>
          </p:cNvSpPr>
          <p:nvPr>
            <p:ph type="sldNum" sz="quarter" idx="12"/>
          </p:nvPr>
        </p:nvSpPr>
        <p:spPr/>
        <p:txBody>
          <a:bodyPr/>
          <a:lstStyle/>
          <a:p>
            <a:fld id="{ADAD750B-947C-400E-B8CE-3DD0E804B3D6}" type="slidenum">
              <a:rPr lang="en-US" smtClean="0"/>
              <a:t>28</a:t>
            </a:fld>
            <a:endParaRPr lang="en-US"/>
          </a:p>
        </p:txBody>
      </p:sp>
    </p:spTree>
    <p:extLst>
      <p:ext uri="{BB962C8B-B14F-4D97-AF65-F5344CB8AC3E}">
        <p14:creationId xmlns:p14="http://schemas.microsoft.com/office/powerpoint/2010/main" val="345532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662-C868-99D9-E689-0C345D271120}"/>
              </a:ext>
            </a:extLst>
          </p:cNvPr>
          <p:cNvSpPr>
            <a:spLocks noGrp="1"/>
          </p:cNvSpPr>
          <p:nvPr>
            <p:ph type="sldNum" sz="quarter" idx="12"/>
          </p:nvPr>
        </p:nvSpPr>
        <p:spPr>
          <a:xfrm>
            <a:off x="11704320" y="6455664"/>
            <a:ext cx="448056" cy="365125"/>
          </a:xfrm>
        </p:spPr>
        <p:txBody>
          <a:bodyPr>
            <a:normAutofit/>
          </a:bodyPr>
          <a:lstStyle/>
          <a:p>
            <a:pPr>
              <a:spcAft>
                <a:spcPts val="600"/>
              </a:spcAft>
            </a:pPr>
            <a:fld id="{ADAD750B-947C-400E-B8CE-3DD0E804B3D6}" type="slidenum">
              <a:rPr lang="en-US" sz="1100">
                <a:solidFill>
                  <a:srgbClr val="FFFFFF"/>
                </a:solidFill>
                <a:latin typeface="Poppins" panose="00000500000000000000" pitchFamily="2" charset="0"/>
                <a:cs typeface="Poppins" panose="00000500000000000000" pitchFamily="2" charset="0"/>
              </a:rPr>
              <a:pPr>
                <a:spcAft>
                  <a:spcPts val="600"/>
                </a:spcAft>
              </a:pPr>
              <a:t>29</a:t>
            </a:fld>
            <a:endParaRPr lang="en-US" sz="1100">
              <a:solidFill>
                <a:srgbClr val="FFFFFF"/>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C3290654-A758-8257-C8A1-2008AE30C9E4}"/>
              </a:ext>
            </a:extLst>
          </p:cNvPr>
          <p:cNvSpPr txBox="1"/>
          <p:nvPr/>
        </p:nvSpPr>
        <p:spPr>
          <a:xfrm>
            <a:off x="39623" y="428178"/>
            <a:ext cx="12112753" cy="6186309"/>
          </a:xfrm>
          <a:prstGeom prst="rect">
            <a:avLst/>
          </a:prstGeom>
          <a:solidFill>
            <a:schemeClr val="bg1"/>
          </a:solidFill>
        </p:spPr>
        <p:txBody>
          <a:bodyPr wrap="square" lIns="91440" tIns="45720" rIns="91440" bIns="45720" rtlCol="0" anchor="t">
            <a:spAutoFit/>
          </a:bodyPr>
          <a:lstStyle/>
          <a:p>
            <a:pPr algn="ctr"/>
            <a:r>
              <a:rPr lang="en-US" sz="4400" b="1" dirty="0">
                <a:latin typeface="Poppins" panose="00000500000000000000" pitchFamily="2" charset="0"/>
                <a:cs typeface="Poppins" panose="00000500000000000000" pitchFamily="2" charset="0"/>
              </a:rPr>
              <a:t>School Site Council Resources to Support School Site Council Members</a:t>
            </a:r>
          </a:p>
          <a:p>
            <a:pPr algn="ctr"/>
            <a:endParaRPr lang="en-US" sz="4400" b="1" dirty="0">
              <a:latin typeface="Poppins" panose="00000500000000000000" pitchFamily="2" charset="0"/>
              <a:cs typeface="Poppins" panose="00000500000000000000" pitchFamily="2" charset="0"/>
            </a:endParaRPr>
          </a:p>
          <a:p>
            <a:pPr algn="ctr"/>
            <a:endParaRPr lang="en-US" sz="4400" b="1" dirty="0">
              <a:latin typeface="Poppins" panose="00000500000000000000" pitchFamily="2" charset="0"/>
              <a:cs typeface="Poppins" panose="00000500000000000000" pitchFamily="2" charset="0"/>
            </a:endParaRPr>
          </a:p>
          <a:p>
            <a:pPr algn="ctr"/>
            <a:endParaRPr lang="en-US" sz="4400" b="1" dirty="0">
              <a:latin typeface="Poppins" panose="00000500000000000000" pitchFamily="2" charset="0"/>
              <a:cs typeface="Poppins" panose="00000500000000000000" pitchFamily="2" charset="0"/>
            </a:endParaRPr>
          </a:p>
          <a:p>
            <a:pPr algn="ctr"/>
            <a:endParaRPr lang="es-MX" sz="4400" b="1" dirty="0">
              <a:solidFill>
                <a:srgbClr val="0070C0"/>
              </a:solidFill>
              <a:latin typeface="Poppins" panose="00000500000000000000" pitchFamily="2" charset="0"/>
              <a:cs typeface="Poppins" panose="00000500000000000000" pitchFamily="2" charset="0"/>
            </a:endParaRPr>
          </a:p>
          <a:p>
            <a:pPr algn="ctr"/>
            <a:endParaRPr lang="es-MX" sz="4400" b="1" dirty="0">
              <a:solidFill>
                <a:srgbClr val="0070C0"/>
              </a:solidFill>
              <a:latin typeface="Poppins" panose="00000500000000000000" pitchFamily="2" charset="0"/>
              <a:cs typeface="Poppins" panose="00000500000000000000" pitchFamily="2" charset="0"/>
            </a:endParaRPr>
          </a:p>
          <a:p>
            <a:pPr algn="ctr"/>
            <a:r>
              <a:rPr lang="es-MX" sz="4400" b="1" dirty="0">
                <a:solidFill>
                  <a:srgbClr val="0070C0"/>
                </a:solidFill>
                <a:latin typeface="Poppins" panose="00000500000000000000" pitchFamily="2" charset="0"/>
                <a:cs typeface="Poppins" panose="00000500000000000000" pitchFamily="2" charset="0"/>
              </a:rPr>
              <a:t>Recursos para apoyar a los miembros del Consejo del Sitio Escolar</a:t>
            </a:r>
          </a:p>
        </p:txBody>
      </p:sp>
      <p:pic>
        <p:nvPicPr>
          <p:cNvPr id="5" name="Picture 4">
            <a:extLst>
              <a:ext uri="{FF2B5EF4-FFF2-40B4-BE49-F238E27FC236}">
                <a16:creationId xmlns:a16="http://schemas.microsoft.com/office/drawing/2014/main" id="{42C3EA15-2A14-FDEB-DC66-8A2BF6ADDFD8}"/>
              </a:ext>
            </a:extLst>
          </p:cNvPr>
          <p:cNvPicPr>
            <a:picLocks noChangeAspect="1"/>
          </p:cNvPicPr>
          <p:nvPr/>
        </p:nvPicPr>
        <p:blipFill>
          <a:blip r:embed="rId3"/>
          <a:stretch>
            <a:fillRect/>
          </a:stretch>
        </p:blipFill>
        <p:spPr>
          <a:xfrm>
            <a:off x="5295587" y="2335237"/>
            <a:ext cx="1420418" cy="1961926"/>
          </a:xfrm>
          <a:prstGeom prst="rect">
            <a:avLst/>
          </a:prstGeom>
        </p:spPr>
      </p:pic>
      <p:pic>
        <p:nvPicPr>
          <p:cNvPr id="16" name="Picture 15">
            <a:extLst>
              <a:ext uri="{FF2B5EF4-FFF2-40B4-BE49-F238E27FC236}">
                <a16:creationId xmlns:a16="http://schemas.microsoft.com/office/drawing/2014/main" id="{498092CD-36C8-D9B5-2562-94A5FF8FF840}"/>
              </a:ext>
            </a:extLst>
          </p:cNvPr>
          <p:cNvPicPr>
            <a:picLocks noChangeAspect="1"/>
          </p:cNvPicPr>
          <p:nvPr/>
        </p:nvPicPr>
        <p:blipFill>
          <a:blip r:embed="rId4"/>
          <a:stretch>
            <a:fillRect/>
          </a:stretch>
        </p:blipFill>
        <p:spPr>
          <a:xfrm>
            <a:off x="1899903" y="2343330"/>
            <a:ext cx="2637502" cy="2347104"/>
          </a:xfrm>
          <a:prstGeom prst="rect">
            <a:avLst/>
          </a:prstGeom>
        </p:spPr>
      </p:pic>
      <p:pic>
        <p:nvPicPr>
          <p:cNvPr id="18" name="Picture 17">
            <a:extLst>
              <a:ext uri="{FF2B5EF4-FFF2-40B4-BE49-F238E27FC236}">
                <a16:creationId xmlns:a16="http://schemas.microsoft.com/office/drawing/2014/main" id="{602C4BB2-86D0-D445-B499-A7425CB245E5}"/>
              </a:ext>
            </a:extLst>
          </p:cNvPr>
          <p:cNvPicPr>
            <a:picLocks noChangeAspect="1"/>
          </p:cNvPicPr>
          <p:nvPr/>
        </p:nvPicPr>
        <p:blipFill>
          <a:blip r:embed="rId5"/>
          <a:stretch>
            <a:fillRect/>
          </a:stretch>
        </p:blipFill>
        <p:spPr>
          <a:xfrm>
            <a:off x="7393931" y="2343150"/>
            <a:ext cx="2673096" cy="2242419"/>
          </a:xfrm>
          <a:prstGeom prst="rect">
            <a:avLst/>
          </a:prstGeom>
        </p:spPr>
      </p:pic>
    </p:spTree>
    <p:extLst>
      <p:ext uri="{BB962C8B-B14F-4D97-AF65-F5344CB8AC3E}">
        <p14:creationId xmlns:p14="http://schemas.microsoft.com/office/powerpoint/2010/main" val="502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948" y="76106"/>
            <a:ext cx="1322995" cy="1322995"/>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399892" y="231568"/>
            <a:ext cx="5034257" cy="954083"/>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oppins"/>
                <a:cs typeface="Calibri"/>
              </a:rPr>
              <a:t>Interpretation Services: Mobile Device</a:t>
            </a:r>
            <a:endParaRPr lang="en-US" sz="2800" b="1" i="0" u="none" strike="noStrike" kern="1200" cap="none" spc="0" normalizeH="0" baseline="0" noProof="0" dirty="0">
              <a:ln>
                <a:noFill/>
              </a:ln>
              <a:effectLst/>
              <a:uLnTx/>
              <a:uFillTx/>
              <a:latin typeface="Poppins"/>
              <a:cs typeface="Calibri"/>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389580" y="2132804"/>
            <a:ext cx="4266089" cy="1904965"/>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530997" y="4224181"/>
            <a:ext cx="4222967" cy="129268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5367571" y="1524951"/>
            <a:ext cx="2611278" cy="1730419"/>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5304920" y="3815316"/>
            <a:ext cx="2742486" cy="2207688"/>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8789732" y="1603723"/>
            <a:ext cx="2843100" cy="1556908"/>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8598762" y="3857835"/>
            <a:ext cx="3213605" cy="2025380"/>
            <a:chOff x="8616014" y="3719813"/>
            <a:chExt cx="3213605"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896982" y="3800686"/>
              <a:ext cx="696222"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616014" y="5090361"/>
              <a:ext cx="3213605"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3</a:t>
            </a:fld>
            <a:endParaRPr lang="en-US"/>
          </a:p>
        </p:txBody>
      </p:sp>
      <p:sp>
        <p:nvSpPr>
          <p:cNvPr id="5" name="Rectangle: Rounded Corners 4">
            <a:extLst>
              <a:ext uri="{FF2B5EF4-FFF2-40B4-BE49-F238E27FC236}">
                <a16:creationId xmlns:a16="http://schemas.microsoft.com/office/drawing/2014/main" id="{18A5459B-E6FB-BE95-994C-921C686775D5}"/>
              </a:ext>
            </a:extLst>
          </p:cNvPr>
          <p:cNvSpPr/>
          <p:nvPr/>
        </p:nvSpPr>
        <p:spPr>
          <a:xfrm>
            <a:off x="5802193" y="2787863"/>
            <a:ext cx="1931018" cy="4386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5DAA9BA3-5F39-BE2D-0089-F62208B7856B}"/>
              </a:ext>
            </a:extLst>
          </p:cNvPr>
          <p:cNvPicPr>
            <a:picLocks noChangeAspect="1"/>
          </p:cNvPicPr>
          <p:nvPr/>
        </p:nvPicPr>
        <p:blipFill>
          <a:blip r:embed="rId10"/>
          <a:stretch>
            <a:fillRect/>
          </a:stretch>
        </p:blipFill>
        <p:spPr>
          <a:xfrm>
            <a:off x="11020731" y="1457073"/>
            <a:ext cx="786452" cy="719390"/>
          </a:xfrm>
          <a:prstGeom prst="rect">
            <a:avLst/>
          </a:prstGeom>
        </p:spPr>
      </p:pic>
      <p:sp>
        <p:nvSpPr>
          <p:cNvPr id="8" name="Rectangle: Rounded Corners 7">
            <a:extLst>
              <a:ext uri="{FF2B5EF4-FFF2-40B4-BE49-F238E27FC236}">
                <a16:creationId xmlns:a16="http://schemas.microsoft.com/office/drawing/2014/main" id="{24B028EC-70CA-D177-7B7E-2526FF7113AB}"/>
              </a:ext>
            </a:extLst>
          </p:cNvPr>
          <p:cNvSpPr/>
          <p:nvPr/>
        </p:nvSpPr>
        <p:spPr>
          <a:xfrm>
            <a:off x="5434149" y="4351050"/>
            <a:ext cx="2442754" cy="4430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6A1D447D-7521-032A-B523-35C9FA16A29A}"/>
              </a:ext>
            </a:extLst>
          </p:cNvPr>
          <p:cNvSpPr txBox="1"/>
          <p:nvPr/>
        </p:nvSpPr>
        <p:spPr>
          <a:xfrm>
            <a:off x="6669741" y="231568"/>
            <a:ext cx="52712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dirty="0">
                <a:solidFill>
                  <a:srgbClr val="0070C0"/>
                </a:solidFill>
                <a:latin typeface="Poppins"/>
                <a:cs typeface="Segoe UI"/>
              </a:rPr>
              <a:t>Servicios de interpretación: dispositivo móvil</a:t>
            </a:r>
            <a:endParaRPr lang="en-US" sz="2800" dirty="0">
              <a:solidFill>
                <a:srgbClr val="000000"/>
              </a:solidFill>
              <a:latin typeface="Poppins"/>
              <a:cs typeface="Segoe UI"/>
            </a:endParaRPr>
          </a:p>
        </p:txBody>
      </p:sp>
    </p:spTree>
    <p:extLst>
      <p:ext uri="{BB962C8B-B14F-4D97-AF65-F5344CB8AC3E}">
        <p14:creationId xmlns:p14="http://schemas.microsoft.com/office/powerpoint/2010/main" val="261028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662-C868-99D9-E689-0C345D271120}"/>
              </a:ext>
            </a:extLst>
          </p:cNvPr>
          <p:cNvSpPr>
            <a:spLocks noGrp="1"/>
          </p:cNvSpPr>
          <p:nvPr>
            <p:ph type="sldNum" sz="quarter" idx="12"/>
          </p:nvPr>
        </p:nvSpPr>
        <p:spPr>
          <a:xfrm>
            <a:off x="11704320" y="6455664"/>
            <a:ext cx="448056" cy="365125"/>
          </a:xfrm>
        </p:spPr>
        <p:txBody>
          <a:bodyPr>
            <a:normAutofit/>
          </a:bodyPr>
          <a:lstStyle/>
          <a:p>
            <a:pPr>
              <a:spcAft>
                <a:spcPts val="600"/>
              </a:spcAft>
            </a:pPr>
            <a:fld id="{ADAD750B-947C-400E-B8CE-3DD0E804B3D6}" type="slidenum">
              <a:rPr lang="en-US" sz="1100">
                <a:solidFill>
                  <a:srgbClr val="FFFFFF"/>
                </a:solidFill>
              </a:rPr>
              <a:pPr>
                <a:spcAft>
                  <a:spcPts val="600"/>
                </a:spcAft>
              </a:pPr>
              <a:t>30</a:t>
            </a:fld>
            <a:endParaRPr lang="en-US" sz="1100">
              <a:solidFill>
                <a:srgbClr val="FFFFFF"/>
              </a:solidFill>
            </a:endParaRPr>
          </a:p>
        </p:txBody>
      </p:sp>
      <p:pic>
        <p:nvPicPr>
          <p:cNvPr id="6" name="Picture 5">
            <a:extLst>
              <a:ext uri="{FF2B5EF4-FFF2-40B4-BE49-F238E27FC236}">
                <a16:creationId xmlns:a16="http://schemas.microsoft.com/office/drawing/2014/main" id="{69A789CD-D41B-7FAC-8447-82089F5FE0EA}"/>
              </a:ext>
            </a:extLst>
          </p:cNvPr>
          <p:cNvPicPr>
            <a:picLocks noChangeAspect="1"/>
          </p:cNvPicPr>
          <p:nvPr/>
        </p:nvPicPr>
        <p:blipFill>
          <a:blip r:embed="rId3"/>
          <a:stretch>
            <a:fillRect/>
          </a:stretch>
        </p:blipFill>
        <p:spPr>
          <a:xfrm>
            <a:off x="417253" y="1288352"/>
            <a:ext cx="3786913" cy="4965593"/>
          </a:xfrm>
          <a:prstGeom prst="rect">
            <a:avLst/>
          </a:prstGeom>
          <a:ln w="57150">
            <a:solidFill>
              <a:schemeClr val="tx1"/>
            </a:solidFill>
          </a:ln>
        </p:spPr>
      </p:pic>
      <p:sp>
        <p:nvSpPr>
          <p:cNvPr id="8" name="TextBox 7">
            <a:extLst>
              <a:ext uri="{FF2B5EF4-FFF2-40B4-BE49-F238E27FC236}">
                <a16:creationId xmlns:a16="http://schemas.microsoft.com/office/drawing/2014/main" id="{053DAA21-2D55-8A27-8A8E-4D213B29E52F}"/>
              </a:ext>
            </a:extLst>
          </p:cNvPr>
          <p:cNvSpPr txBox="1"/>
          <p:nvPr/>
        </p:nvSpPr>
        <p:spPr>
          <a:xfrm>
            <a:off x="904278" y="75473"/>
            <a:ext cx="3627468" cy="954107"/>
          </a:xfrm>
          <a:prstGeom prst="rect">
            <a:avLst/>
          </a:prstGeom>
          <a:noFill/>
        </p:spPr>
        <p:txBody>
          <a:bodyPr wrap="square" lIns="91440" tIns="45720" rIns="91440" bIns="45720" anchor="t">
            <a:spAutoFit/>
          </a:bodyPr>
          <a:lstStyle/>
          <a:p>
            <a:pPr algn="ctr"/>
            <a:r>
              <a:rPr lang="en-US" sz="2800" b="1" dirty="0">
                <a:latin typeface="Poppins"/>
                <a:cs typeface="Poppins"/>
              </a:rPr>
              <a:t>School Site Council Syllabus</a:t>
            </a:r>
          </a:p>
        </p:txBody>
      </p:sp>
      <p:pic>
        <p:nvPicPr>
          <p:cNvPr id="4" name="Picture 3">
            <a:extLst>
              <a:ext uri="{FF2B5EF4-FFF2-40B4-BE49-F238E27FC236}">
                <a16:creationId xmlns:a16="http://schemas.microsoft.com/office/drawing/2014/main" id="{975169C7-B827-7AD6-FA39-044F5152A868}"/>
              </a:ext>
            </a:extLst>
          </p:cNvPr>
          <p:cNvPicPr>
            <a:picLocks noChangeAspect="1"/>
          </p:cNvPicPr>
          <p:nvPr/>
        </p:nvPicPr>
        <p:blipFill>
          <a:blip r:embed="rId4"/>
          <a:stretch>
            <a:fillRect/>
          </a:stretch>
        </p:blipFill>
        <p:spPr>
          <a:xfrm>
            <a:off x="1555139" y="1717398"/>
            <a:ext cx="3830983" cy="4975304"/>
          </a:xfrm>
          <a:prstGeom prst="rect">
            <a:avLst/>
          </a:prstGeom>
          <a:ln w="57150">
            <a:solidFill>
              <a:schemeClr val="tx1"/>
            </a:solidFill>
          </a:ln>
        </p:spPr>
      </p:pic>
      <p:sp>
        <p:nvSpPr>
          <p:cNvPr id="3" name="TextBox 2">
            <a:extLst>
              <a:ext uri="{FF2B5EF4-FFF2-40B4-BE49-F238E27FC236}">
                <a16:creationId xmlns:a16="http://schemas.microsoft.com/office/drawing/2014/main" id="{16F412C8-825B-F34A-9C38-0B8DBEAA6242}"/>
              </a:ext>
            </a:extLst>
          </p:cNvPr>
          <p:cNvSpPr txBox="1"/>
          <p:nvPr/>
        </p:nvSpPr>
        <p:spPr>
          <a:xfrm>
            <a:off x="7210927" y="125664"/>
            <a:ext cx="47484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800" b="1" dirty="0">
                <a:solidFill>
                  <a:srgbClr val="0070C0"/>
                </a:solidFill>
                <a:latin typeface="Poppins"/>
                <a:cs typeface="Segoe UI"/>
              </a:rPr>
              <a:t>Plan de estudios del Consejo del Sitio Escolar</a:t>
            </a:r>
            <a:r>
              <a:rPr lang="en-US" sz="2800" dirty="0">
                <a:solidFill>
                  <a:srgbClr val="0070C0"/>
                </a:solidFill>
                <a:latin typeface="Poppins"/>
                <a:cs typeface="Segoe UI"/>
              </a:rPr>
              <a:t>​</a:t>
            </a:r>
            <a:endParaRPr lang="en-US" sz="2800" dirty="0">
              <a:solidFill>
                <a:srgbClr val="000000"/>
              </a:solidFill>
              <a:latin typeface="Poppins"/>
              <a:cs typeface="Segoe UI"/>
            </a:endParaRPr>
          </a:p>
        </p:txBody>
      </p:sp>
      <p:pic>
        <p:nvPicPr>
          <p:cNvPr id="7" name="Picture 6" descr="A black and white text on a white sheet&#10;&#10;Description automatically generated">
            <a:extLst>
              <a:ext uri="{FF2B5EF4-FFF2-40B4-BE49-F238E27FC236}">
                <a16:creationId xmlns:a16="http://schemas.microsoft.com/office/drawing/2014/main" id="{5D384F80-D11E-78ED-F58C-CD7517D9D990}"/>
              </a:ext>
            </a:extLst>
          </p:cNvPr>
          <p:cNvPicPr>
            <a:picLocks noChangeAspect="1"/>
          </p:cNvPicPr>
          <p:nvPr/>
        </p:nvPicPr>
        <p:blipFill>
          <a:blip r:embed="rId5"/>
          <a:stretch>
            <a:fillRect/>
          </a:stretch>
        </p:blipFill>
        <p:spPr>
          <a:xfrm>
            <a:off x="6595979" y="1154072"/>
            <a:ext cx="3959726" cy="4964277"/>
          </a:xfrm>
          <a:prstGeom prst="rect">
            <a:avLst/>
          </a:prstGeom>
          <a:ln w="57150">
            <a:solidFill>
              <a:schemeClr val="tx1"/>
            </a:solidFill>
          </a:ln>
        </p:spPr>
      </p:pic>
      <p:pic>
        <p:nvPicPr>
          <p:cNvPr id="5" name="Picture 4" descr="A close up of a document&#10;&#10;Description automatically generated">
            <a:extLst>
              <a:ext uri="{FF2B5EF4-FFF2-40B4-BE49-F238E27FC236}">
                <a16:creationId xmlns:a16="http://schemas.microsoft.com/office/drawing/2014/main" id="{95849E1B-4757-8829-179D-FB866B66B44D}"/>
              </a:ext>
            </a:extLst>
          </p:cNvPr>
          <p:cNvPicPr>
            <a:picLocks noChangeAspect="1"/>
          </p:cNvPicPr>
          <p:nvPr/>
        </p:nvPicPr>
        <p:blipFill>
          <a:blip r:embed="rId6"/>
          <a:stretch>
            <a:fillRect/>
          </a:stretch>
        </p:blipFill>
        <p:spPr>
          <a:xfrm>
            <a:off x="7999663" y="1653227"/>
            <a:ext cx="3919621" cy="4995333"/>
          </a:xfrm>
          <a:prstGeom prst="rect">
            <a:avLst/>
          </a:prstGeom>
          <a:ln w="57150">
            <a:solidFill>
              <a:schemeClr val="tx1"/>
            </a:solidFill>
          </a:ln>
        </p:spPr>
      </p:pic>
    </p:spTree>
    <p:extLst>
      <p:ext uri="{BB962C8B-B14F-4D97-AF65-F5344CB8AC3E}">
        <p14:creationId xmlns:p14="http://schemas.microsoft.com/office/powerpoint/2010/main" val="413014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screenshot of a computer&#10;&#10;Description automatically generated with medium confidence">
            <a:extLst>
              <a:ext uri="{FF2B5EF4-FFF2-40B4-BE49-F238E27FC236}">
                <a16:creationId xmlns:a16="http://schemas.microsoft.com/office/drawing/2014/main" id="{EF8A5972-5BCD-3C68-4CEF-B7941320C988}"/>
              </a:ext>
            </a:extLst>
          </p:cNvPr>
          <p:cNvPicPr>
            <a:picLocks noChangeAspect="1"/>
          </p:cNvPicPr>
          <p:nvPr/>
        </p:nvPicPr>
        <p:blipFill rotWithShape="1">
          <a:blip r:embed="rId3"/>
          <a:srcRect t="14996"/>
          <a:stretch/>
        </p:blipFill>
        <p:spPr>
          <a:xfrm>
            <a:off x="694548" y="1172013"/>
            <a:ext cx="10473809" cy="5641461"/>
          </a:xfrm>
          <a:prstGeom prst="rect">
            <a:avLst/>
          </a:prstGeom>
        </p:spPr>
      </p:pic>
      <p:sp>
        <p:nvSpPr>
          <p:cNvPr id="4" name="Slide Number Placeholder 3">
            <a:extLst>
              <a:ext uri="{FF2B5EF4-FFF2-40B4-BE49-F238E27FC236}">
                <a16:creationId xmlns:a16="http://schemas.microsoft.com/office/drawing/2014/main" id="{018D19DF-5BC9-46A0-82F5-46AA38007FE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DAD750B-947C-400E-B8CE-3DD0E804B3D6}" type="slidenum">
              <a:rPr lang="en-US" sz="1100">
                <a:solidFill>
                  <a:srgbClr val="FFFFFF"/>
                </a:solidFill>
              </a:rPr>
              <a:pPr>
                <a:spcAft>
                  <a:spcPts val="600"/>
                </a:spcAft>
              </a:pPr>
              <a:t>31</a:t>
            </a:fld>
            <a:endParaRPr lang="en-US" sz="1100">
              <a:solidFill>
                <a:srgbClr val="FFFFFF"/>
              </a:solidFill>
            </a:endParaRPr>
          </a:p>
        </p:txBody>
      </p:sp>
      <p:sp>
        <p:nvSpPr>
          <p:cNvPr id="36" name="TextBox 35">
            <a:extLst>
              <a:ext uri="{FF2B5EF4-FFF2-40B4-BE49-F238E27FC236}">
                <a16:creationId xmlns:a16="http://schemas.microsoft.com/office/drawing/2014/main" id="{A3B7C517-7705-4F6B-51CF-AB70B436A015}"/>
              </a:ext>
            </a:extLst>
          </p:cNvPr>
          <p:cNvSpPr txBox="1"/>
          <p:nvPr/>
        </p:nvSpPr>
        <p:spPr>
          <a:xfrm>
            <a:off x="195825" y="193480"/>
            <a:ext cx="5140261" cy="1200329"/>
          </a:xfrm>
          <a:prstGeom prst="rect">
            <a:avLst/>
          </a:prstGeom>
          <a:noFill/>
        </p:spPr>
        <p:txBody>
          <a:bodyPr wrap="square" lIns="91440" tIns="45720" rIns="91440" bIns="45720" rtlCol="0" anchor="t">
            <a:spAutoFit/>
          </a:bodyPr>
          <a:lstStyle/>
          <a:p>
            <a:pPr algn="ctr"/>
            <a:r>
              <a:rPr lang="en-US" sz="2400" b="1" dirty="0">
                <a:latin typeface="Poppins"/>
                <a:cs typeface="Poppins"/>
              </a:rPr>
              <a:t>How to Access School Plans, Data, and Funds Reference Sheet</a:t>
            </a:r>
          </a:p>
        </p:txBody>
      </p:sp>
      <p:sp>
        <p:nvSpPr>
          <p:cNvPr id="2" name="TextBox 1">
            <a:extLst>
              <a:ext uri="{FF2B5EF4-FFF2-40B4-BE49-F238E27FC236}">
                <a16:creationId xmlns:a16="http://schemas.microsoft.com/office/drawing/2014/main" id="{09341EA9-9657-07F1-8DA1-489BE77CD3E2}"/>
              </a:ext>
            </a:extLst>
          </p:cNvPr>
          <p:cNvSpPr txBox="1"/>
          <p:nvPr/>
        </p:nvSpPr>
        <p:spPr>
          <a:xfrm>
            <a:off x="6334665" y="195532"/>
            <a:ext cx="56042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400" b="1" dirty="0">
                <a:solidFill>
                  <a:srgbClr val="0070C0"/>
                </a:solidFill>
                <a:latin typeface="Poppins"/>
                <a:cs typeface="Segoe UI"/>
              </a:rPr>
              <a:t>Como obtener acceso a los planes, datos, y fondos escolares hoja de referencia</a:t>
            </a:r>
            <a:endParaRPr lang="en-US" sz="2400" dirty="0">
              <a:solidFill>
                <a:srgbClr val="000000"/>
              </a:solidFill>
              <a:latin typeface="Poppins"/>
              <a:cs typeface="Segoe UI"/>
            </a:endParaRPr>
          </a:p>
        </p:txBody>
      </p:sp>
    </p:spTree>
    <p:extLst>
      <p:ext uri="{BB962C8B-B14F-4D97-AF65-F5344CB8AC3E}">
        <p14:creationId xmlns:p14="http://schemas.microsoft.com/office/powerpoint/2010/main" val="3245880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72F38F9-1C95-6D95-3527-381EEFB55E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6575" y="1997075"/>
            <a:ext cx="5905500" cy="3937000"/>
          </a:xfrm>
          <a:prstGeom prst="rect">
            <a:avLst/>
          </a:prstGeom>
        </p:spPr>
      </p:pic>
      <p:sp>
        <p:nvSpPr>
          <p:cNvPr id="8" name="TextBox 7">
            <a:extLst>
              <a:ext uri="{FF2B5EF4-FFF2-40B4-BE49-F238E27FC236}">
                <a16:creationId xmlns:a16="http://schemas.microsoft.com/office/drawing/2014/main" id="{2EF95761-8C4C-DC71-4561-296416AC8BFC}"/>
              </a:ext>
            </a:extLst>
          </p:cNvPr>
          <p:cNvSpPr txBox="1"/>
          <p:nvPr/>
        </p:nvSpPr>
        <p:spPr>
          <a:xfrm>
            <a:off x="1266824" y="253484"/>
            <a:ext cx="3524251" cy="830997"/>
          </a:xfrm>
          <a:prstGeom prst="rect">
            <a:avLst/>
          </a:prstGeom>
          <a:noFill/>
        </p:spPr>
        <p:txBody>
          <a:bodyPr wrap="square">
            <a:spAutoFit/>
          </a:bodyPr>
          <a:lstStyle/>
          <a:p>
            <a:r>
              <a:rPr lang="en-US" sz="2400" b="1" dirty="0">
                <a:latin typeface="Poppins"/>
                <a:ea typeface="Open Sans"/>
                <a:cs typeface="Poppins"/>
              </a:rPr>
              <a:t>SSC Officers’ Roles and Responsibilities  </a:t>
            </a:r>
            <a:endParaRPr lang="en-US" sz="2400" b="1" dirty="0">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C9B491BF-1A11-A9B9-7576-FDB1C21D5978}"/>
              </a:ext>
            </a:extLst>
          </p:cNvPr>
          <p:cNvSpPr txBox="1"/>
          <p:nvPr/>
        </p:nvSpPr>
        <p:spPr>
          <a:xfrm>
            <a:off x="6856318" y="253484"/>
            <a:ext cx="4905376" cy="830997"/>
          </a:xfrm>
          <a:prstGeom prst="rect">
            <a:avLst/>
          </a:prstGeom>
          <a:noFill/>
        </p:spPr>
        <p:txBody>
          <a:bodyPr wrap="square">
            <a:spAutoFit/>
          </a:bodyPr>
          <a:lstStyle/>
          <a:p>
            <a:r>
              <a:rPr lang="en-US" sz="2400" b="1" dirty="0" err="1">
                <a:solidFill>
                  <a:schemeClr val="accent1"/>
                </a:solidFill>
                <a:latin typeface="Poppins"/>
                <a:ea typeface="Open Sans"/>
                <a:cs typeface="Poppins"/>
              </a:rPr>
              <a:t>Función</a:t>
            </a:r>
            <a:r>
              <a:rPr lang="en-US" sz="2400" b="1" dirty="0">
                <a:solidFill>
                  <a:schemeClr val="accent1"/>
                </a:solidFill>
                <a:latin typeface="Poppins"/>
                <a:ea typeface="Open Sans"/>
                <a:cs typeface="Poppins"/>
              </a:rPr>
              <a:t> y </a:t>
            </a:r>
            <a:r>
              <a:rPr lang="en-US" sz="2400" b="1" dirty="0" err="1">
                <a:solidFill>
                  <a:schemeClr val="accent1"/>
                </a:solidFill>
                <a:latin typeface="Poppins"/>
                <a:ea typeface="Open Sans"/>
                <a:cs typeface="Poppins"/>
              </a:rPr>
              <a:t>Responsabilidades</a:t>
            </a:r>
            <a:r>
              <a:rPr lang="en-US" sz="2400" b="1" dirty="0">
                <a:solidFill>
                  <a:schemeClr val="accent1"/>
                </a:solidFill>
                <a:latin typeface="Poppins"/>
                <a:ea typeface="Open Sans"/>
                <a:cs typeface="Poppins"/>
              </a:rPr>
              <a:t> de </a:t>
            </a:r>
            <a:r>
              <a:rPr lang="en-US" sz="2400" b="1" dirty="0" err="1">
                <a:solidFill>
                  <a:schemeClr val="accent1"/>
                </a:solidFill>
                <a:latin typeface="Poppins"/>
                <a:ea typeface="Open Sans"/>
                <a:cs typeface="Poppins"/>
              </a:rPr>
              <a:t>los</a:t>
            </a:r>
            <a:r>
              <a:rPr lang="en-US" sz="2400" b="1" dirty="0">
                <a:solidFill>
                  <a:schemeClr val="accent1"/>
                </a:solidFill>
                <a:latin typeface="Poppins"/>
                <a:ea typeface="Open Sans"/>
                <a:cs typeface="Poppins"/>
              </a:rPr>
              <a:t>  </a:t>
            </a:r>
            <a:r>
              <a:rPr lang="en-US" sz="2400" b="1" dirty="0" err="1">
                <a:solidFill>
                  <a:schemeClr val="accent1"/>
                </a:solidFill>
                <a:latin typeface="Poppins"/>
                <a:ea typeface="Open Sans"/>
                <a:cs typeface="Poppins"/>
              </a:rPr>
              <a:t>Funcionarios</a:t>
            </a:r>
            <a:r>
              <a:rPr lang="en-US" sz="2400" b="1" dirty="0">
                <a:solidFill>
                  <a:schemeClr val="accent1"/>
                </a:solidFill>
                <a:latin typeface="Poppins"/>
                <a:ea typeface="Open Sans"/>
                <a:cs typeface="Poppins"/>
              </a:rPr>
              <a:t>  del SSC</a:t>
            </a:r>
          </a:p>
        </p:txBody>
      </p:sp>
    </p:spTree>
    <p:extLst>
      <p:ext uri="{BB962C8B-B14F-4D97-AF65-F5344CB8AC3E}">
        <p14:creationId xmlns:p14="http://schemas.microsoft.com/office/powerpoint/2010/main" val="1613094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03CDE3-46CF-BC04-B481-7C60AFA73CD6}"/>
              </a:ext>
            </a:extLst>
          </p:cNvPr>
          <p:cNvSpPr>
            <a:spLocks noGrp="1"/>
          </p:cNvSpPr>
          <p:nvPr>
            <p:ph idx="1"/>
          </p:nvPr>
        </p:nvSpPr>
        <p:spPr>
          <a:xfrm>
            <a:off x="499068" y="2504401"/>
            <a:ext cx="1853012" cy="1716380"/>
          </a:xfrm>
          <a:ln>
            <a:solidFill>
              <a:schemeClr val="accent1">
                <a:lumMod val="75000"/>
              </a:schemeClr>
            </a:solidFill>
          </a:ln>
        </p:spPr>
        <p:txBody>
          <a:bodyPr/>
          <a:lstStyle/>
          <a:p>
            <a:pPr marL="0" indent="0">
              <a:buNone/>
            </a:pPr>
            <a:r>
              <a:rPr lang="en-US"/>
              <a:t>.</a:t>
            </a:r>
          </a:p>
        </p:txBody>
      </p:sp>
      <p:sp>
        <p:nvSpPr>
          <p:cNvPr id="7" name="TextBox 6">
            <a:extLst>
              <a:ext uri="{FF2B5EF4-FFF2-40B4-BE49-F238E27FC236}">
                <a16:creationId xmlns:a16="http://schemas.microsoft.com/office/drawing/2014/main" id="{BFB787E6-315A-6CC3-E0F0-719B14A30DF7}"/>
              </a:ext>
            </a:extLst>
          </p:cNvPr>
          <p:cNvSpPr txBox="1"/>
          <p:nvPr/>
        </p:nvSpPr>
        <p:spPr>
          <a:xfrm>
            <a:off x="216039"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Chairperson/</a:t>
            </a:r>
            <a:endParaRPr lang="es-MX">
              <a:solidFill>
                <a:srgbClr val="0070C0"/>
              </a:solidFill>
            </a:endParaRPr>
          </a:p>
          <a:p>
            <a:pPr algn="ctr"/>
            <a:r>
              <a:rPr lang="es-MX">
                <a:solidFill>
                  <a:srgbClr val="0070C0"/>
                </a:solidFill>
              </a:rPr>
              <a:t>Presidenta</a:t>
            </a:r>
            <a:endParaRPr lang="es-MX">
              <a:solidFill>
                <a:srgbClr val="0070C0"/>
              </a:solidFill>
              <a:cs typeface="Poppins"/>
            </a:endParaRPr>
          </a:p>
        </p:txBody>
      </p:sp>
      <p:sp>
        <p:nvSpPr>
          <p:cNvPr id="16" name="TextBox 15">
            <a:extLst>
              <a:ext uri="{FF2B5EF4-FFF2-40B4-BE49-F238E27FC236}">
                <a16:creationId xmlns:a16="http://schemas.microsoft.com/office/drawing/2014/main" id="{004D1454-8B02-4EE4-8E7A-43B1A5E2FAD9}"/>
              </a:ext>
            </a:extLst>
          </p:cNvPr>
          <p:cNvSpPr txBox="1"/>
          <p:nvPr/>
        </p:nvSpPr>
        <p:spPr>
          <a:xfrm>
            <a:off x="495169" y="277001"/>
            <a:ext cx="4129407" cy="1200329"/>
          </a:xfrm>
          <a:prstGeom prst="rect">
            <a:avLst/>
          </a:prstGeom>
          <a:noFill/>
          <a:effectLst/>
        </p:spPr>
        <p:txBody>
          <a:bodyPr wrap="square" lIns="91440" tIns="45720" rIns="91440" bIns="45720" rtlCol="0" anchor="t">
            <a:spAutoFit/>
          </a:bodyPr>
          <a:lstStyle/>
          <a:p>
            <a:r>
              <a:rPr lang="en-US" sz="2800" b="1" dirty="0">
                <a:latin typeface="Poppins"/>
                <a:ea typeface="Open Sans"/>
                <a:cs typeface="Poppins"/>
              </a:rPr>
              <a:t>SSC Officers’ Roles and Responsibilities  </a:t>
            </a:r>
            <a:endParaRPr lang="en-US" sz="2800" b="1" dirty="0">
              <a:latin typeface="Poppins" panose="00000500000000000000" pitchFamily="2" charset="0"/>
              <a:ea typeface="Open Sans" panose="020B0606030504020204" pitchFamily="34" charset="0"/>
              <a:cs typeface="Poppins" panose="00000500000000000000" pitchFamily="2" charset="0"/>
            </a:endParaRPr>
          </a:p>
          <a:p>
            <a:endParaRPr lang="en-US" sz="1600" b="1" dirty="0">
              <a:latin typeface="Poppins" panose="00000500000000000000" pitchFamily="2" charset="0"/>
              <a:ea typeface="Open Sans" panose="020B0606030504020204" pitchFamily="34" charset="0"/>
              <a:cs typeface="Poppins" panose="00000500000000000000" pitchFamily="2" charset="0"/>
            </a:endParaRPr>
          </a:p>
        </p:txBody>
      </p:sp>
      <p:sp>
        <p:nvSpPr>
          <p:cNvPr id="25" name="Content Placeholder 5">
            <a:extLst>
              <a:ext uri="{FF2B5EF4-FFF2-40B4-BE49-F238E27FC236}">
                <a16:creationId xmlns:a16="http://schemas.microsoft.com/office/drawing/2014/main" id="{EE0E7733-A621-404E-9607-093784C49DB0}"/>
              </a:ext>
            </a:extLst>
          </p:cNvPr>
          <p:cNvSpPr txBox="1">
            <a:spLocks/>
          </p:cNvSpPr>
          <p:nvPr/>
        </p:nvSpPr>
        <p:spPr>
          <a:xfrm>
            <a:off x="3517229" y="2967335"/>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6" name="Content Placeholder 5">
            <a:extLst>
              <a:ext uri="{FF2B5EF4-FFF2-40B4-BE49-F238E27FC236}">
                <a16:creationId xmlns:a16="http://schemas.microsoft.com/office/drawing/2014/main" id="{4715F750-8205-4FCF-8891-E7CE77DAB601}"/>
              </a:ext>
            </a:extLst>
          </p:cNvPr>
          <p:cNvSpPr txBox="1">
            <a:spLocks/>
          </p:cNvSpPr>
          <p:nvPr/>
        </p:nvSpPr>
        <p:spPr>
          <a:xfrm>
            <a:off x="6701355" y="2616924"/>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7" name="Content Placeholder 5">
            <a:extLst>
              <a:ext uri="{FF2B5EF4-FFF2-40B4-BE49-F238E27FC236}">
                <a16:creationId xmlns:a16="http://schemas.microsoft.com/office/drawing/2014/main" id="{4702596D-4FC3-44FD-8FD0-A83875615747}"/>
              </a:ext>
            </a:extLst>
          </p:cNvPr>
          <p:cNvSpPr txBox="1">
            <a:spLocks/>
          </p:cNvSpPr>
          <p:nvPr/>
        </p:nvSpPr>
        <p:spPr>
          <a:xfrm>
            <a:off x="9557677" y="2914769"/>
            <a:ext cx="1853012" cy="1762494"/>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30" name="TextBox 29">
            <a:extLst>
              <a:ext uri="{FF2B5EF4-FFF2-40B4-BE49-F238E27FC236}">
                <a16:creationId xmlns:a16="http://schemas.microsoft.com/office/drawing/2014/main" id="{99B3ED1A-E937-4348-8274-845EF52F754E}"/>
              </a:ext>
            </a:extLst>
          </p:cNvPr>
          <p:cNvSpPr txBox="1"/>
          <p:nvPr/>
        </p:nvSpPr>
        <p:spPr>
          <a:xfrm>
            <a:off x="8915420" y="4683715"/>
            <a:ext cx="3137527" cy="923330"/>
          </a:xfrm>
          <a:prstGeom prst="rect">
            <a:avLst/>
          </a:prstGeom>
          <a:noFill/>
        </p:spPr>
        <p:txBody>
          <a:bodyPr wrap="square" lIns="91440" tIns="45720" rIns="91440" bIns="45720" rtlCol="0" anchor="t">
            <a:spAutoFit/>
          </a:bodyPr>
          <a:lstStyle/>
          <a:p>
            <a:pPr algn="ctr"/>
            <a:r>
              <a:rPr lang="en-US"/>
              <a:t>Name, </a:t>
            </a:r>
          </a:p>
          <a:p>
            <a:pPr algn="ctr"/>
            <a:r>
              <a:rPr lang="en-US"/>
              <a:t>Parliamentarian/</a:t>
            </a:r>
            <a:endParaRPr lang="es-MX">
              <a:solidFill>
                <a:srgbClr val="0070C0"/>
              </a:solidFill>
            </a:endParaRPr>
          </a:p>
          <a:p>
            <a:pPr algn="ctr"/>
            <a:r>
              <a:rPr lang="es-MX">
                <a:solidFill>
                  <a:srgbClr val="0070C0"/>
                </a:solidFill>
              </a:rPr>
              <a:t>Parlamentaria</a:t>
            </a:r>
            <a:endParaRPr lang="es-MX">
              <a:solidFill>
                <a:srgbClr val="0070C0"/>
              </a:solidFill>
              <a:cs typeface="Poppins"/>
            </a:endParaRPr>
          </a:p>
        </p:txBody>
      </p:sp>
      <p:sp>
        <p:nvSpPr>
          <p:cNvPr id="31" name="TextBox 30">
            <a:extLst>
              <a:ext uri="{FF2B5EF4-FFF2-40B4-BE49-F238E27FC236}">
                <a16:creationId xmlns:a16="http://schemas.microsoft.com/office/drawing/2014/main" id="{9A9D7B55-1CF2-4C62-875F-B7019D7EBF6A}"/>
              </a:ext>
            </a:extLst>
          </p:cNvPr>
          <p:cNvSpPr txBox="1"/>
          <p:nvPr/>
        </p:nvSpPr>
        <p:spPr>
          <a:xfrm>
            <a:off x="6418326"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Secretary/</a:t>
            </a:r>
            <a:endParaRPr lang="es-MX">
              <a:solidFill>
                <a:srgbClr val="0070C0"/>
              </a:solidFill>
            </a:endParaRPr>
          </a:p>
          <a:p>
            <a:pPr algn="ctr"/>
            <a:r>
              <a:rPr lang="es-MX">
                <a:solidFill>
                  <a:srgbClr val="0070C0"/>
                </a:solidFill>
              </a:rPr>
              <a:t>Secretaria</a:t>
            </a:r>
            <a:endParaRPr lang="es-MX">
              <a:solidFill>
                <a:srgbClr val="0070C0"/>
              </a:solidFill>
              <a:cs typeface="Poppins"/>
            </a:endParaRPr>
          </a:p>
        </p:txBody>
      </p:sp>
      <p:sp>
        <p:nvSpPr>
          <p:cNvPr id="32" name="TextBox 31">
            <a:extLst>
              <a:ext uri="{FF2B5EF4-FFF2-40B4-BE49-F238E27FC236}">
                <a16:creationId xmlns:a16="http://schemas.microsoft.com/office/drawing/2014/main" id="{465E41F8-794D-42B9-8B74-A6D6644B4672}"/>
              </a:ext>
            </a:extLst>
          </p:cNvPr>
          <p:cNvSpPr txBox="1"/>
          <p:nvPr/>
        </p:nvSpPr>
        <p:spPr>
          <a:xfrm>
            <a:off x="2917942" y="4683715"/>
            <a:ext cx="3500384" cy="923330"/>
          </a:xfrm>
          <a:prstGeom prst="rect">
            <a:avLst/>
          </a:prstGeom>
          <a:noFill/>
        </p:spPr>
        <p:txBody>
          <a:bodyPr wrap="square" lIns="91440" tIns="45720" rIns="91440" bIns="45720" rtlCol="0" anchor="t">
            <a:spAutoFit/>
          </a:bodyPr>
          <a:lstStyle/>
          <a:p>
            <a:pPr algn="ctr"/>
            <a:r>
              <a:rPr lang="en-US"/>
              <a:t>Name, </a:t>
            </a:r>
          </a:p>
          <a:p>
            <a:pPr algn="ctr"/>
            <a:r>
              <a:rPr lang="en-US"/>
              <a:t>Vice-Chairperson/ </a:t>
            </a:r>
            <a:endParaRPr lang="es-MX">
              <a:solidFill>
                <a:srgbClr val="0070C0"/>
              </a:solidFill>
            </a:endParaRPr>
          </a:p>
          <a:p>
            <a:pPr algn="ctr"/>
            <a:r>
              <a:rPr lang="en-US">
                <a:solidFill>
                  <a:srgbClr val="0070C0"/>
                </a:solidFill>
              </a:rPr>
              <a:t>Vice-</a:t>
            </a:r>
            <a:r>
              <a:rPr lang="es-MX">
                <a:solidFill>
                  <a:srgbClr val="0070C0"/>
                </a:solidFill>
              </a:rPr>
              <a:t>Presidenta</a:t>
            </a:r>
            <a:endParaRPr lang="es-MX">
              <a:solidFill>
                <a:srgbClr val="0070C0"/>
              </a:solidFill>
              <a:cs typeface="Poppins"/>
            </a:endParaRPr>
          </a:p>
        </p:txBody>
      </p:sp>
      <p:sp>
        <p:nvSpPr>
          <p:cNvPr id="2" name="TextBox 1">
            <a:extLst>
              <a:ext uri="{FF2B5EF4-FFF2-40B4-BE49-F238E27FC236}">
                <a16:creationId xmlns:a16="http://schemas.microsoft.com/office/drawing/2014/main" id="{99B50757-D0F5-9581-EFFA-13289DDD81C3}"/>
              </a:ext>
            </a:extLst>
          </p:cNvPr>
          <p:cNvSpPr txBox="1"/>
          <p:nvPr/>
        </p:nvSpPr>
        <p:spPr>
          <a:xfrm>
            <a:off x="6075872" y="281796"/>
            <a:ext cx="55611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rgbClr val="0070C0"/>
                </a:solidFill>
                <a:latin typeface="Poppins"/>
                <a:cs typeface="Segoe UI"/>
              </a:rPr>
              <a:t>Función</a:t>
            </a:r>
            <a:r>
              <a:rPr lang="en-US" sz="2800" b="1" dirty="0">
                <a:solidFill>
                  <a:srgbClr val="0070C0"/>
                </a:solidFill>
                <a:latin typeface="Poppins"/>
                <a:cs typeface="Segoe UI"/>
              </a:rPr>
              <a:t> y </a:t>
            </a:r>
            <a:r>
              <a:rPr lang="en-US" sz="2800" b="1" dirty="0" err="1">
                <a:solidFill>
                  <a:srgbClr val="0070C0"/>
                </a:solidFill>
                <a:latin typeface="Poppins"/>
                <a:cs typeface="Segoe UI"/>
              </a:rPr>
              <a:t>Responsabilidades</a:t>
            </a:r>
            <a:r>
              <a:rPr lang="en-US" sz="2800" b="1" dirty="0">
                <a:solidFill>
                  <a:srgbClr val="0070C0"/>
                </a:solidFill>
                <a:latin typeface="Poppins"/>
                <a:cs typeface="Segoe UI"/>
              </a:rPr>
              <a:t> de </a:t>
            </a:r>
            <a:r>
              <a:rPr lang="en-US" sz="2800" b="1" dirty="0" err="1">
                <a:solidFill>
                  <a:srgbClr val="0070C0"/>
                </a:solidFill>
                <a:latin typeface="Poppins"/>
                <a:cs typeface="Segoe UI"/>
              </a:rPr>
              <a:t>los</a:t>
            </a:r>
            <a:r>
              <a:rPr lang="en-US" sz="2800" b="1" dirty="0">
                <a:solidFill>
                  <a:srgbClr val="0070C0"/>
                </a:solidFill>
                <a:latin typeface="Poppins"/>
                <a:cs typeface="Segoe UI"/>
              </a:rPr>
              <a:t>  </a:t>
            </a:r>
            <a:r>
              <a:rPr lang="en-US" sz="2800" b="1" dirty="0" err="1">
                <a:solidFill>
                  <a:srgbClr val="0070C0"/>
                </a:solidFill>
                <a:latin typeface="Poppins"/>
                <a:cs typeface="Segoe UI"/>
              </a:rPr>
              <a:t>Funcionarios</a:t>
            </a:r>
            <a:r>
              <a:rPr lang="en-US" sz="2800" b="1" dirty="0">
                <a:solidFill>
                  <a:srgbClr val="0070C0"/>
                </a:solidFill>
                <a:latin typeface="Poppins"/>
                <a:cs typeface="Segoe UI"/>
              </a:rPr>
              <a:t>  del SSC</a:t>
            </a:r>
            <a:endParaRPr lang="en-US" dirty="0">
              <a:solidFill>
                <a:srgbClr val="0070C0"/>
              </a:solidFill>
              <a:cs typeface="Calibri"/>
            </a:endParaRPr>
          </a:p>
        </p:txBody>
      </p:sp>
    </p:spTree>
    <p:extLst>
      <p:ext uri="{BB962C8B-B14F-4D97-AF65-F5344CB8AC3E}">
        <p14:creationId xmlns:p14="http://schemas.microsoft.com/office/powerpoint/2010/main" val="5217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3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75228" y="2914388"/>
            <a:ext cx="1887166" cy="881831"/>
          </a:xfrm>
          <a:prstGeom prst="rect">
            <a:avLst/>
          </a:prstGeom>
          <a:noFill/>
        </p:spPr>
        <p:txBody>
          <a:bodyPr wrap="non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Presidente/a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82515" y="-98853"/>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724131"/>
                <a:ext cx="3164059" cy="1041170"/>
              </a:xfrm>
              <a:prstGeom prst="rect">
                <a:avLst/>
              </a:prstGeom>
              <a:no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Presides at all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Presidir en todas las reuniones.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763436" y="2107172"/>
                <a:ext cx="1491391" cy="2885882"/>
              </a:xfrm>
              <a:prstGeom prst="rect">
                <a:avLst/>
              </a:prstGeom>
              <a:noFill/>
            </p:spPr>
            <p:txBody>
              <a:bodyPr wrap="square" lIns="91440" tIns="45720" rIns="91440" bIns="45720" rtlCol="0" anchor="t">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Participates in agenda planning with the other officers and school staff.</a:t>
                </a:r>
                <a:endParaRPr kumimoji="0" lang="es-MX" sz="1700" b="1" i="0" u="none" strike="noStrike" kern="1200" cap="none" spc="0" normalizeH="0" baseline="0" noProof="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472327"/>
            <a:chOff x="1011308" y="1222042"/>
            <a:chExt cx="2108200" cy="4851647"/>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25550" cy="4851647"/>
              <a:chOff x="1620908" y="1209342"/>
              <a:chExt cx="1925550" cy="4851647"/>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635027" y="2415257"/>
                <a:ext cx="1911431" cy="364573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Other duties as prescribed by the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Desempeñar otras  responsabilidades establecidas  por el consejo.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4" name="TextBox 3">
            <a:extLst>
              <a:ext uri="{FF2B5EF4-FFF2-40B4-BE49-F238E27FC236}">
                <a16:creationId xmlns:a16="http://schemas.microsoft.com/office/drawing/2014/main" id="{4DA4BD3B-E28F-4626-A303-271C0188387D}"/>
              </a:ext>
            </a:extLst>
          </p:cNvPr>
          <p:cNvSpPr txBox="1"/>
          <p:nvPr/>
        </p:nvSpPr>
        <p:spPr>
          <a:xfrm>
            <a:off x="8168898" y="877609"/>
            <a:ext cx="3811131" cy="5824790"/>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a:ea typeface="+mn-ea"/>
                <a:cs typeface="Poppins"/>
              </a:rPr>
              <a:t>Chairperson</a:t>
            </a:r>
            <a:r>
              <a:rPr kumimoji="0" lang="en-US" sz="2400" b="0" i="0" u="none" strike="noStrike" kern="1200" cap="none" spc="0" normalizeH="0" baseline="0" noProof="0" dirty="0">
                <a:ln>
                  <a:noFill/>
                </a:ln>
                <a:solidFill>
                  <a:prstClr val="black"/>
                </a:solidFill>
                <a:effectLst/>
                <a:uLnTx/>
                <a:uFillTx/>
                <a:latin typeface="Poppins"/>
                <a:ea typeface="+mn-ea"/>
                <a:cs typeface="Poppins"/>
              </a:rPr>
              <a:t>: A person that leads the meeting. This person  directs what is discussed in the meeting, as per the agenda.</a:t>
            </a:r>
          </a:p>
          <a:p>
            <a:pPr marL="0" marR="0" lvl="0" indent="0" algn="l" defTabSz="914400" rtl="0" eaLnBrk="1" fontAlgn="auto" latinLnBrk="0" hangingPunct="1">
              <a:spcBef>
                <a:spcPts val="0"/>
              </a:spcBef>
              <a:spcAft>
                <a:spcPts val="0"/>
              </a:spcAft>
              <a:buClrTx/>
              <a:buSzTx/>
              <a:buFontTx/>
              <a:buNone/>
              <a:tabLst/>
              <a:defRPr/>
            </a:pPr>
            <a:endParaRPr kumimoji="0" lang="es-MX" sz="1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a:ea typeface="+mn-ea"/>
                <a:cs typeface="Poppins"/>
              </a:rPr>
              <a:t>Presidente: </a:t>
            </a:r>
            <a:r>
              <a:rPr kumimoji="0" lang="es-MX" sz="2400" b="0" i="0" u="none" strike="noStrike" kern="1200" cap="none" spc="0" normalizeH="0" baseline="0" noProof="0" dirty="0">
                <a:ln>
                  <a:noFill/>
                </a:ln>
                <a:solidFill>
                  <a:srgbClr val="0070C0"/>
                </a:solidFill>
                <a:effectLst/>
                <a:uLnTx/>
                <a:uFillTx/>
                <a:latin typeface="Poppins"/>
                <a:ea typeface="+mn-ea"/>
                <a:cs typeface="Poppins"/>
              </a:rPr>
              <a:t>La persona que está a cargo de la reunión.  Esta persona tiene la capacidad de dirigir lo que qué  se discute algo en la reunión, de acuerdo a la agenda.</a:t>
            </a: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228878" y="5226360"/>
              <a:ext cx="3841652" cy="1153659"/>
            </a:xfrm>
            <a:prstGeom prst="rect">
              <a:avLst/>
            </a:prstGeom>
            <a:no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a:ea typeface="+mn-ea"/>
                  <a:cs typeface="Poppins"/>
                </a:rPr>
                <a:t>Signs all pertinent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a:ea typeface="+mn-ea"/>
                  <a:cs typeface="Poppins"/>
                </a:rPr>
                <a:t>Firmar todos los documentos pertinentes.</a:t>
              </a:r>
            </a:p>
          </p:txBody>
        </p:sp>
      </p:grpSp>
      <p:sp>
        <p:nvSpPr>
          <p:cNvPr id="9" name="TextBox 8">
            <a:extLst>
              <a:ext uri="{FF2B5EF4-FFF2-40B4-BE49-F238E27FC236}">
                <a16:creationId xmlns:a16="http://schemas.microsoft.com/office/drawing/2014/main" id="{DDFD3E02-2ECB-CA14-6EDF-D4CE7A2A48DE}"/>
              </a:ext>
            </a:extLst>
          </p:cNvPr>
          <p:cNvSpPr txBox="1"/>
          <p:nvPr/>
        </p:nvSpPr>
        <p:spPr>
          <a:xfrm>
            <a:off x="8172601" y="167647"/>
            <a:ext cx="3724286" cy="621837"/>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p:txBody>
      </p:sp>
    </p:spTree>
    <p:extLst>
      <p:ext uri="{BB962C8B-B14F-4D97-AF65-F5344CB8AC3E}">
        <p14:creationId xmlns:p14="http://schemas.microsoft.com/office/powerpoint/2010/main" val="2234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5_POINT_CIRCLE" hidden="1">
            <a:extLst>
              <a:ext uri="{FF2B5EF4-FFF2-40B4-BE49-F238E27FC236}">
                <a16:creationId xmlns:a16="http://schemas.microsoft.com/office/drawing/2014/main" id="{CC328014-01B3-470A-86E6-DA97768541C2}"/>
              </a:ext>
            </a:extLst>
          </p:cNvPr>
          <p:cNvGrpSpPr>
            <a:grpSpLocks noChangeAspect="1"/>
          </p:cNvGrpSpPr>
          <p:nvPr/>
        </p:nvGrpSpPr>
        <p:grpSpPr bwMode="auto">
          <a:xfrm>
            <a:off x="2609751" y="91439"/>
            <a:ext cx="6762751" cy="6477000"/>
            <a:chOff x="376" y="1580"/>
            <a:chExt cx="4260" cy="4080"/>
          </a:xfrm>
        </p:grpSpPr>
        <p:sp>
          <p:nvSpPr>
            <p:cNvPr id="14" name="Freeform 5">
              <a:extLst>
                <a:ext uri="{FF2B5EF4-FFF2-40B4-BE49-F238E27FC236}">
                  <a16:creationId xmlns:a16="http://schemas.microsoft.com/office/drawing/2014/main" id="{6C5C1CC4-1A79-4BF6-828D-9F75AEF6C309}"/>
                </a:ext>
              </a:extLst>
            </p:cNvPr>
            <p:cNvSpPr>
              <a:spLocks/>
            </p:cNvSpPr>
            <p:nvPr/>
          </p:nvSpPr>
          <p:spPr bwMode="auto">
            <a:xfrm>
              <a:off x="1932" y="2471"/>
              <a:ext cx="1137" cy="494"/>
            </a:xfrm>
            <a:custGeom>
              <a:avLst/>
              <a:gdLst>
                <a:gd name="T0" fmla="*/ 92 w 479"/>
                <a:gd name="T1" fmla="*/ 208 h 208"/>
                <a:gd name="T2" fmla="*/ 0 w 479"/>
                <a:gd name="T3" fmla="*/ 83 h 208"/>
                <a:gd name="T4" fmla="*/ 479 w 479"/>
                <a:gd name="T5" fmla="*/ 88 h 208"/>
                <a:gd name="T6" fmla="*/ 392 w 479"/>
                <a:gd name="T7" fmla="*/ 208 h 208"/>
                <a:gd name="T8" fmla="*/ 92 w 479"/>
                <a:gd name="T9" fmla="*/ 208 h 208"/>
              </a:gdLst>
              <a:ahLst/>
              <a:cxnLst>
                <a:cxn ang="0">
                  <a:pos x="T0" y="T1"/>
                </a:cxn>
                <a:cxn ang="0">
                  <a:pos x="T2" y="T3"/>
                </a:cxn>
                <a:cxn ang="0">
                  <a:pos x="T4" y="T5"/>
                </a:cxn>
                <a:cxn ang="0">
                  <a:pos x="T6" y="T7"/>
                </a:cxn>
                <a:cxn ang="0">
                  <a:pos x="T8" y="T9"/>
                </a:cxn>
              </a:cxnLst>
              <a:rect l="0" t="0" r="r" b="b"/>
              <a:pathLst>
                <a:path w="479" h="208">
                  <a:moveTo>
                    <a:pt x="92" y="208"/>
                  </a:moveTo>
                  <a:cubicBezTo>
                    <a:pt x="66" y="172"/>
                    <a:pt x="13" y="102"/>
                    <a:pt x="0" y="83"/>
                  </a:cubicBezTo>
                  <a:cubicBezTo>
                    <a:pt x="150" y="2"/>
                    <a:pt x="328" y="0"/>
                    <a:pt x="479" y="88"/>
                  </a:cubicBezTo>
                  <a:cubicBezTo>
                    <a:pt x="439" y="144"/>
                    <a:pt x="415" y="175"/>
                    <a:pt x="392" y="208"/>
                  </a:cubicBezTo>
                  <a:cubicBezTo>
                    <a:pt x="299" y="160"/>
                    <a:pt x="184" y="161"/>
                    <a:pt x="92"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5" name="Freeform 6">
              <a:extLst>
                <a:ext uri="{FF2B5EF4-FFF2-40B4-BE49-F238E27FC236}">
                  <a16:creationId xmlns:a16="http://schemas.microsoft.com/office/drawing/2014/main" id="{D72E300B-CE00-4999-9A3C-42C5F3B94843}"/>
                </a:ext>
              </a:extLst>
            </p:cNvPr>
            <p:cNvSpPr>
              <a:spLocks/>
            </p:cNvSpPr>
            <p:nvPr/>
          </p:nvSpPr>
          <p:spPr bwMode="auto">
            <a:xfrm>
              <a:off x="1371" y="1580"/>
              <a:ext cx="2266" cy="1219"/>
            </a:xfrm>
            <a:custGeom>
              <a:avLst/>
              <a:gdLst>
                <a:gd name="T0" fmla="*/ 228 w 954"/>
                <a:gd name="T1" fmla="*/ 511 h 513"/>
                <a:gd name="T2" fmla="*/ 0 w 954"/>
                <a:gd name="T3" fmla="*/ 199 h 513"/>
                <a:gd name="T4" fmla="*/ 954 w 954"/>
                <a:gd name="T5" fmla="*/ 199 h 513"/>
                <a:gd name="T6" fmla="*/ 728 w 954"/>
                <a:gd name="T7" fmla="*/ 513 h 513"/>
                <a:gd name="T8" fmla="*/ 228 w 954"/>
                <a:gd name="T9" fmla="*/ 511 h 513"/>
              </a:gdLst>
              <a:ahLst/>
              <a:cxnLst>
                <a:cxn ang="0">
                  <a:pos x="T0" y="T1"/>
                </a:cxn>
                <a:cxn ang="0">
                  <a:pos x="T2" y="T3"/>
                </a:cxn>
                <a:cxn ang="0">
                  <a:pos x="T4" y="T5"/>
                </a:cxn>
                <a:cxn ang="0">
                  <a:pos x="T6" y="T7"/>
                </a:cxn>
                <a:cxn ang="0">
                  <a:pos x="T8" y="T9"/>
                </a:cxn>
              </a:cxnLst>
              <a:rect l="0" t="0" r="r" b="b"/>
              <a:pathLst>
                <a:path w="954" h="513">
                  <a:moveTo>
                    <a:pt x="228" y="511"/>
                  </a:moveTo>
                  <a:cubicBezTo>
                    <a:pt x="149" y="404"/>
                    <a:pt x="49" y="267"/>
                    <a:pt x="0" y="199"/>
                  </a:cubicBezTo>
                  <a:cubicBezTo>
                    <a:pt x="287" y="3"/>
                    <a:pt x="668" y="0"/>
                    <a:pt x="954" y="199"/>
                  </a:cubicBezTo>
                  <a:cubicBezTo>
                    <a:pt x="884" y="298"/>
                    <a:pt x="766" y="460"/>
                    <a:pt x="728" y="513"/>
                  </a:cubicBezTo>
                  <a:cubicBezTo>
                    <a:pt x="561" y="410"/>
                    <a:pt x="389" y="410"/>
                    <a:pt x="228" y="51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6" name="Freeform 7">
              <a:extLst>
                <a:ext uri="{FF2B5EF4-FFF2-40B4-BE49-F238E27FC236}">
                  <a16:creationId xmlns:a16="http://schemas.microsoft.com/office/drawing/2014/main" id="{2BD052A9-7306-4F3D-8A38-42752D24372B}"/>
                </a:ext>
              </a:extLst>
            </p:cNvPr>
            <p:cNvSpPr>
              <a:spLocks/>
            </p:cNvSpPr>
            <p:nvPr/>
          </p:nvSpPr>
          <p:spPr bwMode="auto">
            <a:xfrm>
              <a:off x="1293" y="2837"/>
              <a:ext cx="643" cy="1078"/>
            </a:xfrm>
            <a:custGeom>
              <a:avLst/>
              <a:gdLst>
                <a:gd name="T0" fmla="*/ 178 w 271"/>
                <a:gd name="T1" fmla="*/ 405 h 454"/>
                <a:gd name="T2" fmla="*/ 31 w 271"/>
                <a:gd name="T3" fmla="*/ 454 h 454"/>
                <a:gd name="T4" fmla="*/ 184 w 271"/>
                <a:gd name="T5" fmla="*/ 0 h 454"/>
                <a:gd name="T6" fmla="*/ 271 w 271"/>
                <a:gd name="T7" fmla="*/ 119 h 454"/>
                <a:gd name="T8" fmla="*/ 178 w 271"/>
                <a:gd name="T9" fmla="*/ 405 h 454"/>
              </a:gdLst>
              <a:ahLst/>
              <a:cxnLst>
                <a:cxn ang="0">
                  <a:pos x="T0" y="T1"/>
                </a:cxn>
                <a:cxn ang="0">
                  <a:pos x="T2" y="T3"/>
                </a:cxn>
                <a:cxn ang="0">
                  <a:pos x="T4" y="T5"/>
                </a:cxn>
                <a:cxn ang="0">
                  <a:pos x="T6" y="T7"/>
                </a:cxn>
                <a:cxn ang="0">
                  <a:pos x="T8" y="T9"/>
                </a:cxn>
              </a:cxnLst>
              <a:rect l="0" t="0" r="r" b="b"/>
              <a:pathLst>
                <a:path w="271" h="454">
                  <a:moveTo>
                    <a:pt x="178" y="405"/>
                  </a:moveTo>
                  <a:cubicBezTo>
                    <a:pt x="136" y="418"/>
                    <a:pt x="53" y="447"/>
                    <a:pt x="31" y="454"/>
                  </a:cubicBezTo>
                  <a:cubicBezTo>
                    <a:pt x="0" y="286"/>
                    <a:pt x="54" y="116"/>
                    <a:pt x="184" y="0"/>
                  </a:cubicBezTo>
                  <a:cubicBezTo>
                    <a:pt x="224" y="55"/>
                    <a:pt x="247" y="88"/>
                    <a:pt x="271" y="119"/>
                  </a:cubicBezTo>
                  <a:cubicBezTo>
                    <a:pt x="197" y="194"/>
                    <a:pt x="162" y="303"/>
                    <a:pt x="178"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7" name="Freeform 8">
              <a:extLst>
                <a:ext uri="{FF2B5EF4-FFF2-40B4-BE49-F238E27FC236}">
                  <a16:creationId xmlns:a16="http://schemas.microsoft.com/office/drawing/2014/main" id="{627E3FCA-3D26-4E6D-89E4-609A95161C06}"/>
                </a:ext>
              </a:extLst>
            </p:cNvPr>
            <p:cNvSpPr>
              <a:spLocks/>
            </p:cNvSpPr>
            <p:nvPr/>
          </p:nvSpPr>
          <p:spPr bwMode="auto">
            <a:xfrm>
              <a:off x="376" y="2103"/>
              <a:ext cx="1475" cy="2154"/>
            </a:xfrm>
            <a:custGeom>
              <a:avLst/>
              <a:gdLst>
                <a:gd name="T0" fmla="*/ 465 w 621"/>
                <a:gd name="T1" fmla="*/ 787 h 907"/>
                <a:gd name="T2" fmla="*/ 98 w 621"/>
                <a:gd name="T3" fmla="*/ 907 h 907"/>
                <a:gd name="T4" fmla="*/ 393 w 621"/>
                <a:gd name="T5" fmla="*/ 0 h 907"/>
                <a:gd name="T6" fmla="*/ 621 w 621"/>
                <a:gd name="T7" fmla="*/ 312 h 907"/>
                <a:gd name="T8" fmla="*/ 465 w 621"/>
                <a:gd name="T9" fmla="*/ 787 h 907"/>
              </a:gdLst>
              <a:ahLst/>
              <a:cxnLst>
                <a:cxn ang="0">
                  <a:pos x="T0" y="T1"/>
                </a:cxn>
                <a:cxn ang="0">
                  <a:pos x="T2" y="T3"/>
                </a:cxn>
                <a:cxn ang="0">
                  <a:pos x="T4" y="T5"/>
                </a:cxn>
                <a:cxn ang="0">
                  <a:pos x="T6" y="T7"/>
                </a:cxn>
                <a:cxn ang="0">
                  <a:pos x="T8" y="T9"/>
                </a:cxn>
              </a:cxnLst>
              <a:rect l="0" t="0" r="r" b="b"/>
              <a:pathLst>
                <a:path w="621" h="907">
                  <a:moveTo>
                    <a:pt x="465" y="787"/>
                  </a:moveTo>
                  <a:cubicBezTo>
                    <a:pt x="339" y="829"/>
                    <a:pt x="178" y="881"/>
                    <a:pt x="98" y="907"/>
                  </a:cubicBezTo>
                  <a:cubicBezTo>
                    <a:pt x="0" y="574"/>
                    <a:pt x="115" y="210"/>
                    <a:pt x="393" y="0"/>
                  </a:cubicBezTo>
                  <a:cubicBezTo>
                    <a:pt x="465" y="97"/>
                    <a:pt x="583" y="259"/>
                    <a:pt x="621" y="312"/>
                  </a:cubicBezTo>
                  <a:cubicBezTo>
                    <a:pt x="472" y="439"/>
                    <a:pt x="418" y="602"/>
                    <a:pt x="465"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8" name="Freeform 9">
              <a:extLst>
                <a:ext uri="{FF2B5EF4-FFF2-40B4-BE49-F238E27FC236}">
                  <a16:creationId xmlns:a16="http://schemas.microsoft.com/office/drawing/2014/main" id="{F9B2B4B3-F245-4FDB-8A3E-2899F2F600CC}"/>
                </a:ext>
              </a:extLst>
            </p:cNvPr>
            <p:cNvSpPr>
              <a:spLocks/>
            </p:cNvSpPr>
            <p:nvPr/>
          </p:nvSpPr>
          <p:spPr bwMode="auto">
            <a:xfrm>
              <a:off x="1461" y="4046"/>
              <a:ext cx="915" cy="786"/>
            </a:xfrm>
            <a:custGeom>
              <a:avLst/>
              <a:gdLst>
                <a:gd name="T0" fmla="*/ 384 w 385"/>
                <a:gd name="T1" fmla="*/ 177 h 331"/>
                <a:gd name="T2" fmla="*/ 385 w 385"/>
                <a:gd name="T3" fmla="*/ 331 h 331"/>
                <a:gd name="T4" fmla="*/ 0 w 385"/>
                <a:gd name="T5" fmla="*/ 46 h 331"/>
                <a:gd name="T6" fmla="*/ 141 w 385"/>
                <a:gd name="T7" fmla="*/ 0 h 331"/>
                <a:gd name="T8" fmla="*/ 384 w 385"/>
                <a:gd name="T9" fmla="*/ 177 h 331"/>
              </a:gdLst>
              <a:ahLst/>
              <a:cxnLst>
                <a:cxn ang="0">
                  <a:pos x="T0" y="T1"/>
                </a:cxn>
                <a:cxn ang="0">
                  <a:pos x="T2" y="T3"/>
                </a:cxn>
                <a:cxn ang="0">
                  <a:pos x="T4" y="T5"/>
                </a:cxn>
                <a:cxn ang="0">
                  <a:pos x="T6" y="T7"/>
                </a:cxn>
                <a:cxn ang="0">
                  <a:pos x="T8" y="T9"/>
                </a:cxn>
              </a:cxnLst>
              <a:rect l="0" t="0" r="r" b="b"/>
              <a:pathLst>
                <a:path w="385" h="331">
                  <a:moveTo>
                    <a:pt x="384" y="177"/>
                  </a:moveTo>
                  <a:cubicBezTo>
                    <a:pt x="383" y="221"/>
                    <a:pt x="385" y="309"/>
                    <a:pt x="385" y="331"/>
                  </a:cubicBezTo>
                  <a:cubicBezTo>
                    <a:pt x="216" y="309"/>
                    <a:pt x="71" y="206"/>
                    <a:pt x="0" y="46"/>
                  </a:cubicBezTo>
                  <a:cubicBezTo>
                    <a:pt x="66" y="25"/>
                    <a:pt x="104" y="13"/>
                    <a:pt x="141" y="0"/>
                  </a:cubicBezTo>
                  <a:cubicBezTo>
                    <a:pt x="189" y="94"/>
                    <a:pt x="282" y="161"/>
                    <a:pt x="384"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9" name="Freeform 10">
              <a:extLst>
                <a:ext uri="{FF2B5EF4-FFF2-40B4-BE49-F238E27FC236}">
                  <a16:creationId xmlns:a16="http://schemas.microsoft.com/office/drawing/2014/main" id="{A2DE679E-4F81-4F34-B18C-6E69D967ABDB}"/>
                </a:ext>
              </a:extLst>
            </p:cNvPr>
            <p:cNvSpPr>
              <a:spLocks/>
            </p:cNvSpPr>
            <p:nvPr/>
          </p:nvSpPr>
          <p:spPr bwMode="auto">
            <a:xfrm>
              <a:off x="635" y="4041"/>
              <a:ext cx="1833" cy="1619"/>
            </a:xfrm>
            <a:custGeom>
              <a:avLst/>
              <a:gdLst>
                <a:gd name="T0" fmla="*/ 771 w 772"/>
                <a:gd name="T1" fmla="*/ 295 h 682"/>
                <a:gd name="T2" fmla="*/ 771 w 772"/>
                <a:gd name="T3" fmla="*/ 682 h 682"/>
                <a:gd name="T4" fmla="*/ 0 w 772"/>
                <a:gd name="T5" fmla="*/ 121 h 682"/>
                <a:gd name="T6" fmla="*/ 367 w 772"/>
                <a:gd name="T7" fmla="*/ 0 h 682"/>
                <a:gd name="T8" fmla="*/ 771 w 772"/>
                <a:gd name="T9" fmla="*/ 295 h 682"/>
              </a:gdLst>
              <a:ahLst/>
              <a:cxnLst>
                <a:cxn ang="0">
                  <a:pos x="T0" y="T1"/>
                </a:cxn>
                <a:cxn ang="0">
                  <a:pos x="T2" y="T3"/>
                </a:cxn>
                <a:cxn ang="0">
                  <a:pos x="T4" y="T5"/>
                </a:cxn>
                <a:cxn ang="0">
                  <a:pos x="T6" y="T7"/>
                </a:cxn>
                <a:cxn ang="0">
                  <a:pos x="T8" y="T9"/>
                </a:cxn>
              </a:cxnLst>
              <a:rect l="0" t="0" r="r" b="b"/>
              <a:pathLst>
                <a:path w="772" h="682">
                  <a:moveTo>
                    <a:pt x="771" y="295"/>
                  </a:moveTo>
                  <a:cubicBezTo>
                    <a:pt x="771" y="429"/>
                    <a:pt x="772" y="598"/>
                    <a:pt x="771" y="682"/>
                  </a:cubicBezTo>
                  <a:cubicBezTo>
                    <a:pt x="424" y="672"/>
                    <a:pt x="114" y="450"/>
                    <a:pt x="0" y="121"/>
                  </a:cubicBezTo>
                  <a:cubicBezTo>
                    <a:pt x="115" y="82"/>
                    <a:pt x="305" y="20"/>
                    <a:pt x="367" y="0"/>
                  </a:cubicBezTo>
                  <a:cubicBezTo>
                    <a:pt x="442" y="182"/>
                    <a:pt x="581" y="283"/>
                    <a:pt x="77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0" name="Freeform 11">
              <a:extLst>
                <a:ext uri="{FF2B5EF4-FFF2-40B4-BE49-F238E27FC236}">
                  <a16:creationId xmlns:a16="http://schemas.microsoft.com/office/drawing/2014/main" id="{197B02AD-5B5D-4482-B9D9-2747C79EBC56}"/>
                </a:ext>
              </a:extLst>
            </p:cNvPr>
            <p:cNvSpPr>
              <a:spLocks/>
            </p:cNvSpPr>
            <p:nvPr/>
          </p:nvSpPr>
          <p:spPr bwMode="auto">
            <a:xfrm>
              <a:off x="3078" y="2837"/>
              <a:ext cx="642" cy="1078"/>
            </a:xfrm>
            <a:custGeom>
              <a:avLst/>
              <a:gdLst>
                <a:gd name="T0" fmla="*/ 93 w 270"/>
                <a:gd name="T1" fmla="*/ 405 h 454"/>
                <a:gd name="T2" fmla="*/ 239 w 270"/>
                <a:gd name="T3" fmla="*/ 454 h 454"/>
                <a:gd name="T4" fmla="*/ 86 w 270"/>
                <a:gd name="T5" fmla="*/ 0 h 454"/>
                <a:gd name="T6" fmla="*/ 0 w 270"/>
                <a:gd name="T7" fmla="*/ 119 h 454"/>
                <a:gd name="T8" fmla="*/ 93 w 270"/>
                <a:gd name="T9" fmla="*/ 405 h 454"/>
              </a:gdLst>
              <a:ahLst/>
              <a:cxnLst>
                <a:cxn ang="0">
                  <a:pos x="T0" y="T1"/>
                </a:cxn>
                <a:cxn ang="0">
                  <a:pos x="T2" y="T3"/>
                </a:cxn>
                <a:cxn ang="0">
                  <a:pos x="T4" y="T5"/>
                </a:cxn>
                <a:cxn ang="0">
                  <a:pos x="T6" y="T7"/>
                </a:cxn>
                <a:cxn ang="0">
                  <a:pos x="T8" y="T9"/>
                </a:cxn>
              </a:cxnLst>
              <a:rect l="0" t="0" r="r" b="b"/>
              <a:pathLst>
                <a:path w="270" h="454">
                  <a:moveTo>
                    <a:pt x="93" y="405"/>
                  </a:moveTo>
                  <a:cubicBezTo>
                    <a:pt x="135" y="418"/>
                    <a:pt x="218" y="447"/>
                    <a:pt x="239" y="454"/>
                  </a:cubicBezTo>
                  <a:cubicBezTo>
                    <a:pt x="270" y="286"/>
                    <a:pt x="217" y="116"/>
                    <a:pt x="86" y="0"/>
                  </a:cubicBezTo>
                  <a:cubicBezTo>
                    <a:pt x="46" y="55"/>
                    <a:pt x="24" y="88"/>
                    <a:pt x="0" y="119"/>
                  </a:cubicBezTo>
                  <a:cubicBezTo>
                    <a:pt x="74" y="194"/>
                    <a:pt x="109" y="303"/>
                    <a:pt x="93"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1" name="Freeform 12">
              <a:extLst>
                <a:ext uri="{FF2B5EF4-FFF2-40B4-BE49-F238E27FC236}">
                  <a16:creationId xmlns:a16="http://schemas.microsoft.com/office/drawing/2014/main" id="{765AA457-2C7D-4898-A1C5-2B0826E4A9A6}"/>
                </a:ext>
              </a:extLst>
            </p:cNvPr>
            <p:cNvSpPr>
              <a:spLocks/>
            </p:cNvSpPr>
            <p:nvPr/>
          </p:nvSpPr>
          <p:spPr bwMode="auto">
            <a:xfrm>
              <a:off x="3162" y="2103"/>
              <a:ext cx="1474" cy="2154"/>
            </a:xfrm>
            <a:custGeom>
              <a:avLst/>
              <a:gdLst>
                <a:gd name="T0" fmla="*/ 157 w 621"/>
                <a:gd name="T1" fmla="*/ 787 h 907"/>
                <a:gd name="T2" fmla="*/ 524 w 621"/>
                <a:gd name="T3" fmla="*/ 907 h 907"/>
                <a:gd name="T4" fmla="*/ 229 w 621"/>
                <a:gd name="T5" fmla="*/ 0 h 907"/>
                <a:gd name="T6" fmla="*/ 0 w 621"/>
                <a:gd name="T7" fmla="*/ 312 h 907"/>
                <a:gd name="T8" fmla="*/ 157 w 621"/>
                <a:gd name="T9" fmla="*/ 787 h 907"/>
              </a:gdLst>
              <a:ahLst/>
              <a:cxnLst>
                <a:cxn ang="0">
                  <a:pos x="T0" y="T1"/>
                </a:cxn>
                <a:cxn ang="0">
                  <a:pos x="T2" y="T3"/>
                </a:cxn>
                <a:cxn ang="0">
                  <a:pos x="T4" y="T5"/>
                </a:cxn>
                <a:cxn ang="0">
                  <a:pos x="T6" y="T7"/>
                </a:cxn>
                <a:cxn ang="0">
                  <a:pos x="T8" y="T9"/>
                </a:cxn>
              </a:cxnLst>
              <a:rect l="0" t="0" r="r" b="b"/>
              <a:pathLst>
                <a:path w="621" h="907">
                  <a:moveTo>
                    <a:pt x="157" y="787"/>
                  </a:moveTo>
                  <a:cubicBezTo>
                    <a:pt x="283" y="829"/>
                    <a:pt x="444" y="881"/>
                    <a:pt x="524" y="907"/>
                  </a:cubicBezTo>
                  <a:cubicBezTo>
                    <a:pt x="621" y="574"/>
                    <a:pt x="507" y="210"/>
                    <a:pt x="229" y="0"/>
                  </a:cubicBezTo>
                  <a:cubicBezTo>
                    <a:pt x="156" y="97"/>
                    <a:pt x="39" y="259"/>
                    <a:pt x="0" y="312"/>
                  </a:cubicBezTo>
                  <a:cubicBezTo>
                    <a:pt x="150" y="439"/>
                    <a:pt x="203" y="602"/>
                    <a:pt x="157"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2" name="Freeform 13">
              <a:extLst>
                <a:ext uri="{FF2B5EF4-FFF2-40B4-BE49-F238E27FC236}">
                  <a16:creationId xmlns:a16="http://schemas.microsoft.com/office/drawing/2014/main" id="{FC137872-FE10-4A86-ACC3-383002D515C2}"/>
                </a:ext>
              </a:extLst>
            </p:cNvPr>
            <p:cNvSpPr>
              <a:spLocks/>
            </p:cNvSpPr>
            <p:nvPr/>
          </p:nvSpPr>
          <p:spPr bwMode="auto">
            <a:xfrm>
              <a:off x="2637" y="4046"/>
              <a:ext cx="914" cy="786"/>
            </a:xfrm>
            <a:custGeom>
              <a:avLst/>
              <a:gdLst>
                <a:gd name="T0" fmla="*/ 2 w 385"/>
                <a:gd name="T1" fmla="*/ 177 h 331"/>
                <a:gd name="T2" fmla="*/ 1 w 385"/>
                <a:gd name="T3" fmla="*/ 331 h 331"/>
                <a:gd name="T4" fmla="*/ 385 w 385"/>
                <a:gd name="T5" fmla="*/ 46 h 331"/>
                <a:gd name="T6" fmla="*/ 244 w 385"/>
                <a:gd name="T7" fmla="*/ 0 h 331"/>
                <a:gd name="T8" fmla="*/ 2 w 385"/>
                <a:gd name="T9" fmla="*/ 177 h 331"/>
              </a:gdLst>
              <a:ahLst/>
              <a:cxnLst>
                <a:cxn ang="0">
                  <a:pos x="T0" y="T1"/>
                </a:cxn>
                <a:cxn ang="0">
                  <a:pos x="T2" y="T3"/>
                </a:cxn>
                <a:cxn ang="0">
                  <a:pos x="T4" y="T5"/>
                </a:cxn>
                <a:cxn ang="0">
                  <a:pos x="T6" y="T7"/>
                </a:cxn>
                <a:cxn ang="0">
                  <a:pos x="T8" y="T9"/>
                </a:cxn>
              </a:cxnLst>
              <a:rect l="0" t="0" r="r" b="b"/>
              <a:pathLst>
                <a:path w="385" h="331">
                  <a:moveTo>
                    <a:pt x="2" y="177"/>
                  </a:moveTo>
                  <a:cubicBezTo>
                    <a:pt x="2" y="221"/>
                    <a:pt x="0" y="309"/>
                    <a:pt x="1" y="331"/>
                  </a:cubicBezTo>
                  <a:cubicBezTo>
                    <a:pt x="170" y="309"/>
                    <a:pt x="315" y="206"/>
                    <a:pt x="385" y="46"/>
                  </a:cubicBezTo>
                  <a:cubicBezTo>
                    <a:pt x="320" y="25"/>
                    <a:pt x="282" y="13"/>
                    <a:pt x="244" y="0"/>
                  </a:cubicBezTo>
                  <a:cubicBezTo>
                    <a:pt x="197" y="94"/>
                    <a:pt x="104" y="161"/>
                    <a:pt x="2"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3" name="Freeform 14">
              <a:extLst>
                <a:ext uri="{FF2B5EF4-FFF2-40B4-BE49-F238E27FC236}">
                  <a16:creationId xmlns:a16="http://schemas.microsoft.com/office/drawing/2014/main" id="{6FA96C98-8695-41DA-93EC-5808307F3DF5}"/>
                </a:ext>
              </a:extLst>
            </p:cNvPr>
            <p:cNvSpPr>
              <a:spLocks/>
            </p:cNvSpPr>
            <p:nvPr/>
          </p:nvSpPr>
          <p:spPr bwMode="auto">
            <a:xfrm>
              <a:off x="2547" y="4041"/>
              <a:ext cx="1830" cy="1619"/>
            </a:xfrm>
            <a:custGeom>
              <a:avLst/>
              <a:gdLst>
                <a:gd name="T0" fmla="*/ 1 w 771"/>
                <a:gd name="T1" fmla="*/ 295 h 682"/>
                <a:gd name="T2" fmla="*/ 0 w 771"/>
                <a:gd name="T3" fmla="*/ 682 h 682"/>
                <a:gd name="T4" fmla="*/ 771 w 771"/>
                <a:gd name="T5" fmla="*/ 121 h 682"/>
                <a:gd name="T6" fmla="*/ 404 w 771"/>
                <a:gd name="T7" fmla="*/ 0 h 682"/>
                <a:gd name="T8" fmla="*/ 1 w 771"/>
                <a:gd name="T9" fmla="*/ 295 h 682"/>
              </a:gdLst>
              <a:ahLst/>
              <a:cxnLst>
                <a:cxn ang="0">
                  <a:pos x="T0" y="T1"/>
                </a:cxn>
                <a:cxn ang="0">
                  <a:pos x="T2" y="T3"/>
                </a:cxn>
                <a:cxn ang="0">
                  <a:pos x="T4" y="T5"/>
                </a:cxn>
                <a:cxn ang="0">
                  <a:pos x="T6" y="T7"/>
                </a:cxn>
                <a:cxn ang="0">
                  <a:pos x="T8" y="T9"/>
                </a:cxn>
              </a:cxnLst>
              <a:rect l="0" t="0" r="r" b="b"/>
              <a:pathLst>
                <a:path w="771" h="682">
                  <a:moveTo>
                    <a:pt x="1" y="295"/>
                  </a:moveTo>
                  <a:cubicBezTo>
                    <a:pt x="0" y="429"/>
                    <a:pt x="0" y="598"/>
                    <a:pt x="0" y="682"/>
                  </a:cubicBezTo>
                  <a:cubicBezTo>
                    <a:pt x="347" y="672"/>
                    <a:pt x="657" y="450"/>
                    <a:pt x="771" y="121"/>
                  </a:cubicBezTo>
                  <a:cubicBezTo>
                    <a:pt x="657" y="82"/>
                    <a:pt x="466" y="20"/>
                    <a:pt x="404" y="0"/>
                  </a:cubicBezTo>
                  <a:cubicBezTo>
                    <a:pt x="330" y="182"/>
                    <a:pt x="191" y="283"/>
                    <a:pt x="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24" name="4_POINT_CIRCLE" hidden="1">
            <a:extLst>
              <a:ext uri="{FF2B5EF4-FFF2-40B4-BE49-F238E27FC236}">
                <a16:creationId xmlns:a16="http://schemas.microsoft.com/office/drawing/2014/main" id="{8D20CCDE-934A-4DD7-86B4-5BD513F94916}"/>
              </a:ext>
            </a:extLst>
          </p:cNvPr>
          <p:cNvGrpSpPr>
            <a:grpSpLocks noChangeAspect="1"/>
          </p:cNvGrpSpPr>
          <p:nvPr/>
        </p:nvGrpSpPr>
        <p:grpSpPr bwMode="auto">
          <a:xfrm>
            <a:off x="2851051" y="281939"/>
            <a:ext cx="6281738" cy="6280150"/>
            <a:chOff x="7437" y="1802"/>
            <a:chExt cx="3957" cy="3956"/>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8708" y="2641"/>
              <a:ext cx="1418" cy="489"/>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8041" y="1802"/>
              <a:ext cx="2750" cy="1204"/>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7" name="Freeform 29">
              <a:extLst>
                <a:ext uri="{FF2B5EF4-FFF2-40B4-BE49-F238E27FC236}">
                  <a16:creationId xmlns:a16="http://schemas.microsoft.com/office/drawing/2014/main" id="{2D3C7143-6D75-422A-86AE-23B075F418AF}"/>
                </a:ext>
              </a:extLst>
            </p:cNvPr>
            <p:cNvSpPr>
              <a:spLocks/>
            </p:cNvSpPr>
            <p:nvPr/>
          </p:nvSpPr>
          <p:spPr bwMode="auto">
            <a:xfrm>
              <a:off x="8041" y="1802"/>
              <a:ext cx="2750" cy="1204"/>
            </a:xfrm>
            <a:custGeom>
              <a:avLst/>
              <a:gdLst>
                <a:gd name="T0" fmla="*/ 579 w 1158"/>
                <a:gd name="T1" fmla="*/ 0 h 507"/>
                <a:gd name="T2" fmla="*/ 0 w 1158"/>
                <a:gd name="T3" fmla="*/ 234 h 507"/>
                <a:gd name="T4" fmla="*/ 273 w 1158"/>
                <a:gd name="T5" fmla="*/ 507 h 507"/>
                <a:gd name="T6" fmla="*/ 579 w 1158"/>
                <a:gd name="T7" fmla="*/ 386 h 507"/>
                <a:gd name="T8" fmla="*/ 885 w 1158"/>
                <a:gd name="T9" fmla="*/ 507 h 507"/>
                <a:gd name="T10" fmla="*/ 1158 w 1158"/>
                <a:gd name="T11" fmla="*/ 234 h 507"/>
                <a:gd name="T12" fmla="*/ 579 w 1158"/>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0"/>
                  </a:moveTo>
                  <a:cubicBezTo>
                    <a:pt x="354" y="0"/>
                    <a:pt x="150" y="89"/>
                    <a:pt x="0" y="234"/>
                  </a:cubicBezTo>
                  <a:cubicBezTo>
                    <a:pt x="273" y="507"/>
                    <a:pt x="273" y="507"/>
                    <a:pt x="273" y="507"/>
                  </a:cubicBezTo>
                  <a:cubicBezTo>
                    <a:pt x="353" y="432"/>
                    <a:pt x="460" y="386"/>
                    <a:pt x="579" y="386"/>
                  </a:cubicBezTo>
                  <a:cubicBezTo>
                    <a:pt x="698" y="386"/>
                    <a:pt x="805" y="432"/>
                    <a:pt x="885" y="507"/>
                  </a:cubicBezTo>
                  <a:cubicBezTo>
                    <a:pt x="1158" y="234"/>
                    <a:pt x="1158" y="234"/>
                    <a:pt x="1158" y="234"/>
                  </a:cubicBezTo>
                  <a:cubicBezTo>
                    <a:pt x="1008" y="89"/>
                    <a:pt x="804" y="0"/>
                    <a:pt x="579" y="0"/>
                  </a:cubicBezTo>
                </a:path>
              </a:pathLst>
            </a:custGeom>
            <a:solidFill>
              <a:srgbClr val="FB2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8285" y="3080"/>
              <a:ext cx="480" cy="1401"/>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0" name="Freeform 32">
              <a:extLst>
                <a:ext uri="{FF2B5EF4-FFF2-40B4-BE49-F238E27FC236}">
                  <a16:creationId xmlns:a16="http://schemas.microsoft.com/office/drawing/2014/main" id="{564588CF-5F17-4BB4-8CA6-314FA4D3A592}"/>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8DA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8708" y="4431"/>
              <a:ext cx="1406" cy="487"/>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3" name="Freeform 35">
              <a:extLst>
                <a:ext uri="{FF2B5EF4-FFF2-40B4-BE49-F238E27FC236}">
                  <a16:creationId xmlns:a16="http://schemas.microsoft.com/office/drawing/2014/main" id="{908351AD-A2E1-4315-AB96-BC102BF46E01}"/>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171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10066" y="3066"/>
              <a:ext cx="497" cy="1434"/>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6" name="Freeform 38">
              <a:extLst>
                <a:ext uri="{FF2B5EF4-FFF2-40B4-BE49-F238E27FC236}">
                  <a16:creationId xmlns:a16="http://schemas.microsoft.com/office/drawing/2014/main" id="{8DD8EA88-CBDE-40D1-8D4D-D97F560F6D6A}"/>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44" name="6_POINT_CIRCLE" hidden="1">
            <a:extLst>
              <a:ext uri="{FF2B5EF4-FFF2-40B4-BE49-F238E27FC236}">
                <a16:creationId xmlns:a16="http://schemas.microsoft.com/office/drawing/2014/main" id="{8B8DEA2B-A5BB-4427-AB54-B1684D826269}"/>
              </a:ext>
            </a:extLst>
          </p:cNvPr>
          <p:cNvGrpSpPr>
            <a:grpSpLocks noChangeAspect="1"/>
          </p:cNvGrpSpPr>
          <p:nvPr/>
        </p:nvGrpSpPr>
        <p:grpSpPr bwMode="auto">
          <a:xfrm>
            <a:off x="2843113" y="147003"/>
            <a:ext cx="6303963" cy="6565901"/>
            <a:chOff x="4219" y="899"/>
            <a:chExt cx="3971" cy="4136"/>
          </a:xfrm>
        </p:grpSpPr>
        <p:sp>
          <p:nvSpPr>
            <p:cNvPr id="45" name="Freeform 42">
              <a:extLst>
                <a:ext uri="{FF2B5EF4-FFF2-40B4-BE49-F238E27FC236}">
                  <a16:creationId xmlns:a16="http://schemas.microsoft.com/office/drawing/2014/main" id="{078A1990-386C-4F98-B010-C53FE8FF0C12}"/>
                </a:ext>
              </a:extLst>
            </p:cNvPr>
            <p:cNvSpPr>
              <a:spLocks/>
            </p:cNvSpPr>
            <p:nvPr/>
          </p:nvSpPr>
          <p:spPr bwMode="auto">
            <a:xfrm>
              <a:off x="5758" y="1792"/>
              <a:ext cx="900" cy="427"/>
            </a:xfrm>
            <a:custGeom>
              <a:avLst/>
              <a:gdLst>
                <a:gd name="T0" fmla="*/ 0 w 379"/>
                <a:gd name="T1" fmla="*/ 58 h 180"/>
                <a:gd name="T2" fmla="*/ 70 w 379"/>
                <a:gd name="T3" fmla="*/ 180 h 180"/>
                <a:gd name="T4" fmla="*/ 306 w 379"/>
                <a:gd name="T5" fmla="*/ 179 h 180"/>
                <a:gd name="T6" fmla="*/ 379 w 379"/>
                <a:gd name="T7" fmla="*/ 55 h 180"/>
                <a:gd name="T8" fmla="*/ 0 w 379"/>
                <a:gd name="T9" fmla="*/ 58 h 180"/>
              </a:gdLst>
              <a:ahLst/>
              <a:cxnLst>
                <a:cxn ang="0">
                  <a:pos x="T0" y="T1"/>
                </a:cxn>
                <a:cxn ang="0">
                  <a:pos x="T2" y="T3"/>
                </a:cxn>
                <a:cxn ang="0">
                  <a:pos x="T4" y="T5"/>
                </a:cxn>
                <a:cxn ang="0">
                  <a:pos x="T6" y="T7"/>
                </a:cxn>
                <a:cxn ang="0">
                  <a:pos x="T8" y="T9"/>
                </a:cxn>
              </a:cxnLst>
              <a:rect l="0" t="0" r="r" b="b"/>
              <a:pathLst>
                <a:path w="379" h="180">
                  <a:moveTo>
                    <a:pt x="0" y="58"/>
                  </a:moveTo>
                  <a:cubicBezTo>
                    <a:pt x="0" y="58"/>
                    <a:pt x="50" y="143"/>
                    <a:pt x="70" y="180"/>
                  </a:cubicBezTo>
                  <a:cubicBezTo>
                    <a:pt x="144" y="151"/>
                    <a:pt x="233" y="151"/>
                    <a:pt x="306" y="179"/>
                  </a:cubicBezTo>
                  <a:cubicBezTo>
                    <a:pt x="344" y="116"/>
                    <a:pt x="367" y="75"/>
                    <a:pt x="379" y="55"/>
                  </a:cubicBezTo>
                  <a:cubicBezTo>
                    <a:pt x="263" y="3"/>
                    <a:pt x="121" y="0"/>
                    <a:pt x="0" y="58"/>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6" name="Freeform 43">
              <a:extLst>
                <a:ext uri="{FF2B5EF4-FFF2-40B4-BE49-F238E27FC236}">
                  <a16:creationId xmlns:a16="http://schemas.microsoft.com/office/drawing/2014/main" id="{66CDA9D3-C936-432E-8BA6-C3A9B501613C}"/>
                </a:ext>
              </a:extLst>
            </p:cNvPr>
            <p:cNvSpPr>
              <a:spLocks/>
            </p:cNvSpPr>
            <p:nvPr/>
          </p:nvSpPr>
          <p:spPr bwMode="auto">
            <a:xfrm>
              <a:off x="5245" y="899"/>
              <a:ext cx="1921" cy="1130"/>
            </a:xfrm>
            <a:custGeom>
              <a:avLst/>
              <a:gdLst>
                <a:gd name="T0" fmla="*/ 0 w 809"/>
                <a:gd name="T1" fmla="*/ 141 h 476"/>
                <a:gd name="T2" fmla="*/ 809 w 809"/>
                <a:gd name="T3" fmla="*/ 140 h 476"/>
                <a:gd name="T4" fmla="*/ 617 w 809"/>
                <a:gd name="T5" fmla="*/ 475 h 476"/>
                <a:gd name="T6" fmla="*/ 193 w 809"/>
                <a:gd name="T7" fmla="*/ 476 h 476"/>
                <a:gd name="T8" fmla="*/ 0 w 809"/>
                <a:gd name="T9" fmla="*/ 141 h 476"/>
              </a:gdLst>
              <a:ahLst/>
              <a:cxnLst>
                <a:cxn ang="0">
                  <a:pos x="T0" y="T1"/>
                </a:cxn>
                <a:cxn ang="0">
                  <a:pos x="T2" y="T3"/>
                </a:cxn>
                <a:cxn ang="0">
                  <a:pos x="T4" y="T5"/>
                </a:cxn>
                <a:cxn ang="0">
                  <a:pos x="T6" y="T7"/>
                </a:cxn>
                <a:cxn ang="0">
                  <a:pos x="T8" y="T9"/>
                </a:cxn>
              </a:cxnLst>
              <a:rect l="0" t="0" r="r" b="b"/>
              <a:pathLst>
                <a:path w="809" h="476">
                  <a:moveTo>
                    <a:pt x="0" y="141"/>
                  </a:moveTo>
                  <a:cubicBezTo>
                    <a:pt x="240" y="0"/>
                    <a:pt x="571" y="1"/>
                    <a:pt x="809" y="140"/>
                  </a:cubicBezTo>
                  <a:cubicBezTo>
                    <a:pt x="745" y="254"/>
                    <a:pt x="637" y="441"/>
                    <a:pt x="617" y="475"/>
                  </a:cubicBezTo>
                  <a:cubicBezTo>
                    <a:pt x="484" y="407"/>
                    <a:pt x="314" y="407"/>
                    <a:pt x="193" y="476"/>
                  </a:cubicBezTo>
                  <a:cubicBezTo>
                    <a:pt x="116" y="344"/>
                    <a:pt x="0" y="141"/>
                    <a:pt x="0" y="14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7" name="Freeform 44">
              <a:extLst>
                <a:ext uri="{FF2B5EF4-FFF2-40B4-BE49-F238E27FC236}">
                  <a16:creationId xmlns:a16="http://schemas.microsoft.com/office/drawing/2014/main" id="{AC594EAB-B185-4E26-872F-2DFD15D777AD}"/>
                </a:ext>
              </a:extLst>
            </p:cNvPr>
            <p:cNvSpPr>
              <a:spLocks/>
            </p:cNvSpPr>
            <p:nvPr/>
          </p:nvSpPr>
          <p:spPr bwMode="auto">
            <a:xfrm>
              <a:off x="5081" y="2053"/>
              <a:ext cx="613" cy="784"/>
            </a:xfrm>
            <a:custGeom>
              <a:avLst/>
              <a:gdLst>
                <a:gd name="T0" fmla="*/ 0 w 258"/>
                <a:gd name="T1" fmla="*/ 329 h 330"/>
                <a:gd name="T2" fmla="*/ 141 w 258"/>
                <a:gd name="T3" fmla="*/ 330 h 330"/>
                <a:gd name="T4" fmla="*/ 258 w 258"/>
                <a:gd name="T5" fmla="*/ 125 h 330"/>
                <a:gd name="T6" fmla="*/ 187 w 258"/>
                <a:gd name="T7" fmla="*/ 0 h 330"/>
                <a:gd name="T8" fmla="*/ 0 w 258"/>
                <a:gd name="T9" fmla="*/ 329 h 330"/>
              </a:gdLst>
              <a:ahLst/>
              <a:cxnLst>
                <a:cxn ang="0">
                  <a:pos x="T0" y="T1"/>
                </a:cxn>
                <a:cxn ang="0">
                  <a:pos x="T2" y="T3"/>
                </a:cxn>
                <a:cxn ang="0">
                  <a:pos x="T4" y="T5"/>
                </a:cxn>
                <a:cxn ang="0">
                  <a:pos x="T6" y="T7"/>
                </a:cxn>
                <a:cxn ang="0">
                  <a:pos x="T8" y="T9"/>
                </a:cxn>
              </a:cxnLst>
              <a:rect l="0" t="0" r="r" b="b"/>
              <a:pathLst>
                <a:path w="258" h="330">
                  <a:moveTo>
                    <a:pt x="0" y="329"/>
                  </a:moveTo>
                  <a:cubicBezTo>
                    <a:pt x="0" y="329"/>
                    <a:pt x="99" y="329"/>
                    <a:pt x="141" y="330"/>
                  </a:cubicBezTo>
                  <a:cubicBezTo>
                    <a:pt x="152" y="251"/>
                    <a:pt x="197" y="175"/>
                    <a:pt x="258" y="125"/>
                  </a:cubicBezTo>
                  <a:cubicBezTo>
                    <a:pt x="222" y="61"/>
                    <a:pt x="198" y="20"/>
                    <a:pt x="187" y="0"/>
                  </a:cubicBezTo>
                  <a:cubicBezTo>
                    <a:pt x="84" y="74"/>
                    <a:pt x="10" y="196"/>
                    <a:pt x="0"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8" name="Freeform 45">
              <a:extLst>
                <a:ext uri="{FF2B5EF4-FFF2-40B4-BE49-F238E27FC236}">
                  <a16:creationId xmlns:a16="http://schemas.microsoft.com/office/drawing/2014/main" id="{904AA03B-2EC5-4B45-82C5-C1953A1A2CB4}"/>
                </a:ext>
              </a:extLst>
            </p:cNvPr>
            <p:cNvSpPr>
              <a:spLocks/>
            </p:cNvSpPr>
            <p:nvPr/>
          </p:nvSpPr>
          <p:spPr bwMode="auto">
            <a:xfrm>
              <a:off x="4219" y="1267"/>
              <a:ext cx="1423" cy="1665"/>
            </a:xfrm>
            <a:custGeom>
              <a:avLst/>
              <a:gdLst>
                <a:gd name="T0" fmla="*/ 1 w 599"/>
                <a:gd name="T1" fmla="*/ 701 h 701"/>
                <a:gd name="T2" fmla="*/ 405 w 599"/>
                <a:gd name="T3" fmla="*/ 0 h 701"/>
                <a:gd name="T4" fmla="*/ 599 w 599"/>
                <a:gd name="T5" fmla="*/ 334 h 701"/>
                <a:gd name="T6" fmla="*/ 388 w 599"/>
                <a:gd name="T7" fmla="*/ 701 h 701"/>
                <a:gd name="T8" fmla="*/ 1 w 599"/>
                <a:gd name="T9" fmla="*/ 701 h 701"/>
              </a:gdLst>
              <a:ahLst/>
              <a:cxnLst>
                <a:cxn ang="0">
                  <a:pos x="T0" y="T1"/>
                </a:cxn>
                <a:cxn ang="0">
                  <a:pos x="T2" y="T3"/>
                </a:cxn>
                <a:cxn ang="0">
                  <a:pos x="T4" y="T5"/>
                </a:cxn>
                <a:cxn ang="0">
                  <a:pos x="T6" y="T7"/>
                </a:cxn>
                <a:cxn ang="0">
                  <a:pos x="T8" y="T9"/>
                </a:cxn>
              </a:cxnLst>
              <a:rect l="0" t="0" r="r" b="b"/>
              <a:pathLst>
                <a:path w="599" h="701">
                  <a:moveTo>
                    <a:pt x="1" y="701"/>
                  </a:moveTo>
                  <a:cubicBezTo>
                    <a:pt x="0" y="423"/>
                    <a:pt x="166" y="137"/>
                    <a:pt x="405" y="0"/>
                  </a:cubicBezTo>
                  <a:cubicBezTo>
                    <a:pt x="472" y="112"/>
                    <a:pt x="580" y="299"/>
                    <a:pt x="599" y="334"/>
                  </a:cubicBezTo>
                  <a:cubicBezTo>
                    <a:pt x="473" y="415"/>
                    <a:pt x="389" y="562"/>
                    <a:pt x="388" y="701"/>
                  </a:cubicBezTo>
                  <a:cubicBezTo>
                    <a:pt x="235" y="701"/>
                    <a:pt x="1" y="701"/>
                    <a:pt x="1"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9" name="Freeform 46">
              <a:extLst>
                <a:ext uri="{FF2B5EF4-FFF2-40B4-BE49-F238E27FC236}">
                  <a16:creationId xmlns:a16="http://schemas.microsoft.com/office/drawing/2014/main" id="{26E9573A-5ABF-47CC-A24A-50C17742AB87}"/>
                </a:ext>
              </a:extLst>
            </p:cNvPr>
            <p:cNvSpPr>
              <a:spLocks/>
            </p:cNvSpPr>
            <p:nvPr/>
          </p:nvSpPr>
          <p:spPr bwMode="auto">
            <a:xfrm>
              <a:off x="5074" y="3098"/>
              <a:ext cx="625" cy="774"/>
            </a:xfrm>
            <a:custGeom>
              <a:avLst/>
              <a:gdLst>
                <a:gd name="T0" fmla="*/ 192 w 263"/>
                <a:gd name="T1" fmla="*/ 326 h 326"/>
                <a:gd name="T2" fmla="*/ 263 w 263"/>
                <a:gd name="T3" fmla="*/ 205 h 326"/>
                <a:gd name="T4" fmla="*/ 144 w 263"/>
                <a:gd name="T5" fmla="*/ 1 h 326"/>
                <a:gd name="T6" fmla="*/ 0 w 263"/>
                <a:gd name="T7" fmla="*/ 0 h 326"/>
                <a:gd name="T8" fmla="*/ 192 w 263"/>
                <a:gd name="T9" fmla="*/ 326 h 326"/>
              </a:gdLst>
              <a:ahLst/>
              <a:cxnLst>
                <a:cxn ang="0">
                  <a:pos x="T0" y="T1"/>
                </a:cxn>
                <a:cxn ang="0">
                  <a:pos x="T2" y="T3"/>
                </a:cxn>
                <a:cxn ang="0">
                  <a:pos x="T4" y="T5"/>
                </a:cxn>
                <a:cxn ang="0">
                  <a:pos x="T6" y="T7"/>
                </a:cxn>
                <a:cxn ang="0">
                  <a:pos x="T8" y="T9"/>
                </a:cxn>
              </a:cxnLst>
              <a:rect l="0" t="0" r="r" b="b"/>
              <a:pathLst>
                <a:path w="263" h="326">
                  <a:moveTo>
                    <a:pt x="192" y="326"/>
                  </a:moveTo>
                  <a:cubicBezTo>
                    <a:pt x="192" y="326"/>
                    <a:pt x="241" y="241"/>
                    <a:pt x="263" y="205"/>
                  </a:cubicBezTo>
                  <a:cubicBezTo>
                    <a:pt x="201" y="156"/>
                    <a:pt x="156" y="78"/>
                    <a:pt x="144" y="1"/>
                  </a:cubicBezTo>
                  <a:cubicBezTo>
                    <a:pt x="70" y="0"/>
                    <a:pt x="23" y="0"/>
                    <a:pt x="0" y="0"/>
                  </a:cubicBezTo>
                  <a:cubicBezTo>
                    <a:pt x="13" y="127"/>
                    <a:pt x="81" y="251"/>
                    <a:pt x="192"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0" name="Freeform 47">
              <a:extLst>
                <a:ext uri="{FF2B5EF4-FFF2-40B4-BE49-F238E27FC236}">
                  <a16:creationId xmlns:a16="http://schemas.microsoft.com/office/drawing/2014/main" id="{ECD65CEA-9978-4F92-A95F-CFC164F207D6}"/>
                </a:ext>
              </a:extLst>
            </p:cNvPr>
            <p:cNvSpPr>
              <a:spLocks/>
            </p:cNvSpPr>
            <p:nvPr/>
          </p:nvSpPr>
          <p:spPr bwMode="auto">
            <a:xfrm>
              <a:off x="4222" y="2998"/>
              <a:ext cx="1422" cy="1667"/>
            </a:xfrm>
            <a:custGeom>
              <a:avLst/>
              <a:gdLst>
                <a:gd name="T0" fmla="*/ 406 w 599"/>
                <a:gd name="T1" fmla="*/ 702 h 702"/>
                <a:gd name="T2" fmla="*/ 0 w 599"/>
                <a:gd name="T3" fmla="*/ 1 h 702"/>
                <a:gd name="T4" fmla="*/ 387 w 599"/>
                <a:gd name="T5" fmla="*/ 0 h 702"/>
                <a:gd name="T6" fmla="*/ 599 w 599"/>
                <a:gd name="T7" fmla="*/ 367 h 702"/>
                <a:gd name="T8" fmla="*/ 406 w 599"/>
                <a:gd name="T9" fmla="*/ 702 h 702"/>
              </a:gdLst>
              <a:ahLst/>
              <a:cxnLst>
                <a:cxn ang="0">
                  <a:pos x="T0" y="T1"/>
                </a:cxn>
                <a:cxn ang="0">
                  <a:pos x="T2" y="T3"/>
                </a:cxn>
                <a:cxn ang="0">
                  <a:pos x="T4" y="T5"/>
                </a:cxn>
                <a:cxn ang="0">
                  <a:pos x="T6" y="T7"/>
                </a:cxn>
                <a:cxn ang="0">
                  <a:pos x="T8" y="T9"/>
                </a:cxn>
              </a:cxnLst>
              <a:rect l="0" t="0" r="r" b="b"/>
              <a:pathLst>
                <a:path w="599" h="702">
                  <a:moveTo>
                    <a:pt x="406" y="702"/>
                  </a:moveTo>
                  <a:cubicBezTo>
                    <a:pt x="165" y="564"/>
                    <a:pt x="0" y="277"/>
                    <a:pt x="0" y="1"/>
                  </a:cubicBezTo>
                  <a:cubicBezTo>
                    <a:pt x="131" y="0"/>
                    <a:pt x="347" y="0"/>
                    <a:pt x="387" y="0"/>
                  </a:cubicBezTo>
                  <a:cubicBezTo>
                    <a:pt x="394" y="150"/>
                    <a:pt x="479" y="297"/>
                    <a:pt x="599" y="367"/>
                  </a:cubicBezTo>
                  <a:cubicBezTo>
                    <a:pt x="523" y="499"/>
                    <a:pt x="406" y="702"/>
                    <a:pt x="406"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1" name="Freeform 48">
              <a:extLst>
                <a:ext uri="{FF2B5EF4-FFF2-40B4-BE49-F238E27FC236}">
                  <a16:creationId xmlns:a16="http://schemas.microsoft.com/office/drawing/2014/main" id="{17D04BDA-EFFA-402C-9545-F4B5C5F552BA}"/>
                </a:ext>
              </a:extLst>
            </p:cNvPr>
            <p:cNvSpPr>
              <a:spLocks/>
            </p:cNvSpPr>
            <p:nvPr/>
          </p:nvSpPr>
          <p:spPr bwMode="auto">
            <a:xfrm>
              <a:off x="6715" y="2053"/>
              <a:ext cx="613" cy="784"/>
            </a:xfrm>
            <a:custGeom>
              <a:avLst/>
              <a:gdLst>
                <a:gd name="T0" fmla="*/ 258 w 258"/>
                <a:gd name="T1" fmla="*/ 329 h 330"/>
                <a:gd name="T2" fmla="*/ 117 w 258"/>
                <a:gd name="T3" fmla="*/ 330 h 330"/>
                <a:gd name="T4" fmla="*/ 0 w 258"/>
                <a:gd name="T5" fmla="*/ 125 h 330"/>
                <a:gd name="T6" fmla="*/ 71 w 258"/>
                <a:gd name="T7" fmla="*/ 0 h 330"/>
                <a:gd name="T8" fmla="*/ 258 w 258"/>
                <a:gd name="T9" fmla="*/ 329 h 330"/>
              </a:gdLst>
              <a:ahLst/>
              <a:cxnLst>
                <a:cxn ang="0">
                  <a:pos x="T0" y="T1"/>
                </a:cxn>
                <a:cxn ang="0">
                  <a:pos x="T2" y="T3"/>
                </a:cxn>
                <a:cxn ang="0">
                  <a:pos x="T4" y="T5"/>
                </a:cxn>
                <a:cxn ang="0">
                  <a:pos x="T6" y="T7"/>
                </a:cxn>
                <a:cxn ang="0">
                  <a:pos x="T8" y="T9"/>
                </a:cxn>
              </a:cxnLst>
              <a:rect l="0" t="0" r="r" b="b"/>
              <a:pathLst>
                <a:path w="258" h="330">
                  <a:moveTo>
                    <a:pt x="258" y="329"/>
                  </a:moveTo>
                  <a:cubicBezTo>
                    <a:pt x="258" y="329"/>
                    <a:pt x="159" y="329"/>
                    <a:pt x="117" y="330"/>
                  </a:cubicBezTo>
                  <a:cubicBezTo>
                    <a:pt x="106" y="251"/>
                    <a:pt x="61" y="175"/>
                    <a:pt x="0" y="125"/>
                  </a:cubicBezTo>
                  <a:cubicBezTo>
                    <a:pt x="36" y="61"/>
                    <a:pt x="60" y="20"/>
                    <a:pt x="71" y="0"/>
                  </a:cubicBezTo>
                  <a:cubicBezTo>
                    <a:pt x="174" y="74"/>
                    <a:pt x="248" y="196"/>
                    <a:pt x="258"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2" name="Freeform 49">
              <a:extLst>
                <a:ext uri="{FF2B5EF4-FFF2-40B4-BE49-F238E27FC236}">
                  <a16:creationId xmlns:a16="http://schemas.microsoft.com/office/drawing/2014/main" id="{39DCF4DA-2ED4-494D-AD58-CA25B3C257E8}"/>
                </a:ext>
              </a:extLst>
            </p:cNvPr>
            <p:cNvSpPr>
              <a:spLocks/>
            </p:cNvSpPr>
            <p:nvPr/>
          </p:nvSpPr>
          <p:spPr bwMode="auto">
            <a:xfrm>
              <a:off x="6767" y="1267"/>
              <a:ext cx="1423" cy="1665"/>
            </a:xfrm>
            <a:custGeom>
              <a:avLst/>
              <a:gdLst>
                <a:gd name="T0" fmla="*/ 598 w 599"/>
                <a:gd name="T1" fmla="*/ 701 h 701"/>
                <a:gd name="T2" fmla="*/ 194 w 599"/>
                <a:gd name="T3" fmla="*/ 0 h 701"/>
                <a:gd name="T4" fmla="*/ 0 w 599"/>
                <a:gd name="T5" fmla="*/ 334 h 701"/>
                <a:gd name="T6" fmla="*/ 211 w 599"/>
                <a:gd name="T7" fmla="*/ 701 h 701"/>
                <a:gd name="T8" fmla="*/ 598 w 599"/>
                <a:gd name="T9" fmla="*/ 701 h 701"/>
              </a:gdLst>
              <a:ahLst/>
              <a:cxnLst>
                <a:cxn ang="0">
                  <a:pos x="T0" y="T1"/>
                </a:cxn>
                <a:cxn ang="0">
                  <a:pos x="T2" y="T3"/>
                </a:cxn>
                <a:cxn ang="0">
                  <a:pos x="T4" y="T5"/>
                </a:cxn>
                <a:cxn ang="0">
                  <a:pos x="T6" y="T7"/>
                </a:cxn>
                <a:cxn ang="0">
                  <a:pos x="T8" y="T9"/>
                </a:cxn>
              </a:cxnLst>
              <a:rect l="0" t="0" r="r" b="b"/>
              <a:pathLst>
                <a:path w="599" h="701">
                  <a:moveTo>
                    <a:pt x="598" y="701"/>
                  </a:moveTo>
                  <a:cubicBezTo>
                    <a:pt x="599" y="423"/>
                    <a:pt x="433" y="137"/>
                    <a:pt x="194" y="0"/>
                  </a:cubicBezTo>
                  <a:cubicBezTo>
                    <a:pt x="127" y="112"/>
                    <a:pt x="19" y="299"/>
                    <a:pt x="0" y="334"/>
                  </a:cubicBezTo>
                  <a:cubicBezTo>
                    <a:pt x="126" y="415"/>
                    <a:pt x="210" y="562"/>
                    <a:pt x="211" y="701"/>
                  </a:cubicBezTo>
                  <a:cubicBezTo>
                    <a:pt x="364" y="701"/>
                    <a:pt x="598" y="701"/>
                    <a:pt x="598"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3" name="Freeform 50">
              <a:extLst>
                <a:ext uri="{FF2B5EF4-FFF2-40B4-BE49-F238E27FC236}">
                  <a16:creationId xmlns:a16="http://schemas.microsoft.com/office/drawing/2014/main" id="{A37E946D-0D7D-4B21-AE39-34003ADF7772}"/>
                </a:ext>
              </a:extLst>
            </p:cNvPr>
            <p:cNvSpPr>
              <a:spLocks/>
            </p:cNvSpPr>
            <p:nvPr/>
          </p:nvSpPr>
          <p:spPr bwMode="auto">
            <a:xfrm>
              <a:off x="6710" y="3098"/>
              <a:ext cx="625" cy="774"/>
            </a:xfrm>
            <a:custGeom>
              <a:avLst/>
              <a:gdLst>
                <a:gd name="T0" fmla="*/ 71 w 263"/>
                <a:gd name="T1" fmla="*/ 326 h 326"/>
                <a:gd name="T2" fmla="*/ 0 w 263"/>
                <a:gd name="T3" fmla="*/ 205 h 326"/>
                <a:gd name="T4" fmla="*/ 119 w 263"/>
                <a:gd name="T5" fmla="*/ 0 h 326"/>
                <a:gd name="T6" fmla="*/ 263 w 263"/>
                <a:gd name="T7" fmla="*/ 0 h 326"/>
                <a:gd name="T8" fmla="*/ 71 w 263"/>
                <a:gd name="T9" fmla="*/ 326 h 326"/>
              </a:gdLst>
              <a:ahLst/>
              <a:cxnLst>
                <a:cxn ang="0">
                  <a:pos x="T0" y="T1"/>
                </a:cxn>
                <a:cxn ang="0">
                  <a:pos x="T2" y="T3"/>
                </a:cxn>
                <a:cxn ang="0">
                  <a:pos x="T4" y="T5"/>
                </a:cxn>
                <a:cxn ang="0">
                  <a:pos x="T6" y="T7"/>
                </a:cxn>
                <a:cxn ang="0">
                  <a:pos x="T8" y="T9"/>
                </a:cxn>
              </a:cxnLst>
              <a:rect l="0" t="0" r="r" b="b"/>
              <a:pathLst>
                <a:path w="263" h="326">
                  <a:moveTo>
                    <a:pt x="71" y="326"/>
                  </a:moveTo>
                  <a:cubicBezTo>
                    <a:pt x="71" y="326"/>
                    <a:pt x="22" y="240"/>
                    <a:pt x="0" y="205"/>
                  </a:cubicBezTo>
                  <a:cubicBezTo>
                    <a:pt x="62" y="155"/>
                    <a:pt x="106" y="78"/>
                    <a:pt x="119" y="0"/>
                  </a:cubicBezTo>
                  <a:cubicBezTo>
                    <a:pt x="193" y="0"/>
                    <a:pt x="240" y="0"/>
                    <a:pt x="263" y="0"/>
                  </a:cubicBezTo>
                  <a:cubicBezTo>
                    <a:pt x="250" y="126"/>
                    <a:pt x="182" y="251"/>
                    <a:pt x="71"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4" name="Freeform 51">
              <a:extLst>
                <a:ext uri="{FF2B5EF4-FFF2-40B4-BE49-F238E27FC236}">
                  <a16:creationId xmlns:a16="http://schemas.microsoft.com/office/drawing/2014/main" id="{2FEEC316-D05C-4296-9AE8-4A7A764E5FF5}"/>
                </a:ext>
              </a:extLst>
            </p:cNvPr>
            <p:cNvSpPr>
              <a:spLocks/>
            </p:cNvSpPr>
            <p:nvPr/>
          </p:nvSpPr>
          <p:spPr bwMode="auto">
            <a:xfrm>
              <a:off x="6765" y="2998"/>
              <a:ext cx="1422" cy="1667"/>
            </a:xfrm>
            <a:custGeom>
              <a:avLst/>
              <a:gdLst>
                <a:gd name="T0" fmla="*/ 194 w 599"/>
                <a:gd name="T1" fmla="*/ 702 h 702"/>
                <a:gd name="T2" fmla="*/ 599 w 599"/>
                <a:gd name="T3" fmla="*/ 1 h 702"/>
                <a:gd name="T4" fmla="*/ 212 w 599"/>
                <a:gd name="T5" fmla="*/ 0 h 702"/>
                <a:gd name="T6" fmla="*/ 0 w 599"/>
                <a:gd name="T7" fmla="*/ 367 h 702"/>
                <a:gd name="T8" fmla="*/ 194 w 599"/>
                <a:gd name="T9" fmla="*/ 702 h 702"/>
              </a:gdLst>
              <a:ahLst/>
              <a:cxnLst>
                <a:cxn ang="0">
                  <a:pos x="T0" y="T1"/>
                </a:cxn>
                <a:cxn ang="0">
                  <a:pos x="T2" y="T3"/>
                </a:cxn>
                <a:cxn ang="0">
                  <a:pos x="T4" y="T5"/>
                </a:cxn>
                <a:cxn ang="0">
                  <a:pos x="T6" y="T7"/>
                </a:cxn>
                <a:cxn ang="0">
                  <a:pos x="T8" y="T9"/>
                </a:cxn>
              </a:cxnLst>
              <a:rect l="0" t="0" r="r" b="b"/>
              <a:pathLst>
                <a:path w="599" h="702">
                  <a:moveTo>
                    <a:pt x="194" y="702"/>
                  </a:moveTo>
                  <a:cubicBezTo>
                    <a:pt x="435" y="564"/>
                    <a:pt x="599" y="277"/>
                    <a:pt x="599" y="1"/>
                  </a:cubicBezTo>
                  <a:cubicBezTo>
                    <a:pt x="468" y="0"/>
                    <a:pt x="252" y="0"/>
                    <a:pt x="212" y="0"/>
                  </a:cubicBezTo>
                  <a:cubicBezTo>
                    <a:pt x="205" y="150"/>
                    <a:pt x="120" y="297"/>
                    <a:pt x="0" y="367"/>
                  </a:cubicBezTo>
                  <a:cubicBezTo>
                    <a:pt x="76" y="499"/>
                    <a:pt x="194" y="702"/>
                    <a:pt x="194"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5" name="Freeform 52">
              <a:extLst>
                <a:ext uri="{FF2B5EF4-FFF2-40B4-BE49-F238E27FC236}">
                  <a16:creationId xmlns:a16="http://schemas.microsoft.com/office/drawing/2014/main" id="{E6DB8DBE-EA45-4ED5-AA5F-76386584674C}"/>
                </a:ext>
              </a:extLst>
            </p:cNvPr>
            <p:cNvSpPr>
              <a:spLocks/>
            </p:cNvSpPr>
            <p:nvPr/>
          </p:nvSpPr>
          <p:spPr bwMode="auto">
            <a:xfrm>
              <a:off x="5756" y="3718"/>
              <a:ext cx="900" cy="427"/>
            </a:xfrm>
            <a:custGeom>
              <a:avLst/>
              <a:gdLst>
                <a:gd name="T0" fmla="*/ 379 w 379"/>
                <a:gd name="T1" fmla="*/ 121 h 180"/>
                <a:gd name="T2" fmla="*/ 309 w 379"/>
                <a:gd name="T3" fmla="*/ 0 h 180"/>
                <a:gd name="T4" fmla="*/ 73 w 379"/>
                <a:gd name="T5" fmla="*/ 0 h 180"/>
                <a:gd name="T6" fmla="*/ 0 w 379"/>
                <a:gd name="T7" fmla="*/ 124 h 180"/>
                <a:gd name="T8" fmla="*/ 379 w 379"/>
                <a:gd name="T9" fmla="*/ 121 h 180"/>
              </a:gdLst>
              <a:ahLst/>
              <a:cxnLst>
                <a:cxn ang="0">
                  <a:pos x="T0" y="T1"/>
                </a:cxn>
                <a:cxn ang="0">
                  <a:pos x="T2" y="T3"/>
                </a:cxn>
                <a:cxn ang="0">
                  <a:pos x="T4" y="T5"/>
                </a:cxn>
                <a:cxn ang="0">
                  <a:pos x="T6" y="T7"/>
                </a:cxn>
                <a:cxn ang="0">
                  <a:pos x="T8" y="T9"/>
                </a:cxn>
              </a:cxnLst>
              <a:rect l="0" t="0" r="r" b="b"/>
              <a:pathLst>
                <a:path w="379" h="180">
                  <a:moveTo>
                    <a:pt x="379" y="121"/>
                  </a:moveTo>
                  <a:cubicBezTo>
                    <a:pt x="379" y="121"/>
                    <a:pt x="329" y="37"/>
                    <a:pt x="309" y="0"/>
                  </a:cubicBezTo>
                  <a:cubicBezTo>
                    <a:pt x="235" y="29"/>
                    <a:pt x="146" y="28"/>
                    <a:pt x="73" y="0"/>
                  </a:cubicBezTo>
                  <a:cubicBezTo>
                    <a:pt x="35" y="64"/>
                    <a:pt x="12" y="104"/>
                    <a:pt x="0" y="124"/>
                  </a:cubicBezTo>
                  <a:cubicBezTo>
                    <a:pt x="116" y="177"/>
                    <a:pt x="258" y="180"/>
                    <a:pt x="379" y="12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6" name="Freeform 53">
              <a:extLst>
                <a:ext uri="{FF2B5EF4-FFF2-40B4-BE49-F238E27FC236}">
                  <a16:creationId xmlns:a16="http://schemas.microsoft.com/office/drawing/2014/main" id="{EA1439D9-C232-45B3-8C35-EDFCE8681738}"/>
                </a:ext>
              </a:extLst>
            </p:cNvPr>
            <p:cNvSpPr>
              <a:spLocks/>
            </p:cNvSpPr>
            <p:nvPr/>
          </p:nvSpPr>
          <p:spPr bwMode="auto">
            <a:xfrm>
              <a:off x="5247" y="3907"/>
              <a:ext cx="1922" cy="1128"/>
            </a:xfrm>
            <a:custGeom>
              <a:avLst/>
              <a:gdLst>
                <a:gd name="T0" fmla="*/ 809 w 809"/>
                <a:gd name="T1" fmla="*/ 335 h 475"/>
                <a:gd name="T2" fmla="*/ 0 w 809"/>
                <a:gd name="T3" fmla="*/ 336 h 475"/>
                <a:gd name="T4" fmla="*/ 192 w 809"/>
                <a:gd name="T5" fmla="*/ 0 h 475"/>
                <a:gd name="T6" fmla="*/ 615 w 809"/>
                <a:gd name="T7" fmla="*/ 0 h 475"/>
                <a:gd name="T8" fmla="*/ 809 w 809"/>
                <a:gd name="T9" fmla="*/ 335 h 475"/>
              </a:gdLst>
              <a:ahLst/>
              <a:cxnLst>
                <a:cxn ang="0">
                  <a:pos x="T0" y="T1"/>
                </a:cxn>
                <a:cxn ang="0">
                  <a:pos x="T2" y="T3"/>
                </a:cxn>
                <a:cxn ang="0">
                  <a:pos x="T4" y="T5"/>
                </a:cxn>
                <a:cxn ang="0">
                  <a:pos x="T6" y="T7"/>
                </a:cxn>
                <a:cxn ang="0">
                  <a:pos x="T8" y="T9"/>
                </a:cxn>
              </a:cxnLst>
              <a:rect l="0" t="0" r="r" b="b"/>
              <a:pathLst>
                <a:path w="809" h="475">
                  <a:moveTo>
                    <a:pt x="809" y="335"/>
                  </a:moveTo>
                  <a:cubicBezTo>
                    <a:pt x="569" y="475"/>
                    <a:pt x="238" y="474"/>
                    <a:pt x="0" y="336"/>
                  </a:cubicBezTo>
                  <a:cubicBezTo>
                    <a:pt x="64" y="222"/>
                    <a:pt x="172" y="34"/>
                    <a:pt x="192" y="0"/>
                  </a:cubicBezTo>
                  <a:cubicBezTo>
                    <a:pt x="325" y="69"/>
                    <a:pt x="495" y="69"/>
                    <a:pt x="615" y="0"/>
                  </a:cubicBezTo>
                  <a:cubicBezTo>
                    <a:pt x="692" y="132"/>
                    <a:pt x="809" y="335"/>
                    <a:pt x="809" y="335"/>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80" name="TextBox 79">
            <a:extLst>
              <a:ext uri="{FF2B5EF4-FFF2-40B4-BE49-F238E27FC236}">
                <a16:creationId xmlns:a16="http://schemas.microsoft.com/office/drawing/2014/main" id="{43203D75-409E-45DC-9CE6-00BC72937942}"/>
              </a:ext>
            </a:extLst>
          </p:cNvPr>
          <p:cNvSpPr txBox="1"/>
          <p:nvPr/>
        </p:nvSpPr>
        <p:spPr>
          <a:xfrm>
            <a:off x="2871789" y="2343150"/>
            <a:ext cx="2525543" cy="160020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Presidente</a:t>
            </a:r>
          </a:p>
        </p:txBody>
      </p:sp>
      <p:sp>
        <p:nvSpPr>
          <p:cNvPr id="82" name="TextBox 81">
            <a:extLst>
              <a:ext uri="{FF2B5EF4-FFF2-40B4-BE49-F238E27FC236}">
                <a16:creationId xmlns:a16="http://schemas.microsoft.com/office/drawing/2014/main" id="{6C86CC6F-C87F-45ED-A301-ED9792239466}"/>
              </a:ext>
            </a:extLst>
          </p:cNvPr>
          <p:cNvSpPr txBox="1"/>
          <p:nvPr/>
        </p:nvSpPr>
        <p:spPr>
          <a:xfrm>
            <a:off x="8400449" y="1003593"/>
            <a:ext cx="3701521" cy="5467317"/>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Poppins"/>
                <a:ea typeface="+mn-ea"/>
                <a:cs typeface="Poppins"/>
              </a:rPr>
              <a:t>Vice-Chairperson</a:t>
            </a:r>
            <a:r>
              <a:rPr kumimoji="0" lang="en-US" sz="2800" b="0" i="0" u="none" strike="noStrike" kern="1200" cap="none" spc="0" normalizeH="0" baseline="0" noProof="0">
                <a:ln>
                  <a:noFill/>
                </a:ln>
                <a:solidFill>
                  <a:prstClr val="black"/>
                </a:solidFill>
                <a:effectLst/>
                <a:uLnTx/>
                <a:uFillTx/>
                <a:latin typeface="Poppins"/>
                <a:ea typeface="+mn-ea"/>
                <a:cs typeface="Poppins"/>
              </a:rPr>
              <a:t>: A person who leads the meeting in the absence of the Chairperson.</a:t>
            </a:r>
          </a:p>
          <a:p>
            <a:pPr marL="0" marR="0" lvl="0" indent="0" algn="l" defTabSz="914400" rtl="0" eaLnBrk="1" fontAlgn="auto" latinLnBrk="0" hangingPunct="1">
              <a:spcBef>
                <a:spcPts val="0"/>
              </a:spcBef>
              <a:spcAft>
                <a:spcPts val="0"/>
              </a:spcAft>
              <a:buClrTx/>
              <a:buSzTx/>
              <a:buFontTx/>
              <a:buNone/>
              <a:tabLst/>
              <a:defRPr/>
            </a:pPr>
            <a:endParaRPr kumimoji="0" lang="es-MX" sz="28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Vice-Presidente:</a:t>
            </a:r>
            <a:r>
              <a:rPr kumimoji="0" lang="es-MX" sz="2800" b="0" i="0" u="none" strike="noStrike" kern="1200" cap="none" spc="0" normalizeH="0" baseline="0" noProof="0">
                <a:ln>
                  <a:noFill/>
                </a:ln>
                <a:solidFill>
                  <a:srgbClr val="0070C0"/>
                </a:solidFill>
                <a:effectLst/>
                <a:uLnTx/>
                <a:uFillTx/>
                <a:latin typeface="Poppins"/>
                <a:ea typeface="+mn-ea"/>
                <a:cs typeface="Poppins"/>
              </a:rPr>
              <a:t> La persona que está a cargo de la reunión cuando el presidente/a esté ausente.</a:t>
            </a:r>
          </a:p>
        </p:txBody>
      </p:sp>
      <p:grpSp>
        <p:nvGrpSpPr>
          <p:cNvPr id="67" name="Group 66">
            <a:extLst>
              <a:ext uri="{FF2B5EF4-FFF2-40B4-BE49-F238E27FC236}">
                <a16:creationId xmlns:a16="http://schemas.microsoft.com/office/drawing/2014/main" id="{4AD169EB-5BF7-4074-8DEB-BB0109AD1DF3}"/>
              </a:ext>
            </a:extLst>
          </p:cNvPr>
          <p:cNvGrpSpPr/>
          <p:nvPr/>
        </p:nvGrpSpPr>
        <p:grpSpPr>
          <a:xfrm>
            <a:off x="976185" y="-729048"/>
            <a:ext cx="6190734" cy="3225114"/>
            <a:chOff x="1557338" y="-386398"/>
            <a:chExt cx="5029200" cy="2968624"/>
          </a:xfrm>
        </p:grpSpPr>
        <p:grpSp>
          <p:nvGrpSpPr>
            <p:cNvPr id="10" name="Group 9">
              <a:extLst>
                <a:ext uri="{FF2B5EF4-FFF2-40B4-BE49-F238E27FC236}">
                  <a16:creationId xmlns:a16="http://schemas.microsoft.com/office/drawing/2014/main" id="{8481136F-4C81-42E7-8842-912EF132AD2D}"/>
                </a:ext>
              </a:extLst>
            </p:cNvPr>
            <p:cNvGrpSpPr/>
            <p:nvPr/>
          </p:nvGrpSpPr>
          <p:grpSpPr>
            <a:xfrm>
              <a:off x="2583441" y="1255076"/>
              <a:ext cx="3000375" cy="1327150"/>
              <a:chOff x="6426778" y="1283651"/>
              <a:chExt cx="3000375" cy="1327150"/>
            </a:xfrm>
          </p:grpSpPr>
          <p:sp>
            <p:nvSpPr>
              <p:cNvPr id="38" name="Freeform 18">
                <a:extLst>
                  <a:ext uri="{FF2B5EF4-FFF2-40B4-BE49-F238E27FC236}">
                    <a16:creationId xmlns:a16="http://schemas.microsoft.com/office/drawing/2014/main" id="{6E7F9F95-D8FE-44FE-A54F-F584C1D327CD}"/>
                  </a:ext>
                </a:extLst>
              </p:cNvPr>
              <p:cNvSpPr>
                <a:spLocks/>
              </p:cNvSpPr>
              <p:nvPr/>
            </p:nvSpPr>
            <p:spPr bwMode="auto">
              <a:xfrm>
                <a:off x="6426778" y="1283651"/>
                <a:ext cx="3000375" cy="1327150"/>
              </a:xfrm>
              <a:custGeom>
                <a:avLst/>
                <a:gdLst>
                  <a:gd name="T0" fmla="*/ 140 w 796"/>
                  <a:gd name="T1" fmla="*/ 351 h 352"/>
                  <a:gd name="T2" fmla="*/ 0 w 796"/>
                  <a:gd name="T3" fmla="*/ 274 h 352"/>
                  <a:gd name="T4" fmla="*/ 796 w 796"/>
                  <a:gd name="T5" fmla="*/ 274 h 352"/>
                  <a:gd name="T6" fmla="*/ 659 w 796"/>
                  <a:gd name="T7" fmla="*/ 352 h 352"/>
                  <a:gd name="T8" fmla="*/ 140 w 796"/>
                  <a:gd name="T9" fmla="*/ 351 h 352"/>
                </a:gdLst>
                <a:ahLst/>
                <a:cxnLst>
                  <a:cxn ang="0">
                    <a:pos x="T0" y="T1"/>
                  </a:cxn>
                  <a:cxn ang="0">
                    <a:pos x="T2" y="T3"/>
                  </a:cxn>
                  <a:cxn ang="0">
                    <a:pos x="T4" y="T5"/>
                  </a:cxn>
                  <a:cxn ang="0">
                    <a:pos x="T6" y="T7"/>
                  </a:cxn>
                  <a:cxn ang="0">
                    <a:pos x="T8" y="T9"/>
                  </a:cxn>
                </a:cxnLst>
                <a:rect l="0" t="0" r="r" b="b"/>
                <a:pathLst>
                  <a:path w="796" h="352">
                    <a:moveTo>
                      <a:pt x="140" y="351"/>
                    </a:moveTo>
                    <a:cubicBezTo>
                      <a:pt x="90" y="323"/>
                      <a:pt x="32" y="291"/>
                      <a:pt x="0" y="274"/>
                    </a:cubicBezTo>
                    <a:cubicBezTo>
                      <a:pt x="192" y="4"/>
                      <a:pt x="626" y="0"/>
                      <a:pt x="796" y="274"/>
                    </a:cubicBezTo>
                    <a:cubicBezTo>
                      <a:pt x="723" y="315"/>
                      <a:pt x="689" y="333"/>
                      <a:pt x="659" y="352"/>
                    </a:cubicBezTo>
                    <a:cubicBezTo>
                      <a:pt x="515" y="191"/>
                      <a:pt x="288" y="189"/>
                      <a:pt x="140" y="351"/>
                    </a:cubicBezTo>
                    <a:close/>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1" name="TextBox 60">
                <a:extLst>
                  <a:ext uri="{FF2B5EF4-FFF2-40B4-BE49-F238E27FC236}">
                    <a16:creationId xmlns:a16="http://schemas.microsoft.com/office/drawing/2014/main" id="{900FB2A7-A86B-4F7D-9E68-5250BE3E2113}"/>
                  </a:ext>
                </a:extLst>
              </p:cNvPr>
              <p:cNvSpPr txBox="1"/>
              <p:nvPr/>
            </p:nvSpPr>
            <p:spPr>
              <a:xfrm>
                <a:off x="7410644"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01</a:t>
                </a:r>
              </a:p>
            </p:txBody>
          </p:sp>
        </p:grpSp>
        <p:sp>
          <p:nvSpPr>
            <p:cNvPr id="43" name="Freeform 23">
              <a:extLst>
                <a:ext uri="{FF2B5EF4-FFF2-40B4-BE49-F238E27FC236}">
                  <a16:creationId xmlns:a16="http://schemas.microsoft.com/office/drawing/2014/main" id="{1B376416-8121-4F2D-9A01-2548C6F6A3D9}"/>
                </a:ext>
              </a:extLst>
            </p:cNvPr>
            <p:cNvSpPr>
              <a:spLocks/>
            </p:cNvSpPr>
            <p:nvPr/>
          </p:nvSpPr>
          <p:spPr bwMode="auto">
            <a:xfrm>
              <a:off x="1557338" y="-386398"/>
              <a:ext cx="5029200" cy="2778125"/>
            </a:xfrm>
            <a:custGeom>
              <a:avLst/>
              <a:gdLst>
                <a:gd name="T0" fmla="*/ 333 w 1423"/>
                <a:gd name="T1" fmla="*/ 737 h 737"/>
                <a:gd name="T2" fmla="*/ 0 w 1423"/>
                <a:gd name="T3" fmla="*/ 543 h 737"/>
                <a:gd name="T4" fmla="*/ 1423 w 1423"/>
                <a:gd name="T5" fmla="*/ 542 h 737"/>
                <a:gd name="T6" fmla="*/ 1090 w 1423"/>
                <a:gd name="T7" fmla="*/ 737 h 737"/>
                <a:gd name="T8" fmla="*/ 333 w 1423"/>
                <a:gd name="T9" fmla="*/ 737 h 737"/>
              </a:gdLst>
              <a:ahLst/>
              <a:cxnLst>
                <a:cxn ang="0">
                  <a:pos x="T0" y="T1"/>
                </a:cxn>
                <a:cxn ang="0">
                  <a:pos x="T2" y="T3"/>
                </a:cxn>
                <a:cxn ang="0">
                  <a:pos x="T4" y="T5"/>
                </a:cxn>
                <a:cxn ang="0">
                  <a:pos x="T6" y="T7"/>
                </a:cxn>
                <a:cxn ang="0">
                  <a:pos x="T8" y="T9"/>
                </a:cxn>
              </a:cxnLst>
              <a:rect l="0" t="0" r="r" b="b"/>
              <a:pathLst>
                <a:path w="1423" h="737">
                  <a:moveTo>
                    <a:pt x="333" y="737"/>
                  </a:moveTo>
                  <a:cubicBezTo>
                    <a:pt x="216" y="668"/>
                    <a:pt x="82" y="592"/>
                    <a:pt x="0" y="543"/>
                  </a:cubicBezTo>
                  <a:cubicBezTo>
                    <a:pt x="332" y="3"/>
                    <a:pt x="1090" y="0"/>
                    <a:pt x="1423" y="542"/>
                  </a:cubicBezTo>
                  <a:cubicBezTo>
                    <a:pt x="1321" y="602"/>
                    <a:pt x="1187" y="678"/>
                    <a:pt x="1090" y="737"/>
                  </a:cubicBezTo>
                  <a:cubicBezTo>
                    <a:pt x="919" y="459"/>
                    <a:pt x="519" y="452"/>
                    <a:pt x="333" y="737"/>
                  </a:cubicBezTo>
                  <a:close/>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4" name="TextBox 83">
              <a:extLst>
                <a:ext uri="{FF2B5EF4-FFF2-40B4-BE49-F238E27FC236}">
                  <a16:creationId xmlns:a16="http://schemas.microsoft.com/office/drawing/2014/main" id="{297C72DE-BA81-44BD-86E9-92D53A56A923}"/>
                </a:ext>
              </a:extLst>
            </p:cNvPr>
            <p:cNvSpPr txBox="1"/>
            <p:nvPr/>
          </p:nvSpPr>
          <p:spPr>
            <a:xfrm>
              <a:off x="1928813" y="662672"/>
              <a:ext cx="4214812" cy="8498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Serves as the Chairperson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his or her absences.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Funge como el Presidente en su ausencia</a:t>
              </a: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a:t>
              </a:r>
            </a:p>
          </p:txBody>
        </p:sp>
      </p:grpSp>
      <p:grpSp>
        <p:nvGrpSpPr>
          <p:cNvPr id="68" name="Group 67">
            <a:extLst>
              <a:ext uri="{FF2B5EF4-FFF2-40B4-BE49-F238E27FC236}">
                <a16:creationId xmlns:a16="http://schemas.microsoft.com/office/drawing/2014/main" id="{10D34CFA-7D3A-4736-950A-E830C02011D1}"/>
              </a:ext>
            </a:extLst>
          </p:cNvPr>
          <p:cNvGrpSpPr/>
          <p:nvPr/>
        </p:nvGrpSpPr>
        <p:grpSpPr>
          <a:xfrm>
            <a:off x="4230540" y="1581665"/>
            <a:ext cx="4357406" cy="5276335"/>
            <a:chOff x="4230540" y="1969452"/>
            <a:chExt cx="3884761" cy="4648201"/>
          </a:xfrm>
        </p:grpSpPr>
        <p:grpSp>
          <p:nvGrpSpPr>
            <p:cNvPr id="12" name="Group 11">
              <a:extLst>
                <a:ext uri="{FF2B5EF4-FFF2-40B4-BE49-F238E27FC236}">
                  <a16:creationId xmlns:a16="http://schemas.microsoft.com/office/drawing/2014/main" id="{2F103D4E-BEDA-4969-801A-1BEFB60DFCAE}"/>
                </a:ext>
              </a:extLst>
            </p:cNvPr>
            <p:cNvGrpSpPr/>
            <p:nvPr/>
          </p:nvGrpSpPr>
          <p:grpSpPr>
            <a:xfrm>
              <a:off x="4230540" y="2645726"/>
              <a:ext cx="2093051" cy="2597150"/>
              <a:chOff x="8073877" y="2674301"/>
              <a:chExt cx="2093051" cy="2597150"/>
            </a:xfrm>
          </p:grpSpPr>
          <p:sp>
            <p:nvSpPr>
              <p:cNvPr id="41" name="Freeform 21">
                <a:extLst>
                  <a:ext uri="{FF2B5EF4-FFF2-40B4-BE49-F238E27FC236}">
                    <a16:creationId xmlns:a16="http://schemas.microsoft.com/office/drawing/2014/main" id="{2E0655EC-2B78-4C6C-B242-FF953D5347DD}"/>
                  </a:ext>
                </a:extLst>
              </p:cNvPr>
              <p:cNvSpPr>
                <a:spLocks/>
              </p:cNvSpPr>
              <p:nvPr/>
            </p:nvSpPr>
            <p:spPr bwMode="auto">
              <a:xfrm>
                <a:off x="8146040" y="2674301"/>
                <a:ext cx="2020888" cy="2597150"/>
              </a:xfrm>
              <a:custGeom>
                <a:avLst/>
                <a:gdLst>
                  <a:gd name="T0" fmla="*/ 262 w 536"/>
                  <a:gd name="T1" fmla="*/ 83 h 689"/>
                  <a:gd name="T2" fmla="*/ 398 w 536"/>
                  <a:gd name="T3" fmla="*/ 0 h 689"/>
                  <a:gd name="T4" fmla="*/ 0 w 536"/>
                  <a:gd name="T5" fmla="*/ 689 h 689"/>
                  <a:gd name="T6" fmla="*/ 1 w 536"/>
                  <a:gd name="T7" fmla="*/ 532 h 689"/>
                  <a:gd name="T8" fmla="*/ 262 w 536"/>
                  <a:gd name="T9" fmla="*/ 83 h 689"/>
                </a:gdLst>
                <a:ahLst/>
                <a:cxnLst>
                  <a:cxn ang="0">
                    <a:pos x="T0" y="T1"/>
                  </a:cxn>
                  <a:cxn ang="0">
                    <a:pos x="T2" y="T3"/>
                  </a:cxn>
                  <a:cxn ang="0">
                    <a:pos x="T4" y="T5"/>
                  </a:cxn>
                  <a:cxn ang="0">
                    <a:pos x="T6" y="T7"/>
                  </a:cxn>
                  <a:cxn ang="0">
                    <a:pos x="T8" y="T9"/>
                  </a:cxn>
                </a:cxnLst>
                <a:rect l="0" t="0" r="r" b="b"/>
                <a:pathLst>
                  <a:path w="536" h="689">
                    <a:moveTo>
                      <a:pt x="262" y="83"/>
                    </a:moveTo>
                    <a:cubicBezTo>
                      <a:pt x="311" y="54"/>
                      <a:pt x="368" y="19"/>
                      <a:pt x="398" y="0"/>
                    </a:cubicBezTo>
                    <a:cubicBezTo>
                      <a:pt x="536" y="301"/>
                      <a:pt x="323" y="679"/>
                      <a:pt x="0" y="689"/>
                    </a:cubicBezTo>
                    <a:cubicBezTo>
                      <a:pt x="1" y="606"/>
                      <a:pt x="3" y="567"/>
                      <a:pt x="1" y="532"/>
                    </a:cubicBezTo>
                    <a:cubicBezTo>
                      <a:pt x="213" y="488"/>
                      <a:pt x="328" y="292"/>
                      <a:pt x="262" y="83"/>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2" name="TextBox 61">
                <a:extLst>
                  <a:ext uri="{FF2B5EF4-FFF2-40B4-BE49-F238E27FC236}">
                    <a16:creationId xmlns:a16="http://schemas.microsoft.com/office/drawing/2014/main" id="{798DAD40-EA91-4358-9380-46F0C8795DBD}"/>
                  </a:ext>
                </a:extLst>
              </p:cNvPr>
              <p:cNvSpPr txBox="1"/>
              <p:nvPr/>
            </p:nvSpPr>
            <p:spPr>
              <a:xfrm>
                <a:off x="8073877" y="457128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02</a:t>
                </a:r>
              </a:p>
            </p:txBody>
          </p:sp>
        </p:grpSp>
        <p:sp>
          <p:nvSpPr>
            <p:cNvPr id="42" name="Freeform 22">
              <a:extLst>
                <a:ext uri="{FF2B5EF4-FFF2-40B4-BE49-F238E27FC236}">
                  <a16:creationId xmlns:a16="http://schemas.microsoft.com/office/drawing/2014/main" id="{372D955D-ED43-40F4-953E-BF8DC275AEB2}"/>
                </a:ext>
              </a:extLst>
            </p:cNvPr>
            <p:cNvSpPr>
              <a:spLocks/>
            </p:cNvSpPr>
            <p:nvPr/>
          </p:nvSpPr>
          <p:spPr bwMode="auto">
            <a:xfrm>
              <a:off x="4305879" y="1969452"/>
              <a:ext cx="3809422" cy="4648201"/>
            </a:xfrm>
            <a:custGeom>
              <a:avLst/>
              <a:gdLst>
                <a:gd name="T0" fmla="*/ 379 w 1015"/>
                <a:gd name="T1" fmla="*/ 191 h 1233"/>
                <a:gd name="T2" fmla="*/ 714 w 1015"/>
                <a:gd name="T3" fmla="*/ 0 h 1233"/>
                <a:gd name="T4" fmla="*/ 2 w 1015"/>
                <a:gd name="T5" fmla="*/ 1233 h 1233"/>
                <a:gd name="T6" fmla="*/ 0 w 1015"/>
                <a:gd name="T7" fmla="*/ 847 h 1233"/>
                <a:gd name="T8" fmla="*/ 379 w 1015"/>
                <a:gd name="T9" fmla="*/ 191 h 1233"/>
              </a:gdLst>
              <a:ahLst/>
              <a:cxnLst>
                <a:cxn ang="0">
                  <a:pos x="T0" y="T1"/>
                </a:cxn>
                <a:cxn ang="0">
                  <a:pos x="T2" y="T3"/>
                </a:cxn>
                <a:cxn ang="0">
                  <a:pos x="T4" y="T5"/>
                </a:cxn>
                <a:cxn ang="0">
                  <a:pos x="T6" y="T7"/>
                </a:cxn>
                <a:cxn ang="0">
                  <a:pos x="T8" y="T9"/>
                </a:cxn>
              </a:cxnLst>
              <a:rect l="0" t="0" r="r" b="b"/>
              <a:pathLst>
                <a:path w="1015" h="1233">
                  <a:moveTo>
                    <a:pt x="379" y="191"/>
                  </a:moveTo>
                  <a:cubicBezTo>
                    <a:pt x="497" y="124"/>
                    <a:pt x="630" y="47"/>
                    <a:pt x="714" y="0"/>
                  </a:cubicBezTo>
                  <a:cubicBezTo>
                    <a:pt x="1015" y="557"/>
                    <a:pt x="639" y="1216"/>
                    <a:pt x="2" y="1233"/>
                  </a:cubicBezTo>
                  <a:cubicBezTo>
                    <a:pt x="1" y="1114"/>
                    <a:pt x="2" y="960"/>
                    <a:pt x="0" y="847"/>
                  </a:cubicBezTo>
                  <a:cubicBezTo>
                    <a:pt x="326" y="838"/>
                    <a:pt x="532" y="495"/>
                    <a:pt x="379" y="191"/>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6" name="TextBox 85">
              <a:extLst>
                <a:ext uri="{FF2B5EF4-FFF2-40B4-BE49-F238E27FC236}">
                  <a16:creationId xmlns:a16="http://schemas.microsoft.com/office/drawing/2014/main" id="{61FA0DCE-24A9-4DB7-B7FB-CD1482D324B4}"/>
                </a:ext>
              </a:extLst>
            </p:cNvPr>
            <p:cNvSpPr txBox="1"/>
            <p:nvPr/>
          </p:nvSpPr>
          <p:spPr>
            <a:xfrm>
              <a:off x="5339391" y="2966065"/>
              <a:ext cx="1785938" cy="17895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Represents the Chairperson in assigned duties.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Representa al Presidente en sus deberes</a:t>
              </a: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nvGrpSpPr>
          <p:cNvPr id="69" name="Group 68">
            <a:extLst>
              <a:ext uri="{FF2B5EF4-FFF2-40B4-BE49-F238E27FC236}">
                <a16:creationId xmlns:a16="http://schemas.microsoft.com/office/drawing/2014/main" id="{2AE50EFD-A3BF-4480-98E0-6DCE4A814DF2}"/>
              </a:ext>
            </a:extLst>
          </p:cNvPr>
          <p:cNvGrpSpPr/>
          <p:nvPr/>
        </p:nvGrpSpPr>
        <p:grpSpPr>
          <a:xfrm>
            <a:off x="-543697" y="1668163"/>
            <a:ext cx="4528456" cy="5189838"/>
            <a:chOff x="172027" y="2009139"/>
            <a:chExt cx="3812731" cy="4677411"/>
          </a:xfrm>
        </p:grpSpPr>
        <p:grpSp>
          <p:nvGrpSpPr>
            <p:cNvPr id="8" name="Group 7">
              <a:extLst>
                <a:ext uri="{FF2B5EF4-FFF2-40B4-BE49-F238E27FC236}">
                  <a16:creationId xmlns:a16="http://schemas.microsoft.com/office/drawing/2014/main" id="{86FFBE32-1ED2-46BA-AB96-3AFF55D8CF6C}"/>
                </a:ext>
              </a:extLst>
            </p:cNvPr>
            <p:cNvGrpSpPr/>
            <p:nvPr/>
          </p:nvGrpSpPr>
          <p:grpSpPr>
            <a:xfrm>
              <a:off x="1810328" y="2653664"/>
              <a:ext cx="2174430" cy="2597150"/>
              <a:chOff x="5653665" y="2682239"/>
              <a:chExt cx="2174430" cy="2597150"/>
            </a:xfrm>
          </p:grpSpPr>
          <p:sp>
            <p:nvSpPr>
              <p:cNvPr id="39" name="Freeform 19">
                <a:extLst>
                  <a:ext uri="{FF2B5EF4-FFF2-40B4-BE49-F238E27FC236}">
                    <a16:creationId xmlns:a16="http://schemas.microsoft.com/office/drawing/2014/main" id="{5E5BE486-6778-4611-A98D-BE6BC8D7166E}"/>
                  </a:ext>
                </a:extLst>
              </p:cNvPr>
              <p:cNvSpPr>
                <a:spLocks/>
              </p:cNvSpPr>
              <p:nvPr/>
            </p:nvSpPr>
            <p:spPr bwMode="auto">
              <a:xfrm>
                <a:off x="5653665" y="2682239"/>
                <a:ext cx="2078038" cy="2597150"/>
              </a:xfrm>
              <a:custGeom>
                <a:avLst/>
                <a:gdLst>
                  <a:gd name="T0" fmla="*/ 547 w 551"/>
                  <a:gd name="T1" fmla="*/ 530 h 689"/>
                  <a:gd name="T2" fmla="*/ 551 w 551"/>
                  <a:gd name="T3" fmla="*/ 689 h 689"/>
                  <a:gd name="T4" fmla="*/ 153 w 551"/>
                  <a:gd name="T5" fmla="*/ 0 h 689"/>
                  <a:gd name="T6" fmla="*/ 289 w 551"/>
                  <a:gd name="T7" fmla="*/ 80 h 689"/>
                  <a:gd name="T8" fmla="*/ 547 w 551"/>
                  <a:gd name="T9" fmla="*/ 530 h 689"/>
                </a:gdLst>
                <a:ahLst/>
                <a:cxnLst>
                  <a:cxn ang="0">
                    <a:pos x="T0" y="T1"/>
                  </a:cxn>
                  <a:cxn ang="0">
                    <a:pos x="T2" y="T3"/>
                  </a:cxn>
                  <a:cxn ang="0">
                    <a:pos x="T4" y="T5"/>
                  </a:cxn>
                  <a:cxn ang="0">
                    <a:pos x="T6" y="T7"/>
                  </a:cxn>
                  <a:cxn ang="0">
                    <a:pos x="T8" y="T9"/>
                  </a:cxn>
                </a:cxnLst>
                <a:rect l="0" t="0" r="r" b="b"/>
                <a:pathLst>
                  <a:path w="551" h="689">
                    <a:moveTo>
                      <a:pt x="547" y="530"/>
                    </a:moveTo>
                    <a:cubicBezTo>
                      <a:pt x="548" y="587"/>
                      <a:pt x="549" y="653"/>
                      <a:pt x="551" y="689"/>
                    </a:cubicBezTo>
                    <a:cubicBezTo>
                      <a:pt x="221" y="658"/>
                      <a:pt x="0" y="284"/>
                      <a:pt x="153" y="0"/>
                    </a:cubicBezTo>
                    <a:cubicBezTo>
                      <a:pt x="225" y="43"/>
                      <a:pt x="257" y="63"/>
                      <a:pt x="289" y="80"/>
                    </a:cubicBezTo>
                    <a:cubicBezTo>
                      <a:pt x="221" y="285"/>
                      <a:pt x="333" y="482"/>
                      <a:pt x="547" y="530"/>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3" name="TextBox 62">
                <a:extLst>
                  <a:ext uri="{FF2B5EF4-FFF2-40B4-BE49-F238E27FC236}">
                    <a16:creationId xmlns:a16="http://schemas.microsoft.com/office/drawing/2014/main" id="{57248F1B-4C38-4FF0-9ABC-CD3AB31B7DBF}"/>
                  </a:ext>
                </a:extLst>
              </p:cNvPr>
              <p:cNvSpPr txBox="1"/>
              <p:nvPr/>
            </p:nvSpPr>
            <p:spPr>
              <a:xfrm>
                <a:off x="6726309" y="4568721"/>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03</a:t>
                </a:r>
              </a:p>
            </p:txBody>
          </p:sp>
        </p:grpSp>
        <p:sp>
          <p:nvSpPr>
            <p:cNvPr id="40" name="Freeform 20">
              <a:extLst>
                <a:ext uri="{FF2B5EF4-FFF2-40B4-BE49-F238E27FC236}">
                  <a16:creationId xmlns:a16="http://schemas.microsoft.com/office/drawing/2014/main" id="{990F5D33-C218-46A6-85C1-3178CCF04412}"/>
                </a:ext>
              </a:extLst>
            </p:cNvPr>
            <p:cNvSpPr>
              <a:spLocks/>
            </p:cNvSpPr>
            <p:nvPr/>
          </p:nvSpPr>
          <p:spPr bwMode="auto">
            <a:xfrm>
              <a:off x="172027" y="2009139"/>
              <a:ext cx="3714173" cy="4677411"/>
            </a:xfrm>
            <a:custGeom>
              <a:avLst/>
              <a:gdLst>
                <a:gd name="T0" fmla="*/ 1018 w 1018"/>
                <a:gd name="T1" fmla="*/ 848 h 1233"/>
                <a:gd name="T2" fmla="*/ 1016 w 1018"/>
                <a:gd name="T3" fmla="*/ 1233 h 1233"/>
                <a:gd name="T4" fmla="*/ 304 w 1018"/>
                <a:gd name="T5" fmla="*/ 0 h 1233"/>
                <a:gd name="T6" fmla="*/ 639 w 1018"/>
                <a:gd name="T7" fmla="*/ 192 h 1233"/>
                <a:gd name="T8" fmla="*/ 1018 w 1018"/>
                <a:gd name="T9" fmla="*/ 848 h 1233"/>
              </a:gdLst>
              <a:ahLst/>
              <a:cxnLst>
                <a:cxn ang="0">
                  <a:pos x="T0" y="T1"/>
                </a:cxn>
                <a:cxn ang="0">
                  <a:pos x="T2" y="T3"/>
                </a:cxn>
                <a:cxn ang="0">
                  <a:pos x="T4" y="T5"/>
                </a:cxn>
                <a:cxn ang="0">
                  <a:pos x="T6" y="T7"/>
                </a:cxn>
                <a:cxn ang="0">
                  <a:pos x="T8" y="T9"/>
                </a:cxn>
              </a:cxnLst>
              <a:rect l="0" t="0" r="r" b="b"/>
              <a:pathLst>
                <a:path w="1018" h="1233">
                  <a:moveTo>
                    <a:pt x="1018" y="848"/>
                  </a:moveTo>
                  <a:cubicBezTo>
                    <a:pt x="1016" y="983"/>
                    <a:pt x="1017" y="1137"/>
                    <a:pt x="1016" y="1233"/>
                  </a:cubicBezTo>
                  <a:cubicBezTo>
                    <a:pt x="382" y="1216"/>
                    <a:pt x="0" y="560"/>
                    <a:pt x="304" y="0"/>
                  </a:cubicBezTo>
                  <a:cubicBezTo>
                    <a:pt x="407" y="59"/>
                    <a:pt x="540" y="137"/>
                    <a:pt x="639" y="192"/>
                  </a:cubicBezTo>
                  <a:cubicBezTo>
                    <a:pt x="484" y="479"/>
                    <a:pt x="678" y="829"/>
                    <a:pt x="1018" y="848"/>
                  </a:cubicBezTo>
                  <a:close/>
                </a:path>
              </a:pathLst>
            </a:custGeom>
            <a:gradFill flip="none" rotWithShape="1">
              <a:gsLst>
                <a:gs pos="100000">
                  <a:schemeClr val="accent5"/>
                </a:gs>
                <a:gs pos="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8" name="TextBox 87">
              <a:extLst>
                <a:ext uri="{FF2B5EF4-FFF2-40B4-BE49-F238E27FC236}">
                  <a16:creationId xmlns:a16="http://schemas.microsoft.com/office/drawing/2014/main" id="{28D268E5-45DA-480D-80F5-48A7D89155AB}"/>
                </a:ext>
              </a:extLst>
            </p:cNvPr>
            <p:cNvSpPr txBox="1"/>
            <p:nvPr/>
          </p:nvSpPr>
          <p:spPr>
            <a:xfrm>
              <a:off x="994113" y="2663155"/>
              <a:ext cx="1776821" cy="1581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with the other officers and school staff.</a:t>
              </a:r>
              <a:endParaRPr kumimoji="0" lang="es-MX"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sp>
        <p:nvSpPr>
          <p:cNvPr id="2" name="TextBox 1">
            <a:extLst>
              <a:ext uri="{FF2B5EF4-FFF2-40B4-BE49-F238E27FC236}">
                <a16:creationId xmlns:a16="http://schemas.microsoft.com/office/drawing/2014/main" id="{89D09ED3-F269-ECE5-35A4-A35432DD625B}"/>
              </a:ext>
            </a:extLst>
          </p:cNvPr>
          <p:cNvSpPr txBox="1"/>
          <p:nvPr/>
        </p:nvSpPr>
        <p:spPr>
          <a:xfrm>
            <a:off x="7917837" y="144435"/>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9F386702-4FBB-8CB9-4228-9A4B70B3EDFF}"/>
              </a:ext>
            </a:extLst>
          </p:cNvPr>
          <p:cNvSpPr txBox="1"/>
          <p:nvPr/>
        </p:nvSpPr>
        <p:spPr>
          <a:xfrm>
            <a:off x="1120458" y="4212927"/>
            <a:ext cx="208469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Participa en la panificación de la agenda con los otros funcionarios y 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escolar</a:t>
            </a:r>
          </a:p>
        </p:txBody>
      </p:sp>
    </p:spTree>
    <p:extLst>
      <p:ext uri="{BB962C8B-B14F-4D97-AF65-F5344CB8AC3E}">
        <p14:creationId xmlns:p14="http://schemas.microsoft.com/office/powerpoint/2010/main" val="26702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04471" y="92976"/>
            <a:ext cx="3502210" cy="965199"/>
          </a:xfrm>
          <a:prstGeom prst="rect">
            <a:avLst/>
          </a:prstGeom>
          <a:noFill/>
        </p:spPr>
        <p:txBody>
          <a:bodyPr wrap="none" lIns="91440" tIns="45720" rIns="91440" bIns="45720" rtlCol="0" anchor="t">
            <a:noAutofit/>
          </a:bodyPr>
          <a:lstStyle/>
          <a:p>
            <a:pPr>
              <a:defRPr/>
            </a:pPr>
            <a:r>
              <a:rPr lang="en-US" sz="2800" b="1" dirty="0">
                <a:solidFill>
                  <a:srgbClr val="3F3F3F"/>
                </a:solidFill>
                <a:latin typeface="Poppins"/>
                <a:cs typeface="Poppins"/>
              </a:rPr>
              <a:t>Agenda Template </a:t>
            </a:r>
            <a:endParaRPr lang="es-MX" sz="2800" dirty="0">
              <a:solidFill>
                <a:srgbClr val="3F3F3F"/>
              </a:solidFill>
              <a:latin typeface="Poppins"/>
              <a:cs typeface="Poppins"/>
            </a:endParaRPr>
          </a:p>
          <a:p>
            <a:pPr>
              <a:defRPr/>
            </a:pPr>
            <a:r>
              <a:rPr lang="en-US" sz="2800" b="1" dirty="0">
                <a:solidFill>
                  <a:srgbClr val="3F3F3F"/>
                </a:solidFill>
                <a:latin typeface="Poppins"/>
                <a:cs typeface="Poppins"/>
              </a:rPr>
              <a:t>(</a:t>
            </a:r>
            <a:r>
              <a:rPr lang="en-US" sz="2800" b="1" i="1" dirty="0">
                <a:solidFill>
                  <a:srgbClr val="3F3F3F"/>
                </a:solidFill>
                <a:latin typeface="Poppins"/>
                <a:cs typeface="Poppins"/>
              </a:rPr>
              <a:t>Attachment M1</a:t>
            </a:r>
            <a:r>
              <a:rPr lang="en-US" sz="2800" b="1" dirty="0">
                <a:solidFill>
                  <a:srgbClr val="3F3F3F"/>
                </a:solidFill>
                <a:latin typeface="Poppins"/>
                <a:cs typeface="Poppins"/>
              </a:rPr>
              <a:t>)</a:t>
            </a:r>
            <a:endParaRPr lang="es-MX" sz="2800" dirty="0">
              <a:solidFill>
                <a:srgbClr val="3F3F3F"/>
              </a:solidFill>
              <a:latin typeface="Poppins"/>
              <a:cs typeface="Poppins"/>
            </a:endParaRPr>
          </a:p>
          <a:p>
            <a:pPr marL="0" marR="0" lvl="0" indent="0" algn="l" defTabSz="914400">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267672" y="1017841"/>
            <a:ext cx="3305684" cy="5667632"/>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SSC agendas must include: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Welcome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Call to order</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Flag Salute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sng"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Public Comments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Roll Call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Approval of Minutes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Principal Update</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Unfinished Business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Presentations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New Business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sng"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Agenda Recommendations (Action)</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Announcements</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Adjournment</a:t>
            </a:r>
          </a:p>
        </p:txBody>
      </p:sp>
      <p:sp>
        <p:nvSpPr>
          <p:cNvPr id="39" name="TextBox 38">
            <a:extLst>
              <a:ext uri="{FF2B5EF4-FFF2-40B4-BE49-F238E27FC236}">
                <a16:creationId xmlns:a16="http://schemas.microsoft.com/office/drawing/2014/main" id="{629E4A7C-C136-4755-8A0C-2D84391697C6}"/>
              </a:ext>
            </a:extLst>
          </p:cNvPr>
          <p:cNvSpPr txBox="1"/>
          <p:nvPr/>
        </p:nvSpPr>
        <p:spPr>
          <a:xfrm>
            <a:off x="6226630" y="1274731"/>
            <a:ext cx="3011714" cy="4647098"/>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2" name="Rectangle 1">
            <a:extLst>
              <a:ext uri="{FF2B5EF4-FFF2-40B4-BE49-F238E27FC236}">
                <a16:creationId xmlns:a16="http://schemas.microsoft.com/office/drawing/2014/main" id="{5F7971C8-3F20-41E6-B185-A931C9B063A6}"/>
              </a:ext>
            </a:extLst>
          </p:cNvPr>
          <p:cNvSpPr>
            <a:spLocks noChangeArrowheads="1"/>
          </p:cNvSpPr>
          <p:nvPr/>
        </p:nvSpPr>
        <p:spPr bwMode="auto">
          <a:xfrm>
            <a:off x="3633249" y="1152572"/>
            <a:ext cx="3437533" cy="5289857"/>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rPr>
              <a:t>La agenda de SSC debe incluir:</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Bienvenida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 Llamada al orden</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Saludo a la bandera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sng"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Comentarios públicos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Pasar lista</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Aprobación de actas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Actualización del director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Asuntos pendientes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Presentaciones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a:ea typeface="+mn-ea"/>
                <a:cs typeface="Poppins"/>
              </a:rPr>
              <a:t>Nuevos asuntos (Acción) </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sng"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Recomendaciones para la agenda (Acción) </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Anuncios</a:t>
            </a:r>
          </a:p>
          <a:p>
            <a:pPr marL="285750" marR="0" lvl="0" indent="-285750" algn="l" defTabSz="914400" rtl="0" eaLnBrk="1" fontAlgn="base" latinLnBrk="0" hangingPunct="1">
              <a:lnSpc>
                <a:spcPct val="107000"/>
              </a:lnSpc>
              <a:spcBef>
                <a:spcPts val="0"/>
              </a:spcBef>
              <a:spcAft>
                <a:spcPts val="0"/>
              </a:spcAft>
              <a:buClrTx/>
              <a:buSzTx/>
              <a:buFont typeface="Wingdings" panose="05000000000000000000" pitchFamily="2" charset="2"/>
              <a:buChar char="v"/>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Clausura</a:t>
            </a:r>
          </a:p>
        </p:txBody>
      </p:sp>
      <p:sp>
        <p:nvSpPr>
          <p:cNvPr id="9" name="TextBox 8">
            <a:extLst>
              <a:ext uri="{FF2B5EF4-FFF2-40B4-BE49-F238E27FC236}">
                <a16:creationId xmlns:a16="http://schemas.microsoft.com/office/drawing/2014/main" id="{0518B658-A701-A193-6AB8-DD2D4D7D9AFF}"/>
              </a:ext>
            </a:extLst>
          </p:cNvPr>
          <p:cNvSpPr txBox="1"/>
          <p:nvPr/>
        </p:nvSpPr>
        <p:spPr>
          <a:xfrm>
            <a:off x="3573183" y="235994"/>
            <a:ext cx="40921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Planilla de la Agenda (</a:t>
            </a:r>
            <a:r>
              <a:rPr lang="es-MX" sz="2800" b="1" i="1" dirty="0">
                <a:solidFill>
                  <a:srgbClr val="0070C0"/>
                </a:solidFill>
                <a:latin typeface="Poppins"/>
                <a:cs typeface="Segoe UI"/>
              </a:rPr>
              <a:t>Adjunto M1)</a:t>
            </a:r>
            <a:endParaRPr lang="en-US" dirty="0"/>
          </a:p>
        </p:txBody>
      </p:sp>
      <p:grpSp>
        <p:nvGrpSpPr>
          <p:cNvPr id="16" name="Group 15">
            <a:extLst>
              <a:ext uri="{FF2B5EF4-FFF2-40B4-BE49-F238E27FC236}">
                <a16:creationId xmlns:a16="http://schemas.microsoft.com/office/drawing/2014/main" id="{B685E25B-F83E-FE1A-649D-288AB83CDFF1}"/>
              </a:ext>
            </a:extLst>
          </p:cNvPr>
          <p:cNvGrpSpPr/>
          <p:nvPr/>
        </p:nvGrpSpPr>
        <p:grpSpPr>
          <a:xfrm>
            <a:off x="7173884" y="957104"/>
            <a:ext cx="3391593" cy="5492395"/>
            <a:chOff x="4141357" y="762748"/>
            <a:chExt cx="3391593" cy="5492395"/>
          </a:xfrm>
        </p:grpSpPr>
        <p:pic>
          <p:nvPicPr>
            <p:cNvPr id="12" name="Picture 11">
              <a:extLst>
                <a:ext uri="{FF2B5EF4-FFF2-40B4-BE49-F238E27FC236}">
                  <a16:creationId xmlns:a16="http://schemas.microsoft.com/office/drawing/2014/main" id="{3F98474F-090D-959B-74CE-1F211F141B24}"/>
                </a:ext>
              </a:extLst>
            </p:cNvPr>
            <p:cNvPicPr>
              <a:picLocks noChangeAspect="1"/>
            </p:cNvPicPr>
            <p:nvPr/>
          </p:nvPicPr>
          <p:blipFill>
            <a:blip r:embed="rId3"/>
            <a:stretch>
              <a:fillRect/>
            </a:stretch>
          </p:blipFill>
          <p:spPr>
            <a:xfrm>
              <a:off x="4162000" y="762748"/>
              <a:ext cx="3355502" cy="4367602"/>
            </a:xfrm>
            <a:prstGeom prst="rect">
              <a:avLst/>
            </a:prstGeom>
            <a:ln w="12700">
              <a:solidFill>
                <a:schemeClr val="tx1"/>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95A9D914-3D82-9F29-8330-BCD99FEAE885}"/>
                </a:ext>
              </a:extLst>
            </p:cNvPr>
            <p:cNvPicPr>
              <a:picLocks noChangeAspect="1"/>
            </p:cNvPicPr>
            <p:nvPr/>
          </p:nvPicPr>
          <p:blipFill>
            <a:blip r:embed="rId4"/>
            <a:stretch>
              <a:fillRect/>
            </a:stretch>
          </p:blipFill>
          <p:spPr>
            <a:xfrm>
              <a:off x="4165203" y="4707874"/>
              <a:ext cx="3328022" cy="1547269"/>
            </a:xfrm>
            <a:prstGeom prst="rect">
              <a:avLst/>
            </a:prstGeom>
            <a:ln w="12700">
              <a:solidFill>
                <a:schemeClr val="tx1"/>
              </a:solidFill>
            </a:ln>
          </p:spPr>
        </p:pic>
        <p:sp>
          <p:nvSpPr>
            <p:cNvPr id="10" name="Rectangle 9">
              <a:extLst>
                <a:ext uri="{FF2B5EF4-FFF2-40B4-BE49-F238E27FC236}">
                  <a16:creationId xmlns:a16="http://schemas.microsoft.com/office/drawing/2014/main" id="{6E9442BD-EC70-7DB7-3DD7-FCB2B9841F7B}"/>
                </a:ext>
              </a:extLst>
            </p:cNvPr>
            <p:cNvSpPr/>
            <p:nvPr/>
          </p:nvSpPr>
          <p:spPr>
            <a:xfrm>
              <a:off x="4207859" y="2291150"/>
              <a:ext cx="3325091" cy="36575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7" name="Rectangle 6">
              <a:extLst>
                <a:ext uri="{FF2B5EF4-FFF2-40B4-BE49-F238E27FC236}">
                  <a16:creationId xmlns:a16="http://schemas.microsoft.com/office/drawing/2014/main" id="{098EA9C8-B8E4-35DB-C61A-965FC0611908}"/>
                </a:ext>
              </a:extLst>
            </p:cNvPr>
            <p:cNvSpPr/>
            <p:nvPr/>
          </p:nvSpPr>
          <p:spPr>
            <a:xfrm>
              <a:off x="4141357" y="4164048"/>
              <a:ext cx="3358342" cy="9339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Rectangle 7">
              <a:extLst>
                <a:ext uri="{FF2B5EF4-FFF2-40B4-BE49-F238E27FC236}">
                  <a16:creationId xmlns:a16="http://schemas.microsoft.com/office/drawing/2014/main" id="{322C50D4-5F67-4965-846C-5D35727CBF88}"/>
                </a:ext>
              </a:extLst>
            </p:cNvPr>
            <p:cNvSpPr/>
            <p:nvPr/>
          </p:nvSpPr>
          <p:spPr>
            <a:xfrm>
              <a:off x="4211207" y="5619395"/>
              <a:ext cx="3306294" cy="6033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grpSp>
      <p:sp>
        <p:nvSpPr>
          <p:cNvPr id="21" name="TextBox 20">
            <a:extLst>
              <a:ext uri="{FF2B5EF4-FFF2-40B4-BE49-F238E27FC236}">
                <a16:creationId xmlns:a16="http://schemas.microsoft.com/office/drawing/2014/main" id="{52FECDC5-1392-6DEB-D349-38D9748D2AC2}"/>
              </a:ext>
            </a:extLst>
          </p:cNvPr>
          <p:cNvSpPr txBox="1"/>
          <p:nvPr/>
        </p:nvSpPr>
        <p:spPr>
          <a:xfrm>
            <a:off x="10756669" y="2261062"/>
            <a:ext cx="1155469" cy="95410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Public Comment must be on all agendas. </a:t>
            </a:r>
            <a:r>
              <a:rPr lang="en-US" sz="800" dirty="0">
                <a:solidFill>
                  <a:srgbClr val="FF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Comentatio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Publico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debe</a:t>
            </a:r>
            <a:r>
              <a:rPr lang="en-US" sz="800" dirty="0">
                <a:solidFill>
                  <a:srgbClr val="C00000"/>
                </a:solidFill>
                <a:latin typeface="Poppins "/>
                <a:cs typeface="Poppins Thin" panose="00000300000000000000" pitchFamily="2" charset="0"/>
              </a:rPr>
              <a:t> de star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todas</a:t>
            </a:r>
            <a:r>
              <a:rPr lang="en-US" sz="800" dirty="0">
                <a:solidFill>
                  <a:srgbClr val="C00000"/>
                </a:solidFill>
                <a:latin typeface="Poppins "/>
                <a:cs typeface="Poppins Thin" panose="00000300000000000000" pitchFamily="2" charset="0"/>
              </a:rPr>
              <a:t> la agendas.</a:t>
            </a:r>
          </a:p>
        </p:txBody>
      </p:sp>
      <p:cxnSp>
        <p:nvCxnSpPr>
          <p:cNvPr id="23" name="Straight Arrow Connector 22">
            <a:extLst>
              <a:ext uri="{FF2B5EF4-FFF2-40B4-BE49-F238E27FC236}">
                <a16:creationId xmlns:a16="http://schemas.microsoft.com/office/drawing/2014/main" id="{7023662D-8367-8039-899F-379D1BD09CC3}"/>
              </a:ext>
            </a:extLst>
          </p:cNvPr>
          <p:cNvCxnSpPr>
            <a:cxnSpLocks/>
          </p:cNvCxnSpPr>
          <p:nvPr/>
        </p:nvCxnSpPr>
        <p:spPr>
          <a:xfrm flipH="1">
            <a:off x="10274531" y="2679927"/>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A5AB55A-0EAA-A605-3A6E-E72A15B7BAD1}"/>
              </a:ext>
            </a:extLst>
          </p:cNvPr>
          <p:cNvSpPr txBox="1"/>
          <p:nvPr/>
        </p:nvSpPr>
        <p:spPr>
          <a:xfrm>
            <a:off x="10767752" y="4317077"/>
            <a:ext cx="1155469" cy="707886"/>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Agenda items to include</a:t>
            </a:r>
          </a:p>
          <a:p>
            <a:r>
              <a:rPr lang="en-US" sz="800" dirty="0">
                <a:solidFill>
                  <a:srgbClr val="C00000"/>
                </a:solidFill>
                <a:latin typeface="Poppins "/>
                <a:cs typeface="Poppins Thin" panose="00000300000000000000" pitchFamily="2" charset="0"/>
              </a:rPr>
              <a:t>Puntos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la agenda que </a:t>
            </a:r>
            <a:r>
              <a:rPr lang="en-US" sz="800" dirty="0" err="1">
                <a:solidFill>
                  <a:srgbClr val="C00000"/>
                </a:solidFill>
                <a:latin typeface="Poppins "/>
                <a:cs typeface="Poppins Thin" panose="00000300000000000000" pitchFamily="2" charset="0"/>
              </a:rPr>
              <a:t>deben</a:t>
            </a:r>
            <a:r>
              <a:rPr lang="en-US" sz="800" dirty="0">
                <a:solidFill>
                  <a:srgbClr val="C00000"/>
                </a:solidFill>
                <a:latin typeface="Poppins "/>
                <a:cs typeface="Poppins Thin" panose="00000300000000000000" pitchFamily="2" charset="0"/>
              </a:rPr>
              <a:t> de </a:t>
            </a:r>
            <a:r>
              <a:rPr lang="en-US" sz="800" dirty="0" err="1">
                <a:solidFill>
                  <a:srgbClr val="C00000"/>
                </a:solidFill>
                <a:latin typeface="Poppins "/>
                <a:cs typeface="Poppins Thin" panose="00000300000000000000" pitchFamily="2" charset="0"/>
              </a:rPr>
              <a:t>incluyer</a:t>
            </a:r>
            <a:r>
              <a:rPr lang="en-US" sz="800" dirty="0">
                <a:solidFill>
                  <a:srgbClr val="C00000"/>
                </a:solidFill>
                <a:latin typeface="Poppins "/>
                <a:cs typeface="Poppins Thin" panose="00000300000000000000" pitchFamily="2" charset="0"/>
              </a:rPr>
              <a:t>.</a:t>
            </a:r>
          </a:p>
        </p:txBody>
      </p:sp>
      <p:cxnSp>
        <p:nvCxnSpPr>
          <p:cNvPr id="25" name="Straight Arrow Connector 24">
            <a:extLst>
              <a:ext uri="{FF2B5EF4-FFF2-40B4-BE49-F238E27FC236}">
                <a16:creationId xmlns:a16="http://schemas.microsoft.com/office/drawing/2014/main" id="{3BF78E1C-1F2C-6EF1-4405-A9A623F0829D}"/>
              </a:ext>
            </a:extLst>
          </p:cNvPr>
          <p:cNvCxnSpPr>
            <a:cxnSpLocks/>
          </p:cNvCxnSpPr>
          <p:nvPr/>
        </p:nvCxnSpPr>
        <p:spPr>
          <a:xfrm flipH="1">
            <a:off x="10244050" y="4594625"/>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14F283-B1C9-7152-2D8C-79EDCB2C48DB}"/>
              </a:ext>
            </a:extLst>
          </p:cNvPr>
          <p:cNvSpPr txBox="1"/>
          <p:nvPr/>
        </p:nvSpPr>
        <p:spPr>
          <a:xfrm>
            <a:off x="10770523" y="5741324"/>
            <a:ext cx="1274619" cy="83099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Posting and contact information</a:t>
            </a:r>
          </a:p>
          <a:p>
            <a:r>
              <a:rPr lang="es-MX" sz="800" dirty="0">
                <a:solidFill>
                  <a:srgbClr val="C00000"/>
                </a:solidFill>
                <a:latin typeface="Poppins "/>
                <a:cs typeface="Poppins Thin" panose="00000300000000000000" pitchFamily="2" charset="0"/>
              </a:rPr>
              <a:t>Fecha de cuando se publico la agenda y </a:t>
            </a:r>
            <a:r>
              <a:rPr lang="es-MX" sz="800" dirty="0" err="1">
                <a:solidFill>
                  <a:srgbClr val="C00000"/>
                </a:solidFill>
                <a:latin typeface="Poppins "/>
                <a:cs typeface="Poppins Thin" panose="00000300000000000000" pitchFamily="2" charset="0"/>
              </a:rPr>
              <a:t>informcacion</a:t>
            </a:r>
            <a:r>
              <a:rPr lang="es-MX" sz="800" dirty="0">
                <a:solidFill>
                  <a:srgbClr val="C00000"/>
                </a:solidFill>
                <a:latin typeface="Poppins "/>
                <a:cs typeface="Poppins Thin" panose="00000300000000000000" pitchFamily="2" charset="0"/>
              </a:rPr>
              <a:t> de </a:t>
            </a:r>
            <a:r>
              <a:rPr lang="es-MX" sz="800" dirty="0" err="1">
                <a:solidFill>
                  <a:srgbClr val="C00000"/>
                </a:solidFill>
                <a:latin typeface="Poppins "/>
                <a:cs typeface="Poppins Thin" panose="00000300000000000000" pitchFamily="2" charset="0"/>
              </a:rPr>
              <a:t>contactol</a:t>
            </a:r>
            <a:endParaRPr lang="es-MX" sz="800" dirty="0">
              <a:solidFill>
                <a:srgbClr val="C00000"/>
              </a:solidFill>
              <a:latin typeface="Poppins "/>
              <a:cs typeface="Poppins Thin" panose="00000300000000000000" pitchFamily="2" charset="0"/>
            </a:endParaRPr>
          </a:p>
        </p:txBody>
      </p:sp>
      <p:cxnSp>
        <p:nvCxnSpPr>
          <p:cNvPr id="27" name="Straight Arrow Connector 26">
            <a:extLst>
              <a:ext uri="{FF2B5EF4-FFF2-40B4-BE49-F238E27FC236}">
                <a16:creationId xmlns:a16="http://schemas.microsoft.com/office/drawing/2014/main" id="{802D5CDC-8B86-2ABD-FE08-12F15888B320}"/>
              </a:ext>
            </a:extLst>
          </p:cNvPr>
          <p:cNvCxnSpPr>
            <a:cxnSpLocks/>
          </p:cNvCxnSpPr>
          <p:nvPr/>
        </p:nvCxnSpPr>
        <p:spPr>
          <a:xfrm flipH="1">
            <a:off x="10379825" y="6027185"/>
            <a:ext cx="623454" cy="1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997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37128" y="2939788"/>
            <a:ext cx="1887166" cy="88183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Secretary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Secretaria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82515" y="-98853"/>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193094" y="794855"/>
                <a:ext cx="3917164" cy="1041170"/>
              </a:xfrm>
              <a:prstGeom prst="rect">
                <a:avLst/>
              </a:prstGeom>
              <a:noFill/>
            </p:spPr>
            <p:txBody>
              <a:bodyPr wrap="square" rtlCol="0">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00"/>
                    </a:solidFill>
                    <a:effectLst/>
                    <a:uLnTx/>
                    <a:uFillTx/>
                    <a:latin typeface="Poppings"/>
                    <a:ea typeface="Calibri" panose="020F0502020204030204" pitchFamily="34" charset="0"/>
                    <a:cs typeface="+mn-cs"/>
                  </a:rPr>
                  <a:t>Transmits true and correct copies of the minutes of such meetings to members</a:t>
                </a:r>
                <a:r>
                  <a:rPr kumimoji="0" lang="en-US" sz="2100" b="1" i="0" u="none" strike="noStrike" kern="1200" cap="none" spc="0" normalizeH="0" baseline="0" noProof="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gs"/>
                    <a:ea typeface="+mn-ea"/>
                    <a:cs typeface="Poppins" panose="00000500000000000000" pitchFamily="2" charset="0"/>
                  </a:rPr>
                  <a:t>Entregar copia precisa y correcta de las actas a  los miembros.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763436" y="2107172"/>
                <a:ext cx="1491391" cy="2885882"/>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endParaRPr kumimoji="0" lang="es-MX"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435258"/>
            <a:chOff x="1011308" y="1222042"/>
            <a:chExt cx="2108200" cy="4818782"/>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818782"/>
              <a:chOff x="1620908" y="1209342"/>
              <a:chExt cx="1912938" cy="4818782"/>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78117" y="2382392"/>
                <a:ext cx="1480912" cy="36457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Other duties as assigned by the SSC 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Desempeñar otras  responsabilidades establecidas  por el Presidente.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92829" y="207416"/>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391889" y="884846"/>
            <a:ext cx="3646484" cy="5659084"/>
          </a:xfrm>
          <a:prstGeom prst="rect">
            <a:avLst/>
          </a:prstGeom>
          <a:noFill/>
        </p:spPr>
        <p:txBody>
          <a:bodyPr wrap="squar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ea typeface="+mn-ea"/>
                <a:cs typeface="Poppins"/>
              </a:rPr>
              <a:t>Secretary</a:t>
            </a:r>
            <a:r>
              <a:rPr kumimoji="0" lang="en-US" sz="2800" b="0" i="0" u="none" strike="noStrike" kern="1200" cap="none" spc="0" normalizeH="0" baseline="0" noProof="0" dirty="0">
                <a:ln>
                  <a:noFill/>
                </a:ln>
                <a:effectLst/>
                <a:uLnTx/>
                <a:uFillTx/>
                <a:latin typeface="Poppins"/>
                <a:ea typeface="+mn-ea"/>
                <a:cs typeface="Poppins"/>
              </a:rPr>
              <a:t>: A person that is responsible for the</a:t>
            </a:r>
            <a:r>
              <a:rPr lang="en-US" sz="2800" dirty="0">
                <a:latin typeface="Poppins"/>
                <a:cs typeface="Poppins"/>
              </a:rPr>
              <a:t> </a:t>
            </a:r>
            <a:r>
              <a:rPr kumimoji="0" lang="en-US" sz="2800" b="0" i="0" u="none" strike="noStrike" kern="1200" cap="none" spc="0" normalizeH="0" baseline="0" noProof="0" dirty="0">
                <a:ln>
                  <a:noFill/>
                </a:ln>
                <a:effectLst/>
                <a:uLnTx/>
                <a:uFillTx/>
                <a:latin typeface="Poppins"/>
                <a:ea typeface="+mn-ea"/>
                <a:cs typeface="Poppins"/>
              </a:rPr>
              <a:t>documentation of the council’s business.</a:t>
            </a:r>
          </a:p>
          <a:p>
            <a:pPr marL="0" marR="0" lvl="0" indent="0" algn="l" defTabSz="914400" rtl="0" eaLnBrk="1" fontAlgn="auto" latinLnBrk="0" hangingPunct="1">
              <a:spcBef>
                <a:spcPts val="0"/>
              </a:spcBef>
              <a:spcAft>
                <a:spcPts val="0"/>
              </a:spcAft>
              <a:buClrTx/>
              <a:buSzTx/>
              <a:buFontTx/>
              <a:buNone/>
              <a:tabLst/>
              <a:defRPr/>
            </a:pPr>
            <a:endParaRPr kumimoji="0" lang="es-MX" sz="11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a:defRPr/>
            </a:pPr>
            <a:r>
              <a:rPr kumimoji="0" lang="es-MX" sz="2800" b="1" i="0" u="none" strike="noStrike" kern="1200" cap="none" spc="0" normalizeH="0" baseline="0" noProof="0" dirty="0">
                <a:ln>
                  <a:noFill/>
                </a:ln>
                <a:solidFill>
                  <a:srgbClr val="0070C0"/>
                </a:solidFill>
                <a:effectLst/>
                <a:uLnTx/>
                <a:uFillTx/>
                <a:latin typeface="Poppins"/>
                <a:ea typeface="+mn-ea"/>
                <a:cs typeface="Poppins"/>
              </a:rPr>
              <a:t>Secretario/a: </a:t>
            </a:r>
            <a:r>
              <a:rPr kumimoji="0" lang="es-MX" sz="2800" b="0" i="0" u="none" strike="noStrike" kern="1200" cap="none" spc="0" normalizeH="0" baseline="0" noProof="0" dirty="0">
                <a:ln>
                  <a:noFill/>
                </a:ln>
                <a:solidFill>
                  <a:srgbClr val="0070C0"/>
                </a:solidFill>
                <a:effectLst/>
                <a:uLnTx/>
                <a:uFillTx/>
                <a:latin typeface="Poppins"/>
                <a:ea typeface="+mn-ea"/>
                <a:cs typeface="Poppins"/>
              </a:rPr>
              <a:t>Una persona que es responsable de la documentación de los asuntos </a:t>
            </a:r>
            <a:endParaRPr lang="es-MX" sz="2800" dirty="0">
              <a:solidFill>
                <a:srgbClr val="0070C0"/>
              </a:solidFill>
              <a:latin typeface="Poppins"/>
              <a:cs typeface="Poppins"/>
            </a:endParaRPr>
          </a:p>
          <a:p>
            <a:pPr marL="0" marR="0" lvl="0" indent="0" algn="l" defTabSz="914400">
              <a:spcBef>
                <a:spcPts val="0"/>
              </a:spcBef>
              <a:spcAft>
                <a:spcPts val="0"/>
              </a:spcAft>
              <a:buClrTx/>
              <a:buSzTx/>
              <a:buFontTx/>
              <a:buNone/>
              <a:tabLst/>
              <a:defRPr/>
            </a:pPr>
            <a:r>
              <a:rPr kumimoji="0" lang="es-MX" sz="2800" b="0" i="0" u="none" strike="noStrike" kern="1200" cap="none" spc="0" normalizeH="0" baseline="0" noProof="0" dirty="0">
                <a:ln>
                  <a:noFill/>
                </a:ln>
                <a:solidFill>
                  <a:srgbClr val="0070C0"/>
                </a:solidFill>
                <a:effectLst/>
                <a:uLnTx/>
                <a:uFillTx/>
                <a:latin typeface="Poppins"/>
                <a:ea typeface="+mn-ea"/>
                <a:cs typeface="Poppins"/>
              </a:rPr>
              <a:t>del consejo.</a:t>
            </a:r>
            <a:endParaRPr lang="es-MX" dirty="0">
              <a:ea typeface="+mn-ea"/>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144371" y="5507924"/>
              <a:ext cx="4068433" cy="799912"/>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Poppings"/>
                  <a:ea typeface="Calibri" panose="020F0502020204030204" pitchFamily="34" charset="0"/>
                  <a:cs typeface="+mn-cs"/>
                </a:rPr>
                <a:t>Maintains a current roster of SSC members</a:t>
              </a:r>
              <a:r>
                <a:rPr kumimoji="0" lang="en-US" sz="1800" b="1" i="0" u="none" strike="noStrike" kern="1200" cap="none" spc="0" normalizeH="0" baseline="0" noProof="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gs"/>
                  <a:ea typeface="+mn-ea"/>
                  <a:cs typeface="Poppins" panose="00000500000000000000" pitchFamily="2" charset="0"/>
                </a:rPr>
                <a:t>Mantener una lista actualizada de la membresía de SSC.</a:t>
              </a:r>
            </a:p>
          </p:txBody>
        </p:sp>
      </p:grpSp>
    </p:spTree>
    <p:extLst>
      <p:ext uri="{BB962C8B-B14F-4D97-AF65-F5344CB8AC3E}">
        <p14:creationId xmlns:p14="http://schemas.microsoft.com/office/powerpoint/2010/main" val="16208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30644" y="58882"/>
            <a:ext cx="3411183"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Minute Template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P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20" name="TextBox 19">
            <a:extLst>
              <a:ext uri="{FF2B5EF4-FFF2-40B4-BE49-F238E27FC236}">
                <a16:creationId xmlns:a16="http://schemas.microsoft.com/office/drawing/2014/main" id="{3D7EE77F-A8F0-4436-81C5-1CE48D8ED6CB}"/>
              </a:ext>
            </a:extLst>
          </p:cNvPr>
          <p:cNvSpPr txBox="1"/>
          <p:nvPr/>
        </p:nvSpPr>
        <p:spPr>
          <a:xfrm>
            <a:off x="360141" y="1324823"/>
            <a:ext cx="4033205" cy="5161131"/>
          </a:xfrm>
          <a:prstGeom prst="rect">
            <a:avLst/>
          </a:prstGeom>
          <a:noFill/>
        </p:spPr>
        <p:txBody>
          <a:bodyPr wrap="square" lIns="91440" tIns="45720" rIns="91440" bIns="45720" anchor="t">
            <a:noAutofit/>
          </a:bodyPr>
          <a:lstStyle/>
          <a:p>
            <a:pPr>
              <a:defRPr/>
            </a:pPr>
            <a:r>
              <a:rPr kumimoji="0" lang="en-US" sz="1700" b="1" i="0" u="none" strike="noStrike" kern="1200" cap="none" spc="0" normalizeH="0" baseline="0" noProof="0" dirty="0">
                <a:ln>
                  <a:noFill/>
                </a:ln>
                <a:effectLst/>
                <a:uLnTx/>
                <a:uFillTx/>
                <a:latin typeface="Poppins"/>
                <a:cs typeface="Poppins"/>
              </a:rPr>
              <a:t>The minutes template has suggested language to support your writing of minutes.</a:t>
            </a:r>
            <a:r>
              <a:rPr lang="en-US" sz="1700" b="1" dirty="0">
                <a:latin typeface="Poppins"/>
                <a:cs typeface="Poppins"/>
              </a:rPr>
              <a:t> </a:t>
            </a:r>
            <a:r>
              <a:rPr kumimoji="0" lang="en-US" sz="1700" b="1" i="0" u="none" strike="noStrike" kern="1200" cap="none" spc="0" normalizeH="0" baseline="0" noProof="0" dirty="0">
                <a:ln>
                  <a:noFill/>
                </a:ln>
                <a:effectLst/>
                <a:uLnTx/>
                <a:uFillTx/>
                <a:latin typeface="Poppins"/>
                <a:cs typeface="Poppins"/>
              </a:rPr>
              <a:t> You must represent every item listed on the agenda in your minutes. The minutes must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629920" indent="-629920">
              <a:defRPr/>
            </a:pPr>
            <a:r>
              <a:rPr kumimoji="0" lang="en-US" sz="1700" b="1" i="0" u="none" strike="noStrike" kern="1200" cap="none" spc="0" normalizeH="0" baseline="0" noProof="0" dirty="0">
                <a:ln>
                  <a:noFill/>
                </a:ln>
                <a:effectLst/>
                <a:uLnTx/>
                <a:uFillTx/>
                <a:latin typeface="Poppins"/>
                <a:cs typeface="Poppins"/>
              </a:rPr>
              <a:t>Who</a:t>
            </a:r>
            <a:r>
              <a:rPr kumimoji="0" lang="en-US" sz="1700" b="0" i="0" u="none" strike="noStrike" kern="1200" cap="none" spc="0" normalizeH="0" baseline="0" noProof="0" dirty="0">
                <a:ln>
                  <a:noFill/>
                </a:ln>
                <a:effectLst/>
                <a:uLnTx/>
                <a:uFillTx/>
                <a:latin typeface="Poppins"/>
                <a:cs typeface="Poppins"/>
              </a:rPr>
              <a:t>: name and title of person</a:t>
            </a:r>
            <a:r>
              <a:rPr lang="en-US" sz="1700" dirty="0">
                <a:latin typeface="Poppins"/>
                <a:cs typeface="Poppins"/>
              </a:rPr>
              <a:t> </a:t>
            </a:r>
            <a:endParaRPr lang="en-US" sz="17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effectLst/>
                <a:uLnTx/>
                <a:uFillTx/>
                <a:latin typeface="Poppins"/>
                <a:cs typeface="Poppins"/>
              </a:rPr>
              <a:t>What</a:t>
            </a:r>
            <a:r>
              <a:rPr kumimoji="0" lang="en-US" sz="1700" b="0" i="0" u="none" strike="noStrike" kern="1200" cap="none" spc="0" normalizeH="0" baseline="0" noProof="0" dirty="0">
                <a:ln>
                  <a:noFill/>
                </a:ln>
                <a:effectLst/>
                <a:uLnTx/>
                <a:uFillTx/>
                <a:latin typeface="Poppins"/>
                <a:cs typeface="Poppins"/>
              </a:rPr>
              <a:t>: name of presentation/topic and a brief overview of what was presented.</a:t>
            </a:r>
            <a:endParaRPr lang="en-US" sz="1700" b="0" i="0" u="none" strike="noStrike" kern="1200" cap="none" spc="0" normalizeH="0" baseline="0" noProof="0" dirty="0">
              <a:ln>
                <a:noFill/>
              </a:ln>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effectLst/>
                <a:uLnTx/>
                <a:uFillTx/>
                <a:latin typeface="Poppins"/>
                <a:cs typeface="Poppins"/>
              </a:rPr>
              <a:t>Time: </a:t>
            </a:r>
            <a:r>
              <a:rPr kumimoji="0" lang="en-US" sz="1700" b="0" i="0" u="none" strike="noStrike" kern="1200" cap="none" spc="0" normalizeH="0" baseline="0" noProof="0" dirty="0">
                <a:ln>
                  <a:noFill/>
                </a:ln>
                <a:effectLst/>
                <a:uLnTx/>
                <a:uFillTx/>
                <a:latin typeface="Poppins"/>
                <a:cs typeface="Poppins"/>
              </a:rPr>
              <a:t>Starting and ending time.</a:t>
            </a:r>
            <a:endParaRPr lang="en-US" sz="1700" b="0" i="0" u="none" strike="noStrike" kern="1200" cap="none" spc="0" normalizeH="0" baseline="0" noProof="0" dirty="0">
              <a:ln>
                <a:noFill/>
              </a:ln>
              <a:effectLst/>
              <a:uLnTx/>
              <a:uFillTx/>
              <a:latin typeface="Poppins"/>
              <a:cs typeface="Poppins"/>
            </a:endParaRPr>
          </a:p>
          <a:p>
            <a:pPr marL="629920" indent="-629920">
              <a:defRPr/>
            </a:pPr>
            <a:r>
              <a:rPr kumimoji="0" lang="en-US" sz="1700" b="1" i="0" u="none" strike="noStrike" kern="1200" cap="none" spc="0" normalizeH="0" baseline="0" noProof="0">
                <a:ln>
                  <a:noFill/>
                </a:ln>
                <a:effectLst/>
                <a:uLnTx/>
                <a:uFillTx/>
                <a:latin typeface="Poppins"/>
                <a:cs typeface="Poppins"/>
              </a:rPr>
              <a:t>Roll call and establishment of quorum:</a:t>
            </a:r>
            <a:r>
              <a:rPr lang="en-US" sz="1700" b="1">
                <a:latin typeface="Poppins"/>
                <a:cs typeface="Poppins"/>
              </a:rPr>
              <a:t> </a:t>
            </a:r>
            <a:r>
              <a:rPr kumimoji="0" lang="en-US" sz="1700" i="0" u="none" strike="noStrike" kern="1200" cap="none" spc="0" normalizeH="0" baseline="0" noProof="0" dirty="0">
                <a:ln>
                  <a:noFill/>
                </a:ln>
                <a:effectLst/>
                <a:uLnTx/>
                <a:uFillTx/>
                <a:latin typeface="Poppins"/>
                <a:cs typeface="Poppins"/>
              </a:rPr>
              <a:t> </a:t>
            </a:r>
            <a:r>
              <a:rPr kumimoji="0" lang="en-US" sz="1700" b="0" i="0" u="none" strike="noStrike" kern="1200" cap="none" spc="0" normalizeH="0" baseline="0" noProof="0">
                <a:ln>
                  <a:noFill/>
                </a:ln>
                <a:effectLst/>
                <a:uLnTx/>
                <a:uFillTx/>
                <a:latin typeface="Poppins"/>
                <a:cs typeface="Poppins"/>
              </a:rPr>
              <a:t>50+1% of the members must be present to establish quorum.</a:t>
            </a:r>
            <a:r>
              <a:rPr lang="en-US" sz="1700">
                <a:latin typeface="Poppins"/>
                <a:cs typeface="Poppins"/>
              </a:rPr>
              <a:t> </a:t>
            </a:r>
            <a:r>
              <a:rPr kumimoji="0" lang="en-US" sz="1700" b="0" i="0" u="none" strike="noStrike" kern="1200" cap="none" spc="0" normalizeH="0" baseline="0" noProof="0">
                <a:ln>
                  <a:noFill/>
                </a:ln>
                <a:effectLst/>
                <a:uLnTx/>
                <a:uFillTx/>
                <a:latin typeface="Poppins"/>
                <a:cs typeface="Poppins"/>
              </a:rPr>
              <a:t> </a:t>
            </a:r>
            <a:r>
              <a:rPr kumimoji="0" lang="en-US" sz="1700" b="0" i="1" u="none" strike="noStrike" kern="1200" cap="none" spc="0" normalizeH="0" baseline="0" noProof="0">
                <a:ln>
                  <a:noFill/>
                </a:ln>
                <a:effectLst/>
                <a:uLnTx/>
                <a:uFillTx/>
                <a:latin typeface="Poppins"/>
                <a:cs typeface="Poppins"/>
              </a:rPr>
              <a:t>If quorum is not established the meeting is informative only no action can be taken.</a:t>
            </a:r>
            <a:endParaRPr lang="en-US" sz="1700" b="0" i="0" u="none" strike="noStrike" kern="1200" cap="none" spc="0" normalizeH="0" baseline="0" noProof="0">
              <a:ln>
                <a:noFill/>
              </a:ln>
              <a:effectLst/>
              <a:uLnTx/>
              <a:uFillTx/>
              <a:latin typeface="Poppins"/>
              <a:cs typeface="Poppins"/>
            </a:endParaRPr>
          </a:p>
        </p:txBody>
      </p:sp>
      <p:sp>
        <p:nvSpPr>
          <p:cNvPr id="2" name="TextBox 1">
            <a:extLst>
              <a:ext uri="{FF2B5EF4-FFF2-40B4-BE49-F238E27FC236}">
                <a16:creationId xmlns:a16="http://schemas.microsoft.com/office/drawing/2014/main" id="{7CE2F0A2-F973-B7D9-9455-20D07B1BFEF5}"/>
              </a:ext>
            </a:extLst>
          </p:cNvPr>
          <p:cNvSpPr txBox="1"/>
          <p:nvPr/>
        </p:nvSpPr>
        <p:spPr>
          <a:xfrm>
            <a:off x="4333131" y="1128051"/>
            <a:ext cx="4324150" cy="5510957"/>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La planilla del acta cuenta con lenguaje sugerido para apoyar con la redacción del acta. Debe de representar cada asunto enumerado en la agenda dentro del acta. El acta debe de incluir lo siguiente: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Quién</a:t>
            </a:r>
            <a:r>
              <a:rPr kumimoji="0" lang="es-CO" sz="1700" b="0" i="0" u="none" strike="noStrike" kern="1200" cap="none" spc="0" normalizeH="0" baseline="0" noProof="0" dirty="0">
                <a:ln>
                  <a:noFill/>
                </a:ln>
                <a:solidFill>
                  <a:srgbClr val="0070C0"/>
                </a:solidFill>
                <a:effectLst/>
                <a:uLnTx/>
                <a:uFillTx/>
                <a:latin typeface="Poppins"/>
                <a:cs typeface="Poppins"/>
              </a:rPr>
              <a:t>: nombre y cargo de las personas</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Qué</a:t>
            </a:r>
            <a:r>
              <a:rPr kumimoji="0" lang="es-CO" sz="1700" b="0" i="0" u="none" strike="noStrike" kern="1200" cap="none" spc="0" normalizeH="0" baseline="0" noProof="0" dirty="0">
                <a:ln>
                  <a:noFill/>
                </a:ln>
                <a:solidFill>
                  <a:srgbClr val="0070C0"/>
                </a:solidFill>
                <a:effectLst/>
                <a:uLnTx/>
                <a:uFillTx/>
                <a:latin typeface="Poppins"/>
                <a:cs typeface="Poppins"/>
              </a:rPr>
              <a:t>: nombre de la presentación/tema y breve repaso general de lo que se presentó.</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Cuándo: </a:t>
            </a:r>
            <a:r>
              <a:rPr kumimoji="0" lang="es-CO" sz="1700" b="0" i="0" u="none" strike="noStrike" kern="1200" cap="none" spc="0" normalizeH="0" baseline="0" noProof="0" dirty="0">
                <a:ln>
                  <a:noFill/>
                </a:ln>
                <a:solidFill>
                  <a:srgbClr val="0070C0"/>
                </a:solidFill>
                <a:effectLst/>
                <a:uLnTx/>
                <a:uFillTx/>
                <a:latin typeface="Poppins"/>
                <a:cs typeface="Poppins"/>
              </a:rPr>
              <a:t>Horario de inicio y clausura.</a:t>
            </a:r>
            <a:endParaRPr lang="es-CO" sz="1700" b="0" i="0" u="none" strike="noStrike" kern="1200" cap="none" spc="0" normalizeH="0" baseline="0" noProof="0" dirty="0">
              <a:ln>
                <a:noFill/>
              </a:ln>
              <a:solidFill>
                <a:srgbClr val="0070C0"/>
              </a:solidFill>
              <a:effectLst/>
              <a:uLnTx/>
              <a:uFillTx/>
              <a:latin typeface="Poppins"/>
              <a:cs typeface="Poppins"/>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Pasar lista y establecer quórum: </a:t>
            </a:r>
            <a:r>
              <a:rPr kumimoji="0" lang="es-CO" sz="1700" b="0"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 50+1% de los miembros deben de estar presentes para establecer quórum. Si no se establece quórum, la reunión se califica como informative y no se pueden tratar los asuntos</a:t>
            </a:r>
            <a:r>
              <a:rPr kumimoji="0" lang="es-CO" sz="1700" b="0"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endParaRPr lang="es-CO" sz="1700" b="0"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EC2B1D6B-4611-210E-75C2-3ED4C75C18B1}"/>
              </a:ext>
            </a:extLst>
          </p:cNvPr>
          <p:cNvSpPr txBox="1"/>
          <p:nvPr/>
        </p:nvSpPr>
        <p:spPr>
          <a:xfrm>
            <a:off x="4255063" y="105197"/>
            <a:ext cx="4350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800" b="1" dirty="0">
                <a:solidFill>
                  <a:srgbClr val="0070C0"/>
                </a:solidFill>
                <a:latin typeface="Poppins"/>
              </a:rPr>
              <a:t>Planilla de las Actas (</a:t>
            </a:r>
            <a:r>
              <a:rPr lang="es-MX" sz="2800" b="1" i="1" dirty="0">
                <a:solidFill>
                  <a:srgbClr val="0070C0"/>
                </a:solidFill>
                <a:latin typeface="Poppins"/>
              </a:rPr>
              <a:t>Adjunto P</a:t>
            </a:r>
            <a:r>
              <a:rPr lang="es-MX" sz="2800" b="1" dirty="0">
                <a:solidFill>
                  <a:srgbClr val="0070C0"/>
                </a:solidFill>
                <a:latin typeface="Poppins"/>
              </a:rPr>
              <a:t>)</a:t>
            </a:r>
            <a:endParaRPr lang="en-US" dirty="0">
              <a:cs typeface="Calibri" panose="020F0502020204030204"/>
            </a:endParaRPr>
          </a:p>
        </p:txBody>
      </p:sp>
      <p:grpSp>
        <p:nvGrpSpPr>
          <p:cNvPr id="26" name="Group 25">
            <a:extLst>
              <a:ext uri="{FF2B5EF4-FFF2-40B4-BE49-F238E27FC236}">
                <a16:creationId xmlns:a16="http://schemas.microsoft.com/office/drawing/2014/main" id="{45A891FE-D1CF-95DA-F58A-E5DF43020CA7}"/>
              </a:ext>
            </a:extLst>
          </p:cNvPr>
          <p:cNvGrpSpPr/>
          <p:nvPr/>
        </p:nvGrpSpPr>
        <p:grpSpPr>
          <a:xfrm>
            <a:off x="8817132" y="1104180"/>
            <a:ext cx="1956739" cy="4635063"/>
            <a:chOff x="8740932" y="1043220"/>
            <a:chExt cx="1956739" cy="4635063"/>
          </a:xfrm>
        </p:grpSpPr>
        <p:pic>
          <p:nvPicPr>
            <p:cNvPr id="17" name="Picture 16">
              <a:extLst>
                <a:ext uri="{FF2B5EF4-FFF2-40B4-BE49-F238E27FC236}">
                  <a16:creationId xmlns:a16="http://schemas.microsoft.com/office/drawing/2014/main" id="{B9A37D0D-336F-2774-EC59-B25355B92C05}"/>
                </a:ext>
              </a:extLst>
            </p:cNvPr>
            <p:cNvPicPr>
              <a:picLocks noChangeAspect="1"/>
            </p:cNvPicPr>
            <p:nvPr/>
          </p:nvPicPr>
          <p:blipFill>
            <a:blip r:embed="rId3"/>
            <a:stretch>
              <a:fillRect/>
            </a:stretch>
          </p:blipFill>
          <p:spPr>
            <a:xfrm>
              <a:off x="8787950" y="3231576"/>
              <a:ext cx="1893538" cy="2446707"/>
            </a:xfrm>
            <a:prstGeom prst="rect">
              <a:avLst/>
            </a:prstGeom>
            <a:ln w="12700">
              <a:solidFill>
                <a:schemeClr val="tx1"/>
              </a:solidFill>
            </a:ln>
          </p:spPr>
        </p:pic>
        <p:pic>
          <p:nvPicPr>
            <p:cNvPr id="15" name="Picture 14">
              <a:extLst>
                <a:ext uri="{FF2B5EF4-FFF2-40B4-BE49-F238E27FC236}">
                  <a16:creationId xmlns:a16="http://schemas.microsoft.com/office/drawing/2014/main" id="{CC5918C8-F91D-5DD5-0DD0-3AF3C995754F}"/>
                </a:ext>
              </a:extLst>
            </p:cNvPr>
            <p:cNvPicPr>
              <a:picLocks noChangeAspect="1"/>
            </p:cNvPicPr>
            <p:nvPr/>
          </p:nvPicPr>
          <p:blipFill>
            <a:blip r:embed="rId4"/>
            <a:stretch>
              <a:fillRect/>
            </a:stretch>
          </p:blipFill>
          <p:spPr>
            <a:xfrm>
              <a:off x="8740932" y="1043220"/>
              <a:ext cx="1956739" cy="2601635"/>
            </a:xfrm>
            <a:prstGeom prst="rect">
              <a:avLst/>
            </a:prstGeom>
            <a:ln w="12700">
              <a:solidFill>
                <a:schemeClr val="tx1"/>
              </a:solidFill>
            </a:ln>
          </p:spPr>
        </p:pic>
      </p:grpSp>
      <p:sp>
        <p:nvSpPr>
          <p:cNvPr id="18" name="TextBox 17">
            <a:extLst>
              <a:ext uri="{FF2B5EF4-FFF2-40B4-BE49-F238E27FC236}">
                <a16:creationId xmlns:a16="http://schemas.microsoft.com/office/drawing/2014/main" id="{78D8D279-A052-85BD-02F1-A8C7404093BE}"/>
              </a:ext>
            </a:extLst>
          </p:cNvPr>
          <p:cNvSpPr txBox="1"/>
          <p:nvPr/>
        </p:nvSpPr>
        <p:spPr>
          <a:xfrm>
            <a:off x="11000314" y="5460725"/>
            <a:ext cx="1078079" cy="830997"/>
          </a:xfrm>
          <a:prstGeom prst="rect">
            <a:avLst/>
          </a:prstGeom>
          <a:noFill/>
          <a:ln w="19050">
            <a:solidFill>
              <a:schemeClr val="tx1"/>
            </a:solidFill>
          </a:ln>
        </p:spPr>
        <p:txBody>
          <a:bodyPr wrap="square" rtlCol="0">
            <a:spAutoFit/>
          </a:bodyPr>
          <a:lstStyle/>
          <a:p>
            <a:r>
              <a:rPr lang="en-US" sz="800" dirty="0">
                <a:latin typeface="Poppings"/>
              </a:rPr>
              <a:t>Motions must be documented in the minutes.  </a:t>
            </a:r>
            <a:r>
              <a:rPr lang="en-US" sz="800" dirty="0">
                <a:solidFill>
                  <a:srgbClr val="C00000"/>
                </a:solidFill>
                <a:latin typeface="Poppings"/>
              </a:rPr>
              <a:t>Las </a:t>
            </a:r>
            <a:r>
              <a:rPr lang="en-US" sz="800" dirty="0" err="1">
                <a:solidFill>
                  <a:srgbClr val="C00000"/>
                </a:solidFill>
                <a:latin typeface="Poppings"/>
              </a:rPr>
              <a:t>mociones</a:t>
            </a:r>
            <a:r>
              <a:rPr lang="en-US" sz="800" dirty="0">
                <a:solidFill>
                  <a:srgbClr val="C00000"/>
                </a:solidFill>
                <a:latin typeface="Poppings"/>
              </a:rPr>
              <a:t> </a:t>
            </a:r>
            <a:r>
              <a:rPr lang="en-US" sz="800" dirty="0" err="1">
                <a:solidFill>
                  <a:srgbClr val="C00000"/>
                </a:solidFill>
                <a:latin typeface="Poppings"/>
              </a:rPr>
              <a:t>tienen</a:t>
            </a:r>
            <a:r>
              <a:rPr lang="en-US" sz="800" dirty="0">
                <a:solidFill>
                  <a:srgbClr val="C00000"/>
                </a:solidFill>
                <a:latin typeface="Poppings"/>
              </a:rPr>
              <a:t> que </a:t>
            </a:r>
            <a:r>
              <a:rPr lang="en-US" sz="800" dirty="0" err="1">
                <a:solidFill>
                  <a:srgbClr val="C00000"/>
                </a:solidFill>
                <a:latin typeface="Poppings"/>
              </a:rPr>
              <a:t>quedar</a:t>
            </a:r>
            <a:r>
              <a:rPr lang="en-US" sz="800" dirty="0">
                <a:solidFill>
                  <a:srgbClr val="C00000"/>
                </a:solidFill>
                <a:latin typeface="Poppings"/>
              </a:rPr>
              <a:t> </a:t>
            </a:r>
            <a:r>
              <a:rPr lang="en-US" sz="800" dirty="0" err="1">
                <a:solidFill>
                  <a:srgbClr val="C00000"/>
                </a:solidFill>
                <a:latin typeface="Poppings"/>
              </a:rPr>
              <a:t>anotadas</a:t>
            </a:r>
            <a:r>
              <a:rPr lang="en-US" sz="800" dirty="0">
                <a:solidFill>
                  <a:srgbClr val="C00000"/>
                </a:solidFill>
                <a:latin typeface="Poppings"/>
              </a:rPr>
              <a:t> </a:t>
            </a:r>
            <a:r>
              <a:rPr lang="en-US" sz="800" dirty="0" err="1">
                <a:solidFill>
                  <a:srgbClr val="C00000"/>
                </a:solidFill>
                <a:latin typeface="Poppings"/>
              </a:rPr>
              <a:t>en</a:t>
            </a:r>
            <a:r>
              <a:rPr lang="en-US" sz="800" dirty="0">
                <a:solidFill>
                  <a:srgbClr val="C00000"/>
                </a:solidFill>
                <a:latin typeface="Poppings"/>
              </a:rPr>
              <a:t> las </a:t>
            </a:r>
            <a:r>
              <a:rPr lang="en-US" sz="800" dirty="0" err="1">
                <a:solidFill>
                  <a:srgbClr val="C00000"/>
                </a:solidFill>
                <a:latin typeface="Poppings"/>
              </a:rPr>
              <a:t>actas</a:t>
            </a:r>
            <a:r>
              <a:rPr lang="en-US" sz="800" dirty="0">
                <a:solidFill>
                  <a:srgbClr val="C00000"/>
                </a:solidFill>
                <a:latin typeface="Poppings"/>
              </a:rPr>
              <a:t>.</a:t>
            </a:r>
          </a:p>
        </p:txBody>
      </p:sp>
      <p:cxnSp>
        <p:nvCxnSpPr>
          <p:cNvPr id="23" name="Straight Arrow Connector 22">
            <a:extLst>
              <a:ext uri="{FF2B5EF4-FFF2-40B4-BE49-F238E27FC236}">
                <a16:creationId xmlns:a16="http://schemas.microsoft.com/office/drawing/2014/main" id="{9FE6C760-CBEF-6A53-5342-1D8824B0D2AB}"/>
              </a:ext>
            </a:extLst>
          </p:cNvPr>
          <p:cNvCxnSpPr>
            <a:cxnSpLocks/>
          </p:cNvCxnSpPr>
          <p:nvPr/>
        </p:nvCxnSpPr>
        <p:spPr>
          <a:xfrm flipH="1" flipV="1">
            <a:off x="10507288" y="5245331"/>
            <a:ext cx="507076"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42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153442" y="178025"/>
            <a:ext cx="4248625" cy="793019"/>
          </a:xfrm>
        </p:spPr>
        <p:txBody>
          <a:bodyPr vert="horz" lIns="91440" tIns="45720" rIns="91440" bIns="45720" rtlCol="0" anchor="ctr">
            <a:normAutofit fontScale="90000"/>
          </a:bodyPr>
          <a:lstStyle/>
          <a:p>
            <a:r>
              <a:rPr lang="en-US" sz="2800" b="1" kern="1200" dirty="0">
                <a:latin typeface="Poppins"/>
                <a:cs typeface="Poppins"/>
              </a:rPr>
              <a:t>Attendance Roster</a:t>
            </a:r>
            <a:br>
              <a:rPr lang="en-US" sz="2800" b="1" kern="1200" dirty="0">
                <a:latin typeface="Poppins"/>
              </a:rPr>
            </a:br>
            <a:r>
              <a:rPr lang="en-US" sz="2800" b="1" kern="1200" dirty="0">
                <a:solidFill>
                  <a:srgbClr val="0070C0"/>
                </a:solidFill>
                <a:latin typeface="Poppins"/>
                <a:cs typeface="Poppins"/>
              </a:rPr>
              <a:t>Lista de Asistencia</a:t>
            </a:r>
          </a:p>
        </p:txBody>
      </p:sp>
      <p:sp>
        <p:nvSpPr>
          <p:cNvPr id="3" name="TextBox 2">
            <a:extLst>
              <a:ext uri="{FF2B5EF4-FFF2-40B4-BE49-F238E27FC236}">
                <a16:creationId xmlns:a16="http://schemas.microsoft.com/office/drawing/2014/main" id="{8250D6FD-0757-066B-91B7-77A02F4D2301}"/>
              </a:ext>
            </a:extLst>
          </p:cNvPr>
          <p:cNvSpPr txBox="1"/>
          <p:nvPr/>
        </p:nvSpPr>
        <p:spPr>
          <a:xfrm>
            <a:off x="3504160" y="292494"/>
            <a:ext cx="8255473" cy="2862322"/>
          </a:xfrm>
          <a:prstGeom prst="rect">
            <a:avLst/>
          </a:prstGeom>
          <a:solidFill>
            <a:srgbClr val="FFFF00"/>
          </a:solidFill>
          <a:ln w="190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Poppins"/>
                <a:ea typeface="+mn-ea"/>
                <a:cs typeface="+mn-cs"/>
              </a:rPr>
              <a:t>If your SSC voted to meet via Zoom or </a:t>
            </a:r>
            <a:r>
              <a:rPr lang="en-US" dirty="0">
                <a:latin typeface="Poppins"/>
              </a:rPr>
              <a:t>hybrid</a:t>
            </a:r>
            <a:r>
              <a:rPr kumimoji="0" lang="en-US" b="0" i="0" u="none" strike="noStrike" kern="1200" cap="none" spc="0" normalizeH="0" baseline="0" noProof="0" dirty="0">
                <a:ln>
                  <a:noFill/>
                </a:ln>
                <a:effectLst/>
                <a:uLnTx/>
                <a:uFillTx/>
                <a:latin typeface="Poppins"/>
                <a:ea typeface="+mn-ea"/>
                <a:cs typeface="+mn-cs"/>
              </a:rPr>
              <a:t> for the rest of the year, members must sign-in via Chat by writing their names and roles.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Poppins"/>
                <a:ea typeface="+mn-ea"/>
                <a:cs typeface="+mn-cs"/>
              </a:rPr>
              <a:t>If hybrid you must also have physical paper sign-ins.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oppins"/>
              </a:rPr>
              <a:t>You will submit the Zoom usage report to your file.</a:t>
            </a:r>
            <a:endParaRPr kumimoji="0" lang="en-US" b="0" i="0" u="none" strike="noStrike" kern="1200" cap="none" spc="0" normalizeH="0" baseline="0" noProof="0" dirty="0">
              <a:ln>
                <a:noFill/>
              </a:ln>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srgbClr val="0070C0"/>
                </a:solidFill>
                <a:effectLst/>
                <a:uLnTx/>
                <a:uFillTx/>
                <a:latin typeface="Poppins"/>
                <a:ea typeface="+mn-ea"/>
                <a:cs typeface="+mn-cs"/>
              </a:rPr>
              <a:t>Si su SSC votó por reunirse por medio de Zoom o en formato híbrido para lo que resta del año, deben registrarse por medio del Chat al escribir su nombre y cargo.  Si la reunión es hibrido tiene que tener una lista física de papel para los participantes in vivo.  También someterán el reporte del usuario </a:t>
            </a:r>
            <a:r>
              <a:rPr lang="es-MX" dirty="0">
                <a:solidFill>
                  <a:srgbClr val="0070C0"/>
                </a:solidFill>
                <a:latin typeface="Poppins"/>
              </a:rPr>
              <a:t>Zoom</a:t>
            </a:r>
            <a:r>
              <a:rPr kumimoji="0" lang="es-MX" b="0" i="0" u="none" strike="noStrike" kern="1200" cap="none" spc="0" normalizeH="0" baseline="0" noProof="0" dirty="0">
                <a:ln>
                  <a:noFill/>
                </a:ln>
                <a:solidFill>
                  <a:srgbClr val="0070C0"/>
                </a:solidFill>
                <a:effectLst/>
                <a:uLnTx/>
                <a:uFillTx/>
                <a:latin typeface="Poppins"/>
                <a:ea typeface="+mn-ea"/>
                <a:cs typeface="+mn-cs"/>
              </a:rPr>
              <a:t> a su archivo.</a:t>
            </a:r>
            <a:endParaRPr kumimoji="0" lang="es-MX" b="0" i="0" u="none" strike="noStrike" kern="1200" cap="none" spc="0" normalizeH="0" baseline="0" noProof="0" dirty="0">
              <a:ln>
                <a:noFill/>
              </a:ln>
              <a:solidFill>
                <a:srgbClr val="0070C0"/>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706B936A-C7CA-578A-1694-AED739D25B4E}"/>
              </a:ext>
            </a:extLst>
          </p:cNvPr>
          <p:cNvSpPr txBox="1"/>
          <p:nvPr/>
        </p:nvSpPr>
        <p:spPr>
          <a:xfrm>
            <a:off x="277975" y="3426225"/>
            <a:ext cx="5119414" cy="965199"/>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Sign-in Sheets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L</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Lista de asistencia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L</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11" name="TextBox 10">
            <a:extLst>
              <a:ext uri="{FF2B5EF4-FFF2-40B4-BE49-F238E27FC236}">
                <a16:creationId xmlns:a16="http://schemas.microsoft.com/office/drawing/2014/main" id="{39E8829B-6100-0D08-5859-E4F698735518}"/>
              </a:ext>
            </a:extLst>
          </p:cNvPr>
          <p:cNvSpPr txBox="1"/>
          <p:nvPr/>
        </p:nvSpPr>
        <p:spPr>
          <a:xfrm>
            <a:off x="767048" y="5967234"/>
            <a:ext cx="1911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Elementary/</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Primarias</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sp>
        <p:nvSpPr>
          <p:cNvPr id="12" name="TextBox 11">
            <a:extLst>
              <a:ext uri="{FF2B5EF4-FFF2-40B4-BE49-F238E27FC236}">
                <a16:creationId xmlns:a16="http://schemas.microsoft.com/office/drawing/2014/main" id="{13D874A6-5C4B-0580-896C-AA703B21C516}"/>
              </a:ext>
            </a:extLst>
          </p:cNvPr>
          <p:cNvSpPr txBox="1"/>
          <p:nvPr/>
        </p:nvSpPr>
        <p:spPr>
          <a:xfrm>
            <a:off x="3131725" y="6040305"/>
            <a:ext cx="247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Secondary/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Poppins"/>
                <a:ea typeface="+mn-ea"/>
                <a:cs typeface="+mn-cs"/>
              </a:rPr>
              <a:t>Nivel </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secundario</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pic>
        <p:nvPicPr>
          <p:cNvPr id="16" name="Picture 15">
            <a:extLst>
              <a:ext uri="{FF2B5EF4-FFF2-40B4-BE49-F238E27FC236}">
                <a16:creationId xmlns:a16="http://schemas.microsoft.com/office/drawing/2014/main" id="{5873DB08-38C7-739F-1173-E677976FDC7D}"/>
              </a:ext>
            </a:extLst>
          </p:cNvPr>
          <p:cNvPicPr>
            <a:picLocks noChangeAspect="1"/>
          </p:cNvPicPr>
          <p:nvPr/>
        </p:nvPicPr>
        <p:blipFill>
          <a:blip r:embed="rId3"/>
          <a:stretch>
            <a:fillRect/>
          </a:stretch>
        </p:blipFill>
        <p:spPr>
          <a:xfrm>
            <a:off x="614996" y="928927"/>
            <a:ext cx="2427610" cy="2131252"/>
          </a:xfrm>
          <a:prstGeom prst="rect">
            <a:avLst/>
          </a:prstGeom>
          <a:ln w="19050">
            <a:solidFill>
              <a:schemeClr val="tx1"/>
            </a:solid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5449E0B-AF73-9A13-EFF8-E8B4D5716E60}"/>
              </a:ext>
            </a:extLst>
          </p:cNvPr>
          <p:cNvSpPr txBox="1"/>
          <p:nvPr/>
        </p:nvSpPr>
        <p:spPr>
          <a:xfrm>
            <a:off x="5907860" y="3331235"/>
            <a:ext cx="589100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Public Comment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S</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 Publico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a:t>
            </a:r>
            <a:r>
              <a:rPr lang="es-MX" sz="2400" b="1" i="1" dirty="0">
                <a:solidFill>
                  <a:srgbClr val="0070C0"/>
                </a:solidFill>
                <a:latin typeface="Poppins" panose="00000500000000000000" pitchFamily="2" charset="0"/>
                <a:cs typeface="Poppins" panose="00000500000000000000" pitchFamily="2" charset="0"/>
              </a:rPr>
              <a:t>S</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p:txBody>
      </p:sp>
      <p:pic>
        <p:nvPicPr>
          <p:cNvPr id="20" name="Picture 19">
            <a:extLst>
              <a:ext uri="{FF2B5EF4-FFF2-40B4-BE49-F238E27FC236}">
                <a16:creationId xmlns:a16="http://schemas.microsoft.com/office/drawing/2014/main" id="{BB6D07B3-1D75-E759-9324-BFD9D833C235}"/>
              </a:ext>
            </a:extLst>
          </p:cNvPr>
          <p:cNvPicPr>
            <a:picLocks noChangeAspect="1"/>
          </p:cNvPicPr>
          <p:nvPr/>
        </p:nvPicPr>
        <p:blipFill>
          <a:blip r:embed="rId4"/>
          <a:stretch>
            <a:fillRect/>
          </a:stretch>
        </p:blipFill>
        <p:spPr>
          <a:xfrm>
            <a:off x="7825942" y="4269128"/>
            <a:ext cx="1869260" cy="239662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7EDEDF34-449F-724E-F04E-1AB646EC647D}"/>
              </a:ext>
            </a:extLst>
          </p:cNvPr>
          <p:cNvPicPr>
            <a:picLocks noChangeAspect="1"/>
          </p:cNvPicPr>
          <p:nvPr/>
        </p:nvPicPr>
        <p:blipFill>
          <a:blip r:embed="rId5"/>
          <a:stretch>
            <a:fillRect/>
          </a:stretch>
        </p:blipFill>
        <p:spPr>
          <a:xfrm>
            <a:off x="1070258" y="4297680"/>
            <a:ext cx="1144591" cy="149352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608D0DC-94DD-0359-8827-079B8E29D7E8}"/>
              </a:ext>
            </a:extLst>
          </p:cNvPr>
          <p:cNvPicPr>
            <a:picLocks noChangeAspect="1"/>
          </p:cNvPicPr>
          <p:nvPr/>
        </p:nvPicPr>
        <p:blipFill>
          <a:blip r:embed="rId6"/>
          <a:stretch>
            <a:fillRect/>
          </a:stretch>
        </p:blipFill>
        <p:spPr>
          <a:xfrm>
            <a:off x="3383279" y="4345283"/>
            <a:ext cx="1151863" cy="1512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83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sldNum" idx="12"/>
          </p:nvPr>
        </p:nvSpPr>
        <p:spPr>
          <a:xfrm>
            <a:off x="8778233" y="6301263"/>
            <a:ext cx="2804400" cy="261600"/>
          </a:xfrm>
          <a:prstGeom prst="rect">
            <a:avLst/>
          </a:prstGeom>
        </p:spPr>
        <p:txBody>
          <a:bodyPr spcFirstLastPara="1" wrap="square" lIns="0" tIns="0" rIns="0" bIns="0" anchor="t" anchorCtr="0">
            <a:spAutoFit/>
          </a:bodyPr>
          <a:lstStyle/>
          <a:p>
            <a:pPr marL="0" lvl="0" indent="0" algn="r" rtl="0">
              <a:spcBef>
                <a:spcPts val="0"/>
              </a:spcBef>
              <a:spcAft>
                <a:spcPts val="0"/>
              </a:spcAft>
              <a:buClr>
                <a:srgbClr val="000000"/>
              </a:buClr>
              <a:buFont typeface="Arial"/>
              <a:buNone/>
            </a:pPr>
            <a:fld id="{00000000-1234-1234-1234-123412341234}" type="slidenum">
              <a:rPr lang="en-US" sz="1700">
                <a:solidFill>
                  <a:schemeClr val="lt1"/>
                </a:solidFill>
              </a:rPr>
              <a:t>4</a:t>
            </a:fld>
            <a:endParaRPr sz="1700">
              <a:solidFill>
                <a:schemeClr val="lt1"/>
              </a:solidFill>
            </a:endParaRPr>
          </a:p>
        </p:txBody>
      </p:sp>
      <p:sp>
        <p:nvSpPr>
          <p:cNvPr id="33" name="Title 7"/>
          <p:cNvSpPr>
            <a:spLocks noGrp="1"/>
          </p:cNvSpPr>
          <p:nvPr>
            <p:ph type="title"/>
          </p:nvPr>
        </p:nvSpPr>
        <p:spPr>
          <a:xfrm>
            <a:off x="275044" y="285654"/>
            <a:ext cx="4190718" cy="1094396"/>
          </a:xfrm>
        </p:spPr>
        <p:txBody>
          <a:bodyPr>
            <a:normAutofit/>
          </a:bodyPr>
          <a:lstStyle/>
          <a:p>
            <a:pPr algn="ctr"/>
            <a:r>
              <a:rPr lang="en-US" sz="2800" b="1" dirty="0">
                <a:latin typeface="Poppins"/>
                <a:cs typeface="Poppins"/>
              </a:rPr>
              <a:t>How to Rename Yourself on Zoom</a:t>
            </a:r>
          </a:p>
        </p:txBody>
      </p:sp>
      <p:sp>
        <p:nvSpPr>
          <p:cNvPr id="32" name="Content Placeholder 2"/>
          <p:cNvSpPr txBox="1">
            <a:spLocks/>
          </p:cNvSpPr>
          <p:nvPr/>
        </p:nvSpPr>
        <p:spPr>
          <a:xfrm>
            <a:off x="264925" y="1418506"/>
            <a:ext cx="3928251" cy="53349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oppins"/>
                <a:cs typeface="Poppins"/>
              </a:rPr>
              <a:t>In the Zoom meeting, click on the “</a:t>
            </a:r>
            <a:r>
              <a:rPr lang="en-US" sz="2400" b="1" dirty="0">
                <a:latin typeface="Poppins"/>
                <a:cs typeface="Poppins"/>
              </a:rPr>
              <a:t>Participants</a:t>
            </a:r>
            <a:r>
              <a:rPr lang="en-US" sz="2400" dirty="0">
                <a:latin typeface="Poppins"/>
                <a:cs typeface="Poppins"/>
              </a:rPr>
              <a:t>” list on the bottom of your Zoom window.</a:t>
            </a:r>
          </a:p>
          <a:p>
            <a:r>
              <a:rPr lang="en-US" sz="2400" dirty="0">
                <a:latin typeface="Poppins"/>
                <a:cs typeface="Poppins"/>
              </a:rPr>
              <a:t>Hover your mouse over your name in the “Participants” list on the right side of the Zoom screen. Click    on “</a:t>
            </a:r>
            <a:r>
              <a:rPr lang="en-US" sz="2400" b="1" dirty="0">
                <a:latin typeface="Poppins"/>
                <a:cs typeface="Poppins"/>
              </a:rPr>
              <a:t>Rename</a:t>
            </a:r>
            <a:r>
              <a:rPr lang="en-US" sz="2400" dirty="0">
                <a:latin typeface="Poppins"/>
                <a:cs typeface="Poppins"/>
              </a:rPr>
              <a:t>”.</a:t>
            </a:r>
          </a:p>
          <a:p>
            <a:r>
              <a:rPr lang="en-US" sz="2400" dirty="0">
                <a:latin typeface="Poppins"/>
                <a:cs typeface="Poppins"/>
              </a:rPr>
              <a:t>Please rename yourself with your </a:t>
            </a:r>
            <a:r>
              <a:rPr lang="en-US" sz="2400" b="1" dirty="0">
                <a:latin typeface="Poppins"/>
                <a:cs typeface="Poppins"/>
              </a:rPr>
              <a:t>first</a:t>
            </a:r>
            <a:r>
              <a:rPr lang="en-US" sz="2400" dirty="0">
                <a:latin typeface="Poppins"/>
                <a:cs typeface="Poppins"/>
              </a:rPr>
              <a:t> and </a:t>
            </a:r>
            <a:r>
              <a:rPr lang="en-US" sz="2400" b="1" dirty="0">
                <a:latin typeface="Poppins"/>
                <a:cs typeface="Poppins"/>
              </a:rPr>
              <a:t>last</a:t>
            </a:r>
            <a:r>
              <a:rPr lang="en-US" sz="2400" dirty="0">
                <a:latin typeface="Poppins"/>
                <a:cs typeface="Poppins"/>
              </a:rPr>
              <a:t> name.</a:t>
            </a:r>
          </a:p>
        </p:txBody>
      </p:sp>
      <p:sp>
        <p:nvSpPr>
          <p:cNvPr id="34" name="Title 7"/>
          <p:cNvSpPr txBox="1">
            <a:spLocks/>
          </p:cNvSpPr>
          <p:nvPr/>
        </p:nvSpPr>
        <p:spPr>
          <a:xfrm>
            <a:off x="8095754" y="91695"/>
            <a:ext cx="4004806" cy="1277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err="1">
                <a:solidFill>
                  <a:srgbClr val="0070C0"/>
                </a:solidFill>
                <a:latin typeface="Poppins"/>
                <a:cs typeface="Poppins"/>
              </a:rPr>
              <a:t>Cómo</a:t>
            </a:r>
            <a:r>
              <a:rPr lang="en-US" sz="2800" b="1" dirty="0">
                <a:solidFill>
                  <a:srgbClr val="0070C0"/>
                </a:solidFill>
                <a:latin typeface="Poppins"/>
                <a:cs typeface="Poppins"/>
              </a:rPr>
              <a:t> Cambiar </a:t>
            </a:r>
            <a:r>
              <a:rPr lang="en-US" sz="2800" b="1" err="1">
                <a:solidFill>
                  <a:srgbClr val="0070C0"/>
                </a:solidFill>
                <a:latin typeface="Poppins"/>
                <a:cs typeface="Poppins"/>
              </a:rPr>
              <a:t>su</a:t>
            </a:r>
            <a:r>
              <a:rPr lang="en-US" sz="2800" b="1" dirty="0">
                <a:solidFill>
                  <a:srgbClr val="0070C0"/>
                </a:solidFill>
                <a:latin typeface="Poppins"/>
                <a:cs typeface="Poppins"/>
              </a:rPr>
              <a:t> </a:t>
            </a:r>
            <a:endParaRPr lang="en-US" sz="2800" b="1" dirty="0">
              <a:solidFill>
                <a:srgbClr val="0070C0"/>
              </a:solidFill>
              <a:latin typeface="Poppins" panose="00000500000000000000" pitchFamily="2" charset="0"/>
              <a:cs typeface="Poppins" panose="00000500000000000000" pitchFamily="2" charset="0"/>
            </a:endParaRPr>
          </a:p>
          <a:p>
            <a:pPr algn="ctr"/>
            <a:r>
              <a:rPr lang="en-US" sz="2800" b="1" dirty="0">
                <a:solidFill>
                  <a:srgbClr val="0070C0"/>
                </a:solidFill>
                <a:latin typeface="Poppins"/>
                <a:cs typeface="Poppins"/>
              </a:rPr>
              <a:t>Nombre </a:t>
            </a:r>
            <a:r>
              <a:rPr lang="en-US" sz="2800" b="1" err="1">
                <a:solidFill>
                  <a:srgbClr val="0070C0"/>
                </a:solidFill>
                <a:latin typeface="Poppins"/>
                <a:cs typeface="Poppins"/>
              </a:rPr>
              <a:t>en</a:t>
            </a:r>
            <a:r>
              <a:rPr lang="en-US" sz="2800" b="1" dirty="0">
                <a:solidFill>
                  <a:srgbClr val="0070C0"/>
                </a:solidFill>
                <a:latin typeface="Poppins"/>
                <a:cs typeface="Poppins"/>
              </a:rPr>
              <a:t> Zoom</a:t>
            </a:r>
          </a:p>
        </p:txBody>
      </p:sp>
      <p:sp>
        <p:nvSpPr>
          <p:cNvPr id="35" name="Content Placeholder 3"/>
          <p:cNvSpPr txBox="1">
            <a:spLocks/>
          </p:cNvSpPr>
          <p:nvPr/>
        </p:nvSpPr>
        <p:spPr>
          <a:xfrm>
            <a:off x="7955280" y="1356584"/>
            <a:ext cx="4140926" cy="55014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457200" algn="l"/>
              </a:tabLst>
            </a:pPr>
            <a:r>
              <a:rPr lang="es-ES" sz="2400" dirty="0">
                <a:solidFill>
                  <a:srgbClr val="0070C0"/>
                </a:solidFill>
                <a:latin typeface="Poppins"/>
                <a:cs typeface="Poppins"/>
              </a:rPr>
              <a:t>En la reunión de Zoom, haga clic en la lista de "</a:t>
            </a:r>
            <a:r>
              <a:rPr lang="es-ES" sz="2400" b="1" dirty="0">
                <a:solidFill>
                  <a:srgbClr val="0070C0"/>
                </a:solidFill>
                <a:latin typeface="Poppins"/>
                <a:cs typeface="Poppins"/>
              </a:rPr>
              <a:t>Participantes</a:t>
            </a:r>
            <a:r>
              <a:rPr lang="es-ES" sz="2400" dirty="0">
                <a:solidFill>
                  <a:srgbClr val="0070C0"/>
                </a:solidFill>
                <a:latin typeface="Poppins"/>
                <a:cs typeface="Poppins"/>
              </a:rPr>
              <a:t>" en la parte inferior de la ventana de Zoom.</a:t>
            </a:r>
          </a:p>
          <a:p>
            <a:pPr>
              <a:spcBef>
                <a:spcPts val="0"/>
              </a:spcBef>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Pase el cursor sobre su nombre en la lista de "Participantes" al lado derecho de la pantalla de Zoom. Haga clic </a:t>
            </a:r>
            <a:endParaRPr lang="es-ES" sz="2400" dirty="0">
              <a:solidFill>
                <a:srgbClr val="0070C0"/>
              </a:solidFill>
              <a:latin typeface="Poppins" panose="00000500000000000000" pitchFamily="2" charset="0"/>
              <a:cs typeface="Poppins" panose="00000500000000000000" pitchFamily="2" charset="0"/>
            </a:endParaRPr>
          </a:p>
          <a:p>
            <a:pPr marL="234950" indent="0">
              <a:spcBef>
                <a:spcPts val="0"/>
              </a:spcBef>
              <a:buNone/>
              <a:tabLst>
                <a:tab pos="234950" algn="l"/>
              </a:tabLst>
            </a:pPr>
            <a:r>
              <a:rPr lang="es-ES" sz="2400" dirty="0">
                <a:solidFill>
                  <a:srgbClr val="0070C0"/>
                </a:solidFill>
                <a:latin typeface="Poppins"/>
                <a:cs typeface="Poppins"/>
              </a:rPr>
              <a:t>en “</a:t>
            </a:r>
            <a:r>
              <a:rPr lang="es-ES" sz="2400" b="1" dirty="0">
                <a:solidFill>
                  <a:srgbClr val="0070C0"/>
                </a:solidFill>
                <a:latin typeface="Poppins"/>
                <a:cs typeface="Poppins"/>
              </a:rPr>
              <a:t>Renombrar</a:t>
            </a:r>
            <a:r>
              <a:rPr lang="es-ES" sz="2400" dirty="0">
                <a:solidFill>
                  <a:srgbClr val="0070C0"/>
                </a:solidFill>
                <a:latin typeface="Poppins"/>
                <a:cs typeface="Poppins"/>
              </a:rPr>
              <a:t>".</a:t>
            </a:r>
          </a:p>
          <a:p>
            <a:pPr marL="0" indent="0">
              <a:spcBef>
                <a:spcPts val="0"/>
              </a:spcBef>
              <a:buFont typeface="Arial" panose="020B0604020202020204" pitchFamily="34" charset="0"/>
              <a:buNone/>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Cambie su nombre incluyendo su </a:t>
            </a:r>
            <a:r>
              <a:rPr lang="es-ES" sz="2400" b="1" dirty="0">
                <a:solidFill>
                  <a:srgbClr val="0070C0"/>
                </a:solidFill>
                <a:latin typeface="Poppins"/>
                <a:cs typeface="Poppins"/>
              </a:rPr>
              <a:t>nombre </a:t>
            </a:r>
          </a:p>
          <a:p>
            <a:pPr>
              <a:spcBef>
                <a:spcPts val="0"/>
              </a:spcBef>
              <a:tabLst>
                <a:tab pos="457200" algn="l"/>
              </a:tabLst>
            </a:pPr>
            <a:r>
              <a:rPr lang="es-ES" sz="2400" dirty="0">
                <a:solidFill>
                  <a:srgbClr val="0070C0"/>
                </a:solidFill>
                <a:latin typeface="Poppins"/>
                <a:cs typeface="Poppins"/>
              </a:rPr>
              <a:t>y </a:t>
            </a:r>
            <a:r>
              <a:rPr lang="es-ES" sz="2400" b="1" dirty="0">
                <a:solidFill>
                  <a:srgbClr val="0070C0"/>
                </a:solidFill>
                <a:latin typeface="Poppins"/>
                <a:cs typeface="Poppins"/>
              </a:rPr>
              <a:t>apellido</a:t>
            </a:r>
            <a:r>
              <a:rPr lang="es-ES" sz="2400" dirty="0">
                <a:solidFill>
                  <a:srgbClr val="0070C0"/>
                </a:solidFill>
                <a:latin typeface="Poppins"/>
                <a:cs typeface="Poppins"/>
              </a:rPr>
              <a:t>.</a:t>
            </a:r>
            <a:endParaRPr lang="es-ES"/>
          </a:p>
          <a:p>
            <a:endParaRPr lang="en-US" i="1" dirty="0">
              <a:solidFill>
                <a:schemeClr val="bg1"/>
              </a:solidFill>
            </a:endParaRPr>
          </a:p>
        </p:txBody>
      </p:sp>
      <p:pic>
        <p:nvPicPr>
          <p:cNvPr id="36" name="Picture 35">
            <a:extLst>
              <a:ext uri="{FF2B5EF4-FFF2-40B4-BE49-F238E27FC236}">
                <a16:creationId xmlns:a16="http://schemas.microsoft.com/office/drawing/2014/main" id="{6787AF90-166E-4441-A259-670C475FE81C}"/>
              </a:ext>
            </a:extLst>
          </p:cNvPr>
          <p:cNvPicPr>
            <a:picLocks noChangeAspect="1"/>
          </p:cNvPicPr>
          <p:nvPr/>
        </p:nvPicPr>
        <p:blipFill rotWithShape="1">
          <a:blip r:embed="rId3"/>
          <a:srcRect l="1661" t="17074" r="53492" b="69062"/>
          <a:stretch/>
        </p:blipFill>
        <p:spPr>
          <a:xfrm>
            <a:off x="4061192" y="1489167"/>
            <a:ext cx="3911982" cy="1188719"/>
          </a:xfrm>
          <a:prstGeom prst="rect">
            <a:avLst/>
          </a:prstGeom>
        </p:spPr>
      </p:pic>
      <p:pic>
        <p:nvPicPr>
          <p:cNvPr id="37" name="Picture 36">
            <a:extLst>
              <a:ext uri="{FF2B5EF4-FFF2-40B4-BE49-F238E27FC236}">
                <a16:creationId xmlns:a16="http://schemas.microsoft.com/office/drawing/2014/main" id="{E782E812-9F6A-4974-B3C1-4D6644CA9322}"/>
              </a:ext>
            </a:extLst>
          </p:cNvPr>
          <p:cNvPicPr>
            <a:picLocks noChangeAspect="1"/>
          </p:cNvPicPr>
          <p:nvPr/>
        </p:nvPicPr>
        <p:blipFill rotWithShape="1">
          <a:blip r:embed="rId3"/>
          <a:srcRect l="1832" t="44801" r="18442" b="41336"/>
          <a:stretch/>
        </p:blipFill>
        <p:spPr>
          <a:xfrm>
            <a:off x="4127861" y="3048261"/>
            <a:ext cx="3876069" cy="896722"/>
          </a:xfrm>
          <a:prstGeom prst="rect">
            <a:avLst/>
          </a:prstGeom>
        </p:spPr>
      </p:pic>
      <p:pic>
        <p:nvPicPr>
          <p:cNvPr id="38" name="Picture 37">
            <a:extLst>
              <a:ext uri="{FF2B5EF4-FFF2-40B4-BE49-F238E27FC236}">
                <a16:creationId xmlns:a16="http://schemas.microsoft.com/office/drawing/2014/main" id="{8CAF4B6B-EC3D-48B5-AED7-CBD5FAC0AEE1}"/>
              </a:ext>
            </a:extLst>
          </p:cNvPr>
          <p:cNvPicPr>
            <a:picLocks noChangeAspect="1"/>
          </p:cNvPicPr>
          <p:nvPr/>
        </p:nvPicPr>
        <p:blipFill rotWithShape="1">
          <a:blip r:embed="rId3"/>
          <a:srcRect l="1831" t="69062" r="48339" b="3210"/>
          <a:stretch/>
        </p:blipFill>
        <p:spPr>
          <a:xfrm>
            <a:off x="4245427" y="4224347"/>
            <a:ext cx="3670665" cy="1949052"/>
          </a:xfrm>
          <a:prstGeom prst="rect">
            <a:avLst/>
          </a:prstGeom>
        </p:spPr>
      </p:pic>
    </p:spTree>
    <p:extLst>
      <p:ext uri="{BB962C8B-B14F-4D97-AF65-F5344CB8AC3E}">
        <p14:creationId xmlns:p14="http://schemas.microsoft.com/office/powerpoint/2010/main" val="2986181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511299" y="114300"/>
            <a:ext cx="3411183"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Minute Template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M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grpSp>
        <p:nvGrpSpPr>
          <p:cNvPr id="13" name="Group 12">
            <a:extLst>
              <a:ext uri="{FF2B5EF4-FFF2-40B4-BE49-F238E27FC236}">
                <a16:creationId xmlns:a16="http://schemas.microsoft.com/office/drawing/2014/main" id="{22DFBD33-F8E9-4EBC-B018-B73C79692836}"/>
              </a:ext>
            </a:extLst>
          </p:cNvPr>
          <p:cNvGrpSpPr/>
          <p:nvPr/>
        </p:nvGrpSpPr>
        <p:grpSpPr>
          <a:xfrm>
            <a:off x="5085026" y="1270034"/>
            <a:ext cx="1767019" cy="4910652"/>
            <a:chOff x="4003588" y="1218299"/>
            <a:chExt cx="2088294" cy="5124452"/>
          </a:xfrm>
        </p:grpSpPr>
        <p:pic>
          <p:nvPicPr>
            <p:cNvPr id="7" name="Picture 6">
              <a:extLst>
                <a:ext uri="{FF2B5EF4-FFF2-40B4-BE49-F238E27FC236}">
                  <a16:creationId xmlns:a16="http://schemas.microsoft.com/office/drawing/2014/main" id="{48EFAA2B-01AB-432B-A974-326D73CBAFB6}"/>
                </a:ext>
              </a:extLst>
            </p:cNvPr>
            <p:cNvPicPr>
              <a:picLocks noChangeAspect="1"/>
            </p:cNvPicPr>
            <p:nvPr/>
          </p:nvPicPr>
          <p:blipFill>
            <a:blip r:embed="rId3"/>
            <a:stretch>
              <a:fillRect/>
            </a:stretch>
          </p:blipFill>
          <p:spPr>
            <a:xfrm>
              <a:off x="4013500" y="1218299"/>
              <a:ext cx="2078382" cy="2386291"/>
            </a:xfrm>
            <a:prstGeom prst="rect">
              <a:avLst/>
            </a:prstGeom>
            <a:ln>
              <a:solidFill>
                <a:schemeClr val="tx1">
                  <a:lumMod val="75000"/>
                  <a:lumOff val="25000"/>
                </a:schemeClr>
              </a:solidFill>
            </a:ln>
          </p:spPr>
        </p:pic>
        <p:pic>
          <p:nvPicPr>
            <p:cNvPr id="10" name="Picture 9">
              <a:extLst>
                <a:ext uri="{FF2B5EF4-FFF2-40B4-BE49-F238E27FC236}">
                  <a16:creationId xmlns:a16="http://schemas.microsoft.com/office/drawing/2014/main" id="{DA18BFF1-60CF-4DA8-BC4F-330AB1BEA1B7}"/>
                </a:ext>
              </a:extLst>
            </p:cNvPr>
            <p:cNvPicPr>
              <a:picLocks noChangeAspect="1"/>
            </p:cNvPicPr>
            <p:nvPr/>
          </p:nvPicPr>
          <p:blipFill>
            <a:blip r:embed="rId4"/>
            <a:stretch>
              <a:fillRect/>
            </a:stretch>
          </p:blipFill>
          <p:spPr>
            <a:xfrm>
              <a:off x="4003588" y="3587194"/>
              <a:ext cx="2088293" cy="1747326"/>
            </a:xfrm>
            <a:prstGeom prst="rect">
              <a:avLst/>
            </a:prstGeom>
            <a:ln>
              <a:solidFill>
                <a:schemeClr val="tx1">
                  <a:lumMod val="75000"/>
                  <a:lumOff val="25000"/>
                </a:schemeClr>
              </a:solidFill>
            </a:ln>
          </p:spPr>
        </p:pic>
        <p:pic>
          <p:nvPicPr>
            <p:cNvPr id="12" name="Picture 11">
              <a:extLst>
                <a:ext uri="{FF2B5EF4-FFF2-40B4-BE49-F238E27FC236}">
                  <a16:creationId xmlns:a16="http://schemas.microsoft.com/office/drawing/2014/main" id="{05EE7DB2-7CF8-4FF6-9697-CD34B2B25709}"/>
                </a:ext>
              </a:extLst>
            </p:cNvPr>
            <p:cNvPicPr>
              <a:picLocks noChangeAspect="1"/>
            </p:cNvPicPr>
            <p:nvPr/>
          </p:nvPicPr>
          <p:blipFill>
            <a:blip r:embed="rId5"/>
            <a:stretch>
              <a:fillRect/>
            </a:stretch>
          </p:blipFill>
          <p:spPr>
            <a:xfrm>
              <a:off x="4015946" y="5301693"/>
              <a:ext cx="2075935" cy="1041058"/>
            </a:xfrm>
            <a:prstGeom prst="rect">
              <a:avLst/>
            </a:prstGeom>
            <a:ln>
              <a:solidFill>
                <a:schemeClr val="tx1">
                  <a:lumMod val="75000"/>
                  <a:lumOff val="25000"/>
                </a:schemeClr>
              </a:solidFill>
            </a:ln>
          </p:spPr>
        </p:pic>
      </p:grpSp>
      <p:sp>
        <p:nvSpPr>
          <p:cNvPr id="20" name="TextBox 19">
            <a:extLst>
              <a:ext uri="{FF2B5EF4-FFF2-40B4-BE49-F238E27FC236}">
                <a16:creationId xmlns:a16="http://schemas.microsoft.com/office/drawing/2014/main" id="{3D7EE77F-A8F0-4436-81C5-1CE48D8ED6CB}"/>
              </a:ext>
            </a:extLst>
          </p:cNvPr>
          <p:cNvSpPr txBox="1"/>
          <p:nvPr/>
        </p:nvSpPr>
        <p:spPr>
          <a:xfrm>
            <a:off x="152323" y="1117005"/>
            <a:ext cx="4168568" cy="5396658"/>
          </a:xfrm>
          <a:prstGeom prst="rect">
            <a:avLst/>
          </a:prstGeom>
          <a:noFill/>
        </p:spPr>
        <p:txBody>
          <a:bodyPr wrap="square" lIns="91440" tIns="45720" rIns="91440" bIns="45720" anchor="t">
            <a:noAutofit/>
          </a:bodyPr>
          <a:lstStyle/>
          <a:p>
            <a:pPr>
              <a:defRPr/>
            </a:pPr>
            <a:r>
              <a:rPr kumimoji="0" lang="en-US" sz="1700" b="1" i="0" u="none" strike="noStrike" kern="1200" cap="none" spc="0" normalizeH="0" baseline="0" noProof="0" dirty="0">
                <a:ln>
                  <a:noFill/>
                </a:ln>
                <a:effectLst/>
                <a:uLnTx/>
                <a:uFillTx/>
                <a:latin typeface="Poppins"/>
                <a:cs typeface="Poppins"/>
              </a:rPr>
              <a:t>The minutes template has suggested language to support your writing of minutes.</a:t>
            </a:r>
            <a:r>
              <a:rPr lang="en-US" sz="1700" b="1" dirty="0">
                <a:latin typeface="Poppins"/>
                <a:cs typeface="Poppins"/>
              </a:rPr>
              <a:t> </a:t>
            </a:r>
            <a:r>
              <a:rPr kumimoji="0" lang="en-US" sz="1700" b="1" i="0" u="none" strike="noStrike" kern="1200" cap="none" spc="0" normalizeH="0" baseline="0" noProof="0" dirty="0">
                <a:ln>
                  <a:noFill/>
                </a:ln>
                <a:effectLst/>
                <a:uLnTx/>
                <a:uFillTx/>
                <a:latin typeface="Poppins"/>
                <a:cs typeface="Poppins"/>
              </a:rPr>
              <a:t> You must represent every item listed on the agenda in your minutes. The minutes must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endParaRPr lang="en-US" sz="1700" b="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629920" indent="-629920">
              <a:defRPr/>
            </a:pPr>
            <a:r>
              <a:rPr kumimoji="0" lang="en-US" sz="1700" b="1" i="0" u="none" strike="noStrike" kern="1200" cap="none" spc="0" normalizeH="0" baseline="0" noProof="0" dirty="0">
                <a:ln>
                  <a:noFill/>
                </a:ln>
                <a:effectLst/>
                <a:uLnTx/>
                <a:uFillTx/>
                <a:latin typeface="Poppins"/>
                <a:cs typeface="Poppins"/>
              </a:rPr>
              <a:t>Motions: </a:t>
            </a:r>
            <a:r>
              <a:rPr kumimoji="0" lang="en-US" sz="1700" b="0" i="0" u="none" strike="noStrike" kern="1200" cap="none" spc="0" normalizeH="0" baseline="0" noProof="0" dirty="0">
                <a:ln>
                  <a:noFill/>
                </a:ln>
                <a:effectLst/>
                <a:uLnTx/>
                <a:uFillTx/>
                <a:latin typeface="Poppins"/>
                <a:cs typeface="Poppins"/>
              </a:rPr>
              <a:t>Action/Advisement from a member that</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must include their name, what they stated, name of person who seconded the motion and a vote must be taken.</a:t>
            </a:r>
            <a:endParaRPr lang="en-US" sz="1700" dirty="0">
              <a:latin typeface="Poppins"/>
              <a:cs typeface="Poppins"/>
            </a:endParaRPr>
          </a:p>
          <a:p>
            <a:pPr marL="629920" indent="-629920">
              <a:defRPr/>
            </a:pPr>
            <a:endParaRPr lang="en-US" sz="1700" b="1" dirty="0">
              <a:latin typeface="Poppins"/>
              <a:cs typeface="Poppins"/>
            </a:endParaRPr>
          </a:p>
          <a:p>
            <a:pPr marL="629920" indent="-629920">
              <a:defRPr/>
            </a:pPr>
            <a:r>
              <a:rPr kumimoji="0" lang="en-US" sz="1700" b="1" i="0" u="none" strike="noStrike" kern="1200" cap="none" spc="0" normalizeH="0" baseline="0" noProof="0" dirty="0">
                <a:ln>
                  <a:noFill/>
                </a:ln>
                <a:effectLst/>
                <a:uLnTx/>
                <a:uFillTx/>
                <a:latin typeface="Poppins"/>
                <a:cs typeface="Poppins"/>
              </a:rPr>
              <a:t>Vote: </a:t>
            </a:r>
            <a:r>
              <a:rPr kumimoji="0" lang="en-US" sz="1700" b="0" i="0" u="none" strike="noStrike" kern="1200" cap="none" spc="0" normalizeH="0" baseline="0" noProof="0" dirty="0">
                <a:ln>
                  <a:noFill/>
                </a:ln>
                <a:effectLst/>
                <a:uLnTx/>
                <a:uFillTx/>
                <a:latin typeface="Poppins"/>
                <a:cs typeface="Poppins"/>
              </a:rPr>
              <a:t>Part of the motion process.</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Minutes must reflect how many are in favor, are against, or</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abstain, and if the motion passed or failed.</a:t>
            </a:r>
            <a:endParaRPr lang="en-US"/>
          </a:p>
        </p:txBody>
      </p:sp>
      <p:sp>
        <p:nvSpPr>
          <p:cNvPr id="2" name="TextBox 1">
            <a:extLst>
              <a:ext uri="{FF2B5EF4-FFF2-40B4-BE49-F238E27FC236}">
                <a16:creationId xmlns:a16="http://schemas.microsoft.com/office/drawing/2014/main" id="{7CE2F0A2-F973-B7D9-9455-20D07B1BFEF5}"/>
              </a:ext>
            </a:extLst>
          </p:cNvPr>
          <p:cNvSpPr txBox="1"/>
          <p:nvPr/>
        </p:nvSpPr>
        <p:spPr>
          <a:xfrm>
            <a:off x="7648458" y="1017715"/>
            <a:ext cx="4261243" cy="5510957"/>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La planilla del acta cuenta con lenguaje sugerido para apoyar con la redacción del acta. Debe de representar cada asunto enumerado en la agenda dentro del acta. El acta debe de incluir lo siguiente: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Mociones: </a:t>
            </a:r>
            <a:r>
              <a:rPr kumimoji="0" lang="es-CO" sz="1700" b="0" i="0" u="none" strike="noStrike" kern="1200" cap="none" spc="0" normalizeH="0" baseline="0" noProof="0" dirty="0">
                <a:ln>
                  <a:noFill/>
                </a:ln>
                <a:solidFill>
                  <a:srgbClr val="0070C0"/>
                </a:solidFill>
                <a:effectLst/>
                <a:uLnTx/>
                <a:uFillTx/>
                <a:latin typeface="Poppins"/>
                <a:cs typeface="Poppins"/>
              </a:rPr>
              <a:t>Las acciones/asesoramiento de los miembros deben incluir su nombre, lo que expresaron, nombre de la persona que secundó la moción </a:t>
            </a:r>
            <a:r>
              <a:rPr kumimoji="0" lang="es-CO" sz="1700" b="0" i="0" u="none" strike="noStrike" kern="1200" cap="none" spc="0" normalizeH="0" baseline="0" noProof="0">
                <a:ln>
                  <a:noFill/>
                </a:ln>
                <a:solidFill>
                  <a:srgbClr val="0070C0"/>
                </a:solidFill>
                <a:effectLst/>
                <a:uLnTx/>
                <a:uFillTx/>
                <a:latin typeface="Poppins"/>
                <a:cs typeface="Poppins"/>
              </a:rPr>
              <a:t>y se debe de someter a votación.</a:t>
            </a:r>
            <a:endParaRPr lang="es-CO" sz="1700" b="0" i="0" u="none" strike="noStrike" kern="1200" cap="none" spc="0" normalizeH="0" baseline="0" noProof="0">
              <a:ln>
                <a:noFill/>
              </a:ln>
              <a:solidFill>
                <a:srgbClr val="0070C0"/>
              </a:solidFill>
              <a:effectLst/>
              <a:uLnTx/>
              <a:uFillTx/>
              <a:latin typeface="Poppins"/>
              <a:cs typeface="Poppins"/>
            </a:endParaRPr>
          </a:p>
          <a:p>
            <a:pPr marL="629920" indent="-629920">
              <a:defRPr/>
            </a:pPr>
            <a:endParaRPr lang="es-CO" sz="1700" b="1" dirty="0">
              <a:solidFill>
                <a:srgbClr val="0070C0"/>
              </a:solidFill>
              <a:latin typeface="Poppins"/>
              <a:cs typeface="Poppins"/>
            </a:endParaRPr>
          </a:p>
          <a:p>
            <a:pPr marL="629920" marR="0" lvl="0" indent="-629920" algn="l" defTabSz="914400">
              <a:lnSpc>
                <a:spcPct val="100000"/>
              </a:lnSpc>
              <a:spcBef>
                <a:spcPts val="0"/>
              </a:spcBef>
              <a:spcAft>
                <a:spcPts val="0"/>
              </a:spcAft>
              <a:buClrTx/>
              <a:buSzTx/>
              <a:buFontTx/>
              <a:buNone/>
              <a:tabLst/>
              <a:defRPr/>
            </a:pPr>
            <a:r>
              <a:rPr lang="es-CO" sz="1700" b="1" dirty="0">
                <a:solidFill>
                  <a:srgbClr val="0070C0"/>
                </a:solidFill>
                <a:latin typeface="Poppins"/>
                <a:cs typeface="Poppins"/>
              </a:rPr>
              <a:t>Votación</a:t>
            </a:r>
            <a:r>
              <a:rPr kumimoji="0" lang="es-CO" sz="1700" b="1" i="0" u="none" strike="noStrike" kern="1200" cap="none" spc="0" normalizeH="0" baseline="0" noProof="0" dirty="0">
                <a:ln>
                  <a:noFill/>
                </a:ln>
                <a:solidFill>
                  <a:srgbClr val="0070C0"/>
                </a:solidFill>
                <a:effectLst/>
                <a:uLnTx/>
                <a:uFillTx/>
                <a:latin typeface="Poppins"/>
                <a:cs typeface="Poppins"/>
              </a:rPr>
              <a:t>: </a:t>
            </a:r>
            <a:r>
              <a:rPr kumimoji="0" lang="es-CO" sz="1700" b="0" i="0" u="none" strike="noStrike" kern="1200" cap="none" spc="0" normalizeH="0" baseline="0" noProof="0" dirty="0">
                <a:ln>
                  <a:noFill/>
                </a:ln>
                <a:solidFill>
                  <a:srgbClr val="0070C0"/>
                </a:solidFill>
                <a:effectLst/>
                <a:uLnTx/>
                <a:uFillTx/>
                <a:latin typeface="Poppins"/>
                <a:cs typeface="Poppins"/>
              </a:rPr>
              <a:t>Parte del proceso de la moción. El acta debe reflejar cuántos están a favor, en contra, o que se abstienen y si la moción se aprobó o fracasó.</a:t>
            </a:r>
            <a:endParaRPr lang="es-CO"/>
          </a:p>
        </p:txBody>
      </p:sp>
      <p:sp>
        <p:nvSpPr>
          <p:cNvPr id="3" name="TextBox 2">
            <a:extLst>
              <a:ext uri="{FF2B5EF4-FFF2-40B4-BE49-F238E27FC236}">
                <a16:creationId xmlns:a16="http://schemas.microsoft.com/office/drawing/2014/main" id="{EC2B1D6B-4611-210E-75C2-3ED4C75C18B1}"/>
              </a:ext>
            </a:extLst>
          </p:cNvPr>
          <p:cNvSpPr txBox="1"/>
          <p:nvPr/>
        </p:nvSpPr>
        <p:spPr>
          <a:xfrm>
            <a:off x="7467601" y="0"/>
            <a:ext cx="4350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Planilla de las Actas (</a:t>
            </a:r>
            <a:r>
              <a:rPr lang="es-MX" sz="2800" b="1" i="1">
                <a:solidFill>
                  <a:srgbClr val="0070C0"/>
                </a:solidFill>
                <a:latin typeface="Poppins"/>
              </a:rPr>
              <a:t>Adjunto M </a:t>
            </a:r>
            <a:r>
              <a:rPr lang="es-MX" sz="2800" b="1">
                <a:solidFill>
                  <a:srgbClr val="0070C0"/>
                </a:solidFill>
                <a:latin typeface="Poppins"/>
              </a:rPr>
              <a:t>)</a:t>
            </a:r>
            <a:endParaRPr lang="en-US"/>
          </a:p>
        </p:txBody>
      </p:sp>
    </p:spTree>
    <p:extLst>
      <p:ext uri="{BB962C8B-B14F-4D97-AF65-F5344CB8AC3E}">
        <p14:creationId xmlns:p14="http://schemas.microsoft.com/office/powerpoint/2010/main" val="1866364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488092" y="2240919"/>
            <a:ext cx="3080813" cy="2371148"/>
          </a:xfrm>
        </p:spPr>
        <p:txBody>
          <a:bodyPr vert="horz" lIns="91440" tIns="45720" rIns="91440" bIns="45720" rtlCol="0" anchor="ctr">
            <a:normAutofit fontScale="90000"/>
          </a:bodyPr>
          <a:lstStyle/>
          <a:p>
            <a:r>
              <a:rPr lang="en-US" sz="3200" b="1" kern="1200" dirty="0">
                <a:latin typeface="Poppins" panose="00000500000000000000" pitchFamily="2" charset="0"/>
                <a:cs typeface="Poppins" panose="00000500000000000000" pitchFamily="2" charset="0"/>
              </a:rPr>
              <a:t>Roll Call Voting Roster</a:t>
            </a:r>
            <a:br>
              <a:rPr lang="en-US" sz="3200" b="1" kern="1200" dirty="0">
                <a:latin typeface="Poppins" panose="00000500000000000000" pitchFamily="2" charset="0"/>
                <a:cs typeface="Poppins" panose="00000500000000000000" pitchFamily="2" charset="0"/>
              </a:rPr>
            </a:br>
            <a:br>
              <a:rPr lang="en-US" sz="3200" b="1" kern="1200" dirty="0">
                <a:latin typeface="Poppins" panose="00000500000000000000" pitchFamily="2" charset="0"/>
                <a:cs typeface="Poppins" panose="00000500000000000000" pitchFamily="2" charset="0"/>
              </a:rPr>
            </a:br>
            <a:r>
              <a:rPr lang="en-US" sz="3200" b="1" kern="1200" dirty="0">
                <a:solidFill>
                  <a:srgbClr val="0070C0"/>
                </a:solidFill>
                <a:latin typeface="Poppins" panose="00000500000000000000" pitchFamily="2" charset="0"/>
                <a:cs typeface="Poppins" panose="00000500000000000000" pitchFamily="2" charset="0"/>
              </a:rPr>
              <a:t>Lista de Asistencia para la </a:t>
            </a:r>
            <a:r>
              <a:rPr lang="en-US" sz="3200" b="1" kern="1200" err="1">
                <a:solidFill>
                  <a:srgbClr val="0070C0"/>
                </a:solidFill>
                <a:latin typeface="Poppins" panose="00000500000000000000" pitchFamily="2" charset="0"/>
                <a:cs typeface="Poppins" panose="00000500000000000000" pitchFamily="2" charset="0"/>
              </a:rPr>
              <a:t>Votación</a:t>
            </a:r>
          </a:p>
        </p:txBody>
      </p:sp>
      <p:pic>
        <p:nvPicPr>
          <p:cNvPr id="7" name="Picture 6">
            <a:extLst>
              <a:ext uri="{FF2B5EF4-FFF2-40B4-BE49-F238E27FC236}">
                <a16:creationId xmlns:a16="http://schemas.microsoft.com/office/drawing/2014/main" id="{9D6A30F6-2B0F-444C-BF9F-B1978E8C4061}"/>
              </a:ext>
            </a:extLst>
          </p:cNvPr>
          <p:cNvPicPr>
            <a:picLocks noChangeAspect="1"/>
          </p:cNvPicPr>
          <p:nvPr/>
        </p:nvPicPr>
        <p:blipFill>
          <a:blip r:embed="rId3"/>
          <a:stretch>
            <a:fillRect/>
          </a:stretch>
        </p:blipFill>
        <p:spPr>
          <a:xfrm>
            <a:off x="3912436" y="970109"/>
            <a:ext cx="7909463" cy="5142385"/>
          </a:xfrm>
          <a:prstGeom prst="rect">
            <a:avLst/>
          </a:prstGeom>
          <a:ln w="28575">
            <a:solidFill>
              <a:schemeClr val="tx1"/>
            </a:solidFill>
          </a:ln>
        </p:spPr>
      </p:pic>
    </p:spTree>
    <p:extLst>
      <p:ext uri="{BB962C8B-B14F-4D97-AF65-F5344CB8AC3E}">
        <p14:creationId xmlns:p14="http://schemas.microsoft.com/office/powerpoint/2010/main" val="563606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2749589" y="2488629"/>
            <a:ext cx="2739069" cy="183332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 </a:t>
            </a:r>
            <a:r>
              <a:rPr kumimoji="0" lang="en-US" sz="23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Parliamentarian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3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Representante Parlamentario</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831613" y="-208396"/>
            <a:ext cx="4640707" cy="2484534"/>
            <a:chOff x="1922764"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gradFill>
                <a:gsLst>
                  <a:gs pos="0">
                    <a:schemeClr val="accent3">
                      <a:lumMod val="75000"/>
                    </a:schemeClr>
                  </a:gs>
                  <a:gs pos="100000">
                    <a:schemeClr val="accent3">
                      <a:lumMod val="70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22764" y="277479"/>
              <a:ext cx="4365625" cy="1911350"/>
              <a:chOff x="1922764"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22764"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gradFill>
                <a:gsLst>
                  <a:gs pos="0">
                    <a:schemeClr val="accent3"/>
                  </a:gs>
                  <a:gs pos="100000">
                    <a:schemeClr val="accent3">
                      <a:lumMod val="75000"/>
                    </a:schemeClr>
                  </a:gs>
                </a:gsLst>
                <a:lin ang="3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529120"/>
                <a:ext cx="3164059" cy="1236181"/>
              </a:xfrm>
              <a:prstGeom prst="rect">
                <a:avLst/>
              </a:prstGeom>
              <a:noFill/>
            </p:spPr>
            <p:txBody>
              <a:bodyPr wrap="square" rtlCol="0">
                <a:normAutofit fontScale="85000" lnSpcReduction="20000"/>
              </a:bodyPr>
              <a:lstStyle/>
              <a:p>
                <a:pPr marL="0" marR="228600" lvl="0" indent="0" algn="ctr" defTabSz="914400" rtl="0" eaLnBrk="1" fontAlgn="auto" latinLnBrk="0" hangingPunct="1">
                  <a:lnSpc>
                    <a:spcPct val="107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Assists the Chairperson in ensuring all rules and bylaws are followed.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9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Ayudar al presidente en asegurar que todas las reglas y estatutos se respeten.</a:t>
                </a:r>
                <a:endParaRPr kumimoji="0" lang="es-MX" sz="17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062598" y="959005"/>
            <a:ext cx="3100565" cy="4910454"/>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818366" y="1979375"/>
                <a:ext cx="1315548" cy="288588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endParaRPr kumimoji="0" lang="es-MX"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Poppins"/>
                    <a:ea typeface="+mn-ea"/>
                    <a:cs typeface="Poppins"/>
                  </a:rPr>
                  <a:t>Participar en la planificación de la agenda con los otros funcionarios y personal escolar.</a:t>
                </a:r>
                <a:endParaRPr kumimoji="0" lang="es-MX"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381629" y="963827"/>
            <a:ext cx="2526384" cy="4770828"/>
            <a:chOff x="1011308" y="1222042"/>
            <a:chExt cx="2108200" cy="4512236"/>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436642" y="3299892"/>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512236"/>
              <a:chOff x="1620908" y="1209342"/>
              <a:chExt cx="1912938" cy="4512236"/>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75048" y="2093714"/>
                <a:ext cx="1725111" cy="3627864"/>
              </a:xfrm>
              <a:prstGeom prst="rect">
                <a:avLst/>
              </a:prstGeom>
              <a:noFill/>
            </p:spPr>
            <p:txBody>
              <a:bodyPr wrap="square" lIns="91440" tIns="45720" rIns="91440" bIns="45720" rtlCol="0" anchor="t">
                <a:noAutofit/>
              </a:bodyPr>
              <a:lstStyle/>
              <a:p>
                <a:pPr marL="0" marR="22860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Be knowledgeable about the governing documents of SSC.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Tener conocimientos sobre los documentos de guía para el SSC.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25508" y="179292"/>
            <a:ext cx="3805165" cy="492588"/>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281992" y="1441061"/>
            <a:ext cx="3891872" cy="4751414"/>
          </a:xfrm>
          <a:prstGeom prst="rect">
            <a:avLst/>
          </a:prstGeom>
          <a:noFill/>
        </p:spPr>
        <p:txBody>
          <a:bodyPr wrap="square" lIns="91440" tIns="45720" rIns="91440" bIns="45720" rtlCol="0" anchor="t">
            <a:noAutofit/>
          </a:bodyPr>
          <a:lstStyle/>
          <a:p>
            <a:pPr>
              <a:defRPr/>
            </a:pPr>
            <a:r>
              <a:rPr kumimoji="0" lang="en-US" sz="2400" b="1" i="0" u="none" strike="noStrike" kern="1200" cap="none" spc="0" normalizeH="0" baseline="0" noProof="0" dirty="0">
                <a:ln>
                  <a:noFill/>
                </a:ln>
                <a:effectLst/>
                <a:uLnTx/>
                <a:uFillTx/>
                <a:latin typeface="Poppins"/>
                <a:ea typeface="+mn-ea"/>
                <a:cs typeface="Poppins"/>
              </a:rPr>
              <a:t>Parliamentarian</a:t>
            </a:r>
            <a:r>
              <a:rPr kumimoji="0" lang="en-US" sz="2400" b="0" i="0" u="none" strike="noStrike" kern="1200" cap="none" spc="0" normalizeH="0" baseline="0" noProof="0" dirty="0">
                <a:ln>
                  <a:noFill/>
                </a:ln>
                <a:effectLst/>
                <a:uLnTx/>
                <a:uFillTx/>
                <a:latin typeface="Poppins"/>
                <a:ea typeface="+mn-ea"/>
                <a:cs typeface="Poppins"/>
              </a:rPr>
              <a:t>: A</a:t>
            </a:r>
            <a:r>
              <a:rPr lang="en-US" sz="2400" dirty="0">
                <a:latin typeface="Poppins"/>
                <a:cs typeface="Poppins"/>
              </a:rPr>
              <a:t> person </a:t>
            </a:r>
            <a:r>
              <a:rPr kumimoji="0" lang="en-US" sz="2400" b="0" i="0" u="none" strike="noStrike" kern="1200" cap="none" spc="0" normalizeH="0" baseline="0" noProof="0" dirty="0">
                <a:ln>
                  <a:noFill/>
                </a:ln>
                <a:solidFill>
                  <a:srgbClr val="202124"/>
                </a:solidFill>
                <a:effectLst/>
                <a:uLnTx/>
                <a:uFillTx/>
                <a:latin typeface="Poppins"/>
                <a:ea typeface="Roboto"/>
                <a:cs typeface="Poppins"/>
              </a:rPr>
              <a:t>who is expert in the formal rules and procedures of deliberation of the committee or council.</a:t>
            </a:r>
            <a:endParaRPr lang="en-US" sz="2400" b="0" i="0" u="none" strike="noStrike" kern="1200" cap="none" spc="0" normalizeH="0" baseline="0" noProof="0" dirty="0">
              <a:ln>
                <a:noFill/>
              </a:ln>
              <a:solidFill>
                <a:srgbClr val="202124"/>
              </a:solidFill>
              <a:effectLst/>
              <a:uLnTx/>
              <a:uFillTx/>
              <a:latin typeface="Poppins"/>
              <a:ea typeface="Roboto"/>
              <a:cs typeface="Poppins"/>
            </a:endParaRPr>
          </a:p>
          <a:p>
            <a:pPr marL="0" marR="0" lvl="0" indent="0" algn="l" defTabSz="914400" rtl="0" eaLnBrk="1" fontAlgn="auto" latinLnBrk="0" hangingPunct="1">
              <a:spcBef>
                <a:spcPts val="0"/>
              </a:spcBef>
              <a:spcAft>
                <a:spcPts val="0"/>
              </a:spcAft>
              <a:buClrTx/>
              <a:buSzTx/>
              <a:buFontTx/>
              <a:buNone/>
              <a:tabLst/>
              <a:defRPr/>
            </a:pPr>
            <a:endParaRPr lang="es-MX" sz="9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a:ea typeface="+mn-ea"/>
                <a:cs typeface="Poppins"/>
              </a:rPr>
              <a:t>Representante Parlamentario: </a:t>
            </a:r>
            <a:r>
              <a:rPr kumimoji="0" lang="es-MX" sz="2400" b="0" i="0" u="none" strike="noStrike" kern="1200" cap="none" spc="0" normalizeH="0" baseline="0" noProof="0" dirty="0">
                <a:ln>
                  <a:noFill/>
                </a:ln>
                <a:solidFill>
                  <a:srgbClr val="0070C0"/>
                </a:solidFill>
                <a:effectLst/>
                <a:uLnTx/>
                <a:uFillTx/>
                <a:latin typeface="Poppins"/>
                <a:ea typeface="+mn-ea"/>
                <a:cs typeface="Poppins"/>
              </a:rPr>
              <a:t>La persona que es experta en las reglas y procedimientos formales para las deliberaciones del comité o consejo.</a:t>
            </a:r>
            <a:endParaRPr lang="es-MX" sz="2400" b="0" i="0" u="none" strike="noStrike" kern="1200" cap="none" spc="0" normalizeH="0" baseline="0" noProof="0" dirty="0">
              <a:ln>
                <a:noFill/>
              </a:ln>
              <a:solidFill>
                <a:srgbClr val="0070C0"/>
              </a:solidFill>
              <a:effectLst/>
              <a:uLnTx/>
              <a:uFillTx/>
              <a:latin typeface="Poppins"/>
              <a:cs typeface="Poppins"/>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752249" y="4537514"/>
            <a:ext cx="4679978" cy="2406983"/>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adFill flip="none" rotWithShape="1">
                  <a:gsLst>
                    <a:gs pos="100000">
                      <a:schemeClr val="accent5">
                        <a:lumMod val="75000"/>
                      </a:schemeClr>
                    </a:gs>
                    <a:gs pos="11000">
                      <a:schemeClr val="accent5">
                        <a:lumMod val="90000"/>
                        <a:lumOff val="1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478530" y="5167802"/>
              <a:ext cx="3453457" cy="1153659"/>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Votes on any matter submitted for a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Votar por cualquier asunto que se someta a votación.</a:t>
              </a:r>
            </a:p>
          </p:txBody>
        </p:sp>
      </p:grpSp>
    </p:spTree>
    <p:extLst>
      <p:ext uri="{BB962C8B-B14F-4D97-AF65-F5344CB8AC3E}">
        <p14:creationId xmlns:p14="http://schemas.microsoft.com/office/powerpoint/2010/main" val="728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387927" y="2717546"/>
            <a:ext cx="4663500" cy="3967689"/>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All members have</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 equal</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rights,</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privileges, and obligations.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The minority has rights that must be protected.</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Full and free discussion of all motions, reports, and other business items is a right of all members.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2000" b="0" i="1"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7162961" y="91125"/>
            <a:ext cx="4961336" cy="1773812"/>
          </a:xfrm>
          <a:prstGeom prst="rect">
            <a:avLst/>
          </a:prstGeom>
          <a:noFill/>
        </p:spPr>
        <p:txBody>
          <a:bodyPr wrap="none" lIns="91440" tIns="45720" rIns="91440" bIns="45720" rtlCol="0" anchor="t">
            <a:noAutofit/>
          </a:bodyPr>
          <a:lstStyle/>
          <a:p>
            <a:r>
              <a:rPr lang="es-MX" sz="2800" b="1" dirty="0">
                <a:solidFill>
                  <a:srgbClr val="0070C0"/>
                </a:solidFill>
                <a:latin typeface="Poppins"/>
                <a:ea typeface="Segoe UI"/>
                <a:cs typeface="Segoe UI"/>
              </a:rPr>
              <a:t>Normas Selectas de las </a:t>
            </a:r>
            <a:endParaRPr lang="en-US" dirty="0">
              <a:solidFill>
                <a:srgbClr val="000000"/>
              </a:solidFill>
              <a:latin typeface="Calibri" panose="020F0502020204030204"/>
              <a:ea typeface="Segoe UI"/>
              <a:cs typeface="Calibri" panose="020F0502020204030204"/>
            </a:endParaRPr>
          </a:p>
          <a:p>
            <a:r>
              <a:rPr lang="es-MX" sz="2800" b="1" dirty="0">
                <a:solidFill>
                  <a:srgbClr val="0070C0"/>
                </a:solidFill>
                <a:latin typeface="Poppins"/>
                <a:ea typeface="Segoe UI"/>
                <a:cs typeface="Segoe UI"/>
              </a:rPr>
              <a:t>Normas de </a:t>
            </a:r>
            <a:r>
              <a:rPr lang="es-MX" sz="2800" dirty="0">
                <a:solidFill>
                  <a:srgbClr val="0070C0"/>
                </a:solidFill>
                <a:latin typeface="Poppins"/>
                <a:ea typeface="Segoe UI"/>
                <a:cs typeface="Segoe UI"/>
              </a:rPr>
              <a:t>​</a:t>
            </a:r>
            <a:r>
              <a:rPr lang="es-MX" sz="2800" b="1" dirty="0">
                <a:solidFill>
                  <a:srgbClr val="0070C0"/>
                </a:solidFill>
                <a:latin typeface="Poppins"/>
                <a:ea typeface="Segoe UI"/>
                <a:cs typeface="Segoe UI"/>
              </a:rPr>
              <a:t>Orden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Parlamentario de Robert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a:t>
            </a:r>
            <a:r>
              <a:rPr lang="es-MX" sz="2800" b="1" i="1" dirty="0">
                <a:solidFill>
                  <a:srgbClr val="0070C0"/>
                </a:solidFill>
                <a:latin typeface="Poppins"/>
                <a:ea typeface="Segoe UI"/>
                <a:cs typeface="Segoe UI"/>
              </a:rPr>
              <a:t>Adjunto Q</a:t>
            </a:r>
            <a:r>
              <a:rPr lang="es-MX" sz="2800" b="1" dirty="0">
                <a:solidFill>
                  <a:srgbClr val="0070C0"/>
                </a:solidFill>
                <a:latin typeface="Poppins"/>
                <a:ea typeface="Segoe UI"/>
                <a:cs typeface="Segoe UI"/>
              </a:rPr>
              <a:t>)</a:t>
            </a: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219227" y="2071083"/>
            <a:ext cx="2393244"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387534" y="2714044"/>
            <a:ext cx="5499666" cy="369331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tienen los </a:t>
            </a:r>
            <a:r>
              <a:rPr kumimoji="0" lang="es-MX" sz="2400" b="1" i="0" u="none" strike="noStrike" kern="1200" cap="none" spc="0" normalizeH="0" baseline="0" noProof="0" dirty="0">
                <a:ln>
                  <a:noFill/>
                </a:ln>
                <a:solidFill>
                  <a:srgbClr val="0070C0"/>
                </a:solidFill>
                <a:effectLst/>
                <a:uLnTx/>
                <a:uFillTx/>
                <a:latin typeface="Poppins"/>
                <a:ea typeface="+mn-ea"/>
                <a:cs typeface="+mn-cs"/>
              </a:rPr>
              <a:t>mismos derechos</a:t>
            </a:r>
            <a:r>
              <a:rPr kumimoji="0" lang="es-MX" sz="2400" b="0" i="0" u="none" strike="noStrike" kern="1200" cap="none" spc="0" normalizeH="0" baseline="0" noProof="0" dirty="0">
                <a:ln>
                  <a:noFill/>
                </a:ln>
                <a:solidFill>
                  <a:srgbClr val="0070C0"/>
                </a:solidFill>
                <a:effectLst/>
                <a:uLnTx/>
                <a:uFillTx/>
                <a:latin typeface="Poppins"/>
                <a:ea typeface="+mn-ea"/>
                <a:cs typeface="+mn-cs"/>
              </a:rPr>
              <a:t>, privilegios y obligaciones.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minoría tiene derechos, lo cuales deben ser protegidos.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disfrutan el derecho a discusión plena y libre en cuanto a todas las mociones, los informes y otros asuntos.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8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383253" y="2071123"/>
            <a:ext cx="3416938"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8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3A352BC8-C269-C5FB-E002-F806D567B6A7}"/>
              </a:ext>
            </a:extLst>
          </p:cNvPr>
          <p:cNvSpPr txBox="1"/>
          <p:nvPr/>
        </p:nvSpPr>
        <p:spPr>
          <a:xfrm>
            <a:off x="224287" y="37381"/>
            <a:ext cx="449723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F3F3F"/>
                </a:solidFill>
                <a:latin typeface="Poppins"/>
                <a:cs typeface="Segoe UI"/>
              </a:rPr>
              <a:t>Selected Roberts Rules</a:t>
            </a:r>
            <a:r>
              <a:rPr lang="en-US" sz="2800" dirty="0">
                <a:solidFill>
                  <a:srgbClr val="3F3F3F"/>
                </a:solidFill>
                <a:latin typeface="Poppins"/>
                <a:cs typeface="Segoe UI"/>
              </a:rPr>
              <a:t>​</a:t>
            </a:r>
          </a:p>
          <a:p>
            <a:r>
              <a:rPr lang="en-US" sz="2800" b="1" dirty="0">
                <a:solidFill>
                  <a:srgbClr val="3F3F3F"/>
                </a:solidFill>
                <a:latin typeface="Poppins"/>
                <a:cs typeface="Segoe UI"/>
              </a:rPr>
              <a:t> of Order </a:t>
            </a:r>
          </a:p>
          <a:p>
            <a:r>
              <a:rPr lang="en-US" sz="2800" b="1" dirty="0">
                <a:solidFill>
                  <a:srgbClr val="3F3F3F"/>
                </a:solidFill>
                <a:latin typeface="Poppins"/>
                <a:cs typeface="Segoe UI"/>
              </a:rPr>
              <a:t>(</a:t>
            </a:r>
            <a:r>
              <a:rPr lang="en-US" sz="2800" b="1" i="1" dirty="0">
                <a:solidFill>
                  <a:srgbClr val="3F3F3F"/>
                </a:solidFill>
                <a:latin typeface="Poppins"/>
                <a:cs typeface="Segoe UI"/>
              </a:rPr>
              <a:t>Attachment Q</a:t>
            </a:r>
            <a:r>
              <a:rPr lang="en-US" sz="2800" b="1" dirty="0">
                <a:solidFill>
                  <a:srgbClr val="3F3F3F"/>
                </a:solidFill>
                <a:latin typeface="Poppins"/>
                <a:cs typeface="Segoe UI"/>
              </a:rPr>
              <a:t>)</a:t>
            </a:r>
            <a:endParaRPr lang="en-US" dirty="0"/>
          </a:p>
        </p:txBody>
      </p:sp>
      <p:pic>
        <p:nvPicPr>
          <p:cNvPr id="4" name="Picture 3">
            <a:extLst>
              <a:ext uri="{FF2B5EF4-FFF2-40B4-BE49-F238E27FC236}">
                <a16:creationId xmlns:a16="http://schemas.microsoft.com/office/drawing/2014/main" id="{6893CFE6-7C47-EAF2-22AD-7B529390F3B4}"/>
              </a:ext>
            </a:extLst>
          </p:cNvPr>
          <p:cNvPicPr>
            <a:picLocks noChangeAspect="1"/>
          </p:cNvPicPr>
          <p:nvPr/>
        </p:nvPicPr>
        <p:blipFill>
          <a:blip r:embed="rId4"/>
          <a:stretch>
            <a:fillRect/>
          </a:stretch>
        </p:blipFill>
        <p:spPr>
          <a:xfrm>
            <a:off x="5318260" y="269420"/>
            <a:ext cx="1266775" cy="1704853"/>
          </a:xfrm>
          <a:prstGeom prst="rect">
            <a:avLst/>
          </a:prstGeom>
          <a:ln w="12700">
            <a:solidFill>
              <a:schemeClr val="tx1"/>
            </a:solidFill>
          </a:ln>
        </p:spPr>
      </p:pic>
    </p:spTree>
    <p:extLst>
      <p:ext uri="{BB962C8B-B14F-4D97-AF65-F5344CB8AC3E}">
        <p14:creationId xmlns:p14="http://schemas.microsoft.com/office/powerpoint/2010/main" val="38982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52377" y="43327"/>
            <a:ext cx="4999477" cy="1513667"/>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57228" y="1942158"/>
            <a:ext cx="5869658" cy="484254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Members may not make a motion or speak in debate until they have been recognized by the Chairperson or the presiding officer and subsequently obtained the floor.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A member may speak a second time on the same question (motion) if all other members have been given an opportunity to speak at least once on the same question (motion).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Members must not question the motives of other members. Customarily, all remarks are addressed to the presiding officer.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200" cap="none" spc="0" normalizeH="0" baseline="0" noProof="0">
                <a:ln>
                  <a:noFill/>
                </a:ln>
                <a:solidFill>
                  <a:prstClr val="black"/>
                </a:solidFill>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p>
        </p:txBody>
      </p:sp>
      <p:sp>
        <p:nvSpPr>
          <p:cNvPr id="7" name="TextBox 6">
            <a:extLst>
              <a:ext uri="{FF2B5EF4-FFF2-40B4-BE49-F238E27FC236}">
                <a16:creationId xmlns:a16="http://schemas.microsoft.com/office/drawing/2014/main" id="{73CAE92A-B585-42E3-AF6C-719432D47A27}"/>
              </a:ext>
            </a:extLst>
          </p:cNvPr>
          <p:cNvSpPr txBox="1"/>
          <p:nvPr/>
        </p:nvSpPr>
        <p:spPr>
          <a:xfrm>
            <a:off x="6106932" y="2129754"/>
            <a:ext cx="5986308" cy="4657447"/>
          </a:xfrm>
          <a:prstGeom prst="rect">
            <a:avLst/>
          </a:prstGeom>
          <a:noFill/>
        </p:spPr>
        <p:txBody>
          <a:bodyPr wrap="square" lIns="91440" tIns="45720" rIns="91440" bIns="45720" anchor="t">
            <a:normAutofit lnSpcReduction="10000"/>
          </a:bodyPr>
          <a:lstStyle/>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Los miembros no pueden hacer una moción o hablar durante el debate hasta que hayan sido reconocidos por el presidente o funcionario que rige y le conceda la palabra. </a:t>
            </a:r>
            <a:endParaRPr kumimoji="0" lang="es-CO" sz="1700" b="0" i="0" u="none" strike="noStrike" kern="1200" cap="none" spc="0" normalizeH="0" baseline="0" noProof="0">
              <a:ln>
                <a:noFill/>
              </a:ln>
              <a:solidFill>
                <a:srgbClr val="0070C0"/>
              </a:solidFill>
              <a:effectLst/>
              <a:uLnTx/>
              <a:uFillTx/>
              <a:latin typeface="Poppins"/>
              <a:ea typeface="+mn-ea"/>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Un miembro puede hablar por segunda vez referente al mismo asunto (moción) si todos los miembros han tenido la oportunidad de hablar por lo menos una vez referente al mismo asunto (moción).</a:t>
            </a: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700" b="0" i="0" u="none" strike="noStrike" kern="1200" cap="none" spc="0" normalizeH="0" baseline="0" noProof="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p>
        </p:txBody>
      </p:sp>
      <p:sp>
        <p:nvSpPr>
          <p:cNvPr id="2" name="TextBox 1">
            <a:extLst>
              <a:ext uri="{FF2B5EF4-FFF2-40B4-BE49-F238E27FC236}">
                <a16:creationId xmlns:a16="http://schemas.microsoft.com/office/drawing/2014/main" id="{8A6F10B8-26BF-7A6B-ED5C-A8FAC7A9E8F2}"/>
              </a:ext>
            </a:extLst>
          </p:cNvPr>
          <p:cNvSpPr txBox="1"/>
          <p:nvPr/>
        </p:nvSpPr>
        <p:spPr>
          <a:xfrm>
            <a:off x="6185586" y="28832"/>
            <a:ext cx="6010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Selectas de las </a:t>
            </a:r>
            <a:endParaRPr lang="en-US" sz="2800" dirty="0">
              <a:solidFill>
                <a:srgbClr val="0070C0"/>
              </a:solidFill>
              <a:latin typeface="Poppins"/>
              <a:cs typeface="Poppins"/>
            </a:endParaRPr>
          </a:p>
          <a:p>
            <a:r>
              <a:rPr lang="es-MX" sz="2800" b="1" dirty="0">
                <a:solidFill>
                  <a:srgbClr val="0070C0"/>
                </a:solidFill>
                <a:latin typeface="Poppins"/>
                <a:cs typeface="Poppins"/>
              </a:rPr>
              <a:t>Normas de </a:t>
            </a:r>
            <a:r>
              <a:rPr lang="es-MX" sz="2800" dirty="0">
                <a:solidFill>
                  <a:srgbClr val="0070C0"/>
                </a:solidFill>
                <a:latin typeface="Poppins"/>
                <a:cs typeface="Poppins"/>
              </a:rPr>
              <a:t> </a:t>
            </a:r>
            <a:r>
              <a:rPr lang="es-MX" sz="2800" b="1" dirty="0">
                <a:solidFill>
                  <a:srgbClr val="0070C0"/>
                </a:solidFill>
                <a:latin typeface="Poppins"/>
                <a:cs typeface="Poppins"/>
              </a:rPr>
              <a:t>Orden </a:t>
            </a:r>
            <a:endParaRPr lang="es-MX" sz="2800" dirty="0">
              <a:solidFill>
                <a:srgbClr val="0070C0"/>
              </a:solidFill>
              <a:latin typeface="Poppins"/>
              <a:cs typeface="Poppins"/>
            </a:endParaRPr>
          </a:p>
          <a:p>
            <a:r>
              <a:rPr lang="es-MX" sz="2800" b="1" dirty="0">
                <a:solidFill>
                  <a:srgbClr val="0070C0"/>
                </a:solidFill>
                <a:latin typeface="Poppins"/>
                <a:cs typeface="Poppins"/>
              </a:rPr>
              <a:t>Parlamentario de Robert </a:t>
            </a:r>
            <a:endParaRPr lang="es-MX" sz="2800" dirty="0">
              <a:solidFill>
                <a:srgbClr val="0070C0"/>
              </a:solidFill>
              <a:latin typeface="Poppins"/>
              <a:cs typeface="Poppins"/>
            </a:endParaRPr>
          </a:p>
          <a:p>
            <a:r>
              <a:rPr lang="es-MX" sz="2800" b="1" dirty="0">
                <a:solidFill>
                  <a:srgbClr val="0070C0"/>
                </a:solidFill>
                <a:latin typeface="Poppins"/>
                <a:cs typeface="Poppins"/>
              </a:rPr>
              <a:t>(</a:t>
            </a:r>
            <a:r>
              <a:rPr lang="es-MX" sz="2800" b="1" i="1" dirty="0">
                <a:solidFill>
                  <a:srgbClr val="0070C0"/>
                </a:solidFill>
                <a:latin typeface="Poppins"/>
                <a:cs typeface="Poppins"/>
              </a:rPr>
              <a:t>Adjunto Q </a:t>
            </a:r>
            <a:r>
              <a:rPr lang="es-MX" sz="2800" b="1" dirty="0">
                <a:solidFill>
                  <a:srgbClr val="0070C0"/>
                </a:solidFill>
                <a:latin typeface="Poppins"/>
                <a:cs typeface="Poppins"/>
              </a:rPr>
              <a:t>)</a:t>
            </a:r>
            <a:endParaRPr lang="en-US" dirty="0"/>
          </a:p>
        </p:txBody>
      </p:sp>
      <p:sp>
        <p:nvSpPr>
          <p:cNvPr id="4" name="TextBox 3">
            <a:extLst>
              <a:ext uri="{FF2B5EF4-FFF2-40B4-BE49-F238E27FC236}">
                <a16:creationId xmlns:a16="http://schemas.microsoft.com/office/drawing/2014/main" id="{CC35EDC3-006D-9714-A7CF-D00B3DC9F6EF}"/>
              </a:ext>
            </a:extLst>
          </p:cNvPr>
          <p:cNvSpPr txBox="1"/>
          <p:nvPr/>
        </p:nvSpPr>
        <p:spPr>
          <a:xfrm>
            <a:off x="6436412" y="1721203"/>
            <a:ext cx="4451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14A80BDB-A1CF-B0EC-D0F2-E5D46247BB27}"/>
              </a:ext>
            </a:extLst>
          </p:cNvPr>
          <p:cNvSpPr txBox="1"/>
          <p:nvPr/>
        </p:nvSpPr>
        <p:spPr>
          <a:xfrm>
            <a:off x="61744" y="1560720"/>
            <a:ext cx="4700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7131B629-EB5B-6BEE-17D7-18B0E6DED870}"/>
              </a:ext>
            </a:extLst>
          </p:cNvPr>
          <p:cNvPicPr>
            <a:picLocks noChangeAspect="1"/>
          </p:cNvPicPr>
          <p:nvPr/>
        </p:nvPicPr>
        <p:blipFill>
          <a:blip r:embed="rId3"/>
          <a:stretch>
            <a:fillRect/>
          </a:stretch>
        </p:blipFill>
        <p:spPr>
          <a:xfrm>
            <a:off x="4861060" y="132260"/>
            <a:ext cx="1266775" cy="1704853"/>
          </a:xfrm>
          <a:prstGeom prst="rect">
            <a:avLst/>
          </a:prstGeom>
          <a:ln w="12700">
            <a:solidFill>
              <a:schemeClr val="tx1"/>
            </a:solidFill>
          </a:ln>
        </p:spPr>
      </p:pic>
    </p:spTree>
    <p:extLst>
      <p:ext uri="{BB962C8B-B14F-4D97-AF65-F5344CB8AC3E}">
        <p14:creationId xmlns:p14="http://schemas.microsoft.com/office/powerpoint/2010/main" val="496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1000"/>
                                        <p:tgtEl>
                                          <p:spTgt spid="7">
                                            <p:txEl>
                                              <p:pRg st="3" end="3"/>
                                            </p:txEl>
                                          </p:spTgt>
                                        </p:tgtEl>
                                      </p:cBhvr>
                                    </p:animEffect>
                                    <p:anim calcmode="lin" valueType="num">
                                      <p:cBhvr>
                                        <p:cTn id="4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61783" y="1778805"/>
            <a:ext cx="5101793" cy="4821833"/>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In doing business, the simplest and most direct procedure should be used. For example, when voting on a motion, one can raise a hand, use a ballot, and consensus.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Logical precedence governs the introduction and disposition of motions.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Only one question (motion) can be considered at a time.</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62675" y="72081"/>
            <a:ext cx="4628774" cy="1378443"/>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 </a:t>
            </a:r>
            <a:endParaRPr lang="en-US" dirty="0"/>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3756" y="1429280"/>
            <a:ext cx="2088444"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053715" y="1662035"/>
            <a:ext cx="5345394" cy="4401205"/>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6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a:t>
            </a:r>
            <a:r>
              <a:rPr lang="es-MX" sz="2400" dirty="0">
                <a:solidFill>
                  <a:srgbClr val="0070C0"/>
                </a:solidFill>
                <a:latin typeface="Poppins"/>
              </a:rPr>
              <a:t>A</a:t>
            </a:r>
            <a:r>
              <a:rPr kumimoji="0" lang="es-MX" sz="2400" b="0" i="0" u="none" strike="noStrike" kern="1200" cap="none" spc="0" normalizeH="0" baseline="0" noProof="0" dirty="0">
                <a:ln>
                  <a:noFill/>
                </a:ln>
                <a:solidFill>
                  <a:srgbClr val="0070C0"/>
                </a:solidFill>
                <a:effectLst/>
                <a:uLnTx/>
                <a:uFillTx/>
                <a:latin typeface="Poppins"/>
                <a:ea typeface="+mn-ea"/>
                <a:cs typeface="+mn-cs"/>
              </a:rPr>
              <a:t> tratar asuntos, se debe utilizar el procedimiento más sencillo y directo. Por ejemplo, cuando se vota por una moción, se puede levantar la mano, usar una boleta electoral y por consenso.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prioridad de la lógica dirige la presentación y disposición de las mociones. </a:t>
            </a:r>
            <a:endParaRPr lang="es-MX" sz="2400" b="0" i="0" u="none" strike="noStrike" kern="1200" cap="none" spc="0" normalizeH="0" baseline="0" noProof="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Solamente un asunto (moción) se puede considerar a la vez. </a:t>
            </a:r>
            <a:endParaRPr lang="es-MX" sz="24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053178" y="1481555"/>
            <a:ext cx="3156884"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4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06733BBE-2754-B9B9-DF1F-A990DE720FE2}"/>
              </a:ext>
            </a:extLst>
          </p:cNvPr>
          <p:cNvSpPr txBox="1"/>
          <p:nvPr/>
        </p:nvSpPr>
        <p:spPr>
          <a:xfrm>
            <a:off x="5908590" y="-2059"/>
            <a:ext cx="62854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Q</a:t>
            </a:r>
            <a:r>
              <a:rPr lang="es-MX" sz="2800" b="1" dirty="0">
                <a:solidFill>
                  <a:srgbClr val="0070C0"/>
                </a:solidFill>
                <a:latin typeface="Poppins"/>
                <a:cs typeface="Segoe UI"/>
              </a:rPr>
              <a:t>)</a:t>
            </a:r>
            <a:endParaRPr lang="en-US" dirty="0"/>
          </a:p>
        </p:txBody>
      </p:sp>
      <p:pic>
        <p:nvPicPr>
          <p:cNvPr id="3" name="Picture 2">
            <a:extLst>
              <a:ext uri="{FF2B5EF4-FFF2-40B4-BE49-F238E27FC236}">
                <a16:creationId xmlns:a16="http://schemas.microsoft.com/office/drawing/2014/main" id="{503EF87A-9E6F-F1D2-30F7-7C48E34C26DD}"/>
              </a:ext>
            </a:extLst>
          </p:cNvPr>
          <p:cNvPicPr>
            <a:picLocks noChangeAspect="1"/>
          </p:cNvPicPr>
          <p:nvPr/>
        </p:nvPicPr>
        <p:blipFill>
          <a:blip r:embed="rId3"/>
          <a:stretch>
            <a:fillRect/>
          </a:stretch>
        </p:blipFill>
        <p:spPr>
          <a:xfrm>
            <a:off x="4556260" y="193220"/>
            <a:ext cx="1266775" cy="1704853"/>
          </a:xfrm>
          <a:prstGeom prst="rect">
            <a:avLst/>
          </a:prstGeom>
          <a:ln w="12700">
            <a:solidFill>
              <a:schemeClr val="tx1"/>
            </a:solidFill>
          </a:ln>
        </p:spPr>
      </p:pic>
    </p:spTree>
    <p:extLst>
      <p:ext uri="{BB962C8B-B14F-4D97-AF65-F5344CB8AC3E}">
        <p14:creationId xmlns:p14="http://schemas.microsoft.com/office/powerpoint/2010/main" val="41662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83269" y="133865"/>
            <a:ext cx="5823260" cy="96732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N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a:defRPr/>
            </a:pPr>
            <a:endParaRPr lang="es-MX" sz="2400" b="1" u="sng" dirty="0">
              <a:latin typeface="Poppins"/>
              <a:cs typeface="Poppins"/>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114737" y="2158401"/>
            <a:ext cx="5622523" cy="4428135"/>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Members must not question the motives of other members. Customarily, all remarks are addressed to the presiding officer.</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7" name="TextBox 6">
            <a:extLst>
              <a:ext uri="{FF2B5EF4-FFF2-40B4-BE49-F238E27FC236}">
                <a16:creationId xmlns:a16="http://schemas.microsoft.com/office/drawing/2014/main" id="{73CAE92A-B585-42E3-AF6C-719432D47A27}"/>
              </a:ext>
            </a:extLst>
          </p:cNvPr>
          <p:cNvSpPr txBox="1"/>
          <p:nvPr/>
        </p:nvSpPr>
        <p:spPr>
          <a:xfrm>
            <a:off x="5737976" y="2107605"/>
            <a:ext cx="6227422" cy="4485695"/>
          </a:xfrm>
          <a:prstGeom prst="rect">
            <a:avLst/>
          </a:prstGeom>
          <a:noFill/>
        </p:spPr>
        <p:txBody>
          <a:bodyPr wrap="square" lIns="91440" tIns="45720" rIns="91440" bIns="45720" anchor="t">
            <a:noAutofit/>
          </a:bodyPr>
          <a:lstStyle/>
          <a:p>
            <a:pPr marL="396875"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endParaRPr lang="es-CO" sz="2200" b="0" i="0" u="none" strike="noStrike" kern="1200" cap="none" spc="0" normalizeH="0" baseline="0" noProof="0">
              <a:ln>
                <a:noFill/>
              </a:ln>
              <a:solidFill>
                <a:srgbClr val="0070C0"/>
              </a:solidFill>
              <a:effectLst/>
              <a:uLnTx/>
              <a:uFillTx/>
              <a:latin typeface="Poppins"/>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endParaRPr lang="es-CO" sz="2200" b="0" i="0" u="none" strike="noStrike" kern="1200" cap="none" spc="0" normalizeH="0" baseline="0" noProof="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EA777E8B-9341-DE90-2BF0-A7D4F4CC789E}"/>
              </a:ext>
            </a:extLst>
          </p:cNvPr>
          <p:cNvSpPr txBox="1"/>
          <p:nvPr/>
        </p:nvSpPr>
        <p:spPr>
          <a:xfrm>
            <a:off x="6083643" y="80319"/>
            <a:ext cx="60692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N </a:t>
            </a:r>
            <a:r>
              <a:rPr lang="es-MX" sz="2800" b="1" dirty="0">
                <a:solidFill>
                  <a:srgbClr val="0070C0"/>
                </a:solidFill>
                <a:latin typeface="Poppins"/>
                <a:cs typeface="Segoe UI"/>
              </a:rPr>
              <a:t>)</a:t>
            </a:r>
            <a:endParaRPr lang="en-US" dirty="0"/>
          </a:p>
        </p:txBody>
      </p:sp>
      <p:sp>
        <p:nvSpPr>
          <p:cNvPr id="4" name="TextBox 3">
            <a:extLst>
              <a:ext uri="{FF2B5EF4-FFF2-40B4-BE49-F238E27FC236}">
                <a16:creationId xmlns:a16="http://schemas.microsoft.com/office/drawing/2014/main" id="{7AC20A14-ECAE-6157-B738-52F72509FE87}"/>
              </a:ext>
            </a:extLst>
          </p:cNvPr>
          <p:cNvSpPr txBox="1"/>
          <p:nvPr/>
        </p:nvSpPr>
        <p:spPr>
          <a:xfrm>
            <a:off x="5999205" y="1692875"/>
            <a:ext cx="33754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689C0B76-F6ED-BD45-865F-08C263343243}"/>
              </a:ext>
            </a:extLst>
          </p:cNvPr>
          <p:cNvSpPr txBox="1"/>
          <p:nvPr/>
        </p:nvSpPr>
        <p:spPr>
          <a:xfrm>
            <a:off x="181232" y="1712440"/>
            <a:ext cx="23107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C241E8AF-7E89-8D81-5787-4B8F71614C4E}"/>
              </a:ext>
            </a:extLst>
          </p:cNvPr>
          <p:cNvPicPr>
            <a:picLocks noChangeAspect="1"/>
          </p:cNvPicPr>
          <p:nvPr/>
        </p:nvPicPr>
        <p:blipFill>
          <a:blip r:embed="rId3"/>
          <a:stretch>
            <a:fillRect/>
          </a:stretch>
        </p:blipFill>
        <p:spPr>
          <a:xfrm>
            <a:off x="4632460" y="177980"/>
            <a:ext cx="1266775" cy="1704853"/>
          </a:xfrm>
          <a:prstGeom prst="rect">
            <a:avLst/>
          </a:prstGeom>
          <a:ln w="12700">
            <a:solidFill>
              <a:schemeClr val="tx1"/>
            </a:solidFill>
          </a:ln>
        </p:spPr>
      </p:pic>
    </p:spTree>
    <p:extLst>
      <p:ext uri="{BB962C8B-B14F-4D97-AF65-F5344CB8AC3E}">
        <p14:creationId xmlns:p14="http://schemas.microsoft.com/office/powerpoint/2010/main" val="24883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16635" y="206432"/>
            <a:ext cx="3598128"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Public Comment </a:t>
            </a:r>
            <a:endParaRPr lang="en-US"/>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a:t>
            </a:r>
            <a:r>
              <a:rPr kumimoji="0" lang="en-US" sz="2800" b="1" i="1" u="none" strike="noStrike" kern="1200" cap="none" spc="0" normalizeH="0" baseline="0" noProof="0">
                <a:ln>
                  <a:noFill/>
                </a:ln>
                <a:solidFill>
                  <a:srgbClr val="3F3F3F"/>
                </a:solidFill>
                <a:effectLst/>
                <a:uLnTx/>
                <a:uFillTx/>
                <a:latin typeface="Poppins"/>
                <a:ea typeface="+mn-ea"/>
                <a:cs typeface="Poppins"/>
              </a:rPr>
              <a:t>Attachment P</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3" name="TextBox 2">
            <a:extLst>
              <a:ext uri="{FF2B5EF4-FFF2-40B4-BE49-F238E27FC236}">
                <a16:creationId xmlns:a16="http://schemas.microsoft.com/office/drawing/2014/main" id="{6D587A9D-CE74-4FDA-B036-51249D720DD6}"/>
              </a:ext>
            </a:extLst>
          </p:cNvPr>
          <p:cNvSpPr txBox="1"/>
          <p:nvPr/>
        </p:nvSpPr>
        <p:spPr>
          <a:xfrm>
            <a:off x="8487236" y="2767220"/>
            <a:ext cx="3474857"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Please display timer when leading Public Comment.</a:t>
            </a:r>
            <a:endParaRPr lang="en-US" sz="2400" b="1" i="0" u="none" strike="noStrike" kern="1200" cap="none" spc="0" normalizeH="0" baseline="0" noProof="0" dirty="0">
              <a:ln>
                <a:noFill/>
              </a:ln>
              <a:effectLst/>
              <a:uLnTx/>
              <a:uFillTx/>
              <a:latin typeface="Poppins"/>
              <a:cs typeface="Poppins"/>
            </a:endParaRPr>
          </a:p>
          <a:p>
            <a:pPr>
              <a:defRPr/>
            </a:pPr>
            <a:endParaRPr lang="en-US" sz="2400" b="1" dirty="0">
              <a:solidFill>
                <a:srgbClr val="000000"/>
              </a:solidFill>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70C0"/>
                </a:solidFill>
                <a:effectLst/>
                <a:uLnTx/>
                <a:uFillTx/>
                <a:latin typeface="Poppins"/>
                <a:cs typeface="Poppins"/>
              </a:rPr>
              <a:t>Favor de mostrar el cronómetro al realizar el Comentario Público.</a:t>
            </a:r>
            <a:endParaRPr lang="es-CO" sz="2400" b="1" i="0" u="none" strike="noStrike" kern="1200" cap="none" spc="0" normalizeH="0" baseline="0" noProof="0" dirty="0">
              <a:ln>
                <a:noFill/>
              </a:ln>
              <a:solidFill>
                <a:srgbClr val="0070C0"/>
              </a:solidFill>
              <a:effectLst/>
              <a:uLnTx/>
              <a:uFillTx/>
              <a:latin typeface="Poppins"/>
              <a:cs typeface="Poppins"/>
            </a:endParaRPr>
          </a:p>
        </p:txBody>
      </p:sp>
      <p:pic>
        <p:nvPicPr>
          <p:cNvPr id="5" name="Online Media 4" title="1 Minute Timer">
            <a:hlinkClick r:id="" action="ppaction://media"/>
            <a:extLst>
              <a:ext uri="{FF2B5EF4-FFF2-40B4-BE49-F238E27FC236}">
                <a16:creationId xmlns:a16="http://schemas.microsoft.com/office/drawing/2014/main" id="{2FB7B9B4-9FFF-434D-A1DE-BA5DCA9E4FEF}"/>
              </a:ext>
            </a:extLst>
          </p:cNvPr>
          <p:cNvPicPr>
            <a:picLocks noRot="1" noChangeAspect="1"/>
          </p:cNvPicPr>
          <p:nvPr>
            <a:videoFile r:link="rId1"/>
          </p:nvPr>
        </p:nvPicPr>
        <p:blipFill>
          <a:blip r:embed="rId4"/>
          <a:stretch>
            <a:fillRect/>
          </a:stretch>
        </p:blipFill>
        <p:spPr>
          <a:xfrm>
            <a:off x="317915" y="1869934"/>
            <a:ext cx="7853318" cy="4437125"/>
          </a:xfrm>
          <a:prstGeom prst="rect">
            <a:avLst/>
          </a:prstGeom>
        </p:spPr>
      </p:pic>
      <p:pic>
        <p:nvPicPr>
          <p:cNvPr id="4" name="Picture 3">
            <a:extLst>
              <a:ext uri="{FF2B5EF4-FFF2-40B4-BE49-F238E27FC236}">
                <a16:creationId xmlns:a16="http://schemas.microsoft.com/office/drawing/2014/main" id="{555E1B2F-BF80-416A-91C3-7EAC755D116C}"/>
              </a:ext>
            </a:extLst>
          </p:cNvPr>
          <p:cNvPicPr>
            <a:picLocks noChangeAspect="1"/>
          </p:cNvPicPr>
          <p:nvPr/>
        </p:nvPicPr>
        <p:blipFill>
          <a:blip r:embed="rId5"/>
          <a:stretch>
            <a:fillRect/>
          </a:stretch>
        </p:blipFill>
        <p:spPr>
          <a:xfrm>
            <a:off x="5059421" y="85264"/>
            <a:ext cx="891115" cy="1202006"/>
          </a:xfrm>
          <a:prstGeom prst="rect">
            <a:avLst/>
          </a:prstGeom>
        </p:spPr>
      </p:pic>
      <p:sp>
        <p:nvSpPr>
          <p:cNvPr id="2" name="TextBox 1">
            <a:extLst>
              <a:ext uri="{FF2B5EF4-FFF2-40B4-BE49-F238E27FC236}">
                <a16:creationId xmlns:a16="http://schemas.microsoft.com/office/drawing/2014/main" id="{B3769135-5497-8014-12FF-2315D659BCC4}"/>
              </a:ext>
            </a:extLst>
          </p:cNvPr>
          <p:cNvSpPr txBox="1"/>
          <p:nvPr/>
        </p:nvSpPr>
        <p:spPr>
          <a:xfrm>
            <a:off x="7772400" y="203886"/>
            <a:ext cx="42466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Comentario Público (</a:t>
            </a:r>
            <a:r>
              <a:rPr lang="es-MX" sz="2800" b="1" i="1">
                <a:solidFill>
                  <a:srgbClr val="0070C0"/>
                </a:solidFill>
                <a:latin typeface="Poppins"/>
              </a:rPr>
              <a:t>Adjunto P</a:t>
            </a:r>
            <a:r>
              <a:rPr lang="es-MX" sz="2800" b="1">
                <a:solidFill>
                  <a:srgbClr val="0070C0"/>
                </a:solidFill>
                <a:latin typeface="Poppins"/>
              </a:rPr>
              <a:t>)</a:t>
            </a:r>
            <a:endParaRPr lang="en-US"/>
          </a:p>
        </p:txBody>
      </p:sp>
    </p:spTree>
    <p:extLst>
      <p:ext uri="{BB962C8B-B14F-4D97-AF65-F5344CB8AC3E}">
        <p14:creationId xmlns:p14="http://schemas.microsoft.com/office/powerpoint/2010/main" val="2579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DF04E-7B2F-4F47-92DF-4C46B918DFB1}"/>
              </a:ext>
            </a:extLst>
          </p:cNvPr>
          <p:cNvSpPr>
            <a:spLocks noGrp="1"/>
          </p:cNvSpPr>
          <p:nvPr>
            <p:ph type="title"/>
          </p:nvPr>
        </p:nvSpPr>
        <p:spPr>
          <a:xfrm>
            <a:off x="8202521" y="1007731"/>
            <a:ext cx="3447284" cy="4834282"/>
          </a:xfrm>
        </p:spPr>
        <p:txBody>
          <a:bodyPr vert="horz" lIns="91440" tIns="45720" rIns="91440" bIns="45720" rtlCol="0" anchor="ctr">
            <a:normAutofit/>
          </a:bodyPr>
          <a:lstStyle/>
          <a:p>
            <a:r>
              <a:rPr lang="en-US" sz="2400" b="1" dirty="0">
                <a:latin typeface="Poppins" panose="00000500000000000000" pitchFamily="2" charset="0"/>
                <a:cs typeface="Poppins" panose="00000500000000000000" pitchFamily="2" charset="0"/>
              </a:rPr>
              <a:t>THE GREENE ACT School/District Councils &amp; English Learner Committees </a:t>
            </a:r>
            <a:br>
              <a:rPr lang="en-US" sz="2400" b="1" dirty="0">
                <a:latin typeface="Poppins" panose="00000500000000000000" pitchFamily="2" charset="0"/>
                <a:cs typeface="Poppins" panose="00000500000000000000" pitchFamily="2" charset="0"/>
              </a:rPr>
            </a:br>
            <a:br>
              <a:rPr lang="en-US" sz="2400" b="1" dirty="0">
                <a:latin typeface="Poppins" panose="00000500000000000000" pitchFamily="2" charset="0"/>
                <a:cs typeface="Poppins" panose="00000500000000000000" pitchFamily="2" charset="0"/>
              </a:rPr>
            </a:br>
            <a:r>
              <a:rPr lang="es-CO" sz="2400" b="1" dirty="0">
                <a:solidFill>
                  <a:srgbClr val="0070C0"/>
                </a:solidFill>
                <a:latin typeface="Poppins" panose="00000500000000000000" pitchFamily="2" charset="0"/>
                <a:cs typeface="Poppins" panose="00000500000000000000" pitchFamily="2" charset="0"/>
              </a:rPr>
              <a:t>El DECRETO “GREENE” </a:t>
            </a:r>
            <a:br>
              <a:rPr lang="es-CO" sz="2400" b="1" dirty="0">
                <a:latin typeface="Poppins" panose="00000500000000000000" pitchFamily="2" charset="0"/>
                <a:cs typeface="Poppins" panose="00000500000000000000" pitchFamily="2" charset="0"/>
              </a:rPr>
            </a:br>
            <a:r>
              <a:rPr lang="es-CO" sz="2400" b="1" dirty="0">
                <a:solidFill>
                  <a:srgbClr val="0070C0"/>
                </a:solidFill>
                <a:latin typeface="Poppins" panose="00000500000000000000" pitchFamily="2" charset="0"/>
                <a:cs typeface="Poppins" panose="00000500000000000000" pitchFamily="2" charset="0"/>
              </a:rPr>
              <a:t>Los consejos escolares/del distrito y Comités para Aprendices de Inglés</a:t>
            </a:r>
          </a:p>
        </p:txBody>
      </p:sp>
      <p:pic>
        <p:nvPicPr>
          <p:cNvPr id="2" name="Picture 2" descr="A list of a meeting&#10;&#10;Description automatically generated">
            <a:extLst>
              <a:ext uri="{FF2B5EF4-FFF2-40B4-BE49-F238E27FC236}">
                <a16:creationId xmlns:a16="http://schemas.microsoft.com/office/drawing/2014/main" id="{568E85BE-87D9-7C7C-6CF4-9AAC775241D6}"/>
              </a:ext>
            </a:extLst>
          </p:cNvPr>
          <p:cNvPicPr>
            <a:picLocks noChangeAspect="1"/>
          </p:cNvPicPr>
          <p:nvPr/>
        </p:nvPicPr>
        <p:blipFill>
          <a:blip r:embed="rId3"/>
          <a:stretch>
            <a:fillRect/>
          </a:stretch>
        </p:blipFill>
        <p:spPr>
          <a:xfrm>
            <a:off x="756055" y="472540"/>
            <a:ext cx="3659659" cy="5211537"/>
          </a:xfrm>
          <a:prstGeom prst="rect">
            <a:avLst/>
          </a:prstGeom>
        </p:spPr>
      </p:pic>
      <p:pic>
        <p:nvPicPr>
          <p:cNvPr id="3" name="Picture 3">
            <a:extLst>
              <a:ext uri="{FF2B5EF4-FFF2-40B4-BE49-F238E27FC236}">
                <a16:creationId xmlns:a16="http://schemas.microsoft.com/office/drawing/2014/main" id="{0D41F96D-87FD-42A0-F71F-3811BCE4A46C}"/>
              </a:ext>
            </a:extLst>
          </p:cNvPr>
          <p:cNvPicPr>
            <a:picLocks noChangeAspect="1"/>
          </p:cNvPicPr>
          <p:nvPr/>
        </p:nvPicPr>
        <p:blipFill>
          <a:blip r:embed="rId4"/>
          <a:stretch>
            <a:fillRect/>
          </a:stretch>
        </p:blipFill>
        <p:spPr>
          <a:xfrm>
            <a:off x="3761734" y="1625536"/>
            <a:ext cx="3804478" cy="5062150"/>
          </a:xfrm>
          <a:prstGeom prst="rect">
            <a:avLst/>
          </a:prstGeom>
        </p:spPr>
      </p:pic>
    </p:spTree>
    <p:extLst>
      <p:ext uri="{BB962C8B-B14F-4D97-AF65-F5344CB8AC3E}">
        <p14:creationId xmlns:p14="http://schemas.microsoft.com/office/powerpoint/2010/main" val="3990789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D35B8A-3A80-41EC-904E-ED2167035BBB}"/>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5" name="TextBox 4">
            <a:extLst>
              <a:ext uri="{FF2B5EF4-FFF2-40B4-BE49-F238E27FC236}">
                <a16:creationId xmlns:a16="http://schemas.microsoft.com/office/drawing/2014/main" id="{2343EA4D-94A0-4733-967B-192D2ED6DA79}"/>
              </a:ext>
            </a:extLst>
          </p:cNvPr>
          <p:cNvSpPr txBox="1"/>
          <p:nvPr/>
        </p:nvSpPr>
        <p:spPr>
          <a:xfrm>
            <a:off x="368432" y="1496595"/>
            <a:ext cx="5093189" cy="415498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meeting held by a committee or council shall be </a:t>
            </a:r>
            <a:r>
              <a:rPr kumimoji="0" lang="en-US" sz="2400" b="1" i="0" u="none" strike="noStrike" kern="1200" cap="none" spc="0" normalizeH="0" baseline="0" noProof="0">
                <a:ln>
                  <a:noFill/>
                </a:ln>
                <a:solidFill>
                  <a:prstClr val="black"/>
                </a:solidFill>
                <a:effectLst/>
                <a:uLnTx/>
                <a:uFillTx/>
                <a:latin typeface="Poppins"/>
                <a:ea typeface="+mn-ea"/>
                <a:cs typeface="Poppins"/>
              </a:rPr>
              <a:t>open to the public</a:t>
            </a:r>
            <a:r>
              <a:rPr kumimoji="0" lang="en-US" sz="2400" b="0" i="0" u="none" strike="noStrike" kern="1200" cap="none" spc="0" normalizeH="0" baseline="0" noProof="0">
                <a:ln>
                  <a:noFill/>
                </a:ln>
                <a:solidFill>
                  <a:prstClr val="black"/>
                </a:solidFill>
                <a:effectLst/>
                <a:uLnTx/>
                <a:uFillTx/>
                <a:latin typeface="Poppins"/>
                <a:ea typeface="+mn-ea"/>
                <a:cs typeface="Poppin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Poppins"/>
              <a:ea typeface="+mn-ea"/>
              <a:cs typeface="Poppin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member of the </a:t>
            </a:r>
            <a:r>
              <a:rPr kumimoji="0" lang="en-US" sz="2400" b="1" i="0" u="none" strike="noStrike" kern="1200" cap="none" spc="0" normalizeH="0" baseline="0" noProof="0">
                <a:ln>
                  <a:noFill/>
                </a:ln>
                <a:solidFill>
                  <a:prstClr val="black"/>
                </a:solidFill>
                <a:effectLst/>
                <a:uLnTx/>
                <a:uFillTx/>
                <a:latin typeface="Poppins"/>
                <a:ea typeface="+mn-ea"/>
                <a:cs typeface="Poppins"/>
              </a:rPr>
              <a:t>public shall be able to address </a:t>
            </a:r>
            <a:r>
              <a:rPr kumimoji="0" lang="en-US" sz="2400" b="0" i="0" u="none" strike="noStrike" kern="1200" cap="none" spc="0" normalizeH="0" baseline="0" noProof="0">
                <a:ln>
                  <a:noFill/>
                </a:ln>
                <a:solidFill>
                  <a:prstClr val="black"/>
                </a:solidFill>
                <a:effectLst/>
                <a:uLnTx/>
                <a:uFillTx/>
                <a:latin typeface="Poppins"/>
                <a:ea typeface="+mn-ea"/>
                <a:cs typeface="Poppins"/>
              </a:rPr>
              <a:t>the council or committee </a:t>
            </a:r>
            <a:r>
              <a:rPr kumimoji="0" lang="en-US" sz="2400" b="1" i="0" u="none" strike="noStrike" kern="1200" cap="none" spc="0" normalizeH="0" baseline="0" noProof="0">
                <a:ln>
                  <a:noFill/>
                </a:ln>
                <a:solidFill>
                  <a:prstClr val="black"/>
                </a:solidFill>
                <a:effectLst/>
                <a:uLnTx/>
                <a:uFillTx/>
                <a:latin typeface="Poppins"/>
                <a:ea typeface="+mn-ea"/>
                <a:cs typeface="Poppins"/>
              </a:rPr>
              <a:t>during the meeting </a:t>
            </a:r>
            <a:r>
              <a:rPr kumimoji="0" lang="en-US" sz="2400" b="0" i="0" u="none" strike="noStrike" kern="1200" cap="none" spc="0" normalizeH="0" baseline="0" noProof="0">
                <a:ln>
                  <a:noFill/>
                </a:ln>
                <a:solidFill>
                  <a:prstClr val="black"/>
                </a:solidFill>
                <a:effectLst/>
                <a:uLnTx/>
                <a:uFillTx/>
                <a:latin typeface="Poppins"/>
                <a:ea typeface="+mn-ea"/>
                <a:cs typeface="Poppins"/>
              </a:rPr>
              <a:t>on any item within the subject matter jurisdiction of the council or committee.</a:t>
            </a:r>
          </a:p>
        </p:txBody>
      </p:sp>
      <p:sp>
        <p:nvSpPr>
          <p:cNvPr id="17" name="TextBox 16">
            <a:extLst>
              <a:ext uri="{FF2B5EF4-FFF2-40B4-BE49-F238E27FC236}">
                <a16:creationId xmlns:a16="http://schemas.microsoft.com/office/drawing/2014/main" id="{F1D1943C-7273-423F-BD5B-1FAEA46C0E77}"/>
              </a:ext>
            </a:extLst>
          </p:cNvPr>
          <p:cNvSpPr txBox="1"/>
          <p:nvPr/>
        </p:nvSpPr>
        <p:spPr>
          <a:xfrm>
            <a:off x="6156354" y="1334174"/>
            <a:ext cx="5884190" cy="5100371"/>
          </a:xfrm>
          <a:prstGeom prst="rect">
            <a:avLst/>
          </a:prstGeom>
          <a:noFill/>
        </p:spPr>
        <p:txBody>
          <a:bodyPr wrap="square" lIns="91440" tIns="45720" rIns="91440" bIns="45720" anchor="t">
            <a:spAutoFit/>
          </a:bodyPr>
          <a:lstStyle/>
          <a:p>
            <a:pPr marL="342900" marR="0" lvl="0" indent="-342900" defTabSz="914400" rtl="0" eaLnBrk="1" fontAlgn="auto" latinLnBrk="0" hangingPunct="1">
              <a:lnSpc>
                <a:spcPct val="100000"/>
              </a:lnSpc>
              <a:spcBef>
                <a:spcPts val="945"/>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6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un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celebre</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estar</a:t>
            </a:r>
            <a:r>
              <a:rPr kumimoji="0" lang="es-CO" sz="24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abierta</a:t>
            </a:r>
            <a:r>
              <a:rPr kumimoji="0" lang="es-CO" sz="2400" b="1"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1" i="0" u="none" strike="noStrike" kern="1200" cap="none" spc="-10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público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a:t>
            </a: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457200" marR="0" lvl="0" indent="-457200" defTabSz="914400" rtl="0" eaLnBrk="1" fontAlgn="auto" latinLnBrk="0" hangingPunct="1">
              <a:lnSpc>
                <a:spcPct val="100000"/>
              </a:lnSpc>
              <a:spcBef>
                <a:spcPts val="25"/>
              </a:spcBef>
              <a:spcAft>
                <a:spcPts val="0"/>
              </a:spcAft>
              <a:buClrTx/>
              <a:buSzTx/>
              <a:buFont typeface="+mj-lt"/>
              <a:buAutoNum type="arabicPeriod"/>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342900" marR="128270" lvl="0" indent="-342900" defTabSz="914400" rtl="0" eaLnBrk="1" fontAlgn="auto" latinLnBrk="0" hangingPunct="1">
              <a:lnSpc>
                <a:spcPct val="107000"/>
              </a:lnSpc>
              <a:spcBef>
                <a:spcPts val="0"/>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Se le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brindar a cualquier miembro del público</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oportunidad de dirigirse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0"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durante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relación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asunto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7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tenga que ver con la materia bajo jurisdicción del consejo o comité.</a:t>
            </a:r>
            <a:endParaRPr kumimoji="0" lang="es-CO" sz="2400" b="0" i="0"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p:txBody>
      </p:sp>
      <p:sp>
        <p:nvSpPr>
          <p:cNvPr id="2" name="TextBox 1">
            <a:extLst>
              <a:ext uri="{FF2B5EF4-FFF2-40B4-BE49-F238E27FC236}">
                <a16:creationId xmlns:a16="http://schemas.microsoft.com/office/drawing/2014/main" id="{9D694BAB-37A5-DAC4-77DB-904C5EDE9A61}"/>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grpSp>
        <p:nvGrpSpPr>
          <p:cNvPr id="9" name="Group 8">
            <a:extLst>
              <a:ext uri="{FF2B5EF4-FFF2-40B4-BE49-F238E27FC236}">
                <a16:creationId xmlns:a16="http://schemas.microsoft.com/office/drawing/2014/main" id="{36891F1C-1624-0766-6347-8CFB59BC858F}"/>
              </a:ext>
            </a:extLst>
          </p:cNvPr>
          <p:cNvGrpSpPr/>
          <p:nvPr/>
        </p:nvGrpSpPr>
        <p:grpSpPr>
          <a:xfrm>
            <a:off x="4821411" y="260854"/>
            <a:ext cx="1288916" cy="1337142"/>
            <a:chOff x="4765589" y="133312"/>
            <a:chExt cx="1288916" cy="1337142"/>
          </a:xfrm>
        </p:grpSpPr>
        <p:pic>
          <p:nvPicPr>
            <p:cNvPr id="4" name="Picture 2" descr="A list of a meeting&#10;&#10;Description automatically generated">
              <a:extLst>
                <a:ext uri="{FF2B5EF4-FFF2-40B4-BE49-F238E27FC236}">
                  <a16:creationId xmlns:a16="http://schemas.microsoft.com/office/drawing/2014/main" id="{135A2F87-3A64-83B8-508C-597FA6384BD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8" name="Picture 3">
              <a:extLst>
                <a:ext uri="{FF2B5EF4-FFF2-40B4-BE49-F238E27FC236}">
                  <a16:creationId xmlns:a16="http://schemas.microsoft.com/office/drawing/2014/main" id="{9079FCD3-5C7E-8964-E464-AB1735D93BAE}"/>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190252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623238" y="1946770"/>
            <a:ext cx="5052944" cy="3416320"/>
          </a:xfrm>
          <a:prstGeom prst="rect">
            <a:avLst/>
          </a:prstGeom>
          <a:noFill/>
        </p:spPr>
        <p:txBody>
          <a:bodyPr wrap="square" lIns="91440" tIns="45720" rIns="91440" bIns="45720" rtlCol="0" anchor="t">
            <a:spAutoFit/>
          </a:bodyPr>
          <a:lstStyle/>
          <a:p>
            <a:r>
              <a:rPr lang="en-US" sz="2400" dirty="0">
                <a:latin typeface="Poppins"/>
                <a:cs typeface="Poppins"/>
              </a:rPr>
              <a:t>If you need assistance, accessing zoom for this meeting send an email to </a:t>
            </a:r>
            <a:r>
              <a:rPr lang="en-US" sz="2400" dirty="0">
                <a:highlight>
                  <a:srgbClr val="FFFF00"/>
                </a:highlight>
                <a:latin typeface="Poppins"/>
                <a:cs typeface="Poppins"/>
              </a:rPr>
              <a:t>___________</a:t>
            </a:r>
            <a:r>
              <a:rPr lang="en-US" sz="2400" dirty="0">
                <a:latin typeface="Poppins"/>
                <a:cs typeface="Poppins"/>
              </a:rPr>
              <a:t> and a team member will assist you.</a:t>
            </a:r>
          </a:p>
          <a:p>
            <a:endParaRPr lang="en-US" sz="2400" dirty="0">
              <a:latin typeface="Poppins"/>
              <a:cs typeface="Poppins"/>
            </a:endParaRPr>
          </a:p>
          <a:p>
            <a:r>
              <a:rPr lang="en-US" sz="2400" dirty="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6624314" y="1990977"/>
            <a:ext cx="5361011" cy="3416320"/>
          </a:xfrm>
          <a:prstGeom prst="rect">
            <a:avLst/>
          </a:prstGeom>
          <a:noFill/>
        </p:spPr>
        <p:txBody>
          <a:bodyPr wrap="square" lIns="91440" tIns="45720" rIns="91440" bIns="45720" rtlCol="0" anchor="t">
            <a:spAutoFit/>
          </a:bodyPr>
          <a:lstStyle/>
          <a:p>
            <a:r>
              <a:rPr lang="es-419" sz="2400" dirty="0">
                <a:solidFill>
                  <a:srgbClr val="0070C0"/>
                </a:solidFill>
                <a:latin typeface="Poppins"/>
                <a:cs typeface="Poppins"/>
              </a:rPr>
              <a:t>Si necesita ayuda con acceder a Zoom para esta reunión, envíe un email a </a:t>
            </a:r>
            <a:r>
              <a:rPr lang="es-419" sz="2400" dirty="0">
                <a:solidFill>
                  <a:srgbClr val="0070C0"/>
                </a:solidFill>
                <a:highlight>
                  <a:srgbClr val="FFFF00"/>
                </a:highlight>
                <a:latin typeface="Poppins"/>
                <a:cs typeface="Poppins"/>
              </a:rPr>
              <a:t>_______________</a:t>
            </a:r>
            <a:r>
              <a:rPr lang="es-419" sz="2400" dirty="0">
                <a:solidFill>
                  <a:srgbClr val="0070C0"/>
                </a:solidFill>
                <a:latin typeface="Poppins"/>
                <a:cs typeface="Poppins"/>
              </a:rPr>
              <a:t> y un miembro de nuestro equipo le ayudará.</a:t>
            </a:r>
          </a:p>
          <a:p>
            <a:endParaRPr lang="es-419" sz="2400" dirty="0">
              <a:solidFill>
                <a:srgbClr val="0070C0"/>
              </a:solidFill>
              <a:latin typeface="Poppins"/>
              <a:cs typeface="Poppins"/>
            </a:endParaRPr>
          </a:p>
          <a:p>
            <a:r>
              <a:rPr lang="es-419" sz="2400" dirty="0">
                <a:solidFill>
                  <a:srgbClr val="0070C0"/>
                </a:solidFill>
                <a:latin typeface="Poppins"/>
                <a:cs typeface="Poppins"/>
              </a:rPr>
              <a:t>Zoom tiene una pestaña de Chat en la que usted puede hacer preguntas a los presentadores. </a:t>
            </a:r>
          </a:p>
        </p:txBody>
      </p:sp>
      <p:sp>
        <p:nvSpPr>
          <p:cNvPr id="7" name="TextBox 6">
            <a:extLst>
              <a:ext uri="{FF2B5EF4-FFF2-40B4-BE49-F238E27FC236}">
                <a16:creationId xmlns:a16="http://schemas.microsoft.com/office/drawing/2014/main" id="{E04E95D8-1B83-4DB0-ACF5-BF1F593676DC}"/>
              </a:ext>
            </a:extLst>
          </p:cNvPr>
          <p:cNvSpPr txBox="1"/>
          <p:nvPr/>
        </p:nvSpPr>
        <p:spPr>
          <a:xfrm>
            <a:off x="463628" y="419513"/>
            <a:ext cx="3494553" cy="954107"/>
          </a:xfrm>
          <a:prstGeom prst="rect">
            <a:avLst/>
          </a:prstGeom>
          <a:noFill/>
        </p:spPr>
        <p:txBody>
          <a:bodyPr wrap="square" lIns="91440" tIns="45720" rIns="91440" bIns="45720" rtlCol="0" anchor="t">
            <a:spAutoFit/>
          </a:bodyPr>
          <a:lstStyle/>
          <a:p>
            <a:r>
              <a:rPr lang="en-US" sz="2800" b="1" dirty="0">
                <a:latin typeface="Poppins" panose="00000500000000000000" pitchFamily="2" charset="0"/>
                <a:cs typeface="Poppins" panose="00000500000000000000" pitchFamily="2" charset="0"/>
              </a:rPr>
              <a:t>Engaging on Zoom</a:t>
            </a: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5621635" y="147656"/>
            <a:ext cx="942023" cy="972236"/>
          </a:xfrm>
          <a:prstGeom prst="rect">
            <a:avLst/>
          </a:prstGeom>
        </p:spPr>
      </p:pic>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5</a:t>
            </a:fld>
            <a:endParaRPr lang="en-US"/>
          </a:p>
        </p:txBody>
      </p:sp>
      <p:sp>
        <p:nvSpPr>
          <p:cNvPr id="4" name="TextBox 3">
            <a:extLst>
              <a:ext uri="{FF2B5EF4-FFF2-40B4-BE49-F238E27FC236}">
                <a16:creationId xmlns:a16="http://schemas.microsoft.com/office/drawing/2014/main" id="{08D54345-6FD8-9454-F998-76948887DADE}"/>
              </a:ext>
            </a:extLst>
          </p:cNvPr>
          <p:cNvSpPr txBox="1"/>
          <p:nvPr/>
        </p:nvSpPr>
        <p:spPr>
          <a:xfrm>
            <a:off x="7166271" y="419512"/>
            <a:ext cx="427709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panose="00000500000000000000" pitchFamily="2" charset="0"/>
                <a:cs typeface="Poppins" panose="00000500000000000000" pitchFamily="2" charset="0"/>
              </a:rPr>
              <a:t>Participación por medio de Zoom</a:t>
            </a:r>
            <a:endParaRPr lang="en-US" sz="2800" dirty="0">
              <a:solidFill>
                <a:srgbClr val="0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8767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3EA4D-94A0-4733-967B-192D2ED6DA79}"/>
              </a:ext>
            </a:extLst>
          </p:cNvPr>
          <p:cNvSpPr txBox="1"/>
          <p:nvPr/>
        </p:nvSpPr>
        <p:spPr>
          <a:xfrm>
            <a:off x="334932" y="955787"/>
            <a:ext cx="5105199" cy="5816977"/>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00" b="0" i="0" u="none" strike="noStrike" kern="1200" cap="none" spc="0" normalizeH="0" baseline="0" noProof="0">
              <a:ln>
                <a:noFill/>
              </a:ln>
              <a:solidFill>
                <a:prstClr val="black"/>
              </a:solidFill>
              <a:effectLst/>
              <a:uLnTx/>
              <a:uFillTx/>
              <a:latin typeface="Poppins"/>
              <a:ea typeface="+mn-ea"/>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3. The council or committee </a:t>
            </a:r>
            <a:r>
              <a:rPr kumimoji="0" lang="en-US" sz="2000" b="1" i="0" u="none" strike="noStrike" kern="1200" cap="none" spc="0" normalizeH="0" baseline="0" noProof="0">
                <a:ln>
                  <a:noFill/>
                </a:ln>
                <a:solidFill>
                  <a:prstClr val="black"/>
                </a:solidFill>
                <a:effectLst/>
                <a:uLnTx/>
                <a:uFillTx/>
                <a:latin typeface="Poppins"/>
                <a:ea typeface="+mn-ea"/>
                <a:cs typeface="Poppins"/>
              </a:rPr>
              <a:t>may not take any action </a:t>
            </a:r>
            <a:r>
              <a:rPr kumimoji="0" lang="en-US" sz="2000" b="0" i="0" u="none" strike="noStrike" kern="1200" cap="none" spc="0" normalizeH="0" baseline="0" noProof="0">
                <a:ln>
                  <a:noFill/>
                </a:ln>
                <a:solidFill>
                  <a:prstClr val="black"/>
                </a:solidFill>
                <a:effectLst/>
                <a:uLnTx/>
                <a:uFillTx/>
                <a:latin typeface="Poppins"/>
                <a:ea typeface="+mn-ea"/>
                <a:cs typeface="Poppins"/>
              </a:rPr>
              <a:t>on any item of business </a:t>
            </a:r>
            <a:r>
              <a:rPr kumimoji="0" lang="en-US" sz="2000" b="1" i="0" u="none" strike="noStrike" kern="1200" cap="none" spc="0" normalizeH="0" baseline="0" noProof="0">
                <a:ln>
                  <a:noFill/>
                </a:ln>
                <a:solidFill>
                  <a:prstClr val="black"/>
                </a:solidFill>
                <a:effectLst/>
                <a:uLnTx/>
                <a:uFillTx/>
                <a:latin typeface="Poppins"/>
                <a:ea typeface="+mn-ea"/>
                <a:cs typeface="Poppins"/>
              </a:rPr>
              <a:t>unless </a:t>
            </a:r>
            <a:r>
              <a:rPr kumimoji="0" lang="en-US" sz="2000" b="0" i="0" u="none" strike="noStrike" kern="1200" cap="none" spc="0" normalizeH="0" baseline="0" noProof="0">
                <a:ln>
                  <a:noFill/>
                </a:ln>
                <a:solidFill>
                  <a:prstClr val="black"/>
                </a:solidFill>
                <a:effectLst/>
                <a:uLnTx/>
                <a:uFillTx/>
                <a:latin typeface="Poppins"/>
                <a:ea typeface="+mn-ea"/>
                <a:cs typeface="Poppins"/>
              </a:rPr>
              <a:t>a) the item appeared on the posted agenda, or b) the council or committee members present, by </a:t>
            </a:r>
            <a:r>
              <a:rPr kumimoji="0" lang="en-US" sz="2000" b="1" i="0" u="none" strike="noStrike" kern="1200" cap="none" spc="0" normalizeH="0" baseline="0" noProof="0">
                <a:ln>
                  <a:noFill/>
                </a:ln>
                <a:solidFill>
                  <a:prstClr val="black"/>
                </a:solidFill>
                <a:effectLst/>
                <a:uLnTx/>
                <a:uFillTx/>
                <a:latin typeface="Poppins"/>
                <a:ea typeface="+mn-ea"/>
                <a:cs typeface="Poppins"/>
              </a:rPr>
              <a:t>unanimous vote</a:t>
            </a:r>
            <a:r>
              <a:rPr kumimoji="0" lang="en-US" sz="2000" b="0" i="0" u="none" strike="noStrike" kern="1200" cap="none" spc="0" normalizeH="0" baseline="0" noProof="0">
                <a:ln>
                  <a:noFill/>
                </a:ln>
                <a:solidFill>
                  <a:prstClr val="black"/>
                </a:solidFill>
                <a:effectLst/>
                <a:uLnTx/>
                <a:uFillTx/>
                <a:latin typeface="Poppins"/>
                <a:ea typeface="+mn-ea"/>
                <a:cs typeface="Poppins"/>
              </a:rPr>
              <a:t>, find that there is a need to take immediate action and that the need for action came to the attention of the council or committee </a:t>
            </a:r>
            <a:r>
              <a:rPr kumimoji="0" lang="en-US" sz="2000" b="1" i="0" u="none" strike="noStrike" kern="1200" cap="none" spc="0" normalizeH="0" baseline="0" noProof="0">
                <a:ln>
                  <a:noFill/>
                </a:ln>
                <a:solidFill>
                  <a:prstClr val="black"/>
                </a:solidFill>
                <a:effectLst/>
                <a:uLnTx/>
                <a:uFillTx/>
                <a:latin typeface="Poppins"/>
                <a:ea typeface="+mn-ea"/>
                <a:cs typeface="Poppins"/>
              </a:rPr>
              <a:t>subsequent  </a:t>
            </a:r>
            <a:r>
              <a:rPr kumimoji="0" lang="en-US" sz="2000" b="0" i="0" u="none" strike="noStrike" kern="1200" cap="none" spc="0" normalizeH="0" baseline="0" noProof="0">
                <a:ln>
                  <a:noFill/>
                </a:ln>
                <a:solidFill>
                  <a:prstClr val="black"/>
                </a:solidFill>
                <a:effectLst/>
                <a:uLnTx/>
                <a:uFillTx/>
                <a:latin typeface="Poppins"/>
                <a:ea typeface="+mn-ea"/>
                <a:cs typeface="Poppins"/>
              </a:rPr>
              <a:t>to the posting of the agenda.</a:t>
            </a:r>
            <a:endParaRPr lang="en-US" sz="2000" b="0" i="0" u="none" strike="noStrike" kern="1200" cap="none" spc="0" normalizeH="0" baseline="0" noProof="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i="0" u="none" strike="noStrike" kern="1200" cap="none" spc="0" normalizeH="0" baseline="0" noProof="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Poppins"/>
                <a:ea typeface="+mn-ea"/>
                <a:cs typeface="Poppins"/>
              </a:rPr>
              <a:t>4. Any materials provided to a council or committee shall be made available to any member of the public </a:t>
            </a:r>
            <a:r>
              <a:rPr kumimoji="0" lang="en-US" sz="2000" b="0" i="0" u="none" strike="noStrike" kern="1200" cap="none" spc="0" normalizeH="0" baseline="0" noProof="0">
                <a:ln>
                  <a:noFill/>
                </a:ln>
                <a:solidFill>
                  <a:prstClr val="black"/>
                </a:solidFill>
                <a:effectLst/>
                <a:uLnTx/>
                <a:uFillTx/>
                <a:latin typeface="Poppins"/>
                <a:ea typeface="+mn-ea"/>
                <a:cs typeface="Poppins"/>
              </a:rPr>
              <a:t>who requests the materials pursuant to the California Public Records Act.</a:t>
            </a:r>
            <a:endParaRPr lang="en-US" sz="2000" b="0" i="0" u="none" strike="noStrike" kern="1200" cap="none" spc="0" normalizeH="0" baseline="0" noProof="0">
              <a:ln>
                <a:noFill/>
              </a:ln>
              <a:solidFill>
                <a:prstClr val="black"/>
              </a:solidFill>
              <a:effectLst/>
              <a:uLnTx/>
              <a:uFillTx/>
              <a:latin typeface="Poppins"/>
              <a:cs typeface="Poppins"/>
            </a:endParaRPr>
          </a:p>
        </p:txBody>
      </p:sp>
      <p:sp>
        <p:nvSpPr>
          <p:cNvPr id="17" name="TextBox 16">
            <a:extLst>
              <a:ext uri="{FF2B5EF4-FFF2-40B4-BE49-F238E27FC236}">
                <a16:creationId xmlns:a16="http://schemas.microsoft.com/office/drawing/2014/main" id="{F1D1943C-7273-423F-BD5B-1FAEA46C0E77}"/>
              </a:ext>
            </a:extLst>
          </p:cNvPr>
          <p:cNvSpPr txBox="1"/>
          <p:nvPr/>
        </p:nvSpPr>
        <p:spPr>
          <a:xfrm>
            <a:off x="6745421" y="960498"/>
            <a:ext cx="5412292" cy="5520229"/>
          </a:xfrm>
          <a:prstGeom prst="rect">
            <a:avLst/>
          </a:prstGeom>
          <a:noFill/>
        </p:spPr>
        <p:txBody>
          <a:bodyPr wrap="square" lIns="91440" tIns="45720" rIns="91440" bIns="45720" anchor="t">
            <a:spAutoFit/>
          </a:bodyPr>
          <a:lstStyle/>
          <a:p>
            <a:pPr marL="0" marR="149860" lvl="0" indent="57150" algn="l" defTabSz="914400" rtl="0" eaLnBrk="1" fontAlgn="auto" latinLnBrk="0" hangingPunct="1">
              <a:lnSpc>
                <a:spcPct val="107000"/>
              </a:lnSpc>
              <a:spcBef>
                <a:spcPts val="0"/>
              </a:spcBef>
              <a:spcAft>
                <a:spcPts val="0"/>
              </a:spcAft>
              <a:buClrTx/>
              <a:buSzPts val="1300"/>
              <a:buFontTx/>
              <a:buNone/>
              <a:tabLst>
                <a:tab pos="521335" algn="l"/>
              </a:tabLst>
              <a:defRPr/>
            </a:pP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3. El consejo o el comité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no puede tomar ninguna acción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en tratar un asunto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 menos</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0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el</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asunto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se</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incluyó</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agenda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publicada,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b)</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los miembros</a:t>
            </a:r>
            <a:r>
              <a:rPr kumimoji="0" lang="es-CO" sz="2000" b="0" i="0" u="none" strike="noStrike" kern="1200" cap="none" spc="-1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del consejo o comité deciden, por medio un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voto unánime</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 que se necesita tomar acción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inmediata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y</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 dicha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necesidad</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no</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se dio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conocer</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 comité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después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 se publicó la agenda.</a:t>
            </a:r>
            <a:endParaRPr lang="en-US" dirty="0">
              <a:cs typeface="Calibri" panose="020F0502020204030204"/>
            </a:endParaRPr>
          </a:p>
          <a:p>
            <a:pPr marL="342900" marR="0" lvl="0" indent="-285750" algn="l" defTabSz="914400" rtl="0" eaLnBrk="1" fontAlgn="auto" latinLnBrk="0" hangingPunct="1">
              <a:lnSpc>
                <a:spcPct val="100000"/>
              </a:lnSpc>
              <a:spcBef>
                <a:spcPts val="40"/>
              </a:spcBef>
              <a:spcAft>
                <a:spcPts val="0"/>
              </a:spcAft>
              <a:buClrTx/>
              <a:buSzTx/>
              <a:buFont typeface="+mj-lt"/>
              <a:buAutoNum type="arabicPeriod"/>
              <a:tabLst/>
              <a:defRPr/>
            </a:pPr>
            <a:endParaRPr lang="es-CO" sz="11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0" marR="296545" lvl="0" indent="57150" algn="l" defTabSz="914400" rtl="0" eaLnBrk="1" fontAlgn="auto" latinLnBrk="0" hangingPunct="1">
              <a:lnSpc>
                <a:spcPct val="107000"/>
              </a:lnSpc>
              <a:spcBef>
                <a:spcPts val="5"/>
              </a:spcBef>
              <a:spcAft>
                <a:spcPts val="0"/>
              </a:spcAft>
              <a:buClrTx/>
              <a:buSzPts val="1300"/>
              <a:buFontTx/>
              <a:buNone/>
              <a:tabLst>
                <a:tab pos="521335" algn="l"/>
              </a:tabLst>
              <a:defRPr/>
            </a:pP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4. Cualquier</a:t>
            </a:r>
            <a:r>
              <a:rPr kumimoji="0" lang="es-CO" sz="2000" b="1" i="0" u="none" strike="noStrike" kern="1200" cap="none" spc="-5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material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provistos</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para</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estar</a:t>
            </a:r>
            <a:r>
              <a:rPr kumimoji="0" lang="es-CO" sz="2000" b="1" i="0" u="none" strike="noStrike" kern="1200" cap="none" spc="-10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disponibles para los miembros del público </a:t>
            </a:r>
            <a:r>
              <a:rPr kumimoji="0"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quienes soliciten dichos materiales de conformidad con la Ley en California para Registros Públicos.</a:t>
            </a:r>
            <a:endParaRPr lang="es-CO" sz="20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p:txBody>
      </p:sp>
      <p:sp>
        <p:nvSpPr>
          <p:cNvPr id="2" name="TextBox 1">
            <a:extLst>
              <a:ext uri="{FF2B5EF4-FFF2-40B4-BE49-F238E27FC236}">
                <a16:creationId xmlns:a16="http://schemas.microsoft.com/office/drawing/2014/main" id="{B106F384-959A-BFD5-FE23-BD83D6E6753D}"/>
              </a:ext>
            </a:extLst>
          </p:cNvPr>
          <p:cNvSpPr txBox="1"/>
          <p:nvPr/>
        </p:nvSpPr>
        <p:spPr>
          <a:xfrm>
            <a:off x="887663" y="165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Poppins"/>
              </a:rPr>
              <a:t>THE GREENE ACT</a:t>
            </a:r>
            <a:endParaRPr lang="en-US"/>
          </a:p>
        </p:txBody>
      </p:sp>
      <p:sp>
        <p:nvSpPr>
          <p:cNvPr id="3" name="TextBox 2">
            <a:extLst>
              <a:ext uri="{FF2B5EF4-FFF2-40B4-BE49-F238E27FC236}">
                <a16:creationId xmlns:a16="http://schemas.microsoft.com/office/drawing/2014/main" id="{7CE803FC-D938-966A-4536-4B24399CE4BE}"/>
              </a:ext>
            </a:extLst>
          </p:cNvPr>
          <p:cNvSpPr txBox="1"/>
          <p:nvPr/>
        </p:nvSpPr>
        <p:spPr>
          <a:xfrm>
            <a:off x="7946189" y="165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a:solidFill>
                  <a:srgbClr val="0070C0"/>
                </a:solidFill>
                <a:latin typeface="Poppins"/>
              </a:rPr>
              <a:t>El DECRETO “GREENE” </a:t>
            </a:r>
            <a:endParaRPr lang="en-US"/>
          </a:p>
        </p:txBody>
      </p:sp>
      <p:grpSp>
        <p:nvGrpSpPr>
          <p:cNvPr id="8" name="Group 7">
            <a:extLst>
              <a:ext uri="{FF2B5EF4-FFF2-40B4-BE49-F238E27FC236}">
                <a16:creationId xmlns:a16="http://schemas.microsoft.com/office/drawing/2014/main" id="{D2333D9A-4799-19ED-583D-41C93EDA9397}"/>
              </a:ext>
            </a:extLst>
          </p:cNvPr>
          <p:cNvGrpSpPr/>
          <p:nvPr/>
        </p:nvGrpSpPr>
        <p:grpSpPr>
          <a:xfrm>
            <a:off x="5144068" y="77246"/>
            <a:ext cx="1288916" cy="1337142"/>
            <a:chOff x="4765589" y="133312"/>
            <a:chExt cx="1288916" cy="1337142"/>
          </a:xfrm>
        </p:grpSpPr>
        <p:pic>
          <p:nvPicPr>
            <p:cNvPr id="6" name="Picture 5" descr="A list of a meeting&#10;&#10;Description automatically generated">
              <a:extLst>
                <a:ext uri="{FF2B5EF4-FFF2-40B4-BE49-F238E27FC236}">
                  <a16:creationId xmlns:a16="http://schemas.microsoft.com/office/drawing/2014/main" id="{B08316CA-6924-4B95-410D-2A3B037CAC8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20782654-FB29-34AA-3202-0D082BCFB7CF}"/>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4148947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D4C98C-C3E2-4336-A888-038B07FF1394}"/>
              </a:ext>
            </a:extLst>
          </p:cNvPr>
          <p:cNvSpPr txBox="1"/>
          <p:nvPr/>
        </p:nvSpPr>
        <p:spPr>
          <a:xfrm>
            <a:off x="1640" y="1330162"/>
            <a:ext cx="5588922" cy="5332229"/>
          </a:xfrm>
          <a:prstGeom prst="rect">
            <a:avLst/>
          </a:prstGeom>
          <a:noFill/>
        </p:spPr>
        <p:txBody>
          <a:bodyPr wrap="square" lIns="91440" tIns="45720" rIns="91440" bIns="45720" anchor="t">
            <a:spAutoFit/>
          </a:body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5.	Notice of the meeting shall be posted at the school site or other appropriate </a:t>
            </a:r>
            <a:r>
              <a:rPr kumimoji="0" lang="en-US" sz="2000" b="1" i="0" u="none" strike="noStrike" kern="1200" cap="none" spc="0" normalizeH="0" baseline="0" noProof="0">
                <a:ln>
                  <a:noFill/>
                </a:ln>
                <a:solidFill>
                  <a:prstClr val="black"/>
                </a:solidFill>
                <a:effectLst/>
                <a:uLnTx/>
                <a:uFillTx/>
                <a:latin typeface="Poppins"/>
                <a:ea typeface="+mn-ea"/>
                <a:cs typeface="Poppins"/>
              </a:rPr>
              <a:t>place accessible to the public at least 72 hours prior to the meeting</a:t>
            </a:r>
            <a:r>
              <a:rPr kumimoji="0" lang="en-US" sz="2000" b="0" i="0" u="none" strike="noStrike" kern="1200" cap="none" spc="0" normalizeH="0" baseline="0" noProof="0">
                <a:ln>
                  <a:noFill/>
                </a:ln>
                <a:solidFill>
                  <a:prstClr val="black"/>
                </a:solidFill>
                <a:effectLst/>
                <a:uLnTx/>
                <a:uFillTx/>
                <a:latin typeface="Poppins"/>
                <a:ea typeface="+mn-ea"/>
                <a:cs typeface="Poppins"/>
              </a:rPr>
              <a:t>.</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6.	The meeting notice shall specify the </a:t>
            </a:r>
            <a:r>
              <a:rPr kumimoji="0" lang="en-US" sz="2000" b="1" i="0" u="none" strike="noStrike" kern="1200" cap="none" spc="0" normalizeH="0" baseline="0" noProof="0">
                <a:ln>
                  <a:noFill/>
                </a:ln>
                <a:solidFill>
                  <a:prstClr val="black"/>
                </a:solidFill>
                <a:effectLst/>
                <a:uLnTx/>
                <a:uFillTx/>
                <a:latin typeface="Poppins"/>
                <a:ea typeface="+mn-ea"/>
                <a:cs typeface="Poppins"/>
              </a:rPr>
              <a:t>date, time, and location </a:t>
            </a:r>
            <a:r>
              <a:rPr kumimoji="0" lang="en-US" sz="2000" b="0" i="0" u="none" strike="noStrike" kern="1200" cap="none" spc="0" normalizeH="0" baseline="0" noProof="0">
                <a:ln>
                  <a:noFill/>
                </a:ln>
                <a:solidFill>
                  <a:prstClr val="black"/>
                </a:solidFill>
                <a:effectLst/>
                <a:uLnTx/>
                <a:uFillTx/>
                <a:latin typeface="Poppins"/>
                <a:ea typeface="+mn-ea"/>
                <a:cs typeface="Poppins"/>
              </a:rPr>
              <a:t>of the meeting and contain an agenda describing each item of business to be discussed or acted upon.</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7.	If a council or committee violates the procedural meeting requirements of this section, upon the demand of any person, the council or committee shall reconsider the items at its next meeting, after allowing for public input on the item.</a:t>
            </a:r>
          </a:p>
        </p:txBody>
      </p:sp>
      <p:sp>
        <p:nvSpPr>
          <p:cNvPr id="11" name="TextBox 10">
            <a:extLst>
              <a:ext uri="{FF2B5EF4-FFF2-40B4-BE49-F238E27FC236}">
                <a16:creationId xmlns:a16="http://schemas.microsoft.com/office/drawing/2014/main" id="{BE8BC42E-B2D7-4595-B012-477013908EC4}"/>
              </a:ext>
            </a:extLst>
          </p:cNvPr>
          <p:cNvSpPr txBox="1"/>
          <p:nvPr/>
        </p:nvSpPr>
        <p:spPr>
          <a:xfrm>
            <a:off x="5593767" y="1170992"/>
            <a:ext cx="6612610" cy="5924699"/>
          </a:xfrm>
          <a:prstGeom prst="rect">
            <a:avLst/>
          </a:prstGeom>
          <a:noFill/>
        </p:spPr>
        <p:txBody>
          <a:bodyPr wrap="square" lIns="91440" tIns="45720" rIns="91440" bIns="45720" anchor="t">
            <a:spAutoFit/>
          </a:bodyPr>
          <a:lstStyle/>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5.	Las notificaciones para las reuniones deben ser </a:t>
            </a:r>
            <a:r>
              <a:rPr kumimoji="0" lang="es-ES" sz="2000" b="1" i="0" u="none" strike="noStrike" kern="1200" cap="none" spc="0" normalizeH="0" baseline="0" noProof="0">
                <a:ln>
                  <a:noFill/>
                </a:ln>
                <a:solidFill>
                  <a:srgbClr val="0070C0"/>
                </a:solidFill>
                <a:effectLst/>
                <a:uLnTx/>
                <a:uFillTx/>
                <a:latin typeface="Poppins"/>
                <a:ea typeface="+mn-ea"/>
                <a:cs typeface="Poppins"/>
              </a:rPr>
              <a:t>colocadas a la vista del público </a:t>
            </a:r>
            <a:r>
              <a:rPr kumimoji="0" lang="es-ES" sz="2000" b="0" i="0" u="none" strike="noStrike" kern="1200" cap="none" spc="0" normalizeH="0" baseline="0" noProof="0">
                <a:ln>
                  <a:noFill/>
                </a:ln>
                <a:solidFill>
                  <a:srgbClr val="0070C0"/>
                </a:solidFill>
                <a:effectLst/>
                <a:uLnTx/>
                <a:uFillTx/>
                <a:latin typeface="Poppins"/>
                <a:ea typeface="+mn-ea"/>
                <a:cs typeface="Poppins"/>
              </a:rPr>
              <a:t>en el plantel escolar u otra ubicación apropiada para acceso fácil para el público con </a:t>
            </a:r>
            <a:r>
              <a:rPr kumimoji="0" lang="es-ES" sz="2000" b="1" i="0" u="none" strike="noStrike" kern="1200" cap="none" spc="0" normalizeH="0" baseline="0" noProof="0">
                <a:ln>
                  <a:noFill/>
                </a:ln>
                <a:solidFill>
                  <a:srgbClr val="0070C0"/>
                </a:solidFill>
                <a:effectLst/>
                <a:uLnTx/>
                <a:uFillTx/>
                <a:latin typeface="Poppins"/>
                <a:ea typeface="+mn-ea"/>
                <a:cs typeface="Poppins"/>
              </a:rPr>
              <a:t>por lo menos 72 horas de anticipación a la reunión</a:t>
            </a:r>
            <a:r>
              <a:rPr kumimoji="0" lang="es-ES" sz="2000" b="0" i="0" u="none" strike="noStrike" kern="1200" cap="none" spc="0" normalizeH="0" baseline="0" noProof="0">
                <a:ln>
                  <a:noFill/>
                </a:ln>
                <a:solidFill>
                  <a:srgbClr val="0070C0"/>
                </a:solidFill>
                <a:effectLst/>
                <a:uLnTx/>
                <a:uFillTx/>
                <a:latin typeface="Poppins"/>
                <a:ea typeface="+mn-ea"/>
                <a:cs typeface="Poppins"/>
              </a:rPr>
              <a:t>.</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6.	La notificación para la reunión debe especificar la </a:t>
            </a:r>
            <a:r>
              <a:rPr kumimoji="0" lang="es-ES" sz="2000" b="1" i="0" u="none" strike="noStrike" kern="1200" cap="none" spc="0" normalizeH="0" baseline="0" noProof="0">
                <a:ln>
                  <a:noFill/>
                </a:ln>
                <a:solidFill>
                  <a:srgbClr val="0070C0"/>
                </a:solidFill>
                <a:effectLst/>
                <a:uLnTx/>
                <a:uFillTx/>
                <a:latin typeface="Poppins"/>
                <a:ea typeface="+mn-ea"/>
                <a:cs typeface="Poppins"/>
              </a:rPr>
              <a:t>fecha, hora y ubicación </a:t>
            </a:r>
            <a:r>
              <a:rPr kumimoji="0" lang="es-ES" sz="2000" b="0" i="0" u="none" strike="noStrike" kern="1200" cap="none" spc="0" normalizeH="0" baseline="0" noProof="0">
                <a:ln>
                  <a:noFill/>
                </a:ln>
                <a:solidFill>
                  <a:srgbClr val="0070C0"/>
                </a:solidFill>
                <a:effectLst/>
                <a:uLnTx/>
                <a:uFillTx/>
                <a:latin typeface="Poppins"/>
                <a:ea typeface="+mn-ea"/>
                <a:cs typeface="Poppins"/>
              </a:rPr>
              <a:t>de la reunión e incluir una agenda que describe cada asunto de negocios que se discutirá o tratará.</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7.	Si un consejo o comité quebranta los procedimientos requeridos para la reunión de esta sección, la exigencia de cualquier persona, el consejo o comité deberá reconsiderar el asunto durante su próxima reunión, después de permitirle al público presentar sus sugerencias referente al asunto.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Poppins"/>
              <a:ea typeface="+mn-ea"/>
              <a:cs typeface="Poppins"/>
            </a:endParaRPr>
          </a:p>
        </p:txBody>
      </p:sp>
      <p:sp>
        <p:nvSpPr>
          <p:cNvPr id="3" name="TextBox 2">
            <a:extLst>
              <a:ext uri="{FF2B5EF4-FFF2-40B4-BE49-F238E27FC236}">
                <a16:creationId xmlns:a16="http://schemas.microsoft.com/office/drawing/2014/main" id="{CE435757-81E7-B8F0-B1A6-0A2CA8F7129F}"/>
              </a:ext>
            </a:extLst>
          </p:cNvPr>
          <p:cNvSpPr txBox="1"/>
          <p:nvPr/>
        </p:nvSpPr>
        <p:spPr>
          <a:xfrm>
            <a:off x="180211" y="99632"/>
            <a:ext cx="4697702" cy="1126158"/>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2" name="TextBox 1">
            <a:extLst>
              <a:ext uri="{FF2B5EF4-FFF2-40B4-BE49-F238E27FC236}">
                <a16:creationId xmlns:a16="http://schemas.microsoft.com/office/drawing/2014/main" id="{AA69E178-2DD5-5C8D-F144-3A9FA11067EE}"/>
              </a:ext>
            </a:extLst>
          </p:cNvPr>
          <p:cNvSpPr txBox="1"/>
          <p:nvPr/>
        </p:nvSpPr>
        <p:spPr>
          <a:xfrm>
            <a:off x="6408821" y="272716"/>
            <a:ext cx="49890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 </a:t>
            </a:r>
            <a:endParaRPr lang="en-US" sz="3200" dirty="0">
              <a:cs typeface="Calibri"/>
            </a:endParaRPr>
          </a:p>
        </p:txBody>
      </p:sp>
      <p:grpSp>
        <p:nvGrpSpPr>
          <p:cNvPr id="7" name="Group 6">
            <a:extLst>
              <a:ext uri="{FF2B5EF4-FFF2-40B4-BE49-F238E27FC236}">
                <a16:creationId xmlns:a16="http://schemas.microsoft.com/office/drawing/2014/main" id="{9AF4236C-0D60-65E4-36DC-55FBA3BF5BF4}"/>
              </a:ext>
            </a:extLst>
          </p:cNvPr>
          <p:cNvGrpSpPr/>
          <p:nvPr/>
        </p:nvGrpSpPr>
        <p:grpSpPr>
          <a:xfrm>
            <a:off x="4821411" y="274222"/>
            <a:ext cx="887864" cy="909353"/>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225BBC29-89C1-E448-92D2-D1F2187AC211}"/>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6" name="Picture 5">
              <a:extLst>
                <a:ext uri="{FF2B5EF4-FFF2-40B4-BE49-F238E27FC236}">
                  <a16:creationId xmlns:a16="http://schemas.microsoft.com/office/drawing/2014/main" id="{828BE698-452C-354C-7C8B-3909BDD923A1}"/>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183789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B1C0-2A7D-4E86-8880-4E58E0BE8950}"/>
              </a:ext>
            </a:extLst>
          </p:cNvPr>
          <p:cNvSpPr txBox="1"/>
          <p:nvPr/>
        </p:nvSpPr>
        <p:spPr>
          <a:xfrm>
            <a:off x="379259" y="5695818"/>
            <a:ext cx="6016927" cy="1255826"/>
          </a:xfrm>
          <a:prstGeom prst="rect">
            <a:avLst/>
          </a:prstGeom>
          <a:noFill/>
        </p:spPr>
        <p:txBody>
          <a:bodyPr wrap="square" lIns="91440" tIns="45720" rIns="91440" bIns="4572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Poppins"/>
                <a:ea typeface="+mn-ea"/>
                <a:cs typeface="Poppins"/>
              </a:rPr>
              <a:t>* Notices and agendas should be posted in an area that is visible to all members of the school community, including </a:t>
            </a:r>
            <a:r>
              <a:rPr lang="en-US" b="1" i="1" dirty="0">
                <a:solidFill>
                  <a:srgbClr val="000000"/>
                </a:solidFill>
                <a:latin typeface="Poppins"/>
                <a:cs typeface="Poppins"/>
              </a:rPr>
              <a:t>parents</a:t>
            </a:r>
            <a:r>
              <a:rPr kumimoji="0" lang="en-US" sz="1800" b="1" i="1" u="none" strike="noStrike" kern="1200" cap="none" spc="0" normalizeH="0" baseline="0" noProof="0" dirty="0">
                <a:ln>
                  <a:noFill/>
                </a:ln>
                <a:solidFill>
                  <a:srgbClr val="000000"/>
                </a:solidFill>
                <a:effectLst/>
                <a:uLnTx/>
                <a:uFillTx/>
                <a:latin typeface="Poppins"/>
                <a:ea typeface="+mn-ea"/>
                <a:cs typeface="Poppins"/>
              </a:rPr>
              <a:t>/guardians. </a:t>
            </a:r>
            <a:endParaRPr kumimoji="0" lang="en-US" sz="1800" b="0" i="0" u="none" strike="noStrike" kern="1200" cap="none" spc="0" normalizeH="0" baseline="0" noProof="0" dirty="0">
              <a:ln>
                <a:noFill/>
              </a:ln>
              <a:solidFill>
                <a:prstClr val="black"/>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F5AE299F-DD0C-4EEA-B7C8-BEBA12561D36}"/>
              </a:ext>
            </a:extLst>
          </p:cNvPr>
          <p:cNvSpPr txBox="1"/>
          <p:nvPr/>
        </p:nvSpPr>
        <p:spPr>
          <a:xfrm>
            <a:off x="6695216" y="1131527"/>
            <a:ext cx="5197202"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srgbClr val="0070C0"/>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8.	No es necesario describir en la agenda como puntos del orden del día, preguntas o afirmaciones breves hechas durante la reunión de parte de miembros del consejo, comité o público, que no tengan un impacto significativo en los estudiantes, el personal escolar o el distrito escolar, o que puedan resolverse solamente por medio de proveer información.</a:t>
            </a:r>
          </a:p>
        </p:txBody>
      </p:sp>
      <p:sp>
        <p:nvSpPr>
          <p:cNvPr id="11" name="TextBox 10">
            <a:extLst>
              <a:ext uri="{FF2B5EF4-FFF2-40B4-BE49-F238E27FC236}">
                <a16:creationId xmlns:a16="http://schemas.microsoft.com/office/drawing/2014/main" id="{9CE85445-DD22-4205-8E16-616E1ADE3E06}"/>
              </a:ext>
            </a:extLst>
          </p:cNvPr>
          <p:cNvSpPr txBox="1"/>
          <p:nvPr/>
        </p:nvSpPr>
        <p:spPr>
          <a:xfrm>
            <a:off x="299582" y="1121177"/>
            <a:ext cx="4752865"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a:ea typeface="+mn-ea"/>
                <a:cs typeface="Poppins"/>
              </a:rPr>
              <a:t>8.	Questions or brief statements made at the meeting by members of the council, committee, or public that do not have a significant effect on pupils or employees in the school or school district, or that can be resolved solely by the provision of information, need not be described on an agenda as items of business.</a:t>
            </a:r>
          </a:p>
        </p:txBody>
      </p:sp>
      <p:sp>
        <p:nvSpPr>
          <p:cNvPr id="10" name="Rectangle 1">
            <a:extLst>
              <a:ext uri="{FF2B5EF4-FFF2-40B4-BE49-F238E27FC236}">
                <a16:creationId xmlns:a16="http://schemas.microsoft.com/office/drawing/2014/main" id="{BB1F8949-6ED7-43EF-AD61-CD0AF638A61C}"/>
              </a:ext>
            </a:extLst>
          </p:cNvPr>
          <p:cNvSpPr>
            <a:spLocks noChangeArrowheads="1"/>
          </p:cNvSpPr>
          <p:nvPr/>
        </p:nvSpPr>
        <p:spPr bwMode="auto">
          <a:xfrm>
            <a:off x="7064470" y="5491362"/>
            <a:ext cx="4748271" cy="1072741"/>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1800" b="1" i="0" u="none" strike="noStrike" kern="1200" cap="none" spc="0" normalizeH="0" baseline="0" noProof="0">
                <a:ln>
                  <a:noFill/>
                </a:ln>
                <a:solidFill>
                  <a:srgbClr val="0070C0"/>
                </a:solidFill>
                <a:effectLst/>
                <a:uLnTx/>
                <a:uFillTx/>
                <a:latin typeface="Poppins"/>
                <a:ea typeface="+mn-ea"/>
                <a:cs typeface="Poppins"/>
              </a:rPr>
              <a:t>* Los avisos y agendas deben publicarse en un área visible para todos los miembros de la comunidad escolar, incluidos los padres/tutores. </a:t>
            </a:r>
          </a:p>
        </p:txBody>
      </p:sp>
      <p:sp>
        <p:nvSpPr>
          <p:cNvPr id="3" name="TextBox 2">
            <a:extLst>
              <a:ext uri="{FF2B5EF4-FFF2-40B4-BE49-F238E27FC236}">
                <a16:creationId xmlns:a16="http://schemas.microsoft.com/office/drawing/2014/main" id="{5C99F25D-612B-BD33-841D-D62CF662B5B7}"/>
              </a:ext>
            </a:extLst>
          </p:cNvPr>
          <p:cNvSpPr txBox="1"/>
          <p:nvPr/>
        </p:nvSpPr>
        <p:spPr>
          <a:xfrm>
            <a:off x="180211" y="99632"/>
            <a:ext cx="4430334" cy="1233104"/>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2" name="TextBox 1">
            <a:extLst>
              <a:ext uri="{FF2B5EF4-FFF2-40B4-BE49-F238E27FC236}">
                <a16:creationId xmlns:a16="http://schemas.microsoft.com/office/drawing/2014/main" id="{180D8C35-EA77-F186-06F0-C1F28E15B876}"/>
              </a:ext>
            </a:extLst>
          </p:cNvPr>
          <p:cNvSpPr txBox="1"/>
          <p:nvPr/>
        </p:nvSpPr>
        <p:spPr>
          <a:xfrm>
            <a:off x="7571874" y="459874"/>
            <a:ext cx="41736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dirty="0">
                <a:solidFill>
                  <a:srgbClr val="0070C0"/>
                </a:solidFill>
                <a:latin typeface="Poppins"/>
              </a:rPr>
              <a:t>El DECRETO “GREENE”</a:t>
            </a:r>
            <a:endParaRPr lang="en-US" sz="2800" dirty="0">
              <a:cs typeface="Calibri"/>
            </a:endParaRPr>
          </a:p>
        </p:txBody>
      </p:sp>
      <p:grpSp>
        <p:nvGrpSpPr>
          <p:cNvPr id="8" name="Group 7">
            <a:extLst>
              <a:ext uri="{FF2B5EF4-FFF2-40B4-BE49-F238E27FC236}">
                <a16:creationId xmlns:a16="http://schemas.microsoft.com/office/drawing/2014/main" id="{F5BE0B2A-176F-4A11-B597-E69C6AC12B7B}"/>
              </a:ext>
            </a:extLst>
          </p:cNvPr>
          <p:cNvGrpSpPr/>
          <p:nvPr/>
        </p:nvGrpSpPr>
        <p:grpSpPr>
          <a:xfrm>
            <a:off x="5356152" y="274222"/>
            <a:ext cx="887865" cy="909352"/>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7F00937E-87C4-78AF-BB75-13AA26E994FB}"/>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4316A154-0ACD-FD38-9B5D-A93874D663B8}"/>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3411180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5" descr="Hands holding each other's wrists and interlinked to form a circle">
            <a:extLst>
              <a:ext uri="{FF2B5EF4-FFF2-40B4-BE49-F238E27FC236}">
                <a16:creationId xmlns:a16="http://schemas.microsoft.com/office/drawing/2014/main" id="{441CCA14-5C9F-7FD8-AD1E-2AE95B9FF2F2}"/>
              </a:ext>
            </a:extLst>
          </p:cNvPr>
          <p:cNvPicPr>
            <a:picLocks noChangeAspect="1"/>
          </p:cNvPicPr>
          <p:nvPr/>
        </p:nvPicPr>
        <p:blipFill rotWithShape="1">
          <a:blip r:embed="rId3"/>
          <a:srcRect l="4759" r="1124" b="-1"/>
          <a:stretch/>
        </p:blipFill>
        <p:spPr>
          <a:xfrm>
            <a:off x="160421" y="227273"/>
            <a:ext cx="8359538" cy="6309885"/>
          </a:xfrm>
          <a:prstGeom prst="rect">
            <a:avLst/>
          </a:prstGeom>
        </p:spPr>
      </p:pic>
      <p:sp>
        <p:nvSpPr>
          <p:cNvPr id="4" name="TextBox 3">
            <a:extLst>
              <a:ext uri="{FF2B5EF4-FFF2-40B4-BE49-F238E27FC236}">
                <a16:creationId xmlns:a16="http://schemas.microsoft.com/office/drawing/2014/main" id="{159662CF-FF42-44B9-BD8E-0B227BE9402F}"/>
              </a:ext>
            </a:extLst>
          </p:cNvPr>
          <p:cNvSpPr txBox="1"/>
          <p:nvPr/>
        </p:nvSpPr>
        <p:spPr>
          <a:xfrm>
            <a:off x="9232117" y="560149"/>
            <a:ext cx="2365425" cy="50893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Next Steps</a:t>
            </a:r>
          </a:p>
        </p:txBody>
      </p:sp>
      <p:sp>
        <p:nvSpPr>
          <p:cNvPr id="3" name="Content Placeholder 2">
            <a:extLst>
              <a:ext uri="{FF2B5EF4-FFF2-40B4-BE49-F238E27FC236}">
                <a16:creationId xmlns:a16="http://schemas.microsoft.com/office/drawing/2014/main" id="{B9C8D0CF-83E2-4625-A65A-AD9D72A0C85F}"/>
              </a:ext>
            </a:extLst>
          </p:cNvPr>
          <p:cNvSpPr>
            <a:spLocks noGrp="1"/>
          </p:cNvSpPr>
          <p:nvPr>
            <p:ph idx="1"/>
          </p:nvPr>
        </p:nvSpPr>
        <p:spPr>
          <a:xfrm>
            <a:off x="8980267" y="1069084"/>
            <a:ext cx="2869127" cy="4552815"/>
          </a:xfrm>
        </p:spPr>
        <p:txBody>
          <a:bodyPr vert="horz" lIns="91440" tIns="45720" rIns="91440" bIns="45720" rtlCol="0" anchor="t">
            <a:noAutofit/>
          </a:bodyPr>
          <a:lstStyle/>
          <a:p>
            <a:pPr marL="0" indent="0">
              <a:buNone/>
            </a:pPr>
            <a:r>
              <a:rPr lang="en-US" sz="2400" b="1" dirty="0">
                <a:latin typeface="Poppins" panose="00000500000000000000" pitchFamily="2" charset="0"/>
                <a:cs typeface="Poppins" panose="00000500000000000000" pitchFamily="2" charset="0"/>
              </a:rPr>
              <a:t>How might we work together to support one another as leaders?</a:t>
            </a:r>
          </a:p>
          <a:p>
            <a:pPr marL="0" indent="0">
              <a:buNone/>
            </a:pPr>
            <a:endParaRPr lang="en-US" sz="2400" b="1" dirty="0">
              <a:latin typeface="Poppins" panose="00000500000000000000" pitchFamily="2" charset="0"/>
              <a:cs typeface="Poppins" panose="00000500000000000000" pitchFamily="2" charset="0"/>
            </a:endParaRPr>
          </a:p>
          <a:p>
            <a:pPr marL="0" indent="0" algn="ctr">
              <a:buNone/>
            </a:pPr>
            <a:r>
              <a:rPr lang="es-MX" sz="3200" b="1" dirty="0">
                <a:solidFill>
                  <a:srgbClr val="0070C0"/>
                </a:solidFill>
                <a:latin typeface="Poppins" panose="00000500000000000000" pitchFamily="2" charset="0"/>
                <a:ea typeface="+mj-ea"/>
                <a:cs typeface="Poppins" panose="00000500000000000000" pitchFamily="2" charset="0"/>
              </a:rPr>
              <a:t>Próximos Pasos</a:t>
            </a:r>
            <a:endParaRPr lang="en-US" sz="3200" b="1" dirty="0">
              <a:latin typeface="Poppins" panose="00000500000000000000" pitchFamily="2" charset="0"/>
              <a:cs typeface="Poppins" panose="00000500000000000000" pitchFamily="2" charset="0"/>
            </a:endParaRPr>
          </a:p>
          <a:p>
            <a:pPr marL="0" indent="0">
              <a:buNone/>
            </a:pPr>
            <a:r>
              <a:rPr lang="es-MX" sz="2400" b="1" dirty="0">
                <a:solidFill>
                  <a:srgbClr val="0070C0"/>
                </a:solidFill>
                <a:latin typeface="Poppins" panose="00000500000000000000" pitchFamily="2" charset="0"/>
                <a:cs typeface="Poppins" panose="00000500000000000000" pitchFamily="2" charset="0"/>
              </a:rPr>
              <a:t>¿Cómo podemos trabajar juntos para apoyarnos uno al otro como líderes?</a:t>
            </a:r>
          </a:p>
          <a:p>
            <a:pPr marL="0" indent="0">
              <a:buNone/>
            </a:pPr>
            <a:endParaRPr lang="en-US" sz="2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03717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F59B471-C8F2-45B5-5ABF-A7701077785A}"/>
              </a:ext>
            </a:extLst>
          </p:cNvPr>
          <p:cNvGraphicFramePr>
            <a:graphicFrameLocks noGrp="1"/>
          </p:cNvGraphicFramePr>
          <p:nvPr>
            <p:extLst>
              <p:ext uri="{D42A27DB-BD31-4B8C-83A1-F6EECF244321}">
                <p14:modId xmlns:p14="http://schemas.microsoft.com/office/powerpoint/2010/main" val="3521159985"/>
              </p:ext>
            </p:extLst>
          </p:nvPr>
        </p:nvGraphicFramePr>
        <p:xfrm>
          <a:off x="3119887" y="1207698"/>
          <a:ext cx="6904539" cy="4619885"/>
        </p:xfrm>
        <a:graphic>
          <a:graphicData uri="http://schemas.openxmlformats.org/drawingml/2006/table">
            <a:tbl>
              <a:tblPr>
                <a:tableStyleId>{5C22544A-7EE6-4342-B048-85BDC9FD1C3A}</a:tableStyleId>
              </a:tblPr>
              <a:tblGrid>
                <a:gridCol w="6904539">
                  <a:extLst>
                    <a:ext uri="{9D8B030D-6E8A-4147-A177-3AD203B41FA5}">
                      <a16:colId xmlns:a16="http://schemas.microsoft.com/office/drawing/2014/main" val="2233777184"/>
                    </a:ext>
                  </a:extLst>
                </a:gridCol>
              </a:tblGrid>
              <a:tr h="4619885">
                <a:tc>
                  <a:txBody>
                    <a:bodyPr/>
                    <a:lstStyle/>
                    <a:p>
                      <a:pPr marL="0" marR="0" lvl="0" algn="ctr">
                        <a:lnSpc>
                          <a:spcPct val="107000"/>
                        </a:lnSpc>
                        <a:spcBef>
                          <a:spcPts val="0"/>
                        </a:spcBef>
                        <a:spcAft>
                          <a:spcPts val="800"/>
                        </a:spcAft>
                        <a:buNone/>
                      </a:pPr>
                      <a:endParaRPr lang="en-US" sz="2400" b="1" dirty="0">
                        <a:effectLst/>
                        <a:latin typeface="Poppins" panose="00000500000000000000" pitchFamily="2" charset="0"/>
                        <a:cs typeface="Poppins" panose="00000500000000000000" pitchFamily="2" charset="0"/>
                      </a:endParaRPr>
                    </a:p>
                    <a:p>
                      <a:pPr marL="0" marR="0" lvl="0" algn="ctr">
                        <a:lnSpc>
                          <a:spcPct val="107000"/>
                        </a:lnSpc>
                        <a:spcBef>
                          <a:spcPts val="0"/>
                        </a:spcBef>
                        <a:spcAft>
                          <a:spcPts val="800"/>
                        </a:spcAft>
                        <a:buNone/>
                      </a:pPr>
                      <a:r>
                        <a:rPr lang="en-US" sz="2400" b="1" dirty="0">
                          <a:effectLst/>
                          <a:latin typeface="Poppins" panose="00000500000000000000" pitchFamily="2" charset="0"/>
                          <a:cs typeface="Poppins" panose="00000500000000000000" pitchFamily="2" charset="0"/>
                        </a:rPr>
                        <a:t>Family Engagement Resources</a:t>
                      </a:r>
                      <a:endParaRPr lang="en-US" dirty="0">
                        <a:latin typeface="Poppins" panose="00000500000000000000" pitchFamily="2" charset="0"/>
                        <a:cs typeface="Poppins" panose="00000500000000000000" pitchFamily="2" charset="0"/>
                      </a:endParaRPr>
                    </a:p>
                    <a:p>
                      <a:pPr marL="0" marR="0" algn="ctr">
                        <a:lnSpc>
                          <a:spcPct val="107000"/>
                        </a:lnSpc>
                        <a:spcBef>
                          <a:spcPts val="0"/>
                        </a:spcBef>
                        <a:spcAft>
                          <a:spcPts val="800"/>
                        </a:spcAft>
                      </a:pPr>
                      <a:r>
                        <a:rPr lang="es-MX" sz="2400" b="1" noProof="0" dirty="0">
                          <a:solidFill>
                            <a:srgbClr val="002060"/>
                          </a:solidFill>
                          <a:effectLst/>
                          <a:latin typeface="Poppins" panose="00000500000000000000" pitchFamily="2" charset="0"/>
                          <a:cs typeface="Poppins" panose="00000500000000000000" pitchFamily="2" charset="0"/>
                        </a:rPr>
                        <a:t>Recursos para la Participación de Familias</a:t>
                      </a:r>
                    </a:p>
                    <a:p>
                      <a:pPr marL="0" marR="0" algn="ctr">
                        <a:lnSpc>
                          <a:spcPct val="107000"/>
                        </a:lnSpc>
                        <a:spcBef>
                          <a:spcPts val="0"/>
                        </a:spcBef>
                        <a:spcAft>
                          <a:spcPts val="800"/>
                        </a:spcAft>
                      </a:pPr>
                      <a:r>
                        <a:rPr lang="en-US" sz="2400" dirty="0">
                          <a:effectLst/>
                          <a:latin typeface="Poppins" panose="00000500000000000000" pitchFamily="2" charset="0"/>
                          <a:cs typeface="Poppins" panose="00000500000000000000" pitchFamily="2" charset="0"/>
                        </a:rPr>
                        <a:t>Resources are available on the home page of Student, Family, and Community Engagement (SFACE):/</a:t>
                      </a:r>
                      <a:r>
                        <a:rPr lang="es-MX" sz="2400" noProof="0" dirty="0">
                          <a:solidFill>
                            <a:srgbClr val="002060"/>
                          </a:solidFill>
                          <a:effectLst/>
                          <a:latin typeface="Poppins" panose="00000500000000000000" pitchFamily="2" charset="0"/>
                          <a:cs typeface="Poppins" panose="00000500000000000000" pitchFamily="2" charset="0"/>
                        </a:rPr>
                        <a:t>Hay recursos disponibles en la pagina de principal de la Oficina de Participación de Estudiantes, Familias, y Comunidad </a:t>
                      </a:r>
                      <a:r>
                        <a:rPr lang="en-US" sz="2400" b="1" u="sng" dirty="0">
                          <a:solidFill>
                            <a:schemeClr val="tx1"/>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https://</a:t>
                      </a:r>
                      <a:r>
                        <a:rPr lang="en-US" sz="2400" b="1" u="sng" dirty="0">
                          <a:solidFill>
                            <a:schemeClr val="tx1"/>
                          </a:solidFill>
                          <a:effectLst/>
                          <a:latin typeface="Poppins" panose="00000500000000000000" pitchFamily="2" charset="0"/>
                          <a:cs typeface="Poppins" panose="00000500000000000000" pitchFamily="2" charset="0"/>
                        </a:rPr>
                        <a:t>families.lausd.org/committees</a:t>
                      </a:r>
                      <a:r>
                        <a:rPr lang="en-US" sz="2400" b="1" dirty="0">
                          <a:solidFill>
                            <a:schemeClr val="tx1"/>
                          </a:solidFill>
                          <a:effectLst/>
                          <a:latin typeface="Poppins" panose="00000500000000000000" pitchFamily="2" charset="0"/>
                          <a:cs typeface="Poppins" panose="00000500000000000000" pitchFamily="2" charset="0"/>
                        </a:rPr>
                        <a:t>.</a:t>
                      </a:r>
                      <a:endParaRPr lang="en-US" sz="2400" b="1"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188595" marR="188595" marT="0" marB="0"/>
                </a:tc>
                <a:extLst>
                  <a:ext uri="{0D108BD9-81ED-4DB2-BD59-A6C34878D82A}">
                    <a16:rowId xmlns:a16="http://schemas.microsoft.com/office/drawing/2014/main" val="502189647"/>
                  </a:ext>
                </a:extLst>
              </a:tr>
            </a:tbl>
          </a:graphicData>
        </a:graphic>
      </p:graphicFrame>
      <p:pic>
        <p:nvPicPr>
          <p:cNvPr id="15" name="Picture 14">
            <a:extLst>
              <a:ext uri="{FF2B5EF4-FFF2-40B4-BE49-F238E27FC236}">
                <a16:creationId xmlns:a16="http://schemas.microsoft.com/office/drawing/2014/main" id="{3AF29C56-1186-D549-965F-C157CE7D5E14}"/>
              </a:ext>
            </a:extLst>
          </p:cNvPr>
          <p:cNvPicPr>
            <a:picLocks noChangeAspect="1"/>
          </p:cNvPicPr>
          <p:nvPr/>
        </p:nvPicPr>
        <p:blipFill>
          <a:blip r:embed="rId4"/>
          <a:stretch>
            <a:fillRect/>
          </a:stretch>
        </p:blipFill>
        <p:spPr>
          <a:xfrm>
            <a:off x="542826" y="2215517"/>
            <a:ext cx="1882377" cy="2599998"/>
          </a:xfrm>
          <a:prstGeom prst="rect">
            <a:avLst/>
          </a:prstGeom>
        </p:spPr>
      </p:pic>
    </p:spTree>
    <p:extLst>
      <p:ext uri="{BB962C8B-B14F-4D97-AF65-F5344CB8AC3E}">
        <p14:creationId xmlns:p14="http://schemas.microsoft.com/office/powerpoint/2010/main" val="362230431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5A23226-C78D-4514-8D9F-332ACB61CF49}"/>
              </a:ext>
            </a:extLst>
          </p:cNvPr>
          <p:cNvSpPr txBox="1"/>
          <p:nvPr/>
        </p:nvSpPr>
        <p:spPr>
          <a:xfrm>
            <a:off x="380701" y="2083876"/>
            <a:ext cx="3861996"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Poppins"/>
                <a:ea typeface="+mn-ea"/>
                <a:cs typeface="+mn-cs"/>
              </a:rPr>
              <a:t>Contact information</a:t>
            </a:r>
            <a:br>
              <a:rPr kumimoji="0" lang="en-US" sz="2400" b="1" i="0" u="none" strike="noStrike" kern="1200" cap="none" spc="0" normalizeH="0" baseline="0" noProof="0">
                <a:ln>
                  <a:noFill/>
                </a:ln>
                <a:solidFill>
                  <a:prstClr val="black"/>
                </a:solidFill>
                <a:effectLst/>
                <a:uLnTx/>
                <a:uFillTx/>
                <a:latin typeface="Poppins"/>
                <a:ea typeface="+mn-ea"/>
                <a:cs typeface="+mn-cs"/>
              </a:rPr>
            </a:br>
            <a:r>
              <a:rPr kumimoji="0" lang="es-CO" sz="2400" b="1" i="0" u="none" strike="noStrike" kern="1200" cap="none" spc="0" normalizeH="0" baseline="0" noProof="0">
                <a:ln>
                  <a:noFill/>
                </a:ln>
                <a:solidFill>
                  <a:srgbClr val="FFFFFF"/>
                </a:solidFill>
                <a:effectLst/>
                <a:uLnTx/>
                <a:uFillTx/>
                <a:latin typeface="Poppins"/>
                <a:ea typeface="+mn-ea"/>
                <a:cs typeface="+mn-cs"/>
              </a:rPr>
              <a:t>Información de Contacto</a:t>
            </a:r>
            <a:r>
              <a:rPr kumimoji="0" lang="en-US" sz="2400"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Name:___________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E-mail:___________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Phone: 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p:txBody>
      </p:sp>
      <p:grpSp>
        <p:nvGrpSpPr>
          <p:cNvPr id="6" name="Group 5">
            <a:extLst>
              <a:ext uri="{FF2B5EF4-FFF2-40B4-BE49-F238E27FC236}">
                <a16:creationId xmlns:a16="http://schemas.microsoft.com/office/drawing/2014/main" id="{7F5EDC5C-AB2F-1676-0253-1E1F0C22033F}"/>
              </a:ext>
            </a:extLst>
          </p:cNvPr>
          <p:cNvGrpSpPr/>
          <p:nvPr/>
        </p:nvGrpSpPr>
        <p:grpSpPr>
          <a:xfrm>
            <a:off x="3337995" y="1159472"/>
            <a:ext cx="4709564" cy="5073706"/>
            <a:chOff x="1639765" y="2336819"/>
            <a:chExt cx="3113935" cy="3636675"/>
          </a:xfrm>
        </p:grpSpPr>
        <p:sp>
          <p:nvSpPr>
            <p:cNvPr id="7" name="Oval 6">
              <a:extLst>
                <a:ext uri="{FF2B5EF4-FFF2-40B4-BE49-F238E27FC236}">
                  <a16:creationId xmlns:a16="http://schemas.microsoft.com/office/drawing/2014/main" id="{42971CD3-8B26-89DD-BC85-1A408CDE176E}"/>
                </a:ext>
              </a:extLst>
            </p:cNvPr>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6">
              <a:extLst>
                <a:ext uri="{FF2B5EF4-FFF2-40B4-BE49-F238E27FC236}">
                  <a16:creationId xmlns:a16="http://schemas.microsoft.com/office/drawing/2014/main" id="{05E31FFB-50F0-228B-D76C-BBFAF78D60BB}"/>
                </a:ext>
              </a:extLst>
            </p:cNvPr>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A5C77B4-C146-AEF4-ABB9-2B3F679F8A02}"/>
                </a:ext>
              </a:extLst>
            </p:cNvPr>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B301E12E-FAC4-8D13-766E-6EEC25B6D019}"/>
              </a:ext>
            </a:extLst>
          </p:cNvPr>
          <p:cNvSpPr txBox="1"/>
          <p:nvPr/>
        </p:nvSpPr>
        <p:spPr>
          <a:xfrm>
            <a:off x="3805955" y="3278581"/>
            <a:ext cx="4159306" cy="1754326"/>
          </a:xfrm>
          <a:prstGeom prst="rect">
            <a:avLst/>
          </a:prstGeom>
          <a:noFill/>
        </p:spPr>
        <p:txBody>
          <a:bodyPr wrap="square" lIns="91440" tIns="45720" rIns="91440" bIns="45720" rtlCol="0" anchor="t">
            <a:spAutoFit/>
          </a:bodyPr>
          <a:lstStyle/>
          <a:p>
            <a:pPr algn="ctr"/>
            <a:r>
              <a:rPr lang="en-US" sz="2000" b="1" dirty="0">
                <a:solidFill>
                  <a:srgbClr val="FFFF00"/>
                </a:solidFill>
                <a:latin typeface="Poppins" panose="00000500000000000000" pitchFamily="2" charset="0"/>
                <a:cs typeface="Poppins" panose="00000500000000000000" pitchFamily="2" charset="0"/>
              </a:rPr>
              <a:t>Thank you for your leadership</a:t>
            </a:r>
          </a:p>
          <a:p>
            <a:pPr algn="ctr"/>
            <a:r>
              <a:rPr lang="en-US" sz="2000" b="1" dirty="0">
                <a:solidFill>
                  <a:srgbClr val="FFFF00"/>
                </a:solidFill>
                <a:latin typeface="Poppins"/>
                <a:cs typeface="Poppins"/>
              </a:rPr>
              <a:t> and commitment!</a:t>
            </a:r>
            <a:endParaRPr lang="en-US" sz="2000" b="1" dirty="0">
              <a:solidFill>
                <a:srgbClr val="FFFF00"/>
              </a:solidFill>
              <a:latin typeface="Poppins" panose="00000500000000000000" pitchFamily="2" charset="0"/>
              <a:cs typeface="Poppins" panose="00000500000000000000" pitchFamily="2" charset="0"/>
            </a:endParaRPr>
          </a:p>
          <a:p>
            <a:pPr algn="ctr"/>
            <a:endParaRPr lang="en-US" sz="800" b="1" dirty="0">
              <a:solidFill>
                <a:srgbClr val="FFFF00"/>
              </a:solidFill>
              <a:latin typeface="Poppins" panose="00000500000000000000" pitchFamily="2" charset="0"/>
              <a:cs typeface="Poppins" panose="00000500000000000000" pitchFamily="2" charset="0"/>
            </a:endParaRPr>
          </a:p>
          <a:p>
            <a:pPr algn="ctr"/>
            <a:r>
              <a:rPr lang="es-MX" sz="2000" b="1" dirty="0">
                <a:solidFill>
                  <a:schemeClr val="bg1"/>
                </a:solidFill>
                <a:latin typeface="Poppins"/>
                <a:cs typeface="Poppins"/>
              </a:rPr>
              <a:t>Gracias por su liderazgo </a:t>
            </a:r>
            <a:endParaRPr lang="es-MX" sz="2000" dirty="0">
              <a:solidFill>
                <a:schemeClr val="bg1"/>
              </a:solidFill>
              <a:latin typeface="Poppins" panose="00000500000000000000" pitchFamily="2" charset="0"/>
              <a:cs typeface="Poppins" panose="00000500000000000000" pitchFamily="2" charset="0"/>
            </a:endParaRPr>
          </a:p>
          <a:p>
            <a:pPr algn="ctr"/>
            <a:r>
              <a:rPr lang="es-MX" sz="2000" b="1" dirty="0">
                <a:solidFill>
                  <a:schemeClr val="bg1"/>
                </a:solidFill>
                <a:latin typeface="Poppins"/>
                <a:cs typeface="Poppins"/>
              </a:rPr>
              <a:t>y compromiso!</a:t>
            </a:r>
            <a:endParaRPr lang="es-MX" sz="2000">
              <a:solidFill>
                <a:schemeClr val="bg1"/>
              </a:solidFill>
              <a:latin typeface="Poppins" panose="00000500000000000000" pitchFamily="2" charset="0"/>
              <a:cs typeface="Poppins" panose="00000500000000000000" pitchFamily="2" charset="0"/>
            </a:endParaRPr>
          </a:p>
          <a:p>
            <a:pPr algn="ctr"/>
            <a:endParaRPr lang="en-US" sz="2000" dirty="0">
              <a:solidFill>
                <a:srgbClr val="FFFF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8343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5400-A808-4359-8ED8-8DD169C7554D}"/>
              </a:ext>
            </a:extLst>
          </p:cNvPr>
          <p:cNvSpPr>
            <a:spLocks noGrp="1"/>
          </p:cNvSpPr>
          <p:nvPr>
            <p:ph type="title"/>
          </p:nvPr>
        </p:nvSpPr>
        <p:spPr>
          <a:xfrm>
            <a:off x="485807" y="399341"/>
            <a:ext cx="3892378" cy="1084615"/>
          </a:xfrm>
        </p:spPr>
        <p:txBody>
          <a:bodyPr vert="horz" lIns="91440" tIns="45720" rIns="91440" bIns="45720" rtlCol="0" anchor="b">
            <a:noAutofit/>
          </a:bodyPr>
          <a:lstStyle/>
          <a:p>
            <a:r>
              <a:rPr lang="en-US" sz="2800" b="1" dirty="0">
                <a:latin typeface="Poppins" panose="00000500000000000000" pitchFamily="2" charset="0"/>
                <a:cs typeface="Poppins" panose="00000500000000000000" pitchFamily="2" charset="0"/>
              </a:rPr>
              <a:t>School Site Council Members Training</a:t>
            </a:r>
            <a:br>
              <a:rPr lang="en-US" sz="2800" b="1" dirty="0">
                <a:latin typeface="Poppins" panose="00000500000000000000" pitchFamily="2" charset="0"/>
                <a:cs typeface="Poppins" panose="00000500000000000000" pitchFamily="2" charset="0"/>
              </a:rPr>
            </a:br>
            <a:endParaRPr lang="es-MX" sz="2800" b="1" dirty="0">
              <a:solidFill>
                <a:srgbClr val="0070C0"/>
              </a:solidFill>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09832366-94BE-4187-BC3B-ADC74A948B9F}"/>
              </a:ext>
            </a:extLst>
          </p:cNvPr>
          <p:cNvSpPr>
            <a:spLocks noGrp="1"/>
          </p:cNvSpPr>
          <p:nvPr>
            <p:ph type="sldNum" sz="quarter" idx="12"/>
          </p:nvPr>
        </p:nvSpPr>
        <p:spPr>
          <a:xfrm>
            <a:off x="10511554" y="6356350"/>
            <a:ext cx="842246" cy="365125"/>
          </a:xfrm>
        </p:spPr>
        <p:txBody>
          <a:bodyPr/>
          <a:lstStyle/>
          <a:p>
            <a:fld id="{ADAD750B-947C-400E-B8CE-3DD0E804B3D6}" type="slidenum">
              <a:rPr lang="en-US" smtClean="0"/>
              <a:t>6</a:t>
            </a:fld>
            <a:endParaRPr lang="en-US" dirty="0"/>
          </a:p>
        </p:txBody>
      </p:sp>
      <p:pic>
        <p:nvPicPr>
          <p:cNvPr id="9" name="Picture 8">
            <a:extLst>
              <a:ext uri="{FF2B5EF4-FFF2-40B4-BE49-F238E27FC236}">
                <a16:creationId xmlns:a16="http://schemas.microsoft.com/office/drawing/2014/main" id="{533944A8-AB94-4AFD-9C8D-2859918CAD0D}"/>
              </a:ext>
            </a:extLst>
          </p:cNvPr>
          <p:cNvPicPr>
            <a:picLocks noChangeAspect="1"/>
          </p:cNvPicPr>
          <p:nvPr/>
        </p:nvPicPr>
        <p:blipFill>
          <a:blip r:embed="rId3"/>
          <a:stretch>
            <a:fillRect/>
          </a:stretch>
        </p:blipFill>
        <p:spPr>
          <a:xfrm>
            <a:off x="4623018" y="1879116"/>
            <a:ext cx="2687501" cy="3421044"/>
          </a:xfrm>
          <a:prstGeom prst="rect">
            <a:avLst/>
          </a:prstGeom>
        </p:spPr>
      </p:pic>
      <p:sp>
        <p:nvSpPr>
          <p:cNvPr id="3" name="TextBox 2">
            <a:extLst>
              <a:ext uri="{FF2B5EF4-FFF2-40B4-BE49-F238E27FC236}">
                <a16:creationId xmlns:a16="http://schemas.microsoft.com/office/drawing/2014/main" id="{9C45D15B-4609-4FE5-8118-BABD80E008EC}"/>
              </a:ext>
            </a:extLst>
          </p:cNvPr>
          <p:cNvSpPr txBox="1"/>
          <p:nvPr/>
        </p:nvSpPr>
        <p:spPr>
          <a:xfrm>
            <a:off x="1391831" y="6353346"/>
            <a:ext cx="8626109" cy="400110"/>
          </a:xfrm>
          <a:prstGeom prst="rect">
            <a:avLst/>
          </a:prstGeom>
          <a:noFill/>
        </p:spPr>
        <p:txBody>
          <a:bodyPr wrap="square" lIns="91440" tIns="45720" rIns="91440" bIns="45720" rtlCol="0" anchor="t">
            <a:spAutoFit/>
          </a:bodyPr>
          <a:lstStyle/>
          <a:p>
            <a:r>
              <a:rPr lang="en-US" sz="2000" dirty="0">
                <a:latin typeface="Poppins"/>
                <a:cs typeface="Poppins"/>
              </a:rPr>
              <a:t>Link: </a:t>
            </a:r>
            <a:r>
              <a:rPr lang="en-US" sz="2000" u="sng" dirty="0">
                <a:solidFill>
                  <a:srgbClr val="0563C1"/>
                </a:solidFill>
                <a:effectLst/>
                <a:latin typeface="Poppins"/>
                <a:ea typeface="Calibri" panose="020F0502020204030204" pitchFamily="34" charset="0"/>
                <a:cs typeface="Poppins"/>
                <a:hlinkClick r:id="rId4"/>
              </a:rPr>
              <a:t>Strategic Plan / Strategic Plan 2022 - 2026 Home (lausd.net)</a:t>
            </a:r>
            <a:endParaRPr lang="en-US" sz="2000" dirty="0">
              <a:effectLst/>
              <a:latin typeface="Poppins"/>
              <a:ea typeface="Calibri" panose="020F0502020204030204" pitchFamily="34" charset="0"/>
              <a:cs typeface="Poppins"/>
            </a:endParaRPr>
          </a:p>
        </p:txBody>
      </p:sp>
      <p:sp>
        <p:nvSpPr>
          <p:cNvPr id="8" name="TextBox 7">
            <a:extLst>
              <a:ext uri="{FF2B5EF4-FFF2-40B4-BE49-F238E27FC236}">
                <a16:creationId xmlns:a16="http://schemas.microsoft.com/office/drawing/2014/main" id="{89254F5F-AB6F-CB4E-2134-F54D4431A0FF}"/>
              </a:ext>
            </a:extLst>
          </p:cNvPr>
          <p:cNvSpPr txBox="1"/>
          <p:nvPr/>
        </p:nvSpPr>
        <p:spPr>
          <a:xfrm>
            <a:off x="247409" y="1468241"/>
            <a:ext cx="3523810" cy="3761659"/>
          </a:xfrm>
          <a:prstGeom prst="rect">
            <a:avLst/>
          </a:prstGeom>
          <a:noFill/>
        </p:spPr>
        <p:txBody>
          <a:bodyPr wrap="square" lIns="91440" tIns="45720" rIns="91440" bIns="45720" rtlCol="0" anchor="t">
            <a:noAutofit/>
          </a:bodyPr>
          <a:lstStyle/>
          <a:p>
            <a:r>
              <a:rPr lang="en-US" sz="2200" dirty="0">
                <a:latin typeface="Poppins"/>
                <a:cs typeface="Poppins"/>
              </a:rPr>
              <a:t>School Site Council (SSC) and English Learner Advisory Committee (ELAC) are part of the LAUSD Strategic Plan: </a:t>
            </a:r>
            <a:endParaRPr lang="en-US" sz="2200" dirty="0">
              <a:latin typeface="Poppins" panose="00000500000000000000" pitchFamily="2" charset="0"/>
              <a:cs typeface="Poppins" panose="00000500000000000000" pitchFamily="2" charset="0"/>
            </a:endParaRPr>
          </a:p>
          <a:p>
            <a:r>
              <a:rPr lang="en-US" sz="2200" b="1" u="sng" dirty="0">
                <a:latin typeface="Poppins"/>
                <a:cs typeface="Poppins"/>
              </a:rPr>
              <a:t>Pillar 3, Priority 3D </a:t>
            </a:r>
            <a:r>
              <a:rPr lang="en-US" sz="2200" b="1" dirty="0">
                <a:latin typeface="Poppins"/>
                <a:cs typeface="Poppins"/>
              </a:rPr>
              <a:t>-Engagement and Collaboration. Honoring Perspectives: </a:t>
            </a:r>
            <a:r>
              <a:rPr lang="en-US" sz="2200" dirty="0">
                <a:latin typeface="Poppins"/>
                <a:cs typeface="Poppins"/>
              </a:rPr>
              <a:t>Honor and act upon the perspectives of students and everyone we serve </a:t>
            </a:r>
          </a:p>
        </p:txBody>
      </p:sp>
      <p:sp>
        <p:nvSpPr>
          <p:cNvPr id="12" name="TextBox 11">
            <a:extLst>
              <a:ext uri="{FF2B5EF4-FFF2-40B4-BE49-F238E27FC236}">
                <a16:creationId xmlns:a16="http://schemas.microsoft.com/office/drawing/2014/main" id="{48D08483-D6C7-11FA-E33D-E0E0D2F434ED}"/>
              </a:ext>
            </a:extLst>
          </p:cNvPr>
          <p:cNvSpPr txBox="1"/>
          <p:nvPr/>
        </p:nvSpPr>
        <p:spPr>
          <a:xfrm>
            <a:off x="8051971" y="1428001"/>
            <a:ext cx="3892378" cy="4513298"/>
          </a:xfrm>
          <a:prstGeom prst="rect">
            <a:avLst/>
          </a:prstGeom>
          <a:noFill/>
        </p:spPr>
        <p:txBody>
          <a:bodyPr wrap="square" lIns="91440" tIns="45720" rIns="91440" bIns="45720" rtlCol="0" anchor="t">
            <a:noAutofit/>
          </a:bodyPr>
          <a:lstStyle/>
          <a:p>
            <a:r>
              <a:rPr lang="es-MX" sz="2200" dirty="0">
                <a:solidFill>
                  <a:srgbClr val="0070C0"/>
                </a:solidFill>
                <a:latin typeface="Poppins"/>
                <a:cs typeface="Poppins"/>
              </a:rPr>
              <a:t>El consejo del Plantel Escolar (SSC) y el Comité Asesor para Aprendices de Inglés (ELAC) son parte del Plan Estratégico de LAUSD: </a:t>
            </a:r>
            <a:r>
              <a:rPr lang="es-MX" sz="2200" b="1" u="sng" dirty="0">
                <a:solidFill>
                  <a:srgbClr val="0070C0"/>
                </a:solidFill>
                <a:latin typeface="Poppins"/>
                <a:cs typeface="Poppins"/>
              </a:rPr>
              <a:t>Pilar 3, Prioridad 3D </a:t>
            </a:r>
            <a:r>
              <a:rPr lang="es-MX" sz="2200" b="1" dirty="0">
                <a:solidFill>
                  <a:srgbClr val="0070C0"/>
                </a:solidFill>
                <a:latin typeface="Poppins"/>
                <a:cs typeface="Poppins"/>
              </a:rPr>
              <a:t>-Compromiso y Colaboración. Valorar las Perspectivas</a:t>
            </a:r>
            <a:r>
              <a:rPr lang="es-MX" sz="2200" dirty="0">
                <a:solidFill>
                  <a:srgbClr val="0070C0"/>
                </a:solidFill>
                <a:latin typeface="Poppins"/>
                <a:cs typeface="Poppins"/>
              </a:rPr>
              <a:t>: </a:t>
            </a:r>
            <a:r>
              <a:rPr lang="es-ES" sz="2200" dirty="0">
                <a:solidFill>
                  <a:srgbClr val="0070C0"/>
                </a:solidFill>
                <a:latin typeface="Poppins"/>
                <a:cs typeface="Poppins"/>
              </a:rPr>
              <a:t>Valorar las perspectivas de los estudiantes y de todas las</a:t>
            </a:r>
          </a:p>
          <a:p>
            <a:r>
              <a:rPr lang="es-ES" sz="2200" dirty="0">
                <a:solidFill>
                  <a:srgbClr val="0070C0"/>
                </a:solidFill>
                <a:latin typeface="Poppins" panose="00000500000000000000" pitchFamily="2" charset="0"/>
                <a:cs typeface="Poppins" panose="00000500000000000000" pitchFamily="2" charset="0"/>
              </a:rPr>
              <a:t>personas a las que prestamos servicio</a:t>
            </a:r>
            <a:endParaRPr lang="es-MX" sz="2200" dirty="0">
              <a:solidFill>
                <a:srgbClr val="0070C0"/>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040F9DDE-1E06-8B8E-B8E6-3A8EA998D418}"/>
              </a:ext>
            </a:extLst>
          </p:cNvPr>
          <p:cNvSpPr txBox="1"/>
          <p:nvPr/>
        </p:nvSpPr>
        <p:spPr>
          <a:xfrm>
            <a:off x="6096001" y="188090"/>
            <a:ext cx="5969272" cy="954107"/>
          </a:xfrm>
          <a:prstGeom prst="rect">
            <a:avLst/>
          </a:prstGeom>
          <a:noFill/>
        </p:spPr>
        <p:txBody>
          <a:bodyPr wrap="square" lIns="91440" tIns="45720" rIns="91440" bIns="45720" rtlCol="0" anchor="t">
            <a:spAutoFit/>
          </a:bodyPr>
          <a:lstStyle/>
          <a:p>
            <a:r>
              <a:rPr lang="es-MX" sz="2800" b="1" dirty="0">
                <a:solidFill>
                  <a:srgbClr val="0070C0"/>
                </a:solidFill>
                <a:latin typeface="Poppins"/>
                <a:cs typeface="Poppins"/>
              </a:rPr>
              <a:t>Capacitación de Miembros del </a:t>
            </a:r>
            <a:br>
              <a:rPr lang="es-MX" sz="2800" b="1" dirty="0">
                <a:latin typeface="Poppins" panose="00000500000000000000" pitchFamily="2" charset="0"/>
                <a:cs typeface="Poppins" panose="00000500000000000000" pitchFamily="2" charset="0"/>
              </a:rPr>
            </a:br>
            <a:r>
              <a:rPr lang="es-MX" sz="2800" b="1" dirty="0">
                <a:solidFill>
                  <a:srgbClr val="0070C0"/>
                </a:solidFill>
                <a:latin typeface="Poppins"/>
                <a:cs typeface="Poppins"/>
              </a:rPr>
              <a:t>Consejo del Plantel Escolar</a:t>
            </a:r>
            <a:endParaRPr lang="en-US" sz="2800" dirty="0">
              <a:latin typeface="Poppins"/>
              <a:cs typeface="Poppins"/>
            </a:endParaRPr>
          </a:p>
        </p:txBody>
      </p:sp>
    </p:spTree>
    <p:extLst>
      <p:ext uri="{BB962C8B-B14F-4D97-AF65-F5344CB8AC3E}">
        <p14:creationId xmlns:p14="http://schemas.microsoft.com/office/powerpoint/2010/main" val="24318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98111" y="467832"/>
            <a:ext cx="5224135" cy="5872967"/>
            <a:chOff x="1639765" y="2336819"/>
            <a:chExt cx="3113935" cy="3636675"/>
          </a:xfrm>
        </p:grpSpPr>
        <p:sp>
          <p:nvSpPr>
            <p:cNvPr id="8" name="Oval 7"/>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4181478" y="3280033"/>
            <a:ext cx="4290695" cy="584775"/>
          </a:xfrm>
          <a:prstGeom prst="rect">
            <a:avLst/>
          </a:prstGeom>
          <a:noFill/>
        </p:spPr>
        <p:txBody>
          <a:bodyPr wrap="square" rtlCol="0">
            <a:spAutoFit/>
          </a:bodyPr>
          <a:lstStyle/>
          <a:p>
            <a:pPr algn="ctr"/>
            <a:r>
              <a:rPr lang="en-US" sz="3200" b="1">
                <a:solidFill>
                  <a:srgbClr val="FFFF00"/>
                </a:solidFill>
                <a:latin typeface="Poppins" panose="00000500000000000000" pitchFamily="2" charset="0"/>
                <a:cs typeface="Poppins" panose="00000500000000000000" pitchFamily="2" charset="0"/>
              </a:rPr>
              <a:t>SSC Composition</a:t>
            </a:r>
          </a:p>
        </p:txBody>
      </p:sp>
      <p:sp>
        <p:nvSpPr>
          <p:cNvPr id="13" name="TextBox 12"/>
          <p:cNvSpPr txBox="1"/>
          <p:nvPr/>
        </p:nvSpPr>
        <p:spPr>
          <a:xfrm>
            <a:off x="4110853" y="3816147"/>
            <a:ext cx="4290695" cy="1077218"/>
          </a:xfrm>
          <a:prstGeom prst="rect">
            <a:avLst/>
          </a:prstGeom>
          <a:noFill/>
        </p:spPr>
        <p:txBody>
          <a:bodyPr wrap="square" lIns="91440" tIns="45720" rIns="91440" bIns="45720" rtlCol="0" anchor="t">
            <a:spAutoFit/>
          </a:bodyPr>
          <a:lstStyle/>
          <a:p>
            <a:pPr algn="ctr"/>
            <a:r>
              <a:rPr lang="es-MX" sz="3200" b="1" dirty="0">
                <a:solidFill>
                  <a:schemeClr val="bg1"/>
                </a:solidFill>
                <a:latin typeface="Poppins"/>
                <a:cs typeface="Poppins"/>
              </a:rPr>
              <a:t>Composición </a:t>
            </a:r>
            <a:endParaRPr lang="es-MX" sz="3200" dirty="0">
              <a:solidFill>
                <a:schemeClr val="bg1"/>
              </a:solidFill>
              <a:latin typeface="Poppins" panose="00000500000000000000" pitchFamily="2" charset="0"/>
              <a:cs typeface="Poppins" panose="00000500000000000000" pitchFamily="2" charset="0"/>
            </a:endParaRPr>
          </a:p>
          <a:p>
            <a:pPr algn="ctr"/>
            <a:r>
              <a:rPr lang="es-MX" sz="3200" b="1" dirty="0">
                <a:solidFill>
                  <a:schemeClr val="bg1"/>
                </a:solidFill>
                <a:latin typeface="Poppins"/>
                <a:cs typeface="Poppins"/>
              </a:rPr>
              <a:t>del SSC</a:t>
            </a:r>
            <a:endParaRPr lang="es-MX" sz="3200" dirty="0">
              <a:solidFill>
                <a:schemeClr val="bg1"/>
              </a:solidFill>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631843FB-1A9B-48C1-9A61-ADB3A6F686C4}"/>
              </a:ext>
            </a:extLst>
          </p:cNvPr>
          <p:cNvSpPr>
            <a:spLocks noGrp="1"/>
          </p:cNvSpPr>
          <p:nvPr>
            <p:ph type="sldNum" sz="quarter" idx="12"/>
          </p:nvPr>
        </p:nvSpPr>
        <p:spPr/>
        <p:txBody>
          <a:bodyPr/>
          <a:lstStyle/>
          <a:p>
            <a:fld id="{ADAD750B-947C-400E-B8CE-3DD0E804B3D6}" type="slidenum">
              <a:rPr lang="en-US" smtClean="0"/>
              <a:t>7</a:t>
            </a:fld>
            <a:endParaRPr lang="en-US"/>
          </a:p>
        </p:txBody>
      </p:sp>
    </p:spTree>
    <p:extLst>
      <p:ext uri="{BB962C8B-B14F-4D97-AF65-F5344CB8AC3E}">
        <p14:creationId xmlns:p14="http://schemas.microsoft.com/office/powerpoint/2010/main" val="344593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240"/>
          <p:cNvGrpSpPr/>
          <p:nvPr/>
        </p:nvGrpSpPr>
        <p:grpSpPr>
          <a:xfrm>
            <a:off x="256756" y="1854455"/>
            <a:ext cx="2748998" cy="3381401"/>
            <a:chOff x="1826058" y="2336819"/>
            <a:chExt cx="2927642" cy="3456506"/>
          </a:xfrm>
        </p:grpSpPr>
        <p:sp>
          <p:nvSpPr>
            <p:cNvPr id="242"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1" name="Group 230"/>
          <p:cNvGrpSpPr/>
          <p:nvPr/>
        </p:nvGrpSpPr>
        <p:grpSpPr>
          <a:xfrm>
            <a:off x="2781935" y="0"/>
            <a:ext cx="2638843" cy="2886289"/>
            <a:chOff x="1826058" y="2336819"/>
            <a:chExt cx="2927642" cy="3456506"/>
          </a:xfrm>
        </p:grpSpPr>
        <p:sp>
          <p:nvSpPr>
            <p:cNvPr id="233"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8" name="Group 237"/>
          <p:cNvGrpSpPr/>
          <p:nvPr/>
        </p:nvGrpSpPr>
        <p:grpSpPr>
          <a:xfrm>
            <a:off x="6421063" y="702751"/>
            <a:ext cx="3110688" cy="3186513"/>
            <a:chOff x="1826058" y="2336819"/>
            <a:chExt cx="2927642" cy="3456506"/>
          </a:xfrm>
        </p:grpSpPr>
        <p:sp>
          <p:nvSpPr>
            <p:cNvPr id="239"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5" name="Group 234"/>
          <p:cNvGrpSpPr/>
          <p:nvPr/>
        </p:nvGrpSpPr>
        <p:grpSpPr>
          <a:xfrm>
            <a:off x="6600584" y="3922152"/>
            <a:ext cx="2793961" cy="2881573"/>
            <a:chOff x="1826058" y="2336819"/>
            <a:chExt cx="2927642" cy="3456506"/>
          </a:xfrm>
        </p:grpSpPr>
        <p:sp>
          <p:nvSpPr>
            <p:cNvPr id="236"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Group 229"/>
          <p:cNvGrpSpPr/>
          <p:nvPr/>
        </p:nvGrpSpPr>
        <p:grpSpPr>
          <a:xfrm>
            <a:off x="661941" y="-879987"/>
            <a:ext cx="10887519" cy="11222212"/>
            <a:chOff x="3053949" y="187525"/>
            <a:chExt cx="6084102" cy="6271133"/>
          </a:xfrm>
        </p:grpSpPr>
        <p:grpSp>
          <p:nvGrpSpPr>
            <p:cNvPr id="127" name="tree trunk"/>
            <p:cNvGrpSpPr/>
            <p:nvPr/>
          </p:nvGrpSpPr>
          <p:grpSpPr>
            <a:xfrm>
              <a:off x="3603772" y="895084"/>
              <a:ext cx="4907842" cy="5563574"/>
              <a:chOff x="3419106" y="859958"/>
              <a:chExt cx="4907842" cy="5563574"/>
            </a:xfrm>
          </p:grpSpPr>
          <p:sp>
            <p:nvSpPr>
              <p:cNvPr id="227" name="Freeform 226"/>
              <p:cNvSpPr>
                <a:spLocks/>
              </p:cNvSpPr>
              <p:nvPr/>
            </p:nvSpPr>
            <p:spPr bwMode="auto">
              <a:xfrm>
                <a:off x="3419106" y="859958"/>
                <a:ext cx="2266891" cy="5563574"/>
              </a:xfrm>
              <a:custGeom>
                <a:avLst/>
                <a:gdLst>
                  <a:gd name="T0" fmla="*/ 497 w 503"/>
                  <a:gd name="T1" fmla="*/ 0 h 1234"/>
                  <a:gd name="T2" fmla="*/ 493 w 503"/>
                  <a:gd name="T3" fmla="*/ 142 h 1234"/>
                  <a:gd name="T4" fmla="*/ 481 w 503"/>
                  <a:gd name="T5" fmla="*/ 149 h 1234"/>
                  <a:gd name="T6" fmla="*/ 465 w 503"/>
                  <a:gd name="T7" fmla="*/ 140 h 1234"/>
                  <a:gd name="T8" fmla="*/ 437 w 503"/>
                  <a:gd name="T9" fmla="*/ 127 h 1234"/>
                  <a:gd name="T10" fmla="*/ 355 w 503"/>
                  <a:gd name="T11" fmla="*/ 107 h 1234"/>
                  <a:gd name="T12" fmla="*/ 224 w 503"/>
                  <a:gd name="T13" fmla="*/ 78 h 1234"/>
                  <a:gd name="T14" fmla="*/ 220 w 503"/>
                  <a:gd name="T15" fmla="*/ 80 h 1234"/>
                  <a:gd name="T16" fmla="*/ 297 w 503"/>
                  <a:gd name="T17" fmla="*/ 105 h 1234"/>
                  <a:gd name="T18" fmla="*/ 416 w 503"/>
                  <a:gd name="T19" fmla="*/ 128 h 1234"/>
                  <a:gd name="T20" fmla="*/ 491 w 503"/>
                  <a:gd name="T21" fmla="*/ 201 h 1234"/>
                  <a:gd name="T22" fmla="*/ 490 w 503"/>
                  <a:gd name="T23" fmla="*/ 234 h 1234"/>
                  <a:gd name="T24" fmla="*/ 489 w 503"/>
                  <a:gd name="T25" fmla="*/ 300 h 1234"/>
                  <a:gd name="T26" fmla="*/ 486 w 503"/>
                  <a:gd name="T27" fmla="*/ 377 h 1234"/>
                  <a:gd name="T28" fmla="*/ 486 w 503"/>
                  <a:gd name="T29" fmla="*/ 463 h 1234"/>
                  <a:gd name="T30" fmla="*/ 483 w 503"/>
                  <a:gd name="T31" fmla="*/ 482 h 1234"/>
                  <a:gd name="T32" fmla="*/ 474 w 503"/>
                  <a:gd name="T33" fmla="*/ 472 h 1234"/>
                  <a:gd name="T34" fmla="*/ 447 w 503"/>
                  <a:gd name="T35" fmla="*/ 438 h 1234"/>
                  <a:gd name="T36" fmla="*/ 438 w 503"/>
                  <a:gd name="T37" fmla="*/ 430 h 1234"/>
                  <a:gd name="T38" fmla="*/ 407 w 503"/>
                  <a:gd name="T39" fmla="*/ 407 h 1234"/>
                  <a:gd name="T40" fmla="*/ 388 w 503"/>
                  <a:gd name="T41" fmla="*/ 397 h 1234"/>
                  <a:gd name="T42" fmla="*/ 342 w 503"/>
                  <a:gd name="T43" fmla="*/ 381 h 1234"/>
                  <a:gd name="T44" fmla="*/ 89 w 503"/>
                  <a:gd name="T45" fmla="*/ 321 h 1234"/>
                  <a:gd name="T46" fmla="*/ 3 w 503"/>
                  <a:gd name="T47" fmla="*/ 296 h 1234"/>
                  <a:gd name="T48" fmla="*/ 0 w 503"/>
                  <a:gd name="T49" fmla="*/ 306 h 1234"/>
                  <a:gd name="T50" fmla="*/ 69 w 503"/>
                  <a:gd name="T51" fmla="*/ 331 h 1234"/>
                  <a:gd name="T52" fmla="*/ 326 w 503"/>
                  <a:gd name="T53" fmla="*/ 393 h 1234"/>
                  <a:gd name="T54" fmla="*/ 410 w 503"/>
                  <a:gd name="T55" fmla="*/ 445 h 1234"/>
                  <a:gd name="T56" fmla="*/ 468 w 503"/>
                  <a:gd name="T57" fmla="*/ 536 h 1234"/>
                  <a:gd name="T58" fmla="*/ 481 w 503"/>
                  <a:gd name="T59" fmla="*/ 603 h 1234"/>
                  <a:gd name="T60" fmla="*/ 478 w 503"/>
                  <a:gd name="T61" fmla="*/ 697 h 1234"/>
                  <a:gd name="T62" fmla="*/ 476 w 503"/>
                  <a:gd name="T63" fmla="*/ 725 h 1234"/>
                  <a:gd name="T64" fmla="*/ 475 w 503"/>
                  <a:gd name="T65" fmla="*/ 809 h 1234"/>
                  <a:gd name="T66" fmla="*/ 472 w 503"/>
                  <a:gd name="T67" fmla="*/ 898 h 1234"/>
                  <a:gd name="T68" fmla="*/ 469 w 503"/>
                  <a:gd name="T69" fmla="*/ 987 h 1234"/>
                  <a:gd name="T70" fmla="*/ 467 w 503"/>
                  <a:gd name="T71" fmla="*/ 1070 h 1234"/>
                  <a:gd name="T72" fmla="*/ 465 w 503"/>
                  <a:gd name="T73" fmla="*/ 1139 h 1234"/>
                  <a:gd name="T74" fmla="*/ 464 w 503"/>
                  <a:gd name="T75" fmla="*/ 1188 h 1234"/>
                  <a:gd name="T76" fmla="*/ 464 w 503"/>
                  <a:gd name="T77" fmla="*/ 1200 h 1234"/>
                  <a:gd name="T78" fmla="*/ 464 w 503"/>
                  <a:gd name="T79" fmla="*/ 1215 h 1234"/>
                  <a:gd name="T80" fmla="*/ 466 w 503"/>
                  <a:gd name="T81" fmla="*/ 1217 h 1234"/>
                  <a:gd name="T82" fmla="*/ 470 w 503"/>
                  <a:gd name="T83" fmla="*/ 1222 h 1234"/>
                  <a:gd name="T84" fmla="*/ 486 w 503"/>
                  <a:gd name="T85" fmla="*/ 1232 h 1234"/>
                  <a:gd name="T86" fmla="*/ 500 w 503"/>
                  <a:gd name="T87" fmla="*/ 1234 h 1234"/>
                  <a:gd name="T88" fmla="*/ 503 w 503"/>
                  <a:gd name="T89" fmla="*/ 1234 h 1234"/>
                  <a:gd name="T90" fmla="*/ 503 w 503"/>
                  <a:gd name="T91" fmla="*/ 0 h 1234"/>
                  <a:gd name="T92" fmla="*/ 497 w 503"/>
                  <a:gd name="T93"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3" h="1234">
                    <a:moveTo>
                      <a:pt x="497" y="0"/>
                    </a:moveTo>
                    <a:cubicBezTo>
                      <a:pt x="493" y="142"/>
                      <a:pt x="493" y="142"/>
                      <a:pt x="493" y="142"/>
                    </a:cubicBezTo>
                    <a:cubicBezTo>
                      <a:pt x="492" y="150"/>
                      <a:pt x="486" y="152"/>
                      <a:pt x="481" y="149"/>
                    </a:cubicBezTo>
                    <a:cubicBezTo>
                      <a:pt x="473" y="144"/>
                      <a:pt x="473" y="144"/>
                      <a:pt x="465" y="140"/>
                    </a:cubicBezTo>
                    <a:cubicBezTo>
                      <a:pt x="456" y="135"/>
                      <a:pt x="446" y="131"/>
                      <a:pt x="437" y="127"/>
                    </a:cubicBezTo>
                    <a:cubicBezTo>
                      <a:pt x="411" y="117"/>
                      <a:pt x="383" y="111"/>
                      <a:pt x="355" y="107"/>
                    </a:cubicBezTo>
                    <a:cubicBezTo>
                      <a:pt x="309" y="101"/>
                      <a:pt x="264" y="100"/>
                      <a:pt x="224" y="78"/>
                    </a:cubicBezTo>
                    <a:cubicBezTo>
                      <a:pt x="223" y="78"/>
                      <a:pt x="221" y="80"/>
                      <a:pt x="220" y="80"/>
                    </a:cubicBezTo>
                    <a:cubicBezTo>
                      <a:pt x="244" y="93"/>
                      <a:pt x="270" y="100"/>
                      <a:pt x="297" y="105"/>
                    </a:cubicBezTo>
                    <a:cubicBezTo>
                      <a:pt x="338" y="113"/>
                      <a:pt x="377" y="113"/>
                      <a:pt x="416" y="128"/>
                    </a:cubicBezTo>
                    <a:cubicBezTo>
                      <a:pt x="450" y="141"/>
                      <a:pt x="492" y="183"/>
                      <a:pt x="491" y="201"/>
                    </a:cubicBezTo>
                    <a:cubicBezTo>
                      <a:pt x="491" y="212"/>
                      <a:pt x="491" y="223"/>
                      <a:pt x="490" y="234"/>
                    </a:cubicBezTo>
                    <a:cubicBezTo>
                      <a:pt x="490" y="256"/>
                      <a:pt x="489" y="278"/>
                      <a:pt x="489" y="300"/>
                    </a:cubicBezTo>
                    <a:cubicBezTo>
                      <a:pt x="488" y="326"/>
                      <a:pt x="487" y="352"/>
                      <a:pt x="486" y="377"/>
                    </a:cubicBezTo>
                    <a:cubicBezTo>
                      <a:pt x="486" y="407"/>
                      <a:pt x="485" y="433"/>
                      <a:pt x="486" y="463"/>
                    </a:cubicBezTo>
                    <a:cubicBezTo>
                      <a:pt x="486" y="469"/>
                      <a:pt x="485" y="482"/>
                      <a:pt x="483" y="482"/>
                    </a:cubicBezTo>
                    <a:cubicBezTo>
                      <a:pt x="479" y="482"/>
                      <a:pt x="475" y="474"/>
                      <a:pt x="474" y="472"/>
                    </a:cubicBezTo>
                    <a:cubicBezTo>
                      <a:pt x="466" y="460"/>
                      <a:pt x="457" y="448"/>
                      <a:pt x="447" y="438"/>
                    </a:cubicBezTo>
                    <a:cubicBezTo>
                      <a:pt x="444" y="435"/>
                      <a:pt x="441" y="432"/>
                      <a:pt x="438" y="430"/>
                    </a:cubicBezTo>
                    <a:cubicBezTo>
                      <a:pt x="429" y="421"/>
                      <a:pt x="418" y="413"/>
                      <a:pt x="407" y="407"/>
                    </a:cubicBezTo>
                    <a:cubicBezTo>
                      <a:pt x="401" y="403"/>
                      <a:pt x="394" y="400"/>
                      <a:pt x="388" y="397"/>
                    </a:cubicBezTo>
                    <a:cubicBezTo>
                      <a:pt x="373" y="390"/>
                      <a:pt x="357" y="385"/>
                      <a:pt x="342" y="381"/>
                    </a:cubicBezTo>
                    <a:cubicBezTo>
                      <a:pt x="221" y="352"/>
                      <a:pt x="150" y="343"/>
                      <a:pt x="89" y="321"/>
                    </a:cubicBezTo>
                    <a:cubicBezTo>
                      <a:pt x="36" y="303"/>
                      <a:pt x="3" y="296"/>
                      <a:pt x="3" y="296"/>
                    </a:cubicBezTo>
                    <a:cubicBezTo>
                      <a:pt x="0" y="306"/>
                      <a:pt x="0" y="306"/>
                      <a:pt x="0" y="306"/>
                    </a:cubicBezTo>
                    <a:cubicBezTo>
                      <a:pt x="0" y="306"/>
                      <a:pt x="16" y="313"/>
                      <a:pt x="69" y="331"/>
                    </a:cubicBezTo>
                    <a:cubicBezTo>
                      <a:pt x="130" y="352"/>
                      <a:pt x="205" y="364"/>
                      <a:pt x="326" y="393"/>
                    </a:cubicBezTo>
                    <a:cubicBezTo>
                      <a:pt x="360" y="401"/>
                      <a:pt x="387" y="421"/>
                      <a:pt x="410" y="445"/>
                    </a:cubicBezTo>
                    <a:cubicBezTo>
                      <a:pt x="434" y="471"/>
                      <a:pt x="453" y="504"/>
                      <a:pt x="468" y="536"/>
                    </a:cubicBezTo>
                    <a:cubicBezTo>
                      <a:pt x="477" y="558"/>
                      <a:pt x="481" y="579"/>
                      <a:pt x="481" y="603"/>
                    </a:cubicBezTo>
                    <a:cubicBezTo>
                      <a:pt x="480" y="634"/>
                      <a:pt x="479" y="666"/>
                      <a:pt x="478" y="697"/>
                    </a:cubicBezTo>
                    <a:cubicBezTo>
                      <a:pt x="477" y="706"/>
                      <a:pt x="477" y="715"/>
                      <a:pt x="476" y="725"/>
                    </a:cubicBezTo>
                    <a:cubicBezTo>
                      <a:pt x="476" y="753"/>
                      <a:pt x="475" y="781"/>
                      <a:pt x="475" y="809"/>
                    </a:cubicBezTo>
                    <a:cubicBezTo>
                      <a:pt x="473" y="839"/>
                      <a:pt x="473" y="869"/>
                      <a:pt x="472" y="898"/>
                    </a:cubicBezTo>
                    <a:cubicBezTo>
                      <a:pt x="471" y="928"/>
                      <a:pt x="470" y="958"/>
                      <a:pt x="469" y="987"/>
                    </a:cubicBezTo>
                    <a:cubicBezTo>
                      <a:pt x="469" y="1015"/>
                      <a:pt x="468" y="1042"/>
                      <a:pt x="467" y="1070"/>
                    </a:cubicBezTo>
                    <a:cubicBezTo>
                      <a:pt x="466" y="1093"/>
                      <a:pt x="466" y="1116"/>
                      <a:pt x="465" y="1139"/>
                    </a:cubicBezTo>
                    <a:cubicBezTo>
                      <a:pt x="465" y="1155"/>
                      <a:pt x="464" y="1172"/>
                      <a:pt x="464" y="1188"/>
                    </a:cubicBezTo>
                    <a:cubicBezTo>
                      <a:pt x="464" y="1192"/>
                      <a:pt x="464" y="1196"/>
                      <a:pt x="464" y="1200"/>
                    </a:cubicBezTo>
                    <a:cubicBezTo>
                      <a:pt x="464" y="1205"/>
                      <a:pt x="462" y="1210"/>
                      <a:pt x="464" y="1215"/>
                    </a:cubicBezTo>
                    <a:cubicBezTo>
                      <a:pt x="465" y="1216"/>
                      <a:pt x="465" y="1216"/>
                      <a:pt x="466" y="1217"/>
                    </a:cubicBezTo>
                    <a:cubicBezTo>
                      <a:pt x="467" y="1219"/>
                      <a:pt x="468" y="1220"/>
                      <a:pt x="470" y="1222"/>
                    </a:cubicBezTo>
                    <a:cubicBezTo>
                      <a:pt x="474" y="1227"/>
                      <a:pt x="480" y="1230"/>
                      <a:pt x="486" y="1232"/>
                    </a:cubicBezTo>
                    <a:cubicBezTo>
                      <a:pt x="490" y="1233"/>
                      <a:pt x="495" y="1234"/>
                      <a:pt x="500" y="1234"/>
                    </a:cubicBezTo>
                    <a:cubicBezTo>
                      <a:pt x="501" y="1234"/>
                      <a:pt x="502" y="1234"/>
                      <a:pt x="503" y="1234"/>
                    </a:cubicBezTo>
                    <a:cubicBezTo>
                      <a:pt x="503" y="0"/>
                      <a:pt x="503" y="0"/>
                      <a:pt x="503" y="0"/>
                    </a:cubicBezTo>
                    <a:lnTo>
                      <a:pt x="497" y="0"/>
                    </a:lnTo>
                    <a:close/>
                  </a:path>
                </a:pathLst>
              </a:custGeom>
              <a:solidFill>
                <a:srgbClr val="7F5439">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8" name="Freeform 227"/>
              <p:cNvSpPr>
                <a:spLocks/>
              </p:cNvSpPr>
              <p:nvPr/>
            </p:nvSpPr>
            <p:spPr bwMode="auto">
              <a:xfrm>
                <a:off x="5685997" y="859958"/>
                <a:ext cx="2640951" cy="5563574"/>
              </a:xfrm>
              <a:custGeom>
                <a:avLst/>
                <a:gdLst>
                  <a:gd name="T0" fmla="*/ 484 w 586"/>
                  <a:gd name="T1" fmla="*/ 450 h 1234"/>
                  <a:gd name="T2" fmla="*/ 51 w 586"/>
                  <a:gd name="T3" fmla="*/ 594 h 1234"/>
                  <a:gd name="T4" fmla="*/ 30 w 586"/>
                  <a:gd name="T5" fmla="*/ 620 h 1234"/>
                  <a:gd name="T6" fmla="*/ 25 w 586"/>
                  <a:gd name="T7" fmla="*/ 607 h 1234"/>
                  <a:gd name="T8" fmla="*/ 24 w 586"/>
                  <a:gd name="T9" fmla="*/ 577 h 1234"/>
                  <a:gd name="T10" fmla="*/ 23 w 586"/>
                  <a:gd name="T11" fmla="*/ 537 h 1234"/>
                  <a:gd name="T12" fmla="*/ 22 w 586"/>
                  <a:gd name="T13" fmla="*/ 492 h 1234"/>
                  <a:gd name="T14" fmla="*/ 20 w 586"/>
                  <a:gd name="T15" fmla="*/ 443 h 1234"/>
                  <a:gd name="T16" fmla="*/ 19 w 586"/>
                  <a:gd name="T17" fmla="*/ 395 h 1234"/>
                  <a:gd name="T18" fmla="*/ 18 w 586"/>
                  <a:gd name="T19" fmla="*/ 351 h 1234"/>
                  <a:gd name="T20" fmla="*/ 16 w 586"/>
                  <a:gd name="T21" fmla="*/ 314 h 1234"/>
                  <a:gd name="T22" fmla="*/ 16 w 586"/>
                  <a:gd name="T23" fmla="*/ 289 h 1234"/>
                  <a:gd name="T24" fmla="*/ 24 w 586"/>
                  <a:gd name="T25" fmla="*/ 266 h 1234"/>
                  <a:gd name="T26" fmla="*/ 67 w 586"/>
                  <a:gd name="T27" fmla="*/ 233 h 1234"/>
                  <a:gd name="T28" fmla="*/ 198 w 586"/>
                  <a:gd name="T29" fmla="*/ 201 h 1234"/>
                  <a:gd name="T30" fmla="*/ 266 w 586"/>
                  <a:gd name="T31" fmla="*/ 169 h 1234"/>
                  <a:gd name="T32" fmla="*/ 42 w 586"/>
                  <a:gd name="T33" fmla="*/ 229 h 1234"/>
                  <a:gd name="T34" fmla="*/ 19 w 586"/>
                  <a:gd name="T35" fmla="*/ 246 h 1234"/>
                  <a:gd name="T36" fmla="*/ 14 w 586"/>
                  <a:gd name="T37" fmla="*/ 226 h 1234"/>
                  <a:gd name="T38" fmla="*/ 13 w 586"/>
                  <a:gd name="T39" fmla="*/ 184 h 1234"/>
                  <a:gd name="T40" fmla="*/ 11 w 586"/>
                  <a:gd name="T41" fmla="*/ 117 h 1234"/>
                  <a:gd name="T42" fmla="*/ 9 w 586"/>
                  <a:gd name="T43" fmla="*/ 53 h 1234"/>
                  <a:gd name="T44" fmla="*/ 8 w 586"/>
                  <a:gd name="T45" fmla="*/ 9 h 1234"/>
                  <a:gd name="T46" fmla="*/ 8 w 586"/>
                  <a:gd name="T47" fmla="*/ 0 h 1234"/>
                  <a:gd name="T48" fmla="*/ 0 w 586"/>
                  <a:gd name="T49" fmla="*/ 1234 h 1234"/>
                  <a:gd name="T50" fmla="*/ 34 w 586"/>
                  <a:gd name="T51" fmla="*/ 1221 h 1234"/>
                  <a:gd name="T52" fmla="*/ 42 w 586"/>
                  <a:gd name="T53" fmla="*/ 1208 h 1234"/>
                  <a:gd name="T54" fmla="*/ 41 w 586"/>
                  <a:gd name="T55" fmla="*/ 1177 h 1234"/>
                  <a:gd name="T56" fmla="*/ 39 w 586"/>
                  <a:gd name="T57" fmla="*/ 1110 h 1234"/>
                  <a:gd name="T58" fmla="*/ 35 w 586"/>
                  <a:gd name="T59" fmla="*/ 973 h 1234"/>
                  <a:gd name="T60" fmla="*/ 29 w 586"/>
                  <a:gd name="T61" fmla="*/ 790 h 1234"/>
                  <a:gd name="T62" fmla="*/ 48 w 586"/>
                  <a:gd name="T63" fmla="*/ 646 h 1234"/>
                  <a:gd name="T64" fmla="*/ 152 w 586"/>
                  <a:gd name="T65" fmla="*/ 540 h 1234"/>
                  <a:gd name="T66" fmla="*/ 506 w 586"/>
                  <a:gd name="T67" fmla="*/ 457 h 1234"/>
                  <a:gd name="T68" fmla="*/ 583 w 586"/>
                  <a:gd name="T69" fmla="*/ 425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6" h="1234">
                    <a:moveTo>
                      <a:pt x="583" y="425"/>
                    </a:moveTo>
                    <a:cubicBezTo>
                      <a:pt x="583" y="425"/>
                      <a:pt x="545" y="432"/>
                      <a:pt x="484" y="450"/>
                    </a:cubicBezTo>
                    <a:cubicBezTo>
                      <a:pt x="413" y="472"/>
                      <a:pt x="332" y="481"/>
                      <a:pt x="192" y="510"/>
                    </a:cubicBezTo>
                    <a:cubicBezTo>
                      <a:pt x="137" y="522"/>
                      <a:pt x="89" y="554"/>
                      <a:pt x="51" y="594"/>
                    </a:cubicBezTo>
                    <a:cubicBezTo>
                      <a:pt x="46" y="600"/>
                      <a:pt x="42" y="606"/>
                      <a:pt x="37" y="612"/>
                    </a:cubicBezTo>
                    <a:cubicBezTo>
                      <a:pt x="35" y="615"/>
                      <a:pt x="33" y="618"/>
                      <a:pt x="30" y="620"/>
                    </a:cubicBezTo>
                    <a:cubicBezTo>
                      <a:pt x="25" y="623"/>
                      <a:pt x="25" y="621"/>
                      <a:pt x="25" y="616"/>
                    </a:cubicBezTo>
                    <a:cubicBezTo>
                      <a:pt x="25" y="613"/>
                      <a:pt x="25" y="610"/>
                      <a:pt x="25" y="607"/>
                    </a:cubicBezTo>
                    <a:cubicBezTo>
                      <a:pt x="25" y="602"/>
                      <a:pt x="25" y="598"/>
                      <a:pt x="24" y="594"/>
                    </a:cubicBezTo>
                    <a:cubicBezTo>
                      <a:pt x="24" y="588"/>
                      <a:pt x="24" y="583"/>
                      <a:pt x="24" y="577"/>
                    </a:cubicBezTo>
                    <a:cubicBezTo>
                      <a:pt x="24" y="571"/>
                      <a:pt x="24" y="564"/>
                      <a:pt x="23" y="558"/>
                    </a:cubicBezTo>
                    <a:cubicBezTo>
                      <a:pt x="23" y="551"/>
                      <a:pt x="23" y="544"/>
                      <a:pt x="23" y="537"/>
                    </a:cubicBezTo>
                    <a:cubicBezTo>
                      <a:pt x="23" y="530"/>
                      <a:pt x="22" y="522"/>
                      <a:pt x="22" y="515"/>
                    </a:cubicBezTo>
                    <a:cubicBezTo>
                      <a:pt x="22" y="507"/>
                      <a:pt x="22" y="499"/>
                      <a:pt x="22" y="492"/>
                    </a:cubicBezTo>
                    <a:cubicBezTo>
                      <a:pt x="21" y="484"/>
                      <a:pt x="21" y="476"/>
                      <a:pt x="21" y="468"/>
                    </a:cubicBezTo>
                    <a:cubicBezTo>
                      <a:pt x="21" y="460"/>
                      <a:pt x="20" y="451"/>
                      <a:pt x="20" y="443"/>
                    </a:cubicBezTo>
                    <a:cubicBezTo>
                      <a:pt x="20" y="435"/>
                      <a:pt x="20" y="427"/>
                      <a:pt x="20" y="419"/>
                    </a:cubicBezTo>
                    <a:cubicBezTo>
                      <a:pt x="19" y="411"/>
                      <a:pt x="19" y="403"/>
                      <a:pt x="19" y="395"/>
                    </a:cubicBezTo>
                    <a:cubicBezTo>
                      <a:pt x="19" y="387"/>
                      <a:pt x="19" y="380"/>
                      <a:pt x="18" y="372"/>
                    </a:cubicBezTo>
                    <a:cubicBezTo>
                      <a:pt x="18" y="365"/>
                      <a:pt x="18" y="358"/>
                      <a:pt x="18" y="351"/>
                    </a:cubicBezTo>
                    <a:cubicBezTo>
                      <a:pt x="17" y="344"/>
                      <a:pt x="17" y="338"/>
                      <a:pt x="17" y="331"/>
                    </a:cubicBezTo>
                    <a:cubicBezTo>
                      <a:pt x="17" y="326"/>
                      <a:pt x="17" y="320"/>
                      <a:pt x="16" y="314"/>
                    </a:cubicBezTo>
                    <a:cubicBezTo>
                      <a:pt x="16" y="310"/>
                      <a:pt x="16" y="305"/>
                      <a:pt x="16" y="300"/>
                    </a:cubicBezTo>
                    <a:cubicBezTo>
                      <a:pt x="16" y="297"/>
                      <a:pt x="16" y="293"/>
                      <a:pt x="16" y="289"/>
                    </a:cubicBezTo>
                    <a:cubicBezTo>
                      <a:pt x="16" y="286"/>
                      <a:pt x="17" y="283"/>
                      <a:pt x="17" y="279"/>
                    </a:cubicBezTo>
                    <a:cubicBezTo>
                      <a:pt x="17" y="274"/>
                      <a:pt x="21" y="270"/>
                      <a:pt x="24" y="266"/>
                    </a:cubicBezTo>
                    <a:cubicBezTo>
                      <a:pt x="28" y="262"/>
                      <a:pt x="32" y="258"/>
                      <a:pt x="37" y="254"/>
                    </a:cubicBezTo>
                    <a:cubicBezTo>
                      <a:pt x="46" y="246"/>
                      <a:pt x="56" y="239"/>
                      <a:pt x="67" y="233"/>
                    </a:cubicBezTo>
                    <a:cubicBezTo>
                      <a:pt x="73" y="230"/>
                      <a:pt x="79" y="227"/>
                      <a:pt x="85" y="224"/>
                    </a:cubicBezTo>
                    <a:cubicBezTo>
                      <a:pt x="122" y="209"/>
                      <a:pt x="159" y="209"/>
                      <a:pt x="198" y="201"/>
                    </a:cubicBezTo>
                    <a:cubicBezTo>
                      <a:pt x="224" y="196"/>
                      <a:pt x="250" y="187"/>
                      <a:pt x="272" y="174"/>
                    </a:cubicBezTo>
                    <a:cubicBezTo>
                      <a:pt x="272" y="173"/>
                      <a:pt x="267" y="169"/>
                      <a:pt x="266" y="169"/>
                    </a:cubicBezTo>
                    <a:cubicBezTo>
                      <a:pt x="228" y="191"/>
                      <a:pt x="185" y="193"/>
                      <a:pt x="141" y="199"/>
                    </a:cubicBezTo>
                    <a:cubicBezTo>
                      <a:pt x="107" y="203"/>
                      <a:pt x="71" y="209"/>
                      <a:pt x="42" y="229"/>
                    </a:cubicBezTo>
                    <a:cubicBezTo>
                      <a:pt x="38" y="232"/>
                      <a:pt x="34" y="235"/>
                      <a:pt x="30" y="238"/>
                    </a:cubicBezTo>
                    <a:cubicBezTo>
                      <a:pt x="27" y="241"/>
                      <a:pt x="23" y="246"/>
                      <a:pt x="19" y="246"/>
                    </a:cubicBezTo>
                    <a:cubicBezTo>
                      <a:pt x="15" y="246"/>
                      <a:pt x="14" y="240"/>
                      <a:pt x="14" y="237"/>
                    </a:cubicBezTo>
                    <a:cubicBezTo>
                      <a:pt x="14" y="234"/>
                      <a:pt x="14" y="229"/>
                      <a:pt x="14" y="226"/>
                    </a:cubicBezTo>
                    <a:cubicBezTo>
                      <a:pt x="14" y="219"/>
                      <a:pt x="14" y="218"/>
                      <a:pt x="14" y="212"/>
                    </a:cubicBezTo>
                    <a:cubicBezTo>
                      <a:pt x="14" y="202"/>
                      <a:pt x="13" y="193"/>
                      <a:pt x="13" y="184"/>
                    </a:cubicBezTo>
                    <a:cubicBezTo>
                      <a:pt x="13" y="173"/>
                      <a:pt x="12" y="162"/>
                      <a:pt x="12" y="151"/>
                    </a:cubicBezTo>
                    <a:cubicBezTo>
                      <a:pt x="12" y="140"/>
                      <a:pt x="12" y="129"/>
                      <a:pt x="11" y="117"/>
                    </a:cubicBezTo>
                    <a:cubicBezTo>
                      <a:pt x="11" y="106"/>
                      <a:pt x="11" y="95"/>
                      <a:pt x="10" y="84"/>
                    </a:cubicBezTo>
                    <a:cubicBezTo>
                      <a:pt x="10" y="74"/>
                      <a:pt x="10" y="64"/>
                      <a:pt x="9" y="53"/>
                    </a:cubicBezTo>
                    <a:cubicBezTo>
                      <a:pt x="9" y="44"/>
                      <a:pt x="9" y="35"/>
                      <a:pt x="9" y="27"/>
                    </a:cubicBezTo>
                    <a:cubicBezTo>
                      <a:pt x="9" y="21"/>
                      <a:pt x="8" y="15"/>
                      <a:pt x="8" y="9"/>
                    </a:cubicBezTo>
                    <a:cubicBezTo>
                      <a:pt x="8" y="6"/>
                      <a:pt x="8" y="4"/>
                      <a:pt x="8" y="1"/>
                    </a:cubicBezTo>
                    <a:cubicBezTo>
                      <a:pt x="8" y="1"/>
                      <a:pt x="8" y="0"/>
                      <a:pt x="8" y="0"/>
                    </a:cubicBezTo>
                    <a:cubicBezTo>
                      <a:pt x="0" y="0"/>
                      <a:pt x="0" y="0"/>
                      <a:pt x="0" y="0"/>
                    </a:cubicBezTo>
                    <a:cubicBezTo>
                      <a:pt x="0" y="1234"/>
                      <a:pt x="0" y="1234"/>
                      <a:pt x="0" y="1234"/>
                    </a:cubicBezTo>
                    <a:cubicBezTo>
                      <a:pt x="9" y="1234"/>
                      <a:pt x="18" y="1232"/>
                      <a:pt x="25" y="1227"/>
                    </a:cubicBezTo>
                    <a:cubicBezTo>
                      <a:pt x="28" y="1226"/>
                      <a:pt x="31" y="1224"/>
                      <a:pt x="34" y="1221"/>
                    </a:cubicBezTo>
                    <a:cubicBezTo>
                      <a:pt x="36" y="1220"/>
                      <a:pt x="37" y="1219"/>
                      <a:pt x="39" y="1216"/>
                    </a:cubicBezTo>
                    <a:cubicBezTo>
                      <a:pt x="41" y="1213"/>
                      <a:pt x="42" y="1211"/>
                      <a:pt x="42" y="1208"/>
                    </a:cubicBezTo>
                    <a:cubicBezTo>
                      <a:pt x="41" y="1205"/>
                      <a:pt x="41" y="1201"/>
                      <a:pt x="41" y="1198"/>
                    </a:cubicBezTo>
                    <a:cubicBezTo>
                      <a:pt x="41" y="1191"/>
                      <a:pt x="41" y="1184"/>
                      <a:pt x="41" y="1177"/>
                    </a:cubicBezTo>
                    <a:cubicBezTo>
                      <a:pt x="40" y="1162"/>
                      <a:pt x="40" y="1148"/>
                      <a:pt x="39" y="1134"/>
                    </a:cubicBezTo>
                    <a:cubicBezTo>
                      <a:pt x="39" y="1126"/>
                      <a:pt x="39" y="1118"/>
                      <a:pt x="39" y="1110"/>
                    </a:cubicBezTo>
                    <a:cubicBezTo>
                      <a:pt x="38" y="1088"/>
                      <a:pt x="37" y="1067"/>
                      <a:pt x="37" y="1045"/>
                    </a:cubicBezTo>
                    <a:cubicBezTo>
                      <a:pt x="36" y="1021"/>
                      <a:pt x="36" y="997"/>
                      <a:pt x="35" y="973"/>
                    </a:cubicBezTo>
                    <a:cubicBezTo>
                      <a:pt x="34" y="948"/>
                      <a:pt x="34" y="923"/>
                      <a:pt x="33" y="899"/>
                    </a:cubicBezTo>
                    <a:cubicBezTo>
                      <a:pt x="32" y="863"/>
                      <a:pt x="31" y="826"/>
                      <a:pt x="29" y="790"/>
                    </a:cubicBezTo>
                    <a:cubicBezTo>
                      <a:pt x="27" y="756"/>
                      <a:pt x="24" y="720"/>
                      <a:pt x="29" y="686"/>
                    </a:cubicBezTo>
                    <a:cubicBezTo>
                      <a:pt x="31" y="672"/>
                      <a:pt x="40" y="657"/>
                      <a:pt x="48" y="646"/>
                    </a:cubicBezTo>
                    <a:cubicBezTo>
                      <a:pt x="56" y="632"/>
                      <a:pt x="65" y="620"/>
                      <a:pt x="75" y="608"/>
                    </a:cubicBezTo>
                    <a:cubicBezTo>
                      <a:pt x="97" y="582"/>
                      <a:pt x="122" y="557"/>
                      <a:pt x="152" y="540"/>
                    </a:cubicBezTo>
                    <a:cubicBezTo>
                      <a:pt x="169" y="531"/>
                      <a:pt x="189" y="523"/>
                      <a:pt x="209" y="519"/>
                    </a:cubicBezTo>
                    <a:cubicBezTo>
                      <a:pt x="349" y="490"/>
                      <a:pt x="435" y="478"/>
                      <a:pt x="506" y="457"/>
                    </a:cubicBezTo>
                    <a:cubicBezTo>
                      <a:pt x="567" y="439"/>
                      <a:pt x="586" y="435"/>
                      <a:pt x="586" y="435"/>
                    </a:cubicBezTo>
                    <a:lnTo>
                      <a:pt x="583" y="425"/>
                    </a:lnTo>
                    <a:close/>
                  </a:path>
                </a:pathLst>
              </a:custGeom>
              <a:solidFill>
                <a:srgbClr val="7F5439">
                  <a:lumMod val="50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28" name="leaf"/>
            <p:cNvGrpSpPr/>
            <p:nvPr/>
          </p:nvGrpSpPr>
          <p:grpSpPr>
            <a:xfrm>
              <a:off x="5649833" y="187525"/>
              <a:ext cx="473207" cy="824734"/>
              <a:chOff x="5465167" y="152399"/>
              <a:chExt cx="473207" cy="824734"/>
            </a:xfrm>
          </p:grpSpPr>
          <p:sp>
            <p:nvSpPr>
              <p:cNvPr id="225" name="Freeform 224"/>
              <p:cNvSpPr>
                <a:spLocks/>
              </p:cNvSpPr>
              <p:nvPr/>
            </p:nvSpPr>
            <p:spPr bwMode="auto">
              <a:xfrm>
                <a:off x="5465167" y="152399"/>
                <a:ext cx="234351" cy="824734"/>
              </a:xfrm>
              <a:custGeom>
                <a:avLst/>
                <a:gdLst>
                  <a:gd name="T0" fmla="*/ 50 w 52"/>
                  <a:gd name="T1" fmla="*/ 5 h 183"/>
                  <a:gd name="T2" fmla="*/ 48 w 52"/>
                  <a:gd name="T3" fmla="*/ 15 h 183"/>
                  <a:gd name="T4" fmla="*/ 44 w 52"/>
                  <a:gd name="T5" fmla="*/ 26 h 183"/>
                  <a:gd name="T6" fmla="*/ 32 w 52"/>
                  <a:gd name="T7" fmla="*/ 44 h 183"/>
                  <a:gd name="T8" fmla="*/ 26 w 52"/>
                  <a:gd name="T9" fmla="*/ 54 h 183"/>
                  <a:gd name="T10" fmla="*/ 1 w 52"/>
                  <a:gd name="T11" fmla="*/ 116 h 183"/>
                  <a:gd name="T12" fmla="*/ 25 w 52"/>
                  <a:gd name="T13" fmla="*/ 163 h 183"/>
                  <a:gd name="T14" fmla="*/ 50 w 52"/>
                  <a:gd name="T15" fmla="*/ 178 h 183"/>
                  <a:gd name="T16" fmla="*/ 52 w 52"/>
                  <a:gd name="T17" fmla="*/ 183 h 183"/>
                  <a:gd name="T18" fmla="*/ 52 w 52"/>
                  <a:gd name="T19" fmla="*/ 0 h 183"/>
                  <a:gd name="T20" fmla="*/ 50 w 52"/>
                  <a:gd name="T2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83">
                    <a:moveTo>
                      <a:pt x="50" y="5"/>
                    </a:moveTo>
                    <a:cubicBezTo>
                      <a:pt x="49" y="9"/>
                      <a:pt x="49" y="12"/>
                      <a:pt x="48" y="15"/>
                    </a:cubicBezTo>
                    <a:cubicBezTo>
                      <a:pt x="47" y="19"/>
                      <a:pt x="45" y="22"/>
                      <a:pt x="44" y="26"/>
                    </a:cubicBezTo>
                    <a:cubicBezTo>
                      <a:pt x="41" y="32"/>
                      <a:pt x="37" y="38"/>
                      <a:pt x="32" y="44"/>
                    </a:cubicBezTo>
                    <a:cubicBezTo>
                      <a:pt x="30" y="47"/>
                      <a:pt x="28" y="50"/>
                      <a:pt x="26" y="54"/>
                    </a:cubicBezTo>
                    <a:cubicBezTo>
                      <a:pt x="15" y="71"/>
                      <a:pt x="3" y="92"/>
                      <a:pt x="1" y="116"/>
                    </a:cubicBezTo>
                    <a:cubicBezTo>
                      <a:pt x="0" y="139"/>
                      <a:pt x="11" y="154"/>
                      <a:pt x="25" y="163"/>
                    </a:cubicBezTo>
                    <a:cubicBezTo>
                      <a:pt x="33" y="169"/>
                      <a:pt x="48" y="175"/>
                      <a:pt x="50" y="178"/>
                    </a:cubicBezTo>
                    <a:cubicBezTo>
                      <a:pt x="51" y="180"/>
                      <a:pt x="50" y="183"/>
                      <a:pt x="52" y="183"/>
                    </a:cubicBezTo>
                    <a:cubicBezTo>
                      <a:pt x="52" y="0"/>
                      <a:pt x="52" y="0"/>
                      <a:pt x="52" y="0"/>
                    </a:cubicBezTo>
                    <a:cubicBezTo>
                      <a:pt x="51" y="0"/>
                      <a:pt x="50" y="4"/>
                      <a:pt x="5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6" name="Freeform 225"/>
              <p:cNvSpPr>
                <a:spLocks/>
              </p:cNvSpPr>
              <p:nvPr/>
            </p:nvSpPr>
            <p:spPr bwMode="auto">
              <a:xfrm>
                <a:off x="5699517" y="152399"/>
                <a:ext cx="238857" cy="824734"/>
              </a:xfrm>
              <a:custGeom>
                <a:avLst/>
                <a:gdLst>
                  <a:gd name="T0" fmla="*/ 51 w 53"/>
                  <a:gd name="T1" fmla="*/ 116 h 183"/>
                  <a:gd name="T2" fmla="*/ 27 w 53"/>
                  <a:gd name="T3" fmla="*/ 54 h 183"/>
                  <a:gd name="T4" fmla="*/ 20 w 53"/>
                  <a:gd name="T5" fmla="*/ 44 h 183"/>
                  <a:gd name="T6" fmla="*/ 9 w 53"/>
                  <a:gd name="T7" fmla="*/ 26 h 183"/>
                  <a:gd name="T8" fmla="*/ 5 w 53"/>
                  <a:gd name="T9" fmla="*/ 15 h 183"/>
                  <a:gd name="T10" fmla="*/ 3 w 53"/>
                  <a:gd name="T11" fmla="*/ 6 h 183"/>
                  <a:gd name="T12" fmla="*/ 0 w 53"/>
                  <a:gd name="T13" fmla="*/ 0 h 183"/>
                  <a:gd name="T14" fmla="*/ 0 w 53"/>
                  <a:gd name="T15" fmla="*/ 0 h 183"/>
                  <a:gd name="T16" fmla="*/ 0 w 53"/>
                  <a:gd name="T17" fmla="*/ 183 h 183"/>
                  <a:gd name="T18" fmla="*/ 3 w 53"/>
                  <a:gd name="T19" fmla="*/ 178 h 183"/>
                  <a:gd name="T20" fmla="*/ 27 w 53"/>
                  <a:gd name="T21" fmla="*/ 163 h 183"/>
                  <a:gd name="T22" fmla="*/ 51 w 53"/>
                  <a:gd name="T2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83">
                    <a:moveTo>
                      <a:pt x="51" y="116"/>
                    </a:moveTo>
                    <a:cubicBezTo>
                      <a:pt x="50" y="92"/>
                      <a:pt x="38" y="71"/>
                      <a:pt x="27" y="54"/>
                    </a:cubicBezTo>
                    <a:cubicBezTo>
                      <a:pt x="25" y="50"/>
                      <a:pt x="22" y="47"/>
                      <a:pt x="20" y="44"/>
                    </a:cubicBezTo>
                    <a:cubicBezTo>
                      <a:pt x="16" y="38"/>
                      <a:pt x="12" y="32"/>
                      <a:pt x="9" y="26"/>
                    </a:cubicBezTo>
                    <a:cubicBezTo>
                      <a:pt x="7" y="22"/>
                      <a:pt x="6" y="19"/>
                      <a:pt x="5" y="15"/>
                    </a:cubicBezTo>
                    <a:cubicBezTo>
                      <a:pt x="4" y="12"/>
                      <a:pt x="4" y="9"/>
                      <a:pt x="3" y="6"/>
                    </a:cubicBezTo>
                    <a:cubicBezTo>
                      <a:pt x="3" y="5"/>
                      <a:pt x="3" y="0"/>
                      <a:pt x="0" y="0"/>
                    </a:cubicBezTo>
                    <a:cubicBezTo>
                      <a:pt x="0" y="0"/>
                      <a:pt x="0" y="0"/>
                      <a:pt x="0" y="0"/>
                    </a:cubicBezTo>
                    <a:cubicBezTo>
                      <a:pt x="0" y="183"/>
                      <a:pt x="0" y="183"/>
                      <a:pt x="0" y="183"/>
                    </a:cubicBezTo>
                    <a:cubicBezTo>
                      <a:pt x="2" y="183"/>
                      <a:pt x="1" y="181"/>
                      <a:pt x="3" y="178"/>
                    </a:cubicBezTo>
                    <a:cubicBezTo>
                      <a:pt x="5" y="174"/>
                      <a:pt x="20" y="169"/>
                      <a:pt x="27" y="163"/>
                    </a:cubicBezTo>
                    <a:cubicBezTo>
                      <a:pt x="42" y="154"/>
                      <a:pt x="53" y="139"/>
                      <a:pt x="51" y="11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29" name="leaf"/>
            <p:cNvGrpSpPr/>
            <p:nvPr/>
          </p:nvGrpSpPr>
          <p:grpSpPr>
            <a:xfrm>
              <a:off x="4113033" y="1003245"/>
              <a:ext cx="522782" cy="347019"/>
              <a:chOff x="3928367" y="968119"/>
              <a:chExt cx="522782" cy="347019"/>
            </a:xfrm>
          </p:grpSpPr>
          <p:sp>
            <p:nvSpPr>
              <p:cNvPr id="223" name="Freeform 222"/>
              <p:cNvSpPr>
                <a:spLocks/>
              </p:cNvSpPr>
              <p:nvPr/>
            </p:nvSpPr>
            <p:spPr bwMode="auto">
              <a:xfrm>
                <a:off x="3928367" y="990653"/>
                <a:ext cx="518275" cy="324485"/>
              </a:xfrm>
              <a:custGeom>
                <a:avLst/>
                <a:gdLst>
                  <a:gd name="T0" fmla="*/ 3 w 115"/>
                  <a:gd name="T1" fmla="*/ 3 h 72"/>
                  <a:gd name="T2" fmla="*/ 9 w 115"/>
                  <a:gd name="T3" fmla="*/ 7 h 72"/>
                  <a:gd name="T4" fmla="*/ 14 w 115"/>
                  <a:gd name="T5" fmla="*/ 12 h 72"/>
                  <a:gd name="T6" fmla="*/ 23 w 115"/>
                  <a:gd name="T7" fmla="*/ 25 h 72"/>
                  <a:gd name="T8" fmla="*/ 27 w 115"/>
                  <a:gd name="T9" fmla="*/ 32 h 72"/>
                  <a:gd name="T10" fmla="*/ 59 w 115"/>
                  <a:gd name="T11" fmla="*/ 65 h 72"/>
                  <a:gd name="T12" fmla="*/ 95 w 115"/>
                  <a:gd name="T13" fmla="*/ 63 h 72"/>
                  <a:gd name="T14" fmla="*/ 111 w 115"/>
                  <a:gd name="T15" fmla="*/ 52 h 72"/>
                  <a:gd name="T16" fmla="*/ 115 w 115"/>
                  <a:gd name="T17" fmla="*/ 52 h 72"/>
                  <a:gd name="T18" fmla="*/ 1 w 115"/>
                  <a:gd name="T19" fmla="*/ 0 h 72"/>
                  <a:gd name="T20" fmla="*/ 3 w 115"/>
                  <a:gd name="T2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72">
                    <a:moveTo>
                      <a:pt x="3" y="3"/>
                    </a:moveTo>
                    <a:cubicBezTo>
                      <a:pt x="5" y="5"/>
                      <a:pt x="7" y="6"/>
                      <a:pt x="9" y="7"/>
                    </a:cubicBezTo>
                    <a:cubicBezTo>
                      <a:pt x="11" y="9"/>
                      <a:pt x="13" y="11"/>
                      <a:pt x="14" y="12"/>
                    </a:cubicBezTo>
                    <a:cubicBezTo>
                      <a:pt x="18" y="16"/>
                      <a:pt x="20" y="21"/>
                      <a:pt x="23" y="25"/>
                    </a:cubicBezTo>
                    <a:cubicBezTo>
                      <a:pt x="24" y="27"/>
                      <a:pt x="25" y="29"/>
                      <a:pt x="27" y="32"/>
                    </a:cubicBezTo>
                    <a:cubicBezTo>
                      <a:pt x="35" y="44"/>
                      <a:pt x="44" y="57"/>
                      <a:pt x="59" y="65"/>
                    </a:cubicBezTo>
                    <a:cubicBezTo>
                      <a:pt x="73" y="72"/>
                      <a:pt x="85" y="70"/>
                      <a:pt x="95" y="63"/>
                    </a:cubicBezTo>
                    <a:cubicBezTo>
                      <a:pt x="101" y="60"/>
                      <a:pt x="109" y="52"/>
                      <a:pt x="111" y="52"/>
                    </a:cubicBezTo>
                    <a:cubicBezTo>
                      <a:pt x="113" y="52"/>
                      <a:pt x="114" y="53"/>
                      <a:pt x="115" y="52"/>
                    </a:cubicBezTo>
                    <a:cubicBezTo>
                      <a:pt x="1" y="0"/>
                      <a:pt x="1" y="0"/>
                      <a:pt x="1" y="0"/>
                    </a:cubicBezTo>
                    <a:cubicBezTo>
                      <a:pt x="0" y="1"/>
                      <a:pt x="3" y="2"/>
                      <a:pt x="3"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4" name="Freeform 223"/>
              <p:cNvSpPr>
                <a:spLocks/>
              </p:cNvSpPr>
              <p:nvPr/>
            </p:nvSpPr>
            <p:spPr bwMode="auto">
              <a:xfrm>
                <a:off x="3932874" y="968119"/>
                <a:ext cx="518275" cy="256884"/>
              </a:xfrm>
              <a:custGeom>
                <a:avLst/>
                <a:gdLst>
                  <a:gd name="T0" fmla="*/ 87 w 115"/>
                  <a:gd name="T1" fmla="*/ 6 h 57"/>
                  <a:gd name="T2" fmla="*/ 41 w 115"/>
                  <a:gd name="T3" fmla="*/ 4 h 57"/>
                  <a:gd name="T4" fmla="*/ 33 w 115"/>
                  <a:gd name="T5" fmla="*/ 5 h 57"/>
                  <a:gd name="T6" fmla="*/ 18 w 115"/>
                  <a:gd name="T7" fmla="*/ 7 h 57"/>
                  <a:gd name="T8" fmla="*/ 11 w 115"/>
                  <a:gd name="T9" fmla="*/ 6 h 57"/>
                  <a:gd name="T10" fmla="*/ 4 w 115"/>
                  <a:gd name="T11" fmla="*/ 5 h 57"/>
                  <a:gd name="T12" fmla="*/ 0 w 115"/>
                  <a:gd name="T13" fmla="*/ 5 h 57"/>
                  <a:gd name="T14" fmla="*/ 0 w 115"/>
                  <a:gd name="T15" fmla="*/ 5 h 57"/>
                  <a:gd name="T16" fmla="*/ 114 w 115"/>
                  <a:gd name="T17" fmla="*/ 57 h 57"/>
                  <a:gd name="T18" fmla="*/ 111 w 115"/>
                  <a:gd name="T19" fmla="*/ 54 h 57"/>
                  <a:gd name="T20" fmla="*/ 110 w 115"/>
                  <a:gd name="T21" fmla="*/ 35 h 57"/>
                  <a:gd name="T22" fmla="*/ 87 w 115"/>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57">
                    <a:moveTo>
                      <a:pt x="87" y="6"/>
                    </a:moveTo>
                    <a:cubicBezTo>
                      <a:pt x="71" y="0"/>
                      <a:pt x="55" y="2"/>
                      <a:pt x="41" y="4"/>
                    </a:cubicBezTo>
                    <a:cubicBezTo>
                      <a:pt x="38" y="4"/>
                      <a:pt x="35" y="5"/>
                      <a:pt x="33" y="5"/>
                    </a:cubicBezTo>
                    <a:cubicBezTo>
                      <a:pt x="28" y="6"/>
                      <a:pt x="23" y="7"/>
                      <a:pt x="18" y="7"/>
                    </a:cubicBezTo>
                    <a:cubicBezTo>
                      <a:pt x="16" y="7"/>
                      <a:pt x="13" y="7"/>
                      <a:pt x="11" y="6"/>
                    </a:cubicBezTo>
                    <a:cubicBezTo>
                      <a:pt x="8" y="6"/>
                      <a:pt x="6" y="5"/>
                      <a:pt x="4" y="5"/>
                    </a:cubicBezTo>
                    <a:cubicBezTo>
                      <a:pt x="3" y="5"/>
                      <a:pt x="0" y="3"/>
                      <a:pt x="0" y="5"/>
                    </a:cubicBezTo>
                    <a:cubicBezTo>
                      <a:pt x="0" y="5"/>
                      <a:pt x="0" y="5"/>
                      <a:pt x="0" y="5"/>
                    </a:cubicBezTo>
                    <a:cubicBezTo>
                      <a:pt x="114" y="57"/>
                      <a:pt x="114" y="57"/>
                      <a:pt x="114" y="57"/>
                    </a:cubicBezTo>
                    <a:cubicBezTo>
                      <a:pt x="115" y="56"/>
                      <a:pt x="113" y="56"/>
                      <a:pt x="111" y="54"/>
                    </a:cubicBezTo>
                    <a:cubicBezTo>
                      <a:pt x="110" y="51"/>
                      <a:pt x="111" y="41"/>
                      <a:pt x="110" y="35"/>
                    </a:cubicBezTo>
                    <a:cubicBezTo>
                      <a:pt x="108" y="22"/>
                      <a:pt x="101" y="12"/>
                      <a:pt x="87" y="6"/>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0" name="leaf"/>
            <p:cNvGrpSpPr/>
            <p:nvPr/>
          </p:nvGrpSpPr>
          <p:grpSpPr>
            <a:xfrm>
              <a:off x="3919244" y="1647710"/>
              <a:ext cx="500248" cy="797693"/>
              <a:chOff x="3734578" y="1612584"/>
              <a:chExt cx="500248" cy="797693"/>
            </a:xfrm>
          </p:grpSpPr>
          <p:sp>
            <p:nvSpPr>
              <p:cNvPr id="221" name="Freeform 220"/>
              <p:cNvSpPr>
                <a:spLocks/>
              </p:cNvSpPr>
              <p:nvPr/>
            </p:nvSpPr>
            <p:spPr bwMode="auto">
              <a:xfrm>
                <a:off x="3734578" y="1617090"/>
                <a:ext cx="328992" cy="793187"/>
              </a:xfrm>
              <a:custGeom>
                <a:avLst/>
                <a:gdLst>
                  <a:gd name="T0" fmla="*/ 20 w 73"/>
                  <a:gd name="T1" fmla="*/ 6 h 176"/>
                  <a:gd name="T2" fmla="*/ 21 w 73"/>
                  <a:gd name="T3" fmla="*/ 16 h 176"/>
                  <a:gd name="T4" fmla="*/ 20 w 73"/>
                  <a:gd name="T5" fmla="*/ 27 h 176"/>
                  <a:gd name="T6" fmla="*/ 14 w 73"/>
                  <a:gd name="T7" fmla="*/ 48 h 176"/>
                  <a:gd name="T8" fmla="*/ 11 w 73"/>
                  <a:gd name="T9" fmla="*/ 59 h 176"/>
                  <a:gd name="T10" fmla="*/ 5 w 73"/>
                  <a:gd name="T11" fmla="*/ 126 h 176"/>
                  <a:gd name="T12" fmla="*/ 42 w 73"/>
                  <a:gd name="T13" fmla="*/ 164 h 176"/>
                  <a:gd name="T14" fmla="*/ 69 w 73"/>
                  <a:gd name="T15" fmla="*/ 171 h 176"/>
                  <a:gd name="T16" fmla="*/ 73 w 73"/>
                  <a:gd name="T17" fmla="*/ 175 h 176"/>
                  <a:gd name="T18" fmla="*/ 21 w 73"/>
                  <a:gd name="T19" fmla="*/ 0 h 176"/>
                  <a:gd name="T20" fmla="*/ 20 w 73"/>
                  <a:gd name="T21"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76">
                    <a:moveTo>
                      <a:pt x="20" y="6"/>
                    </a:moveTo>
                    <a:cubicBezTo>
                      <a:pt x="20" y="9"/>
                      <a:pt x="21" y="13"/>
                      <a:pt x="21" y="16"/>
                    </a:cubicBezTo>
                    <a:cubicBezTo>
                      <a:pt x="21" y="20"/>
                      <a:pt x="21" y="23"/>
                      <a:pt x="20" y="27"/>
                    </a:cubicBezTo>
                    <a:cubicBezTo>
                      <a:pt x="19" y="34"/>
                      <a:pt x="17" y="41"/>
                      <a:pt x="14" y="48"/>
                    </a:cubicBezTo>
                    <a:cubicBezTo>
                      <a:pt x="13" y="52"/>
                      <a:pt x="12" y="55"/>
                      <a:pt x="11" y="59"/>
                    </a:cubicBezTo>
                    <a:cubicBezTo>
                      <a:pt x="5" y="79"/>
                      <a:pt x="0" y="102"/>
                      <a:pt x="5" y="126"/>
                    </a:cubicBezTo>
                    <a:cubicBezTo>
                      <a:pt x="10" y="148"/>
                      <a:pt x="25" y="159"/>
                      <a:pt x="42" y="164"/>
                    </a:cubicBezTo>
                    <a:cubicBezTo>
                      <a:pt x="51" y="167"/>
                      <a:pt x="66" y="169"/>
                      <a:pt x="69" y="171"/>
                    </a:cubicBezTo>
                    <a:cubicBezTo>
                      <a:pt x="71" y="173"/>
                      <a:pt x="71" y="176"/>
                      <a:pt x="73" y="175"/>
                    </a:cubicBezTo>
                    <a:cubicBezTo>
                      <a:pt x="21" y="0"/>
                      <a:pt x="21" y="0"/>
                      <a:pt x="21" y="0"/>
                    </a:cubicBezTo>
                    <a:cubicBezTo>
                      <a:pt x="19" y="1"/>
                      <a:pt x="20" y="4"/>
                      <a:pt x="20" y="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2" name="Freeform 221"/>
              <p:cNvSpPr>
                <a:spLocks/>
              </p:cNvSpPr>
              <p:nvPr/>
            </p:nvSpPr>
            <p:spPr bwMode="auto">
              <a:xfrm>
                <a:off x="3829219" y="1612584"/>
                <a:ext cx="405607" cy="793187"/>
              </a:xfrm>
              <a:custGeom>
                <a:avLst/>
                <a:gdLst>
                  <a:gd name="T0" fmla="*/ 82 w 90"/>
                  <a:gd name="T1" fmla="*/ 98 h 176"/>
                  <a:gd name="T2" fmla="*/ 40 w 90"/>
                  <a:gd name="T3" fmla="*/ 45 h 176"/>
                  <a:gd name="T4" fmla="*/ 32 w 90"/>
                  <a:gd name="T5" fmla="*/ 38 h 176"/>
                  <a:gd name="T6" fmla="*/ 15 w 90"/>
                  <a:gd name="T7" fmla="*/ 23 h 176"/>
                  <a:gd name="T8" fmla="*/ 9 w 90"/>
                  <a:gd name="T9" fmla="*/ 14 h 176"/>
                  <a:gd name="T10" fmla="*/ 4 w 90"/>
                  <a:gd name="T11" fmla="*/ 6 h 176"/>
                  <a:gd name="T12" fmla="*/ 0 w 90"/>
                  <a:gd name="T13" fmla="*/ 1 h 176"/>
                  <a:gd name="T14" fmla="*/ 0 w 90"/>
                  <a:gd name="T15" fmla="*/ 1 h 176"/>
                  <a:gd name="T16" fmla="*/ 52 w 90"/>
                  <a:gd name="T17" fmla="*/ 176 h 176"/>
                  <a:gd name="T18" fmla="*/ 53 w 90"/>
                  <a:gd name="T19" fmla="*/ 170 h 176"/>
                  <a:gd name="T20" fmla="*/ 72 w 90"/>
                  <a:gd name="T21" fmla="*/ 150 h 176"/>
                  <a:gd name="T22" fmla="*/ 82 w 90"/>
                  <a:gd name="T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6">
                    <a:moveTo>
                      <a:pt x="82" y="98"/>
                    </a:moveTo>
                    <a:cubicBezTo>
                      <a:pt x="73" y="75"/>
                      <a:pt x="57" y="59"/>
                      <a:pt x="40" y="45"/>
                    </a:cubicBezTo>
                    <a:cubicBezTo>
                      <a:pt x="38" y="42"/>
                      <a:pt x="35" y="40"/>
                      <a:pt x="32" y="38"/>
                    </a:cubicBezTo>
                    <a:cubicBezTo>
                      <a:pt x="26" y="33"/>
                      <a:pt x="20" y="29"/>
                      <a:pt x="15" y="23"/>
                    </a:cubicBezTo>
                    <a:cubicBezTo>
                      <a:pt x="13" y="20"/>
                      <a:pt x="11" y="18"/>
                      <a:pt x="9" y="14"/>
                    </a:cubicBezTo>
                    <a:cubicBezTo>
                      <a:pt x="7" y="12"/>
                      <a:pt x="6" y="9"/>
                      <a:pt x="4" y="6"/>
                    </a:cubicBezTo>
                    <a:cubicBezTo>
                      <a:pt x="4" y="5"/>
                      <a:pt x="2" y="0"/>
                      <a:pt x="0" y="1"/>
                    </a:cubicBezTo>
                    <a:cubicBezTo>
                      <a:pt x="0" y="1"/>
                      <a:pt x="0" y="1"/>
                      <a:pt x="0" y="1"/>
                    </a:cubicBezTo>
                    <a:cubicBezTo>
                      <a:pt x="52" y="176"/>
                      <a:pt x="52" y="176"/>
                      <a:pt x="52" y="176"/>
                    </a:cubicBezTo>
                    <a:cubicBezTo>
                      <a:pt x="54" y="176"/>
                      <a:pt x="52" y="174"/>
                      <a:pt x="53" y="170"/>
                    </a:cubicBezTo>
                    <a:cubicBezTo>
                      <a:pt x="54" y="166"/>
                      <a:pt x="66" y="157"/>
                      <a:pt x="72" y="150"/>
                    </a:cubicBezTo>
                    <a:cubicBezTo>
                      <a:pt x="84" y="136"/>
                      <a:pt x="90" y="119"/>
                      <a:pt x="82" y="9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1" name="leaf"/>
            <p:cNvGrpSpPr/>
            <p:nvPr/>
          </p:nvGrpSpPr>
          <p:grpSpPr>
            <a:xfrm>
              <a:off x="4054446" y="2463430"/>
              <a:ext cx="446167" cy="439408"/>
              <a:chOff x="3869780" y="2428304"/>
              <a:chExt cx="446167" cy="439408"/>
            </a:xfrm>
          </p:grpSpPr>
          <p:sp>
            <p:nvSpPr>
              <p:cNvPr id="219" name="Freeform 218"/>
              <p:cNvSpPr>
                <a:spLocks/>
              </p:cNvSpPr>
              <p:nvPr/>
            </p:nvSpPr>
            <p:spPr bwMode="auto">
              <a:xfrm>
                <a:off x="3878793" y="2459851"/>
                <a:ext cx="437154" cy="407861"/>
              </a:xfrm>
              <a:custGeom>
                <a:avLst/>
                <a:gdLst>
                  <a:gd name="T0" fmla="*/ 3 w 97"/>
                  <a:gd name="T1" fmla="*/ 88 h 90"/>
                  <a:gd name="T2" fmla="*/ 10 w 97"/>
                  <a:gd name="T3" fmla="*/ 84 h 90"/>
                  <a:gd name="T4" fmla="*/ 17 w 97"/>
                  <a:gd name="T5" fmla="*/ 81 h 90"/>
                  <a:gd name="T6" fmla="*/ 31 w 97"/>
                  <a:gd name="T7" fmla="*/ 78 h 90"/>
                  <a:gd name="T8" fmla="*/ 39 w 97"/>
                  <a:gd name="T9" fmla="*/ 77 h 90"/>
                  <a:gd name="T10" fmla="*/ 83 w 97"/>
                  <a:gd name="T11" fmla="*/ 58 h 90"/>
                  <a:gd name="T12" fmla="*/ 95 w 97"/>
                  <a:gd name="T13" fmla="*/ 23 h 90"/>
                  <a:gd name="T14" fmla="*/ 90 w 97"/>
                  <a:gd name="T15" fmla="*/ 4 h 90"/>
                  <a:gd name="T16" fmla="*/ 91 w 97"/>
                  <a:gd name="T17" fmla="*/ 0 h 90"/>
                  <a:gd name="T18" fmla="*/ 0 w 97"/>
                  <a:gd name="T19" fmla="*/ 90 h 90"/>
                  <a:gd name="T20" fmla="*/ 3 w 97"/>
                  <a:gd name="T21"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0">
                    <a:moveTo>
                      <a:pt x="3" y="88"/>
                    </a:moveTo>
                    <a:cubicBezTo>
                      <a:pt x="6" y="87"/>
                      <a:pt x="7" y="86"/>
                      <a:pt x="10" y="84"/>
                    </a:cubicBezTo>
                    <a:cubicBezTo>
                      <a:pt x="12" y="83"/>
                      <a:pt x="14" y="82"/>
                      <a:pt x="17" y="81"/>
                    </a:cubicBezTo>
                    <a:cubicBezTo>
                      <a:pt x="21" y="79"/>
                      <a:pt x="26" y="79"/>
                      <a:pt x="31" y="78"/>
                    </a:cubicBezTo>
                    <a:cubicBezTo>
                      <a:pt x="34" y="77"/>
                      <a:pt x="37" y="77"/>
                      <a:pt x="39" y="77"/>
                    </a:cubicBezTo>
                    <a:cubicBezTo>
                      <a:pt x="54" y="73"/>
                      <a:pt x="70" y="69"/>
                      <a:pt x="83" y="58"/>
                    </a:cubicBezTo>
                    <a:cubicBezTo>
                      <a:pt x="95" y="48"/>
                      <a:pt x="97" y="35"/>
                      <a:pt x="95" y="23"/>
                    </a:cubicBezTo>
                    <a:cubicBezTo>
                      <a:pt x="94" y="16"/>
                      <a:pt x="89" y="6"/>
                      <a:pt x="90" y="4"/>
                    </a:cubicBezTo>
                    <a:cubicBezTo>
                      <a:pt x="90" y="2"/>
                      <a:pt x="92" y="1"/>
                      <a:pt x="91" y="0"/>
                    </a:cubicBezTo>
                    <a:cubicBezTo>
                      <a:pt x="0" y="90"/>
                      <a:pt x="0" y="90"/>
                      <a:pt x="0" y="90"/>
                    </a:cubicBezTo>
                    <a:cubicBezTo>
                      <a:pt x="0" y="90"/>
                      <a:pt x="3" y="89"/>
                      <a:pt x="3" y="88"/>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0" name="Freeform 219"/>
              <p:cNvSpPr>
                <a:spLocks/>
              </p:cNvSpPr>
              <p:nvPr/>
            </p:nvSpPr>
            <p:spPr bwMode="auto">
              <a:xfrm>
                <a:off x="3869780" y="2428304"/>
                <a:ext cx="419127" cy="439408"/>
              </a:xfrm>
              <a:custGeom>
                <a:avLst/>
                <a:gdLst>
                  <a:gd name="T0" fmla="*/ 35 w 93"/>
                  <a:gd name="T1" fmla="*/ 14 h 97"/>
                  <a:gd name="T2" fmla="*/ 15 w 93"/>
                  <a:gd name="T3" fmla="*/ 57 h 97"/>
                  <a:gd name="T4" fmla="*/ 14 w 93"/>
                  <a:gd name="T5" fmla="*/ 65 h 97"/>
                  <a:gd name="T6" fmla="*/ 10 w 93"/>
                  <a:gd name="T7" fmla="*/ 80 h 97"/>
                  <a:gd name="T8" fmla="*/ 7 w 93"/>
                  <a:gd name="T9" fmla="*/ 87 h 97"/>
                  <a:gd name="T10" fmla="*/ 3 w 93"/>
                  <a:gd name="T11" fmla="*/ 92 h 97"/>
                  <a:gd name="T12" fmla="*/ 2 w 93"/>
                  <a:gd name="T13" fmla="*/ 97 h 97"/>
                  <a:gd name="T14" fmla="*/ 2 w 93"/>
                  <a:gd name="T15" fmla="*/ 97 h 97"/>
                  <a:gd name="T16" fmla="*/ 93 w 93"/>
                  <a:gd name="T17" fmla="*/ 7 h 97"/>
                  <a:gd name="T18" fmla="*/ 89 w 93"/>
                  <a:gd name="T19" fmla="*/ 8 h 97"/>
                  <a:gd name="T20" fmla="*/ 70 w 93"/>
                  <a:gd name="T21" fmla="*/ 3 h 97"/>
                  <a:gd name="T22" fmla="*/ 35 w 93"/>
                  <a:gd name="T2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7">
                    <a:moveTo>
                      <a:pt x="35" y="14"/>
                    </a:moveTo>
                    <a:cubicBezTo>
                      <a:pt x="23" y="27"/>
                      <a:pt x="19" y="43"/>
                      <a:pt x="15" y="57"/>
                    </a:cubicBezTo>
                    <a:cubicBezTo>
                      <a:pt x="15" y="60"/>
                      <a:pt x="14" y="62"/>
                      <a:pt x="14" y="65"/>
                    </a:cubicBezTo>
                    <a:cubicBezTo>
                      <a:pt x="13" y="70"/>
                      <a:pt x="12" y="75"/>
                      <a:pt x="10" y="80"/>
                    </a:cubicBezTo>
                    <a:cubicBezTo>
                      <a:pt x="9" y="82"/>
                      <a:pt x="8" y="84"/>
                      <a:pt x="7" y="87"/>
                    </a:cubicBezTo>
                    <a:cubicBezTo>
                      <a:pt x="6" y="89"/>
                      <a:pt x="4" y="90"/>
                      <a:pt x="3" y="92"/>
                    </a:cubicBezTo>
                    <a:cubicBezTo>
                      <a:pt x="3" y="93"/>
                      <a:pt x="0" y="96"/>
                      <a:pt x="2" y="97"/>
                    </a:cubicBezTo>
                    <a:cubicBezTo>
                      <a:pt x="2" y="97"/>
                      <a:pt x="2" y="97"/>
                      <a:pt x="2" y="97"/>
                    </a:cubicBezTo>
                    <a:cubicBezTo>
                      <a:pt x="93" y="7"/>
                      <a:pt x="93" y="7"/>
                      <a:pt x="93" y="7"/>
                    </a:cubicBezTo>
                    <a:cubicBezTo>
                      <a:pt x="92" y="6"/>
                      <a:pt x="92" y="7"/>
                      <a:pt x="89" y="8"/>
                    </a:cubicBezTo>
                    <a:cubicBezTo>
                      <a:pt x="86" y="9"/>
                      <a:pt x="77" y="4"/>
                      <a:pt x="70" y="3"/>
                    </a:cubicBezTo>
                    <a:cubicBezTo>
                      <a:pt x="58" y="0"/>
                      <a:pt x="45" y="2"/>
                      <a:pt x="35" y="14"/>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2" name="leaf"/>
            <p:cNvGrpSpPr/>
            <p:nvPr/>
          </p:nvGrpSpPr>
          <p:grpSpPr>
            <a:xfrm>
              <a:off x="4820592" y="2152465"/>
              <a:ext cx="279418" cy="455181"/>
              <a:chOff x="4635926" y="2117339"/>
              <a:chExt cx="279418" cy="455181"/>
            </a:xfrm>
          </p:grpSpPr>
          <p:sp>
            <p:nvSpPr>
              <p:cNvPr id="217" name="Freeform 216"/>
              <p:cNvSpPr>
                <a:spLocks/>
              </p:cNvSpPr>
              <p:nvPr/>
            </p:nvSpPr>
            <p:spPr bwMode="auto">
              <a:xfrm>
                <a:off x="4635926" y="2121846"/>
                <a:ext cx="180270" cy="450674"/>
              </a:xfrm>
              <a:custGeom>
                <a:avLst/>
                <a:gdLst>
                  <a:gd name="T0" fmla="*/ 14 w 40"/>
                  <a:gd name="T1" fmla="*/ 3 h 100"/>
                  <a:gd name="T2" fmla="*/ 14 w 40"/>
                  <a:gd name="T3" fmla="*/ 9 h 100"/>
                  <a:gd name="T4" fmla="*/ 13 w 40"/>
                  <a:gd name="T5" fmla="*/ 15 h 100"/>
                  <a:gd name="T6" fmla="*/ 10 w 40"/>
                  <a:gd name="T7" fmla="*/ 27 h 100"/>
                  <a:gd name="T8" fmla="*/ 7 w 40"/>
                  <a:gd name="T9" fmla="*/ 33 h 100"/>
                  <a:gd name="T10" fmla="*/ 3 w 40"/>
                  <a:gd name="T11" fmla="*/ 70 h 100"/>
                  <a:gd name="T12" fmla="*/ 22 w 40"/>
                  <a:gd name="T13" fmla="*/ 93 h 100"/>
                  <a:gd name="T14" fmla="*/ 37 w 40"/>
                  <a:gd name="T15" fmla="*/ 97 h 100"/>
                  <a:gd name="T16" fmla="*/ 40 w 40"/>
                  <a:gd name="T17" fmla="*/ 100 h 100"/>
                  <a:gd name="T18" fmla="*/ 14 w 40"/>
                  <a:gd name="T19" fmla="*/ 0 h 100"/>
                  <a:gd name="T20" fmla="*/ 14 w 40"/>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0">
                    <a:moveTo>
                      <a:pt x="14" y="3"/>
                    </a:moveTo>
                    <a:cubicBezTo>
                      <a:pt x="14" y="5"/>
                      <a:pt x="14" y="7"/>
                      <a:pt x="14" y="9"/>
                    </a:cubicBezTo>
                    <a:cubicBezTo>
                      <a:pt x="14" y="11"/>
                      <a:pt x="14" y="13"/>
                      <a:pt x="13" y="15"/>
                    </a:cubicBezTo>
                    <a:cubicBezTo>
                      <a:pt x="13" y="19"/>
                      <a:pt x="11" y="23"/>
                      <a:pt x="10" y="27"/>
                    </a:cubicBezTo>
                    <a:cubicBezTo>
                      <a:pt x="9" y="29"/>
                      <a:pt x="8" y="31"/>
                      <a:pt x="7" y="33"/>
                    </a:cubicBezTo>
                    <a:cubicBezTo>
                      <a:pt x="4" y="44"/>
                      <a:pt x="0" y="57"/>
                      <a:pt x="3" y="70"/>
                    </a:cubicBezTo>
                    <a:cubicBezTo>
                      <a:pt x="5" y="83"/>
                      <a:pt x="13" y="89"/>
                      <a:pt x="22" y="93"/>
                    </a:cubicBezTo>
                    <a:cubicBezTo>
                      <a:pt x="27" y="95"/>
                      <a:pt x="36" y="96"/>
                      <a:pt x="37" y="97"/>
                    </a:cubicBezTo>
                    <a:cubicBezTo>
                      <a:pt x="39" y="98"/>
                      <a:pt x="39" y="100"/>
                      <a:pt x="40" y="100"/>
                    </a:cubicBezTo>
                    <a:cubicBezTo>
                      <a:pt x="14" y="0"/>
                      <a:pt x="14" y="0"/>
                      <a:pt x="14" y="0"/>
                    </a:cubicBezTo>
                    <a:cubicBezTo>
                      <a:pt x="14" y="0"/>
                      <a:pt x="14" y="2"/>
                      <a:pt x="14"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8" name="Freeform 217"/>
              <p:cNvSpPr>
                <a:spLocks/>
              </p:cNvSpPr>
              <p:nvPr/>
            </p:nvSpPr>
            <p:spPr bwMode="auto">
              <a:xfrm>
                <a:off x="4699020" y="2117339"/>
                <a:ext cx="216324" cy="455181"/>
              </a:xfrm>
              <a:custGeom>
                <a:avLst/>
                <a:gdLst>
                  <a:gd name="T0" fmla="*/ 44 w 48"/>
                  <a:gd name="T1" fmla="*/ 57 h 101"/>
                  <a:gd name="T2" fmla="*/ 22 w 48"/>
                  <a:gd name="T3" fmla="*/ 26 h 101"/>
                  <a:gd name="T4" fmla="*/ 17 w 48"/>
                  <a:gd name="T5" fmla="*/ 22 h 101"/>
                  <a:gd name="T6" fmla="*/ 9 w 48"/>
                  <a:gd name="T7" fmla="*/ 14 h 101"/>
                  <a:gd name="T8" fmla="*/ 5 w 48"/>
                  <a:gd name="T9" fmla="*/ 8 h 101"/>
                  <a:gd name="T10" fmla="*/ 3 w 48"/>
                  <a:gd name="T11" fmla="*/ 3 h 101"/>
                  <a:gd name="T12" fmla="*/ 0 w 48"/>
                  <a:gd name="T13" fmla="*/ 1 h 101"/>
                  <a:gd name="T14" fmla="*/ 0 w 48"/>
                  <a:gd name="T15" fmla="*/ 1 h 101"/>
                  <a:gd name="T16" fmla="*/ 26 w 48"/>
                  <a:gd name="T17" fmla="*/ 101 h 101"/>
                  <a:gd name="T18" fmla="*/ 26 w 48"/>
                  <a:gd name="T19" fmla="*/ 97 h 101"/>
                  <a:gd name="T20" fmla="*/ 38 w 48"/>
                  <a:gd name="T21" fmla="*/ 86 h 101"/>
                  <a:gd name="T22" fmla="*/ 44 w 48"/>
                  <a:gd name="T2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1">
                    <a:moveTo>
                      <a:pt x="44" y="57"/>
                    </a:moveTo>
                    <a:cubicBezTo>
                      <a:pt x="40" y="44"/>
                      <a:pt x="31" y="35"/>
                      <a:pt x="22" y="26"/>
                    </a:cubicBezTo>
                    <a:cubicBezTo>
                      <a:pt x="21" y="25"/>
                      <a:pt x="19" y="23"/>
                      <a:pt x="17" y="22"/>
                    </a:cubicBezTo>
                    <a:cubicBezTo>
                      <a:pt x="14" y="19"/>
                      <a:pt x="11" y="17"/>
                      <a:pt x="9" y="14"/>
                    </a:cubicBezTo>
                    <a:cubicBezTo>
                      <a:pt x="7" y="12"/>
                      <a:pt x="6" y="10"/>
                      <a:pt x="5" y="8"/>
                    </a:cubicBezTo>
                    <a:cubicBezTo>
                      <a:pt x="4" y="7"/>
                      <a:pt x="4" y="5"/>
                      <a:pt x="3" y="3"/>
                    </a:cubicBezTo>
                    <a:cubicBezTo>
                      <a:pt x="2" y="3"/>
                      <a:pt x="2" y="0"/>
                      <a:pt x="0" y="1"/>
                    </a:cubicBezTo>
                    <a:cubicBezTo>
                      <a:pt x="0" y="1"/>
                      <a:pt x="0" y="1"/>
                      <a:pt x="0" y="1"/>
                    </a:cubicBezTo>
                    <a:cubicBezTo>
                      <a:pt x="26" y="101"/>
                      <a:pt x="26" y="101"/>
                      <a:pt x="26" y="101"/>
                    </a:cubicBezTo>
                    <a:cubicBezTo>
                      <a:pt x="27" y="100"/>
                      <a:pt x="26" y="100"/>
                      <a:pt x="26" y="97"/>
                    </a:cubicBezTo>
                    <a:cubicBezTo>
                      <a:pt x="27" y="95"/>
                      <a:pt x="34" y="90"/>
                      <a:pt x="38" y="86"/>
                    </a:cubicBezTo>
                    <a:cubicBezTo>
                      <a:pt x="44" y="79"/>
                      <a:pt x="48" y="69"/>
                      <a:pt x="44" y="57"/>
                    </a:cubicBezTo>
                    <a:close/>
                  </a:path>
                </a:pathLst>
              </a:custGeom>
              <a:solidFill>
                <a:srgbClr val="3B913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3" name="leaf"/>
            <p:cNvGrpSpPr/>
            <p:nvPr/>
          </p:nvGrpSpPr>
          <p:grpSpPr>
            <a:xfrm>
              <a:off x="4675860" y="943429"/>
              <a:ext cx="283925" cy="423634"/>
              <a:chOff x="4491194" y="908303"/>
              <a:chExt cx="283925" cy="423634"/>
            </a:xfrm>
          </p:grpSpPr>
          <p:sp>
            <p:nvSpPr>
              <p:cNvPr id="215" name="Freeform 214"/>
              <p:cNvSpPr>
                <a:spLocks/>
              </p:cNvSpPr>
              <p:nvPr/>
            </p:nvSpPr>
            <p:spPr bwMode="auto">
              <a:xfrm>
                <a:off x="4491194" y="912810"/>
                <a:ext cx="211817" cy="419127"/>
              </a:xfrm>
              <a:custGeom>
                <a:avLst/>
                <a:gdLst>
                  <a:gd name="T0" fmla="*/ 2 w 47"/>
                  <a:gd name="T1" fmla="*/ 3 h 93"/>
                  <a:gd name="T2" fmla="*/ 3 w 47"/>
                  <a:gd name="T3" fmla="*/ 9 h 93"/>
                  <a:gd name="T4" fmla="*/ 4 w 47"/>
                  <a:gd name="T5" fmla="*/ 15 h 93"/>
                  <a:gd name="T6" fmla="*/ 3 w 47"/>
                  <a:gd name="T7" fmla="*/ 27 h 93"/>
                  <a:gd name="T8" fmla="*/ 2 w 47"/>
                  <a:gd name="T9" fmla="*/ 33 h 93"/>
                  <a:gd name="T10" fmla="*/ 5 w 47"/>
                  <a:gd name="T11" fmla="*/ 71 h 93"/>
                  <a:gd name="T12" fmla="*/ 28 w 47"/>
                  <a:gd name="T13" fmla="*/ 89 h 93"/>
                  <a:gd name="T14" fmla="*/ 44 w 47"/>
                  <a:gd name="T15" fmla="*/ 90 h 93"/>
                  <a:gd name="T16" fmla="*/ 47 w 47"/>
                  <a:gd name="T17" fmla="*/ 92 h 93"/>
                  <a:gd name="T18" fmla="*/ 2 w 47"/>
                  <a:gd name="T19" fmla="*/ 0 h 93"/>
                  <a:gd name="T20" fmla="*/ 2 w 47"/>
                  <a:gd name="T21"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3">
                    <a:moveTo>
                      <a:pt x="2" y="3"/>
                    </a:moveTo>
                    <a:cubicBezTo>
                      <a:pt x="2" y="5"/>
                      <a:pt x="3" y="7"/>
                      <a:pt x="3" y="9"/>
                    </a:cubicBezTo>
                    <a:cubicBezTo>
                      <a:pt x="4" y="11"/>
                      <a:pt x="4" y="13"/>
                      <a:pt x="4" y="15"/>
                    </a:cubicBezTo>
                    <a:cubicBezTo>
                      <a:pt x="4" y="19"/>
                      <a:pt x="3" y="23"/>
                      <a:pt x="3" y="27"/>
                    </a:cubicBezTo>
                    <a:cubicBezTo>
                      <a:pt x="2" y="29"/>
                      <a:pt x="2" y="31"/>
                      <a:pt x="2" y="33"/>
                    </a:cubicBezTo>
                    <a:cubicBezTo>
                      <a:pt x="0" y="45"/>
                      <a:pt x="0" y="58"/>
                      <a:pt x="5" y="71"/>
                    </a:cubicBezTo>
                    <a:cubicBezTo>
                      <a:pt x="9" y="83"/>
                      <a:pt x="18" y="88"/>
                      <a:pt x="28" y="89"/>
                    </a:cubicBezTo>
                    <a:cubicBezTo>
                      <a:pt x="34" y="90"/>
                      <a:pt x="43" y="89"/>
                      <a:pt x="44" y="90"/>
                    </a:cubicBezTo>
                    <a:cubicBezTo>
                      <a:pt x="46" y="91"/>
                      <a:pt x="46" y="93"/>
                      <a:pt x="47" y="92"/>
                    </a:cubicBezTo>
                    <a:cubicBezTo>
                      <a:pt x="2" y="0"/>
                      <a:pt x="2" y="0"/>
                      <a:pt x="2" y="0"/>
                    </a:cubicBezTo>
                    <a:cubicBezTo>
                      <a:pt x="1" y="0"/>
                      <a:pt x="2" y="2"/>
                      <a:pt x="2"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6" name="Freeform 215"/>
              <p:cNvSpPr>
                <a:spLocks/>
              </p:cNvSpPr>
              <p:nvPr/>
            </p:nvSpPr>
            <p:spPr bwMode="auto">
              <a:xfrm>
                <a:off x="4500208" y="908303"/>
                <a:ext cx="274911" cy="419127"/>
              </a:xfrm>
              <a:custGeom>
                <a:avLst/>
                <a:gdLst>
                  <a:gd name="T0" fmla="*/ 54 w 61"/>
                  <a:gd name="T1" fmla="*/ 47 h 93"/>
                  <a:gd name="T2" fmla="*/ 26 w 61"/>
                  <a:gd name="T3" fmla="*/ 21 h 93"/>
                  <a:gd name="T4" fmla="*/ 21 w 61"/>
                  <a:gd name="T5" fmla="*/ 18 h 93"/>
                  <a:gd name="T6" fmla="*/ 11 w 61"/>
                  <a:gd name="T7" fmla="*/ 12 h 93"/>
                  <a:gd name="T8" fmla="*/ 6 w 61"/>
                  <a:gd name="T9" fmla="*/ 7 h 93"/>
                  <a:gd name="T10" fmla="*/ 3 w 61"/>
                  <a:gd name="T11" fmla="*/ 3 h 93"/>
                  <a:gd name="T12" fmla="*/ 0 w 61"/>
                  <a:gd name="T13" fmla="*/ 1 h 93"/>
                  <a:gd name="T14" fmla="*/ 0 w 61"/>
                  <a:gd name="T15" fmla="*/ 1 h 93"/>
                  <a:gd name="T16" fmla="*/ 45 w 61"/>
                  <a:gd name="T17" fmla="*/ 93 h 93"/>
                  <a:gd name="T18" fmla="*/ 45 w 61"/>
                  <a:gd name="T19" fmla="*/ 90 h 93"/>
                  <a:gd name="T20" fmla="*/ 54 w 61"/>
                  <a:gd name="T21" fmla="*/ 77 h 93"/>
                  <a:gd name="T22" fmla="*/ 54 w 61"/>
                  <a:gd name="T2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93">
                    <a:moveTo>
                      <a:pt x="54" y="47"/>
                    </a:moveTo>
                    <a:cubicBezTo>
                      <a:pt x="48" y="35"/>
                      <a:pt x="37" y="28"/>
                      <a:pt x="26" y="21"/>
                    </a:cubicBezTo>
                    <a:cubicBezTo>
                      <a:pt x="25" y="20"/>
                      <a:pt x="23" y="19"/>
                      <a:pt x="21" y="18"/>
                    </a:cubicBezTo>
                    <a:cubicBezTo>
                      <a:pt x="17" y="16"/>
                      <a:pt x="14" y="14"/>
                      <a:pt x="11" y="12"/>
                    </a:cubicBezTo>
                    <a:cubicBezTo>
                      <a:pt x="9" y="10"/>
                      <a:pt x="7" y="9"/>
                      <a:pt x="6" y="7"/>
                    </a:cubicBezTo>
                    <a:cubicBezTo>
                      <a:pt x="5" y="6"/>
                      <a:pt x="4" y="4"/>
                      <a:pt x="3" y="3"/>
                    </a:cubicBezTo>
                    <a:cubicBezTo>
                      <a:pt x="2" y="2"/>
                      <a:pt x="1" y="0"/>
                      <a:pt x="0" y="1"/>
                    </a:cubicBezTo>
                    <a:cubicBezTo>
                      <a:pt x="0" y="1"/>
                      <a:pt x="0" y="1"/>
                      <a:pt x="0" y="1"/>
                    </a:cubicBezTo>
                    <a:cubicBezTo>
                      <a:pt x="45" y="93"/>
                      <a:pt x="45" y="93"/>
                      <a:pt x="45" y="93"/>
                    </a:cubicBezTo>
                    <a:cubicBezTo>
                      <a:pt x="46" y="93"/>
                      <a:pt x="45" y="92"/>
                      <a:pt x="45" y="90"/>
                    </a:cubicBezTo>
                    <a:cubicBezTo>
                      <a:pt x="45" y="88"/>
                      <a:pt x="51" y="81"/>
                      <a:pt x="54" y="77"/>
                    </a:cubicBezTo>
                    <a:cubicBezTo>
                      <a:pt x="59" y="68"/>
                      <a:pt x="61" y="58"/>
                      <a:pt x="54" y="47"/>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4" name="leaf"/>
            <p:cNvGrpSpPr/>
            <p:nvPr/>
          </p:nvGrpSpPr>
          <p:grpSpPr>
            <a:xfrm>
              <a:off x="4825099" y="1368292"/>
              <a:ext cx="297444" cy="292938"/>
              <a:chOff x="4640433" y="1333166"/>
              <a:chExt cx="297444" cy="292938"/>
            </a:xfrm>
          </p:grpSpPr>
          <p:sp>
            <p:nvSpPr>
              <p:cNvPr id="213" name="Freeform 212"/>
              <p:cNvSpPr>
                <a:spLocks/>
              </p:cNvSpPr>
              <p:nvPr/>
            </p:nvSpPr>
            <p:spPr bwMode="auto">
              <a:xfrm>
                <a:off x="4644939" y="1351193"/>
                <a:ext cx="292938" cy="274911"/>
              </a:xfrm>
              <a:custGeom>
                <a:avLst/>
                <a:gdLst>
                  <a:gd name="T0" fmla="*/ 2 w 65"/>
                  <a:gd name="T1" fmla="*/ 59 h 61"/>
                  <a:gd name="T2" fmla="*/ 7 w 65"/>
                  <a:gd name="T3" fmla="*/ 57 h 61"/>
                  <a:gd name="T4" fmla="*/ 11 w 65"/>
                  <a:gd name="T5" fmla="*/ 54 h 61"/>
                  <a:gd name="T6" fmla="*/ 21 w 65"/>
                  <a:gd name="T7" fmla="*/ 52 h 61"/>
                  <a:gd name="T8" fmla="*/ 26 w 65"/>
                  <a:gd name="T9" fmla="*/ 51 h 61"/>
                  <a:gd name="T10" fmla="*/ 56 w 65"/>
                  <a:gd name="T11" fmla="*/ 39 h 61"/>
                  <a:gd name="T12" fmla="*/ 64 w 65"/>
                  <a:gd name="T13" fmla="*/ 15 h 61"/>
                  <a:gd name="T14" fmla="*/ 60 w 65"/>
                  <a:gd name="T15" fmla="*/ 3 h 61"/>
                  <a:gd name="T16" fmla="*/ 61 w 65"/>
                  <a:gd name="T17" fmla="*/ 0 h 61"/>
                  <a:gd name="T18" fmla="*/ 0 w 65"/>
                  <a:gd name="T19" fmla="*/ 60 h 61"/>
                  <a:gd name="T20" fmla="*/ 2 w 65"/>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1">
                    <a:moveTo>
                      <a:pt x="2" y="59"/>
                    </a:moveTo>
                    <a:cubicBezTo>
                      <a:pt x="4" y="58"/>
                      <a:pt x="5" y="57"/>
                      <a:pt x="7" y="57"/>
                    </a:cubicBezTo>
                    <a:cubicBezTo>
                      <a:pt x="8" y="56"/>
                      <a:pt x="10" y="55"/>
                      <a:pt x="11" y="54"/>
                    </a:cubicBezTo>
                    <a:cubicBezTo>
                      <a:pt x="14" y="53"/>
                      <a:pt x="18" y="53"/>
                      <a:pt x="21" y="52"/>
                    </a:cubicBezTo>
                    <a:cubicBezTo>
                      <a:pt x="23" y="52"/>
                      <a:pt x="25" y="52"/>
                      <a:pt x="26" y="51"/>
                    </a:cubicBezTo>
                    <a:cubicBezTo>
                      <a:pt x="36" y="49"/>
                      <a:pt x="47" y="46"/>
                      <a:pt x="56" y="39"/>
                    </a:cubicBezTo>
                    <a:cubicBezTo>
                      <a:pt x="64" y="32"/>
                      <a:pt x="65" y="24"/>
                      <a:pt x="64" y="15"/>
                    </a:cubicBezTo>
                    <a:cubicBezTo>
                      <a:pt x="63" y="11"/>
                      <a:pt x="60" y="4"/>
                      <a:pt x="60" y="3"/>
                    </a:cubicBezTo>
                    <a:cubicBezTo>
                      <a:pt x="61" y="1"/>
                      <a:pt x="62" y="1"/>
                      <a:pt x="61" y="0"/>
                    </a:cubicBezTo>
                    <a:cubicBezTo>
                      <a:pt x="0" y="60"/>
                      <a:pt x="0" y="60"/>
                      <a:pt x="0" y="60"/>
                    </a:cubicBezTo>
                    <a:cubicBezTo>
                      <a:pt x="0" y="61"/>
                      <a:pt x="2" y="60"/>
                      <a:pt x="2" y="5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4" name="Freeform 213"/>
              <p:cNvSpPr>
                <a:spLocks/>
              </p:cNvSpPr>
              <p:nvPr/>
            </p:nvSpPr>
            <p:spPr bwMode="auto">
              <a:xfrm>
                <a:off x="4640433" y="1333166"/>
                <a:ext cx="279418" cy="288432"/>
              </a:xfrm>
              <a:custGeom>
                <a:avLst/>
                <a:gdLst>
                  <a:gd name="T0" fmla="*/ 23 w 62"/>
                  <a:gd name="T1" fmla="*/ 9 h 64"/>
                  <a:gd name="T2" fmla="*/ 10 w 62"/>
                  <a:gd name="T3" fmla="*/ 38 h 64"/>
                  <a:gd name="T4" fmla="*/ 9 w 62"/>
                  <a:gd name="T5" fmla="*/ 43 h 64"/>
                  <a:gd name="T6" fmla="*/ 7 w 62"/>
                  <a:gd name="T7" fmla="*/ 53 h 64"/>
                  <a:gd name="T8" fmla="*/ 4 w 62"/>
                  <a:gd name="T9" fmla="*/ 57 h 64"/>
                  <a:gd name="T10" fmla="*/ 2 w 62"/>
                  <a:gd name="T11" fmla="*/ 61 h 64"/>
                  <a:gd name="T12" fmla="*/ 1 w 62"/>
                  <a:gd name="T13" fmla="*/ 64 h 64"/>
                  <a:gd name="T14" fmla="*/ 1 w 62"/>
                  <a:gd name="T15" fmla="*/ 64 h 64"/>
                  <a:gd name="T16" fmla="*/ 62 w 62"/>
                  <a:gd name="T17" fmla="*/ 4 h 64"/>
                  <a:gd name="T18" fmla="*/ 59 w 62"/>
                  <a:gd name="T19" fmla="*/ 5 h 64"/>
                  <a:gd name="T20" fmla="*/ 47 w 62"/>
                  <a:gd name="T21" fmla="*/ 1 h 64"/>
                  <a:gd name="T22" fmla="*/ 23 w 62"/>
                  <a:gd name="T2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4">
                    <a:moveTo>
                      <a:pt x="23" y="9"/>
                    </a:moveTo>
                    <a:cubicBezTo>
                      <a:pt x="16" y="17"/>
                      <a:pt x="12" y="28"/>
                      <a:pt x="10" y="38"/>
                    </a:cubicBezTo>
                    <a:cubicBezTo>
                      <a:pt x="10" y="39"/>
                      <a:pt x="9" y="41"/>
                      <a:pt x="9" y="43"/>
                    </a:cubicBezTo>
                    <a:cubicBezTo>
                      <a:pt x="9" y="46"/>
                      <a:pt x="8" y="50"/>
                      <a:pt x="7" y="53"/>
                    </a:cubicBezTo>
                    <a:cubicBezTo>
                      <a:pt x="6" y="54"/>
                      <a:pt x="5" y="56"/>
                      <a:pt x="4" y="57"/>
                    </a:cubicBezTo>
                    <a:cubicBezTo>
                      <a:pt x="4" y="59"/>
                      <a:pt x="3" y="60"/>
                      <a:pt x="2" y="61"/>
                    </a:cubicBezTo>
                    <a:cubicBezTo>
                      <a:pt x="1" y="62"/>
                      <a:pt x="0" y="63"/>
                      <a:pt x="1" y="64"/>
                    </a:cubicBezTo>
                    <a:cubicBezTo>
                      <a:pt x="1" y="64"/>
                      <a:pt x="1" y="64"/>
                      <a:pt x="1" y="64"/>
                    </a:cubicBezTo>
                    <a:cubicBezTo>
                      <a:pt x="62" y="4"/>
                      <a:pt x="62" y="4"/>
                      <a:pt x="62" y="4"/>
                    </a:cubicBezTo>
                    <a:cubicBezTo>
                      <a:pt x="62" y="3"/>
                      <a:pt x="61" y="4"/>
                      <a:pt x="59" y="5"/>
                    </a:cubicBezTo>
                    <a:cubicBezTo>
                      <a:pt x="57" y="5"/>
                      <a:pt x="51" y="2"/>
                      <a:pt x="47" y="1"/>
                    </a:cubicBezTo>
                    <a:cubicBezTo>
                      <a:pt x="39" y="0"/>
                      <a:pt x="30" y="1"/>
                      <a:pt x="23"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5" name="leaf"/>
            <p:cNvGrpSpPr/>
            <p:nvPr/>
          </p:nvGrpSpPr>
          <p:grpSpPr>
            <a:xfrm>
              <a:off x="7060441" y="1429130"/>
              <a:ext cx="518277" cy="340261"/>
              <a:chOff x="6875775" y="1394004"/>
              <a:chExt cx="518277" cy="340261"/>
            </a:xfrm>
          </p:grpSpPr>
          <p:sp>
            <p:nvSpPr>
              <p:cNvPr id="211" name="Freeform 210"/>
              <p:cNvSpPr>
                <a:spLocks/>
              </p:cNvSpPr>
              <p:nvPr/>
            </p:nvSpPr>
            <p:spPr bwMode="auto">
              <a:xfrm>
                <a:off x="6875777" y="1409780"/>
                <a:ext cx="518275" cy="324485"/>
              </a:xfrm>
              <a:custGeom>
                <a:avLst/>
                <a:gdLst>
                  <a:gd name="T0" fmla="*/ 112 w 115"/>
                  <a:gd name="T1" fmla="*/ 3 h 72"/>
                  <a:gd name="T2" fmla="*/ 106 w 115"/>
                  <a:gd name="T3" fmla="*/ 7 h 72"/>
                  <a:gd name="T4" fmla="*/ 101 w 115"/>
                  <a:gd name="T5" fmla="*/ 12 h 72"/>
                  <a:gd name="T6" fmla="*/ 93 w 115"/>
                  <a:gd name="T7" fmla="*/ 25 h 72"/>
                  <a:gd name="T8" fmla="*/ 89 w 115"/>
                  <a:gd name="T9" fmla="*/ 32 h 72"/>
                  <a:gd name="T10" fmla="*/ 56 w 115"/>
                  <a:gd name="T11" fmla="*/ 65 h 72"/>
                  <a:gd name="T12" fmla="*/ 20 w 115"/>
                  <a:gd name="T13" fmla="*/ 63 h 72"/>
                  <a:gd name="T14" fmla="*/ 4 w 115"/>
                  <a:gd name="T15" fmla="*/ 52 h 72"/>
                  <a:gd name="T16" fmla="*/ 0 w 115"/>
                  <a:gd name="T17" fmla="*/ 52 h 72"/>
                  <a:gd name="T18" fmla="*/ 115 w 115"/>
                  <a:gd name="T19" fmla="*/ 0 h 72"/>
                  <a:gd name="T20" fmla="*/ 112 w 115"/>
                  <a:gd name="T2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72">
                    <a:moveTo>
                      <a:pt x="112" y="3"/>
                    </a:moveTo>
                    <a:cubicBezTo>
                      <a:pt x="110" y="5"/>
                      <a:pt x="108" y="6"/>
                      <a:pt x="106" y="7"/>
                    </a:cubicBezTo>
                    <a:cubicBezTo>
                      <a:pt x="104" y="9"/>
                      <a:pt x="103" y="11"/>
                      <a:pt x="101" y="12"/>
                    </a:cubicBezTo>
                    <a:cubicBezTo>
                      <a:pt x="98" y="16"/>
                      <a:pt x="95" y="21"/>
                      <a:pt x="93" y="25"/>
                    </a:cubicBezTo>
                    <a:cubicBezTo>
                      <a:pt x="91" y="27"/>
                      <a:pt x="90" y="29"/>
                      <a:pt x="89" y="32"/>
                    </a:cubicBezTo>
                    <a:cubicBezTo>
                      <a:pt x="81" y="44"/>
                      <a:pt x="71" y="57"/>
                      <a:pt x="56" y="65"/>
                    </a:cubicBezTo>
                    <a:cubicBezTo>
                      <a:pt x="43" y="72"/>
                      <a:pt x="30" y="70"/>
                      <a:pt x="20" y="63"/>
                    </a:cubicBezTo>
                    <a:cubicBezTo>
                      <a:pt x="15" y="60"/>
                      <a:pt x="7" y="52"/>
                      <a:pt x="4" y="52"/>
                    </a:cubicBezTo>
                    <a:cubicBezTo>
                      <a:pt x="2" y="52"/>
                      <a:pt x="1" y="53"/>
                      <a:pt x="0" y="52"/>
                    </a:cubicBezTo>
                    <a:cubicBezTo>
                      <a:pt x="115" y="0"/>
                      <a:pt x="115" y="0"/>
                      <a:pt x="115" y="0"/>
                    </a:cubicBezTo>
                    <a:cubicBezTo>
                      <a:pt x="115" y="1"/>
                      <a:pt x="113" y="2"/>
                      <a:pt x="112" y="3"/>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2" name="Freeform 211"/>
              <p:cNvSpPr>
                <a:spLocks/>
              </p:cNvSpPr>
              <p:nvPr/>
            </p:nvSpPr>
            <p:spPr bwMode="auto">
              <a:xfrm>
                <a:off x="6875775" y="1394004"/>
                <a:ext cx="518275" cy="256884"/>
              </a:xfrm>
              <a:custGeom>
                <a:avLst/>
                <a:gdLst>
                  <a:gd name="T0" fmla="*/ 28 w 115"/>
                  <a:gd name="T1" fmla="*/ 6 h 57"/>
                  <a:gd name="T2" fmla="*/ 74 w 115"/>
                  <a:gd name="T3" fmla="*/ 4 h 57"/>
                  <a:gd name="T4" fmla="*/ 81 w 115"/>
                  <a:gd name="T5" fmla="*/ 5 h 57"/>
                  <a:gd name="T6" fmla="*/ 96 w 115"/>
                  <a:gd name="T7" fmla="*/ 7 h 57"/>
                  <a:gd name="T8" fmla="*/ 104 w 115"/>
                  <a:gd name="T9" fmla="*/ 6 h 57"/>
                  <a:gd name="T10" fmla="*/ 110 w 115"/>
                  <a:gd name="T11" fmla="*/ 5 h 57"/>
                  <a:gd name="T12" fmla="*/ 115 w 115"/>
                  <a:gd name="T13" fmla="*/ 5 h 57"/>
                  <a:gd name="T14" fmla="*/ 115 w 115"/>
                  <a:gd name="T15" fmla="*/ 5 h 57"/>
                  <a:gd name="T16" fmla="*/ 0 w 115"/>
                  <a:gd name="T17" fmla="*/ 57 h 57"/>
                  <a:gd name="T18" fmla="*/ 3 w 115"/>
                  <a:gd name="T19" fmla="*/ 54 h 57"/>
                  <a:gd name="T20" fmla="*/ 5 w 115"/>
                  <a:gd name="T21" fmla="*/ 35 h 57"/>
                  <a:gd name="T22" fmla="*/ 28 w 115"/>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57">
                    <a:moveTo>
                      <a:pt x="28" y="6"/>
                    </a:moveTo>
                    <a:cubicBezTo>
                      <a:pt x="43" y="0"/>
                      <a:pt x="59" y="2"/>
                      <a:pt x="74" y="4"/>
                    </a:cubicBezTo>
                    <a:cubicBezTo>
                      <a:pt x="76" y="4"/>
                      <a:pt x="79" y="5"/>
                      <a:pt x="81" y="5"/>
                    </a:cubicBezTo>
                    <a:cubicBezTo>
                      <a:pt x="86" y="6"/>
                      <a:pt x="91" y="7"/>
                      <a:pt x="96" y="7"/>
                    </a:cubicBezTo>
                    <a:cubicBezTo>
                      <a:pt x="99" y="7"/>
                      <a:pt x="101" y="7"/>
                      <a:pt x="104" y="6"/>
                    </a:cubicBezTo>
                    <a:cubicBezTo>
                      <a:pt x="106" y="6"/>
                      <a:pt x="108" y="5"/>
                      <a:pt x="110" y="5"/>
                    </a:cubicBezTo>
                    <a:cubicBezTo>
                      <a:pt x="111" y="5"/>
                      <a:pt x="114" y="3"/>
                      <a:pt x="115" y="5"/>
                    </a:cubicBezTo>
                    <a:cubicBezTo>
                      <a:pt x="115" y="5"/>
                      <a:pt x="115" y="5"/>
                      <a:pt x="115" y="5"/>
                    </a:cubicBezTo>
                    <a:cubicBezTo>
                      <a:pt x="0" y="57"/>
                      <a:pt x="0" y="57"/>
                      <a:pt x="0" y="57"/>
                    </a:cubicBezTo>
                    <a:cubicBezTo>
                      <a:pt x="0" y="56"/>
                      <a:pt x="1" y="56"/>
                      <a:pt x="3" y="54"/>
                    </a:cubicBezTo>
                    <a:cubicBezTo>
                      <a:pt x="4" y="51"/>
                      <a:pt x="4" y="41"/>
                      <a:pt x="5" y="35"/>
                    </a:cubicBezTo>
                    <a:cubicBezTo>
                      <a:pt x="7" y="22"/>
                      <a:pt x="13" y="12"/>
                      <a:pt x="28" y="6"/>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6" name="leaf"/>
            <p:cNvGrpSpPr/>
            <p:nvPr/>
          </p:nvGrpSpPr>
          <p:grpSpPr>
            <a:xfrm>
              <a:off x="7686880" y="2206546"/>
              <a:ext cx="500248" cy="799947"/>
              <a:chOff x="7502214" y="2171420"/>
              <a:chExt cx="500248" cy="799947"/>
            </a:xfrm>
          </p:grpSpPr>
          <p:sp>
            <p:nvSpPr>
              <p:cNvPr id="209" name="Freeform 208"/>
              <p:cNvSpPr>
                <a:spLocks/>
              </p:cNvSpPr>
              <p:nvPr/>
            </p:nvSpPr>
            <p:spPr bwMode="auto">
              <a:xfrm>
                <a:off x="7673470" y="2175926"/>
                <a:ext cx="328992" cy="795441"/>
              </a:xfrm>
              <a:custGeom>
                <a:avLst/>
                <a:gdLst>
                  <a:gd name="T0" fmla="*/ 53 w 73"/>
                  <a:gd name="T1" fmla="*/ 6 h 176"/>
                  <a:gd name="T2" fmla="*/ 52 w 73"/>
                  <a:gd name="T3" fmla="*/ 16 h 176"/>
                  <a:gd name="T4" fmla="*/ 53 w 73"/>
                  <a:gd name="T5" fmla="*/ 27 h 176"/>
                  <a:gd name="T6" fmla="*/ 59 w 73"/>
                  <a:gd name="T7" fmla="*/ 48 h 176"/>
                  <a:gd name="T8" fmla="*/ 62 w 73"/>
                  <a:gd name="T9" fmla="*/ 59 h 176"/>
                  <a:gd name="T10" fmla="*/ 68 w 73"/>
                  <a:gd name="T11" fmla="*/ 126 h 176"/>
                  <a:gd name="T12" fmla="*/ 32 w 73"/>
                  <a:gd name="T13" fmla="*/ 164 h 176"/>
                  <a:gd name="T14" fmla="*/ 4 w 73"/>
                  <a:gd name="T15" fmla="*/ 171 h 176"/>
                  <a:gd name="T16" fmla="*/ 0 w 73"/>
                  <a:gd name="T17" fmla="*/ 175 h 176"/>
                  <a:gd name="T18" fmla="*/ 52 w 73"/>
                  <a:gd name="T19" fmla="*/ 0 h 176"/>
                  <a:gd name="T20" fmla="*/ 53 w 73"/>
                  <a:gd name="T21"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76">
                    <a:moveTo>
                      <a:pt x="53" y="6"/>
                    </a:moveTo>
                    <a:cubicBezTo>
                      <a:pt x="53" y="9"/>
                      <a:pt x="53" y="13"/>
                      <a:pt x="52" y="16"/>
                    </a:cubicBezTo>
                    <a:cubicBezTo>
                      <a:pt x="52" y="20"/>
                      <a:pt x="53" y="24"/>
                      <a:pt x="53" y="27"/>
                    </a:cubicBezTo>
                    <a:cubicBezTo>
                      <a:pt x="54" y="34"/>
                      <a:pt x="56" y="41"/>
                      <a:pt x="59" y="48"/>
                    </a:cubicBezTo>
                    <a:cubicBezTo>
                      <a:pt x="60" y="52"/>
                      <a:pt x="61" y="55"/>
                      <a:pt x="62" y="59"/>
                    </a:cubicBezTo>
                    <a:cubicBezTo>
                      <a:pt x="68" y="79"/>
                      <a:pt x="73" y="103"/>
                      <a:pt x="68" y="126"/>
                    </a:cubicBezTo>
                    <a:cubicBezTo>
                      <a:pt x="63" y="148"/>
                      <a:pt x="49" y="159"/>
                      <a:pt x="32" y="164"/>
                    </a:cubicBezTo>
                    <a:cubicBezTo>
                      <a:pt x="23" y="167"/>
                      <a:pt x="7" y="169"/>
                      <a:pt x="4" y="171"/>
                    </a:cubicBezTo>
                    <a:cubicBezTo>
                      <a:pt x="2" y="173"/>
                      <a:pt x="2" y="176"/>
                      <a:pt x="0" y="175"/>
                    </a:cubicBezTo>
                    <a:cubicBezTo>
                      <a:pt x="52" y="0"/>
                      <a:pt x="52" y="0"/>
                      <a:pt x="52" y="0"/>
                    </a:cubicBezTo>
                    <a:cubicBezTo>
                      <a:pt x="54" y="1"/>
                      <a:pt x="53" y="5"/>
                      <a:pt x="53" y="6"/>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0" name="Freeform 209"/>
              <p:cNvSpPr>
                <a:spLocks/>
              </p:cNvSpPr>
              <p:nvPr/>
            </p:nvSpPr>
            <p:spPr bwMode="auto">
              <a:xfrm>
                <a:off x="7502214" y="2171420"/>
                <a:ext cx="405607" cy="795441"/>
              </a:xfrm>
              <a:custGeom>
                <a:avLst/>
                <a:gdLst>
                  <a:gd name="T0" fmla="*/ 8 w 90"/>
                  <a:gd name="T1" fmla="*/ 98 h 176"/>
                  <a:gd name="T2" fmla="*/ 50 w 90"/>
                  <a:gd name="T3" fmla="*/ 45 h 176"/>
                  <a:gd name="T4" fmla="*/ 59 w 90"/>
                  <a:gd name="T5" fmla="*/ 38 h 176"/>
                  <a:gd name="T6" fmla="*/ 75 w 90"/>
                  <a:gd name="T7" fmla="*/ 23 h 176"/>
                  <a:gd name="T8" fmla="*/ 81 w 90"/>
                  <a:gd name="T9" fmla="*/ 15 h 176"/>
                  <a:gd name="T10" fmla="*/ 86 w 90"/>
                  <a:gd name="T11" fmla="*/ 6 h 176"/>
                  <a:gd name="T12" fmla="*/ 90 w 90"/>
                  <a:gd name="T13" fmla="*/ 1 h 176"/>
                  <a:gd name="T14" fmla="*/ 90 w 90"/>
                  <a:gd name="T15" fmla="*/ 1 h 176"/>
                  <a:gd name="T16" fmla="*/ 38 w 90"/>
                  <a:gd name="T17" fmla="*/ 176 h 176"/>
                  <a:gd name="T18" fmla="*/ 37 w 90"/>
                  <a:gd name="T19" fmla="*/ 170 h 176"/>
                  <a:gd name="T20" fmla="*/ 18 w 90"/>
                  <a:gd name="T21" fmla="*/ 150 h 176"/>
                  <a:gd name="T22" fmla="*/ 8 w 90"/>
                  <a:gd name="T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6">
                    <a:moveTo>
                      <a:pt x="8" y="98"/>
                    </a:moveTo>
                    <a:cubicBezTo>
                      <a:pt x="17" y="75"/>
                      <a:pt x="34" y="59"/>
                      <a:pt x="50" y="45"/>
                    </a:cubicBezTo>
                    <a:cubicBezTo>
                      <a:pt x="53" y="42"/>
                      <a:pt x="56" y="40"/>
                      <a:pt x="59" y="38"/>
                    </a:cubicBezTo>
                    <a:cubicBezTo>
                      <a:pt x="64" y="33"/>
                      <a:pt x="70" y="29"/>
                      <a:pt x="75" y="23"/>
                    </a:cubicBezTo>
                    <a:cubicBezTo>
                      <a:pt x="77" y="21"/>
                      <a:pt x="80" y="18"/>
                      <a:pt x="81" y="15"/>
                    </a:cubicBezTo>
                    <a:cubicBezTo>
                      <a:pt x="83" y="12"/>
                      <a:pt x="84" y="9"/>
                      <a:pt x="86" y="6"/>
                    </a:cubicBezTo>
                    <a:cubicBezTo>
                      <a:pt x="87" y="5"/>
                      <a:pt x="88" y="0"/>
                      <a:pt x="90" y="1"/>
                    </a:cubicBezTo>
                    <a:cubicBezTo>
                      <a:pt x="90" y="1"/>
                      <a:pt x="90" y="1"/>
                      <a:pt x="90" y="1"/>
                    </a:cubicBezTo>
                    <a:cubicBezTo>
                      <a:pt x="38" y="176"/>
                      <a:pt x="38" y="176"/>
                      <a:pt x="38" y="176"/>
                    </a:cubicBezTo>
                    <a:cubicBezTo>
                      <a:pt x="36" y="176"/>
                      <a:pt x="38" y="175"/>
                      <a:pt x="37" y="170"/>
                    </a:cubicBezTo>
                    <a:cubicBezTo>
                      <a:pt x="36" y="166"/>
                      <a:pt x="24" y="157"/>
                      <a:pt x="18" y="150"/>
                    </a:cubicBezTo>
                    <a:cubicBezTo>
                      <a:pt x="7" y="136"/>
                      <a:pt x="0" y="119"/>
                      <a:pt x="8" y="9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7" name="leaf"/>
            <p:cNvGrpSpPr/>
            <p:nvPr/>
          </p:nvGrpSpPr>
          <p:grpSpPr>
            <a:xfrm>
              <a:off x="7894190" y="2979453"/>
              <a:ext cx="446168" cy="437154"/>
              <a:chOff x="7709524" y="2944327"/>
              <a:chExt cx="446168" cy="437154"/>
            </a:xfrm>
          </p:grpSpPr>
          <p:sp>
            <p:nvSpPr>
              <p:cNvPr id="207" name="Freeform 206"/>
              <p:cNvSpPr>
                <a:spLocks/>
              </p:cNvSpPr>
              <p:nvPr/>
            </p:nvSpPr>
            <p:spPr bwMode="auto">
              <a:xfrm>
                <a:off x="7709524" y="2971367"/>
                <a:ext cx="441661" cy="410114"/>
              </a:xfrm>
              <a:custGeom>
                <a:avLst/>
                <a:gdLst>
                  <a:gd name="T0" fmla="*/ 94 w 98"/>
                  <a:gd name="T1" fmla="*/ 89 h 91"/>
                  <a:gd name="T2" fmla="*/ 88 w 98"/>
                  <a:gd name="T3" fmla="*/ 85 h 91"/>
                  <a:gd name="T4" fmla="*/ 81 w 98"/>
                  <a:gd name="T5" fmla="*/ 82 h 91"/>
                  <a:gd name="T6" fmla="*/ 66 w 98"/>
                  <a:gd name="T7" fmla="*/ 78 h 91"/>
                  <a:gd name="T8" fmla="*/ 58 w 98"/>
                  <a:gd name="T9" fmla="*/ 77 h 91"/>
                  <a:gd name="T10" fmla="*/ 14 w 98"/>
                  <a:gd name="T11" fmla="*/ 58 h 91"/>
                  <a:gd name="T12" fmla="*/ 2 w 98"/>
                  <a:gd name="T13" fmla="*/ 23 h 91"/>
                  <a:gd name="T14" fmla="*/ 7 w 98"/>
                  <a:gd name="T15" fmla="*/ 4 h 91"/>
                  <a:gd name="T16" fmla="*/ 6 w 98"/>
                  <a:gd name="T17" fmla="*/ 0 h 91"/>
                  <a:gd name="T18" fmla="*/ 98 w 98"/>
                  <a:gd name="T19" fmla="*/ 90 h 91"/>
                  <a:gd name="T20" fmla="*/ 94 w 98"/>
                  <a:gd name="T2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1">
                    <a:moveTo>
                      <a:pt x="94" y="89"/>
                    </a:moveTo>
                    <a:cubicBezTo>
                      <a:pt x="92" y="88"/>
                      <a:pt x="90" y="86"/>
                      <a:pt x="88" y="85"/>
                    </a:cubicBezTo>
                    <a:cubicBezTo>
                      <a:pt x="85" y="83"/>
                      <a:pt x="83" y="82"/>
                      <a:pt x="81" y="82"/>
                    </a:cubicBezTo>
                    <a:cubicBezTo>
                      <a:pt x="76" y="80"/>
                      <a:pt x="71" y="79"/>
                      <a:pt x="66" y="78"/>
                    </a:cubicBezTo>
                    <a:cubicBezTo>
                      <a:pt x="63" y="78"/>
                      <a:pt x="60" y="77"/>
                      <a:pt x="58" y="77"/>
                    </a:cubicBezTo>
                    <a:cubicBezTo>
                      <a:pt x="43" y="74"/>
                      <a:pt x="27" y="69"/>
                      <a:pt x="14" y="58"/>
                    </a:cubicBezTo>
                    <a:cubicBezTo>
                      <a:pt x="2" y="48"/>
                      <a:pt x="0" y="35"/>
                      <a:pt x="2" y="23"/>
                    </a:cubicBezTo>
                    <a:cubicBezTo>
                      <a:pt x="4" y="17"/>
                      <a:pt x="8" y="6"/>
                      <a:pt x="7" y="4"/>
                    </a:cubicBezTo>
                    <a:cubicBezTo>
                      <a:pt x="7" y="2"/>
                      <a:pt x="5" y="1"/>
                      <a:pt x="6" y="0"/>
                    </a:cubicBezTo>
                    <a:cubicBezTo>
                      <a:pt x="98" y="90"/>
                      <a:pt x="98" y="90"/>
                      <a:pt x="98" y="90"/>
                    </a:cubicBezTo>
                    <a:cubicBezTo>
                      <a:pt x="97" y="91"/>
                      <a:pt x="94" y="89"/>
                      <a:pt x="94" y="8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8" name="Freeform 207"/>
              <p:cNvSpPr>
                <a:spLocks/>
              </p:cNvSpPr>
              <p:nvPr/>
            </p:nvSpPr>
            <p:spPr bwMode="auto">
              <a:xfrm>
                <a:off x="7736565" y="2944327"/>
                <a:ext cx="419127" cy="432647"/>
              </a:xfrm>
              <a:custGeom>
                <a:avLst/>
                <a:gdLst>
                  <a:gd name="T0" fmla="*/ 58 w 93"/>
                  <a:gd name="T1" fmla="*/ 13 h 96"/>
                  <a:gd name="T2" fmla="*/ 78 w 93"/>
                  <a:gd name="T3" fmla="*/ 56 h 96"/>
                  <a:gd name="T4" fmla="*/ 79 w 93"/>
                  <a:gd name="T5" fmla="*/ 64 h 96"/>
                  <a:gd name="T6" fmla="*/ 83 w 93"/>
                  <a:gd name="T7" fmla="*/ 79 h 96"/>
                  <a:gd name="T8" fmla="*/ 86 w 93"/>
                  <a:gd name="T9" fmla="*/ 86 h 96"/>
                  <a:gd name="T10" fmla="*/ 90 w 93"/>
                  <a:gd name="T11" fmla="*/ 92 h 96"/>
                  <a:gd name="T12" fmla="*/ 92 w 93"/>
                  <a:gd name="T13" fmla="*/ 96 h 96"/>
                  <a:gd name="T14" fmla="*/ 92 w 93"/>
                  <a:gd name="T15" fmla="*/ 96 h 96"/>
                  <a:gd name="T16" fmla="*/ 0 w 93"/>
                  <a:gd name="T17" fmla="*/ 6 h 96"/>
                  <a:gd name="T18" fmla="*/ 4 w 93"/>
                  <a:gd name="T19" fmla="*/ 7 h 96"/>
                  <a:gd name="T20" fmla="*/ 23 w 93"/>
                  <a:gd name="T21" fmla="*/ 2 h 96"/>
                  <a:gd name="T22" fmla="*/ 58 w 93"/>
                  <a:gd name="T2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6">
                    <a:moveTo>
                      <a:pt x="58" y="13"/>
                    </a:moveTo>
                    <a:cubicBezTo>
                      <a:pt x="70" y="26"/>
                      <a:pt x="74" y="42"/>
                      <a:pt x="78" y="56"/>
                    </a:cubicBezTo>
                    <a:cubicBezTo>
                      <a:pt x="78" y="59"/>
                      <a:pt x="79" y="62"/>
                      <a:pt x="79" y="64"/>
                    </a:cubicBezTo>
                    <a:cubicBezTo>
                      <a:pt x="80" y="69"/>
                      <a:pt x="81" y="74"/>
                      <a:pt x="83" y="79"/>
                    </a:cubicBezTo>
                    <a:cubicBezTo>
                      <a:pt x="84" y="82"/>
                      <a:pt x="85" y="84"/>
                      <a:pt x="86" y="86"/>
                    </a:cubicBezTo>
                    <a:cubicBezTo>
                      <a:pt x="87" y="88"/>
                      <a:pt x="89" y="90"/>
                      <a:pt x="90" y="92"/>
                    </a:cubicBezTo>
                    <a:cubicBezTo>
                      <a:pt x="91" y="92"/>
                      <a:pt x="93" y="95"/>
                      <a:pt x="92" y="96"/>
                    </a:cubicBezTo>
                    <a:cubicBezTo>
                      <a:pt x="92" y="96"/>
                      <a:pt x="92" y="96"/>
                      <a:pt x="92" y="96"/>
                    </a:cubicBezTo>
                    <a:cubicBezTo>
                      <a:pt x="0" y="6"/>
                      <a:pt x="0" y="6"/>
                      <a:pt x="0" y="6"/>
                    </a:cubicBezTo>
                    <a:cubicBezTo>
                      <a:pt x="1" y="5"/>
                      <a:pt x="1" y="7"/>
                      <a:pt x="4" y="7"/>
                    </a:cubicBezTo>
                    <a:cubicBezTo>
                      <a:pt x="7" y="8"/>
                      <a:pt x="16" y="3"/>
                      <a:pt x="23" y="2"/>
                    </a:cubicBezTo>
                    <a:cubicBezTo>
                      <a:pt x="35" y="0"/>
                      <a:pt x="48" y="1"/>
                      <a:pt x="58" y="13"/>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8" name="leaf"/>
            <p:cNvGrpSpPr/>
            <p:nvPr/>
          </p:nvGrpSpPr>
          <p:grpSpPr>
            <a:xfrm>
              <a:off x="6938761" y="2709048"/>
              <a:ext cx="279418" cy="455181"/>
              <a:chOff x="6754095" y="2673922"/>
              <a:chExt cx="279418" cy="455181"/>
            </a:xfrm>
          </p:grpSpPr>
          <p:sp>
            <p:nvSpPr>
              <p:cNvPr id="205" name="Freeform 204"/>
              <p:cNvSpPr>
                <a:spLocks/>
              </p:cNvSpPr>
              <p:nvPr/>
            </p:nvSpPr>
            <p:spPr bwMode="auto">
              <a:xfrm>
                <a:off x="6857750" y="2678429"/>
                <a:ext cx="175763" cy="450674"/>
              </a:xfrm>
              <a:custGeom>
                <a:avLst/>
                <a:gdLst>
                  <a:gd name="T0" fmla="*/ 26 w 39"/>
                  <a:gd name="T1" fmla="*/ 3 h 100"/>
                  <a:gd name="T2" fmla="*/ 25 w 39"/>
                  <a:gd name="T3" fmla="*/ 9 h 100"/>
                  <a:gd name="T4" fmla="*/ 26 w 39"/>
                  <a:gd name="T5" fmla="*/ 15 h 100"/>
                  <a:gd name="T6" fmla="*/ 30 w 39"/>
                  <a:gd name="T7" fmla="*/ 27 h 100"/>
                  <a:gd name="T8" fmla="*/ 32 w 39"/>
                  <a:gd name="T9" fmla="*/ 33 h 100"/>
                  <a:gd name="T10" fmla="*/ 37 w 39"/>
                  <a:gd name="T11" fmla="*/ 71 h 100"/>
                  <a:gd name="T12" fmla="*/ 17 w 39"/>
                  <a:gd name="T13" fmla="*/ 93 h 100"/>
                  <a:gd name="T14" fmla="*/ 2 w 39"/>
                  <a:gd name="T15" fmla="*/ 98 h 100"/>
                  <a:gd name="T16" fmla="*/ 0 w 39"/>
                  <a:gd name="T17" fmla="*/ 100 h 100"/>
                  <a:gd name="T18" fmla="*/ 25 w 39"/>
                  <a:gd name="T19" fmla="*/ 0 h 100"/>
                  <a:gd name="T20" fmla="*/ 26 w 39"/>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0">
                    <a:moveTo>
                      <a:pt x="26" y="3"/>
                    </a:moveTo>
                    <a:cubicBezTo>
                      <a:pt x="26" y="5"/>
                      <a:pt x="25" y="7"/>
                      <a:pt x="25" y="9"/>
                    </a:cubicBezTo>
                    <a:cubicBezTo>
                      <a:pt x="25" y="11"/>
                      <a:pt x="25" y="13"/>
                      <a:pt x="26" y="15"/>
                    </a:cubicBezTo>
                    <a:cubicBezTo>
                      <a:pt x="27" y="19"/>
                      <a:pt x="28" y="23"/>
                      <a:pt x="30" y="27"/>
                    </a:cubicBezTo>
                    <a:cubicBezTo>
                      <a:pt x="30" y="29"/>
                      <a:pt x="31" y="31"/>
                      <a:pt x="32" y="33"/>
                    </a:cubicBezTo>
                    <a:cubicBezTo>
                      <a:pt x="36" y="44"/>
                      <a:pt x="39" y="57"/>
                      <a:pt x="37" y="71"/>
                    </a:cubicBezTo>
                    <a:cubicBezTo>
                      <a:pt x="34" y="83"/>
                      <a:pt x="26" y="90"/>
                      <a:pt x="17" y="93"/>
                    </a:cubicBezTo>
                    <a:cubicBezTo>
                      <a:pt x="12" y="95"/>
                      <a:pt x="3" y="96"/>
                      <a:pt x="2" y="98"/>
                    </a:cubicBezTo>
                    <a:cubicBezTo>
                      <a:pt x="0" y="99"/>
                      <a:pt x="1" y="100"/>
                      <a:pt x="0" y="100"/>
                    </a:cubicBezTo>
                    <a:cubicBezTo>
                      <a:pt x="25" y="0"/>
                      <a:pt x="25" y="0"/>
                      <a:pt x="25" y="0"/>
                    </a:cubicBezTo>
                    <a:cubicBezTo>
                      <a:pt x="26" y="0"/>
                      <a:pt x="26" y="3"/>
                      <a:pt x="26"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6" name="Freeform 205"/>
              <p:cNvSpPr>
                <a:spLocks/>
              </p:cNvSpPr>
              <p:nvPr/>
            </p:nvSpPr>
            <p:spPr bwMode="auto">
              <a:xfrm>
                <a:off x="6754095" y="2673922"/>
                <a:ext cx="216324" cy="455181"/>
              </a:xfrm>
              <a:custGeom>
                <a:avLst/>
                <a:gdLst>
                  <a:gd name="T0" fmla="*/ 4 w 48"/>
                  <a:gd name="T1" fmla="*/ 57 h 101"/>
                  <a:gd name="T2" fmla="*/ 26 w 48"/>
                  <a:gd name="T3" fmla="*/ 27 h 101"/>
                  <a:gd name="T4" fmla="*/ 31 w 48"/>
                  <a:gd name="T5" fmla="*/ 22 h 101"/>
                  <a:gd name="T6" fmla="*/ 40 w 48"/>
                  <a:gd name="T7" fmla="*/ 14 h 101"/>
                  <a:gd name="T8" fmla="*/ 43 w 48"/>
                  <a:gd name="T9" fmla="*/ 9 h 101"/>
                  <a:gd name="T10" fmla="*/ 45 w 48"/>
                  <a:gd name="T11" fmla="*/ 4 h 101"/>
                  <a:gd name="T12" fmla="*/ 48 w 48"/>
                  <a:gd name="T13" fmla="*/ 1 h 101"/>
                  <a:gd name="T14" fmla="*/ 48 w 48"/>
                  <a:gd name="T15" fmla="*/ 1 h 101"/>
                  <a:gd name="T16" fmla="*/ 23 w 48"/>
                  <a:gd name="T17" fmla="*/ 101 h 101"/>
                  <a:gd name="T18" fmla="*/ 22 w 48"/>
                  <a:gd name="T19" fmla="*/ 98 h 101"/>
                  <a:gd name="T20" fmla="*/ 10 w 48"/>
                  <a:gd name="T21" fmla="*/ 87 h 101"/>
                  <a:gd name="T22" fmla="*/ 4 w 48"/>
                  <a:gd name="T2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1">
                    <a:moveTo>
                      <a:pt x="4" y="57"/>
                    </a:moveTo>
                    <a:cubicBezTo>
                      <a:pt x="8" y="45"/>
                      <a:pt x="17" y="35"/>
                      <a:pt x="26" y="27"/>
                    </a:cubicBezTo>
                    <a:cubicBezTo>
                      <a:pt x="28" y="25"/>
                      <a:pt x="29" y="24"/>
                      <a:pt x="31" y="22"/>
                    </a:cubicBezTo>
                    <a:cubicBezTo>
                      <a:pt x="34" y="20"/>
                      <a:pt x="37" y="17"/>
                      <a:pt x="40" y="14"/>
                    </a:cubicBezTo>
                    <a:cubicBezTo>
                      <a:pt x="41" y="12"/>
                      <a:pt x="42" y="11"/>
                      <a:pt x="43" y="9"/>
                    </a:cubicBezTo>
                    <a:cubicBezTo>
                      <a:pt x="44" y="7"/>
                      <a:pt x="45" y="6"/>
                      <a:pt x="45" y="4"/>
                    </a:cubicBezTo>
                    <a:cubicBezTo>
                      <a:pt x="46" y="3"/>
                      <a:pt x="47" y="0"/>
                      <a:pt x="48" y="1"/>
                    </a:cubicBezTo>
                    <a:cubicBezTo>
                      <a:pt x="48" y="1"/>
                      <a:pt x="48" y="1"/>
                      <a:pt x="48" y="1"/>
                    </a:cubicBezTo>
                    <a:cubicBezTo>
                      <a:pt x="23" y="101"/>
                      <a:pt x="23" y="101"/>
                      <a:pt x="23" y="101"/>
                    </a:cubicBezTo>
                    <a:cubicBezTo>
                      <a:pt x="21" y="101"/>
                      <a:pt x="22" y="100"/>
                      <a:pt x="22" y="98"/>
                    </a:cubicBezTo>
                    <a:cubicBezTo>
                      <a:pt x="21" y="95"/>
                      <a:pt x="14" y="91"/>
                      <a:pt x="10" y="87"/>
                    </a:cubicBezTo>
                    <a:cubicBezTo>
                      <a:pt x="4" y="79"/>
                      <a:pt x="0" y="70"/>
                      <a:pt x="4" y="57"/>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39" name="leaf"/>
            <p:cNvGrpSpPr/>
            <p:nvPr/>
          </p:nvGrpSpPr>
          <p:grpSpPr>
            <a:xfrm>
              <a:off x="6352884" y="1426879"/>
              <a:ext cx="252378" cy="401100"/>
              <a:chOff x="6168218" y="1391753"/>
              <a:chExt cx="252378" cy="401100"/>
            </a:xfrm>
          </p:grpSpPr>
          <p:sp>
            <p:nvSpPr>
              <p:cNvPr id="203" name="Freeform 202"/>
              <p:cNvSpPr>
                <a:spLocks/>
              </p:cNvSpPr>
              <p:nvPr/>
            </p:nvSpPr>
            <p:spPr bwMode="auto">
              <a:xfrm>
                <a:off x="6258353" y="1391753"/>
                <a:ext cx="162243" cy="401100"/>
              </a:xfrm>
              <a:custGeom>
                <a:avLst/>
                <a:gdLst>
                  <a:gd name="T0" fmla="*/ 25 w 36"/>
                  <a:gd name="T1" fmla="*/ 3 h 89"/>
                  <a:gd name="T2" fmla="*/ 24 w 36"/>
                  <a:gd name="T3" fmla="*/ 8 h 89"/>
                  <a:gd name="T4" fmla="*/ 25 w 36"/>
                  <a:gd name="T5" fmla="*/ 14 h 89"/>
                  <a:gd name="T6" fmla="*/ 28 w 36"/>
                  <a:gd name="T7" fmla="*/ 24 h 89"/>
                  <a:gd name="T8" fmla="*/ 30 w 36"/>
                  <a:gd name="T9" fmla="*/ 30 h 89"/>
                  <a:gd name="T10" fmla="*/ 33 w 36"/>
                  <a:gd name="T11" fmla="*/ 64 h 89"/>
                  <a:gd name="T12" fmla="*/ 15 w 36"/>
                  <a:gd name="T13" fmla="*/ 83 h 89"/>
                  <a:gd name="T14" fmla="*/ 2 w 36"/>
                  <a:gd name="T15" fmla="*/ 87 h 89"/>
                  <a:gd name="T16" fmla="*/ 0 w 36"/>
                  <a:gd name="T17" fmla="*/ 89 h 89"/>
                  <a:gd name="T18" fmla="*/ 24 w 36"/>
                  <a:gd name="T19" fmla="*/ 0 h 89"/>
                  <a:gd name="T20" fmla="*/ 25 w 36"/>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89">
                    <a:moveTo>
                      <a:pt x="25" y="3"/>
                    </a:moveTo>
                    <a:cubicBezTo>
                      <a:pt x="25" y="5"/>
                      <a:pt x="25" y="6"/>
                      <a:pt x="24" y="8"/>
                    </a:cubicBezTo>
                    <a:cubicBezTo>
                      <a:pt x="24" y="10"/>
                      <a:pt x="25" y="12"/>
                      <a:pt x="25" y="14"/>
                    </a:cubicBezTo>
                    <a:cubicBezTo>
                      <a:pt x="25" y="17"/>
                      <a:pt x="27" y="21"/>
                      <a:pt x="28" y="24"/>
                    </a:cubicBezTo>
                    <a:cubicBezTo>
                      <a:pt x="29" y="26"/>
                      <a:pt x="29" y="28"/>
                      <a:pt x="30" y="30"/>
                    </a:cubicBezTo>
                    <a:cubicBezTo>
                      <a:pt x="33" y="40"/>
                      <a:pt x="36" y="52"/>
                      <a:pt x="33" y="64"/>
                    </a:cubicBezTo>
                    <a:cubicBezTo>
                      <a:pt x="31" y="75"/>
                      <a:pt x="24" y="81"/>
                      <a:pt x="15" y="83"/>
                    </a:cubicBezTo>
                    <a:cubicBezTo>
                      <a:pt x="11" y="85"/>
                      <a:pt x="3" y="86"/>
                      <a:pt x="2" y="87"/>
                    </a:cubicBezTo>
                    <a:cubicBezTo>
                      <a:pt x="0" y="88"/>
                      <a:pt x="1" y="89"/>
                      <a:pt x="0" y="89"/>
                    </a:cubicBezTo>
                    <a:cubicBezTo>
                      <a:pt x="24" y="0"/>
                      <a:pt x="24" y="0"/>
                      <a:pt x="24" y="0"/>
                    </a:cubicBezTo>
                    <a:cubicBezTo>
                      <a:pt x="25" y="0"/>
                      <a:pt x="25" y="2"/>
                      <a:pt x="25" y="3"/>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4" name="Freeform 203"/>
              <p:cNvSpPr>
                <a:spLocks/>
              </p:cNvSpPr>
              <p:nvPr/>
            </p:nvSpPr>
            <p:spPr bwMode="auto">
              <a:xfrm>
                <a:off x="6168218" y="1391753"/>
                <a:ext cx="198297" cy="401100"/>
              </a:xfrm>
              <a:custGeom>
                <a:avLst/>
                <a:gdLst>
                  <a:gd name="T0" fmla="*/ 4 w 44"/>
                  <a:gd name="T1" fmla="*/ 50 h 89"/>
                  <a:gd name="T2" fmla="*/ 24 w 44"/>
                  <a:gd name="T3" fmla="*/ 23 h 89"/>
                  <a:gd name="T4" fmla="*/ 29 w 44"/>
                  <a:gd name="T5" fmla="*/ 19 h 89"/>
                  <a:gd name="T6" fmla="*/ 37 w 44"/>
                  <a:gd name="T7" fmla="*/ 11 h 89"/>
                  <a:gd name="T8" fmla="*/ 40 w 44"/>
                  <a:gd name="T9" fmla="*/ 7 h 89"/>
                  <a:gd name="T10" fmla="*/ 42 w 44"/>
                  <a:gd name="T11" fmla="*/ 3 h 89"/>
                  <a:gd name="T12" fmla="*/ 44 w 44"/>
                  <a:gd name="T13" fmla="*/ 0 h 89"/>
                  <a:gd name="T14" fmla="*/ 44 w 44"/>
                  <a:gd name="T15" fmla="*/ 0 h 89"/>
                  <a:gd name="T16" fmla="*/ 20 w 44"/>
                  <a:gd name="T17" fmla="*/ 89 h 89"/>
                  <a:gd name="T18" fmla="*/ 19 w 44"/>
                  <a:gd name="T19" fmla="*/ 86 h 89"/>
                  <a:gd name="T20" fmla="*/ 9 w 44"/>
                  <a:gd name="T21" fmla="*/ 76 h 89"/>
                  <a:gd name="T22" fmla="*/ 4 w 44"/>
                  <a:gd name="T23" fmla="*/ 5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9">
                    <a:moveTo>
                      <a:pt x="4" y="50"/>
                    </a:moveTo>
                    <a:cubicBezTo>
                      <a:pt x="8" y="38"/>
                      <a:pt x="16" y="30"/>
                      <a:pt x="24" y="23"/>
                    </a:cubicBezTo>
                    <a:cubicBezTo>
                      <a:pt x="26" y="21"/>
                      <a:pt x="27" y="20"/>
                      <a:pt x="29" y="19"/>
                    </a:cubicBezTo>
                    <a:cubicBezTo>
                      <a:pt x="31" y="17"/>
                      <a:pt x="34" y="14"/>
                      <a:pt x="37" y="11"/>
                    </a:cubicBezTo>
                    <a:cubicBezTo>
                      <a:pt x="38" y="10"/>
                      <a:pt x="39" y="9"/>
                      <a:pt x="40" y="7"/>
                    </a:cubicBezTo>
                    <a:cubicBezTo>
                      <a:pt x="41" y="6"/>
                      <a:pt x="41" y="4"/>
                      <a:pt x="42" y="3"/>
                    </a:cubicBezTo>
                    <a:cubicBezTo>
                      <a:pt x="42" y="2"/>
                      <a:pt x="43" y="0"/>
                      <a:pt x="44" y="0"/>
                    </a:cubicBezTo>
                    <a:cubicBezTo>
                      <a:pt x="44" y="0"/>
                      <a:pt x="44" y="0"/>
                      <a:pt x="44" y="0"/>
                    </a:cubicBezTo>
                    <a:cubicBezTo>
                      <a:pt x="20" y="89"/>
                      <a:pt x="20" y="89"/>
                      <a:pt x="20" y="89"/>
                    </a:cubicBezTo>
                    <a:cubicBezTo>
                      <a:pt x="19" y="89"/>
                      <a:pt x="20" y="88"/>
                      <a:pt x="19" y="86"/>
                    </a:cubicBezTo>
                    <a:cubicBezTo>
                      <a:pt x="18" y="84"/>
                      <a:pt x="12" y="80"/>
                      <a:pt x="9" y="76"/>
                    </a:cubicBezTo>
                    <a:cubicBezTo>
                      <a:pt x="3" y="69"/>
                      <a:pt x="0" y="61"/>
                      <a:pt x="4" y="50"/>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0" name="leaf"/>
            <p:cNvGrpSpPr/>
            <p:nvPr/>
          </p:nvGrpSpPr>
          <p:grpSpPr>
            <a:xfrm>
              <a:off x="5884183" y="1115914"/>
              <a:ext cx="324485" cy="310965"/>
              <a:chOff x="5699517" y="1080788"/>
              <a:chExt cx="324485" cy="310965"/>
            </a:xfrm>
          </p:grpSpPr>
          <p:sp>
            <p:nvSpPr>
              <p:cNvPr id="201" name="Freeform 200"/>
              <p:cNvSpPr>
                <a:spLocks/>
              </p:cNvSpPr>
              <p:nvPr/>
            </p:nvSpPr>
            <p:spPr bwMode="auto">
              <a:xfrm>
                <a:off x="5713037" y="1085295"/>
                <a:ext cx="310965" cy="306458"/>
              </a:xfrm>
              <a:custGeom>
                <a:avLst/>
                <a:gdLst>
                  <a:gd name="T0" fmla="*/ 68 w 69"/>
                  <a:gd name="T1" fmla="*/ 3 h 68"/>
                  <a:gd name="T2" fmla="*/ 65 w 69"/>
                  <a:gd name="T3" fmla="*/ 7 h 68"/>
                  <a:gd name="T4" fmla="*/ 62 w 69"/>
                  <a:gd name="T5" fmla="*/ 12 h 68"/>
                  <a:gd name="T6" fmla="*/ 59 w 69"/>
                  <a:gd name="T7" fmla="*/ 23 h 68"/>
                  <a:gd name="T8" fmla="*/ 57 w 69"/>
                  <a:gd name="T9" fmla="*/ 28 h 68"/>
                  <a:gd name="T10" fmla="*/ 42 w 69"/>
                  <a:gd name="T11" fmla="*/ 58 h 68"/>
                  <a:gd name="T12" fmla="*/ 16 w 69"/>
                  <a:gd name="T13" fmla="*/ 65 h 68"/>
                  <a:gd name="T14" fmla="*/ 3 w 69"/>
                  <a:gd name="T15" fmla="*/ 61 h 68"/>
                  <a:gd name="T16" fmla="*/ 0 w 69"/>
                  <a:gd name="T17" fmla="*/ 62 h 68"/>
                  <a:gd name="T18" fmla="*/ 69 w 69"/>
                  <a:gd name="T19" fmla="*/ 0 h 68"/>
                  <a:gd name="T20" fmla="*/ 68 w 69"/>
                  <a:gd name="T2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8">
                    <a:moveTo>
                      <a:pt x="68" y="3"/>
                    </a:moveTo>
                    <a:cubicBezTo>
                      <a:pt x="67" y="4"/>
                      <a:pt x="66" y="6"/>
                      <a:pt x="65" y="7"/>
                    </a:cubicBezTo>
                    <a:cubicBezTo>
                      <a:pt x="63" y="9"/>
                      <a:pt x="63" y="10"/>
                      <a:pt x="62" y="12"/>
                    </a:cubicBezTo>
                    <a:cubicBezTo>
                      <a:pt x="60" y="15"/>
                      <a:pt x="60" y="19"/>
                      <a:pt x="59" y="23"/>
                    </a:cubicBezTo>
                    <a:cubicBezTo>
                      <a:pt x="58" y="24"/>
                      <a:pt x="58" y="26"/>
                      <a:pt x="57" y="28"/>
                    </a:cubicBezTo>
                    <a:cubicBezTo>
                      <a:pt x="54" y="38"/>
                      <a:pt x="51" y="50"/>
                      <a:pt x="42" y="58"/>
                    </a:cubicBezTo>
                    <a:cubicBezTo>
                      <a:pt x="34" y="67"/>
                      <a:pt x="25" y="68"/>
                      <a:pt x="16" y="65"/>
                    </a:cubicBezTo>
                    <a:cubicBezTo>
                      <a:pt x="11" y="64"/>
                      <a:pt x="4" y="61"/>
                      <a:pt x="3" y="61"/>
                    </a:cubicBezTo>
                    <a:cubicBezTo>
                      <a:pt x="1" y="61"/>
                      <a:pt x="0" y="62"/>
                      <a:pt x="0" y="62"/>
                    </a:cubicBezTo>
                    <a:cubicBezTo>
                      <a:pt x="69" y="0"/>
                      <a:pt x="69" y="0"/>
                      <a:pt x="69" y="0"/>
                    </a:cubicBezTo>
                    <a:cubicBezTo>
                      <a:pt x="69" y="1"/>
                      <a:pt x="68" y="2"/>
                      <a:pt x="68"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2" name="Freeform 201"/>
              <p:cNvSpPr>
                <a:spLocks/>
              </p:cNvSpPr>
              <p:nvPr/>
            </p:nvSpPr>
            <p:spPr bwMode="auto">
              <a:xfrm>
                <a:off x="5699517" y="1080788"/>
                <a:ext cx="324485" cy="283925"/>
              </a:xfrm>
              <a:custGeom>
                <a:avLst/>
                <a:gdLst>
                  <a:gd name="T0" fmla="*/ 11 w 72"/>
                  <a:gd name="T1" fmla="*/ 21 h 63"/>
                  <a:gd name="T2" fmla="*/ 43 w 72"/>
                  <a:gd name="T3" fmla="*/ 9 h 63"/>
                  <a:gd name="T4" fmla="*/ 48 w 72"/>
                  <a:gd name="T5" fmla="*/ 8 h 63"/>
                  <a:gd name="T6" fmla="*/ 59 w 72"/>
                  <a:gd name="T7" fmla="*/ 7 h 63"/>
                  <a:gd name="T8" fmla="*/ 64 w 72"/>
                  <a:gd name="T9" fmla="*/ 5 h 63"/>
                  <a:gd name="T10" fmla="*/ 69 w 72"/>
                  <a:gd name="T11" fmla="*/ 2 h 63"/>
                  <a:gd name="T12" fmla="*/ 72 w 72"/>
                  <a:gd name="T13" fmla="*/ 1 h 63"/>
                  <a:gd name="T14" fmla="*/ 72 w 72"/>
                  <a:gd name="T15" fmla="*/ 1 h 63"/>
                  <a:gd name="T16" fmla="*/ 3 w 72"/>
                  <a:gd name="T17" fmla="*/ 63 h 63"/>
                  <a:gd name="T18" fmla="*/ 4 w 72"/>
                  <a:gd name="T19" fmla="*/ 60 h 63"/>
                  <a:gd name="T20" fmla="*/ 1 w 72"/>
                  <a:gd name="T21" fmla="*/ 46 h 63"/>
                  <a:gd name="T22" fmla="*/ 11 w 72"/>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63">
                    <a:moveTo>
                      <a:pt x="11" y="21"/>
                    </a:moveTo>
                    <a:cubicBezTo>
                      <a:pt x="20" y="13"/>
                      <a:pt x="32" y="11"/>
                      <a:pt x="43" y="9"/>
                    </a:cubicBezTo>
                    <a:cubicBezTo>
                      <a:pt x="45" y="9"/>
                      <a:pt x="47" y="9"/>
                      <a:pt x="48" y="8"/>
                    </a:cubicBezTo>
                    <a:cubicBezTo>
                      <a:pt x="52" y="8"/>
                      <a:pt x="56" y="8"/>
                      <a:pt x="59" y="7"/>
                    </a:cubicBezTo>
                    <a:cubicBezTo>
                      <a:pt x="61" y="6"/>
                      <a:pt x="63" y="5"/>
                      <a:pt x="64" y="5"/>
                    </a:cubicBezTo>
                    <a:cubicBezTo>
                      <a:pt x="66" y="4"/>
                      <a:pt x="67" y="3"/>
                      <a:pt x="69" y="2"/>
                    </a:cubicBezTo>
                    <a:cubicBezTo>
                      <a:pt x="69" y="2"/>
                      <a:pt x="71" y="0"/>
                      <a:pt x="72" y="1"/>
                    </a:cubicBezTo>
                    <a:cubicBezTo>
                      <a:pt x="72" y="1"/>
                      <a:pt x="72" y="1"/>
                      <a:pt x="72" y="1"/>
                    </a:cubicBezTo>
                    <a:cubicBezTo>
                      <a:pt x="3" y="63"/>
                      <a:pt x="3" y="63"/>
                      <a:pt x="3" y="63"/>
                    </a:cubicBezTo>
                    <a:cubicBezTo>
                      <a:pt x="2" y="62"/>
                      <a:pt x="3" y="62"/>
                      <a:pt x="4" y="60"/>
                    </a:cubicBezTo>
                    <a:cubicBezTo>
                      <a:pt x="4" y="58"/>
                      <a:pt x="2" y="51"/>
                      <a:pt x="1" y="46"/>
                    </a:cubicBezTo>
                    <a:cubicBezTo>
                      <a:pt x="0" y="37"/>
                      <a:pt x="2" y="28"/>
                      <a:pt x="11" y="21"/>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1" name="leaf"/>
            <p:cNvGrpSpPr/>
            <p:nvPr/>
          </p:nvGrpSpPr>
          <p:grpSpPr>
            <a:xfrm>
              <a:off x="6312324" y="2943399"/>
              <a:ext cx="283925" cy="428141"/>
              <a:chOff x="6127658" y="2908273"/>
              <a:chExt cx="283925" cy="428141"/>
            </a:xfrm>
          </p:grpSpPr>
          <p:sp>
            <p:nvSpPr>
              <p:cNvPr id="199" name="Freeform 198"/>
              <p:cNvSpPr>
                <a:spLocks/>
              </p:cNvSpPr>
              <p:nvPr/>
            </p:nvSpPr>
            <p:spPr bwMode="auto">
              <a:xfrm>
                <a:off x="6199766" y="2912780"/>
                <a:ext cx="211817" cy="423634"/>
              </a:xfrm>
              <a:custGeom>
                <a:avLst/>
                <a:gdLst>
                  <a:gd name="T0" fmla="*/ 44 w 47"/>
                  <a:gd name="T1" fmla="*/ 3 h 94"/>
                  <a:gd name="T2" fmla="*/ 43 w 47"/>
                  <a:gd name="T3" fmla="*/ 9 h 94"/>
                  <a:gd name="T4" fmla="*/ 42 w 47"/>
                  <a:gd name="T5" fmla="*/ 15 h 94"/>
                  <a:gd name="T6" fmla="*/ 44 w 47"/>
                  <a:gd name="T7" fmla="*/ 27 h 94"/>
                  <a:gd name="T8" fmla="*/ 45 w 47"/>
                  <a:gd name="T9" fmla="*/ 33 h 94"/>
                  <a:gd name="T10" fmla="*/ 42 w 47"/>
                  <a:gd name="T11" fmla="*/ 71 h 94"/>
                  <a:gd name="T12" fmla="*/ 19 w 47"/>
                  <a:gd name="T13" fmla="*/ 90 h 94"/>
                  <a:gd name="T14" fmla="*/ 3 w 47"/>
                  <a:gd name="T15" fmla="*/ 91 h 94"/>
                  <a:gd name="T16" fmla="*/ 0 w 47"/>
                  <a:gd name="T17" fmla="*/ 93 h 94"/>
                  <a:gd name="T18" fmla="*/ 44 w 47"/>
                  <a:gd name="T19" fmla="*/ 0 h 94"/>
                  <a:gd name="T20" fmla="*/ 44 w 47"/>
                  <a:gd name="T2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4">
                    <a:moveTo>
                      <a:pt x="44" y="3"/>
                    </a:moveTo>
                    <a:cubicBezTo>
                      <a:pt x="44" y="5"/>
                      <a:pt x="43" y="7"/>
                      <a:pt x="43" y="9"/>
                    </a:cubicBezTo>
                    <a:cubicBezTo>
                      <a:pt x="43" y="11"/>
                      <a:pt x="42" y="13"/>
                      <a:pt x="42" y="15"/>
                    </a:cubicBezTo>
                    <a:cubicBezTo>
                      <a:pt x="42" y="19"/>
                      <a:pt x="43" y="23"/>
                      <a:pt x="44" y="27"/>
                    </a:cubicBezTo>
                    <a:cubicBezTo>
                      <a:pt x="44" y="29"/>
                      <a:pt x="45" y="31"/>
                      <a:pt x="45" y="33"/>
                    </a:cubicBezTo>
                    <a:cubicBezTo>
                      <a:pt x="46" y="45"/>
                      <a:pt x="47" y="59"/>
                      <a:pt x="42" y="71"/>
                    </a:cubicBezTo>
                    <a:cubicBezTo>
                      <a:pt x="37" y="83"/>
                      <a:pt x="29" y="88"/>
                      <a:pt x="19" y="90"/>
                    </a:cubicBezTo>
                    <a:cubicBezTo>
                      <a:pt x="13" y="90"/>
                      <a:pt x="4" y="90"/>
                      <a:pt x="3" y="91"/>
                    </a:cubicBezTo>
                    <a:cubicBezTo>
                      <a:pt x="1" y="92"/>
                      <a:pt x="1" y="94"/>
                      <a:pt x="0" y="93"/>
                    </a:cubicBezTo>
                    <a:cubicBezTo>
                      <a:pt x="44" y="0"/>
                      <a:pt x="44" y="0"/>
                      <a:pt x="44" y="0"/>
                    </a:cubicBezTo>
                    <a:cubicBezTo>
                      <a:pt x="45" y="0"/>
                      <a:pt x="45" y="2"/>
                      <a:pt x="44" y="3"/>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0" name="Freeform 199"/>
              <p:cNvSpPr>
                <a:spLocks/>
              </p:cNvSpPr>
              <p:nvPr/>
            </p:nvSpPr>
            <p:spPr bwMode="auto">
              <a:xfrm>
                <a:off x="6127658" y="2908273"/>
                <a:ext cx="270405" cy="423634"/>
              </a:xfrm>
              <a:custGeom>
                <a:avLst/>
                <a:gdLst>
                  <a:gd name="T0" fmla="*/ 6 w 60"/>
                  <a:gd name="T1" fmla="*/ 48 h 94"/>
                  <a:gd name="T2" fmla="*/ 34 w 60"/>
                  <a:gd name="T3" fmla="*/ 22 h 94"/>
                  <a:gd name="T4" fmla="*/ 40 w 60"/>
                  <a:gd name="T5" fmla="*/ 19 h 94"/>
                  <a:gd name="T6" fmla="*/ 50 w 60"/>
                  <a:gd name="T7" fmla="*/ 12 h 94"/>
                  <a:gd name="T8" fmla="*/ 54 w 60"/>
                  <a:gd name="T9" fmla="*/ 8 h 94"/>
                  <a:gd name="T10" fmla="*/ 57 w 60"/>
                  <a:gd name="T11" fmla="*/ 3 h 94"/>
                  <a:gd name="T12" fmla="*/ 60 w 60"/>
                  <a:gd name="T13" fmla="*/ 1 h 94"/>
                  <a:gd name="T14" fmla="*/ 60 w 60"/>
                  <a:gd name="T15" fmla="*/ 1 h 94"/>
                  <a:gd name="T16" fmla="*/ 16 w 60"/>
                  <a:gd name="T17" fmla="*/ 94 h 94"/>
                  <a:gd name="T18" fmla="*/ 16 w 60"/>
                  <a:gd name="T19" fmla="*/ 91 h 94"/>
                  <a:gd name="T20" fmla="*/ 7 w 60"/>
                  <a:gd name="T21" fmla="*/ 78 h 94"/>
                  <a:gd name="T22" fmla="*/ 6 w 60"/>
                  <a:gd name="T23"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94">
                    <a:moveTo>
                      <a:pt x="6" y="48"/>
                    </a:moveTo>
                    <a:cubicBezTo>
                      <a:pt x="13" y="36"/>
                      <a:pt x="24" y="28"/>
                      <a:pt x="34" y="22"/>
                    </a:cubicBezTo>
                    <a:cubicBezTo>
                      <a:pt x="36" y="21"/>
                      <a:pt x="38" y="20"/>
                      <a:pt x="40" y="19"/>
                    </a:cubicBezTo>
                    <a:cubicBezTo>
                      <a:pt x="43" y="17"/>
                      <a:pt x="47" y="15"/>
                      <a:pt x="50" y="12"/>
                    </a:cubicBezTo>
                    <a:cubicBezTo>
                      <a:pt x="51" y="11"/>
                      <a:pt x="53" y="9"/>
                      <a:pt x="54" y="8"/>
                    </a:cubicBezTo>
                    <a:cubicBezTo>
                      <a:pt x="55" y="6"/>
                      <a:pt x="56" y="5"/>
                      <a:pt x="57" y="3"/>
                    </a:cubicBezTo>
                    <a:cubicBezTo>
                      <a:pt x="58" y="3"/>
                      <a:pt x="59" y="0"/>
                      <a:pt x="60" y="1"/>
                    </a:cubicBezTo>
                    <a:cubicBezTo>
                      <a:pt x="60" y="1"/>
                      <a:pt x="60" y="1"/>
                      <a:pt x="60" y="1"/>
                    </a:cubicBezTo>
                    <a:cubicBezTo>
                      <a:pt x="16" y="94"/>
                      <a:pt x="16" y="94"/>
                      <a:pt x="16" y="94"/>
                    </a:cubicBezTo>
                    <a:cubicBezTo>
                      <a:pt x="15" y="94"/>
                      <a:pt x="16" y="93"/>
                      <a:pt x="16" y="91"/>
                    </a:cubicBezTo>
                    <a:cubicBezTo>
                      <a:pt x="16" y="88"/>
                      <a:pt x="10" y="82"/>
                      <a:pt x="7" y="78"/>
                    </a:cubicBezTo>
                    <a:cubicBezTo>
                      <a:pt x="2" y="69"/>
                      <a:pt x="0" y="59"/>
                      <a:pt x="6" y="4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2" name="apple"/>
            <p:cNvGrpSpPr/>
            <p:nvPr/>
          </p:nvGrpSpPr>
          <p:grpSpPr>
            <a:xfrm>
              <a:off x="4756363" y="2627179"/>
              <a:ext cx="270405" cy="270404"/>
              <a:chOff x="4446643" y="2750537"/>
              <a:chExt cx="270405" cy="270404"/>
            </a:xfrm>
          </p:grpSpPr>
          <p:sp>
            <p:nvSpPr>
              <p:cNvPr id="197" name="Freeform 196"/>
              <p:cNvSpPr>
                <a:spLocks/>
              </p:cNvSpPr>
              <p:nvPr/>
            </p:nvSpPr>
            <p:spPr bwMode="auto">
              <a:xfrm>
                <a:off x="4451150" y="2764057"/>
                <a:ext cx="265898" cy="256884"/>
              </a:xfrm>
              <a:custGeom>
                <a:avLst/>
                <a:gdLst>
                  <a:gd name="T0" fmla="*/ 3 w 59"/>
                  <a:gd name="T1" fmla="*/ 55 h 57"/>
                  <a:gd name="T2" fmla="*/ 6 w 59"/>
                  <a:gd name="T3" fmla="*/ 53 h 57"/>
                  <a:gd name="T4" fmla="*/ 11 w 59"/>
                  <a:gd name="T5" fmla="*/ 51 h 57"/>
                  <a:gd name="T6" fmla="*/ 19 w 59"/>
                  <a:gd name="T7" fmla="*/ 49 h 57"/>
                  <a:gd name="T8" fmla="*/ 24 w 59"/>
                  <a:gd name="T9" fmla="*/ 48 h 57"/>
                  <a:gd name="T10" fmla="*/ 50 w 59"/>
                  <a:gd name="T11" fmla="*/ 36 h 57"/>
                  <a:gd name="T12" fmla="*/ 57 w 59"/>
                  <a:gd name="T13" fmla="*/ 14 h 57"/>
                  <a:gd name="T14" fmla="*/ 54 w 59"/>
                  <a:gd name="T15" fmla="*/ 3 h 57"/>
                  <a:gd name="T16" fmla="*/ 55 w 59"/>
                  <a:gd name="T17" fmla="*/ 0 h 57"/>
                  <a:gd name="T18" fmla="*/ 0 w 59"/>
                  <a:gd name="T19" fmla="*/ 56 h 57"/>
                  <a:gd name="T20" fmla="*/ 3 w 59"/>
                  <a:gd name="T2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7">
                    <a:moveTo>
                      <a:pt x="3" y="55"/>
                    </a:moveTo>
                    <a:cubicBezTo>
                      <a:pt x="4" y="55"/>
                      <a:pt x="5" y="54"/>
                      <a:pt x="6" y="53"/>
                    </a:cubicBezTo>
                    <a:cubicBezTo>
                      <a:pt x="8" y="52"/>
                      <a:pt x="9" y="51"/>
                      <a:pt x="11" y="51"/>
                    </a:cubicBezTo>
                    <a:cubicBezTo>
                      <a:pt x="13" y="50"/>
                      <a:pt x="16" y="49"/>
                      <a:pt x="19" y="49"/>
                    </a:cubicBezTo>
                    <a:cubicBezTo>
                      <a:pt x="21" y="48"/>
                      <a:pt x="23" y="48"/>
                      <a:pt x="24" y="48"/>
                    </a:cubicBezTo>
                    <a:cubicBezTo>
                      <a:pt x="33" y="45"/>
                      <a:pt x="43" y="43"/>
                      <a:pt x="50" y="36"/>
                    </a:cubicBezTo>
                    <a:cubicBezTo>
                      <a:pt x="58" y="29"/>
                      <a:pt x="59" y="21"/>
                      <a:pt x="57" y="14"/>
                    </a:cubicBezTo>
                    <a:cubicBezTo>
                      <a:pt x="56" y="10"/>
                      <a:pt x="54" y="4"/>
                      <a:pt x="54" y="3"/>
                    </a:cubicBezTo>
                    <a:cubicBezTo>
                      <a:pt x="54" y="1"/>
                      <a:pt x="55" y="1"/>
                      <a:pt x="55" y="0"/>
                    </a:cubicBezTo>
                    <a:cubicBezTo>
                      <a:pt x="0" y="56"/>
                      <a:pt x="0" y="56"/>
                      <a:pt x="0" y="56"/>
                    </a:cubicBezTo>
                    <a:cubicBezTo>
                      <a:pt x="1" y="57"/>
                      <a:pt x="2" y="56"/>
                      <a:pt x="3" y="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8" name="Freeform 197"/>
              <p:cNvSpPr>
                <a:spLocks/>
              </p:cNvSpPr>
              <p:nvPr/>
            </p:nvSpPr>
            <p:spPr bwMode="auto">
              <a:xfrm>
                <a:off x="4446643" y="2750537"/>
                <a:ext cx="252378" cy="265898"/>
              </a:xfrm>
              <a:custGeom>
                <a:avLst/>
                <a:gdLst>
                  <a:gd name="T0" fmla="*/ 20 w 56"/>
                  <a:gd name="T1" fmla="*/ 8 h 59"/>
                  <a:gd name="T2" fmla="*/ 9 w 56"/>
                  <a:gd name="T3" fmla="*/ 35 h 59"/>
                  <a:gd name="T4" fmla="*/ 8 w 56"/>
                  <a:gd name="T5" fmla="*/ 40 h 59"/>
                  <a:gd name="T6" fmla="*/ 6 w 56"/>
                  <a:gd name="T7" fmla="*/ 49 h 59"/>
                  <a:gd name="T8" fmla="*/ 4 w 56"/>
                  <a:gd name="T9" fmla="*/ 53 h 59"/>
                  <a:gd name="T10" fmla="*/ 2 w 56"/>
                  <a:gd name="T11" fmla="*/ 57 h 59"/>
                  <a:gd name="T12" fmla="*/ 1 w 56"/>
                  <a:gd name="T13" fmla="*/ 59 h 59"/>
                  <a:gd name="T14" fmla="*/ 1 w 56"/>
                  <a:gd name="T15" fmla="*/ 59 h 59"/>
                  <a:gd name="T16" fmla="*/ 56 w 56"/>
                  <a:gd name="T17" fmla="*/ 3 h 59"/>
                  <a:gd name="T18" fmla="*/ 53 w 56"/>
                  <a:gd name="T19" fmla="*/ 4 h 59"/>
                  <a:gd name="T20" fmla="*/ 42 w 56"/>
                  <a:gd name="T21" fmla="*/ 1 h 59"/>
                  <a:gd name="T22" fmla="*/ 20 w 56"/>
                  <a:gd name="T23"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20" y="8"/>
                    </a:moveTo>
                    <a:cubicBezTo>
                      <a:pt x="14" y="16"/>
                      <a:pt x="11" y="26"/>
                      <a:pt x="9" y="35"/>
                    </a:cubicBezTo>
                    <a:cubicBezTo>
                      <a:pt x="9" y="37"/>
                      <a:pt x="9" y="38"/>
                      <a:pt x="8" y="40"/>
                    </a:cubicBezTo>
                    <a:cubicBezTo>
                      <a:pt x="8" y="43"/>
                      <a:pt x="7" y="46"/>
                      <a:pt x="6" y="49"/>
                    </a:cubicBezTo>
                    <a:cubicBezTo>
                      <a:pt x="6" y="50"/>
                      <a:pt x="5" y="52"/>
                      <a:pt x="4" y="53"/>
                    </a:cubicBezTo>
                    <a:cubicBezTo>
                      <a:pt x="4" y="54"/>
                      <a:pt x="3" y="55"/>
                      <a:pt x="2" y="57"/>
                    </a:cubicBezTo>
                    <a:cubicBezTo>
                      <a:pt x="2" y="57"/>
                      <a:pt x="0" y="59"/>
                      <a:pt x="1" y="59"/>
                    </a:cubicBezTo>
                    <a:cubicBezTo>
                      <a:pt x="1" y="59"/>
                      <a:pt x="1" y="59"/>
                      <a:pt x="1" y="59"/>
                    </a:cubicBezTo>
                    <a:cubicBezTo>
                      <a:pt x="56" y="3"/>
                      <a:pt x="56" y="3"/>
                      <a:pt x="56" y="3"/>
                    </a:cubicBezTo>
                    <a:cubicBezTo>
                      <a:pt x="55" y="2"/>
                      <a:pt x="55" y="3"/>
                      <a:pt x="53" y="4"/>
                    </a:cubicBezTo>
                    <a:cubicBezTo>
                      <a:pt x="51" y="4"/>
                      <a:pt x="45" y="2"/>
                      <a:pt x="42" y="1"/>
                    </a:cubicBezTo>
                    <a:cubicBezTo>
                      <a:pt x="34" y="0"/>
                      <a:pt x="26" y="1"/>
                      <a:pt x="20" y="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3" name="leaf"/>
            <p:cNvGrpSpPr/>
            <p:nvPr/>
          </p:nvGrpSpPr>
          <p:grpSpPr>
            <a:xfrm>
              <a:off x="5090996" y="2875798"/>
              <a:ext cx="527290" cy="721078"/>
              <a:chOff x="4906330" y="2840672"/>
              <a:chExt cx="527290" cy="721078"/>
            </a:xfrm>
          </p:grpSpPr>
          <p:sp>
            <p:nvSpPr>
              <p:cNvPr id="191" name="Freeform 190"/>
              <p:cNvSpPr>
                <a:spLocks/>
              </p:cNvSpPr>
              <p:nvPr/>
            </p:nvSpPr>
            <p:spPr bwMode="auto">
              <a:xfrm>
                <a:off x="4919851" y="2845178"/>
                <a:ext cx="513769" cy="716572"/>
              </a:xfrm>
              <a:custGeom>
                <a:avLst/>
                <a:gdLst>
                  <a:gd name="T0" fmla="*/ 4 w 114"/>
                  <a:gd name="T1" fmla="*/ 155 h 159"/>
                  <a:gd name="T2" fmla="*/ 11 w 114"/>
                  <a:gd name="T3" fmla="*/ 147 h 159"/>
                  <a:gd name="T4" fmla="*/ 20 w 114"/>
                  <a:gd name="T5" fmla="*/ 140 h 159"/>
                  <a:gd name="T6" fmla="*/ 39 w 114"/>
                  <a:gd name="T7" fmla="*/ 130 h 159"/>
                  <a:gd name="T8" fmla="*/ 49 w 114"/>
                  <a:gd name="T9" fmla="*/ 125 h 159"/>
                  <a:gd name="T10" fmla="*/ 102 w 114"/>
                  <a:gd name="T11" fmla="*/ 83 h 159"/>
                  <a:gd name="T12" fmla="*/ 105 w 114"/>
                  <a:gd name="T13" fmla="*/ 30 h 159"/>
                  <a:gd name="T14" fmla="*/ 91 w 114"/>
                  <a:gd name="T15" fmla="*/ 6 h 159"/>
                  <a:gd name="T16" fmla="*/ 91 w 114"/>
                  <a:gd name="T17" fmla="*/ 0 h 159"/>
                  <a:gd name="T18" fmla="*/ 0 w 114"/>
                  <a:gd name="T19" fmla="*/ 158 h 159"/>
                  <a:gd name="T20" fmla="*/ 4 w 114"/>
                  <a:gd name="T2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59">
                    <a:moveTo>
                      <a:pt x="4" y="155"/>
                    </a:moveTo>
                    <a:cubicBezTo>
                      <a:pt x="7" y="152"/>
                      <a:pt x="9" y="150"/>
                      <a:pt x="11" y="147"/>
                    </a:cubicBezTo>
                    <a:cubicBezTo>
                      <a:pt x="14" y="144"/>
                      <a:pt x="17" y="142"/>
                      <a:pt x="20" y="140"/>
                    </a:cubicBezTo>
                    <a:cubicBezTo>
                      <a:pt x="26" y="136"/>
                      <a:pt x="32" y="133"/>
                      <a:pt x="39" y="130"/>
                    </a:cubicBezTo>
                    <a:cubicBezTo>
                      <a:pt x="42" y="128"/>
                      <a:pt x="46" y="127"/>
                      <a:pt x="49" y="125"/>
                    </a:cubicBezTo>
                    <a:cubicBezTo>
                      <a:pt x="68" y="115"/>
                      <a:pt x="88" y="103"/>
                      <a:pt x="102" y="83"/>
                    </a:cubicBezTo>
                    <a:cubicBezTo>
                      <a:pt x="114" y="64"/>
                      <a:pt x="112" y="46"/>
                      <a:pt x="105" y="30"/>
                    </a:cubicBezTo>
                    <a:cubicBezTo>
                      <a:pt x="100" y="22"/>
                      <a:pt x="91" y="9"/>
                      <a:pt x="91" y="6"/>
                    </a:cubicBezTo>
                    <a:cubicBezTo>
                      <a:pt x="91" y="3"/>
                      <a:pt x="93" y="1"/>
                      <a:pt x="91" y="0"/>
                    </a:cubicBezTo>
                    <a:cubicBezTo>
                      <a:pt x="0" y="158"/>
                      <a:pt x="0" y="158"/>
                      <a:pt x="0" y="158"/>
                    </a:cubicBezTo>
                    <a:cubicBezTo>
                      <a:pt x="1" y="159"/>
                      <a:pt x="3" y="156"/>
                      <a:pt x="4" y="1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2" name="Freeform 191"/>
              <p:cNvSpPr>
                <a:spLocks/>
              </p:cNvSpPr>
              <p:nvPr/>
            </p:nvSpPr>
            <p:spPr bwMode="auto">
              <a:xfrm>
                <a:off x="4906330" y="2840672"/>
                <a:ext cx="423634" cy="716572"/>
              </a:xfrm>
              <a:custGeom>
                <a:avLst/>
                <a:gdLst>
                  <a:gd name="T0" fmla="*/ 16 w 94"/>
                  <a:gd name="T1" fmla="*/ 33 h 159"/>
                  <a:gd name="T2" fmla="*/ 6 w 94"/>
                  <a:gd name="T3" fmla="*/ 100 h 159"/>
                  <a:gd name="T4" fmla="*/ 7 w 94"/>
                  <a:gd name="T5" fmla="*/ 111 h 159"/>
                  <a:gd name="T6" fmla="*/ 8 w 94"/>
                  <a:gd name="T7" fmla="*/ 133 h 159"/>
                  <a:gd name="T8" fmla="*/ 6 w 94"/>
                  <a:gd name="T9" fmla="*/ 143 h 159"/>
                  <a:gd name="T10" fmla="*/ 3 w 94"/>
                  <a:gd name="T11" fmla="*/ 153 h 159"/>
                  <a:gd name="T12" fmla="*/ 3 w 94"/>
                  <a:gd name="T13" fmla="*/ 159 h 159"/>
                  <a:gd name="T14" fmla="*/ 3 w 94"/>
                  <a:gd name="T15" fmla="*/ 159 h 159"/>
                  <a:gd name="T16" fmla="*/ 94 w 94"/>
                  <a:gd name="T17" fmla="*/ 1 h 159"/>
                  <a:gd name="T18" fmla="*/ 89 w 94"/>
                  <a:gd name="T19" fmla="*/ 4 h 159"/>
                  <a:gd name="T20" fmla="*/ 61 w 94"/>
                  <a:gd name="T21" fmla="*/ 4 h 159"/>
                  <a:gd name="T22" fmla="*/ 16 w 94"/>
                  <a:gd name="T23" fmla="*/ 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59">
                    <a:moveTo>
                      <a:pt x="16" y="33"/>
                    </a:moveTo>
                    <a:cubicBezTo>
                      <a:pt x="6" y="55"/>
                      <a:pt x="6" y="78"/>
                      <a:pt x="6" y="100"/>
                    </a:cubicBezTo>
                    <a:cubicBezTo>
                      <a:pt x="7" y="103"/>
                      <a:pt x="7" y="107"/>
                      <a:pt x="7" y="111"/>
                    </a:cubicBezTo>
                    <a:cubicBezTo>
                      <a:pt x="8" y="118"/>
                      <a:pt x="9" y="125"/>
                      <a:pt x="8" y="133"/>
                    </a:cubicBezTo>
                    <a:cubicBezTo>
                      <a:pt x="8" y="136"/>
                      <a:pt x="7" y="140"/>
                      <a:pt x="6" y="143"/>
                    </a:cubicBezTo>
                    <a:cubicBezTo>
                      <a:pt x="5" y="146"/>
                      <a:pt x="4" y="150"/>
                      <a:pt x="3" y="153"/>
                    </a:cubicBezTo>
                    <a:cubicBezTo>
                      <a:pt x="3" y="154"/>
                      <a:pt x="0" y="158"/>
                      <a:pt x="3" y="159"/>
                    </a:cubicBezTo>
                    <a:cubicBezTo>
                      <a:pt x="3" y="159"/>
                      <a:pt x="3" y="159"/>
                      <a:pt x="3" y="159"/>
                    </a:cubicBezTo>
                    <a:cubicBezTo>
                      <a:pt x="94" y="1"/>
                      <a:pt x="94" y="1"/>
                      <a:pt x="94" y="1"/>
                    </a:cubicBezTo>
                    <a:cubicBezTo>
                      <a:pt x="92" y="0"/>
                      <a:pt x="93" y="2"/>
                      <a:pt x="89" y="4"/>
                    </a:cubicBezTo>
                    <a:cubicBezTo>
                      <a:pt x="85" y="6"/>
                      <a:pt x="70" y="3"/>
                      <a:pt x="61" y="4"/>
                    </a:cubicBezTo>
                    <a:cubicBezTo>
                      <a:pt x="43" y="5"/>
                      <a:pt x="27" y="13"/>
                      <a:pt x="16" y="33"/>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4" name="apple"/>
            <p:cNvGrpSpPr/>
            <p:nvPr/>
          </p:nvGrpSpPr>
          <p:grpSpPr>
            <a:xfrm>
              <a:off x="5221025" y="1437719"/>
              <a:ext cx="144216" cy="148722"/>
              <a:chOff x="4987452" y="1472875"/>
              <a:chExt cx="144216" cy="148722"/>
            </a:xfrm>
          </p:grpSpPr>
          <p:sp>
            <p:nvSpPr>
              <p:cNvPr id="189" name="Freeform 188"/>
              <p:cNvSpPr>
                <a:spLocks/>
              </p:cNvSpPr>
              <p:nvPr/>
            </p:nvSpPr>
            <p:spPr bwMode="auto">
              <a:xfrm>
                <a:off x="4987452" y="1481888"/>
                <a:ext cx="144216" cy="139709"/>
              </a:xfrm>
              <a:custGeom>
                <a:avLst/>
                <a:gdLst>
                  <a:gd name="T0" fmla="*/ 2 w 32"/>
                  <a:gd name="T1" fmla="*/ 30 h 31"/>
                  <a:gd name="T2" fmla="*/ 4 w 32"/>
                  <a:gd name="T3" fmla="*/ 28 h 31"/>
                  <a:gd name="T4" fmla="*/ 6 w 32"/>
                  <a:gd name="T5" fmla="*/ 27 h 31"/>
                  <a:gd name="T6" fmla="*/ 11 w 32"/>
                  <a:gd name="T7" fmla="*/ 26 h 31"/>
                  <a:gd name="T8" fmla="*/ 13 w 32"/>
                  <a:gd name="T9" fmla="*/ 26 h 31"/>
                  <a:gd name="T10" fmla="*/ 27 w 32"/>
                  <a:gd name="T11" fmla="*/ 19 h 31"/>
                  <a:gd name="T12" fmla="*/ 31 w 32"/>
                  <a:gd name="T13" fmla="*/ 8 h 31"/>
                  <a:gd name="T14" fmla="*/ 29 w 32"/>
                  <a:gd name="T15" fmla="*/ 1 h 31"/>
                  <a:gd name="T16" fmla="*/ 30 w 32"/>
                  <a:gd name="T17" fmla="*/ 0 h 31"/>
                  <a:gd name="T18" fmla="*/ 0 w 32"/>
                  <a:gd name="T19" fmla="*/ 30 h 31"/>
                  <a:gd name="T20" fmla="*/ 2 w 32"/>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2" y="30"/>
                    </a:moveTo>
                    <a:cubicBezTo>
                      <a:pt x="2" y="29"/>
                      <a:pt x="3" y="29"/>
                      <a:pt x="4" y="28"/>
                    </a:cubicBezTo>
                    <a:cubicBezTo>
                      <a:pt x="4" y="28"/>
                      <a:pt x="5" y="28"/>
                      <a:pt x="6" y="27"/>
                    </a:cubicBezTo>
                    <a:cubicBezTo>
                      <a:pt x="7" y="27"/>
                      <a:pt x="9" y="26"/>
                      <a:pt x="11" y="26"/>
                    </a:cubicBezTo>
                    <a:cubicBezTo>
                      <a:pt x="12" y="26"/>
                      <a:pt x="12" y="26"/>
                      <a:pt x="13" y="26"/>
                    </a:cubicBezTo>
                    <a:cubicBezTo>
                      <a:pt x="18" y="25"/>
                      <a:pt x="23" y="23"/>
                      <a:pt x="27" y="19"/>
                    </a:cubicBezTo>
                    <a:cubicBezTo>
                      <a:pt x="31" y="16"/>
                      <a:pt x="32" y="12"/>
                      <a:pt x="31" y="8"/>
                    </a:cubicBezTo>
                    <a:cubicBezTo>
                      <a:pt x="30" y="6"/>
                      <a:pt x="29" y="2"/>
                      <a:pt x="29" y="1"/>
                    </a:cubicBezTo>
                    <a:cubicBezTo>
                      <a:pt x="29" y="1"/>
                      <a:pt x="30" y="0"/>
                      <a:pt x="30" y="0"/>
                    </a:cubicBezTo>
                    <a:cubicBezTo>
                      <a:pt x="0" y="30"/>
                      <a:pt x="0" y="30"/>
                      <a:pt x="0" y="30"/>
                    </a:cubicBezTo>
                    <a:cubicBezTo>
                      <a:pt x="1" y="31"/>
                      <a:pt x="1" y="30"/>
                      <a:pt x="2" y="30"/>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0" name="Freeform 189"/>
              <p:cNvSpPr>
                <a:spLocks/>
              </p:cNvSpPr>
              <p:nvPr/>
            </p:nvSpPr>
            <p:spPr bwMode="auto">
              <a:xfrm>
                <a:off x="4987452" y="1472875"/>
                <a:ext cx="135202" cy="144216"/>
              </a:xfrm>
              <a:custGeom>
                <a:avLst/>
                <a:gdLst>
                  <a:gd name="T0" fmla="*/ 10 w 30"/>
                  <a:gd name="T1" fmla="*/ 5 h 32"/>
                  <a:gd name="T2" fmla="*/ 5 w 30"/>
                  <a:gd name="T3" fmla="*/ 19 h 32"/>
                  <a:gd name="T4" fmla="*/ 4 w 30"/>
                  <a:gd name="T5" fmla="*/ 22 h 32"/>
                  <a:gd name="T6" fmla="*/ 3 w 30"/>
                  <a:gd name="T7" fmla="*/ 27 h 32"/>
                  <a:gd name="T8" fmla="*/ 2 w 30"/>
                  <a:gd name="T9" fmla="*/ 29 h 32"/>
                  <a:gd name="T10" fmla="*/ 1 w 30"/>
                  <a:gd name="T11" fmla="*/ 31 h 32"/>
                  <a:gd name="T12" fmla="*/ 0 w 30"/>
                  <a:gd name="T13" fmla="*/ 32 h 32"/>
                  <a:gd name="T14" fmla="*/ 0 w 30"/>
                  <a:gd name="T15" fmla="*/ 32 h 32"/>
                  <a:gd name="T16" fmla="*/ 30 w 30"/>
                  <a:gd name="T17" fmla="*/ 2 h 32"/>
                  <a:gd name="T18" fmla="*/ 28 w 30"/>
                  <a:gd name="T19" fmla="*/ 3 h 32"/>
                  <a:gd name="T20" fmla="*/ 22 w 30"/>
                  <a:gd name="T21" fmla="*/ 1 h 32"/>
                  <a:gd name="T22" fmla="*/ 10 w 30"/>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0" y="5"/>
                    </a:moveTo>
                    <a:cubicBezTo>
                      <a:pt x="7" y="9"/>
                      <a:pt x="6" y="14"/>
                      <a:pt x="5" y="19"/>
                    </a:cubicBezTo>
                    <a:cubicBezTo>
                      <a:pt x="4" y="20"/>
                      <a:pt x="4" y="21"/>
                      <a:pt x="4" y="22"/>
                    </a:cubicBezTo>
                    <a:cubicBezTo>
                      <a:pt x="4" y="23"/>
                      <a:pt x="4" y="25"/>
                      <a:pt x="3" y="27"/>
                    </a:cubicBezTo>
                    <a:cubicBezTo>
                      <a:pt x="3" y="28"/>
                      <a:pt x="2" y="28"/>
                      <a:pt x="2" y="29"/>
                    </a:cubicBezTo>
                    <a:cubicBezTo>
                      <a:pt x="2" y="30"/>
                      <a:pt x="1" y="30"/>
                      <a:pt x="1" y="31"/>
                    </a:cubicBezTo>
                    <a:cubicBezTo>
                      <a:pt x="1" y="31"/>
                      <a:pt x="0" y="32"/>
                      <a:pt x="0" y="32"/>
                    </a:cubicBezTo>
                    <a:cubicBezTo>
                      <a:pt x="0" y="32"/>
                      <a:pt x="0" y="32"/>
                      <a:pt x="0" y="32"/>
                    </a:cubicBezTo>
                    <a:cubicBezTo>
                      <a:pt x="30" y="2"/>
                      <a:pt x="30" y="2"/>
                      <a:pt x="30" y="2"/>
                    </a:cubicBezTo>
                    <a:cubicBezTo>
                      <a:pt x="29" y="2"/>
                      <a:pt x="29" y="2"/>
                      <a:pt x="28" y="3"/>
                    </a:cubicBezTo>
                    <a:cubicBezTo>
                      <a:pt x="27" y="3"/>
                      <a:pt x="24" y="1"/>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5" name="apple"/>
            <p:cNvGrpSpPr/>
            <p:nvPr/>
          </p:nvGrpSpPr>
          <p:grpSpPr>
            <a:xfrm>
              <a:off x="6359645" y="1827979"/>
              <a:ext cx="139709" cy="148722"/>
              <a:chOff x="6213286" y="1892002"/>
              <a:chExt cx="139709" cy="148722"/>
            </a:xfrm>
          </p:grpSpPr>
          <p:sp>
            <p:nvSpPr>
              <p:cNvPr id="183" name="Freeform 182"/>
              <p:cNvSpPr>
                <a:spLocks/>
              </p:cNvSpPr>
              <p:nvPr/>
            </p:nvSpPr>
            <p:spPr bwMode="auto">
              <a:xfrm>
                <a:off x="6213286" y="1901015"/>
                <a:ext cx="139709" cy="139709"/>
              </a:xfrm>
              <a:custGeom>
                <a:avLst/>
                <a:gdLst>
                  <a:gd name="T0" fmla="*/ 1 w 31"/>
                  <a:gd name="T1" fmla="*/ 30 h 31"/>
                  <a:gd name="T2" fmla="*/ 3 w 31"/>
                  <a:gd name="T3" fmla="*/ 29 h 31"/>
                  <a:gd name="T4" fmla="*/ 6 w 31"/>
                  <a:gd name="T5" fmla="*/ 28 h 31"/>
                  <a:gd name="T6" fmla="*/ 10 w 31"/>
                  <a:gd name="T7" fmla="*/ 26 h 31"/>
                  <a:gd name="T8" fmla="*/ 13 w 31"/>
                  <a:gd name="T9" fmla="*/ 26 h 31"/>
                  <a:gd name="T10" fmla="*/ 27 w 31"/>
                  <a:gd name="T11" fmla="*/ 19 h 31"/>
                  <a:gd name="T12" fmla="*/ 31 w 31"/>
                  <a:gd name="T13" fmla="*/ 8 h 31"/>
                  <a:gd name="T14" fmla="*/ 29 w 31"/>
                  <a:gd name="T15" fmla="*/ 2 h 31"/>
                  <a:gd name="T16" fmla="*/ 29 w 31"/>
                  <a:gd name="T17" fmla="*/ 0 h 31"/>
                  <a:gd name="T18" fmla="*/ 0 w 31"/>
                  <a:gd name="T19" fmla="*/ 30 h 31"/>
                  <a:gd name="T20" fmla="*/ 1 w 31"/>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1">
                    <a:moveTo>
                      <a:pt x="1" y="30"/>
                    </a:moveTo>
                    <a:cubicBezTo>
                      <a:pt x="2" y="30"/>
                      <a:pt x="3" y="29"/>
                      <a:pt x="3" y="29"/>
                    </a:cubicBezTo>
                    <a:cubicBezTo>
                      <a:pt x="4" y="28"/>
                      <a:pt x="5" y="28"/>
                      <a:pt x="6" y="28"/>
                    </a:cubicBezTo>
                    <a:cubicBezTo>
                      <a:pt x="7" y="27"/>
                      <a:pt x="9" y="27"/>
                      <a:pt x="10" y="26"/>
                    </a:cubicBezTo>
                    <a:cubicBezTo>
                      <a:pt x="11" y="26"/>
                      <a:pt x="12" y="26"/>
                      <a:pt x="13" y="26"/>
                    </a:cubicBezTo>
                    <a:cubicBezTo>
                      <a:pt x="18" y="25"/>
                      <a:pt x="23" y="23"/>
                      <a:pt x="27" y="19"/>
                    </a:cubicBezTo>
                    <a:cubicBezTo>
                      <a:pt x="31" y="16"/>
                      <a:pt x="31" y="12"/>
                      <a:pt x="31" y="8"/>
                    </a:cubicBezTo>
                    <a:cubicBezTo>
                      <a:pt x="30" y="6"/>
                      <a:pt x="29" y="2"/>
                      <a:pt x="29" y="2"/>
                    </a:cubicBezTo>
                    <a:cubicBezTo>
                      <a:pt x="29" y="1"/>
                      <a:pt x="30" y="1"/>
                      <a:pt x="29" y="0"/>
                    </a:cubicBezTo>
                    <a:cubicBezTo>
                      <a:pt x="0" y="30"/>
                      <a:pt x="0" y="30"/>
                      <a:pt x="0" y="30"/>
                    </a:cubicBezTo>
                    <a:cubicBezTo>
                      <a:pt x="0" y="31"/>
                      <a:pt x="1" y="30"/>
                      <a:pt x="1" y="30"/>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84" name="Freeform 183"/>
              <p:cNvSpPr>
                <a:spLocks/>
              </p:cNvSpPr>
              <p:nvPr/>
            </p:nvSpPr>
            <p:spPr bwMode="auto">
              <a:xfrm>
                <a:off x="6213286" y="1892002"/>
                <a:ext cx="130696" cy="144216"/>
              </a:xfrm>
              <a:custGeom>
                <a:avLst/>
                <a:gdLst>
                  <a:gd name="T0" fmla="*/ 10 w 29"/>
                  <a:gd name="T1" fmla="*/ 5 h 32"/>
                  <a:gd name="T2" fmla="*/ 4 w 29"/>
                  <a:gd name="T3" fmla="*/ 19 h 32"/>
                  <a:gd name="T4" fmla="*/ 4 w 29"/>
                  <a:gd name="T5" fmla="*/ 22 h 32"/>
                  <a:gd name="T6" fmla="*/ 3 w 29"/>
                  <a:gd name="T7" fmla="*/ 27 h 32"/>
                  <a:gd name="T8" fmla="*/ 2 w 29"/>
                  <a:gd name="T9" fmla="*/ 29 h 32"/>
                  <a:gd name="T10" fmla="*/ 1 w 29"/>
                  <a:gd name="T11" fmla="*/ 31 h 32"/>
                  <a:gd name="T12" fmla="*/ 0 w 29"/>
                  <a:gd name="T13" fmla="*/ 32 h 32"/>
                  <a:gd name="T14" fmla="*/ 0 w 29"/>
                  <a:gd name="T15" fmla="*/ 32 h 32"/>
                  <a:gd name="T16" fmla="*/ 29 w 29"/>
                  <a:gd name="T17" fmla="*/ 2 h 32"/>
                  <a:gd name="T18" fmla="*/ 28 w 29"/>
                  <a:gd name="T19" fmla="*/ 3 h 32"/>
                  <a:gd name="T20" fmla="*/ 22 w 29"/>
                  <a:gd name="T21" fmla="*/ 1 h 32"/>
                  <a:gd name="T22" fmla="*/ 10 w 29"/>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2">
                    <a:moveTo>
                      <a:pt x="10" y="5"/>
                    </a:moveTo>
                    <a:cubicBezTo>
                      <a:pt x="7" y="9"/>
                      <a:pt x="5" y="15"/>
                      <a:pt x="4" y="19"/>
                    </a:cubicBezTo>
                    <a:cubicBezTo>
                      <a:pt x="4" y="20"/>
                      <a:pt x="4" y="21"/>
                      <a:pt x="4" y="22"/>
                    </a:cubicBezTo>
                    <a:cubicBezTo>
                      <a:pt x="4" y="24"/>
                      <a:pt x="3" y="25"/>
                      <a:pt x="3" y="27"/>
                    </a:cubicBezTo>
                    <a:cubicBezTo>
                      <a:pt x="2" y="28"/>
                      <a:pt x="2" y="28"/>
                      <a:pt x="2" y="29"/>
                    </a:cubicBezTo>
                    <a:cubicBezTo>
                      <a:pt x="1" y="30"/>
                      <a:pt x="1" y="30"/>
                      <a:pt x="1" y="31"/>
                    </a:cubicBezTo>
                    <a:cubicBezTo>
                      <a:pt x="0" y="31"/>
                      <a:pt x="0" y="32"/>
                      <a:pt x="0" y="32"/>
                    </a:cubicBezTo>
                    <a:cubicBezTo>
                      <a:pt x="0" y="32"/>
                      <a:pt x="0" y="32"/>
                      <a:pt x="0" y="32"/>
                    </a:cubicBezTo>
                    <a:cubicBezTo>
                      <a:pt x="29" y="2"/>
                      <a:pt x="29" y="2"/>
                      <a:pt x="29" y="2"/>
                    </a:cubicBezTo>
                    <a:cubicBezTo>
                      <a:pt x="29" y="2"/>
                      <a:pt x="29" y="2"/>
                      <a:pt x="28" y="3"/>
                    </a:cubicBezTo>
                    <a:cubicBezTo>
                      <a:pt x="27" y="3"/>
                      <a:pt x="24" y="2"/>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6" name="leaf"/>
            <p:cNvGrpSpPr/>
            <p:nvPr/>
          </p:nvGrpSpPr>
          <p:grpSpPr>
            <a:xfrm>
              <a:off x="6569208" y="1787419"/>
              <a:ext cx="297445" cy="292938"/>
              <a:chOff x="6384542" y="1752293"/>
              <a:chExt cx="297445" cy="292938"/>
            </a:xfrm>
          </p:grpSpPr>
          <p:sp>
            <p:nvSpPr>
              <p:cNvPr id="177" name="Freeform 176"/>
              <p:cNvSpPr>
                <a:spLocks/>
              </p:cNvSpPr>
              <p:nvPr/>
            </p:nvSpPr>
            <p:spPr bwMode="auto">
              <a:xfrm>
                <a:off x="6384542" y="1770320"/>
                <a:ext cx="292938" cy="274911"/>
              </a:xfrm>
              <a:custGeom>
                <a:avLst/>
                <a:gdLst>
                  <a:gd name="T0" fmla="*/ 63 w 65"/>
                  <a:gd name="T1" fmla="*/ 59 h 61"/>
                  <a:gd name="T2" fmla="*/ 59 w 65"/>
                  <a:gd name="T3" fmla="*/ 57 h 61"/>
                  <a:gd name="T4" fmla="*/ 54 w 65"/>
                  <a:gd name="T5" fmla="*/ 54 h 61"/>
                  <a:gd name="T6" fmla="*/ 44 w 65"/>
                  <a:gd name="T7" fmla="*/ 52 h 61"/>
                  <a:gd name="T8" fmla="*/ 39 w 65"/>
                  <a:gd name="T9" fmla="*/ 51 h 61"/>
                  <a:gd name="T10" fmla="*/ 10 w 65"/>
                  <a:gd name="T11" fmla="*/ 39 h 61"/>
                  <a:gd name="T12" fmla="*/ 2 w 65"/>
                  <a:gd name="T13" fmla="*/ 15 h 61"/>
                  <a:gd name="T14" fmla="*/ 5 w 65"/>
                  <a:gd name="T15" fmla="*/ 3 h 61"/>
                  <a:gd name="T16" fmla="*/ 4 w 65"/>
                  <a:gd name="T17" fmla="*/ 0 h 61"/>
                  <a:gd name="T18" fmla="*/ 65 w 65"/>
                  <a:gd name="T19" fmla="*/ 60 h 61"/>
                  <a:gd name="T20" fmla="*/ 63 w 65"/>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1">
                    <a:moveTo>
                      <a:pt x="63" y="59"/>
                    </a:moveTo>
                    <a:cubicBezTo>
                      <a:pt x="61" y="58"/>
                      <a:pt x="60" y="57"/>
                      <a:pt x="59" y="57"/>
                    </a:cubicBezTo>
                    <a:cubicBezTo>
                      <a:pt x="57" y="56"/>
                      <a:pt x="56" y="55"/>
                      <a:pt x="54" y="54"/>
                    </a:cubicBezTo>
                    <a:cubicBezTo>
                      <a:pt x="51" y="53"/>
                      <a:pt x="47" y="53"/>
                      <a:pt x="44" y="52"/>
                    </a:cubicBezTo>
                    <a:cubicBezTo>
                      <a:pt x="42" y="52"/>
                      <a:pt x="41" y="52"/>
                      <a:pt x="39" y="51"/>
                    </a:cubicBezTo>
                    <a:cubicBezTo>
                      <a:pt x="29" y="49"/>
                      <a:pt x="18" y="46"/>
                      <a:pt x="10" y="39"/>
                    </a:cubicBezTo>
                    <a:cubicBezTo>
                      <a:pt x="2" y="32"/>
                      <a:pt x="0" y="24"/>
                      <a:pt x="2" y="15"/>
                    </a:cubicBezTo>
                    <a:cubicBezTo>
                      <a:pt x="3" y="11"/>
                      <a:pt x="5" y="4"/>
                      <a:pt x="5" y="3"/>
                    </a:cubicBezTo>
                    <a:cubicBezTo>
                      <a:pt x="5" y="1"/>
                      <a:pt x="3" y="1"/>
                      <a:pt x="4" y="0"/>
                    </a:cubicBezTo>
                    <a:cubicBezTo>
                      <a:pt x="65" y="60"/>
                      <a:pt x="65" y="60"/>
                      <a:pt x="65" y="60"/>
                    </a:cubicBezTo>
                    <a:cubicBezTo>
                      <a:pt x="65" y="61"/>
                      <a:pt x="63" y="60"/>
                      <a:pt x="63" y="59"/>
                    </a:cubicBezTo>
                    <a:close/>
                  </a:path>
                </a:pathLst>
              </a:custGeom>
              <a:solidFill>
                <a:srgbClr val="3B9137">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8" name="Freeform 177"/>
              <p:cNvSpPr>
                <a:spLocks/>
              </p:cNvSpPr>
              <p:nvPr/>
            </p:nvSpPr>
            <p:spPr bwMode="auto">
              <a:xfrm>
                <a:off x="6402569" y="1752293"/>
                <a:ext cx="279418" cy="288432"/>
              </a:xfrm>
              <a:custGeom>
                <a:avLst/>
                <a:gdLst>
                  <a:gd name="T0" fmla="*/ 39 w 62"/>
                  <a:gd name="T1" fmla="*/ 9 h 64"/>
                  <a:gd name="T2" fmla="*/ 52 w 62"/>
                  <a:gd name="T3" fmla="*/ 38 h 64"/>
                  <a:gd name="T4" fmla="*/ 53 w 62"/>
                  <a:gd name="T5" fmla="*/ 43 h 64"/>
                  <a:gd name="T6" fmla="*/ 56 w 62"/>
                  <a:gd name="T7" fmla="*/ 53 h 64"/>
                  <a:gd name="T8" fmla="*/ 58 w 62"/>
                  <a:gd name="T9" fmla="*/ 57 h 64"/>
                  <a:gd name="T10" fmla="*/ 60 w 62"/>
                  <a:gd name="T11" fmla="*/ 61 h 64"/>
                  <a:gd name="T12" fmla="*/ 61 w 62"/>
                  <a:gd name="T13" fmla="*/ 64 h 64"/>
                  <a:gd name="T14" fmla="*/ 61 w 62"/>
                  <a:gd name="T15" fmla="*/ 64 h 64"/>
                  <a:gd name="T16" fmla="*/ 0 w 62"/>
                  <a:gd name="T17" fmla="*/ 4 h 64"/>
                  <a:gd name="T18" fmla="*/ 3 w 62"/>
                  <a:gd name="T19" fmla="*/ 5 h 64"/>
                  <a:gd name="T20" fmla="*/ 15 w 62"/>
                  <a:gd name="T21" fmla="*/ 1 h 64"/>
                  <a:gd name="T22" fmla="*/ 39 w 62"/>
                  <a:gd name="T2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4">
                    <a:moveTo>
                      <a:pt x="39" y="9"/>
                    </a:moveTo>
                    <a:cubicBezTo>
                      <a:pt x="47" y="17"/>
                      <a:pt x="50" y="28"/>
                      <a:pt x="52" y="38"/>
                    </a:cubicBezTo>
                    <a:cubicBezTo>
                      <a:pt x="53" y="39"/>
                      <a:pt x="53" y="41"/>
                      <a:pt x="53" y="43"/>
                    </a:cubicBezTo>
                    <a:cubicBezTo>
                      <a:pt x="54" y="46"/>
                      <a:pt x="54" y="50"/>
                      <a:pt x="56" y="53"/>
                    </a:cubicBezTo>
                    <a:cubicBezTo>
                      <a:pt x="56" y="54"/>
                      <a:pt x="57" y="56"/>
                      <a:pt x="58" y="57"/>
                    </a:cubicBezTo>
                    <a:cubicBezTo>
                      <a:pt x="59" y="59"/>
                      <a:pt x="59" y="60"/>
                      <a:pt x="60" y="61"/>
                    </a:cubicBezTo>
                    <a:cubicBezTo>
                      <a:pt x="61" y="62"/>
                      <a:pt x="62" y="63"/>
                      <a:pt x="61" y="64"/>
                    </a:cubicBezTo>
                    <a:cubicBezTo>
                      <a:pt x="61" y="64"/>
                      <a:pt x="61" y="64"/>
                      <a:pt x="61" y="64"/>
                    </a:cubicBezTo>
                    <a:cubicBezTo>
                      <a:pt x="0" y="4"/>
                      <a:pt x="0" y="4"/>
                      <a:pt x="0" y="4"/>
                    </a:cubicBezTo>
                    <a:cubicBezTo>
                      <a:pt x="1" y="3"/>
                      <a:pt x="1" y="4"/>
                      <a:pt x="3" y="5"/>
                    </a:cubicBezTo>
                    <a:cubicBezTo>
                      <a:pt x="5" y="5"/>
                      <a:pt x="11" y="2"/>
                      <a:pt x="15" y="1"/>
                    </a:cubicBezTo>
                    <a:cubicBezTo>
                      <a:pt x="24" y="0"/>
                      <a:pt x="32" y="1"/>
                      <a:pt x="39"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7" name="apple"/>
            <p:cNvGrpSpPr/>
            <p:nvPr/>
          </p:nvGrpSpPr>
          <p:grpSpPr>
            <a:xfrm>
              <a:off x="6679624" y="3188204"/>
              <a:ext cx="265898" cy="270405"/>
              <a:chOff x="6569318" y="3331907"/>
              <a:chExt cx="265898" cy="270405"/>
            </a:xfrm>
          </p:grpSpPr>
          <p:sp>
            <p:nvSpPr>
              <p:cNvPr id="175" name="Freeform 174"/>
              <p:cNvSpPr>
                <a:spLocks/>
              </p:cNvSpPr>
              <p:nvPr/>
            </p:nvSpPr>
            <p:spPr bwMode="auto">
              <a:xfrm>
                <a:off x="6573825" y="3349934"/>
                <a:ext cx="261391" cy="252378"/>
              </a:xfrm>
              <a:custGeom>
                <a:avLst/>
                <a:gdLst>
                  <a:gd name="T0" fmla="*/ 2 w 58"/>
                  <a:gd name="T1" fmla="*/ 55 h 56"/>
                  <a:gd name="T2" fmla="*/ 6 w 58"/>
                  <a:gd name="T3" fmla="*/ 52 h 56"/>
                  <a:gd name="T4" fmla="*/ 10 w 58"/>
                  <a:gd name="T5" fmla="*/ 50 h 56"/>
                  <a:gd name="T6" fmla="*/ 19 w 58"/>
                  <a:gd name="T7" fmla="*/ 48 h 56"/>
                  <a:gd name="T8" fmla="*/ 24 w 58"/>
                  <a:gd name="T9" fmla="*/ 47 h 56"/>
                  <a:gd name="T10" fmla="*/ 50 w 58"/>
                  <a:gd name="T11" fmla="*/ 35 h 56"/>
                  <a:gd name="T12" fmla="*/ 57 w 58"/>
                  <a:gd name="T13" fmla="*/ 14 h 56"/>
                  <a:gd name="T14" fmla="*/ 53 w 58"/>
                  <a:gd name="T15" fmla="*/ 2 h 56"/>
                  <a:gd name="T16" fmla="*/ 54 w 58"/>
                  <a:gd name="T17" fmla="*/ 0 h 56"/>
                  <a:gd name="T18" fmla="*/ 0 w 58"/>
                  <a:gd name="T19" fmla="*/ 56 h 56"/>
                  <a:gd name="T20" fmla="*/ 2 w 58"/>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2" y="55"/>
                    </a:moveTo>
                    <a:cubicBezTo>
                      <a:pt x="4" y="54"/>
                      <a:pt x="5" y="53"/>
                      <a:pt x="6" y="52"/>
                    </a:cubicBezTo>
                    <a:cubicBezTo>
                      <a:pt x="7" y="51"/>
                      <a:pt x="9" y="51"/>
                      <a:pt x="10" y="50"/>
                    </a:cubicBezTo>
                    <a:cubicBezTo>
                      <a:pt x="13" y="49"/>
                      <a:pt x="16" y="48"/>
                      <a:pt x="19" y="48"/>
                    </a:cubicBezTo>
                    <a:cubicBezTo>
                      <a:pt x="21" y="48"/>
                      <a:pt x="22" y="47"/>
                      <a:pt x="24" y="47"/>
                    </a:cubicBezTo>
                    <a:cubicBezTo>
                      <a:pt x="33" y="45"/>
                      <a:pt x="42" y="42"/>
                      <a:pt x="50" y="35"/>
                    </a:cubicBezTo>
                    <a:cubicBezTo>
                      <a:pt x="57" y="29"/>
                      <a:pt x="58" y="21"/>
                      <a:pt x="57" y="14"/>
                    </a:cubicBezTo>
                    <a:cubicBezTo>
                      <a:pt x="56" y="10"/>
                      <a:pt x="53" y="3"/>
                      <a:pt x="53" y="2"/>
                    </a:cubicBezTo>
                    <a:cubicBezTo>
                      <a:pt x="54" y="1"/>
                      <a:pt x="55" y="0"/>
                      <a:pt x="54" y="0"/>
                    </a:cubicBezTo>
                    <a:cubicBezTo>
                      <a:pt x="0" y="56"/>
                      <a:pt x="0" y="56"/>
                      <a:pt x="0" y="56"/>
                    </a:cubicBezTo>
                    <a:cubicBezTo>
                      <a:pt x="0" y="56"/>
                      <a:pt x="2" y="55"/>
                      <a:pt x="2" y="5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6" name="Freeform 175"/>
              <p:cNvSpPr>
                <a:spLocks/>
              </p:cNvSpPr>
              <p:nvPr/>
            </p:nvSpPr>
            <p:spPr bwMode="auto">
              <a:xfrm>
                <a:off x="6569318" y="3331907"/>
                <a:ext cx="247871" cy="270405"/>
              </a:xfrm>
              <a:custGeom>
                <a:avLst/>
                <a:gdLst>
                  <a:gd name="T0" fmla="*/ 20 w 55"/>
                  <a:gd name="T1" fmla="*/ 9 h 60"/>
                  <a:gd name="T2" fmla="*/ 9 w 55"/>
                  <a:gd name="T3" fmla="*/ 35 h 60"/>
                  <a:gd name="T4" fmla="*/ 8 w 55"/>
                  <a:gd name="T5" fmla="*/ 40 h 60"/>
                  <a:gd name="T6" fmla="*/ 6 w 55"/>
                  <a:gd name="T7" fmla="*/ 49 h 60"/>
                  <a:gd name="T8" fmla="*/ 4 w 55"/>
                  <a:gd name="T9" fmla="*/ 53 h 60"/>
                  <a:gd name="T10" fmla="*/ 2 w 55"/>
                  <a:gd name="T11" fmla="*/ 57 h 60"/>
                  <a:gd name="T12" fmla="*/ 1 w 55"/>
                  <a:gd name="T13" fmla="*/ 60 h 60"/>
                  <a:gd name="T14" fmla="*/ 1 w 55"/>
                  <a:gd name="T15" fmla="*/ 60 h 60"/>
                  <a:gd name="T16" fmla="*/ 55 w 55"/>
                  <a:gd name="T17" fmla="*/ 4 h 60"/>
                  <a:gd name="T18" fmla="*/ 53 w 55"/>
                  <a:gd name="T19" fmla="*/ 4 h 60"/>
                  <a:gd name="T20" fmla="*/ 41 w 55"/>
                  <a:gd name="T21" fmla="*/ 1 h 60"/>
                  <a:gd name="T22" fmla="*/ 20 w 55"/>
                  <a:gd name="T2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0">
                    <a:moveTo>
                      <a:pt x="20" y="9"/>
                    </a:moveTo>
                    <a:cubicBezTo>
                      <a:pt x="13" y="17"/>
                      <a:pt x="11" y="26"/>
                      <a:pt x="9" y="35"/>
                    </a:cubicBezTo>
                    <a:cubicBezTo>
                      <a:pt x="8" y="37"/>
                      <a:pt x="8" y="39"/>
                      <a:pt x="8" y="40"/>
                    </a:cubicBezTo>
                    <a:cubicBezTo>
                      <a:pt x="7" y="43"/>
                      <a:pt x="7" y="46"/>
                      <a:pt x="6" y="49"/>
                    </a:cubicBezTo>
                    <a:cubicBezTo>
                      <a:pt x="5" y="51"/>
                      <a:pt x="5" y="52"/>
                      <a:pt x="4" y="53"/>
                    </a:cubicBezTo>
                    <a:cubicBezTo>
                      <a:pt x="3" y="55"/>
                      <a:pt x="3" y="56"/>
                      <a:pt x="2" y="57"/>
                    </a:cubicBezTo>
                    <a:cubicBezTo>
                      <a:pt x="1" y="57"/>
                      <a:pt x="0" y="59"/>
                      <a:pt x="1" y="60"/>
                    </a:cubicBezTo>
                    <a:cubicBezTo>
                      <a:pt x="1" y="60"/>
                      <a:pt x="1" y="60"/>
                      <a:pt x="1" y="60"/>
                    </a:cubicBezTo>
                    <a:cubicBezTo>
                      <a:pt x="55" y="4"/>
                      <a:pt x="55" y="4"/>
                      <a:pt x="55" y="4"/>
                    </a:cubicBezTo>
                    <a:cubicBezTo>
                      <a:pt x="55" y="3"/>
                      <a:pt x="54" y="4"/>
                      <a:pt x="53" y="4"/>
                    </a:cubicBezTo>
                    <a:cubicBezTo>
                      <a:pt x="51" y="5"/>
                      <a:pt x="45" y="2"/>
                      <a:pt x="41" y="1"/>
                    </a:cubicBezTo>
                    <a:cubicBezTo>
                      <a:pt x="34" y="0"/>
                      <a:pt x="26" y="1"/>
                      <a:pt x="20"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8" name="leaf"/>
            <p:cNvGrpSpPr/>
            <p:nvPr/>
          </p:nvGrpSpPr>
          <p:grpSpPr>
            <a:xfrm>
              <a:off x="7204659" y="3074094"/>
              <a:ext cx="644464" cy="608410"/>
              <a:chOff x="7019993" y="3038968"/>
              <a:chExt cx="644464" cy="608410"/>
            </a:xfrm>
          </p:grpSpPr>
          <p:sp>
            <p:nvSpPr>
              <p:cNvPr id="169" name="Freeform 168"/>
              <p:cNvSpPr>
                <a:spLocks/>
              </p:cNvSpPr>
              <p:nvPr/>
            </p:nvSpPr>
            <p:spPr bwMode="auto">
              <a:xfrm>
                <a:off x="7019993" y="3088542"/>
                <a:ext cx="635451" cy="558836"/>
              </a:xfrm>
              <a:custGeom>
                <a:avLst/>
                <a:gdLst>
                  <a:gd name="T0" fmla="*/ 135 w 141"/>
                  <a:gd name="T1" fmla="*/ 122 h 124"/>
                  <a:gd name="T2" fmla="*/ 127 w 141"/>
                  <a:gd name="T3" fmla="*/ 116 h 124"/>
                  <a:gd name="T4" fmla="*/ 116 w 141"/>
                  <a:gd name="T5" fmla="*/ 112 h 124"/>
                  <a:gd name="T6" fmla="*/ 95 w 141"/>
                  <a:gd name="T7" fmla="*/ 108 h 124"/>
                  <a:gd name="T8" fmla="*/ 84 w 141"/>
                  <a:gd name="T9" fmla="*/ 107 h 124"/>
                  <a:gd name="T10" fmla="*/ 21 w 141"/>
                  <a:gd name="T11" fmla="*/ 83 h 124"/>
                  <a:gd name="T12" fmla="*/ 2 w 141"/>
                  <a:gd name="T13" fmla="*/ 33 h 124"/>
                  <a:gd name="T14" fmla="*/ 8 w 141"/>
                  <a:gd name="T15" fmla="*/ 6 h 124"/>
                  <a:gd name="T16" fmla="*/ 6 w 141"/>
                  <a:gd name="T17" fmla="*/ 0 h 124"/>
                  <a:gd name="T18" fmla="*/ 141 w 141"/>
                  <a:gd name="T19" fmla="*/ 123 h 124"/>
                  <a:gd name="T20" fmla="*/ 135 w 141"/>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4">
                    <a:moveTo>
                      <a:pt x="135" y="122"/>
                    </a:moveTo>
                    <a:cubicBezTo>
                      <a:pt x="132" y="120"/>
                      <a:pt x="130" y="118"/>
                      <a:pt x="127" y="116"/>
                    </a:cubicBezTo>
                    <a:cubicBezTo>
                      <a:pt x="123" y="115"/>
                      <a:pt x="120" y="113"/>
                      <a:pt x="116" y="112"/>
                    </a:cubicBezTo>
                    <a:cubicBezTo>
                      <a:pt x="110" y="110"/>
                      <a:pt x="102" y="109"/>
                      <a:pt x="95" y="108"/>
                    </a:cubicBezTo>
                    <a:cubicBezTo>
                      <a:pt x="91" y="108"/>
                      <a:pt x="88" y="107"/>
                      <a:pt x="84" y="107"/>
                    </a:cubicBezTo>
                    <a:cubicBezTo>
                      <a:pt x="63" y="103"/>
                      <a:pt x="40" y="98"/>
                      <a:pt x="21" y="83"/>
                    </a:cubicBezTo>
                    <a:cubicBezTo>
                      <a:pt x="3" y="68"/>
                      <a:pt x="0" y="51"/>
                      <a:pt x="2" y="33"/>
                    </a:cubicBezTo>
                    <a:cubicBezTo>
                      <a:pt x="4" y="24"/>
                      <a:pt x="9" y="9"/>
                      <a:pt x="8" y="6"/>
                    </a:cubicBezTo>
                    <a:cubicBezTo>
                      <a:pt x="7" y="3"/>
                      <a:pt x="5" y="2"/>
                      <a:pt x="6" y="0"/>
                    </a:cubicBezTo>
                    <a:cubicBezTo>
                      <a:pt x="141" y="123"/>
                      <a:pt x="141" y="123"/>
                      <a:pt x="141" y="123"/>
                    </a:cubicBezTo>
                    <a:cubicBezTo>
                      <a:pt x="140" y="124"/>
                      <a:pt x="137" y="122"/>
                      <a:pt x="135" y="122"/>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0" name="Freeform 169"/>
              <p:cNvSpPr>
                <a:spLocks/>
              </p:cNvSpPr>
              <p:nvPr/>
            </p:nvSpPr>
            <p:spPr bwMode="auto">
              <a:xfrm>
                <a:off x="7047033" y="3038968"/>
                <a:ext cx="617424" cy="603904"/>
              </a:xfrm>
              <a:custGeom>
                <a:avLst/>
                <a:gdLst>
                  <a:gd name="T0" fmla="*/ 84 w 137"/>
                  <a:gd name="T1" fmla="*/ 19 h 134"/>
                  <a:gd name="T2" fmla="*/ 113 w 137"/>
                  <a:gd name="T3" fmla="*/ 79 h 134"/>
                  <a:gd name="T4" fmla="*/ 116 w 137"/>
                  <a:gd name="T5" fmla="*/ 90 h 134"/>
                  <a:gd name="T6" fmla="*/ 122 w 137"/>
                  <a:gd name="T7" fmla="*/ 111 h 134"/>
                  <a:gd name="T8" fmla="*/ 127 w 137"/>
                  <a:gd name="T9" fmla="*/ 120 h 134"/>
                  <a:gd name="T10" fmla="*/ 133 w 137"/>
                  <a:gd name="T11" fmla="*/ 128 h 134"/>
                  <a:gd name="T12" fmla="*/ 135 w 137"/>
                  <a:gd name="T13" fmla="*/ 134 h 134"/>
                  <a:gd name="T14" fmla="*/ 135 w 137"/>
                  <a:gd name="T15" fmla="*/ 134 h 134"/>
                  <a:gd name="T16" fmla="*/ 0 w 137"/>
                  <a:gd name="T17" fmla="*/ 11 h 134"/>
                  <a:gd name="T18" fmla="*/ 6 w 137"/>
                  <a:gd name="T19" fmla="*/ 13 h 134"/>
                  <a:gd name="T20" fmla="*/ 33 w 137"/>
                  <a:gd name="T21" fmla="*/ 4 h 134"/>
                  <a:gd name="T22" fmla="*/ 84 w 137"/>
                  <a:gd name="T23"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4">
                    <a:moveTo>
                      <a:pt x="84" y="19"/>
                    </a:moveTo>
                    <a:cubicBezTo>
                      <a:pt x="100" y="36"/>
                      <a:pt x="108" y="58"/>
                      <a:pt x="113" y="79"/>
                    </a:cubicBezTo>
                    <a:cubicBezTo>
                      <a:pt x="114" y="82"/>
                      <a:pt x="115" y="86"/>
                      <a:pt x="116" y="90"/>
                    </a:cubicBezTo>
                    <a:cubicBezTo>
                      <a:pt x="117" y="97"/>
                      <a:pt x="119" y="104"/>
                      <a:pt x="122" y="111"/>
                    </a:cubicBezTo>
                    <a:cubicBezTo>
                      <a:pt x="123" y="114"/>
                      <a:pt x="125" y="117"/>
                      <a:pt x="127" y="120"/>
                    </a:cubicBezTo>
                    <a:cubicBezTo>
                      <a:pt x="129" y="123"/>
                      <a:pt x="131" y="126"/>
                      <a:pt x="133" y="128"/>
                    </a:cubicBezTo>
                    <a:cubicBezTo>
                      <a:pt x="134" y="129"/>
                      <a:pt x="137" y="133"/>
                      <a:pt x="135" y="134"/>
                    </a:cubicBezTo>
                    <a:cubicBezTo>
                      <a:pt x="135" y="134"/>
                      <a:pt x="135" y="134"/>
                      <a:pt x="135" y="134"/>
                    </a:cubicBezTo>
                    <a:cubicBezTo>
                      <a:pt x="0" y="11"/>
                      <a:pt x="0" y="11"/>
                      <a:pt x="0" y="11"/>
                    </a:cubicBezTo>
                    <a:cubicBezTo>
                      <a:pt x="1" y="10"/>
                      <a:pt x="2" y="12"/>
                      <a:pt x="6" y="13"/>
                    </a:cubicBezTo>
                    <a:cubicBezTo>
                      <a:pt x="10" y="14"/>
                      <a:pt x="23" y="7"/>
                      <a:pt x="33" y="4"/>
                    </a:cubicBezTo>
                    <a:cubicBezTo>
                      <a:pt x="50" y="0"/>
                      <a:pt x="68" y="2"/>
                      <a:pt x="84" y="1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49" name="apple"/>
            <p:cNvGrpSpPr/>
            <p:nvPr/>
          </p:nvGrpSpPr>
          <p:grpSpPr>
            <a:xfrm>
              <a:off x="8315783" y="2866783"/>
              <a:ext cx="144216" cy="144216"/>
              <a:chOff x="8142171" y="2944327"/>
              <a:chExt cx="144216" cy="144216"/>
            </a:xfrm>
          </p:grpSpPr>
          <p:sp>
            <p:nvSpPr>
              <p:cNvPr id="167" name="Freeform 166"/>
              <p:cNvSpPr>
                <a:spLocks/>
              </p:cNvSpPr>
              <p:nvPr/>
            </p:nvSpPr>
            <p:spPr bwMode="auto">
              <a:xfrm>
                <a:off x="8142171" y="2953340"/>
                <a:ext cx="144216" cy="135202"/>
              </a:xfrm>
              <a:custGeom>
                <a:avLst/>
                <a:gdLst>
                  <a:gd name="T0" fmla="*/ 2 w 32"/>
                  <a:gd name="T1" fmla="*/ 30 h 30"/>
                  <a:gd name="T2" fmla="*/ 4 w 32"/>
                  <a:gd name="T3" fmla="*/ 28 h 30"/>
                  <a:gd name="T4" fmla="*/ 6 w 32"/>
                  <a:gd name="T5" fmla="*/ 27 h 30"/>
                  <a:gd name="T6" fmla="*/ 11 w 32"/>
                  <a:gd name="T7" fmla="*/ 26 h 30"/>
                  <a:gd name="T8" fmla="*/ 13 w 32"/>
                  <a:gd name="T9" fmla="*/ 25 h 30"/>
                  <a:gd name="T10" fmla="*/ 27 w 32"/>
                  <a:gd name="T11" fmla="*/ 19 h 30"/>
                  <a:gd name="T12" fmla="*/ 31 w 32"/>
                  <a:gd name="T13" fmla="*/ 7 h 30"/>
                  <a:gd name="T14" fmla="*/ 29 w 32"/>
                  <a:gd name="T15" fmla="*/ 1 h 30"/>
                  <a:gd name="T16" fmla="*/ 29 w 32"/>
                  <a:gd name="T17" fmla="*/ 0 h 30"/>
                  <a:gd name="T18" fmla="*/ 0 w 32"/>
                  <a:gd name="T19" fmla="*/ 30 h 30"/>
                  <a:gd name="T20" fmla="*/ 2 w 3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0">
                    <a:moveTo>
                      <a:pt x="2" y="30"/>
                    </a:moveTo>
                    <a:cubicBezTo>
                      <a:pt x="2" y="29"/>
                      <a:pt x="3" y="29"/>
                      <a:pt x="4" y="28"/>
                    </a:cubicBezTo>
                    <a:cubicBezTo>
                      <a:pt x="4" y="28"/>
                      <a:pt x="5" y="27"/>
                      <a:pt x="6" y="27"/>
                    </a:cubicBezTo>
                    <a:cubicBezTo>
                      <a:pt x="7" y="26"/>
                      <a:pt x="9" y="26"/>
                      <a:pt x="11" y="26"/>
                    </a:cubicBezTo>
                    <a:cubicBezTo>
                      <a:pt x="11" y="26"/>
                      <a:pt x="12" y="26"/>
                      <a:pt x="13" y="25"/>
                    </a:cubicBezTo>
                    <a:cubicBezTo>
                      <a:pt x="18" y="24"/>
                      <a:pt x="23" y="23"/>
                      <a:pt x="27" y="19"/>
                    </a:cubicBezTo>
                    <a:cubicBezTo>
                      <a:pt x="31" y="15"/>
                      <a:pt x="32" y="11"/>
                      <a:pt x="31" y="7"/>
                    </a:cubicBezTo>
                    <a:cubicBezTo>
                      <a:pt x="30" y="5"/>
                      <a:pt x="29" y="2"/>
                      <a:pt x="29" y="1"/>
                    </a:cubicBezTo>
                    <a:cubicBezTo>
                      <a:pt x="29" y="0"/>
                      <a:pt x="30" y="0"/>
                      <a:pt x="29" y="0"/>
                    </a:cubicBezTo>
                    <a:cubicBezTo>
                      <a:pt x="0" y="30"/>
                      <a:pt x="0" y="30"/>
                      <a:pt x="0" y="30"/>
                    </a:cubicBezTo>
                    <a:cubicBezTo>
                      <a:pt x="1" y="30"/>
                      <a:pt x="1" y="30"/>
                      <a:pt x="2" y="30"/>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8" name="Freeform 167"/>
              <p:cNvSpPr>
                <a:spLocks/>
              </p:cNvSpPr>
              <p:nvPr/>
            </p:nvSpPr>
            <p:spPr bwMode="auto">
              <a:xfrm>
                <a:off x="8142171" y="2944327"/>
                <a:ext cx="130696" cy="144216"/>
              </a:xfrm>
              <a:custGeom>
                <a:avLst/>
                <a:gdLst>
                  <a:gd name="T0" fmla="*/ 10 w 29"/>
                  <a:gd name="T1" fmla="*/ 5 h 32"/>
                  <a:gd name="T2" fmla="*/ 4 w 29"/>
                  <a:gd name="T3" fmla="*/ 19 h 32"/>
                  <a:gd name="T4" fmla="*/ 4 w 29"/>
                  <a:gd name="T5" fmla="*/ 22 h 32"/>
                  <a:gd name="T6" fmla="*/ 3 w 29"/>
                  <a:gd name="T7" fmla="*/ 26 h 32"/>
                  <a:gd name="T8" fmla="*/ 2 w 29"/>
                  <a:gd name="T9" fmla="*/ 29 h 32"/>
                  <a:gd name="T10" fmla="*/ 1 w 29"/>
                  <a:gd name="T11" fmla="*/ 31 h 32"/>
                  <a:gd name="T12" fmla="*/ 0 w 29"/>
                  <a:gd name="T13" fmla="*/ 32 h 32"/>
                  <a:gd name="T14" fmla="*/ 0 w 29"/>
                  <a:gd name="T15" fmla="*/ 32 h 32"/>
                  <a:gd name="T16" fmla="*/ 29 w 29"/>
                  <a:gd name="T17" fmla="*/ 2 h 32"/>
                  <a:gd name="T18" fmla="*/ 28 w 29"/>
                  <a:gd name="T19" fmla="*/ 2 h 32"/>
                  <a:gd name="T20" fmla="*/ 22 w 29"/>
                  <a:gd name="T21" fmla="*/ 1 h 32"/>
                  <a:gd name="T22" fmla="*/ 10 w 29"/>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2">
                    <a:moveTo>
                      <a:pt x="10" y="5"/>
                    </a:moveTo>
                    <a:cubicBezTo>
                      <a:pt x="7" y="9"/>
                      <a:pt x="5" y="14"/>
                      <a:pt x="4" y="19"/>
                    </a:cubicBezTo>
                    <a:cubicBezTo>
                      <a:pt x="4" y="20"/>
                      <a:pt x="4" y="21"/>
                      <a:pt x="4" y="22"/>
                    </a:cubicBezTo>
                    <a:cubicBezTo>
                      <a:pt x="4" y="23"/>
                      <a:pt x="4" y="25"/>
                      <a:pt x="3" y="26"/>
                    </a:cubicBezTo>
                    <a:cubicBezTo>
                      <a:pt x="3" y="27"/>
                      <a:pt x="2" y="28"/>
                      <a:pt x="2" y="29"/>
                    </a:cubicBezTo>
                    <a:cubicBezTo>
                      <a:pt x="2" y="29"/>
                      <a:pt x="1" y="30"/>
                      <a:pt x="1" y="31"/>
                    </a:cubicBezTo>
                    <a:cubicBezTo>
                      <a:pt x="1" y="31"/>
                      <a:pt x="0" y="32"/>
                      <a:pt x="0" y="32"/>
                    </a:cubicBezTo>
                    <a:cubicBezTo>
                      <a:pt x="0" y="32"/>
                      <a:pt x="0" y="32"/>
                      <a:pt x="0" y="32"/>
                    </a:cubicBezTo>
                    <a:cubicBezTo>
                      <a:pt x="29" y="2"/>
                      <a:pt x="29" y="2"/>
                      <a:pt x="29" y="2"/>
                    </a:cubicBezTo>
                    <a:cubicBezTo>
                      <a:pt x="29" y="2"/>
                      <a:pt x="29" y="2"/>
                      <a:pt x="28" y="2"/>
                    </a:cubicBezTo>
                    <a:cubicBezTo>
                      <a:pt x="27" y="3"/>
                      <a:pt x="24" y="1"/>
                      <a:pt x="22" y="1"/>
                    </a:cubicBezTo>
                    <a:cubicBezTo>
                      <a:pt x="18" y="0"/>
                      <a:pt x="14" y="1"/>
                      <a:pt x="10" y="5"/>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0" name="leaf"/>
            <p:cNvGrpSpPr/>
            <p:nvPr/>
          </p:nvGrpSpPr>
          <p:grpSpPr>
            <a:xfrm>
              <a:off x="8380918" y="2476950"/>
              <a:ext cx="757133" cy="507009"/>
              <a:chOff x="8196252" y="2441824"/>
              <a:chExt cx="757133" cy="507009"/>
            </a:xfrm>
          </p:grpSpPr>
          <p:sp>
            <p:nvSpPr>
              <p:cNvPr id="161" name="Freeform 160"/>
              <p:cNvSpPr>
                <a:spLocks/>
              </p:cNvSpPr>
              <p:nvPr/>
            </p:nvSpPr>
            <p:spPr bwMode="auto">
              <a:xfrm>
                <a:off x="8200759" y="2473371"/>
                <a:ext cx="752626" cy="475462"/>
              </a:xfrm>
              <a:custGeom>
                <a:avLst/>
                <a:gdLst>
                  <a:gd name="T0" fmla="*/ 163 w 167"/>
                  <a:gd name="T1" fmla="*/ 4 h 105"/>
                  <a:gd name="T2" fmla="*/ 154 w 167"/>
                  <a:gd name="T3" fmla="*/ 10 h 105"/>
                  <a:gd name="T4" fmla="*/ 147 w 167"/>
                  <a:gd name="T5" fmla="*/ 18 h 105"/>
                  <a:gd name="T6" fmla="*/ 135 w 167"/>
                  <a:gd name="T7" fmla="*/ 36 h 105"/>
                  <a:gd name="T8" fmla="*/ 129 w 167"/>
                  <a:gd name="T9" fmla="*/ 46 h 105"/>
                  <a:gd name="T10" fmla="*/ 82 w 167"/>
                  <a:gd name="T11" fmla="*/ 94 h 105"/>
                  <a:gd name="T12" fmla="*/ 29 w 167"/>
                  <a:gd name="T13" fmla="*/ 92 h 105"/>
                  <a:gd name="T14" fmla="*/ 6 w 167"/>
                  <a:gd name="T15" fmla="*/ 76 h 105"/>
                  <a:gd name="T16" fmla="*/ 0 w 167"/>
                  <a:gd name="T17" fmla="*/ 76 h 105"/>
                  <a:gd name="T18" fmla="*/ 167 w 167"/>
                  <a:gd name="T19" fmla="*/ 0 h 105"/>
                  <a:gd name="T20" fmla="*/ 163 w 167"/>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05">
                    <a:moveTo>
                      <a:pt x="163" y="4"/>
                    </a:moveTo>
                    <a:cubicBezTo>
                      <a:pt x="160" y="7"/>
                      <a:pt x="157" y="8"/>
                      <a:pt x="154" y="10"/>
                    </a:cubicBezTo>
                    <a:cubicBezTo>
                      <a:pt x="152" y="13"/>
                      <a:pt x="149" y="15"/>
                      <a:pt x="147" y="18"/>
                    </a:cubicBezTo>
                    <a:cubicBezTo>
                      <a:pt x="142" y="24"/>
                      <a:pt x="138" y="30"/>
                      <a:pt x="135" y="36"/>
                    </a:cubicBezTo>
                    <a:cubicBezTo>
                      <a:pt x="133" y="39"/>
                      <a:pt x="131" y="43"/>
                      <a:pt x="129" y="46"/>
                    </a:cubicBezTo>
                    <a:cubicBezTo>
                      <a:pt x="117" y="64"/>
                      <a:pt x="103" y="83"/>
                      <a:pt x="82" y="94"/>
                    </a:cubicBezTo>
                    <a:cubicBezTo>
                      <a:pt x="62" y="105"/>
                      <a:pt x="44" y="101"/>
                      <a:pt x="29" y="92"/>
                    </a:cubicBezTo>
                    <a:cubicBezTo>
                      <a:pt x="21" y="87"/>
                      <a:pt x="9" y="76"/>
                      <a:pt x="6" y="76"/>
                    </a:cubicBezTo>
                    <a:cubicBezTo>
                      <a:pt x="3" y="75"/>
                      <a:pt x="1" y="77"/>
                      <a:pt x="0" y="76"/>
                    </a:cubicBezTo>
                    <a:cubicBezTo>
                      <a:pt x="167" y="0"/>
                      <a:pt x="167" y="0"/>
                      <a:pt x="167" y="0"/>
                    </a:cubicBezTo>
                    <a:cubicBezTo>
                      <a:pt x="167" y="1"/>
                      <a:pt x="164" y="4"/>
                      <a:pt x="163" y="4"/>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2" name="Freeform 161"/>
              <p:cNvSpPr>
                <a:spLocks/>
              </p:cNvSpPr>
              <p:nvPr/>
            </p:nvSpPr>
            <p:spPr bwMode="auto">
              <a:xfrm>
                <a:off x="8196252" y="2441824"/>
                <a:ext cx="757133" cy="376314"/>
              </a:xfrm>
              <a:custGeom>
                <a:avLst/>
                <a:gdLst>
                  <a:gd name="T0" fmla="*/ 41 w 168"/>
                  <a:gd name="T1" fmla="*/ 9 h 83"/>
                  <a:gd name="T2" fmla="*/ 108 w 168"/>
                  <a:gd name="T3" fmla="*/ 5 h 83"/>
                  <a:gd name="T4" fmla="*/ 119 w 168"/>
                  <a:gd name="T5" fmla="*/ 7 h 83"/>
                  <a:gd name="T6" fmla="*/ 141 w 168"/>
                  <a:gd name="T7" fmla="*/ 10 h 83"/>
                  <a:gd name="T8" fmla="*/ 152 w 168"/>
                  <a:gd name="T9" fmla="*/ 9 h 83"/>
                  <a:gd name="T10" fmla="*/ 161 w 168"/>
                  <a:gd name="T11" fmla="*/ 7 h 83"/>
                  <a:gd name="T12" fmla="*/ 168 w 168"/>
                  <a:gd name="T13" fmla="*/ 7 h 83"/>
                  <a:gd name="T14" fmla="*/ 168 w 168"/>
                  <a:gd name="T15" fmla="*/ 7 h 83"/>
                  <a:gd name="T16" fmla="*/ 1 w 168"/>
                  <a:gd name="T17" fmla="*/ 83 h 83"/>
                  <a:gd name="T18" fmla="*/ 5 w 168"/>
                  <a:gd name="T19" fmla="*/ 78 h 83"/>
                  <a:gd name="T20" fmla="*/ 8 w 168"/>
                  <a:gd name="T21" fmla="*/ 50 h 83"/>
                  <a:gd name="T22" fmla="*/ 41 w 168"/>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83">
                    <a:moveTo>
                      <a:pt x="41" y="9"/>
                    </a:moveTo>
                    <a:cubicBezTo>
                      <a:pt x="63" y="0"/>
                      <a:pt x="87" y="2"/>
                      <a:pt x="108" y="5"/>
                    </a:cubicBezTo>
                    <a:cubicBezTo>
                      <a:pt x="112" y="6"/>
                      <a:pt x="115" y="6"/>
                      <a:pt x="119" y="7"/>
                    </a:cubicBezTo>
                    <a:cubicBezTo>
                      <a:pt x="126" y="8"/>
                      <a:pt x="133" y="10"/>
                      <a:pt x="141" y="10"/>
                    </a:cubicBezTo>
                    <a:cubicBezTo>
                      <a:pt x="144" y="10"/>
                      <a:pt x="148" y="10"/>
                      <a:pt x="152" y="9"/>
                    </a:cubicBezTo>
                    <a:cubicBezTo>
                      <a:pt x="155" y="8"/>
                      <a:pt x="158" y="7"/>
                      <a:pt x="161" y="7"/>
                    </a:cubicBezTo>
                    <a:cubicBezTo>
                      <a:pt x="162" y="6"/>
                      <a:pt x="167" y="4"/>
                      <a:pt x="168" y="7"/>
                    </a:cubicBezTo>
                    <a:cubicBezTo>
                      <a:pt x="168" y="7"/>
                      <a:pt x="168" y="7"/>
                      <a:pt x="168" y="7"/>
                    </a:cubicBezTo>
                    <a:cubicBezTo>
                      <a:pt x="1" y="83"/>
                      <a:pt x="1" y="83"/>
                      <a:pt x="1" y="83"/>
                    </a:cubicBezTo>
                    <a:cubicBezTo>
                      <a:pt x="0" y="81"/>
                      <a:pt x="2" y="81"/>
                      <a:pt x="5" y="78"/>
                    </a:cubicBezTo>
                    <a:cubicBezTo>
                      <a:pt x="7" y="74"/>
                      <a:pt x="6" y="59"/>
                      <a:pt x="8" y="50"/>
                    </a:cubicBezTo>
                    <a:cubicBezTo>
                      <a:pt x="11" y="32"/>
                      <a:pt x="19" y="17"/>
                      <a:pt x="41" y="9"/>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1" name="apple"/>
            <p:cNvGrpSpPr/>
            <p:nvPr/>
          </p:nvGrpSpPr>
          <p:grpSpPr>
            <a:xfrm>
              <a:off x="3617292" y="2292174"/>
              <a:ext cx="144216" cy="256884"/>
              <a:chOff x="3432626" y="2257048"/>
              <a:chExt cx="144216" cy="256884"/>
            </a:xfrm>
          </p:grpSpPr>
          <p:sp>
            <p:nvSpPr>
              <p:cNvPr id="157" name="Freeform 156"/>
              <p:cNvSpPr>
                <a:spLocks/>
              </p:cNvSpPr>
              <p:nvPr/>
            </p:nvSpPr>
            <p:spPr bwMode="auto">
              <a:xfrm>
                <a:off x="3536281" y="2257048"/>
                <a:ext cx="22534" cy="139709"/>
              </a:xfrm>
              <a:custGeom>
                <a:avLst/>
                <a:gdLst>
                  <a:gd name="T0" fmla="*/ 5 w 5"/>
                  <a:gd name="T1" fmla="*/ 1 h 31"/>
                  <a:gd name="T2" fmla="*/ 0 w 5"/>
                  <a:gd name="T3" fmla="*/ 2 h 31"/>
                  <a:gd name="T4" fmla="*/ 0 w 5"/>
                  <a:gd name="T5" fmla="*/ 2 h 31"/>
                  <a:gd name="T6" fmla="*/ 0 w 5"/>
                  <a:gd name="T7" fmla="*/ 2 h 31"/>
                  <a:gd name="T8" fmla="*/ 0 w 5"/>
                  <a:gd name="T9" fmla="*/ 2 h 31"/>
                  <a:gd name="T10" fmla="*/ 0 w 5"/>
                  <a:gd name="T11" fmla="*/ 2 h 31"/>
                  <a:gd name="T12" fmla="*/ 3 w 5"/>
                  <a:gd name="T13" fmla="*/ 30 h 31"/>
                  <a:gd name="T14" fmla="*/ 3 w 5"/>
                  <a:gd name="T15" fmla="*/ 30 h 31"/>
                  <a:gd name="T16" fmla="*/ 5 w 5"/>
                  <a:gd name="T17" fmla="*/ 31 h 31"/>
                  <a:gd name="T18" fmla="*/ 5 w 5"/>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1">
                    <a:moveTo>
                      <a:pt x="5" y="1"/>
                    </a:moveTo>
                    <a:cubicBezTo>
                      <a:pt x="2" y="1"/>
                      <a:pt x="1" y="0"/>
                      <a:pt x="0" y="2"/>
                    </a:cubicBezTo>
                    <a:cubicBezTo>
                      <a:pt x="0" y="2"/>
                      <a:pt x="0" y="2"/>
                      <a:pt x="0" y="2"/>
                    </a:cubicBezTo>
                    <a:cubicBezTo>
                      <a:pt x="0" y="2"/>
                      <a:pt x="0" y="2"/>
                      <a:pt x="0" y="2"/>
                    </a:cubicBezTo>
                    <a:cubicBezTo>
                      <a:pt x="0" y="2"/>
                      <a:pt x="0" y="2"/>
                      <a:pt x="0" y="2"/>
                    </a:cubicBezTo>
                    <a:cubicBezTo>
                      <a:pt x="0" y="2"/>
                      <a:pt x="0" y="2"/>
                      <a:pt x="0" y="2"/>
                    </a:cubicBezTo>
                    <a:cubicBezTo>
                      <a:pt x="0" y="2"/>
                      <a:pt x="3" y="30"/>
                      <a:pt x="3" y="30"/>
                    </a:cubicBezTo>
                    <a:cubicBezTo>
                      <a:pt x="3" y="30"/>
                      <a:pt x="3" y="30"/>
                      <a:pt x="3" y="30"/>
                    </a:cubicBezTo>
                    <a:cubicBezTo>
                      <a:pt x="3" y="31"/>
                      <a:pt x="3" y="31"/>
                      <a:pt x="5" y="31"/>
                    </a:cubicBezTo>
                    <a:cubicBezTo>
                      <a:pt x="5" y="1"/>
                      <a:pt x="5" y="1"/>
                      <a:pt x="5" y="1"/>
                    </a:cubicBezTo>
                    <a:close/>
                  </a:path>
                </a:pathLst>
              </a:custGeom>
              <a:solidFill>
                <a:srgbClr val="7F5439">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8" name="Freeform 157"/>
              <p:cNvSpPr>
                <a:spLocks/>
              </p:cNvSpPr>
              <p:nvPr/>
            </p:nvSpPr>
            <p:spPr bwMode="auto">
              <a:xfrm>
                <a:off x="3558815" y="2257048"/>
                <a:ext cx="18027" cy="139709"/>
              </a:xfrm>
              <a:custGeom>
                <a:avLst/>
                <a:gdLst>
                  <a:gd name="T0" fmla="*/ 4 w 4"/>
                  <a:gd name="T1" fmla="*/ 2 h 31"/>
                  <a:gd name="T2" fmla="*/ 4 w 4"/>
                  <a:gd name="T3" fmla="*/ 2 h 31"/>
                  <a:gd name="T4" fmla="*/ 4 w 4"/>
                  <a:gd name="T5" fmla="*/ 2 h 31"/>
                  <a:gd name="T6" fmla="*/ 0 w 4"/>
                  <a:gd name="T7" fmla="*/ 1 h 31"/>
                  <a:gd name="T8" fmla="*/ 0 w 4"/>
                  <a:gd name="T9" fmla="*/ 31 h 31"/>
                  <a:gd name="T10" fmla="*/ 1 w 4"/>
                  <a:gd name="T11" fmla="*/ 30 h 31"/>
                  <a:gd name="T12" fmla="*/ 4 w 4"/>
                  <a:gd name="T13" fmla="*/ 2 h 31"/>
                  <a:gd name="T14" fmla="*/ 4 w 4"/>
                  <a:gd name="T15" fmla="*/ 2 h 31"/>
                  <a:gd name="T16" fmla="*/ 4 w 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1">
                    <a:moveTo>
                      <a:pt x="4" y="2"/>
                    </a:moveTo>
                    <a:cubicBezTo>
                      <a:pt x="4" y="2"/>
                      <a:pt x="4" y="2"/>
                      <a:pt x="4" y="2"/>
                    </a:cubicBezTo>
                    <a:cubicBezTo>
                      <a:pt x="4" y="2"/>
                      <a:pt x="4" y="2"/>
                      <a:pt x="4" y="2"/>
                    </a:cubicBezTo>
                    <a:cubicBezTo>
                      <a:pt x="4" y="0"/>
                      <a:pt x="2" y="1"/>
                      <a:pt x="0" y="1"/>
                    </a:cubicBezTo>
                    <a:cubicBezTo>
                      <a:pt x="0" y="31"/>
                      <a:pt x="0" y="31"/>
                      <a:pt x="0" y="31"/>
                    </a:cubicBezTo>
                    <a:cubicBezTo>
                      <a:pt x="1" y="31"/>
                      <a:pt x="1" y="31"/>
                      <a:pt x="1" y="30"/>
                    </a:cubicBezTo>
                    <a:cubicBezTo>
                      <a:pt x="4" y="2"/>
                      <a:pt x="4" y="2"/>
                      <a:pt x="4" y="2"/>
                    </a:cubicBezTo>
                    <a:cubicBezTo>
                      <a:pt x="4" y="2"/>
                      <a:pt x="4" y="2"/>
                      <a:pt x="4" y="2"/>
                    </a:cubicBezTo>
                    <a:cubicBezTo>
                      <a:pt x="4" y="2"/>
                      <a:pt x="4" y="2"/>
                      <a:pt x="4" y="2"/>
                    </a:cubicBezTo>
                    <a:close/>
                  </a:path>
                </a:pathLst>
              </a:custGeom>
              <a:solidFill>
                <a:srgbClr val="7F543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9" name="Freeform 158"/>
              <p:cNvSpPr>
                <a:spLocks/>
              </p:cNvSpPr>
              <p:nvPr/>
            </p:nvSpPr>
            <p:spPr bwMode="auto">
              <a:xfrm>
                <a:off x="3437133" y="2378730"/>
                <a:ext cx="139709" cy="135202"/>
              </a:xfrm>
              <a:custGeom>
                <a:avLst/>
                <a:gdLst>
                  <a:gd name="T0" fmla="*/ 1 w 31"/>
                  <a:gd name="T1" fmla="*/ 29 h 30"/>
                  <a:gd name="T2" fmla="*/ 3 w 31"/>
                  <a:gd name="T3" fmla="*/ 28 h 30"/>
                  <a:gd name="T4" fmla="*/ 5 w 31"/>
                  <a:gd name="T5" fmla="*/ 27 h 30"/>
                  <a:gd name="T6" fmla="*/ 10 w 31"/>
                  <a:gd name="T7" fmla="*/ 26 h 30"/>
                  <a:gd name="T8" fmla="*/ 12 w 31"/>
                  <a:gd name="T9" fmla="*/ 25 h 30"/>
                  <a:gd name="T10" fmla="*/ 27 w 31"/>
                  <a:gd name="T11" fmla="*/ 19 h 30"/>
                  <a:gd name="T12" fmla="*/ 30 w 31"/>
                  <a:gd name="T13" fmla="*/ 7 h 30"/>
                  <a:gd name="T14" fmla="*/ 28 w 31"/>
                  <a:gd name="T15" fmla="*/ 1 h 30"/>
                  <a:gd name="T16" fmla="*/ 29 w 31"/>
                  <a:gd name="T17" fmla="*/ 0 h 30"/>
                  <a:gd name="T18" fmla="*/ 0 w 31"/>
                  <a:gd name="T19" fmla="*/ 30 h 30"/>
                  <a:gd name="T20" fmla="*/ 1 w 31"/>
                  <a:gd name="T2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 y="29"/>
                    </a:moveTo>
                    <a:cubicBezTo>
                      <a:pt x="2" y="29"/>
                      <a:pt x="2" y="28"/>
                      <a:pt x="3" y="28"/>
                    </a:cubicBezTo>
                    <a:cubicBezTo>
                      <a:pt x="4" y="27"/>
                      <a:pt x="4" y="27"/>
                      <a:pt x="5" y="27"/>
                    </a:cubicBezTo>
                    <a:cubicBezTo>
                      <a:pt x="7" y="26"/>
                      <a:pt x="8" y="26"/>
                      <a:pt x="10" y="26"/>
                    </a:cubicBezTo>
                    <a:cubicBezTo>
                      <a:pt x="11" y="25"/>
                      <a:pt x="12" y="25"/>
                      <a:pt x="12" y="25"/>
                    </a:cubicBezTo>
                    <a:cubicBezTo>
                      <a:pt x="17" y="24"/>
                      <a:pt x="22" y="22"/>
                      <a:pt x="27" y="19"/>
                    </a:cubicBezTo>
                    <a:cubicBezTo>
                      <a:pt x="30" y="15"/>
                      <a:pt x="31" y="11"/>
                      <a:pt x="30" y="7"/>
                    </a:cubicBezTo>
                    <a:cubicBezTo>
                      <a:pt x="30" y="5"/>
                      <a:pt x="28" y="2"/>
                      <a:pt x="28" y="1"/>
                    </a:cubicBezTo>
                    <a:cubicBezTo>
                      <a:pt x="29" y="0"/>
                      <a:pt x="29" y="0"/>
                      <a:pt x="29" y="0"/>
                    </a:cubicBezTo>
                    <a:cubicBezTo>
                      <a:pt x="0" y="30"/>
                      <a:pt x="0" y="30"/>
                      <a:pt x="0" y="30"/>
                    </a:cubicBezTo>
                    <a:cubicBezTo>
                      <a:pt x="0" y="30"/>
                      <a:pt x="1" y="29"/>
                      <a:pt x="1" y="29"/>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0" name="Freeform 159"/>
              <p:cNvSpPr>
                <a:spLocks/>
              </p:cNvSpPr>
              <p:nvPr/>
            </p:nvSpPr>
            <p:spPr bwMode="auto">
              <a:xfrm>
                <a:off x="3432626" y="2369716"/>
                <a:ext cx="135202" cy="144216"/>
              </a:xfrm>
              <a:custGeom>
                <a:avLst/>
                <a:gdLst>
                  <a:gd name="T0" fmla="*/ 11 w 30"/>
                  <a:gd name="T1" fmla="*/ 4 h 32"/>
                  <a:gd name="T2" fmla="*/ 5 w 30"/>
                  <a:gd name="T3" fmla="*/ 19 h 32"/>
                  <a:gd name="T4" fmla="*/ 4 w 30"/>
                  <a:gd name="T5" fmla="*/ 21 h 32"/>
                  <a:gd name="T6" fmla="*/ 3 w 30"/>
                  <a:gd name="T7" fmla="*/ 26 h 32"/>
                  <a:gd name="T8" fmla="*/ 2 w 30"/>
                  <a:gd name="T9" fmla="*/ 28 h 32"/>
                  <a:gd name="T10" fmla="*/ 1 w 30"/>
                  <a:gd name="T11" fmla="*/ 30 h 32"/>
                  <a:gd name="T12" fmla="*/ 1 w 30"/>
                  <a:gd name="T13" fmla="*/ 32 h 32"/>
                  <a:gd name="T14" fmla="*/ 1 w 30"/>
                  <a:gd name="T15" fmla="*/ 32 h 32"/>
                  <a:gd name="T16" fmla="*/ 30 w 30"/>
                  <a:gd name="T17" fmla="*/ 2 h 32"/>
                  <a:gd name="T18" fmla="*/ 28 w 30"/>
                  <a:gd name="T19" fmla="*/ 2 h 32"/>
                  <a:gd name="T20" fmla="*/ 22 w 30"/>
                  <a:gd name="T21" fmla="*/ 0 h 32"/>
                  <a:gd name="T22" fmla="*/ 11 w 30"/>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1" y="4"/>
                    </a:moveTo>
                    <a:cubicBezTo>
                      <a:pt x="7" y="9"/>
                      <a:pt x="6" y="14"/>
                      <a:pt x="5" y="19"/>
                    </a:cubicBezTo>
                    <a:cubicBezTo>
                      <a:pt x="5" y="20"/>
                      <a:pt x="5" y="20"/>
                      <a:pt x="4" y="21"/>
                    </a:cubicBezTo>
                    <a:cubicBezTo>
                      <a:pt x="4" y="23"/>
                      <a:pt x="4" y="25"/>
                      <a:pt x="3" y="26"/>
                    </a:cubicBezTo>
                    <a:cubicBezTo>
                      <a:pt x="3" y="27"/>
                      <a:pt x="3" y="28"/>
                      <a:pt x="2" y="28"/>
                    </a:cubicBezTo>
                    <a:cubicBezTo>
                      <a:pt x="2" y="29"/>
                      <a:pt x="1" y="30"/>
                      <a:pt x="1" y="30"/>
                    </a:cubicBezTo>
                    <a:cubicBezTo>
                      <a:pt x="1" y="31"/>
                      <a:pt x="0" y="31"/>
                      <a:pt x="1" y="32"/>
                    </a:cubicBezTo>
                    <a:cubicBezTo>
                      <a:pt x="1" y="32"/>
                      <a:pt x="1" y="32"/>
                      <a:pt x="1" y="32"/>
                    </a:cubicBezTo>
                    <a:cubicBezTo>
                      <a:pt x="30" y="2"/>
                      <a:pt x="30" y="2"/>
                      <a:pt x="30" y="2"/>
                    </a:cubicBezTo>
                    <a:cubicBezTo>
                      <a:pt x="29" y="1"/>
                      <a:pt x="29" y="2"/>
                      <a:pt x="28" y="2"/>
                    </a:cubicBezTo>
                    <a:cubicBezTo>
                      <a:pt x="28" y="2"/>
                      <a:pt x="24" y="1"/>
                      <a:pt x="22" y="0"/>
                    </a:cubicBezTo>
                    <a:cubicBezTo>
                      <a:pt x="18" y="0"/>
                      <a:pt x="14" y="0"/>
                      <a:pt x="11" y="4"/>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52" name="leaf"/>
            <p:cNvGrpSpPr/>
            <p:nvPr/>
          </p:nvGrpSpPr>
          <p:grpSpPr>
            <a:xfrm>
              <a:off x="3053949" y="1936141"/>
              <a:ext cx="757133" cy="504756"/>
              <a:chOff x="2869283" y="1901015"/>
              <a:chExt cx="757133" cy="504756"/>
            </a:xfrm>
          </p:grpSpPr>
          <p:sp>
            <p:nvSpPr>
              <p:cNvPr id="153" name="Freeform 152"/>
              <p:cNvSpPr>
                <a:spLocks/>
              </p:cNvSpPr>
              <p:nvPr/>
            </p:nvSpPr>
            <p:spPr bwMode="auto">
              <a:xfrm>
                <a:off x="2869283" y="1928056"/>
                <a:ext cx="752626" cy="477715"/>
              </a:xfrm>
              <a:custGeom>
                <a:avLst/>
                <a:gdLst>
                  <a:gd name="T0" fmla="*/ 4 w 167"/>
                  <a:gd name="T1" fmla="*/ 5 h 106"/>
                  <a:gd name="T2" fmla="*/ 13 w 167"/>
                  <a:gd name="T3" fmla="*/ 11 h 106"/>
                  <a:gd name="T4" fmla="*/ 21 w 167"/>
                  <a:gd name="T5" fmla="*/ 19 h 106"/>
                  <a:gd name="T6" fmla="*/ 33 w 167"/>
                  <a:gd name="T7" fmla="*/ 37 h 106"/>
                  <a:gd name="T8" fmla="*/ 38 w 167"/>
                  <a:gd name="T9" fmla="*/ 47 h 106"/>
                  <a:gd name="T10" fmla="*/ 85 w 167"/>
                  <a:gd name="T11" fmla="*/ 95 h 106"/>
                  <a:gd name="T12" fmla="*/ 138 w 167"/>
                  <a:gd name="T13" fmla="*/ 93 h 106"/>
                  <a:gd name="T14" fmla="*/ 161 w 167"/>
                  <a:gd name="T15" fmla="*/ 76 h 106"/>
                  <a:gd name="T16" fmla="*/ 167 w 167"/>
                  <a:gd name="T17" fmla="*/ 76 h 106"/>
                  <a:gd name="T18" fmla="*/ 1 w 167"/>
                  <a:gd name="T19" fmla="*/ 0 h 106"/>
                  <a:gd name="T20" fmla="*/ 4 w 167"/>
                  <a:gd name="T21"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06">
                    <a:moveTo>
                      <a:pt x="4" y="5"/>
                    </a:moveTo>
                    <a:cubicBezTo>
                      <a:pt x="7" y="7"/>
                      <a:pt x="10" y="9"/>
                      <a:pt x="13" y="11"/>
                    </a:cubicBezTo>
                    <a:cubicBezTo>
                      <a:pt x="16" y="13"/>
                      <a:pt x="18" y="16"/>
                      <a:pt x="21" y="19"/>
                    </a:cubicBezTo>
                    <a:cubicBezTo>
                      <a:pt x="25" y="24"/>
                      <a:pt x="29" y="31"/>
                      <a:pt x="33" y="37"/>
                    </a:cubicBezTo>
                    <a:cubicBezTo>
                      <a:pt x="35" y="40"/>
                      <a:pt x="36" y="43"/>
                      <a:pt x="38" y="47"/>
                    </a:cubicBezTo>
                    <a:cubicBezTo>
                      <a:pt x="50" y="64"/>
                      <a:pt x="64" y="83"/>
                      <a:pt x="85" y="95"/>
                    </a:cubicBezTo>
                    <a:cubicBezTo>
                      <a:pt x="105" y="106"/>
                      <a:pt x="123" y="102"/>
                      <a:pt x="138" y="93"/>
                    </a:cubicBezTo>
                    <a:cubicBezTo>
                      <a:pt x="146" y="88"/>
                      <a:pt x="158" y="77"/>
                      <a:pt x="161" y="76"/>
                    </a:cubicBezTo>
                    <a:cubicBezTo>
                      <a:pt x="164" y="76"/>
                      <a:pt x="166" y="78"/>
                      <a:pt x="167" y="76"/>
                    </a:cubicBezTo>
                    <a:cubicBezTo>
                      <a:pt x="1" y="0"/>
                      <a:pt x="1" y="0"/>
                      <a:pt x="1" y="0"/>
                    </a:cubicBezTo>
                    <a:cubicBezTo>
                      <a:pt x="0" y="2"/>
                      <a:pt x="3" y="4"/>
                      <a:pt x="4" y="5"/>
                    </a:cubicBezTo>
                    <a:close/>
                  </a:path>
                </a:pathLst>
              </a:custGeom>
              <a:solidFill>
                <a:srgbClr val="3B9137">
                  <a:lumMod val="75000"/>
                </a:srgbClr>
              </a:solidFill>
              <a:ln w="1270">
                <a:solidFill>
                  <a:srgbClr val="3B9137">
                    <a:lumMod val="75000"/>
                  </a:srgb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4" name="Freeform 153"/>
              <p:cNvSpPr>
                <a:spLocks/>
              </p:cNvSpPr>
              <p:nvPr/>
            </p:nvSpPr>
            <p:spPr bwMode="auto">
              <a:xfrm>
                <a:off x="2873790" y="1901015"/>
                <a:ext cx="752626" cy="369553"/>
              </a:xfrm>
              <a:custGeom>
                <a:avLst/>
                <a:gdLst>
                  <a:gd name="T0" fmla="*/ 126 w 167"/>
                  <a:gd name="T1" fmla="*/ 8 h 82"/>
                  <a:gd name="T2" fmla="*/ 59 w 167"/>
                  <a:gd name="T3" fmla="*/ 5 h 82"/>
                  <a:gd name="T4" fmla="*/ 48 w 167"/>
                  <a:gd name="T5" fmla="*/ 7 h 82"/>
                  <a:gd name="T6" fmla="*/ 27 w 167"/>
                  <a:gd name="T7" fmla="*/ 9 h 82"/>
                  <a:gd name="T8" fmla="*/ 16 w 167"/>
                  <a:gd name="T9" fmla="*/ 8 h 82"/>
                  <a:gd name="T10" fmla="*/ 6 w 167"/>
                  <a:gd name="T11" fmla="*/ 6 h 82"/>
                  <a:gd name="T12" fmla="*/ 0 w 167"/>
                  <a:gd name="T13" fmla="*/ 6 h 82"/>
                  <a:gd name="T14" fmla="*/ 0 w 167"/>
                  <a:gd name="T15" fmla="*/ 6 h 82"/>
                  <a:gd name="T16" fmla="*/ 166 w 167"/>
                  <a:gd name="T17" fmla="*/ 82 h 82"/>
                  <a:gd name="T18" fmla="*/ 162 w 167"/>
                  <a:gd name="T19" fmla="*/ 77 h 82"/>
                  <a:gd name="T20" fmla="*/ 160 w 167"/>
                  <a:gd name="T21" fmla="*/ 49 h 82"/>
                  <a:gd name="T22" fmla="*/ 126 w 167"/>
                  <a:gd name="T23"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82">
                    <a:moveTo>
                      <a:pt x="126" y="8"/>
                    </a:moveTo>
                    <a:cubicBezTo>
                      <a:pt x="104" y="0"/>
                      <a:pt x="80" y="2"/>
                      <a:pt x="59" y="5"/>
                    </a:cubicBezTo>
                    <a:cubicBezTo>
                      <a:pt x="56" y="5"/>
                      <a:pt x="52" y="6"/>
                      <a:pt x="48" y="7"/>
                    </a:cubicBezTo>
                    <a:cubicBezTo>
                      <a:pt x="41" y="8"/>
                      <a:pt x="34" y="9"/>
                      <a:pt x="27" y="9"/>
                    </a:cubicBezTo>
                    <a:cubicBezTo>
                      <a:pt x="23" y="9"/>
                      <a:pt x="19" y="9"/>
                      <a:pt x="16" y="8"/>
                    </a:cubicBezTo>
                    <a:cubicBezTo>
                      <a:pt x="12" y="8"/>
                      <a:pt x="9" y="7"/>
                      <a:pt x="6" y="6"/>
                    </a:cubicBezTo>
                    <a:cubicBezTo>
                      <a:pt x="5" y="6"/>
                      <a:pt x="0" y="4"/>
                      <a:pt x="0" y="6"/>
                    </a:cubicBezTo>
                    <a:cubicBezTo>
                      <a:pt x="0" y="6"/>
                      <a:pt x="0" y="6"/>
                      <a:pt x="0" y="6"/>
                    </a:cubicBezTo>
                    <a:cubicBezTo>
                      <a:pt x="166" y="82"/>
                      <a:pt x="166" y="82"/>
                      <a:pt x="166" y="82"/>
                    </a:cubicBezTo>
                    <a:cubicBezTo>
                      <a:pt x="167" y="80"/>
                      <a:pt x="165" y="81"/>
                      <a:pt x="162" y="77"/>
                    </a:cubicBezTo>
                    <a:cubicBezTo>
                      <a:pt x="160" y="74"/>
                      <a:pt x="161" y="59"/>
                      <a:pt x="160" y="49"/>
                    </a:cubicBezTo>
                    <a:cubicBezTo>
                      <a:pt x="157" y="32"/>
                      <a:pt x="148" y="16"/>
                      <a:pt x="126" y="8"/>
                    </a:cubicBezTo>
                    <a:close/>
                  </a:path>
                </a:pathLst>
              </a:custGeom>
              <a:solidFill>
                <a:srgbClr val="3B9137"/>
              </a:solidFill>
              <a:ln w="1270">
                <a:solidFill>
                  <a:srgbClr val="3B913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244" name="TextBox 243"/>
          <p:cNvSpPr txBox="1"/>
          <p:nvPr/>
        </p:nvSpPr>
        <p:spPr>
          <a:xfrm>
            <a:off x="3171963" y="1396585"/>
            <a:ext cx="1877176" cy="646331"/>
          </a:xfrm>
          <a:prstGeom prst="rect">
            <a:avLst/>
          </a:prstGeom>
          <a:noFill/>
        </p:spPr>
        <p:txBody>
          <a:bodyPr wrap="square" rtlCol="0">
            <a:spAutoFit/>
          </a:bodyPr>
          <a:lstStyle/>
          <a:p>
            <a:r>
              <a:rPr lang="en-US" b="1" dirty="0">
                <a:solidFill>
                  <a:schemeClr val="bg1"/>
                </a:solidFill>
                <a:latin typeface="Poppins" panose="00000500000000000000" pitchFamily="2" charset="0"/>
                <a:cs typeface="Poppins" panose="00000500000000000000" pitchFamily="2" charset="0"/>
              </a:rPr>
              <a:t>Insert name of Principal </a:t>
            </a:r>
            <a:endParaRPr lang="en-US" dirty="0">
              <a:solidFill>
                <a:schemeClr val="bg1"/>
              </a:solidFill>
              <a:latin typeface="Poppins" panose="00000500000000000000" pitchFamily="2" charset="0"/>
              <a:cs typeface="Poppins" panose="00000500000000000000" pitchFamily="2" charset="0"/>
            </a:endParaRPr>
          </a:p>
        </p:txBody>
      </p:sp>
      <p:sp>
        <p:nvSpPr>
          <p:cNvPr id="245" name="TextBox 244"/>
          <p:cNvSpPr txBox="1"/>
          <p:nvPr/>
        </p:nvSpPr>
        <p:spPr>
          <a:xfrm>
            <a:off x="7379081" y="2075829"/>
            <a:ext cx="1408023" cy="1200329"/>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names of Parent Members</a:t>
            </a:r>
            <a:endParaRPr lang="en-US">
              <a:solidFill>
                <a:schemeClr val="bg1"/>
              </a:solidFill>
              <a:latin typeface="Poppins" panose="00000500000000000000" pitchFamily="2" charset="0"/>
              <a:cs typeface="Poppins" panose="00000500000000000000" pitchFamily="2" charset="0"/>
            </a:endParaRPr>
          </a:p>
        </p:txBody>
      </p:sp>
      <p:sp>
        <p:nvSpPr>
          <p:cNvPr id="246" name="TextBox 245"/>
          <p:cNvSpPr txBox="1"/>
          <p:nvPr/>
        </p:nvSpPr>
        <p:spPr>
          <a:xfrm>
            <a:off x="773853" y="3324889"/>
            <a:ext cx="1703044" cy="1200329"/>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names of Teacher Members</a:t>
            </a:r>
            <a:endParaRPr lang="en-US">
              <a:solidFill>
                <a:schemeClr val="bg1"/>
              </a:solidFill>
              <a:latin typeface="Poppins" panose="00000500000000000000" pitchFamily="2" charset="0"/>
              <a:cs typeface="Poppins" panose="00000500000000000000" pitchFamily="2" charset="0"/>
            </a:endParaRPr>
          </a:p>
        </p:txBody>
      </p:sp>
      <p:sp>
        <p:nvSpPr>
          <p:cNvPr id="247" name="TextBox 246"/>
          <p:cNvSpPr txBox="1"/>
          <p:nvPr/>
        </p:nvSpPr>
        <p:spPr>
          <a:xfrm>
            <a:off x="6955317" y="5198045"/>
            <a:ext cx="2035277" cy="1200329"/>
          </a:xfrm>
          <a:prstGeom prst="rect">
            <a:avLst/>
          </a:prstGeom>
          <a:noFill/>
        </p:spPr>
        <p:txBody>
          <a:bodyPr wrap="square" rtlCol="0">
            <a:spAutoFit/>
          </a:bodyPr>
          <a:lstStyle/>
          <a:p>
            <a:pPr algn="ctr"/>
            <a:r>
              <a:rPr lang="en-US" b="1">
                <a:solidFill>
                  <a:schemeClr val="bg1"/>
                </a:solidFill>
                <a:latin typeface="Poppins" panose="00000500000000000000" pitchFamily="2" charset="0"/>
                <a:cs typeface="Poppins" panose="00000500000000000000" pitchFamily="2" charset="0"/>
              </a:rPr>
              <a:t>Secondary Level Only</a:t>
            </a:r>
          </a:p>
          <a:p>
            <a:pPr algn="ctr"/>
            <a:r>
              <a:rPr lang="en-US" b="1">
                <a:solidFill>
                  <a:schemeClr val="bg1"/>
                </a:solidFill>
                <a:latin typeface="Poppins" panose="00000500000000000000" pitchFamily="2" charset="0"/>
                <a:cs typeface="Poppins" panose="00000500000000000000" pitchFamily="2" charset="0"/>
              </a:rPr>
              <a:t>Insert names of Students</a:t>
            </a:r>
            <a:endParaRPr lang="en-US">
              <a:solidFill>
                <a:schemeClr val="bg1"/>
              </a:solidFill>
              <a:latin typeface="Poppins" panose="00000500000000000000" pitchFamily="2" charset="0"/>
              <a:cs typeface="Poppins" panose="00000500000000000000" pitchFamily="2" charset="0"/>
            </a:endParaRPr>
          </a:p>
        </p:txBody>
      </p:sp>
      <p:sp>
        <p:nvSpPr>
          <p:cNvPr id="250" name="TextBox 249"/>
          <p:cNvSpPr txBox="1"/>
          <p:nvPr/>
        </p:nvSpPr>
        <p:spPr>
          <a:xfrm>
            <a:off x="-5547" y="5799415"/>
            <a:ext cx="3584964" cy="646331"/>
          </a:xfrm>
          <a:prstGeom prst="rect">
            <a:avLst/>
          </a:prstGeom>
          <a:noFill/>
        </p:spPr>
        <p:txBody>
          <a:bodyPr wrap="square" rtlCol="0">
            <a:spAutoFit/>
          </a:bodyPr>
          <a:lstStyle/>
          <a:p>
            <a:pPr algn="ctr"/>
            <a:r>
              <a:rPr lang="en-US" b="1">
                <a:solidFill>
                  <a:schemeClr val="tx1">
                    <a:lumMod val="75000"/>
                    <a:lumOff val="25000"/>
                  </a:schemeClr>
                </a:solidFill>
                <a:latin typeface="Poppins" panose="00000500000000000000" pitchFamily="2" charset="0"/>
                <a:cs typeface="Poppins" panose="00000500000000000000" pitchFamily="2" charset="0"/>
              </a:rPr>
              <a:t>Composition</a:t>
            </a:r>
          </a:p>
          <a:p>
            <a:pPr algn="ctr"/>
            <a:r>
              <a:rPr lang="es-MX" sz="1700">
                <a:solidFill>
                  <a:srgbClr val="0070C0"/>
                </a:solidFill>
                <a:highlight>
                  <a:srgbClr val="FFFF00"/>
                </a:highlight>
                <a:latin typeface="Poppins" panose="00000500000000000000" pitchFamily="2" charset="0"/>
                <a:cs typeface="Poppins" panose="00000500000000000000" pitchFamily="2" charset="0"/>
              </a:rPr>
              <a:t>(Insert #of SSC Members)</a:t>
            </a:r>
          </a:p>
        </p:txBody>
      </p:sp>
      <p:sp>
        <p:nvSpPr>
          <p:cNvPr id="102" name="TextBox 101"/>
          <p:cNvSpPr txBox="1"/>
          <p:nvPr/>
        </p:nvSpPr>
        <p:spPr>
          <a:xfrm>
            <a:off x="8981893" y="5746461"/>
            <a:ext cx="3345712" cy="646331"/>
          </a:xfrm>
          <a:prstGeom prst="rect">
            <a:avLst/>
          </a:prstGeom>
          <a:noFill/>
        </p:spPr>
        <p:txBody>
          <a:bodyPr wrap="square" rtlCol="0">
            <a:spAutoFit/>
          </a:bodyPr>
          <a:lstStyle/>
          <a:p>
            <a:pPr algn="ctr"/>
            <a:r>
              <a:rPr lang="es-MX" b="1">
                <a:solidFill>
                  <a:srgbClr val="0070C0"/>
                </a:solidFill>
                <a:latin typeface="Poppins" panose="00000500000000000000" pitchFamily="2" charset="0"/>
                <a:cs typeface="Poppins" panose="00000500000000000000" pitchFamily="2" charset="0"/>
              </a:rPr>
              <a:t>Composición</a:t>
            </a:r>
          </a:p>
          <a:p>
            <a:pPr algn="ctr"/>
            <a:r>
              <a:rPr lang="es-MX">
                <a:solidFill>
                  <a:srgbClr val="0070C0"/>
                </a:solidFill>
                <a:highlight>
                  <a:srgbClr val="FFFF00"/>
                </a:highlight>
                <a:latin typeface="Poppins" panose="00000500000000000000" pitchFamily="2" charset="0"/>
                <a:cs typeface="Poppins" panose="00000500000000000000" pitchFamily="2" charset="0"/>
              </a:rPr>
              <a:t>(Insert #of SSC Members)</a:t>
            </a:r>
          </a:p>
        </p:txBody>
      </p:sp>
      <p:grpSp>
        <p:nvGrpSpPr>
          <p:cNvPr id="106" name="Group 105"/>
          <p:cNvGrpSpPr/>
          <p:nvPr/>
        </p:nvGrpSpPr>
        <p:grpSpPr>
          <a:xfrm>
            <a:off x="2773423" y="2813469"/>
            <a:ext cx="2954731" cy="3436091"/>
            <a:chOff x="1826058" y="2336819"/>
            <a:chExt cx="2927642" cy="3456506"/>
          </a:xfrm>
        </p:grpSpPr>
        <p:sp>
          <p:nvSpPr>
            <p:cNvPr id="107" name="Freeform 46"/>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Box 108"/>
          <p:cNvSpPr txBox="1"/>
          <p:nvPr/>
        </p:nvSpPr>
        <p:spPr>
          <a:xfrm>
            <a:off x="3401044" y="4440791"/>
            <a:ext cx="2035277" cy="923330"/>
          </a:xfrm>
          <a:prstGeom prst="rect">
            <a:avLst/>
          </a:prstGeom>
          <a:noFill/>
        </p:spPr>
        <p:txBody>
          <a:bodyPr wrap="square" rtlCol="0">
            <a:spAutoFit/>
          </a:bodyPr>
          <a:lstStyle/>
          <a:p>
            <a:r>
              <a:rPr lang="en-US" b="1">
                <a:solidFill>
                  <a:schemeClr val="bg1"/>
                </a:solidFill>
                <a:latin typeface="Poppins" panose="00000500000000000000" pitchFamily="2" charset="0"/>
                <a:cs typeface="Poppins" panose="00000500000000000000" pitchFamily="2" charset="0"/>
              </a:rPr>
              <a:t>Insert name of Other Staff Member</a:t>
            </a:r>
            <a:endParaRPr lang="en-US">
              <a:solidFill>
                <a:schemeClr val="bg1"/>
              </a:solidFill>
              <a:latin typeface="Poppins" panose="00000500000000000000" pitchFamily="2" charset="0"/>
              <a:cs typeface="Poppins" panose="00000500000000000000" pitchFamily="2" charset="0"/>
            </a:endParaRPr>
          </a:p>
        </p:txBody>
      </p:sp>
      <p:sp>
        <p:nvSpPr>
          <p:cNvPr id="110" name="TextBox 109"/>
          <p:cNvSpPr txBox="1"/>
          <p:nvPr/>
        </p:nvSpPr>
        <p:spPr>
          <a:xfrm>
            <a:off x="57509" y="158151"/>
            <a:ext cx="2556388"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Poppins" panose="00000500000000000000" pitchFamily="2" charset="0"/>
                <a:cs typeface="Poppins" panose="00000500000000000000" pitchFamily="2" charset="0"/>
              </a:rPr>
              <a:t>SSC Members </a:t>
            </a:r>
          </a:p>
          <a:p>
            <a:pPr algn="ctr"/>
            <a:endParaRPr lang="en-US" sz="2400"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111" name="TextBox 110"/>
          <p:cNvSpPr txBox="1"/>
          <p:nvPr/>
        </p:nvSpPr>
        <p:spPr>
          <a:xfrm>
            <a:off x="8928070" y="158151"/>
            <a:ext cx="3142380" cy="461665"/>
          </a:xfrm>
          <a:prstGeom prst="rect">
            <a:avLst/>
          </a:prstGeom>
          <a:noFill/>
        </p:spPr>
        <p:txBody>
          <a:bodyPr wrap="square" rtlCol="0">
            <a:spAutoFit/>
          </a:bodyPr>
          <a:lstStyle/>
          <a:p>
            <a:pPr algn="ctr"/>
            <a:r>
              <a:rPr lang="es-MX" sz="2400" b="1" dirty="0">
                <a:solidFill>
                  <a:srgbClr val="0070C0"/>
                </a:solidFill>
                <a:latin typeface="Poppins" panose="00000500000000000000" pitchFamily="2" charset="0"/>
                <a:cs typeface="Poppins" panose="00000500000000000000" pitchFamily="2" charset="0"/>
              </a:rPr>
              <a:t>Miembros del SSC</a:t>
            </a:r>
          </a:p>
        </p:txBody>
      </p:sp>
      <p:sp>
        <p:nvSpPr>
          <p:cNvPr id="3" name="Slide Number Placeholder 2">
            <a:extLst>
              <a:ext uri="{FF2B5EF4-FFF2-40B4-BE49-F238E27FC236}">
                <a16:creationId xmlns:a16="http://schemas.microsoft.com/office/drawing/2014/main" id="{C02D7A9D-AD09-419A-B265-2242B0F90073}"/>
              </a:ext>
            </a:extLst>
          </p:cNvPr>
          <p:cNvSpPr>
            <a:spLocks noGrp="1"/>
          </p:cNvSpPr>
          <p:nvPr>
            <p:ph type="sldNum" sz="quarter" idx="12"/>
          </p:nvPr>
        </p:nvSpPr>
        <p:spPr>
          <a:xfrm>
            <a:off x="9364852" y="54274"/>
            <a:ext cx="2743200" cy="365125"/>
          </a:xfrm>
        </p:spPr>
        <p:txBody>
          <a:bodyPr/>
          <a:lstStyle/>
          <a:p>
            <a:fld id="{ADAD750B-947C-400E-B8CE-3DD0E804B3D6}" type="slidenum">
              <a:rPr lang="en-US" smtClean="0"/>
              <a:t>8</a:t>
            </a:fld>
            <a:endParaRPr lang="en-US"/>
          </a:p>
        </p:txBody>
      </p:sp>
    </p:spTree>
    <p:extLst>
      <p:ext uri="{BB962C8B-B14F-4D97-AF65-F5344CB8AC3E}">
        <p14:creationId xmlns:p14="http://schemas.microsoft.com/office/powerpoint/2010/main" val="2783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fade">
                                      <p:cBhvr>
                                        <p:cTn id="10" dur="500"/>
                                        <p:tgtEl>
                                          <p:spTgt spid="2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500"/>
                                        <p:tgtEl>
                                          <p:spTgt spid="245"/>
                                        </p:tgtEl>
                                      </p:cBhvr>
                                    </p:animEffect>
                                  </p:childTnLst>
                                </p:cTn>
                              </p:par>
                              <p:par>
                                <p:cTn id="16" presetID="10" presetClass="entr" presetSubtype="0" fill="hold"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500"/>
                                        <p:tgtEl>
                                          <p:spTgt spid="246"/>
                                        </p:tgtEl>
                                      </p:cBhvr>
                                    </p:animEffect>
                                  </p:childTnLst>
                                </p:cTn>
                              </p:par>
                              <p:par>
                                <p:cTn id="24" presetID="10" presetClass="entr" presetSubtype="0" fill="hold"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fade">
                                      <p:cBhvr>
                                        <p:cTn id="26" dur="500"/>
                                        <p:tgtEl>
                                          <p:spTgt spid="2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7"/>
                                        </p:tgtEl>
                                        <p:attrNameLst>
                                          <p:attrName>style.visibility</p:attrName>
                                        </p:attrNameLst>
                                      </p:cBhvr>
                                      <p:to>
                                        <p:strVal val="visible"/>
                                      </p:to>
                                    </p:set>
                                    <p:animEffect transition="in" filter="fade">
                                      <p:cBhvr>
                                        <p:cTn id="39" dur="500"/>
                                        <p:tgtEl>
                                          <p:spTgt spid="247"/>
                                        </p:tgtEl>
                                      </p:cBhvr>
                                    </p:animEffect>
                                  </p:childTnLst>
                                </p:cTn>
                              </p:par>
                              <p:par>
                                <p:cTn id="40" presetID="10" presetClass="entr" presetSubtype="0" fill="hold" nodeType="with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246" grpId="0"/>
      <p:bldP spid="247"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9338" y="1988288"/>
            <a:ext cx="4880345" cy="4658879"/>
            <a:chOff x="3913740" y="886201"/>
            <a:chExt cx="4611756" cy="4939096"/>
          </a:xfrm>
        </p:grpSpPr>
        <p:sp>
          <p:nvSpPr>
            <p:cNvPr id="50" name="Oval 49"/>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a:grpSpLocks noChangeAspect="1"/>
            </p:cNvGrpSpPr>
            <p:nvPr/>
          </p:nvGrpSpPr>
          <p:grpSpPr bwMode="auto">
            <a:xfrm>
              <a:off x="4244191" y="886201"/>
              <a:ext cx="3937000" cy="4648200"/>
              <a:chOff x="2585" y="690"/>
              <a:chExt cx="2480" cy="2928"/>
            </a:xfrm>
          </p:grpSpPr>
          <p:sp>
            <p:nvSpPr>
              <p:cNvPr id="48"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7173835" y="2227277"/>
            <a:ext cx="4465674" cy="4419890"/>
            <a:chOff x="3913740" y="886201"/>
            <a:chExt cx="4611756" cy="4939096"/>
          </a:xfrm>
        </p:grpSpPr>
        <p:sp>
          <p:nvSpPr>
            <p:cNvPr id="47" name="Oval 46"/>
            <p:cNvSpPr/>
            <p:nvPr/>
          </p:nvSpPr>
          <p:spPr>
            <a:xfrm>
              <a:off x="3913740" y="5248827"/>
              <a:ext cx="4611756" cy="576470"/>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a:grpSpLocks noChangeAspect="1"/>
            </p:cNvGrpSpPr>
            <p:nvPr/>
          </p:nvGrpSpPr>
          <p:grpSpPr bwMode="auto">
            <a:xfrm>
              <a:off x="4244191" y="886201"/>
              <a:ext cx="3937000" cy="4648200"/>
              <a:chOff x="2585" y="690"/>
              <a:chExt cx="2480" cy="2928"/>
            </a:xfrm>
          </p:grpSpPr>
          <p:sp>
            <p:nvSpPr>
              <p:cNvPr id="52" name="Freeform 46"/>
              <p:cNvSpPr>
                <a:spLocks/>
              </p:cNvSpPr>
              <p:nvPr/>
            </p:nvSpPr>
            <p:spPr bwMode="auto">
              <a:xfrm>
                <a:off x="2585" y="1512"/>
                <a:ext cx="2399" cy="2106"/>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429" y="690"/>
                <a:ext cx="1636" cy="103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p:cNvGrpSpPr/>
          <p:nvPr/>
        </p:nvGrpSpPr>
        <p:grpSpPr>
          <a:xfrm>
            <a:off x="627069" y="1872133"/>
            <a:ext cx="4879004" cy="4690242"/>
            <a:chOff x="632232" y="1827592"/>
            <a:chExt cx="3321660" cy="3606947"/>
          </a:xfrm>
        </p:grpSpPr>
        <p:sp>
          <p:nvSpPr>
            <p:cNvPr id="66"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nvSpPr>
          <p:spPr bwMode="auto">
            <a:xfrm>
              <a:off x="1920021" y="1827592"/>
              <a:ext cx="2033871" cy="1191881"/>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908490" y="2168266"/>
            <a:ext cx="4574862" cy="4478900"/>
            <a:chOff x="632232" y="2242257"/>
            <a:chExt cx="3193493" cy="3192282"/>
          </a:xfrm>
        </p:grpSpPr>
        <p:sp>
          <p:nvSpPr>
            <p:cNvPr id="69" name="Freeform 46"/>
            <p:cNvSpPr>
              <a:spLocks/>
            </p:cNvSpPr>
            <p:nvPr/>
          </p:nvSpPr>
          <p:spPr bwMode="auto">
            <a:xfrm>
              <a:off x="632232" y="2631080"/>
              <a:ext cx="3193493" cy="2803459"/>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1906737" y="2242257"/>
              <a:ext cx="1916832" cy="895195"/>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981834" y="3421978"/>
            <a:ext cx="3958775" cy="2215991"/>
          </a:xfrm>
          <a:prstGeom prst="rect">
            <a:avLst/>
          </a:prstGeom>
          <a:noFill/>
        </p:spPr>
        <p:txBody>
          <a:bodyPr wrap="square" lIns="91440" tIns="45720" rIns="91440" bIns="45720" rtlCol="0" anchor="t">
            <a:spAutoFit/>
          </a:bodyPr>
          <a:lstStyle/>
          <a:p>
            <a:pPr algn="ctr"/>
            <a:r>
              <a:rPr lang="en-US" sz="2300" b="1" dirty="0">
                <a:solidFill>
                  <a:srgbClr val="FFFF00"/>
                </a:solidFill>
                <a:latin typeface="Poppins"/>
                <a:cs typeface="Poppins"/>
              </a:rPr>
              <a:t>SSC is a group of members that develop, review, and evaluate the effectiveness of the School Plan for Student Achievement (SPSA ).</a:t>
            </a:r>
            <a:endParaRPr lang="en-US" sz="2300" dirty="0">
              <a:solidFill>
                <a:srgbClr val="FFFF00"/>
              </a:solidFill>
              <a:latin typeface="Poppins"/>
              <a:cs typeface="Poppins"/>
            </a:endParaRPr>
          </a:p>
        </p:txBody>
      </p:sp>
      <p:sp>
        <p:nvSpPr>
          <p:cNvPr id="4" name="TextBox 3"/>
          <p:cNvSpPr txBox="1"/>
          <p:nvPr/>
        </p:nvSpPr>
        <p:spPr>
          <a:xfrm>
            <a:off x="7225608" y="210833"/>
            <a:ext cx="4565679" cy="954107"/>
          </a:xfrm>
          <a:prstGeom prst="rect">
            <a:avLst/>
          </a:prstGeom>
          <a:noFill/>
        </p:spPr>
        <p:txBody>
          <a:bodyPr wrap="square" lIns="91440" tIns="45720" rIns="91440" bIns="45720" rtlCol="0" anchor="t">
            <a:spAutoFit/>
          </a:bodyPr>
          <a:lstStyle/>
          <a:p>
            <a:pPr algn="ctr"/>
            <a:r>
              <a:rPr lang="es-MX" sz="2800" b="1">
                <a:solidFill>
                  <a:srgbClr val="0070C0"/>
                </a:solidFill>
                <a:latin typeface="Poppins"/>
                <a:cs typeface="Poppins"/>
              </a:rPr>
              <a:t>¿ Qué es el Consejo del Plantel Escolar?</a:t>
            </a:r>
          </a:p>
        </p:txBody>
      </p:sp>
      <p:sp>
        <p:nvSpPr>
          <p:cNvPr id="35" name="TextBox 34"/>
          <p:cNvSpPr txBox="1"/>
          <p:nvPr/>
        </p:nvSpPr>
        <p:spPr>
          <a:xfrm>
            <a:off x="338172" y="295625"/>
            <a:ext cx="5711938" cy="1077218"/>
          </a:xfrm>
          <a:prstGeom prst="rect">
            <a:avLst/>
          </a:prstGeom>
          <a:noFill/>
        </p:spPr>
        <p:txBody>
          <a:bodyPr wrap="square" rtlCol="0">
            <a:spAutoFit/>
          </a:bodyPr>
          <a:lstStyle/>
          <a:p>
            <a:pPr algn="ctr"/>
            <a:r>
              <a:rPr lang="en-US" sz="3200" b="1">
                <a:latin typeface="Poppins" panose="00000500000000000000" pitchFamily="2" charset="0"/>
                <a:cs typeface="Poppins" panose="00000500000000000000" pitchFamily="2" charset="0"/>
              </a:rPr>
              <a:t>What is School Site Council?</a:t>
            </a:r>
          </a:p>
        </p:txBody>
      </p:sp>
      <p:sp>
        <p:nvSpPr>
          <p:cNvPr id="34" name="TextBox 33"/>
          <p:cNvSpPr txBox="1"/>
          <p:nvPr/>
        </p:nvSpPr>
        <p:spPr>
          <a:xfrm>
            <a:off x="7411532" y="3493304"/>
            <a:ext cx="3868843" cy="2677656"/>
          </a:xfrm>
          <a:prstGeom prst="rect">
            <a:avLst/>
          </a:prstGeom>
          <a:noFill/>
        </p:spPr>
        <p:txBody>
          <a:bodyPr wrap="square" lIns="91440" tIns="45720" rIns="91440" bIns="45720" rtlCol="0" anchor="t">
            <a:spAutoFit/>
          </a:bodyPr>
          <a:lstStyle/>
          <a:p>
            <a:pPr algn="ctr"/>
            <a:r>
              <a:rPr lang="es-MX" sz="2400" b="1">
                <a:solidFill>
                  <a:schemeClr val="bg1"/>
                </a:solidFill>
                <a:latin typeface="Poppins"/>
                <a:cs typeface="Poppins"/>
              </a:rPr>
              <a:t>Es un grupo de partes interesadas que desarrolla, repasa, y evalúa la efectividad del Plan Escolar para el Rendimiento Estudiantil (SPSA).</a:t>
            </a:r>
            <a:endParaRPr lang="es-MX" sz="2400">
              <a:solidFill>
                <a:schemeClr val="bg1"/>
              </a:solidFill>
              <a:latin typeface="Poppins"/>
              <a:cs typeface="Poppins"/>
            </a:endParaRPr>
          </a:p>
        </p:txBody>
      </p:sp>
      <p:sp>
        <p:nvSpPr>
          <p:cNvPr id="6" name="Slide Number Placeholder 5">
            <a:extLst>
              <a:ext uri="{FF2B5EF4-FFF2-40B4-BE49-F238E27FC236}">
                <a16:creationId xmlns:a16="http://schemas.microsoft.com/office/drawing/2014/main" id="{5C2793A7-DB98-4EA6-85B1-0CAEAA935FF5}"/>
              </a:ext>
            </a:extLst>
          </p:cNvPr>
          <p:cNvSpPr>
            <a:spLocks noGrp="1"/>
          </p:cNvSpPr>
          <p:nvPr>
            <p:ph type="sldNum" sz="quarter" idx="12"/>
          </p:nvPr>
        </p:nvSpPr>
        <p:spPr/>
        <p:txBody>
          <a:bodyPr/>
          <a:lstStyle/>
          <a:p>
            <a:fld id="{ADAD750B-947C-400E-B8CE-3DD0E804B3D6}" type="slidenum">
              <a:rPr lang="en-US" smtClean="0"/>
              <a:t>9</a:t>
            </a:fld>
            <a:endParaRPr lang="en-US"/>
          </a:p>
        </p:txBody>
      </p:sp>
    </p:spTree>
    <p:extLst>
      <p:ext uri="{BB962C8B-B14F-4D97-AF65-F5344CB8AC3E}">
        <p14:creationId xmlns:p14="http://schemas.microsoft.com/office/powerpoint/2010/main" val="34358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TotalTime>
  <Words>13757</Words>
  <Application>Microsoft Office PowerPoint</Application>
  <PresentationFormat>Widescreen</PresentationFormat>
  <Paragraphs>1540</Paragraphs>
  <Slides>55</Slides>
  <Notes>54</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-apple-system</vt:lpstr>
      <vt:lpstr>Arial</vt:lpstr>
      <vt:lpstr>Calibri</vt:lpstr>
      <vt:lpstr>Calibri Light</vt:lpstr>
      <vt:lpstr>Corbel</vt:lpstr>
      <vt:lpstr>Franklin Gothic Heavy</vt:lpstr>
      <vt:lpstr>Poppings</vt:lpstr>
      <vt:lpstr>Poppins</vt:lpstr>
      <vt:lpstr>Poppins </vt:lpstr>
      <vt:lpstr>Poppins SemiBold</vt:lpstr>
      <vt:lpstr>Symbol</vt:lpstr>
      <vt:lpstr>Times New Roman</vt:lpstr>
      <vt:lpstr>Wingdings</vt:lpstr>
      <vt:lpstr>Office Theme</vt:lpstr>
      <vt:lpstr>1_PresenterMedia.com Animated Theme</vt:lpstr>
      <vt:lpstr>PowerPoint Presentation</vt:lpstr>
      <vt:lpstr>PowerPoint Presentation</vt:lpstr>
      <vt:lpstr>PowerPoint Presentation</vt:lpstr>
      <vt:lpstr>How to Rename Yourself on Zoom</vt:lpstr>
      <vt:lpstr>PowerPoint Presentation</vt:lpstr>
      <vt:lpstr>School Site Council Members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Attendance Roster Lista de Asistencia</vt:lpstr>
      <vt:lpstr>PowerPoint Presentation</vt:lpstr>
      <vt:lpstr>Roll Call Voting Roster  Lista de Asistencia para la Votación</vt:lpstr>
      <vt:lpstr>PowerPoint Presentation</vt:lpstr>
      <vt:lpstr>PowerPoint Presentation</vt:lpstr>
      <vt:lpstr>PowerPoint Presentation</vt:lpstr>
      <vt:lpstr>PowerPoint Presentation</vt:lpstr>
      <vt:lpstr>PowerPoint Presentation</vt:lpstr>
      <vt:lpstr>PowerPoint Presentation</vt:lpstr>
      <vt:lpstr>THE GREENE ACT School/District Councils &amp; English Learner Committees   El DECRETO “GREENE”  Los consejos escolares/del distrito y Comités para Aprendices de Inglés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Panossian, Diane</cp:lastModifiedBy>
  <cp:revision>1110</cp:revision>
  <cp:lastPrinted>2022-07-20T22:37:56Z</cp:lastPrinted>
  <dcterms:created xsi:type="dcterms:W3CDTF">2015-09-01T20:56:00Z</dcterms:created>
  <dcterms:modified xsi:type="dcterms:W3CDTF">2025-09-18T21:10:45Z</dcterms:modified>
</cp:coreProperties>
</file>