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y="10287000" cx="18288000"/>
  <p:notesSz cx="6858000" cy="9144000"/>
  <p:embeddedFontLst>
    <p:embeddedFont>
      <p:font typeface="Poppins"/>
      <p:regular r:id="rId51"/>
      <p:bold r:id="rId52"/>
      <p:italic r:id="rId53"/>
      <p:boldItalic r:id="rId54"/>
    </p:embeddedFont>
    <p:embeddedFont>
      <p:font typeface="Poppins Medium"/>
      <p:regular r:id="rId55"/>
      <p:bold r:id="rId56"/>
      <p:italic r:id="rId57"/>
      <p:boldItalic r:id="rId58"/>
    </p:embeddedFont>
    <p:embeddedFont>
      <p:font typeface="Poppins Black"/>
      <p:bold r:id="rId59"/>
      <p:boldItalic r:id="rId60"/>
    </p:embeddedFont>
    <p:embeddedFont>
      <p:font typeface="Poppins SemiBold"/>
      <p:regular r:id="rId61"/>
      <p:bold r:id="rId62"/>
      <p:italic r:id="rId63"/>
      <p:boldItalic r:id="rId64"/>
    </p:embeddedFont>
    <p:embeddedFont>
      <p:font typeface="Poppins ExtraBold"/>
      <p:bold r:id="rId65"/>
      <p:boldItalic r:id="rId66"/>
    </p:embeddedFont>
    <p:embeddedFont>
      <p:font typeface="Open Sans"/>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71" roundtripDataSignature="AMtx7mhG6JIqP1kVY26jQzdI0KaqdOfr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D5DAA72-92C0-43AE-8853-005D922B8C9C}">
  <a:tblStyle styleId="{DD5DAA72-92C0-43AE-8853-005D922B8C9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6E15B5CB-2985-4A80-83A5-3DA11971682C}"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customschemas.google.com/relationships/presentationmetadata" Target="metadata"/><Relationship Id="rId70" Type="http://schemas.openxmlformats.org/officeDocument/2006/relationships/font" Target="fonts/OpenSans-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PoppinsSemiBold-bold.fntdata"/><Relationship Id="rId61" Type="http://schemas.openxmlformats.org/officeDocument/2006/relationships/font" Target="fonts/PoppinsSemiBold-regular.fntdata"/><Relationship Id="rId20" Type="http://schemas.openxmlformats.org/officeDocument/2006/relationships/slide" Target="slides/slide14.xml"/><Relationship Id="rId64" Type="http://schemas.openxmlformats.org/officeDocument/2006/relationships/font" Target="fonts/PoppinsSemiBold-boldItalic.fntdata"/><Relationship Id="rId63" Type="http://schemas.openxmlformats.org/officeDocument/2006/relationships/font" Target="fonts/PoppinsSemiBold-italic.fntdata"/><Relationship Id="rId22" Type="http://schemas.openxmlformats.org/officeDocument/2006/relationships/slide" Target="slides/slide16.xml"/><Relationship Id="rId66" Type="http://schemas.openxmlformats.org/officeDocument/2006/relationships/font" Target="fonts/PoppinsExtraBold-boldItalic.fntdata"/><Relationship Id="rId21" Type="http://schemas.openxmlformats.org/officeDocument/2006/relationships/slide" Target="slides/slide15.xml"/><Relationship Id="rId65" Type="http://schemas.openxmlformats.org/officeDocument/2006/relationships/font" Target="fonts/PoppinsExtraBold-bold.fntdata"/><Relationship Id="rId24" Type="http://schemas.openxmlformats.org/officeDocument/2006/relationships/slide" Target="slides/slide18.xml"/><Relationship Id="rId68" Type="http://schemas.openxmlformats.org/officeDocument/2006/relationships/font" Target="fonts/OpenSans-bold.fntdata"/><Relationship Id="rId23" Type="http://schemas.openxmlformats.org/officeDocument/2006/relationships/slide" Target="slides/slide17.xml"/><Relationship Id="rId67" Type="http://schemas.openxmlformats.org/officeDocument/2006/relationships/font" Target="fonts/OpenSans-regular.fntdata"/><Relationship Id="rId60" Type="http://schemas.openxmlformats.org/officeDocument/2006/relationships/font" Target="fonts/PoppinsBlack-bold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OpenSans-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Poppins-regular.fntdata"/><Relationship Id="rId50" Type="http://schemas.openxmlformats.org/officeDocument/2006/relationships/slide" Target="slides/slide44.xml"/><Relationship Id="rId53" Type="http://schemas.openxmlformats.org/officeDocument/2006/relationships/font" Target="fonts/Poppins-italic.fntdata"/><Relationship Id="rId52" Type="http://schemas.openxmlformats.org/officeDocument/2006/relationships/font" Target="fonts/Poppins-bold.fntdata"/><Relationship Id="rId11" Type="http://schemas.openxmlformats.org/officeDocument/2006/relationships/slide" Target="slides/slide5.xml"/><Relationship Id="rId55" Type="http://schemas.openxmlformats.org/officeDocument/2006/relationships/font" Target="fonts/PoppinsMedium-regular.fntdata"/><Relationship Id="rId10" Type="http://schemas.openxmlformats.org/officeDocument/2006/relationships/slide" Target="slides/slide4.xml"/><Relationship Id="rId54" Type="http://schemas.openxmlformats.org/officeDocument/2006/relationships/font" Target="fonts/Poppins-boldItalic.fntdata"/><Relationship Id="rId13" Type="http://schemas.openxmlformats.org/officeDocument/2006/relationships/slide" Target="slides/slide7.xml"/><Relationship Id="rId57" Type="http://schemas.openxmlformats.org/officeDocument/2006/relationships/font" Target="fonts/PoppinsMedium-italic.fntdata"/><Relationship Id="rId12" Type="http://schemas.openxmlformats.org/officeDocument/2006/relationships/slide" Target="slides/slide6.xml"/><Relationship Id="rId56" Type="http://schemas.openxmlformats.org/officeDocument/2006/relationships/font" Target="fonts/PoppinsMedium-bold.fntdata"/><Relationship Id="rId15" Type="http://schemas.openxmlformats.org/officeDocument/2006/relationships/slide" Target="slides/slide9.xml"/><Relationship Id="rId59" Type="http://schemas.openxmlformats.org/officeDocument/2006/relationships/font" Target="fonts/PoppinsBlack-bold.fntdata"/><Relationship Id="rId14" Type="http://schemas.openxmlformats.org/officeDocument/2006/relationships/slide" Target="slides/slide8.xml"/><Relationship Id="rId58" Type="http://schemas.openxmlformats.org/officeDocument/2006/relationships/font" Target="fonts/PoppinsMedium-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ls.gov/emp/chart-unemployment-earnings-education.htm"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usd.org/cms/lib/CA01000043/Centricity/Domain/721/Attendance%20Tracker-%20Parents.pdf" TargetMode="External"/><Relationship Id="rId3" Type="http://schemas.openxmlformats.org/officeDocument/2006/relationships/hyperlink" Target="https://www.lausd.org/cms/lib/CA01000043/Centricity/Domain/721/Attendance%20Tracker-%20Parents.pdf"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usd.org/Page/20894#:~:text=Caregiver%27s%20Authorization%20Affidavit"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usd.org/cms/lib/CA01000043/Centricity/Domain/721/Elementary_Absence_Note_Template_Rev.9.20.22%20UPDATED%20Fillable.pdf" TargetMode="External"/><Relationship Id="rId3" Type="http://schemas.openxmlformats.org/officeDocument/2006/relationships/hyperlink" Target="https://www.lausd.org/cms/lib/CA01000043/Centricity/Domain/721/Secondary_Absence_Note_Template_Rev._9.20.22%20UPDATED%20Fillable.pdf"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usd.org/cms/lib/CA01000043/Centricity/Domain/721/Elementary_Absence_Note_Template_Rev.9.20.22%20UPDATED%20Fillable.pdf" TargetMode="External"/><Relationship Id="rId3" Type="http://schemas.openxmlformats.org/officeDocument/2006/relationships/hyperlink" Target="https://www.lausd.org/cms/lib/CA01000043/Centricity/Domain/721/Secondary_Absence_Note_Template_Rev._9.20.22%20UPDATED%20Fillable.pdf"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usd.org/Page/12900"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usd.org/Page/12918"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rtualacademy.lausd.org/"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e26d5afc29_0_600: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g2e26d5afc29_0_600: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435000"/>
              </a:lnSpc>
              <a:spcBef>
                <a:spcPts val="0"/>
              </a:spcBef>
              <a:spcAft>
                <a:spcPts val="0"/>
              </a:spcAft>
              <a:buSzPts val="1400"/>
              <a:buNone/>
            </a:pPr>
            <a:r>
              <a:rPr b="1" lang="en-US" sz="1200">
                <a:solidFill>
                  <a:srgbClr val="FFA509"/>
                </a:solidFill>
                <a:latin typeface="Poppins"/>
                <a:ea typeface="Poppins"/>
                <a:cs typeface="Poppins"/>
                <a:sym typeface="Poppins"/>
              </a:rPr>
              <a:t>English Learner Advisory Committee (ELAC)</a:t>
            </a:r>
            <a:endParaRPr/>
          </a:p>
          <a:p>
            <a:pPr indent="0" lvl="0" marL="0" rtl="0" algn="l">
              <a:lnSpc>
                <a:spcPct val="435000"/>
              </a:lnSpc>
              <a:spcBef>
                <a:spcPts val="0"/>
              </a:spcBef>
              <a:spcAft>
                <a:spcPts val="0"/>
              </a:spcAft>
              <a:buSzPts val="1400"/>
              <a:buNone/>
            </a:pPr>
            <a:r>
              <a:rPr b="1" lang="en-US" sz="1200">
                <a:solidFill>
                  <a:srgbClr val="FFA509"/>
                </a:solidFill>
                <a:latin typeface="Poppins"/>
                <a:ea typeface="Poppins"/>
                <a:cs typeface="Poppins"/>
                <a:sym typeface="Poppins"/>
              </a:rPr>
              <a:t>THE IMPORTANCE OF SCHOOL ATTENDANCE</a:t>
            </a:r>
            <a:endParaRPr/>
          </a:p>
          <a:p>
            <a:pPr indent="0" lvl="0" marL="0" rtl="0" algn="l">
              <a:lnSpc>
                <a:spcPct val="189500"/>
              </a:lnSpc>
              <a:spcBef>
                <a:spcPts val="0"/>
              </a:spcBef>
              <a:spcAft>
                <a:spcPts val="0"/>
              </a:spcAft>
              <a:buSzPts val="1400"/>
              <a:buNone/>
            </a:pPr>
            <a:r>
              <a:t/>
            </a:r>
            <a:endParaRPr b="1" sz="1200">
              <a:solidFill>
                <a:srgbClr val="FFA509"/>
              </a:solidFill>
              <a:latin typeface="Poppins"/>
              <a:ea typeface="Poppins"/>
              <a:cs typeface="Poppins"/>
              <a:sym typeface="Poppins"/>
            </a:endParaRPr>
          </a:p>
          <a:p>
            <a:pPr indent="0" lvl="0" marL="0" rtl="0" algn="l">
              <a:lnSpc>
                <a:spcPct val="435000"/>
              </a:lnSpc>
              <a:spcBef>
                <a:spcPts val="0"/>
              </a:spcBef>
              <a:spcAft>
                <a:spcPts val="0"/>
              </a:spcAft>
              <a:buSzPts val="1400"/>
              <a:buNone/>
            </a:pPr>
            <a:r>
              <a:rPr b="1" lang="en-US" sz="1200">
                <a:solidFill>
                  <a:srgbClr val="002575"/>
                </a:solidFill>
                <a:latin typeface="Poppins"/>
                <a:ea typeface="Poppins"/>
                <a:cs typeface="Poppins"/>
                <a:sym typeface="Poppins"/>
              </a:rPr>
              <a:t>Comité Asesor de Aprendices de Inglés (ELAC)</a:t>
            </a:r>
            <a:endParaRPr/>
          </a:p>
          <a:p>
            <a:pPr indent="0" lvl="0" marL="0" rtl="0" algn="l">
              <a:lnSpc>
                <a:spcPct val="435000"/>
              </a:lnSpc>
              <a:spcBef>
                <a:spcPts val="0"/>
              </a:spcBef>
              <a:spcAft>
                <a:spcPts val="0"/>
              </a:spcAft>
              <a:buSzPts val="1400"/>
              <a:buNone/>
            </a:pPr>
            <a:r>
              <a:rPr b="1" lang="en-US" sz="1200">
                <a:solidFill>
                  <a:srgbClr val="002575"/>
                </a:solidFill>
                <a:latin typeface="Poppins"/>
                <a:ea typeface="Poppins"/>
                <a:cs typeface="Poppins"/>
                <a:sym typeface="Poppins"/>
              </a:rPr>
              <a:t>LA IMPORTANCIA DE LA ASISTENCIA ESCOLAR</a:t>
            </a:r>
            <a:endParaRPr/>
          </a:p>
          <a:p>
            <a:pPr indent="0" lvl="0" marL="0" rtl="0" algn="l">
              <a:lnSpc>
                <a:spcPct val="100000"/>
              </a:lnSpc>
              <a:spcBef>
                <a:spcPts val="0"/>
              </a:spcBef>
              <a:spcAft>
                <a:spcPts val="0"/>
              </a:spcAft>
              <a:buSzPts val="1400"/>
              <a:buNone/>
            </a:pPr>
            <a:r>
              <a:t/>
            </a:r>
            <a:endParaRPr/>
          </a:p>
        </p:txBody>
      </p:sp>
      <p:sp>
        <p:nvSpPr>
          <p:cNvPr id="93" name="Google Shape;93;g2e26d5afc29_0_600: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7530748108_0_59: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g27530748108_0_59: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325000"/>
              </a:lnSpc>
              <a:spcBef>
                <a:spcPts val="0"/>
              </a:spcBef>
              <a:spcAft>
                <a:spcPts val="0"/>
              </a:spcAft>
              <a:buSzPts val="1400"/>
              <a:buNone/>
            </a:pPr>
            <a:r>
              <a:rPr lang="en-US" u="sng">
                <a:solidFill>
                  <a:schemeClr val="hlink"/>
                </a:solidFill>
                <a:hlinkClick r:id="rId2"/>
              </a:rPr>
              <a:t>https://www.bls.gov/emp/chart-unemployment-earnings-education.htm</a:t>
            </a:r>
            <a:r>
              <a:rPr lang="en-US"/>
              <a:t> </a:t>
            </a:r>
            <a:endParaRPr/>
          </a:p>
          <a:p>
            <a:pPr indent="0" lvl="0" marL="0" rtl="0" algn="l">
              <a:lnSpc>
                <a:spcPct val="100000"/>
              </a:lnSpc>
              <a:spcBef>
                <a:spcPts val="0"/>
              </a:spcBef>
              <a:spcAft>
                <a:spcPts val="0"/>
              </a:spcAft>
              <a:buSzPts val="1400"/>
              <a:buNone/>
            </a:pPr>
            <a:r>
              <a:t/>
            </a:r>
            <a:endParaRPr/>
          </a:p>
        </p:txBody>
      </p:sp>
      <p:sp>
        <p:nvSpPr>
          <p:cNvPr id="489" name="Google Shape;489;g27530748108_0_59: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38a3352c4e0_1_1743: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g38a3352c4e0_1_1743: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sz="1300">
                <a:solidFill>
                  <a:srgbClr val="002575"/>
                </a:solidFill>
                <a:latin typeface="Poppins"/>
                <a:ea typeface="Poppins"/>
                <a:cs typeface="Poppins"/>
                <a:sym typeface="Poppins"/>
              </a:rPr>
              <a:t>260 missed days across K-12</a:t>
            </a:r>
            <a:endParaRPr sz="1300">
              <a:solidFill>
                <a:srgbClr val="002575"/>
              </a:solidFill>
              <a:latin typeface="Poppins"/>
              <a:ea typeface="Poppins"/>
              <a:cs typeface="Poppins"/>
              <a:sym typeface="Poppins"/>
            </a:endParaRPr>
          </a:p>
          <a:p>
            <a:pPr indent="0" lvl="0" marL="0" rtl="0" algn="l">
              <a:lnSpc>
                <a:spcPct val="357416"/>
              </a:lnSpc>
              <a:spcBef>
                <a:spcPts val="0"/>
              </a:spcBef>
              <a:spcAft>
                <a:spcPts val="0"/>
              </a:spcAft>
              <a:buNone/>
            </a:pPr>
            <a:r>
              <a:rPr lang="en-US" sz="1200">
                <a:solidFill>
                  <a:srgbClr val="002575"/>
                </a:solidFill>
                <a:latin typeface="Poppins"/>
                <a:ea typeface="Poppins"/>
                <a:cs typeface="Poppins"/>
                <a:sym typeface="Poppins"/>
              </a:rPr>
              <a:t>Students with Excellent attendance miss no more than 7 days per school year.*​</a:t>
            </a:r>
            <a:endParaRPr/>
          </a:p>
          <a:p>
            <a:pPr indent="0" lvl="0" marL="0" rtl="0" algn="l">
              <a:lnSpc>
                <a:spcPct val="357416"/>
              </a:lnSpc>
              <a:spcBef>
                <a:spcPts val="0"/>
              </a:spcBef>
              <a:spcAft>
                <a:spcPts val="0"/>
              </a:spcAft>
              <a:buNone/>
            </a:pPr>
            <a:r>
              <a:t/>
            </a:r>
            <a:endParaRPr/>
          </a:p>
          <a:p>
            <a:pPr indent="0" lvl="0" marL="0" rtl="0" algn="l">
              <a:spcBef>
                <a:spcPts val="0"/>
              </a:spcBef>
              <a:spcAft>
                <a:spcPts val="0"/>
              </a:spcAft>
              <a:buNone/>
            </a:pPr>
            <a:r>
              <a:t/>
            </a:r>
            <a:endParaRPr/>
          </a:p>
        </p:txBody>
      </p:sp>
      <p:sp>
        <p:nvSpPr>
          <p:cNvPr id="503" name="Google Shape;503;g38a3352c4e0_1_1743: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38a3352c4e0_1_1758: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g38a3352c4e0_1_1758: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357416"/>
              </a:lnSpc>
              <a:spcBef>
                <a:spcPts val="0"/>
              </a:spcBef>
              <a:spcAft>
                <a:spcPts val="0"/>
              </a:spcAft>
              <a:buNone/>
            </a:pPr>
            <a:r>
              <a:rPr lang="en-US" sz="1200">
                <a:solidFill>
                  <a:srgbClr val="002575"/>
                </a:solidFill>
                <a:latin typeface="Poppins"/>
                <a:ea typeface="Poppins"/>
                <a:cs typeface="Poppins"/>
                <a:sym typeface="Poppins"/>
              </a:rPr>
              <a:t>Students with Excellent attendance miss no more than 7 days per school year.*​</a:t>
            </a:r>
            <a:endParaRPr/>
          </a:p>
          <a:p>
            <a:pPr indent="0" lvl="0" marL="0" rtl="0" algn="l">
              <a:lnSpc>
                <a:spcPct val="181416"/>
              </a:lnSpc>
              <a:spcBef>
                <a:spcPts val="0"/>
              </a:spcBef>
              <a:spcAft>
                <a:spcPts val="0"/>
              </a:spcAft>
              <a:buNone/>
            </a:pPr>
            <a:r>
              <a:rPr lang="en-US" sz="1200">
                <a:solidFill>
                  <a:srgbClr val="002575"/>
                </a:solidFill>
                <a:latin typeface="Poppins"/>
                <a:ea typeface="Poppins"/>
                <a:cs typeface="Poppins"/>
                <a:sym typeface="Poppins"/>
              </a:rPr>
              <a:t>​</a:t>
            </a:r>
            <a:endParaRPr/>
          </a:p>
          <a:p>
            <a:pPr indent="0" lvl="0" marL="0" rtl="0" algn="l">
              <a:lnSpc>
                <a:spcPct val="357416"/>
              </a:lnSpc>
              <a:spcBef>
                <a:spcPts val="0"/>
              </a:spcBef>
              <a:spcAft>
                <a:spcPts val="0"/>
              </a:spcAft>
              <a:buNone/>
            </a:pPr>
            <a:r>
              <a:rPr lang="en-US" sz="1200">
                <a:solidFill>
                  <a:srgbClr val="002575"/>
                </a:solidFill>
                <a:latin typeface="Poppins"/>
                <a:ea typeface="Poppins"/>
                <a:cs typeface="Poppins"/>
                <a:sym typeface="Poppins"/>
              </a:rPr>
              <a:t>The District’s goal is for ALL students to attend at a rate of 96% or higher.</a:t>
            </a:r>
            <a:endParaRPr/>
          </a:p>
          <a:p>
            <a:pPr indent="0" lvl="0" marL="0" rtl="0" algn="l">
              <a:spcBef>
                <a:spcPts val="0"/>
              </a:spcBef>
              <a:spcAft>
                <a:spcPts val="0"/>
              </a:spcAft>
              <a:buNone/>
            </a:pPr>
            <a:r>
              <a:t/>
            </a:r>
            <a:endParaRPr/>
          </a:p>
        </p:txBody>
      </p:sp>
      <p:sp>
        <p:nvSpPr>
          <p:cNvPr id="516" name="Google Shape;516;g38a3352c4e0_1_1758: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8a3352c4e0_1_8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US"/>
              <a:t>School Attendance Guide for Parents</a:t>
            </a:r>
            <a:endParaRPr/>
          </a:p>
          <a:p>
            <a:pPr indent="0" lvl="0" marL="0" rtl="0" algn="l">
              <a:spcBef>
                <a:spcPts val="0"/>
              </a:spcBef>
              <a:spcAft>
                <a:spcPts val="0"/>
              </a:spcAft>
              <a:buClr>
                <a:schemeClr val="dk1"/>
              </a:buClr>
              <a:buSzPts val="1200"/>
              <a:buFont typeface="Arial"/>
              <a:buNone/>
            </a:pPr>
            <a:r>
              <a:rPr lang="en-US"/>
              <a:t>Guía de asistencia escolar para padres</a:t>
            </a:r>
            <a:endParaRPr/>
          </a:p>
          <a:p>
            <a:pPr indent="0" lvl="0" marL="0" rtl="0" algn="l">
              <a:spcBef>
                <a:spcPts val="0"/>
              </a:spcBef>
              <a:spcAft>
                <a:spcPts val="0"/>
              </a:spcAft>
              <a:buClr>
                <a:schemeClr val="dk1"/>
              </a:buClr>
              <a:buSzPts val="1200"/>
              <a:buFont typeface="Arial"/>
              <a:buNone/>
            </a:pPr>
            <a:r>
              <a:rPr lang="en-US"/>
              <a:t>https://www.lausd.org/cms/lib/CA01000043/Centricity/Domain/721/School Attendance A Guide for Parents.pdf </a:t>
            </a:r>
            <a:endParaRPr/>
          </a:p>
          <a:p>
            <a:pPr indent="0" lvl="0" marL="0" rtl="0" algn="l">
              <a:spcBef>
                <a:spcPts val="0"/>
              </a:spcBef>
              <a:spcAft>
                <a:spcPts val="0"/>
              </a:spcAft>
              <a:buClr>
                <a:schemeClr val="dk1"/>
              </a:buClr>
              <a:buSzPts val="1200"/>
              <a:buFont typeface="Arial"/>
              <a:buNone/>
            </a:pPr>
            <a:r>
              <a:t/>
            </a:r>
            <a:endParaRPr/>
          </a:p>
          <a:p>
            <a:pPr indent="0" lvl="0" marL="0" rtl="0" algn="l">
              <a:spcBef>
                <a:spcPts val="0"/>
              </a:spcBef>
              <a:spcAft>
                <a:spcPts val="0"/>
              </a:spcAft>
              <a:buClr>
                <a:schemeClr val="dk1"/>
              </a:buClr>
              <a:buSzPts val="1200"/>
              <a:buFont typeface="Arial"/>
              <a:buNone/>
            </a:pPr>
            <a:r>
              <a:rPr lang="en-US"/>
              <a:t>Attendance Calendar by 25 Schools Days </a:t>
            </a:r>
            <a:endParaRPr/>
          </a:p>
          <a:p>
            <a:pPr indent="0" lvl="0" marL="0" marR="0" rtl="0" algn="l">
              <a:lnSpc>
                <a:spcPct val="100000"/>
              </a:lnSpc>
              <a:spcBef>
                <a:spcPts val="0"/>
              </a:spcBef>
              <a:spcAft>
                <a:spcPts val="0"/>
              </a:spcAft>
              <a:buClr>
                <a:schemeClr val="dk1"/>
              </a:buClr>
              <a:buSzPts val="1200"/>
              <a:buFont typeface="Arial"/>
              <a:buNone/>
            </a:pPr>
            <a:r>
              <a:rPr lang="en-US"/>
              <a:t>Calendario de asistencia por 25 días escolares</a:t>
            </a:r>
            <a:endParaRPr/>
          </a:p>
          <a:p>
            <a:pPr indent="0" lvl="0" marL="0" rtl="0" algn="l">
              <a:spcBef>
                <a:spcPts val="0"/>
              </a:spcBef>
              <a:spcAft>
                <a:spcPts val="0"/>
              </a:spcAft>
              <a:buClr>
                <a:schemeClr val="dk1"/>
              </a:buClr>
              <a:buSzPts val="1200"/>
              <a:buFont typeface="Arial"/>
              <a:buNone/>
            </a:pPr>
            <a:r>
              <a:rPr lang="en-US"/>
              <a:t>https://www.lausd.org/cms/lib/CA01000043/Centricity/Domain/721/Attendance Calendar by 25 Days.pdf</a:t>
            </a:r>
            <a:endParaRPr/>
          </a:p>
          <a:p>
            <a:pPr indent="0" lvl="0" marL="0" rtl="0" algn="l">
              <a:spcBef>
                <a:spcPts val="0"/>
              </a:spcBef>
              <a:spcAft>
                <a:spcPts val="0"/>
              </a:spcAft>
              <a:buClr>
                <a:schemeClr val="dk1"/>
              </a:buClr>
              <a:buSzPts val="1200"/>
              <a:buFont typeface="Arial"/>
              <a:buNone/>
            </a:pPr>
            <a:r>
              <a:t/>
            </a:r>
            <a:endParaRPr/>
          </a:p>
          <a:p>
            <a:pPr indent="0" lvl="0" marL="0" rtl="0" algn="l">
              <a:spcBef>
                <a:spcPts val="0"/>
              </a:spcBef>
              <a:spcAft>
                <a:spcPts val="0"/>
              </a:spcAft>
              <a:buClr>
                <a:schemeClr val="dk1"/>
              </a:buClr>
              <a:buSzPts val="1200"/>
              <a:buFont typeface="Arial"/>
              <a:buNone/>
            </a:pPr>
            <a:r>
              <a:rPr lang="en-US"/>
              <a:t>Absence Tracker for Parents</a:t>
            </a:r>
            <a:endParaRPr/>
          </a:p>
          <a:p>
            <a:pPr indent="0" lvl="0" marL="0" rtl="0" algn="l">
              <a:spcBef>
                <a:spcPts val="0"/>
              </a:spcBef>
              <a:spcAft>
                <a:spcPts val="0"/>
              </a:spcAft>
              <a:buClr>
                <a:schemeClr val="dk1"/>
              </a:buClr>
              <a:buSzPts val="1200"/>
              <a:buFont typeface="Arial"/>
              <a:buNone/>
            </a:pPr>
            <a:r>
              <a:rPr lang="en-US"/>
              <a:t>Registro de ausencias para padres</a:t>
            </a:r>
            <a:endParaRPr/>
          </a:p>
          <a:p>
            <a:pPr indent="0" lvl="0" marL="0" rtl="0" algn="l">
              <a:spcBef>
                <a:spcPts val="0"/>
              </a:spcBef>
              <a:spcAft>
                <a:spcPts val="0"/>
              </a:spcAft>
              <a:buClr>
                <a:schemeClr val="dk1"/>
              </a:buClr>
              <a:buSzPts val="1200"/>
              <a:buFont typeface="Arial"/>
              <a:buNone/>
            </a:pPr>
            <a:r>
              <a:rPr lang="en-US"/>
              <a:t>https://www.lausd.org/cms/lib/CA01000043/Centricity/Domain/721/Attendance Tracker- Parents.pdf</a:t>
            </a:r>
            <a:endParaRPr/>
          </a:p>
          <a:p>
            <a:pPr indent="0" lvl="0" marL="0" rtl="0" algn="l">
              <a:spcBef>
                <a:spcPts val="0"/>
              </a:spcBef>
              <a:spcAft>
                <a:spcPts val="0"/>
              </a:spcAft>
              <a:buClr>
                <a:schemeClr val="dk1"/>
              </a:buClr>
              <a:buSzPts val="1200"/>
              <a:buFont typeface="Arial"/>
              <a:buNone/>
            </a:pPr>
            <a:r>
              <a:t/>
            </a:r>
            <a:endParaRPr/>
          </a:p>
          <a:p>
            <a:pPr indent="0" lvl="0" marL="0" rtl="0" algn="l">
              <a:spcBef>
                <a:spcPts val="0"/>
              </a:spcBef>
              <a:spcAft>
                <a:spcPts val="0"/>
              </a:spcAft>
              <a:buClr>
                <a:schemeClr val="dk1"/>
              </a:buClr>
              <a:buSzPts val="1200"/>
              <a:buFont typeface="Arial"/>
              <a:buNone/>
            </a:pPr>
            <a:r>
              <a:rPr lang="en-US"/>
              <a:t>Elementary Absence Note Template</a:t>
            </a:r>
            <a:endParaRPr/>
          </a:p>
          <a:p>
            <a:pPr indent="0" lvl="0" marL="0" rtl="0" algn="l">
              <a:spcBef>
                <a:spcPts val="0"/>
              </a:spcBef>
              <a:spcAft>
                <a:spcPts val="0"/>
              </a:spcAft>
              <a:buClr>
                <a:schemeClr val="dk1"/>
              </a:buClr>
              <a:buSzPts val="1200"/>
              <a:buFont typeface="Arial"/>
              <a:buNone/>
            </a:pPr>
            <a:r>
              <a:rPr lang="en-US"/>
              <a:t>Plantilla de nota de ausencia para Primaria</a:t>
            </a:r>
            <a:endParaRPr/>
          </a:p>
          <a:p>
            <a:pPr indent="0" lvl="0" marL="0" rtl="0" algn="l">
              <a:spcBef>
                <a:spcPts val="0"/>
              </a:spcBef>
              <a:spcAft>
                <a:spcPts val="0"/>
              </a:spcAft>
              <a:buClr>
                <a:schemeClr val="dk1"/>
              </a:buClr>
              <a:buSzPts val="1200"/>
              <a:buFont typeface="Arial"/>
              <a:buNone/>
            </a:pPr>
            <a:r>
              <a:rPr lang="en-US"/>
              <a:t>https://www.lausd.org/cms/lib/CA01000043/Centricity/Domain/721/Elementary_Absence_Note_Template_Rev.9.20.22 UPDATED Fillable.pdf</a:t>
            </a:r>
            <a:endParaRPr/>
          </a:p>
          <a:p>
            <a:pPr indent="0" lvl="0" marL="0" rtl="0" algn="l">
              <a:spcBef>
                <a:spcPts val="0"/>
              </a:spcBef>
              <a:spcAft>
                <a:spcPts val="0"/>
              </a:spcAft>
              <a:buClr>
                <a:schemeClr val="dk1"/>
              </a:buClr>
              <a:buSzPts val="1200"/>
              <a:buFont typeface="Arial"/>
              <a:buNone/>
            </a:pPr>
            <a:r>
              <a:t/>
            </a:r>
            <a:endParaRPr/>
          </a:p>
          <a:p>
            <a:pPr indent="0" lvl="0" marL="0" rtl="0" algn="l">
              <a:spcBef>
                <a:spcPts val="0"/>
              </a:spcBef>
              <a:spcAft>
                <a:spcPts val="0"/>
              </a:spcAft>
              <a:buClr>
                <a:schemeClr val="dk1"/>
              </a:buClr>
              <a:buSzPts val="1200"/>
              <a:buFont typeface="Arial"/>
              <a:buNone/>
            </a:pPr>
            <a:r>
              <a:rPr lang="en-US"/>
              <a:t>Secondary Absence Note Template</a:t>
            </a:r>
            <a:endParaRPr/>
          </a:p>
          <a:p>
            <a:pPr indent="0" lvl="0" marL="0" rtl="0" algn="l">
              <a:spcBef>
                <a:spcPts val="0"/>
              </a:spcBef>
              <a:spcAft>
                <a:spcPts val="0"/>
              </a:spcAft>
              <a:buClr>
                <a:schemeClr val="dk1"/>
              </a:buClr>
              <a:buSzPts val="1200"/>
              <a:buFont typeface="Arial"/>
              <a:buNone/>
            </a:pPr>
            <a:r>
              <a:rPr lang="en-US"/>
              <a:t>Plantilla de nota de ausencia para Secundaria</a:t>
            </a:r>
            <a:endParaRPr/>
          </a:p>
          <a:p>
            <a:pPr indent="0" lvl="0" marL="0" rtl="0" algn="l">
              <a:spcBef>
                <a:spcPts val="0"/>
              </a:spcBef>
              <a:spcAft>
                <a:spcPts val="0"/>
              </a:spcAft>
              <a:buClr>
                <a:schemeClr val="dk1"/>
              </a:buClr>
              <a:buSzPts val="1200"/>
              <a:buFont typeface="Arial"/>
              <a:buNone/>
            </a:pPr>
            <a:r>
              <a:rPr lang="en-US"/>
              <a:t>https://www.lausd.org/cms/lib/CA01000043/Centricity/Domain/721/Secondary_Absence_Note_Template_Rev._9.20.22 UPDATED Fillable.pdf</a:t>
            </a:r>
            <a:endParaRPr/>
          </a:p>
          <a:p>
            <a:pPr indent="0" lvl="0" marL="0" rtl="0" algn="l">
              <a:spcBef>
                <a:spcPts val="0"/>
              </a:spcBef>
              <a:spcAft>
                <a:spcPts val="0"/>
              </a:spcAft>
              <a:buClr>
                <a:schemeClr val="dk1"/>
              </a:buClr>
              <a:buSzPts val="1200"/>
              <a:buFont typeface="Arial"/>
              <a:buNone/>
            </a:pPr>
            <a:r>
              <a:t/>
            </a:r>
            <a:endParaRPr/>
          </a:p>
          <a:p>
            <a:pPr indent="0" lvl="0" marL="0" rtl="0" algn="l">
              <a:spcBef>
                <a:spcPts val="0"/>
              </a:spcBef>
              <a:spcAft>
                <a:spcPts val="0"/>
              </a:spcAft>
              <a:buClr>
                <a:schemeClr val="dk1"/>
              </a:buClr>
              <a:buSzPts val="1200"/>
              <a:buFont typeface="Arial"/>
              <a:buNone/>
            </a:pPr>
            <a:r>
              <a:rPr lang="en-US"/>
              <a:t>School Calendar English</a:t>
            </a:r>
            <a:endParaRPr/>
          </a:p>
          <a:p>
            <a:pPr indent="0" lvl="0" marL="0" rtl="0" algn="l">
              <a:spcBef>
                <a:spcPts val="0"/>
              </a:spcBef>
              <a:spcAft>
                <a:spcPts val="0"/>
              </a:spcAft>
              <a:buClr>
                <a:schemeClr val="dk1"/>
              </a:buClr>
              <a:buSzPts val="1200"/>
              <a:buFont typeface="Arial"/>
              <a:buNone/>
            </a:pPr>
            <a:r>
              <a:rPr lang="en-US"/>
              <a:t>Calendario escolar en inglés</a:t>
            </a:r>
            <a:endParaRPr/>
          </a:p>
          <a:p>
            <a:pPr indent="0" lvl="0" marL="0" rtl="0" algn="l">
              <a:spcBef>
                <a:spcPts val="0"/>
              </a:spcBef>
              <a:spcAft>
                <a:spcPts val="0"/>
              </a:spcAft>
              <a:buClr>
                <a:schemeClr val="dk1"/>
              </a:buClr>
              <a:buSzPts val="1200"/>
              <a:buFont typeface="Arial"/>
              <a:buNone/>
            </a:pPr>
            <a:r>
              <a:rPr lang="en-US"/>
              <a:t>https://www.lausd.org/cms/lib/CA01000043/Centricity/Domain/635/2025-26InstructionalCalendar.pdf</a:t>
            </a:r>
            <a:endParaRPr/>
          </a:p>
          <a:p>
            <a:pPr indent="0" lvl="0" marL="0" rtl="0" algn="l">
              <a:spcBef>
                <a:spcPts val="0"/>
              </a:spcBef>
              <a:spcAft>
                <a:spcPts val="0"/>
              </a:spcAft>
              <a:buClr>
                <a:schemeClr val="dk1"/>
              </a:buClr>
              <a:buSzPts val="1200"/>
              <a:buFont typeface="Arial"/>
              <a:buNone/>
            </a:pPr>
            <a:r>
              <a:t/>
            </a:r>
            <a:endParaRPr/>
          </a:p>
          <a:p>
            <a:pPr indent="0" lvl="0" marL="0" rtl="0" algn="l">
              <a:spcBef>
                <a:spcPts val="0"/>
              </a:spcBef>
              <a:spcAft>
                <a:spcPts val="0"/>
              </a:spcAft>
              <a:buClr>
                <a:schemeClr val="dk1"/>
              </a:buClr>
              <a:buSzPts val="1200"/>
              <a:buFont typeface="Arial"/>
              <a:buNone/>
            </a:pPr>
            <a:r>
              <a:rPr lang="en-US"/>
              <a:t>School Calendar Spanish</a:t>
            </a:r>
            <a:endParaRPr/>
          </a:p>
          <a:p>
            <a:pPr indent="0" lvl="0" marL="0" rtl="0" algn="l">
              <a:spcBef>
                <a:spcPts val="0"/>
              </a:spcBef>
              <a:spcAft>
                <a:spcPts val="0"/>
              </a:spcAft>
              <a:buClr>
                <a:schemeClr val="dk1"/>
              </a:buClr>
              <a:buSzPts val="1200"/>
              <a:buFont typeface="Arial"/>
              <a:buNone/>
            </a:pPr>
            <a:r>
              <a:rPr lang="en-US"/>
              <a:t>Calendario escolar en español</a:t>
            </a:r>
            <a:endParaRPr/>
          </a:p>
          <a:p>
            <a:pPr indent="0" lvl="0" marL="0" rtl="0" algn="l">
              <a:spcBef>
                <a:spcPts val="0"/>
              </a:spcBef>
              <a:spcAft>
                <a:spcPts val="0"/>
              </a:spcAft>
              <a:buClr>
                <a:schemeClr val="dk1"/>
              </a:buClr>
              <a:buSzPts val="1200"/>
              <a:buFont typeface="Arial"/>
              <a:buNone/>
            </a:pPr>
            <a:r>
              <a:rPr lang="en-US"/>
              <a:t>https://www.lausd.org/cms/lib/CA01000043/Centricity/Domain/635/2025-26Calendar_Spa.pdf</a:t>
            </a:r>
            <a:endParaRPr/>
          </a:p>
          <a:p>
            <a:pPr indent="0" lvl="0" marL="0" rtl="0" algn="l">
              <a:spcBef>
                <a:spcPts val="0"/>
              </a:spcBef>
              <a:spcAft>
                <a:spcPts val="0"/>
              </a:spcAft>
              <a:buClr>
                <a:schemeClr val="dk1"/>
              </a:buClr>
              <a:buSzPts val="1200"/>
              <a:buFont typeface="Arial"/>
              <a:buNone/>
            </a:pPr>
            <a:r>
              <a:t/>
            </a:r>
            <a:endParaRPr/>
          </a:p>
        </p:txBody>
      </p:sp>
      <p:sp>
        <p:nvSpPr>
          <p:cNvPr id="528" name="Google Shape;528;g38a3352c4e0_1_8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e26d5afc29_0_0: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g2e26d5afc29_0_0: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357416"/>
              </a:lnSpc>
              <a:spcBef>
                <a:spcPts val="0"/>
              </a:spcBef>
              <a:spcAft>
                <a:spcPts val="0"/>
              </a:spcAft>
              <a:buSzPts val="1400"/>
              <a:buNone/>
            </a:pPr>
            <a:r>
              <a:rPr lang="en-US" sz="1200">
                <a:solidFill>
                  <a:srgbClr val="002575"/>
                </a:solidFill>
                <a:latin typeface="Poppins"/>
                <a:ea typeface="Poppins"/>
                <a:cs typeface="Poppins"/>
                <a:sym typeface="Poppins"/>
              </a:rPr>
              <a:t>Students with Excellent attendance miss no more than 7 days per school year.*​</a:t>
            </a:r>
            <a:endParaRPr/>
          </a:p>
          <a:p>
            <a:pPr indent="0" lvl="0" marL="0" rtl="0" algn="l">
              <a:lnSpc>
                <a:spcPct val="181416"/>
              </a:lnSpc>
              <a:spcBef>
                <a:spcPts val="0"/>
              </a:spcBef>
              <a:spcAft>
                <a:spcPts val="0"/>
              </a:spcAft>
              <a:buSzPts val="1400"/>
              <a:buNone/>
            </a:pPr>
            <a:r>
              <a:rPr lang="en-US" sz="1200">
                <a:solidFill>
                  <a:srgbClr val="002575"/>
                </a:solidFill>
                <a:latin typeface="Poppins"/>
                <a:ea typeface="Poppins"/>
                <a:cs typeface="Poppins"/>
                <a:sym typeface="Poppins"/>
              </a:rPr>
              <a:t>​</a:t>
            </a:r>
            <a:endParaRPr/>
          </a:p>
          <a:p>
            <a:pPr indent="0" lvl="0" marL="0" rtl="0" algn="l">
              <a:lnSpc>
                <a:spcPct val="357416"/>
              </a:lnSpc>
              <a:spcBef>
                <a:spcPts val="0"/>
              </a:spcBef>
              <a:spcAft>
                <a:spcPts val="0"/>
              </a:spcAft>
              <a:buSzPts val="1400"/>
              <a:buNone/>
            </a:pPr>
            <a:r>
              <a:rPr lang="en-US" sz="1200">
                <a:solidFill>
                  <a:srgbClr val="002575"/>
                </a:solidFill>
                <a:latin typeface="Poppins"/>
                <a:ea typeface="Poppins"/>
                <a:cs typeface="Poppins"/>
                <a:sym typeface="Poppins"/>
              </a:rPr>
              <a:t>The District’s goal is for ALL students to attend at a rate of 96% or higher.</a:t>
            </a:r>
            <a:endParaRPr/>
          </a:p>
          <a:p>
            <a:pPr indent="0" lvl="0" marL="0" rtl="0" algn="l">
              <a:lnSpc>
                <a:spcPct val="100000"/>
              </a:lnSpc>
              <a:spcBef>
                <a:spcPts val="0"/>
              </a:spcBef>
              <a:spcAft>
                <a:spcPts val="0"/>
              </a:spcAft>
              <a:buSzPts val="1400"/>
              <a:buNone/>
            </a:pPr>
            <a:r>
              <a:t/>
            </a:r>
            <a:endParaRPr/>
          </a:p>
        </p:txBody>
      </p:sp>
      <p:sp>
        <p:nvSpPr>
          <p:cNvPr id="548" name="Google Shape;548;g2e26d5afc29_0_0: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2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563" name="Google Shape;563;p2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04.10.2022</a:t>
            </a:r>
            <a:endParaRPr b="0" i="0" sz="1200" u="none" cap="none" strike="noStrike">
              <a:solidFill>
                <a:schemeClr val="dk1"/>
              </a:solidFill>
              <a:latin typeface="Calibri"/>
              <a:ea typeface="Calibri"/>
              <a:cs typeface="Calibri"/>
              <a:sym typeface="Calibri"/>
            </a:endParaRPr>
          </a:p>
        </p:txBody>
      </p:sp>
      <p:sp>
        <p:nvSpPr>
          <p:cNvPr id="564" name="Google Shape;564;p2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p2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6" name="Google Shape;566;p2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567" name="Google Shape;567;p2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2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576" name="Google Shape;576;p2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04.10.2022</a:t>
            </a:r>
            <a:endParaRPr b="0" i="0" sz="1200" u="none" cap="none" strike="noStrike">
              <a:solidFill>
                <a:schemeClr val="dk1"/>
              </a:solidFill>
              <a:latin typeface="Calibri"/>
              <a:ea typeface="Calibri"/>
              <a:cs typeface="Calibri"/>
              <a:sym typeface="Calibri"/>
            </a:endParaRPr>
          </a:p>
        </p:txBody>
      </p:sp>
      <p:sp>
        <p:nvSpPr>
          <p:cNvPr id="577" name="Google Shape;577;p25: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p2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9" name="Google Shape;579;p2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580" name="Google Shape;580;p2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38a3352c4e0_1_16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38a3352c4e0_1_16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38a3352c4e0_1_16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38a3352c4e0_1_167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8a3352c4e0_1_1829: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g38a3352c4e0_1_1829: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2575"/>
              </a:buClr>
              <a:buSzPts val="1200"/>
              <a:buFont typeface="Poppins"/>
              <a:buNone/>
            </a:pPr>
            <a:r>
              <a:rPr lang="en-US"/>
              <a:t>Parent Attendance Tracker: </a:t>
            </a:r>
            <a:r>
              <a:rPr lang="en-US" u="sng">
                <a:solidFill>
                  <a:schemeClr val="hlink"/>
                </a:solidFill>
                <a:hlinkClick r:id="rId2"/>
              </a:rPr>
              <a:t>https://www.lausd.org/cms/lib/CA01000043/Centricity/Domain/721/Attendance%20Tracker-%20Parents.pdf</a:t>
            </a:r>
            <a:r>
              <a:rPr lang="en-US"/>
              <a:t> </a:t>
            </a:r>
            <a:endParaRPr/>
          </a:p>
          <a:p>
            <a:pPr indent="0" lvl="0" marL="0" marR="0" rtl="0" algn="l">
              <a:lnSpc>
                <a:spcPct val="100000"/>
              </a:lnSpc>
              <a:spcBef>
                <a:spcPts val="0"/>
              </a:spcBef>
              <a:spcAft>
                <a:spcPts val="0"/>
              </a:spcAft>
              <a:buClr>
                <a:srgbClr val="002575"/>
              </a:buClr>
              <a:buSzPts val="1200"/>
              <a:buFont typeface="Poppins"/>
              <a:buNone/>
            </a:pPr>
            <a:r>
              <a:rPr lang="en-US"/>
              <a:t>Parent Absence Tracker: </a:t>
            </a:r>
            <a:r>
              <a:rPr lang="en-US" u="sng">
                <a:solidFill>
                  <a:schemeClr val="hlink"/>
                </a:solidFill>
                <a:hlinkClick r:id="rId3"/>
              </a:rPr>
              <a:t>https://www.lausd.org/cms/lib/CA01000043/Centricity/Domain/721/Attendance%20Tracker-%20Parents.pdf</a:t>
            </a:r>
            <a:endParaRPr/>
          </a:p>
          <a:p>
            <a:pPr indent="0" lvl="0" marL="0" marR="0" rtl="0" algn="l">
              <a:lnSpc>
                <a:spcPct val="100000"/>
              </a:lnSpc>
              <a:spcBef>
                <a:spcPts val="0"/>
              </a:spcBef>
              <a:spcAft>
                <a:spcPts val="0"/>
              </a:spcAft>
              <a:buClr>
                <a:srgbClr val="002575"/>
              </a:buClr>
              <a:buSzPts val="1200"/>
              <a:buFont typeface="Poppins"/>
              <a:buNone/>
            </a:pPr>
            <a:r>
              <a:t/>
            </a:r>
            <a:endParaRPr/>
          </a:p>
          <a:p>
            <a:pPr indent="0" lvl="0" marL="0" rtl="0" algn="l">
              <a:spcBef>
                <a:spcPts val="0"/>
              </a:spcBef>
              <a:spcAft>
                <a:spcPts val="0"/>
              </a:spcAft>
              <a:buNone/>
            </a:pPr>
            <a:r>
              <a:t/>
            </a:r>
            <a:endParaRPr/>
          </a:p>
        </p:txBody>
      </p:sp>
      <p:sp>
        <p:nvSpPr>
          <p:cNvPr id="614" name="Google Shape;614;g38a3352c4e0_1_1829: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8a3352c4e0_1_4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
        <p:nvSpPr>
          <p:cNvPr id="108" name="Google Shape;108;g38a3352c4e0_1_4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38a3352c4e0_1_8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
        <p:nvSpPr>
          <p:cNvPr id="623" name="Google Shape;623;g38a3352c4e0_1_8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38a3352c4e0_1_8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
        <p:nvSpPr>
          <p:cNvPr id="638" name="Google Shape;638;g38a3352c4e0_1_8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38a3352c4e0_1_8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The Caregiver Affidavit is available in Multiple Languages in the We Are One webpage</a:t>
            </a:r>
            <a:endParaRPr/>
          </a:p>
          <a:p>
            <a:pPr indent="0" lvl="0" marL="0" rtl="0" algn="l">
              <a:spcBef>
                <a:spcPts val="0"/>
              </a:spcBef>
              <a:spcAft>
                <a:spcPts val="0"/>
              </a:spcAft>
              <a:buNone/>
            </a:pPr>
            <a:r>
              <a:rPr lang="en-US"/>
              <a:t>La Declaración Jurada del Cuidador esta disponible en varios idiomas en la página web de We Are One.</a:t>
            </a:r>
            <a:endParaRPr/>
          </a:p>
          <a:p>
            <a:pPr indent="0" lvl="0" marL="0" rtl="0" algn="l">
              <a:spcBef>
                <a:spcPts val="0"/>
              </a:spcBef>
              <a:spcAft>
                <a:spcPts val="0"/>
              </a:spcAft>
              <a:buNone/>
            </a:pPr>
            <a:r>
              <a:rPr lang="en-US" u="sng">
                <a:solidFill>
                  <a:schemeClr val="hlink"/>
                </a:solidFill>
                <a:hlinkClick r:id="rId2"/>
              </a:rPr>
              <a:t>https://www.lausd.org/Page/20894#:~:text=Caregiver%27s%20Authorization%20Affidavit</a:t>
            </a:r>
            <a:r>
              <a:rPr lang="en-US"/>
              <a:t> </a:t>
            </a:r>
            <a:endParaRPr/>
          </a:p>
        </p:txBody>
      </p:sp>
      <p:sp>
        <p:nvSpPr>
          <p:cNvPr id="650" name="Google Shape;650;g38a3352c4e0_1_8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38a3352c4e0_1_9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709" name="Google Shape;709;g38a3352c4e0_1_9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38a3352c4e0_1_10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793" name="Google Shape;793;g38a3352c4e0_1_10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38a3352c4e0_1_10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839" name="Google Shape;839;g38a3352c4e0_1_10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38a3352c4e0_1_11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940" name="Google Shape;940;g38a3352c4e0_1_11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38a3352c4e0_1_12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998" name="Google Shape;998;g38a3352c4e0_1_12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38a3352c4e0_1_1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t>WE ARE ONE</a:t>
            </a:r>
            <a:endParaRPr/>
          </a:p>
          <a:p>
            <a:pPr indent="0" lvl="0" marL="0" rtl="0" algn="l">
              <a:lnSpc>
                <a:spcPct val="100000"/>
              </a:lnSpc>
              <a:spcBef>
                <a:spcPts val="0"/>
              </a:spcBef>
              <a:spcAft>
                <a:spcPts val="0"/>
              </a:spcAft>
              <a:buClr>
                <a:schemeClr val="dk1"/>
              </a:buClr>
              <a:buSzPts val="1100"/>
              <a:buFont typeface="Arial"/>
              <a:buNone/>
            </a:pPr>
            <a:r>
              <a:rPr lang="en-US"/>
              <a:t>ESTAMOS UNIDOS</a:t>
            </a:r>
            <a:endParaRPr/>
          </a:p>
          <a:p>
            <a:pPr indent="0" lvl="0" marL="0" rtl="0" algn="l">
              <a:lnSpc>
                <a:spcPct val="100000"/>
              </a:lnSpc>
              <a:spcBef>
                <a:spcPts val="0"/>
              </a:spcBef>
              <a:spcAft>
                <a:spcPts val="0"/>
              </a:spcAft>
              <a:buClr>
                <a:schemeClr val="dk1"/>
              </a:buClr>
              <a:buSzPts val="1100"/>
              <a:buFont typeface="Arial"/>
              <a:buNone/>
            </a:pPr>
            <a:r>
              <a:rPr lang="en-US"/>
              <a:t>https://www.lausd.org/weareone</a:t>
            </a:r>
            <a:endParaRPr/>
          </a:p>
        </p:txBody>
      </p:sp>
      <p:sp>
        <p:nvSpPr>
          <p:cNvPr id="1035" name="Google Shape;1035;g38a3352c4e0_1_12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38a3352c4e0_1_12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064" name="Google Shape;1064;g38a3352c4e0_1_12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8a3352c4e0_1_4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
        <p:nvSpPr>
          <p:cNvPr id="122" name="Google Shape;122;g38a3352c4e0_1_4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38a3352c4e0_1_13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086" name="Google Shape;1086;g38a3352c4e0_1_13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38a3352c4e0_1_13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107" name="Google Shape;1107;g38a3352c4e0_1_13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38a3352c4e0_1_13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140" name="Google Shape;1140;g38a3352c4e0_1_13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38a3352c4e0_1_13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t>PARENT PORTAL</a:t>
            </a:r>
            <a:endParaRPr/>
          </a:p>
          <a:p>
            <a:pPr indent="0" lvl="0" marL="0" rtl="0" algn="l">
              <a:lnSpc>
                <a:spcPct val="100000"/>
              </a:lnSpc>
              <a:spcBef>
                <a:spcPts val="0"/>
              </a:spcBef>
              <a:spcAft>
                <a:spcPts val="0"/>
              </a:spcAft>
              <a:buClr>
                <a:schemeClr val="dk1"/>
              </a:buClr>
              <a:buSzPts val="1100"/>
              <a:buFont typeface="Arial"/>
              <a:buNone/>
            </a:pPr>
            <a:r>
              <a:rPr lang="en-US"/>
              <a:t>PORTAL DE PADRES</a:t>
            </a:r>
            <a:endParaRPr/>
          </a:p>
          <a:p>
            <a:pPr indent="0" lvl="0" marL="0" rtl="0" algn="l">
              <a:lnSpc>
                <a:spcPct val="100000"/>
              </a:lnSpc>
              <a:spcBef>
                <a:spcPts val="0"/>
              </a:spcBef>
              <a:spcAft>
                <a:spcPts val="0"/>
              </a:spcAft>
              <a:buClr>
                <a:schemeClr val="dk1"/>
              </a:buClr>
              <a:buSzPts val="1100"/>
              <a:buFont typeface="Arial"/>
              <a:buNone/>
            </a:pPr>
            <a:r>
              <a:rPr lang="en-US"/>
              <a:t>https://parentportal.lausd.net</a:t>
            </a:r>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1163" name="Google Shape;1163;g38a3352c4e0_1_13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38a3352c4e0_1_14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t>https://families.lausd.org</a:t>
            </a:r>
            <a:endParaRPr/>
          </a:p>
        </p:txBody>
      </p:sp>
      <p:sp>
        <p:nvSpPr>
          <p:cNvPr id="1210" name="Google Shape;1210;g38a3352c4e0_1_14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p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1" name="Google Shape;1261;p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g2e26d5afc29_0_297: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0" name="Google Shape;1270;g2e26d5afc29_0_297: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2575"/>
              </a:buClr>
              <a:buSzPts val="1200"/>
              <a:buFont typeface="Poppins"/>
              <a:buNone/>
            </a:pPr>
            <a:r>
              <a:rPr b="1" lang="en-US">
                <a:solidFill>
                  <a:srgbClr val="002575"/>
                </a:solidFill>
                <a:latin typeface="Poppins"/>
                <a:ea typeface="Poppins"/>
                <a:cs typeface="Poppins"/>
                <a:sym typeface="Poppins"/>
              </a:rPr>
              <a:t>Provide parents/guardians with absence notes templates from your school or use the the following templates: </a:t>
            </a:r>
            <a:endParaRPr b="1">
              <a:solidFill>
                <a:srgbClr val="002575"/>
              </a:solidFill>
              <a:latin typeface="Poppins"/>
              <a:ea typeface="Poppins"/>
              <a:cs typeface="Poppins"/>
              <a:sym typeface="Poppins"/>
            </a:endParaRPr>
          </a:p>
          <a:p>
            <a:pPr indent="0" lvl="0" marL="0" marR="0" rtl="0" algn="l">
              <a:lnSpc>
                <a:spcPct val="100000"/>
              </a:lnSpc>
              <a:spcBef>
                <a:spcPts val="0"/>
              </a:spcBef>
              <a:spcAft>
                <a:spcPts val="0"/>
              </a:spcAft>
              <a:buClr>
                <a:srgbClr val="002575"/>
              </a:buClr>
              <a:buSzPts val="1200"/>
              <a:buFont typeface="Poppins"/>
              <a:buNone/>
            </a:pPr>
            <a:r>
              <a:rPr b="1" lang="en-US">
                <a:solidFill>
                  <a:srgbClr val="002575"/>
                </a:solidFill>
                <a:latin typeface="Poppins"/>
                <a:ea typeface="Poppins"/>
                <a:cs typeface="Poppins"/>
                <a:sym typeface="Poppins"/>
              </a:rPr>
              <a:t>Elementary Student Absence Note: </a:t>
            </a:r>
            <a:r>
              <a:rPr b="1" lang="en-US" u="sng">
                <a:solidFill>
                  <a:schemeClr val="hlink"/>
                </a:solidFill>
                <a:latin typeface="Poppins"/>
                <a:ea typeface="Poppins"/>
                <a:cs typeface="Poppins"/>
                <a:sym typeface="Poppins"/>
                <a:hlinkClick r:id="rId2"/>
              </a:rPr>
              <a:t>https://www.lausd.org/cms/lib/CA01000043/Centricity/Domain/721/Elementary_Absence_Note_Template_Rev.9.20.22%20UPDATED%20Fillable.pdf</a:t>
            </a:r>
            <a:endParaRPr b="1">
              <a:solidFill>
                <a:srgbClr val="002575"/>
              </a:solidFill>
              <a:latin typeface="Poppins"/>
              <a:ea typeface="Poppins"/>
              <a:cs typeface="Poppins"/>
              <a:sym typeface="Poppins"/>
            </a:endParaRPr>
          </a:p>
          <a:p>
            <a:pPr indent="0" lvl="0" marL="0" marR="0" rtl="0" algn="l">
              <a:lnSpc>
                <a:spcPct val="100000"/>
              </a:lnSpc>
              <a:spcBef>
                <a:spcPts val="0"/>
              </a:spcBef>
              <a:spcAft>
                <a:spcPts val="0"/>
              </a:spcAft>
              <a:buClr>
                <a:srgbClr val="002575"/>
              </a:buClr>
              <a:buSzPts val="1200"/>
              <a:buFont typeface="Poppins"/>
              <a:buNone/>
            </a:pPr>
            <a:r>
              <a:rPr b="1" lang="en-US">
                <a:solidFill>
                  <a:srgbClr val="002575"/>
                </a:solidFill>
                <a:latin typeface="Poppins"/>
                <a:ea typeface="Poppins"/>
                <a:cs typeface="Poppins"/>
                <a:sym typeface="Poppins"/>
              </a:rPr>
              <a:t>Secondary </a:t>
            </a:r>
            <a:r>
              <a:rPr b="1" lang="en-US">
                <a:solidFill>
                  <a:srgbClr val="002575"/>
                </a:solidFill>
                <a:latin typeface="Poppins"/>
                <a:ea typeface="Poppins"/>
                <a:cs typeface="Poppins"/>
                <a:sym typeface="Poppins"/>
              </a:rPr>
              <a:t>Student</a:t>
            </a:r>
            <a:r>
              <a:rPr b="1" lang="en-US">
                <a:solidFill>
                  <a:srgbClr val="002575"/>
                </a:solidFill>
                <a:latin typeface="Poppins"/>
                <a:ea typeface="Poppins"/>
                <a:cs typeface="Poppins"/>
                <a:sym typeface="Poppins"/>
              </a:rPr>
              <a:t> Absence Note: </a:t>
            </a:r>
            <a:r>
              <a:rPr b="1" lang="en-US" u="sng">
                <a:solidFill>
                  <a:schemeClr val="hlink"/>
                </a:solidFill>
                <a:latin typeface="Poppins"/>
                <a:ea typeface="Poppins"/>
                <a:cs typeface="Poppins"/>
                <a:sym typeface="Poppins"/>
                <a:hlinkClick r:id="rId3"/>
              </a:rPr>
              <a:t>https://www.lausd.org/cms/lib/CA01000043/Centricity/Domain/721/Secondary_Absence_Note_Template_Rev._9.20.22%20UPDATED%20Fillable.pdf</a:t>
            </a:r>
            <a:endParaRPr b="1">
              <a:solidFill>
                <a:srgbClr val="002575"/>
              </a:solidFill>
              <a:latin typeface="Poppins"/>
              <a:ea typeface="Poppins"/>
              <a:cs typeface="Poppins"/>
              <a:sym typeface="Poppins"/>
            </a:endParaRPr>
          </a:p>
          <a:p>
            <a:pPr indent="0" lvl="0" marL="0" marR="0" rtl="0" algn="l">
              <a:lnSpc>
                <a:spcPct val="100000"/>
              </a:lnSpc>
              <a:spcBef>
                <a:spcPts val="0"/>
              </a:spcBef>
              <a:spcAft>
                <a:spcPts val="0"/>
              </a:spcAft>
              <a:buClr>
                <a:srgbClr val="002575"/>
              </a:buClr>
              <a:buSzPts val="1200"/>
              <a:buFont typeface="Poppins"/>
              <a:buNone/>
            </a:pPr>
            <a:r>
              <a:t/>
            </a:r>
            <a:endParaRPr b="1">
              <a:solidFill>
                <a:srgbClr val="002575"/>
              </a:solidFill>
              <a:latin typeface="Poppins"/>
              <a:ea typeface="Poppins"/>
              <a:cs typeface="Poppins"/>
              <a:sym typeface="Poppins"/>
            </a:endParaRPr>
          </a:p>
          <a:p>
            <a:pPr indent="0" lvl="0" marL="0" marR="0" rtl="0" algn="l">
              <a:lnSpc>
                <a:spcPct val="100000"/>
              </a:lnSpc>
              <a:spcBef>
                <a:spcPts val="0"/>
              </a:spcBef>
              <a:spcAft>
                <a:spcPts val="0"/>
              </a:spcAft>
              <a:buClr>
                <a:srgbClr val="002575"/>
              </a:buClr>
              <a:buSzPts val="1200"/>
              <a:buFont typeface="Poppins"/>
              <a:buNone/>
            </a:pPr>
            <a:r>
              <a:t/>
            </a:r>
            <a:endParaRPr b="1">
              <a:solidFill>
                <a:srgbClr val="002575"/>
              </a:solidFill>
              <a:latin typeface="Poppins"/>
              <a:ea typeface="Poppins"/>
              <a:cs typeface="Poppins"/>
              <a:sym typeface="Poppins"/>
            </a:endParaRPr>
          </a:p>
          <a:p>
            <a:pPr indent="0" lvl="0" marL="0" rtl="0" algn="l">
              <a:lnSpc>
                <a:spcPct val="100000"/>
              </a:lnSpc>
              <a:spcBef>
                <a:spcPts val="0"/>
              </a:spcBef>
              <a:spcAft>
                <a:spcPts val="0"/>
              </a:spcAft>
              <a:buSzPts val="1400"/>
              <a:buNone/>
            </a:pPr>
            <a:r>
              <a:t/>
            </a:r>
            <a:endParaRPr/>
          </a:p>
        </p:txBody>
      </p:sp>
      <p:sp>
        <p:nvSpPr>
          <p:cNvPr id="1271" name="Google Shape;1271;g2e26d5afc29_0_297: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g2e26d5afc29_0_315: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6" name="Google Shape;1286;g2e26d5afc29_0_315: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2575"/>
              </a:buClr>
              <a:buSzPts val="1200"/>
              <a:buFont typeface="Poppins"/>
              <a:buNone/>
            </a:pPr>
            <a:r>
              <a:rPr b="1" lang="en-US">
                <a:solidFill>
                  <a:srgbClr val="002575"/>
                </a:solidFill>
                <a:latin typeface="Poppins"/>
                <a:ea typeface="Poppins"/>
                <a:cs typeface="Poppins"/>
                <a:sym typeface="Poppins"/>
              </a:rPr>
              <a:t>Provide parents/guardians with absence notes templates from your school or use the the following templates: </a:t>
            </a:r>
            <a:endParaRPr b="1">
              <a:solidFill>
                <a:srgbClr val="002575"/>
              </a:solidFill>
              <a:latin typeface="Poppins"/>
              <a:ea typeface="Poppins"/>
              <a:cs typeface="Poppins"/>
              <a:sym typeface="Poppins"/>
            </a:endParaRPr>
          </a:p>
          <a:p>
            <a:pPr indent="0" lvl="0" marL="0" rtl="0" algn="l">
              <a:spcBef>
                <a:spcPts val="0"/>
              </a:spcBef>
              <a:spcAft>
                <a:spcPts val="0"/>
              </a:spcAft>
              <a:buClr>
                <a:srgbClr val="002575"/>
              </a:buClr>
              <a:buSzPts val="1200"/>
              <a:buFont typeface="Poppins"/>
              <a:buNone/>
            </a:pPr>
            <a:r>
              <a:rPr b="1" lang="en-US">
                <a:solidFill>
                  <a:srgbClr val="002575"/>
                </a:solidFill>
                <a:latin typeface="Poppins"/>
                <a:ea typeface="Poppins"/>
                <a:cs typeface="Poppins"/>
                <a:sym typeface="Poppins"/>
              </a:rPr>
              <a:t>Elementary Student Absence Note: </a:t>
            </a:r>
            <a:r>
              <a:rPr b="1" lang="en-US" u="sng">
                <a:solidFill>
                  <a:schemeClr val="hlink"/>
                </a:solidFill>
                <a:latin typeface="Poppins"/>
                <a:ea typeface="Poppins"/>
                <a:cs typeface="Poppins"/>
                <a:sym typeface="Poppins"/>
                <a:hlinkClick r:id="rId2"/>
              </a:rPr>
              <a:t>https://www.lausd.org/cms/lib/CA01000043/Centricity/Domain/721/Elementary_Absence_Note_Template_Rev.9.20.22%20UPDATED%20Fillable.pdf</a:t>
            </a:r>
            <a:endParaRPr b="1">
              <a:solidFill>
                <a:srgbClr val="002575"/>
              </a:solidFill>
              <a:latin typeface="Poppins"/>
              <a:ea typeface="Poppins"/>
              <a:cs typeface="Poppins"/>
              <a:sym typeface="Poppins"/>
            </a:endParaRPr>
          </a:p>
          <a:p>
            <a:pPr indent="0" lvl="0" marL="0" rtl="0" algn="l">
              <a:spcBef>
                <a:spcPts val="0"/>
              </a:spcBef>
              <a:spcAft>
                <a:spcPts val="0"/>
              </a:spcAft>
              <a:buClr>
                <a:srgbClr val="002575"/>
              </a:buClr>
              <a:buSzPts val="1200"/>
              <a:buFont typeface="Poppins"/>
              <a:buNone/>
            </a:pPr>
            <a:r>
              <a:rPr b="1" lang="en-US">
                <a:solidFill>
                  <a:srgbClr val="002575"/>
                </a:solidFill>
                <a:latin typeface="Poppins"/>
                <a:ea typeface="Poppins"/>
                <a:cs typeface="Poppins"/>
                <a:sym typeface="Poppins"/>
              </a:rPr>
              <a:t>Secondary Student Absence Note: </a:t>
            </a:r>
            <a:r>
              <a:rPr b="1" lang="en-US" u="sng">
                <a:solidFill>
                  <a:schemeClr val="hlink"/>
                </a:solidFill>
                <a:latin typeface="Poppins"/>
                <a:ea typeface="Poppins"/>
                <a:cs typeface="Poppins"/>
                <a:sym typeface="Poppins"/>
                <a:hlinkClick r:id="rId3"/>
              </a:rPr>
              <a:t>https://www.lausd.org/cms/lib/CA01000043/Centricity/Domain/721/Secondary_Absence_Note_Template_Rev._9.20.22%20UPDATED%20Fillable.pdf</a:t>
            </a:r>
            <a:endParaRPr b="1">
              <a:solidFill>
                <a:srgbClr val="002575"/>
              </a:solidFill>
              <a:latin typeface="Poppins"/>
              <a:ea typeface="Poppins"/>
              <a:cs typeface="Poppins"/>
              <a:sym typeface="Poppins"/>
            </a:endParaRPr>
          </a:p>
          <a:p>
            <a:pPr indent="0" lvl="0" marL="0" rtl="0" algn="l">
              <a:spcBef>
                <a:spcPts val="0"/>
              </a:spcBef>
              <a:spcAft>
                <a:spcPts val="0"/>
              </a:spcAft>
              <a:buClr>
                <a:srgbClr val="002575"/>
              </a:buClr>
              <a:buSzPts val="1200"/>
              <a:buFont typeface="Poppins"/>
              <a:buNone/>
            </a:pPr>
            <a:r>
              <a:t/>
            </a:r>
            <a:endParaRPr b="1">
              <a:solidFill>
                <a:srgbClr val="002575"/>
              </a:solidFill>
              <a:latin typeface="Poppins"/>
              <a:ea typeface="Poppins"/>
              <a:cs typeface="Poppins"/>
              <a:sym typeface="Poppins"/>
            </a:endParaRPr>
          </a:p>
          <a:p>
            <a:pPr indent="0" lvl="0" marL="0" rtl="0" algn="l">
              <a:lnSpc>
                <a:spcPct val="100000"/>
              </a:lnSpc>
              <a:spcBef>
                <a:spcPts val="0"/>
              </a:spcBef>
              <a:spcAft>
                <a:spcPts val="0"/>
              </a:spcAft>
              <a:buSzPts val="1400"/>
              <a:buNone/>
            </a:pPr>
            <a:r>
              <a:t/>
            </a:r>
            <a:endParaRPr>
              <a:solidFill>
                <a:srgbClr val="002575"/>
              </a:solidFill>
              <a:latin typeface="Poppins"/>
              <a:ea typeface="Poppins"/>
              <a:cs typeface="Poppins"/>
              <a:sym typeface="Poppins"/>
            </a:endParaRPr>
          </a:p>
        </p:txBody>
      </p:sp>
      <p:sp>
        <p:nvSpPr>
          <p:cNvPr id="1287" name="Google Shape;1287;g2e26d5afc29_0_315: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p26: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2" name="Google Shape;1302;p2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277331" lvl="1" marL="554661" rtl="0" algn="l">
              <a:lnSpc>
                <a:spcPct val="278250"/>
              </a:lnSpc>
              <a:spcBef>
                <a:spcPts val="0"/>
              </a:spcBef>
              <a:spcAft>
                <a:spcPts val="0"/>
              </a:spcAft>
              <a:buClr>
                <a:srgbClr val="FFA509"/>
              </a:buClr>
              <a:buSzPts val="1200"/>
              <a:buFont typeface="Arial"/>
              <a:buChar char="•"/>
            </a:pPr>
            <a:r>
              <a:rPr lang="en-US" sz="1200">
                <a:solidFill>
                  <a:srgbClr val="FFA509"/>
                </a:solidFill>
                <a:latin typeface="Poppins"/>
                <a:ea typeface="Poppins"/>
                <a:cs typeface="Poppins"/>
                <a:sym typeface="Poppins"/>
              </a:rPr>
              <a:t>Talk to yo</a:t>
            </a:r>
            <a:r>
              <a:rPr lang="en-US" sz="1200" u="none">
                <a:solidFill>
                  <a:srgbClr val="FFA509"/>
                </a:solidFill>
                <a:latin typeface="Poppins"/>
                <a:ea typeface="Poppins"/>
                <a:cs typeface="Poppins"/>
                <a:sym typeface="Poppins"/>
              </a:rPr>
              <a:t>ur child about the importance of school attendance​</a:t>
            </a:r>
            <a:endParaRPr/>
          </a:p>
          <a:p>
            <a:pPr indent="-277331" lvl="1" marL="554661" rtl="0" algn="l">
              <a:lnSpc>
                <a:spcPct val="278250"/>
              </a:lnSpc>
              <a:spcBef>
                <a:spcPts val="0"/>
              </a:spcBef>
              <a:spcAft>
                <a:spcPts val="0"/>
              </a:spcAft>
              <a:buClr>
                <a:srgbClr val="FFA509"/>
              </a:buClr>
              <a:buSzPts val="1200"/>
              <a:buFont typeface="Arial"/>
              <a:buChar char="•"/>
            </a:pPr>
            <a:r>
              <a:rPr lang="en-US" sz="1200" u="none">
                <a:solidFill>
                  <a:srgbClr val="FFA509"/>
                </a:solidFill>
                <a:latin typeface="Poppins"/>
                <a:ea typeface="Poppins"/>
                <a:cs typeface="Poppins"/>
                <a:sym typeface="Poppins"/>
              </a:rPr>
              <a:t>Ensure your student is in school every day and on time</a:t>
            </a:r>
            <a:endParaRPr/>
          </a:p>
          <a:p>
            <a:pPr indent="-277331" lvl="1" marL="554661" rtl="0" algn="l">
              <a:lnSpc>
                <a:spcPct val="278250"/>
              </a:lnSpc>
              <a:spcBef>
                <a:spcPts val="0"/>
              </a:spcBef>
              <a:spcAft>
                <a:spcPts val="0"/>
              </a:spcAft>
              <a:buClr>
                <a:srgbClr val="FFA509"/>
              </a:buClr>
              <a:buSzPts val="1200"/>
              <a:buFont typeface="Arial"/>
              <a:buChar char="•"/>
            </a:pPr>
            <a:r>
              <a:rPr lang="en-US" sz="1200" u="none">
                <a:solidFill>
                  <a:srgbClr val="FFA509"/>
                </a:solidFill>
                <a:latin typeface="Poppins"/>
                <a:ea typeface="Poppins"/>
                <a:cs typeface="Poppins"/>
                <a:sym typeface="Poppins"/>
              </a:rPr>
              <a:t>Schedule all vacations and appointments during non-school hours/days​</a:t>
            </a:r>
            <a:endParaRPr/>
          </a:p>
          <a:p>
            <a:pPr indent="-277331" lvl="1" marL="554661" rtl="0" algn="l">
              <a:lnSpc>
                <a:spcPct val="278250"/>
              </a:lnSpc>
              <a:spcBef>
                <a:spcPts val="0"/>
              </a:spcBef>
              <a:spcAft>
                <a:spcPts val="0"/>
              </a:spcAft>
              <a:buClr>
                <a:srgbClr val="FFA509"/>
              </a:buClr>
              <a:buSzPts val="1200"/>
              <a:buFont typeface="Arial"/>
              <a:buChar char="•"/>
            </a:pPr>
            <a:r>
              <a:rPr lang="en-US" sz="1200" u="none">
                <a:solidFill>
                  <a:srgbClr val="FFA509"/>
                </a:solidFill>
                <a:latin typeface="Poppins"/>
                <a:ea typeface="Poppins"/>
                <a:cs typeface="Poppins"/>
                <a:sym typeface="Poppins"/>
              </a:rPr>
              <a:t>Submit notes from physician and/or school personnel (keep copies)</a:t>
            </a:r>
            <a:endParaRPr/>
          </a:p>
          <a:p>
            <a:pPr indent="-277331" lvl="1" marL="554661" rtl="0" algn="l">
              <a:lnSpc>
                <a:spcPct val="278250"/>
              </a:lnSpc>
              <a:spcBef>
                <a:spcPts val="0"/>
              </a:spcBef>
              <a:spcAft>
                <a:spcPts val="0"/>
              </a:spcAft>
              <a:buClr>
                <a:srgbClr val="FFA509"/>
              </a:buClr>
              <a:buSzPts val="1200"/>
              <a:buFont typeface="Arial"/>
              <a:buChar char="•"/>
            </a:pPr>
            <a:r>
              <a:rPr lang="en-US" sz="1200" u="none">
                <a:solidFill>
                  <a:srgbClr val="FFA509"/>
                </a:solidFill>
                <a:latin typeface="Poppins"/>
                <a:ea typeface="Poppins"/>
                <a:cs typeface="Poppins"/>
                <a:sym typeface="Poppins"/>
              </a:rPr>
              <a:t>Meet with teachers regularly (attend school meetings, parent conferences, IEPs)</a:t>
            </a:r>
            <a:endParaRPr/>
          </a:p>
          <a:p>
            <a:pPr indent="-277331" lvl="1" marL="554661" rtl="0" algn="l">
              <a:lnSpc>
                <a:spcPct val="278250"/>
              </a:lnSpc>
              <a:spcBef>
                <a:spcPts val="0"/>
              </a:spcBef>
              <a:spcAft>
                <a:spcPts val="0"/>
              </a:spcAft>
              <a:buClr>
                <a:srgbClr val="FFA509"/>
              </a:buClr>
              <a:buSzPts val="1200"/>
              <a:buFont typeface="Arial"/>
              <a:buChar char="•"/>
            </a:pPr>
            <a:r>
              <a:rPr lang="en-US" sz="1200" u="none">
                <a:solidFill>
                  <a:srgbClr val="FFA509"/>
                </a:solidFill>
                <a:latin typeface="Poppins"/>
                <a:ea typeface="Poppins"/>
                <a:cs typeface="Poppins"/>
                <a:sym typeface="Poppins"/>
              </a:rPr>
              <a:t>Maintain a schedule for your child at home</a:t>
            </a:r>
            <a:endParaRPr/>
          </a:p>
          <a:p>
            <a:pPr indent="-277331" lvl="1" marL="554661" rtl="0" algn="l">
              <a:lnSpc>
                <a:spcPct val="278250"/>
              </a:lnSpc>
              <a:spcBef>
                <a:spcPts val="0"/>
              </a:spcBef>
              <a:spcAft>
                <a:spcPts val="0"/>
              </a:spcAft>
              <a:buClr>
                <a:srgbClr val="FFA509"/>
              </a:buClr>
              <a:buSzPts val="1200"/>
              <a:buFont typeface="Arial"/>
              <a:buChar char="•"/>
            </a:pPr>
            <a:r>
              <a:rPr lang="en-US" sz="1200" u="none">
                <a:solidFill>
                  <a:srgbClr val="FFA509"/>
                </a:solidFill>
                <a:latin typeface="Poppins"/>
                <a:ea typeface="Poppins"/>
                <a:cs typeface="Poppins"/>
                <a:sym typeface="Poppins"/>
              </a:rPr>
              <a:t>Check to see that your child is receiving homework from all classes.​</a:t>
            </a:r>
            <a:endParaRPr/>
          </a:p>
          <a:p>
            <a:pPr indent="-277331" lvl="1" marL="554661" rtl="0" algn="l">
              <a:lnSpc>
                <a:spcPct val="278250"/>
              </a:lnSpc>
              <a:spcBef>
                <a:spcPts val="0"/>
              </a:spcBef>
              <a:spcAft>
                <a:spcPts val="0"/>
              </a:spcAft>
              <a:buClr>
                <a:srgbClr val="FFA509"/>
              </a:buClr>
              <a:buSzPts val="1200"/>
              <a:buFont typeface="Arial"/>
              <a:buChar char="•"/>
            </a:pPr>
            <a:r>
              <a:rPr lang="en-US" sz="1200" u="none">
                <a:solidFill>
                  <a:srgbClr val="FFA509"/>
                </a:solidFill>
                <a:latin typeface="Poppins"/>
                <a:ea typeface="Poppins"/>
                <a:cs typeface="Poppins"/>
                <a:sym typeface="Poppins"/>
              </a:rPr>
              <a:t>Check in with the attendance office or PSA counselor regularly to confirm that your child attended all classes.​</a:t>
            </a:r>
            <a:endParaRPr/>
          </a:p>
          <a:p>
            <a:pPr indent="-277331" lvl="1" marL="554661" rtl="0" algn="l">
              <a:lnSpc>
                <a:spcPct val="278250"/>
              </a:lnSpc>
              <a:spcBef>
                <a:spcPts val="0"/>
              </a:spcBef>
              <a:spcAft>
                <a:spcPts val="0"/>
              </a:spcAft>
              <a:buClr>
                <a:srgbClr val="FFA509"/>
              </a:buClr>
              <a:buSzPts val="1200"/>
              <a:buFont typeface="Arial"/>
              <a:buChar char="•"/>
            </a:pPr>
            <a:r>
              <a:rPr lang="en-US" sz="1200" u="none">
                <a:solidFill>
                  <a:srgbClr val="FFA509"/>
                </a:solidFill>
                <a:latin typeface="Poppins"/>
                <a:ea typeface="Poppins"/>
                <a:cs typeface="Poppins"/>
                <a:sym typeface="Poppins"/>
              </a:rPr>
              <a:t>Ensure that your contact information is updated in our system.</a:t>
            </a:r>
            <a:endParaRPr/>
          </a:p>
          <a:p>
            <a:pPr indent="-277331" lvl="1" marL="554661" rtl="0" algn="l">
              <a:lnSpc>
                <a:spcPct val="278250"/>
              </a:lnSpc>
              <a:spcBef>
                <a:spcPts val="0"/>
              </a:spcBef>
              <a:spcAft>
                <a:spcPts val="0"/>
              </a:spcAft>
              <a:buClr>
                <a:srgbClr val="FFA509"/>
              </a:buClr>
              <a:buSzPts val="1200"/>
              <a:buFont typeface="Arial"/>
              <a:buChar char="•"/>
            </a:pPr>
            <a:r>
              <a:rPr lang="en-US" sz="1200" u="none">
                <a:solidFill>
                  <a:srgbClr val="FFA509"/>
                </a:solidFill>
                <a:latin typeface="Poppins"/>
                <a:ea typeface="Poppins"/>
                <a:cs typeface="Poppins"/>
                <a:sym typeface="Poppins"/>
              </a:rPr>
              <a:t>Check the absence and tardy section on your child’s report card every quarter and making sure the number of absences and tardies are correct.</a:t>
            </a:r>
            <a:endParaRPr/>
          </a:p>
          <a:p>
            <a:pPr indent="-277331" lvl="1" marL="554661" rtl="0" algn="l">
              <a:lnSpc>
                <a:spcPct val="278250"/>
              </a:lnSpc>
              <a:spcBef>
                <a:spcPts val="0"/>
              </a:spcBef>
              <a:spcAft>
                <a:spcPts val="0"/>
              </a:spcAft>
              <a:buClr>
                <a:srgbClr val="FFA509"/>
              </a:buClr>
              <a:buSzPts val="1200"/>
              <a:buFont typeface="Arial"/>
              <a:buChar char="•"/>
            </a:pPr>
            <a:r>
              <a:rPr lang="en-US" sz="1200" u="none">
                <a:solidFill>
                  <a:srgbClr val="FFA509"/>
                </a:solidFill>
                <a:latin typeface="Poppins"/>
                <a:ea typeface="Poppins"/>
                <a:cs typeface="Poppins"/>
                <a:sym typeface="Poppins"/>
              </a:rPr>
              <a:t>Be Involved!</a:t>
            </a:r>
            <a:endParaRPr/>
          </a:p>
          <a:p>
            <a:pPr indent="0" lvl="0" marL="0" rtl="0" algn="l">
              <a:lnSpc>
                <a:spcPct val="100000"/>
              </a:lnSpc>
              <a:spcBef>
                <a:spcPts val="0"/>
              </a:spcBef>
              <a:spcAft>
                <a:spcPts val="0"/>
              </a:spcAft>
              <a:buSzPts val="1400"/>
              <a:buNone/>
            </a:pPr>
            <a:r>
              <a:t/>
            </a:r>
            <a:endParaRPr/>
          </a:p>
        </p:txBody>
      </p:sp>
      <p:sp>
        <p:nvSpPr>
          <p:cNvPr id="1303" name="Google Shape;1303;p2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p27: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4" name="Google Shape;1314;p2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266637" lvl="1" marL="533274" rtl="0" algn="l">
              <a:lnSpc>
                <a:spcPct val="267583"/>
              </a:lnSpc>
              <a:spcBef>
                <a:spcPts val="0"/>
              </a:spcBef>
              <a:spcAft>
                <a:spcPts val="0"/>
              </a:spcAft>
              <a:buClr>
                <a:srgbClr val="FFA509"/>
              </a:buClr>
              <a:buSzPts val="1200"/>
              <a:buFont typeface="Arial"/>
              <a:buChar char="•"/>
            </a:pPr>
            <a:r>
              <a:rPr lang="en-US" sz="1200">
                <a:solidFill>
                  <a:srgbClr val="FFA509"/>
                </a:solidFill>
                <a:latin typeface="Poppins"/>
                <a:ea typeface="Poppins"/>
                <a:cs typeface="Poppins"/>
                <a:sym typeface="Poppins"/>
              </a:rPr>
              <a:t>Hable con su estudiante sobre la importancia de la asistencia escolar​</a:t>
            </a:r>
            <a:endParaRPr/>
          </a:p>
          <a:p>
            <a:pPr indent="-266637" lvl="1" marL="533274" rtl="0" algn="l">
              <a:lnSpc>
                <a:spcPct val="267583"/>
              </a:lnSpc>
              <a:spcBef>
                <a:spcPts val="0"/>
              </a:spcBef>
              <a:spcAft>
                <a:spcPts val="0"/>
              </a:spcAft>
              <a:buClr>
                <a:srgbClr val="FFA509"/>
              </a:buClr>
              <a:buSzPts val="1200"/>
              <a:buFont typeface="Arial"/>
              <a:buChar char="•"/>
            </a:pPr>
            <a:r>
              <a:rPr lang="en-US" sz="1200">
                <a:solidFill>
                  <a:srgbClr val="FFA509"/>
                </a:solidFill>
                <a:latin typeface="Poppins"/>
                <a:ea typeface="Poppins"/>
                <a:cs typeface="Poppins"/>
                <a:sym typeface="Poppins"/>
              </a:rPr>
              <a:t>Asegúrese de que su estudiante este en clase todos los días y a tiempo</a:t>
            </a:r>
            <a:endParaRPr sz="1200">
              <a:solidFill>
                <a:srgbClr val="FFA509"/>
              </a:solidFill>
              <a:latin typeface="Poppins"/>
              <a:ea typeface="Poppins"/>
              <a:cs typeface="Poppins"/>
              <a:sym typeface="Poppins"/>
            </a:endParaRPr>
          </a:p>
          <a:p>
            <a:pPr indent="-266637" lvl="1" marL="533274" rtl="0" algn="l">
              <a:lnSpc>
                <a:spcPct val="267583"/>
              </a:lnSpc>
              <a:spcBef>
                <a:spcPts val="0"/>
              </a:spcBef>
              <a:spcAft>
                <a:spcPts val="0"/>
              </a:spcAft>
              <a:buClr>
                <a:srgbClr val="FFA509"/>
              </a:buClr>
              <a:buSzPts val="1200"/>
              <a:buFont typeface="Arial"/>
              <a:buChar char="•"/>
            </a:pPr>
            <a:r>
              <a:rPr lang="en-US" sz="1200">
                <a:solidFill>
                  <a:srgbClr val="FFA509"/>
                </a:solidFill>
                <a:latin typeface="Poppins"/>
                <a:ea typeface="Poppins"/>
                <a:cs typeface="Poppins"/>
                <a:sym typeface="Poppins"/>
              </a:rPr>
              <a:t>Programe todas las vacaciones y citas cuando la escuela no este en sesión​</a:t>
            </a:r>
            <a:endParaRPr/>
          </a:p>
          <a:p>
            <a:pPr indent="-266637" lvl="1" marL="533274" rtl="0" algn="l">
              <a:lnSpc>
                <a:spcPct val="267583"/>
              </a:lnSpc>
              <a:spcBef>
                <a:spcPts val="0"/>
              </a:spcBef>
              <a:spcAft>
                <a:spcPts val="0"/>
              </a:spcAft>
              <a:buClr>
                <a:srgbClr val="FFA509"/>
              </a:buClr>
              <a:buSzPts val="1200"/>
              <a:buFont typeface="Arial"/>
              <a:buChar char="•"/>
            </a:pPr>
            <a:r>
              <a:rPr lang="en-US" sz="1200">
                <a:solidFill>
                  <a:srgbClr val="FFA509"/>
                </a:solidFill>
                <a:latin typeface="Poppins"/>
                <a:ea typeface="Poppins"/>
                <a:cs typeface="Poppins"/>
                <a:sym typeface="Poppins"/>
              </a:rPr>
              <a:t>Entregue notas del personal medico y/o escuela (guardar copias)</a:t>
            </a:r>
            <a:endParaRPr/>
          </a:p>
          <a:p>
            <a:pPr indent="-266637" lvl="1" marL="533274" rtl="0" algn="l">
              <a:lnSpc>
                <a:spcPct val="267583"/>
              </a:lnSpc>
              <a:spcBef>
                <a:spcPts val="0"/>
              </a:spcBef>
              <a:spcAft>
                <a:spcPts val="0"/>
              </a:spcAft>
              <a:buClr>
                <a:srgbClr val="FFA509"/>
              </a:buClr>
              <a:buSzPts val="1200"/>
              <a:buFont typeface="Arial"/>
              <a:buChar char="•"/>
            </a:pPr>
            <a:r>
              <a:rPr lang="en-US" sz="1200">
                <a:solidFill>
                  <a:srgbClr val="FFA509"/>
                </a:solidFill>
                <a:latin typeface="Poppins"/>
                <a:ea typeface="Poppins"/>
                <a:cs typeface="Poppins"/>
                <a:sym typeface="Poppins"/>
              </a:rPr>
              <a:t>Comuníquese regularmente con los maestros (asista a reuniones escolares, conferencias de padres, IEPs)</a:t>
            </a:r>
            <a:endParaRPr/>
          </a:p>
          <a:p>
            <a:pPr indent="-266637" lvl="1" marL="533274" rtl="0" algn="l">
              <a:lnSpc>
                <a:spcPct val="267583"/>
              </a:lnSpc>
              <a:spcBef>
                <a:spcPts val="0"/>
              </a:spcBef>
              <a:spcAft>
                <a:spcPts val="0"/>
              </a:spcAft>
              <a:buClr>
                <a:srgbClr val="FFA509"/>
              </a:buClr>
              <a:buSzPts val="1200"/>
              <a:buFont typeface="Arial"/>
              <a:buChar char="•"/>
            </a:pPr>
            <a:r>
              <a:rPr lang="en-US" sz="1200">
                <a:solidFill>
                  <a:srgbClr val="FFA509"/>
                </a:solidFill>
                <a:latin typeface="Poppins"/>
                <a:ea typeface="Poppins"/>
                <a:cs typeface="Poppins"/>
                <a:sym typeface="Poppins"/>
              </a:rPr>
              <a:t>Mantenga un horario para su estudiante en casa</a:t>
            </a:r>
            <a:endParaRPr/>
          </a:p>
          <a:p>
            <a:pPr indent="-266637" lvl="1" marL="533274" rtl="0" algn="l">
              <a:lnSpc>
                <a:spcPct val="267583"/>
              </a:lnSpc>
              <a:spcBef>
                <a:spcPts val="0"/>
              </a:spcBef>
              <a:spcAft>
                <a:spcPts val="0"/>
              </a:spcAft>
              <a:buClr>
                <a:srgbClr val="FFA509"/>
              </a:buClr>
              <a:buSzPts val="1200"/>
              <a:buFont typeface="Arial"/>
              <a:buChar char="•"/>
            </a:pPr>
            <a:r>
              <a:rPr lang="en-US" sz="1200">
                <a:solidFill>
                  <a:srgbClr val="FFA509"/>
                </a:solidFill>
                <a:latin typeface="Poppins"/>
                <a:ea typeface="Poppins"/>
                <a:cs typeface="Poppins"/>
                <a:sym typeface="Poppins"/>
              </a:rPr>
              <a:t>Verifique que su estudiante está recibiendo tarea de todas sus clases.​</a:t>
            </a:r>
            <a:endParaRPr/>
          </a:p>
          <a:p>
            <a:pPr indent="-266637" lvl="1" marL="533274" rtl="0" algn="l">
              <a:lnSpc>
                <a:spcPct val="267583"/>
              </a:lnSpc>
              <a:spcBef>
                <a:spcPts val="0"/>
              </a:spcBef>
              <a:spcAft>
                <a:spcPts val="0"/>
              </a:spcAft>
              <a:buClr>
                <a:srgbClr val="FFA509"/>
              </a:buClr>
              <a:buSzPts val="1200"/>
              <a:buFont typeface="Arial"/>
              <a:buChar char="•"/>
            </a:pPr>
            <a:r>
              <a:rPr lang="en-US" sz="1200">
                <a:solidFill>
                  <a:srgbClr val="FFA509"/>
                </a:solidFill>
                <a:latin typeface="Poppins"/>
                <a:ea typeface="Poppins"/>
                <a:cs typeface="Poppins"/>
                <a:sym typeface="Poppins"/>
              </a:rPr>
              <a:t>Verifique con la oficina de asistencia o Consejero de Servicios Estudiantiles y Asistencia regularmente para confirmar que su estudiante asistió a todas las clases.​</a:t>
            </a:r>
            <a:endParaRPr/>
          </a:p>
          <a:p>
            <a:pPr indent="-266637" lvl="1" marL="533274" rtl="0" algn="l">
              <a:lnSpc>
                <a:spcPct val="267583"/>
              </a:lnSpc>
              <a:spcBef>
                <a:spcPts val="0"/>
              </a:spcBef>
              <a:spcAft>
                <a:spcPts val="0"/>
              </a:spcAft>
              <a:buClr>
                <a:srgbClr val="FFA509"/>
              </a:buClr>
              <a:buSzPts val="1200"/>
              <a:buFont typeface="Arial"/>
              <a:buChar char="•"/>
            </a:pPr>
            <a:r>
              <a:rPr lang="en-US" sz="1200">
                <a:solidFill>
                  <a:srgbClr val="FFA509"/>
                </a:solidFill>
                <a:latin typeface="Poppins"/>
                <a:ea typeface="Poppins"/>
                <a:cs typeface="Poppins"/>
                <a:sym typeface="Poppins"/>
              </a:rPr>
              <a:t>Asegúrese que su información de contacto esta actualizada en nuestro sistema. ​</a:t>
            </a:r>
            <a:endParaRPr/>
          </a:p>
          <a:p>
            <a:pPr indent="-266637" lvl="1" marL="533274" rtl="0" algn="l">
              <a:lnSpc>
                <a:spcPct val="267583"/>
              </a:lnSpc>
              <a:spcBef>
                <a:spcPts val="0"/>
              </a:spcBef>
              <a:spcAft>
                <a:spcPts val="0"/>
              </a:spcAft>
              <a:buClr>
                <a:srgbClr val="FFA509"/>
              </a:buClr>
              <a:buSzPts val="1200"/>
              <a:buFont typeface="Arial"/>
              <a:buChar char="•"/>
            </a:pPr>
            <a:r>
              <a:rPr lang="en-US" sz="1200">
                <a:solidFill>
                  <a:srgbClr val="FFA509"/>
                </a:solidFill>
                <a:latin typeface="Poppins"/>
                <a:ea typeface="Poppins"/>
                <a:cs typeface="Poppins"/>
                <a:sym typeface="Poppins"/>
              </a:rPr>
              <a:t>Verificar la sección de ausencias y tardanzas en la boleta de calificaciones de su estudiante cada 5 semanas y asegurarse de que el número de ausencias y tardanzas sea correcto</a:t>
            </a:r>
            <a:endParaRPr sz="1200">
              <a:solidFill>
                <a:srgbClr val="FFA509"/>
              </a:solidFill>
              <a:latin typeface="Poppins"/>
              <a:ea typeface="Poppins"/>
              <a:cs typeface="Poppins"/>
              <a:sym typeface="Poppins"/>
            </a:endParaRPr>
          </a:p>
          <a:p>
            <a:pPr indent="-266637" lvl="1" marL="533274" rtl="0" algn="l">
              <a:lnSpc>
                <a:spcPct val="267583"/>
              </a:lnSpc>
              <a:spcBef>
                <a:spcPts val="0"/>
              </a:spcBef>
              <a:spcAft>
                <a:spcPts val="0"/>
              </a:spcAft>
              <a:buClr>
                <a:srgbClr val="FFA509"/>
              </a:buClr>
              <a:buSzPts val="1200"/>
              <a:buFont typeface="Arial"/>
              <a:buChar char="•"/>
            </a:pPr>
            <a:r>
              <a:rPr lang="en-US" sz="1200">
                <a:solidFill>
                  <a:srgbClr val="FFA509"/>
                </a:solidFill>
                <a:latin typeface="Poppins"/>
                <a:ea typeface="Poppins"/>
                <a:cs typeface="Poppins"/>
                <a:sym typeface="Poppins"/>
              </a:rPr>
              <a:t>Este Involucrado!</a:t>
            </a:r>
            <a:endParaRPr/>
          </a:p>
          <a:p>
            <a:pPr indent="0" lvl="0" marL="0" rtl="0" algn="l">
              <a:lnSpc>
                <a:spcPct val="100000"/>
              </a:lnSpc>
              <a:spcBef>
                <a:spcPts val="0"/>
              </a:spcBef>
              <a:spcAft>
                <a:spcPts val="0"/>
              </a:spcAft>
              <a:buSzPts val="1400"/>
              <a:buNone/>
            </a:pPr>
            <a:r>
              <a:t/>
            </a:r>
            <a:endParaRPr/>
          </a:p>
        </p:txBody>
      </p:sp>
      <p:sp>
        <p:nvSpPr>
          <p:cNvPr id="1315" name="Google Shape;1315;p2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8a3352c4e0_1_5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
        <p:nvSpPr>
          <p:cNvPr id="185" name="Google Shape;185;g38a3352c4e0_1_5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38a3352c4e0_1_14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326" name="Google Shape;1326;g38a3352c4e0_1_14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g38a3352c4e0_1_15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360" name="Google Shape;1360;g38a3352c4e0_1_15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3" name="Shape 1383"/>
        <p:cNvGrpSpPr/>
        <p:nvPr/>
      </p:nvGrpSpPr>
      <p:grpSpPr>
        <a:xfrm>
          <a:off x="0" y="0"/>
          <a:ext cx="0" cy="0"/>
          <a:chOff x="0" y="0"/>
          <a:chExt cx="0" cy="0"/>
        </a:xfrm>
      </p:grpSpPr>
      <p:sp>
        <p:nvSpPr>
          <p:cNvPr id="1384" name="Google Shape;1384;p3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5" name="Google Shape;1385;p3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p3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5" name="Google Shape;1395;p3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3" name="Shape 1403"/>
        <p:cNvGrpSpPr/>
        <p:nvPr/>
      </p:nvGrpSpPr>
      <p:grpSpPr>
        <a:xfrm>
          <a:off x="0" y="0"/>
          <a:ext cx="0" cy="0"/>
          <a:chOff x="0" y="0"/>
          <a:chExt cx="0" cy="0"/>
        </a:xfrm>
      </p:grpSpPr>
      <p:sp>
        <p:nvSpPr>
          <p:cNvPr id="1404" name="Google Shape;1404;g23a10434dec_0_85: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5" name="Google Shape;1405;g23a10434dec_0_85: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6" name="Google Shape;1406;g23a10434dec_0_85: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8a3352c4e0_1_6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
        <p:nvSpPr>
          <p:cNvPr id="200" name="Google Shape;200;g38a3352c4e0_1_6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8a3352c4e0_1_5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US"/>
              <a:t>FamilySource: </a:t>
            </a:r>
            <a:r>
              <a:rPr lang="en-US" u="sng">
                <a:solidFill>
                  <a:schemeClr val="hlink"/>
                </a:solidFill>
                <a:hlinkClick r:id="rId2"/>
              </a:rPr>
              <a:t>https://www.lausd.org/Page/12900</a:t>
            </a:r>
            <a:endParaRPr/>
          </a:p>
          <a:p>
            <a:pPr indent="0" lvl="0" marL="0" rtl="0" algn="l">
              <a:spcBef>
                <a:spcPts val="0"/>
              </a:spcBef>
              <a:spcAft>
                <a:spcPts val="0"/>
              </a:spcAft>
              <a:buClr>
                <a:schemeClr val="dk1"/>
              </a:buClr>
              <a:buSzPts val="1200"/>
              <a:buFont typeface="Arial"/>
              <a:buNone/>
            </a:pPr>
            <a:r>
              <a:t/>
            </a:r>
            <a:endParaRPr/>
          </a:p>
        </p:txBody>
      </p:sp>
      <p:sp>
        <p:nvSpPr>
          <p:cNvPr id="299" name="Google Shape;299;g38a3352c4e0_1_5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8a3352c4e0_1_5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US"/>
              <a:t>YouthSource: </a:t>
            </a:r>
            <a:r>
              <a:rPr lang="en-US" u="sng">
                <a:solidFill>
                  <a:schemeClr val="hlink"/>
                </a:solidFill>
                <a:hlinkClick r:id="rId2"/>
              </a:rPr>
              <a:t>https://www.lausd.org/Page/12918</a:t>
            </a:r>
            <a:endParaRPr/>
          </a:p>
          <a:p>
            <a:pPr indent="0" lvl="0" marL="0" rtl="0" algn="l">
              <a:spcBef>
                <a:spcPts val="0"/>
              </a:spcBef>
              <a:spcAft>
                <a:spcPts val="0"/>
              </a:spcAft>
              <a:buClr>
                <a:schemeClr val="dk1"/>
              </a:buClr>
              <a:buSzPts val="1200"/>
              <a:buFont typeface="Arial"/>
              <a:buNone/>
            </a:pPr>
            <a:r>
              <a:t/>
            </a:r>
            <a:endParaRPr/>
          </a:p>
        </p:txBody>
      </p:sp>
      <p:sp>
        <p:nvSpPr>
          <p:cNvPr id="336" name="Google Shape;336;g38a3352c4e0_1_5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8a3352c4e0_1_7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US"/>
              <a:t>VIRTUAL ACADEMY</a:t>
            </a:r>
            <a:endParaRPr/>
          </a:p>
          <a:p>
            <a:pPr indent="0" lvl="0" marL="0" rtl="0" algn="l">
              <a:spcBef>
                <a:spcPts val="0"/>
              </a:spcBef>
              <a:spcAft>
                <a:spcPts val="0"/>
              </a:spcAft>
              <a:buClr>
                <a:schemeClr val="dk1"/>
              </a:buClr>
              <a:buSzPts val="1200"/>
              <a:buFont typeface="Arial"/>
              <a:buNone/>
            </a:pPr>
            <a:r>
              <a:rPr lang="en-US"/>
              <a:t>ACADEMIA VIRTUAL</a:t>
            </a:r>
            <a:endParaRPr/>
          </a:p>
          <a:p>
            <a:pPr indent="0" lvl="0" marL="0" rtl="0" algn="l">
              <a:spcBef>
                <a:spcPts val="0"/>
              </a:spcBef>
              <a:spcAft>
                <a:spcPts val="0"/>
              </a:spcAft>
              <a:buClr>
                <a:schemeClr val="dk1"/>
              </a:buClr>
              <a:buSzPts val="1200"/>
              <a:buFont typeface="Arial"/>
              <a:buNone/>
            </a:pPr>
            <a:r>
              <a:rPr lang="en-US" u="sng">
                <a:solidFill>
                  <a:schemeClr val="hlink"/>
                </a:solidFill>
                <a:hlinkClick r:id="rId2"/>
              </a:rPr>
              <a:t>https://virtualacademy.lausd.org/</a:t>
            </a:r>
            <a:r>
              <a:rPr lang="en-US"/>
              <a:t> </a:t>
            </a:r>
            <a:endParaRPr/>
          </a:p>
        </p:txBody>
      </p:sp>
      <p:sp>
        <p:nvSpPr>
          <p:cNvPr id="375" name="Google Shape;375;g38a3352c4e0_1_7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8a3352c4e0_1_7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
        <p:nvSpPr>
          <p:cNvPr id="422" name="Google Shape;422;g38a3352c4e0_1_7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4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3"/>
          <p:cNvSpPr/>
          <p:nvPr>
            <p:ph idx="2" type="pic"/>
          </p:nvPr>
        </p:nvSpPr>
        <p:spPr>
          <a:xfrm>
            <a:off x="1792288" y="612775"/>
            <a:ext cx="5486400" cy="4114800"/>
          </a:xfrm>
          <a:prstGeom prst="rect">
            <a:avLst/>
          </a:prstGeom>
          <a:noFill/>
          <a:ln>
            <a:noFill/>
          </a:ln>
        </p:spPr>
      </p:sp>
      <p:sp>
        <p:nvSpPr>
          <p:cNvPr id="74" name="Google Shape;74;p4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5" name="Google Shape;75;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44"/>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45"/>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45"/>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7" name="Google Shape;87;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6">
    <p:spTree>
      <p:nvGrpSpPr>
        <p:cNvPr id="19" name="Shape 19"/>
        <p:cNvGrpSpPr/>
        <p:nvPr/>
      </p:nvGrpSpPr>
      <p:grpSpPr>
        <a:xfrm>
          <a:off x="0" y="0"/>
          <a:ext cx="0" cy="0"/>
          <a:chOff x="0" y="0"/>
          <a:chExt cx="0" cy="0"/>
        </a:xfrm>
      </p:grpSpPr>
      <p:sp>
        <p:nvSpPr>
          <p:cNvPr id="20" name="Google Shape;20;g2e26d5afc29_0_195"/>
          <p:cNvSpPr txBox="1"/>
          <p:nvPr>
            <p:ph type="ctrTitle"/>
          </p:nvPr>
        </p:nvSpPr>
        <p:spPr>
          <a:xfrm>
            <a:off x="2286000" y="1683544"/>
            <a:ext cx="13716000" cy="3581400"/>
          </a:xfrm>
          <a:prstGeom prst="rect">
            <a:avLst/>
          </a:prstGeom>
          <a:noFill/>
          <a:ln>
            <a:noFill/>
          </a:ln>
        </p:spPr>
        <p:txBody>
          <a:bodyPr anchorCtr="0" anchor="b" bIns="68550" lIns="137150" spcFirstLastPara="1" rIns="137150" wrap="square" tIns="68550">
            <a:normAutofit/>
          </a:bodyPr>
          <a:lstStyle>
            <a:lvl1pPr lvl="0" marR="0" algn="ctr">
              <a:lnSpc>
                <a:spcPct val="90000"/>
              </a:lnSpc>
              <a:spcBef>
                <a:spcPts val="0"/>
              </a:spcBef>
              <a:spcAft>
                <a:spcPts val="0"/>
              </a:spcAft>
              <a:buClr>
                <a:schemeClr val="dk1"/>
              </a:buClr>
              <a:buSzPts val="9000"/>
              <a:buFont typeface="Calibri"/>
              <a:buNone/>
              <a:defRPr b="0" i="0" sz="90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9pPr>
          </a:lstStyle>
          <a:p/>
        </p:txBody>
      </p:sp>
      <p:sp>
        <p:nvSpPr>
          <p:cNvPr id="21" name="Google Shape;21;g2e26d5afc29_0_195"/>
          <p:cNvSpPr txBox="1"/>
          <p:nvPr>
            <p:ph idx="1" type="subTitle"/>
          </p:nvPr>
        </p:nvSpPr>
        <p:spPr>
          <a:xfrm>
            <a:off x="2286000" y="5403058"/>
            <a:ext cx="13716000" cy="2483400"/>
          </a:xfrm>
          <a:prstGeom prst="rect">
            <a:avLst/>
          </a:prstGeom>
          <a:noFill/>
          <a:ln>
            <a:noFill/>
          </a:ln>
        </p:spPr>
        <p:txBody>
          <a:bodyPr anchorCtr="0" anchor="t" bIns="68550" lIns="137150" spcFirstLastPara="1" rIns="137150" wrap="square" tIns="68550">
            <a:normAutofit/>
          </a:bodyPr>
          <a:lstStyle>
            <a:lvl1pPr lvl="0" marR="0" algn="ctr">
              <a:lnSpc>
                <a:spcPct val="90000"/>
              </a:lnSpc>
              <a:spcBef>
                <a:spcPts val="1600"/>
              </a:spcBef>
              <a:spcAft>
                <a:spcPts val="0"/>
              </a:spcAft>
              <a:buClr>
                <a:schemeClr val="dk1"/>
              </a:buClr>
              <a:buSzPts val="3600"/>
              <a:buFont typeface="Arial"/>
              <a:buNone/>
              <a:defRPr b="0" i="0" sz="3600" u="none" cap="none" strike="noStrike">
                <a:solidFill>
                  <a:srgbClr val="000000"/>
                </a:solidFill>
                <a:latin typeface="Arial"/>
                <a:ea typeface="Arial"/>
                <a:cs typeface="Arial"/>
                <a:sym typeface="Arial"/>
              </a:defRPr>
            </a:lvl1pPr>
            <a:lvl2pPr lvl="1" marR="0" algn="ctr">
              <a:lnSpc>
                <a:spcPct val="90000"/>
              </a:lnSpc>
              <a:spcBef>
                <a:spcPts val="800"/>
              </a:spcBef>
              <a:spcAft>
                <a:spcPts val="0"/>
              </a:spcAft>
              <a:buClr>
                <a:schemeClr val="dk1"/>
              </a:buClr>
              <a:buSzPts val="3000"/>
              <a:buFont typeface="Arial"/>
              <a:buNone/>
              <a:defRPr b="0" i="0" sz="3000" u="none" cap="none" strike="noStrike">
                <a:solidFill>
                  <a:srgbClr val="000000"/>
                </a:solidFill>
                <a:latin typeface="Arial"/>
                <a:ea typeface="Arial"/>
                <a:cs typeface="Arial"/>
                <a:sym typeface="Arial"/>
              </a:defRPr>
            </a:lvl2pPr>
            <a:lvl3pPr lvl="2" marR="0" algn="ctr">
              <a:lnSpc>
                <a:spcPct val="90000"/>
              </a:lnSpc>
              <a:spcBef>
                <a:spcPts val="800"/>
              </a:spcBef>
              <a:spcAft>
                <a:spcPts val="0"/>
              </a:spcAft>
              <a:buClr>
                <a:schemeClr val="dk1"/>
              </a:buClr>
              <a:buSzPts val="2800"/>
              <a:buFont typeface="Arial"/>
              <a:buNone/>
              <a:defRPr b="0" i="0" sz="2800" u="none" cap="none" strike="noStrike">
                <a:solidFill>
                  <a:srgbClr val="000000"/>
                </a:solidFill>
                <a:latin typeface="Arial"/>
                <a:ea typeface="Arial"/>
                <a:cs typeface="Arial"/>
                <a:sym typeface="Arial"/>
              </a:defRPr>
            </a:lvl3pPr>
            <a:lvl4pPr lvl="3" marR="0" algn="ctr">
              <a:lnSpc>
                <a:spcPct val="90000"/>
              </a:lnSpc>
              <a:spcBef>
                <a:spcPts val="800"/>
              </a:spcBef>
              <a:spcAft>
                <a:spcPts val="0"/>
              </a:spcAft>
              <a:buClr>
                <a:schemeClr val="dk1"/>
              </a:buClr>
              <a:buSzPts val="2400"/>
              <a:buFont typeface="Arial"/>
              <a:buNone/>
              <a:defRPr b="0" i="0" sz="2400" u="none" cap="none" strike="noStrike">
                <a:solidFill>
                  <a:srgbClr val="000000"/>
                </a:solidFill>
                <a:latin typeface="Arial"/>
                <a:ea typeface="Arial"/>
                <a:cs typeface="Arial"/>
                <a:sym typeface="Arial"/>
              </a:defRPr>
            </a:lvl4pPr>
            <a:lvl5pPr lvl="4" marR="0" algn="ctr">
              <a:lnSpc>
                <a:spcPct val="90000"/>
              </a:lnSpc>
              <a:spcBef>
                <a:spcPts val="800"/>
              </a:spcBef>
              <a:spcAft>
                <a:spcPts val="0"/>
              </a:spcAft>
              <a:buClr>
                <a:schemeClr val="dk1"/>
              </a:buClr>
              <a:buSzPts val="2400"/>
              <a:buFont typeface="Arial"/>
              <a:buNone/>
              <a:defRPr b="0" i="0" sz="2400" u="none" cap="none" strike="noStrike">
                <a:solidFill>
                  <a:srgbClr val="000000"/>
                </a:solidFill>
                <a:latin typeface="Arial"/>
                <a:ea typeface="Arial"/>
                <a:cs typeface="Arial"/>
                <a:sym typeface="Arial"/>
              </a:defRPr>
            </a:lvl5pPr>
            <a:lvl6pPr lvl="5" marR="0" algn="ctr">
              <a:lnSpc>
                <a:spcPct val="90000"/>
              </a:lnSpc>
              <a:spcBef>
                <a:spcPts val="800"/>
              </a:spcBef>
              <a:spcAft>
                <a:spcPts val="0"/>
              </a:spcAft>
              <a:buClr>
                <a:schemeClr val="dk1"/>
              </a:buClr>
              <a:buSzPts val="2400"/>
              <a:buFont typeface="Arial"/>
              <a:buNone/>
              <a:defRPr b="0" i="0" sz="2400" u="none" cap="none" strike="noStrike">
                <a:solidFill>
                  <a:srgbClr val="000000"/>
                </a:solidFill>
                <a:latin typeface="Arial"/>
                <a:ea typeface="Arial"/>
                <a:cs typeface="Arial"/>
                <a:sym typeface="Arial"/>
              </a:defRPr>
            </a:lvl6pPr>
            <a:lvl7pPr lvl="6" marR="0" algn="ctr">
              <a:lnSpc>
                <a:spcPct val="90000"/>
              </a:lnSpc>
              <a:spcBef>
                <a:spcPts val="800"/>
              </a:spcBef>
              <a:spcAft>
                <a:spcPts val="0"/>
              </a:spcAft>
              <a:buClr>
                <a:schemeClr val="dk1"/>
              </a:buClr>
              <a:buSzPts val="2400"/>
              <a:buFont typeface="Arial"/>
              <a:buNone/>
              <a:defRPr b="0" i="0" sz="2400" u="none" cap="none" strike="noStrike">
                <a:solidFill>
                  <a:srgbClr val="000000"/>
                </a:solidFill>
                <a:latin typeface="Arial"/>
                <a:ea typeface="Arial"/>
                <a:cs typeface="Arial"/>
                <a:sym typeface="Arial"/>
              </a:defRPr>
            </a:lvl7pPr>
            <a:lvl8pPr lvl="7" marR="0" algn="ctr">
              <a:lnSpc>
                <a:spcPct val="90000"/>
              </a:lnSpc>
              <a:spcBef>
                <a:spcPts val="800"/>
              </a:spcBef>
              <a:spcAft>
                <a:spcPts val="0"/>
              </a:spcAft>
              <a:buClr>
                <a:schemeClr val="dk1"/>
              </a:buClr>
              <a:buSzPts val="2400"/>
              <a:buFont typeface="Arial"/>
              <a:buNone/>
              <a:defRPr b="0" i="0" sz="2400" u="none" cap="none" strike="noStrike">
                <a:solidFill>
                  <a:srgbClr val="000000"/>
                </a:solidFill>
                <a:latin typeface="Arial"/>
                <a:ea typeface="Arial"/>
                <a:cs typeface="Arial"/>
                <a:sym typeface="Arial"/>
              </a:defRPr>
            </a:lvl8pPr>
            <a:lvl9pPr lvl="8" marR="0" algn="ctr">
              <a:lnSpc>
                <a:spcPct val="90000"/>
              </a:lnSpc>
              <a:spcBef>
                <a:spcPts val="800"/>
              </a:spcBef>
              <a:spcAft>
                <a:spcPts val="0"/>
              </a:spcAft>
              <a:buClr>
                <a:schemeClr val="dk1"/>
              </a:buClr>
              <a:buSzPts val="2400"/>
              <a:buFont typeface="Arial"/>
              <a:buNone/>
              <a:defRPr b="0" i="0" sz="2400" u="none" cap="none" strike="noStrike">
                <a:solidFill>
                  <a:srgbClr val="000000"/>
                </a:solidFill>
                <a:latin typeface="Arial"/>
                <a:ea typeface="Arial"/>
                <a:cs typeface="Arial"/>
                <a:sym typeface="Arial"/>
              </a:defRPr>
            </a:lvl9pPr>
          </a:lstStyle>
          <a:p/>
        </p:txBody>
      </p:sp>
      <p:sp>
        <p:nvSpPr>
          <p:cNvPr id="22" name="Google Shape;22;g2e26d5afc29_0_195"/>
          <p:cNvSpPr txBox="1"/>
          <p:nvPr>
            <p:ph idx="10" type="dt"/>
          </p:nvPr>
        </p:nvSpPr>
        <p:spPr>
          <a:xfrm>
            <a:off x="1257300" y="9534528"/>
            <a:ext cx="4114800" cy="547800"/>
          </a:xfrm>
          <a:prstGeom prst="rect">
            <a:avLst/>
          </a:prstGeom>
          <a:noFill/>
          <a:ln>
            <a:noFill/>
          </a:ln>
        </p:spPr>
        <p:txBody>
          <a:bodyPr anchorCtr="0" anchor="ctr" bIns="68550" lIns="137150" spcFirstLastPara="1" rIns="137150" wrap="square" tIns="68550">
            <a:noAutofit/>
          </a:bodyPr>
          <a:lstStyle>
            <a:lvl1pPr lvl="0"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9pPr>
          </a:lstStyle>
          <a:p/>
        </p:txBody>
      </p:sp>
      <p:sp>
        <p:nvSpPr>
          <p:cNvPr id="23" name="Google Shape;23;g2e26d5afc29_0_195"/>
          <p:cNvSpPr txBox="1"/>
          <p:nvPr>
            <p:ph idx="11" type="ftr"/>
          </p:nvPr>
        </p:nvSpPr>
        <p:spPr>
          <a:xfrm>
            <a:off x="6057900" y="9534528"/>
            <a:ext cx="6172200" cy="547800"/>
          </a:xfrm>
          <a:prstGeom prst="rect">
            <a:avLst/>
          </a:prstGeom>
          <a:noFill/>
          <a:ln>
            <a:noFill/>
          </a:ln>
        </p:spPr>
        <p:txBody>
          <a:bodyPr anchorCtr="0" anchor="ctr" bIns="68550" lIns="137150" spcFirstLastPara="1" rIns="137150" wrap="square" tIns="68550">
            <a:noAutofit/>
          </a:bodyPr>
          <a:lstStyle>
            <a:lvl1pPr lvl="0" marR="0" algn="ctr">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9pPr>
          </a:lstStyle>
          <a:p/>
        </p:txBody>
      </p:sp>
      <p:sp>
        <p:nvSpPr>
          <p:cNvPr id="24" name="Google Shape;24;g2e26d5afc29_0_195"/>
          <p:cNvSpPr txBox="1"/>
          <p:nvPr>
            <p:ph idx="12" type="sldNum"/>
          </p:nvPr>
        </p:nvSpPr>
        <p:spPr>
          <a:xfrm>
            <a:off x="12915900" y="9534528"/>
            <a:ext cx="4114800" cy="547800"/>
          </a:xfrm>
          <a:prstGeom prst="rect">
            <a:avLst/>
          </a:prstGeom>
          <a:noFill/>
          <a:ln>
            <a:noFill/>
          </a:ln>
        </p:spPr>
        <p:txBody>
          <a:bodyPr anchorCtr="0" anchor="ctr" bIns="68550" lIns="137150" spcFirstLastPara="1" rIns="137150" wrap="square" tIns="6855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3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8" name="Google Shape;28;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4" name="Google Shape;34;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3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40" name="Google Shape;40;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3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3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7" name="Google Shape;47;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3" name="Google Shape;53;p4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4" name="Google Shape;54;p4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5" name="Google Shape;55;p4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6" name="Google Shape;56;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4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4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7" name="Google Shape;67;p4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8" name="Google Shape;68;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8.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47.png"/><Relationship Id="rId5"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16.png"/><Relationship Id="rId5" Type="http://schemas.openxmlformats.org/officeDocument/2006/relationships/hyperlink" Target="http://www.lausd.org/iattendlausd" TargetMode="External"/><Relationship Id="rId6"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16.png"/><Relationship Id="rId5" Type="http://schemas.openxmlformats.org/officeDocument/2006/relationships/hyperlink" Target="http://www.lausd.org/iattendlausd" TargetMode="External"/><Relationship Id="rId6" Type="http://schemas.openxmlformats.org/officeDocument/2006/relationships/image" Target="../media/image15.png"/></Relationships>
</file>

<file path=ppt/slides/_rels/slide13.xml.rels><?xml version="1.0" encoding="UTF-8" standalone="yes"?><Relationships xmlns="http://schemas.openxmlformats.org/package/2006/relationships"><Relationship Id="rId20" Type="http://schemas.openxmlformats.org/officeDocument/2006/relationships/hyperlink" Target="https://www.lausd.org/cms/lib/CA01000043/Centricity/Domain/635/2025-26Calendar_Spa.pdf" TargetMode="External"/><Relationship Id="rId11" Type="http://schemas.openxmlformats.org/officeDocument/2006/relationships/hyperlink" Target="https://www.lausd.org/cms/lib/CA01000043/Centricity/Domain/721/Secondary_Absence_Note_Template_Rev._9.20.22%20UPDATED%20Fillable.pdf" TargetMode="External"/><Relationship Id="rId10" Type="http://schemas.openxmlformats.org/officeDocument/2006/relationships/hyperlink" Target="https://www.lausd.org/cms/lib/CA01000043/Centricity/Domain/721/Elementary_Absence_Note_Template_Rev.9.20.22%20UPDATED%20Fillable.pdf" TargetMode="External"/><Relationship Id="rId13" Type="http://schemas.openxmlformats.org/officeDocument/2006/relationships/hyperlink" Target="https://www.lausd.org/cms/lib/CA01000043/Centricity/Domain/635/2025-26Calendar_Spa.pdf" TargetMode="External"/><Relationship Id="rId12" Type="http://schemas.openxmlformats.org/officeDocument/2006/relationships/hyperlink" Target="https://www.lausd.org/cms/lib/CA01000043/Centricity/Domain/635/2025-26InstructionalCalendar.pdf" TargetMode="External"/><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19.png"/><Relationship Id="rId9" Type="http://schemas.openxmlformats.org/officeDocument/2006/relationships/hyperlink" Target="https://www.lausd.org/cms/lib/CA01000043/Centricity/Domain/721/Attendance%20Tracker-%20Parents.pdf" TargetMode="External"/><Relationship Id="rId15" Type="http://schemas.openxmlformats.org/officeDocument/2006/relationships/hyperlink" Target="https://www.lausd.org/cms/lib/CA01000043/Centricity/Domain/721/Attendance%20Calendar%20by%2025%20Days.pdf" TargetMode="External"/><Relationship Id="rId14" Type="http://schemas.openxmlformats.org/officeDocument/2006/relationships/hyperlink" Target="https://www.lausd.org/cms/lib/CA01000043/Centricity/Domain/721/School%20Attendance%20A%20Guide%20for%20Parents.pdf" TargetMode="External"/><Relationship Id="rId17" Type="http://schemas.openxmlformats.org/officeDocument/2006/relationships/hyperlink" Target="https://www.lausd.org/cms/lib/CA01000043/Centricity/Domain/721/Elementary_Absence_Note_Template_Rev.9.20.22%20UPDATED%20Fillable.pdf" TargetMode="External"/><Relationship Id="rId16" Type="http://schemas.openxmlformats.org/officeDocument/2006/relationships/hyperlink" Target="https://www.lausd.org/cms/lib/CA01000043/Centricity/Domain/721/Attendance%20Tracker-%20Parents.pdf" TargetMode="External"/><Relationship Id="rId5" Type="http://schemas.openxmlformats.org/officeDocument/2006/relationships/hyperlink" Target="https://www.lausd.org/cms/lib/CA01000043/Centricity/Domain/721/School%20Attendance%20A%20Guide%20for%20Parents.pdf" TargetMode="External"/><Relationship Id="rId19" Type="http://schemas.openxmlformats.org/officeDocument/2006/relationships/hyperlink" Target="https://www.lausd.org/cms/lib/CA01000043/Centricity/Domain/635/2025-26InstructionalCalendar.pdf" TargetMode="External"/><Relationship Id="rId6" Type="http://schemas.openxmlformats.org/officeDocument/2006/relationships/hyperlink" Target="https://www.lausd.org/cms/lib/CA01000043/Centricity/Domain/721/Attendance%20Calendar%20by%2025%20Days.pdf" TargetMode="External"/><Relationship Id="rId18" Type="http://schemas.openxmlformats.org/officeDocument/2006/relationships/hyperlink" Target="https://www.lausd.org/cms/lib/CA01000043/Centricity/Domain/721/Secondary_Absence_Note_Template_Rev._9.20.22%20UPDATED%20Fillable.pdf" TargetMode="External"/><Relationship Id="rId7" Type="http://schemas.openxmlformats.org/officeDocument/2006/relationships/hyperlink" Target="https://www.lausd.org/cms/lib/CA01000043/Centricity/Domain/721/Attendance%20Tracker-%20Parents.pdf" TargetMode="External"/><Relationship Id="rId8" Type="http://schemas.openxmlformats.org/officeDocument/2006/relationships/hyperlink" Target="https://www.lausd.org/cms/lib/CA01000043/Centricity/Domain/721/Attendance%20Tracker-%20Parents.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35.png"/><Relationship Id="rId5" Type="http://schemas.openxmlformats.org/officeDocument/2006/relationships/image" Target="../media/image42.png"/><Relationship Id="rId6"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jp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3.jp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46.png"/><Relationship Id="rId5" Type="http://schemas.openxmlformats.org/officeDocument/2006/relationships/image" Target="../media/image10.png"/><Relationship Id="rId6" Type="http://schemas.openxmlformats.org/officeDocument/2006/relationships/hyperlink" Target="https://www.lausd.org/cms/lib/CA01000043/Centricity/Domain/818/Caregivers%20Authorization%20Affidavit%20Eng-Span.pdf" TargetMode="External"/><Relationship Id="rId7" Type="http://schemas.openxmlformats.org/officeDocument/2006/relationships/hyperlink" Target="https://www.lausd.org/Page/20894#:~:text=Caregiver%27s%20Authorization%20Affidavit" TargetMode="External"/><Relationship Id="rId8" Type="http://schemas.openxmlformats.org/officeDocument/2006/relationships/hyperlink" Target="https://www.lausd.org/cms/lib/CA01000043/Centricity/Domain/818/Caregivers%20Authorization%20Affidavit%20Eng-Span.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5.jpg"/><Relationship Id="rId4" Type="http://schemas.openxmlformats.org/officeDocument/2006/relationships/image" Target="../media/image41.png"/><Relationship Id="rId5" Type="http://schemas.openxmlformats.org/officeDocument/2006/relationships/image" Target="../media/image34.png"/><Relationship Id="rId6" Type="http://schemas.openxmlformats.org/officeDocument/2006/relationships/image" Target="../media/image37.png"/><Relationship Id="rId7" Type="http://schemas.openxmlformats.org/officeDocument/2006/relationships/image" Target="../media/image56.png"/><Relationship Id="rId8"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1.png"/><Relationship Id="rId4" Type="http://schemas.openxmlformats.org/officeDocument/2006/relationships/image" Target="../media/image60.png"/><Relationship Id="rId9" Type="http://schemas.openxmlformats.org/officeDocument/2006/relationships/image" Target="../media/image10.png"/><Relationship Id="rId5" Type="http://schemas.openxmlformats.org/officeDocument/2006/relationships/image" Target="../media/image48.png"/><Relationship Id="rId6" Type="http://schemas.openxmlformats.org/officeDocument/2006/relationships/image" Target="../media/image52.png"/><Relationship Id="rId7" Type="http://schemas.openxmlformats.org/officeDocument/2006/relationships/image" Target="../media/image54.png"/><Relationship Id="rId8"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11" Type="http://schemas.openxmlformats.org/officeDocument/2006/relationships/image" Target="../media/image67.png"/><Relationship Id="rId10" Type="http://schemas.openxmlformats.org/officeDocument/2006/relationships/image" Target="../media/image74.png"/><Relationship Id="rId12" Type="http://schemas.openxmlformats.org/officeDocument/2006/relationships/hyperlink" Target="https://www.lausd.org/Page/20894" TargetMode="External"/><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0.png"/><Relationship Id="rId4" Type="http://schemas.openxmlformats.org/officeDocument/2006/relationships/image" Target="../media/image64.jpg"/><Relationship Id="rId9" Type="http://schemas.openxmlformats.org/officeDocument/2006/relationships/hyperlink" Target="https://www.lausd.org/Page/20894" TargetMode="External"/><Relationship Id="rId5" Type="http://schemas.openxmlformats.org/officeDocument/2006/relationships/hyperlink" Target="https://www.lausd.org/Page/20894" TargetMode="External"/><Relationship Id="rId6" Type="http://schemas.openxmlformats.org/officeDocument/2006/relationships/image" Target="../media/image10.png"/><Relationship Id="rId7" Type="http://schemas.openxmlformats.org/officeDocument/2006/relationships/hyperlink" Target="https://www.lausd.org/Page/20894" TargetMode="External"/><Relationship Id="rId8" Type="http://schemas.openxmlformats.org/officeDocument/2006/relationships/hyperlink" Target="https://www.lausd.org/Page/20894"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9.png"/><Relationship Id="rId4" Type="http://schemas.openxmlformats.org/officeDocument/2006/relationships/image" Target="../media/image61.png"/><Relationship Id="rId5"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6.png"/><Relationship Id="rId9" Type="http://schemas.openxmlformats.org/officeDocument/2006/relationships/hyperlink" Target="https://www.lausd.org/weareone" TargetMode="External"/><Relationship Id="rId5" Type="http://schemas.openxmlformats.org/officeDocument/2006/relationships/image" Target="../media/image3.png"/><Relationship Id="rId6" Type="http://schemas.openxmlformats.org/officeDocument/2006/relationships/image" Target="../media/image17.png"/><Relationship Id="rId7" Type="http://schemas.openxmlformats.org/officeDocument/2006/relationships/image" Target="../media/image5.png"/><Relationship Id="rId8" Type="http://schemas.openxmlformats.org/officeDocument/2006/relationships/hyperlink" Target="https://www.lausd.org/weareone"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5.png"/><Relationship Id="rId4" Type="http://schemas.openxmlformats.org/officeDocument/2006/relationships/image" Target="../media/image68.png"/><Relationship Id="rId5" Type="http://schemas.openxmlformats.org/officeDocument/2006/relationships/image" Target="../media/image62.png"/><Relationship Id="rId6"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5.png"/><Relationship Id="rId4" Type="http://schemas.openxmlformats.org/officeDocument/2006/relationships/image" Target="../media/image70.png"/><Relationship Id="rId5" Type="http://schemas.openxmlformats.org/officeDocument/2006/relationships/image" Target="../media/image84.png"/><Relationship Id="rId6" Type="http://schemas.openxmlformats.org/officeDocument/2006/relationships/image" Target="../media/image72.png"/><Relationship Id="rId7" Type="http://schemas.openxmlformats.org/officeDocument/2006/relationships/image" Target="../media/image7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9.png"/><Relationship Id="rId4" Type="http://schemas.openxmlformats.org/officeDocument/2006/relationships/image" Target="../media/image78.png"/><Relationship Id="rId5" Type="http://schemas.openxmlformats.org/officeDocument/2006/relationships/image" Target="../media/image80.png"/><Relationship Id="rId6" Type="http://schemas.openxmlformats.org/officeDocument/2006/relationships/image" Target="../media/image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hyperlink" Target="https://parentportalapp.lausd.net/parentaccess/" TargetMode="External"/><Relationship Id="rId4" Type="http://schemas.openxmlformats.org/officeDocument/2006/relationships/image" Target="../media/image77.png"/><Relationship Id="rId5" Type="http://schemas.openxmlformats.org/officeDocument/2006/relationships/image" Target="../media/image5.png"/><Relationship Id="rId6" Type="http://schemas.openxmlformats.org/officeDocument/2006/relationships/image" Target="../media/image72.png"/><Relationship Id="rId7" Type="http://schemas.openxmlformats.org/officeDocument/2006/relationships/image" Target="../media/image10.png"/></Relationships>
</file>

<file path=ppt/slides/_rels/slide34.xml.rels><?xml version="1.0" encoding="UTF-8" standalone="yes"?><Relationships xmlns="http://schemas.openxmlformats.org/package/2006/relationships"><Relationship Id="rId11" Type="http://schemas.openxmlformats.org/officeDocument/2006/relationships/hyperlink" Target="https://families.lausd.org/apps/pages/index.jsp?uREC_ID=4390902&amp;type=d&amp;pREC_ID=2606095" TargetMode="External"/><Relationship Id="rId10" Type="http://schemas.openxmlformats.org/officeDocument/2006/relationships/hyperlink" Target="https://families.lausd.org" TargetMode="External"/><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3.png"/><Relationship Id="rId4" Type="http://schemas.openxmlformats.org/officeDocument/2006/relationships/image" Target="../media/image76.png"/><Relationship Id="rId9" Type="http://schemas.openxmlformats.org/officeDocument/2006/relationships/hyperlink" Target="https://families.lausd.org/apps/pages/index.jsp?uREC_ID=4390902&amp;type=d&amp;pREC_ID=2606095" TargetMode="External"/><Relationship Id="rId5" Type="http://schemas.openxmlformats.org/officeDocument/2006/relationships/image" Target="../media/image5.png"/><Relationship Id="rId6" Type="http://schemas.openxmlformats.org/officeDocument/2006/relationships/image" Target="../media/image72.png"/><Relationship Id="rId7" Type="http://schemas.openxmlformats.org/officeDocument/2006/relationships/image" Target="../media/image10.png"/><Relationship Id="rId8" Type="http://schemas.openxmlformats.org/officeDocument/2006/relationships/hyperlink" Target="https://families.lausd.org/apps/pages/index.jsp?uREC_ID=4390902&amp;type=d&amp;pREC_ID=2606095"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hyperlink" Target="https://www.lausd.org/Page/17131" TargetMode="External"/><Relationship Id="rId4" Type="http://schemas.openxmlformats.org/officeDocument/2006/relationships/image" Target="../media/image89.png"/><Relationship Id="rId5" Type="http://schemas.openxmlformats.org/officeDocument/2006/relationships/image" Target="../media/image15.png"/><Relationship Id="rId6" Type="http://schemas.openxmlformats.org/officeDocument/2006/relationships/image" Target="../media/image94.png"/><Relationship Id="rId7" Type="http://schemas.openxmlformats.org/officeDocument/2006/relationships/hyperlink" Target="https://www.lausd.org/Page/17131"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8.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5.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8.png"/><Relationship Id="rId4" Type="http://schemas.openxmlformats.org/officeDocument/2006/relationships/image" Target="../media/image86.png"/><Relationship Id="rId5" Type="http://schemas.openxmlformats.org/officeDocument/2006/relationships/image" Target="../media/image85.png"/><Relationship Id="rId6" Type="http://schemas.openxmlformats.org/officeDocument/2006/relationships/image" Target="../media/image93.png"/><Relationship Id="rId7"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8.png"/><Relationship Id="rId4" Type="http://schemas.openxmlformats.org/officeDocument/2006/relationships/image" Target="../media/image86.png"/><Relationship Id="rId5" Type="http://schemas.openxmlformats.org/officeDocument/2006/relationships/image" Target="../media/image15.png"/><Relationship Id="rId6" Type="http://schemas.openxmlformats.org/officeDocument/2006/relationships/image" Target="../media/image85.png"/><Relationship Id="rId7" Type="http://schemas.openxmlformats.org/officeDocument/2006/relationships/image" Target="../media/image9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82.png"/><Relationship Id="rId4" Type="http://schemas.openxmlformats.org/officeDocument/2006/relationships/image" Target="../media/image10.png"/><Relationship Id="rId5" Type="http://schemas.openxmlformats.org/officeDocument/2006/relationships/image" Target="../media/image8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91.png"/><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8.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image" Target="../media/image10.png"/><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6.png"/><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hyperlink" Target="https://www.lausd.org/Page/12900" TargetMode="External"/><Relationship Id="rId8" Type="http://schemas.openxmlformats.org/officeDocument/2006/relationships/hyperlink" Target="https://www.lausd.org/Page/1290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24.png"/><Relationship Id="rId7" Type="http://schemas.openxmlformats.org/officeDocument/2006/relationships/hyperlink" Target="https://www.lausd.org/Page/12918" TargetMode="External"/><Relationship Id="rId8" Type="http://schemas.openxmlformats.org/officeDocument/2006/relationships/hyperlink" Target="https://www.lausd.org/Page/12918"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jpg"/><Relationship Id="rId4" Type="http://schemas.openxmlformats.org/officeDocument/2006/relationships/image" Target="../media/image10.png"/><Relationship Id="rId5" Type="http://schemas.openxmlformats.org/officeDocument/2006/relationships/image" Target="../media/image25.png"/><Relationship Id="rId6" Type="http://schemas.openxmlformats.org/officeDocument/2006/relationships/hyperlink" Target="https://virtualacademy.lausd.org/" TargetMode="External"/><Relationship Id="rId7" Type="http://schemas.openxmlformats.org/officeDocument/2006/relationships/hyperlink" Target="https://virtualacademy.lausd.or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575"/>
        </a:solidFill>
      </p:bgPr>
    </p:bg>
    <p:spTree>
      <p:nvGrpSpPr>
        <p:cNvPr id="94" name="Shape 94"/>
        <p:cNvGrpSpPr/>
        <p:nvPr/>
      </p:nvGrpSpPr>
      <p:grpSpPr>
        <a:xfrm>
          <a:off x="0" y="0"/>
          <a:ext cx="0" cy="0"/>
          <a:chOff x="0" y="0"/>
          <a:chExt cx="0" cy="0"/>
        </a:xfrm>
      </p:grpSpPr>
      <p:grpSp>
        <p:nvGrpSpPr>
          <p:cNvPr id="95" name="Google Shape;95;g2e26d5afc29_0_600"/>
          <p:cNvGrpSpPr/>
          <p:nvPr/>
        </p:nvGrpSpPr>
        <p:grpSpPr>
          <a:xfrm>
            <a:off x="-169775" y="0"/>
            <a:ext cx="18880276" cy="10552450"/>
            <a:chOff x="-169775" y="0"/>
            <a:chExt cx="18880276" cy="10552450"/>
          </a:xfrm>
        </p:grpSpPr>
        <p:pic>
          <p:nvPicPr>
            <p:cNvPr id="96" name="Google Shape;96;g2e26d5afc29_0_600"/>
            <p:cNvPicPr preferRelativeResize="0"/>
            <p:nvPr/>
          </p:nvPicPr>
          <p:blipFill rotWithShape="1">
            <a:blip r:embed="rId3">
              <a:alphaModFix/>
            </a:blip>
            <a:srcRect b="0" l="626" r="0" t="0"/>
            <a:stretch/>
          </p:blipFill>
          <p:spPr>
            <a:xfrm>
              <a:off x="0" y="0"/>
              <a:ext cx="18363400" cy="10344450"/>
            </a:xfrm>
            <a:prstGeom prst="rect">
              <a:avLst/>
            </a:prstGeom>
            <a:noFill/>
            <a:ln>
              <a:noFill/>
            </a:ln>
          </p:spPr>
        </p:pic>
        <p:pic>
          <p:nvPicPr>
            <p:cNvPr id="97" name="Google Shape;97;g2e26d5afc29_0_600"/>
            <p:cNvPicPr preferRelativeResize="0"/>
            <p:nvPr/>
          </p:nvPicPr>
          <p:blipFill rotWithShape="1">
            <a:blip r:embed="rId4">
              <a:alphaModFix/>
            </a:blip>
            <a:srcRect b="4048" l="0" r="0" t="0"/>
            <a:stretch/>
          </p:blipFill>
          <p:spPr>
            <a:xfrm>
              <a:off x="-169775" y="208000"/>
              <a:ext cx="18880276" cy="10344450"/>
            </a:xfrm>
            <a:prstGeom prst="rect">
              <a:avLst/>
            </a:prstGeom>
            <a:noFill/>
            <a:ln>
              <a:noFill/>
            </a:ln>
          </p:spPr>
        </p:pic>
      </p:grpSp>
      <p:sp>
        <p:nvSpPr>
          <p:cNvPr id="98" name="Google Shape;98;g2e26d5afc29_0_600"/>
          <p:cNvSpPr txBox="1"/>
          <p:nvPr/>
        </p:nvSpPr>
        <p:spPr>
          <a:xfrm>
            <a:off x="8092425" y="7777663"/>
            <a:ext cx="3000000" cy="666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128"/>
              <a:buFont typeface="Arial"/>
              <a:buNone/>
            </a:pPr>
            <a:r>
              <a:rPr b="1" i="1" lang="en-US" sz="3128" u="none" cap="none" strike="noStrike">
                <a:solidFill>
                  <a:srgbClr val="002575"/>
                </a:solidFill>
                <a:latin typeface="Poppins"/>
                <a:ea typeface="Poppins"/>
                <a:cs typeface="Poppins"/>
                <a:sym typeface="Poppins"/>
              </a:rPr>
              <a:t>202</a:t>
            </a:r>
            <a:r>
              <a:rPr b="1" i="1" lang="en-US" sz="3128">
                <a:solidFill>
                  <a:srgbClr val="002575"/>
                </a:solidFill>
                <a:latin typeface="Poppins"/>
                <a:ea typeface="Poppins"/>
                <a:cs typeface="Poppins"/>
                <a:sym typeface="Poppins"/>
              </a:rPr>
              <a:t>5</a:t>
            </a:r>
            <a:r>
              <a:rPr b="1" i="1" lang="en-US" sz="3128" u="none" cap="none" strike="noStrike">
                <a:solidFill>
                  <a:srgbClr val="002575"/>
                </a:solidFill>
                <a:latin typeface="Poppins"/>
                <a:ea typeface="Poppins"/>
                <a:cs typeface="Poppins"/>
                <a:sym typeface="Poppins"/>
              </a:rPr>
              <a:t>-202</a:t>
            </a:r>
            <a:r>
              <a:rPr b="1" i="1" lang="en-US" sz="3128">
                <a:solidFill>
                  <a:srgbClr val="002575"/>
                </a:solidFill>
                <a:latin typeface="Poppins"/>
                <a:ea typeface="Poppins"/>
                <a:cs typeface="Poppins"/>
                <a:sym typeface="Poppins"/>
              </a:rPr>
              <a:t>6</a:t>
            </a:r>
            <a:endParaRPr b="1" i="1" sz="3128" u="none" cap="none" strike="noStrike">
              <a:solidFill>
                <a:srgbClr val="002575"/>
              </a:solidFill>
              <a:latin typeface="Poppins"/>
              <a:ea typeface="Poppins"/>
              <a:cs typeface="Poppins"/>
              <a:sym typeface="Poppins"/>
            </a:endParaRPr>
          </a:p>
        </p:txBody>
      </p:sp>
      <p:sp>
        <p:nvSpPr>
          <p:cNvPr id="99" name="Google Shape;99;g2e26d5afc29_0_600"/>
          <p:cNvSpPr txBox="1"/>
          <p:nvPr/>
        </p:nvSpPr>
        <p:spPr>
          <a:xfrm>
            <a:off x="12890173" y="8954000"/>
            <a:ext cx="5141400" cy="942000"/>
          </a:xfrm>
          <a:prstGeom prst="rect">
            <a:avLst/>
          </a:prstGeom>
          <a:noFill/>
          <a:ln>
            <a:noFill/>
          </a:ln>
        </p:spPr>
        <p:txBody>
          <a:bodyPr anchorCtr="0" anchor="t" bIns="0" lIns="0" spcFirstLastPara="1" rIns="0" wrap="square" tIns="0">
            <a:spAutoFit/>
          </a:bodyPr>
          <a:lstStyle/>
          <a:p>
            <a:pPr indent="0" lvl="0" marL="0" marR="0" rtl="0" algn="r">
              <a:lnSpc>
                <a:spcPct val="130009"/>
              </a:lnSpc>
              <a:spcBef>
                <a:spcPts val="0"/>
              </a:spcBef>
              <a:spcAft>
                <a:spcPts val="0"/>
              </a:spcAft>
              <a:buClr>
                <a:srgbClr val="000000"/>
              </a:buClr>
              <a:buSzPts val="2899"/>
              <a:buFont typeface="Arial"/>
              <a:buNone/>
            </a:pPr>
            <a:r>
              <a:rPr b="1" i="0" lang="en-US" sz="1700" u="none" cap="none" strike="noStrike">
                <a:solidFill>
                  <a:srgbClr val="00247C"/>
                </a:solidFill>
                <a:latin typeface="Poppins"/>
                <a:ea typeface="Poppins"/>
                <a:cs typeface="Poppins"/>
                <a:sym typeface="Poppins"/>
              </a:rPr>
              <a:t>&lt;&lt;School Name&gt;&gt;</a:t>
            </a:r>
            <a:endParaRPr b="1" i="0" sz="1700" u="none" cap="none" strike="noStrike">
              <a:solidFill>
                <a:srgbClr val="00247C"/>
              </a:solidFill>
              <a:latin typeface="Poppins"/>
              <a:ea typeface="Poppins"/>
              <a:cs typeface="Poppins"/>
              <a:sym typeface="Poppins"/>
            </a:endParaRPr>
          </a:p>
          <a:p>
            <a:pPr indent="0" lvl="0" marL="0" marR="0" rtl="0" algn="r">
              <a:lnSpc>
                <a:spcPct val="130009"/>
              </a:lnSpc>
              <a:spcBef>
                <a:spcPts val="0"/>
              </a:spcBef>
              <a:spcAft>
                <a:spcPts val="0"/>
              </a:spcAft>
              <a:buClr>
                <a:srgbClr val="000000"/>
              </a:buClr>
              <a:buSzPts val="2899"/>
              <a:buFont typeface="Arial"/>
              <a:buNone/>
            </a:pPr>
            <a:r>
              <a:rPr b="1" i="0" lang="en-US" sz="1700" u="none" cap="none" strike="noStrike">
                <a:solidFill>
                  <a:srgbClr val="00247C"/>
                </a:solidFill>
                <a:latin typeface="Poppins"/>
                <a:ea typeface="Poppins"/>
                <a:cs typeface="Poppins"/>
                <a:sym typeface="Poppins"/>
              </a:rPr>
              <a:t>&lt;&lt;Insert Counselor Name&gt;&gt;, PSA Counselor </a:t>
            </a:r>
            <a:endParaRPr b="1" i="0" sz="1700" u="none" cap="none" strike="noStrike">
              <a:solidFill>
                <a:srgbClr val="00247C"/>
              </a:solidFill>
              <a:latin typeface="Poppins"/>
              <a:ea typeface="Poppins"/>
              <a:cs typeface="Poppins"/>
              <a:sym typeface="Poppins"/>
            </a:endParaRPr>
          </a:p>
          <a:p>
            <a:pPr indent="0" lvl="0" marL="0" marR="0" rtl="0" algn="r">
              <a:lnSpc>
                <a:spcPct val="130009"/>
              </a:lnSpc>
              <a:spcBef>
                <a:spcPts val="0"/>
              </a:spcBef>
              <a:spcAft>
                <a:spcPts val="0"/>
              </a:spcAft>
              <a:buClr>
                <a:srgbClr val="000000"/>
              </a:buClr>
              <a:buSzPts val="2899"/>
              <a:buFont typeface="Arial"/>
              <a:buNone/>
            </a:pPr>
            <a:r>
              <a:rPr b="1" i="0" lang="en-US" sz="1700" u="none" cap="none" strike="noStrike">
                <a:solidFill>
                  <a:srgbClr val="00247C"/>
                </a:solidFill>
                <a:latin typeface="Poppins"/>
                <a:ea typeface="Poppins"/>
                <a:cs typeface="Poppins"/>
                <a:sym typeface="Poppins"/>
              </a:rPr>
              <a:t>&lt;&lt;Insert Date&gt;&gt;</a:t>
            </a:r>
            <a:endParaRPr b="1" i="0" sz="1700" u="none" cap="none" strike="noStrike">
              <a:solidFill>
                <a:srgbClr val="00247C"/>
              </a:solidFill>
              <a:latin typeface="Poppins"/>
              <a:ea typeface="Poppins"/>
              <a:cs typeface="Poppins"/>
              <a:sym typeface="Poppins"/>
            </a:endParaRPr>
          </a:p>
        </p:txBody>
      </p:sp>
      <p:sp>
        <p:nvSpPr>
          <p:cNvPr id="100" name="Google Shape;100;g2e26d5afc29_0_600"/>
          <p:cNvSpPr txBox="1"/>
          <p:nvPr/>
        </p:nvSpPr>
        <p:spPr>
          <a:xfrm>
            <a:off x="375600" y="9131588"/>
            <a:ext cx="4196400" cy="6789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2100"/>
              <a:buFont typeface="Arial"/>
              <a:buNone/>
            </a:pPr>
            <a:r>
              <a:rPr b="1" i="0" lang="en-US" sz="2100" u="none" cap="none" strike="noStrike">
                <a:solidFill>
                  <a:srgbClr val="00247C"/>
                </a:solidFill>
                <a:latin typeface="Poppins"/>
                <a:ea typeface="Poppins"/>
                <a:cs typeface="Poppins"/>
                <a:sym typeface="Poppins"/>
              </a:rPr>
              <a:t>Pupil Services</a:t>
            </a:r>
            <a:endParaRPr b="1" i="0" sz="2100" u="none" cap="none" strike="noStrike">
              <a:solidFill>
                <a:srgbClr val="00247C"/>
              </a:solidFill>
              <a:latin typeface="Poppins"/>
              <a:ea typeface="Poppins"/>
              <a:cs typeface="Poppins"/>
              <a:sym typeface="Poppins"/>
            </a:endParaRPr>
          </a:p>
          <a:p>
            <a:pPr indent="0" lvl="0" marL="0" marR="0" rtl="0" algn="l">
              <a:lnSpc>
                <a:spcPct val="110000"/>
              </a:lnSpc>
              <a:spcBef>
                <a:spcPts val="0"/>
              </a:spcBef>
              <a:spcAft>
                <a:spcPts val="0"/>
              </a:spcAft>
              <a:buClr>
                <a:srgbClr val="000000"/>
              </a:buClr>
              <a:buSzPts val="2100"/>
              <a:buFont typeface="Arial"/>
              <a:buNone/>
            </a:pPr>
            <a:r>
              <a:rPr b="0" i="0" lang="en-US" sz="2100" u="none" cap="none" strike="noStrike">
                <a:solidFill>
                  <a:srgbClr val="00247C"/>
                </a:solidFill>
                <a:latin typeface="Poppins"/>
                <a:ea typeface="Poppins"/>
                <a:cs typeface="Poppins"/>
                <a:sym typeface="Poppins"/>
              </a:rPr>
              <a:t>Child Welfare and Attendan</a:t>
            </a:r>
            <a:r>
              <a:rPr b="0" i="0" lang="en-US" sz="2100" u="none" cap="none" strike="noStrike">
                <a:solidFill>
                  <a:schemeClr val="dk2"/>
                </a:solidFill>
                <a:latin typeface="Poppins"/>
                <a:ea typeface="Poppins"/>
                <a:cs typeface="Poppins"/>
                <a:sym typeface="Poppins"/>
              </a:rPr>
              <a:t>ce</a:t>
            </a:r>
            <a:endParaRPr b="0" i="0" sz="2100" u="none" cap="none" strike="noStrike">
              <a:solidFill>
                <a:schemeClr val="dk2"/>
              </a:solidFill>
              <a:latin typeface="Poppins"/>
              <a:ea typeface="Poppins"/>
              <a:cs typeface="Poppins"/>
              <a:sym typeface="Poppins"/>
            </a:endParaRPr>
          </a:p>
        </p:txBody>
      </p:sp>
      <p:sp>
        <p:nvSpPr>
          <p:cNvPr id="101" name="Google Shape;101;g2e26d5afc29_0_600"/>
          <p:cNvSpPr txBox="1"/>
          <p:nvPr/>
        </p:nvSpPr>
        <p:spPr>
          <a:xfrm>
            <a:off x="3990188" y="7035413"/>
            <a:ext cx="11449500" cy="512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728"/>
              <a:buFont typeface="Arial"/>
              <a:buNone/>
            </a:pPr>
            <a:r>
              <a:rPr b="1" i="0" lang="en-US" sz="3328" u="none" cap="none" strike="noStrike">
                <a:solidFill>
                  <a:srgbClr val="00247C"/>
                </a:solidFill>
                <a:latin typeface="Poppins"/>
                <a:ea typeface="Poppins"/>
                <a:cs typeface="Poppins"/>
                <a:sym typeface="Poppins"/>
              </a:rPr>
              <a:t>THE IMPORTANCE OF SCHOOL ATTENDANCE</a:t>
            </a:r>
            <a:endParaRPr b="1" i="0" sz="1000" u="none" cap="none" strike="noStrike">
              <a:solidFill>
                <a:srgbClr val="00247C"/>
              </a:solidFill>
              <a:latin typeface="Poppins"/>
              <a:ea typeface="Poppins"/>
              <a:cs typeface="Poppins"/>
              <a:sym typeface="Poppins"/>
            </a:endParaRPr>
          </a:p>
        </p:txBody>
      </p:sp>
      <p:sp>
        <p:nvSpPr>
          <p:cNvPr id="102" name="Google Shape;102;g2e26d5afc29_0_600"/>
          <p:cNvSpPr txBox="1"/>
          <p:nvPr/>
        </p:nvSpPr>
        <p:spPr>
          <a:xfrm>
            <a:off x="3556850" y="6461525"/>
            <a:ext cx="11356200" cy="712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728"/>
              <a:buFont typeface="Arial"/>
              <a:buNone/>
            </a:pPr>
            <a:r>
              <a:rPr b="1" i="1" lang="en-US" sz="3428" u="none" cap="none" strike="noStrike">
                <a:solidFill>
                  <a:srgbClr val="00247C"/>
                </a:solidFill>
                <a:latin typeface="Poppins"/>
                <a:ea typeface="Poppins"/>
                <a:cs typeface="Poppins"/>
                <a:sym typeface="Poppins"/>
              </a:rPr>
              <a:t>LA IMPORTANCIA DE LA ASISTENCIA ESCOLAR</a:t>
            </a:r>
            <a:endParaRPr b="1" i="1" sz="1100" u="none" cap="none" strike="noStrike">
              <a:solidFill>
                <a:srgbClr val="00247C"/>
              </a:solidFill>
              <a:latin typeface="Poppins"/>
              <a:ea typeface="Poppins"/>
              <a:cs typeface="Poppins"/>
              <a:sym typeface="Poppins"/>
            </a:endParaRPr>
          </a:p>
        </p:txBody>
      </p:sp>
      <p:sp>
        <p:nvSpPr>
          <p:cNvPr id="103" name="Google Shape;103;g2e26d5afc29_0_600"/>
          <p:cNvSpPr txBox="1"/>
          <p:nvPr/>
        </p:nvSpPr>
        <p:spPr>
          <a:xfrm>
            <a:off x="3790075" y="5144350"/>
            <a:ext cx="11649600" cy="861900"/>
          </a:xfrm>
          <a:prstGeom prst="rect">
            <a:avLst/>
          </a:prstGeom>
          <a:noFill/>
          <a:ln>
            <a:noFill/>
          </a:ln>
        </p:spPr>
        <p:txBody>
          <a:bodyPr anchorCtr="0" anchor="t" bIns="68550" lIns="137150" spcFirstLastPara="1" rIns="137150" wrap="square" tIns="68550">
            <a:spAutoFit/>
          </a:bodyPr>
          <a:lstStyle/>
          <a:p>
            <a:pPr indent="0" lvl="0" marL="0" marR="0" rtl="0" algn="ctr">
              <a:lnSpc>
                <a:spcPct val="100000"/>
              </a:lnSpc>
              <a:spcBef>
                <a:spcPts val="0"/>
              </a:spcBef>
              <a:spcAft>
                <a:spcPts val="0"/>
              </a:spcAft>
              <a:buClr>
                <a:srgbClr val="000000"/>
              </a:buClr>
              <a:buSzPts val="6000"/>
              <a:buFont typeface="Arial"/>
              <a:buNone/>
            </a:pPr>
            <a:r>
              <a:rPr b="1" i="0" lang="en-US" sz="3500" u="none" cap="none" strike="noStrike">
                <a:solidFill>
                  <a:srgbClr val="00247C"/>
                </a:solidFill>
                <a:latin typeface="Poppins"/>
                <a:ea typeface="Poppins"/>
                <a:cs typeface="Poppins"/>
                <a:sym typeface="Poppins"/>
              </a:rPr>
              <a:t>ENGLISH LEARNER ADVISORY COMMITTEE(ELAC)</a:t>
            </a:r>
            <a:r>
              <a:rPr b="1" i="0" lang="en-US" sz="4700" u="none" cap="none" strike="noStrike">
                <a:solidFill>
                  <a:srgbClr val="00247C"/>
                </a:solidFill>
                <a:latin typeface="Poppins"/>
                <a:ea typeface="Poppins"/>
                <a:cs typeface="Poppins"/>
                <a:sym typeface="Poppins"/>
              </a:rPr>
              <a:t> </a:t>
            </a:r>
            <a:endParaRPr b="0" i="0" sz="4700" u="none" cap="none" strike="noStrike">
              <a:solidFill>
                <a:srgbClr val="00247C"/>
              </a:solidFill>
              <a:latin typeface="Arial"/>
              <a:ea typeface="Arial"/>
              <a:cs typeface="Arial"/>
              <a:sym typeface="Arial"/>
            </a:endParaRPr>
          </a:p>
        </p:txBody>
      </p:sp>
      <p:sp>
        <p:nvSpPr>
          <p:cNvPr id="104" name="Google Shape;104;g2e26d5afc29_0_600"/>
          <p:cNvSpPr txBox="1"/>
          <p:nvPr/>
        </p:nvSpPr>
        <p:spPr>
          <a:xfrm>
            <a:off x="1846675" y="4663726"/>
            <a:ext cx="15081600" cy="723300"/>
          </a:xfrm>
          <a:prstGeom prst="rect">
            <a:avLst/>
          </a:prstGeom>
          <a:noFill/>
          <a:ln>
            <a:noFill/>
          </a:ln>
        </p:spPr>
        <p:txBody>
          <a:bodyPr anchorCtr="0" anchor="t" bIns="68550" lIns="137150" spcFirstLastPara="1" rIns="137150" wrap="square" tIns="68550">
            <a:spAutoFit/>
          </a:bodyPr>
          <a:lstStyle/>
          <a:p>
            <a:pPr indent="0" lvl="0" marL="0" marR="0" rtl="0" algn="ctr">
              <a:lnSpc>
                <a:spcPct val="140021"/>
              </a:lnSpc>
              <a:spcBef>
                <a:spcPts val="0"/>
              </a:spcBef>
              <a:spcAft>
                <a:spcPts val="0"/>
              </a:spcAft>
              <a:buClr>
                <a:schemeClr val="dk1"/>
              </a:buClr>
              <a:buSzPts val="1100"/>
              <a:buFont typeface="Arial"/>
              <a:buNone/>
            </a:pPr>
            <a:r>
              <a:rPr b="1" i="1" lang="en-US" sz="3800" u="none" cap="none" strike="noStrike">
                <a:solidFill>
                  <a:srgbClr val="00247C"/>
                </a:solidFill>
                <a:latin typeface="Poppins"/>
                <a:ea typeface="Poppins"/>
                <a:cs typeface="Poppins"/>
                <a:sym typeface="Poppins"/>
              </a:rPr>
              <a:t>COMITÉ ASESOR DE APRENDICES DE INGLÉS </a:t>
            </a:r>
            <a:endParaRPr b="1" i="1" sz="3800" u="none" cap="none" strike="noStrike">
              <a:solidFill>
                <a:srgbClr val="00247C"/>
              </a:solidFill>
              <a:latin typeface="Arial"/>
              <a:ea typeface="Arial"/>
              <a:cs typeface="Arial"/>
              <a:sym typeface="Arial"/>
            </a:endParaRPr>
          </a:p>
        </p:txBody>
      </p:sp>
      <p:pic>
        <p:nvPicPr>
          <p:cNvPr id="105" name="Google Shape;105;g2e26d5afc29_0_600"/>
          <p:cNvPicPr preferRelativeResize="0"/>
          <p:nvPr/>
        </p:nvPicPr>
        <p:blipFill rotWithShape="1">
          <a:blip r:embed="rId5">
            <a:alphaModFix/>
          </a:blip>
          <a:srcRect b="0" l="0" r="0" t="0"/>
          <a:stretch/>
        </p:blipFill>
        <p:spPr>
          <a:xfrm>
            <a:off x="727300" y="393156"/>
            <a:ext cx="8270433" cy="2406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id="491" name="Google Shape;491;g27530748108_0_59"/>
          <p:cNvPicPr preferRelativeResize="0"/>
          <p:nvPr/>
        </p:nvPicPr>
        <p:blipFill rotWithShape="1">
          <a:blip r:embed="rId3">
            <a:alphaModFix/>
          </a:blip>
          <a:srcRect b="0" l="0" r="0" t="0"/>
          <a:stretch/>
        </p:blipFill>
        <p:spPr>
          <a:xfrm>
            <a:off x="15626275" y="9012425"/>
            <a:ext cx="2399824" cy="911400"/>
          </a:xfrm>
          <a:prstGeom prst="rect">
            <a:avLst/>
          </a:prstGeom>
          <a:noFill/>
          <a:ln>
            <a:noFill/>
          </a:ln>
        </p:spPr>
      </p:pic>
      <p:grpSp>
        <p:nvGrpSpPr>
          <p:cNvPr id="492" name="Google Shape;492;g27530748108_0_59"/>
          <p:cNvGrpSpPr/>
          <p:nvPr/>
        </p:nvGrpSpPr>
        <p:grpSpPr>
          <a:xfrm>
            <a:off x="671675" y="2366350"/>
            <a:ext cx="15296923" cy="7409643"/>
            <a:chOff x="730575" y="1990525"/>
            <a:chExt cx="15296923" cy="7409643"/>
          </a:xfrm>
        </p:grpSpPr>
        <p:pic>
          <p:nvPicPr>
            <p:cNvPr id="493" name="Google Shape;493;g27530748108_0_59"/>
            <p:cNvPicPr preferRelativeResize="0"/>
            <p:nvPr/>
          </p:nvPicPr>
          <p:blipFill>
            <a:blip r:embed="rId4">
              <a:alphaModFix/>
            </a:blip>
            <a:stretch>
              <a:fillRect/>
            </a:stretch>
          </p:blipFill>
          <p:spPr>
            <a:xfrm>
              <a:off x="2542563" y="2362618"/>
              <a:ext cx="12902175" cy="7037550"/>
            </a:xfrm>
            <a:prstGeom prst="rect">
              <a:avLst/>
            </a:prstGeom>
            <a:noFill/>
            <a:ln>
              <a:noFill/>
            </a:ln>
          </p:spPr>
        </p:pic>
        <p:sp>
          <p:nvSpPr>
            <p:cNvPr id="494" name="Google Shape;494;g27530748108_0_59"/>
            <p:cNvSpPr txBox="1"/>
            <p:nvPr/>
          </p:nvSpPr>
          <p:spPr>
            <a:xfrm>
              <a:off x="730575" y="1990535"/>
              <a:ext cx="6979200" cy="615600"/>
            </a:xfrm>
            <a:prstGeom prst="rect">
              <a:avLst/>
            </a:prstGeom>
            <a:noFill/>
            <a:ln>
              <a:noFill/>
            </a:ln>
          </p:spPr>
          <p:txBody>
            <a:bodyPr anchorCtr="0" anchor="t" bIns="0" lIns="0" spcFirstLastPara="1" rIns="0" wrap="square" tIns="0">
              <a:spAutoFit/>
            </a:bodyPr>
            <a:lstStyle/>
            <a:p>
              <a:pPr indent="0" lvl="0" marL="0" marR="0" rtl="0" algn="r">
                <a:lnSpc>
                  <a:spcPct val="110000"/>
                </a:lnSpc>
                <a:spcBef>
                  <a:spcPts val="0"/>
                </a:spcBef>
                <a:spcAft>
                  <a:spcPts val="0"/>
                </a:spcAft>
                <a:buClr>
                  <a:srgbClr val="000000"/>
                </a:buClr>
                <a:buSzPts val="4000"/>
                <a:buFont typeface="Arial"/>
                <a:buNone/>
              </a:pPr>
              <a:r>
                <a:rPr b="1" i="0" lang="en-US" sz="4000" u="none" cap="none" strike="noStrike">
                  <a:solidFill>
                    <a:srgbClr val="00247C"/>
                  </a:solidFill>
                  <a:latin typeface="Poppins"/>
                  <a:ea typeface="Poppins"/>
                  <a:cs typeface="Poppins"/>
                  <a:sym typeface="Poppins"/>
                </a:rPr>
                <a:t>EDUCATION PAYS</a:t>
              </a:r>
              <a:endParaRPr b="0" i="0" sz="4000" u="none" cap="none" strike="noStrike">
                <a:solidFill>
                  <a:srgbClr val="00247C"/>
                </a:solidFill>
                <a:latin typeface="Arial"/>
                <a:ea typeface="Arial"/>
                <a:cs typeface="Arial"/>
                <a:sym typeface="Arial"/>
              </a:endParaRPr>
            </a:p>
          </p:txBody>
        </p:sp>
        <p:sp>
          <p:nvSpPr>
            <p:cNvPr id="495" name="Google Shape;495;g27530748108_0_59"/>
            <p:cNvSpPr txBox="1"/>
            <p:nvPr/>
          </p:nvSpPr>
          <p:spPr>
            <a:xfrm>
              <a:off x="9886198" y="1990525"/>
              <a:ext cx="6141300" cy="6156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4000"/>
                <a:buFont typeface="Arial"/>
                <a:buNone/>
              </a:pPr>
              <a:r>
                <a:rPr b="1" i="0" lang="en-US" sz="4000" u="none" cap="none" strike="noStrike">
                  <a:solidFill>
                    <a:srgbClr val="002575"/>
                  </a:solidFill>
                  <a:latin typeface="Poppins"/>
                  <a:ea typeface="Poppins"/>
                  <a:cs typeface="Poppins"/>
                  <a:sym typeface="Poppins"/>
                </a:rPr>
                <a:t>LA EDUCACIÓN PAGA</a:t>
              </a:r>
              <a:endParaRPr b="0" i="0" sz="4000" u="none" cap="none" strike="noStrike">
                <a:solidFill>
                  <a:srgbClr val="002575"/>
                </a:solidFill>
                <a:latin typeface="Arial"/>
                <a:ea typeface="Arial"/>
                <a:cs typeface="Arial"/>
                <a:sym typeface="Arial"/>
              </a:endParaRPr>
            </a:p>
          </p:txBody>
        </p:sp>
        <p:sp>
          <p:nvSpPr>
            <p:cNvPr id="496" name="Google Shape;496;g27530748108_0_59"/>
            <p:cNvSpPr txBox="1"/>
            <p:nvPr/>
          </p:nvSpPr>
          <p:spPr>
            <a:xfrm>
              <a:off x="3220125" y="2689875"/>
              <a:ext cx="12224700" cy="507900"/>
            </a:xfrm>
            <a:prstGeom prst="rect">
              <a:avLst/>
            </a:prstGeom>
            <a:noFill/>
            <a:ln>
              <a:noFill/>
            </a:ln>
          </p:spPr>
          <p:txBody>
            <a:bodyPr anchorCtr="0" anchor="t" bIns="91425" lIns="91425" spcFirstLastPara="1" rIns="91425" wrap="square" tIns="91425">
              <a:spAutoFit/>
            </a:bodyPr>
            <a:lstStyle/>
            <a:p>
              <a:pPr indent="0" lvl="0" marL="0" marR="38100" rtl="0" algn="ctr">
                <a:lnSpc>
                  <a:spcPct val="128571"/>
                </a:lnSpc>
                <a:spcBef>
                  <a:spcPts val="0"/>
                </a:spcBef>
                <a:spcAft>
                  <a:spcPts val="0"/>
                </a:spcAft>
                <a:buClr>
                  <a:srgbClr val="000000"/>
                </a:buClr>
                <a:buSzPts val="2100"/>
                <a:buFont typeface="Arial"/>
                <a:buNone/>
              </a:pPr>
              <a:r>
                <a:rPr b="1" i="0" lang="en-US" sz="2100" u="none" cap="none" strike="noStrike">
                  <a:solidFill>
                    <a:srgbClr val="0C64C0"/>
                  </a:solidFill>
                  <a:highlight>
                    <a:srgbClr val="F8F9FA"/>
                  </a:highlight>
                  <a:latin typeface="Arial"/>
                  <a:ea typeface="Arial"/>
                  <a:cs typeface="Arial"/>
                  <a:sym typeface="Arial"/>
                </a:rPr>
                <a:t>Ingresos y tasas de desempleo por nivel educativo, 202</a:t>
              </a:r>
              <a:r>
                <a:rPr b="1" lang="en-US" sz="2100">
                  <a:solidFill>
                    <a:srgbClr val="0C64C0"/>
                  </a:solidFill>
                  <a:highlight>
                    <a:srgbClr val="F8F9FA"/>
                  </a:highlight>
                </a:rPr>
                <a:t>4</a:t>
              </a:r>
              <a:endParaRPr b="1" i="0" sz="2100" u="none" cap="none" strike="noStrike">
                <a:solidFill>
                  <a:srgbClr val="0C64C0"/>
                </a:solidFill>
                <a:highlight>
                  <a:srgbClr val="F8F9FA"/>
                </a:highlight>
                <a:latin typeface="Arial"/>
                <a:ea typeface="Arial"/>
                <a:cs typeface="Arial"/>
                <a:sym typeface="Arial"/>
              </a:endParaRPr>
            </a:p>
          </p:txBody>
        </p:sp>
        <p:sp>
          <p:nvSpPr>
            <p:cNvPr id="497" name="Google Shape;497;g27530748108_0_59"/>
            <p:cNvSpPr txBox="1"/>
            <p:nvPr/>
          </p:nvSpPr>
          <p:spPr>
            <a:xfrm>
              <a:off x="6473187" y="3461566"/>
              <a:ext cx="5928250" cy="384846"/>
            </a:xfrm>
            <a:prstGeom prst="rect">
              <a:avLst/>
            </a:prstGeom>
            <a:noFill/>
            <a:ln>
              <a:noFill/>
            </a:ln>
          </p:spPr>
          <p:txBody>
            <a:bodyPr anchorCtr="0" anchor="t" bIns="91425" lIns="91425" spcFirstLastPara="1" rIns="91425" wrap="square" tIns="91425">
              <a:spAutoFit/>
            </a:bodyPr>
            <a:lstStyle/>
            <a:p>
              <a:pPr indent="0" lvl="0" marL="0" marR="38100" rtl="0" algn="l">
                <a:lnSpc>
                  <a:spcPct val="128571"/>
                </a:lnSpc>
                <a:spcBef>
                  <a:spcPts val="0"/>
                </a:spcBef>
                <a:spcAft>
                  <a:spcPts val="0"/>
                </a:spcAft>
                <a:buClr>
                  <a:srgbClr val="000000"/>
                </a:buClr>
                <a:buSzPts val="1300"/>
                <a:buFont typeface="Arial"/>
                <a:buNone/>
              </a:pPr>
              <a:r>
                <a:rPr b="1" i="0" lang="en-US" sz="1300" u="none" cap="none" strike="noStrike">
                  <a:solidFill>
                    <a:srgbClr val="0C64C0"/>
                  </a:solidFill>
                  <a:highlight>
                    <a:srgbClr val="F8F9FA"/>
                  </a:highlight>
                  <a:latin typeface="Arial"/>
                  <a:ea typeface="Arial"/>
                  <a:cs typeface="Arial"/>
                  <a:sym typeface="Arial"/>
                </a:rPr>
                <a:t>Ganancias semanales habituales medianas ($)</a:t>
              </a:r>
              <a:endParaRPr b="1" i="0" sz="1300" u="none" cap="none" strike="noStrike">
                <a:solidFill>
                  <a:srgbClr val="0C64C0"/>
                </a:solidFill>
                <a:highlight>
                  <a:srgbClr val="F8F9FA"/>
                </a:highlight>
                <a:latin typeface="Arial"/>
                <a:ea typeface="Arial"/>
                <a:cs typeface="Arial"/>
                <a:sym typeface="Arial"/>
              </a:endParaRPr>
            </a:p>
          </p:txBody>
        </p:sp>
        <p:sp>
          <p:nvSpPr>
            <p:cNvPr id="498" name="Google Shape;498;g27530748108_0_59"/>
            <p:cNvSpPr txBox="1"/>
            <p:nvPr/>
          </p:nvSpPr>
          <p:spPr>
            <a:xfrm>
              <a:off x="10582343" y="3461566"/>
              <a:ext cx="3286090" cy="400240"/>
            </a:xfrm>
            <a:prstGeom prst="rect">
              <a:avLst/>
            </a:prstGeom>
            <a:noFill/>
            <a:ln>
              <a:noFill/>
            </a:ln>
          </p:spPr>
          <p:txBody>
            <a:bodyPr anchorCtr="0" anchor="t" bIns="91425" lIns="91425" spcFirstLastPara="1" rIns="91425" wrap="square" tIns="91425">
              <a:spAutoFit/>
            </a:bodyPr>
            <a:lstStyle/>
            <a:p>
              <a:pPr indent="0" lvl="0" marL="0" marR="38100" rtl="0" algn="l">
                <a:lnSpc>
                  <a:spcPct val="128571"/>
                </a:lnSpc>
                <a:spcBef>
                  <a:spcPts val="0"/>
                </a:spcBef>
                <a:spcAft>
                  <a:spcPts val="0"/>
                </a:spcAft>
                <a:buClr>
                  <a:srgbClr val="000000"/>
                </a:buClr>
                <a:buSzPts val="1400"/>
                <a:buFont typeface="Arial"/>
                <a:buNone/>
              </a:pPr>
              <a:r>
                <a:rPr b="1" i="0" lang="en-US" sz="1400" u="none" cap="none" strike="noStrike">
                  <a:solidFill>
                    <a:srgbClr val="0C64C0"/>
                  </a:solidFill>
                  <a:highlight>
                    <a:srgbClr val="F8F9FA"/>
                  </a:highlight>
                  <a:latin typeface="Arial"/>
                  <a:ea typeface="Arial"/>
                  <a:cs typeface="Arial"/>
                  <a:sym typeface="Arial"/>
                </a:rPr>
                <a:t>Tasa de desempleo (%)</a:t>
              </a:r>
              <a:endParaRPr b="1" i="0" sz="1400" u="none" cap="none" strike="noStrike">
                <a:solidFill>
                  <a:srgbClr val="0C64C0"/>
                </a:solidFill>
                <a:highlight>
                  <a:srgbClr val="F8F9FA"/>
                </a:highlight>
                <a:latin typeface="Arial"/>
                <a:ea typeface="Arial"/>
                <a:cs typeface="Arial"/>
                <a:sym typeface="Arial"/>
              </a:endParaRPr>
            </a:p>
          </p:txBody>
        </p:sp>
      </p:grpSp>
      <p:pic>
        <p:nvPicPr>
          <p:cNvPr id="499" name="Google Shape;499;g27530748108_0_59"/>
          <p:cNvPicPr preferRelativeResize="0"/>
          <p:nvPr/>
        </p:nvPicPr>
        <p:blipFill>
          <a:blip r:embed="rId5">
            <a:alphaModFix/>
          </a:blip>
          <a:stretch>
            <a:fillRect/>
          </a:stretch>
        </p:blipFill>
        <p:spPr>
          <a:xfrm>
            <a:off x="-34275" y="-9"/>
            <a:ext cx="18288000" cy="236636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g38a3352c4e0_1_1743"/>
          <p:cNvSpPr txBox="1"/>
          <p:nvPr/>
        </p:nvSpPr>
        <p:spPr>
          <a:xfrm>
            <a:off x="124825" y="2487100"/>
            <a:ext cx="7822200" cy="646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lang="en-US" sz="4200">
                <a:solidFill>
                  <a:srgbClr val="00247C"/>
                </a:solidFill>
                <a:latin typeface="Poppins"/>
                <a:ea typeface="Poppins"/>
                <a:cs typeface="Poppins"/>
                <a:sym typeface="Poppins"/>
              </a:rPr>
              <a:t>How missing school adds up</a:t>
            </a:r>
            <a:endParaRPr sz="4200">
              <a:solidFill>
                <a:srgbClr val="00247C"/>
              </a:solidFill>
            </a:endParaRPr>
          </a:p>
        </p:txBody>
      </p:sp>
      <p:sp>
        <p:nvSpPr>
          <p:cNvPr id="506" name="Google Shape;506;g38a3352c4e0_1_1743"/>
          <p:cNvSpPr txBox="1"/>
          <p:nvPr/>
        </p:nvSpPr>
        <p:spPr>
          <a:xfrm>
            <a:off x="8169202" y="5202300"/>
            <a:ext cx="8484000" cy="2163600"/>
          </a:xfrm>
          <a:prstGeom prst="rect">
            <a:avLst/>
          </a:prstGeom>
          <a:noFill/>
          <a:ln>
            <a:noFill/>
          </a:ln>
        </p:spPr>
        <p:txBody>
          <a:bodyPr anchorCtr="0" anchor="t" bIns="0" lIns="0" spcFirstLastPara="1" rIns="0" wrap="square" tIns="0">
            <a:noAutofit/>
          </a:bodyPr>
          <a:lstStyle/>
          <a:p>
            <a:pPr indent="0" lvl="0" marL="0" marR="0" rtl="0" algn="l">
              <a:lnSpc>
                <a:spcPct val="110009"/>
              </a:lnSpc>
              <a:spcBef>
                <a:spcPts val="0"/>
              </a:spcBef>
              <a:spcAft>
                <a:spcPts val="0"/>
              </a:spcAft>
              <a:buNone/>
            </a:pPr>
            <a:r>
              <a:rPr b="1" lang="en-US" sz="3000">
                <a:solidFill>
                  <a:srgbClr val="00247C"/>
                </a:solidFill>
                <a:latin typeface="Poppins"/>
                <a:ea typeface="Poppins"/>
                <a:cs typeface="Poppins"/>
                <a:sym typeface="Poppins"/>
              </a:rPr>
              <a:t>Parent tips:</a:t>
            </a:r>
            <a:endParaRPr b="1" sz="3000">
              <a:solidFill>
                <a:srgbClr val="00247C"/>
              </a:solidFill>
              <a:latin typeface="Poppins"/>
              <a:ea typeface="Poppins"/>
              <a:cs typeface="Poppins"/>
              <a:sym typeface="Poppins"/>
            </a:endParaRPr>
          </a:p>
          <a:p>
            <a:pPr indent="-622300" lvl="0" marL="914400" marR="0" rtl="0" algn="l">
              <a:lnSpc>
                <a:spcPct val="110009"/>
              </a:lnSpc>
              <a:spcBef>
                <a:spcPts val="0"/>
              </a:spcBef>
              <a:spcAft>
                <a:spcPts val="0"/>
              </a:spcAft>
              <a:buClr>
                <a:srgbClr val="00247C"/>
              </a:buClr>
              <a:buSzPts val="2600"/>
              <a:buFont typeface="Poppins"/>
              <a:buChar char="●"/>
            </a:pPr>
            <a:r>
              <a:rPr lang="en-US" sz="2600">
                <a:solidFill>
                  <a:srgbClr val="00247C"/>
                </a:solidFill>
                <a:latin typeface="Poppins"/>
                <a:ea typeface="Poppins"/>
                <a:cs typeface="Poppins"/>
                <a:sym typeface="Poppins"/>
              </a:rPr>
              <a:t>Seek support from the school staff to avoid unnecessary absences</a:t>
            </a:r>
            <a:endParaRPr sz="2600">
              <a:solidFill>
                <a:srgbClr val="00247C"/>
              </a:solidFill>
              <a:latin typeface="Poppins"/>
              <a:ea typeface="Poppins"/>
              <a:cs typeface="Poppins"/>
              <a:sym typeface="Poppins"/>
            </a:endParaRPr>
          </a:p>
          <a:p>
            <a:pPr indent="-622300" lvl="0" marL="914400" marR="0" rtl="0" algn="l">
              <a:lnSpc>
                <a:spcPct val="110009"/>
              </a:lnSpc>
              <a:spcBef>
                <a:spcPts val="0"/>
              </a:spcBef>
              <a:spcAft>
                <a:spcPts val="0"/>
              </a:spcAft>
              <a:buClr>
                <a:srgbClr val="00247C"/>
              </a:buClr>
              <a:buSzPts val="2600"/>
              <a:buFont typeface="Poppins"/>
              <a:buChar char="●"/>
            </a:pPr>
            <a:r>
              <a:rPr lang="en-US" sz="2600">
                <a:solidFill>
                  <a:srgbClr val="00247C"/>
                </a:solidFill>
                <a:latin typeface="Poppins"/>
                <a:ea typeface="Poppins"/>
                <a:cs typeface="Poppins"/>
                <a:sym typeface="Poppins"/>
              </a:rPr>
              <a:t>Keep a record of your students' attendance</a:t>
            </a:r>
            <a:endParaRPr sz="2600">
              <a:solidFill>
                <a:srgbClr val="00247C"/>
              </a:solidFill>
              <a:latin typeface="Poppins"/>
              <a:ea typeface="Poppins"/>
              <a:cs typeface="Poppins"/>
              <a:sym typeface="Poppins"/>
            </a:endParaRPr>
          </a:p>
        </p:txBody>
      </p:sp>
      <p:pic>
        <p:nvPicPr>
          <p:cNvPr id="507" name="Google Shape;507;g38a3352c4e0_1_1743"/>
          <p:cNvPicPr preferRelativeResize="0"/>
          <p:nvPr/>
        </p:nvPicPr>
        <p:blipFill>
          <a:blip r:embed="rId3">
            <a:alphaModFix/>
          </a:blip>
          <a:stretch>
            <a:fillRect/>
          </a:stretch>
        </p:blipFill>
        <p:spPr>
          <a:xfrm>
            <a:off x="15145825" y="7516651"/>
            <a:ext cx="3442002" cy="2885650"/>
          </a:xfrm>
          <a:prstGeom prst="rect">
            <a:avLst/>
          </a:prstGeom>
          <a:noFill/>
          <a:ln>
            <a:noFill/>
          </a:ln>
        </p:spPr>
      </p:pic>
      <p:pic>
        <p:nvPicPr>
          <p:cNvPr id="508" name="Google Shape;508;g38a3352c4e0_1_1743"/>
          <p:cNvPicPr preferRelativeResize="0"/>
          <p:nvPr/>
        </p:nvPicPr>
        <p:blipFill>
          <a:blip r:embed="rId4">
            <a:alphaModFix/>
          </a:blip>
          <a:stretch>
            <a:fillRect/>
          </a:stretch>
        </p:blipFill>
        <p:spPr>
          <a:xfrm>
            <a:off x="8027925" y="7985450"/>
            <a:ext cx="2163600" cy="2163600"/>
          </a:xfrm>
          <a:prstGeom prst="rect">
            <a:avLst/>
          </a:prstGeom>
          <a:noFill/>
          <a:ln>
            <a:noFill/>
          </a:ln>
        </p:spPr>
      </p:pic>
      <p:sp>
        <p:nvSpPr>
          <p:cNvPr id="509" name="Google Shape;509;g38a3352c4e0_1_1743"/>
          <p:cNvSpPr txBox="1"/>
          <p:nvPr/>
        </p:nvSpPr>
        <p:spPr>
          <a:xfrm>
            <a:off x="10191550" y="8082275"/>
            <a:ext cx="5931600" cy="2124000"/>
          </a:xfrm>
          <a:prstGeom prst="rect">
            <a:avLst/>
          </a:prstGeom>
          <a:noFill/>
          <a:ln>
            <a:noFill/>
          </a:ln>
        </p:spPr>
        <p:txBody>
          <a:bodyPr anchorCtr="0" anchor="t" bIns="182850" lIns="182850" spcFirstLastPara="1" rIns="182850" wrap="square" tIns="182850">
            <a:spAutoFit/>
          </a:bodyPr>
          <a:lstStyle/>
          <a:p>
            <a:pPr indent="0" lvl="0" marL="0" rtl="0" algn="l">
              <a:lnSpc>
                <a:spcPct val="109090"/>
              </a:lnSpc>
              <a:spcBef>
                <a:spcPts val="2400"/>
              </a:spcBef>
              <a:spcAft>
                <a:spcPts val="0"/>
              </a:spcAft>
              <a:buNone/>
            </a:pPr>
            <a:r>
              <a:rPr lang="en-US" sz="2200">
                <a:latin typeface="Poppins"/>
                <a:ea typeface="Poppins"/>
                <a:cs typeface="Poppins"/>
                <a:sym typeface="Poppins"/>
              </a:rPr>
              <a:t>Scan the QR code of visit the link below </a:t>
            </a:r>
            <a:r>
              <a:rPr lang="en-US" sz="2200">
                <a:latin typeface="Poppins"/>
                <a:ea typeface="Poppins"/>
                <a:cs typeface="Poppins"/>
                <a:sym typeface="Poppins"/>
              </a:rPr>
              <a:t>Access the iAttend Parent Attendance Awareness Packet</a:t>
            </a:r>
            <a:r>
              <a:rPr lang="en-US" sz="2200">
                <a:latin typeface="Poppins"/>
                <a:ea typeface="Poppins"/>
                <a:cs typeface="Poppins"/>
                <a:sym typeface="Poppins"/>
              </a:rPr>
              <a:t>.</a:t>
            </a:r>
            <a:endParaRPr sz="2200">
              <a:latin typeface="Poppins"/>
              <a:ea typeface="Poppins"/>
              <a:cs typeface="Poppins"/>
              <a:sym typeface="Poppins"/>
            </a:endParaRPr>
          </a:p>
          <a:p>
            <a:pPr indent="0" lvl="0" marL="0" rtl="0" algn="l">
              <a:lnSpc>
                <a:spcPct val="109090"/>
              </a:lnSpc>
              <a:spcBef>
                <a:spcPts val="2400"/>
              </a:spcBef>
              <a:spcAft>
                <a:spcPts val="2400"/>
              </a:spcAft>
              <a:buNone/>
            </a:pPr>
            <a:r>
              <a:rPr lang="en-US" sz="2200" u="sng">
                <a:solidFill>
                  <a:srgbClr val="0000FF"/>
                </a:solidFill>
                <a:latin typeface="Poppins"/>
                <a:ea typeface="Poppins"/>
                <a:cs typeface="Poppins"/>
                <a:sym typeface="Poppins"/>
                <a:hlinkClick r:id="rId5">
                  <a:extLst>
                    <a:ext uri="{A12FA001-AC4F-418D-AE19-62706E023703}">
                      <ahyp:hlinkClr val="tx"/>
                    </a:ext>
                  </a:extLst>
                </a:hlinkClick>
              </a:rPr>
              <a:t>www.lausd.org/iattendlausd</a:t>
            </a:r>
            <a:endParaRPr sz="2200">
              <a:solidFill>
                <a:srgbClr val="0000FF"/>
              </a:solidFill>
              <a:latin typeface="Poppins"/>
              <a:ea typeface="Poppins"/>
              <a:cs typeface="Poppins"/>
              <a:sym typeface="Poppins"/>
            </a:endParaRPr>
          </a:p>
        </p:txBody>
      </p:sp>
      <p:sp>
        <p:nvSpPr>
          <p:cNvPr id="510" name="Google Shape;510;g38a3352c4e0_1_1743"/>
          <p:cNvSpPr txBox="1"/>
          <p:nvPr/>
        </p:nvSpPr>
        <p:spPr>
          <a:xfrm>
            <a:off x="8115800" y="2837350"/>
            <a:ext cx="8109000" cy="22287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lang="en-US" sz="3000">
                <a:solidFill>
                  <a:srgbClr val="00247C"/>
                </a:solidFill>
                <a:latin typeface="Poppins"/>
                <a:ea typeface="Poppins"/>
                <a:cs typeface="Poppins"/>
                <a:sym typeface="Poppins"/>
              </a:rPr>
              <a:t>This means, your student misses out on:</a:t>
            </a:r>
            <a:endParaRPr b="1" sz="3000">
              <a:solidFill>
                <a:srgbClr val="00247C"/>
              </a:solidFill>
              <a:latin typeface="Poppins"/>
              <a:ea typeface="Poppins"/>
              <a:cs typeface="Poppins"/>
              <a:sym typeface="Poppins"/>
            </a:endParaRPr>
          </a:p>
          <a:p>
            <a:pPr indent="-622300" lvl="0" marL="914400" marR="0" rtl="0" algn="l">
              <a:lnSpc>
                <a:spcPct val="110000"/>
              </a:lnSpc>
              <a:spcBef>
                <a:spcPts val="0"/>
              </a:spcBef>
              <a:spcAft>
                <a:spcPts val="0"/>
              </a:spcAft>
              <a:buClr>
                <a:srgbClr val="00247C"/>
              </a:buClr>
              <a:buSzPts val="2600"/>
              <a:buFont typeface="Poppins"/>
              <a:buChar char="●"/>
            </a:pPr>
            <a:r>
              <a:rPr lang="en-US" sz="2600">
                <a:solidFill>
                  <a:srgbClr val="00247C"/>
                </a:solidFill>
                <a:latin typeface="Poppins"/>
                <a:ea typeface="Poppins"/>
                <a:cs typeface="Poppins"/>
                <a:sym typeface="Poppins"/>
              </a:rPr>
              <a:t>Academic progress</a:t>
            </a:r>
            <a:endParaRPr sz="2600">
              <a:solidFill>
                <a:srgbClr val="00247C"/>
              </a:solidFill>
              <a:latin typeface="Poppins"/>
              <a:ea typeface="Poppins"/>
              <a:cs typeface="Poppins"/>
              <a:sym typeface="Poppins"/>
            </a:endParaRPr>
          </a:p>
          <a:p>
            <a:pPr indent="-622300" lvl="0" marL="914400" marR="0" rtl="0" algn="l">
              <a:lnSpc>
                <a:spcPct val="110000"/>
              </a:lnSpc>
              <a:spcBef>
                <a:spcPts val="0"/>
              </a:spcBef>
              <a:spcAft>
                <a:spcPts val="0"/>
              </a:spcAft>
              <a:buClr>
                <a:srgbClr val="00247C"/>
              </a:buClr>
              <a:buSzPts val="2600"/>
              <a:buFont typeface="Poppins"/>
              <a:buChar char="●"/>
            </a:pPr>
            <a:r>
              <a:rPr lang="en-US" sz="2600">
                <a:solidFill>
                  <a:srgbClr val="00247C"/>
                </a:solidFill>
                <a:latin typeface="Poppins"/>
                <a:ea typeface="Poppins"/>
                <a:cs typeface="Poppins"/>
                <a:sym typeface="Poppins"/>
              </a:rPr>
              <a:t>Social interactions with peers</a:t>
            </a:r>
            <a:endParaRPr sz="2600">
              <a:solidFill>
                <a:srgbClr val="00247C"/>
              </a:solidFill>
              <a:latin typeface="Poppins"/>
              <a:ea typeface="Poppins"/>
              <a:cs typeface="Poppins"/>
              <a:sym typeface="Poppins"/>
            </a:endParaRPr>
          </a:p>
          <a:p>
            <a:pPr indent="-622300" lvl="0" marL="914400" marR="0" rtl="0" algn="l">
              <a:lnSpc>
                <a:spcPct val="110000"/>
              </a:lnSpc>
              <a:spcBef>
                <a:spcPts val="0"/>
              </a:spcBef>
              <a:spcAft>
                <a:spcPts val="0"/>
              </a:spcAft>
              <a:buClr>
                <a:srgbClr val="00247C"/>
              </a:buClr>
              <a:buSzPts val="2600"/>
              <a:buFont typeface="Poppins"/>
              <a:buChar char="●"/>
            </a:pPr>
            <a:r>
              <a:rPr lang="en-US" sz="2600">
                <a:solidFill>
                  <a:srgbClr val="00247C"/>
                </a:solidFill>
                <a:latin typeface="Poppins"/>
                <a:ea typeface="Poppins"/>
                <a:cs typeface="Poppins"/>
                <a:sym typeface="Poppins"/>
              </a:rPr>
              <a:t>Classroom discussion that foster academic growth</a:t>
            </a:r>
            <a:endParaRPr sz="2600">
              <a:solidFill>
                <a:srgbClr val="00247C"/>
              </a:solidFill>
              <a:latin typeface="Poppins"/>
              <a:ea typeface="Poppins"/>
              <a:cs typeface="Poppins"/>
              <a:sym typeface="Poppins"/>
            </a:endParaRPr>
          </a:p>
        </p:txBody>
      </p:sp>
      <p:graphicFrame>
        <p:nvGraphicFramePr>
          <p:cNvPr id="511" name="Google Shape;511;g38a3352c4e0_1_1743"/>
          <p:cNvGraphicFramePr/>
          <p:nvPr/>
        </p:nvGraphicFramePr>
        <p:xfrm>
          <a:off x="1214175" y="3254350"/>
          <a:ext cx="3000000" cy="3000000"/>
        </p:xfrm>
        <a:graphic>
          <a:graphicData uri="http://schemas.openxmlformats.org/drawingml/2006/table">
            <a:tbl>
              <a:tblPr>
                <a:noFill/>
                <a:tableStyleId>{DD5DAA72-92C0-43AE-8853-005D922B8C9C}</a:tableStyleId>
              </a:tblPr>
              <a:tblGrid>
                <a:gridCol w="6193200"/>
              </a:tblGrid>
              <a:tr h="1068800">
                <a:tc>
                  <a:txBody>
                    <a:bodyPr/>
                    <a:lstStyle/>
                    <a:p>
                      <a:pPr indent="0" lvl="0" marL="0" rtl="0" algn="ctr">
                        <a:spcBef>
                          <a:spcPts val="0"/>
                        </a:spcBef>
                        <a:spcAft>
                          <a:spcPts val="0"/>
                        </a:spcAft>
                        <a:buNone/>
                      </a:pPr>
                      <a:r>
                        <a:rPr b="1" lang="en-US" sz="3000">
                          <a:solidFill>
                            <a:schemeClr val="lt1"/>
                          </a:solidFill>
                          <a:latin typeface="Poppins"/>
                          <a:ea typeface="Poppins"/>
                          <a:cs typeface="Poppins"/>
                          <a:sym typeface="Poppins"/>
                        </a:rPr>
                        <a:t>How missing school adds up</a:t>
                      </a:r>
                      <a:r>
                        <a:rPr b="1" lang="en-US" sz="2800">
                          <a:solidFill>
                            <a:schemeClr val="lt1"/>
                          </a:solidFill>
                          <a:latin typeface="Poppins"/>
                          <a:ea typeface="Poppins"/>
                          <a:cs typeface="Poppins"/>
                          <a:sym typeface="Poppins"/>
                        </a:rPr>
                        <a:t> </a:t>
                      </a:r>
                      <a:endParaRPr b="1" sz="2800">
                        <a:solidFill>
                          <a:schemeClr val="lt1"/>
                        </a:solidFill>
                        <a:latin typeface="Poppins"/>
                        <a:ea typeface="Poppins"/>
                        <a:cs typeface="Poppins"/>
                        <a:sym typeface="Poppins"/>
                      </a:endParaRPr>
                    </a:p>
                    <a:p>
                      <a:pPr indent="0" lvl="0" marL="0" rtl="0" algn="ctr">
                        <a:spcBef>
                          <a:spcPts val="0"/>
                        </a:spcBef>
                        <a:spcAft>
                          <a:spcPts val="0"/>
                        </a:spcAft>
                        <a:buNone/>
                      </a:pPr>
                      <a:r>
                        <a:rPr b="1" lang="en-US" sz="2000">
                          <a:solidFill>
                            <a:schemeClr val="lt1"/>
                          </a:solidFill>
                          <a:latin typeface="Poppins"/>
                          <a:ea typeface="Poppins"/>
                          <a:cs typeface="Poppins"/>
                          <a:sym typeface="Poppins"/>
                        </a:rPr>
                        <a:t>School year 180 days </a:t>
                      </a:r>
                      <a:endParaRPr b="1" sz="2000">
                        <a:solidFill>
                          <a:schemeClr val="lt1"/>
                        </a:solidFill>
                        <a:latin typeface="Poppins"/>
                        <a:ea typeface="Poppins"/>
                        <a:cs typeface="Poppins"/>
                        <a:sym typeface="Poppins"/>
                      </a:endParaRPr>
                    </a:p>
                  </a:txBody>
                  <a:tcPr marT="182850" marB="182850" marR="182850" marL="182850">
                    <a:solidFill>
                      <a:srgbClr val="002575"/>
                    </a:solidFill>
                  </a:tcPr>
                </a:tc>
              </a:tr>
              <a:tr h="1184950">
                <a:tc>
                  <a:txBody>
                    <a:bodyPr/>
                    <a:lstStyle/>
                    <a:p>
                      <a:pPr indent="0" lvl="0" marL="0" rtl="0" algn="ctr">
                        <a:spcBef>
                          <a:spcPts val="0"/>
                        </a:spcBef>
                        <a:spcAft>
                          <a:spcPts val="0"/>
                        </a:spcAft>
                        <a:buNone/>
                      </a:pPr>
                      <a:r>
                        <a:rPr b="1" lang="en-US" sz="3400">
                          <a:solidFill>
                            <a:srgbClr val="002575"/>
                          </a:solidFill>
                          <a:latin typeface="Poppins"/>
                          <a:ea typeface="Poppins"/>
                          <a:cs typeface="Poppins"/>
                          <a:sym typeface="Poppins"/>
                        </a:rPr>
                        <a:t>2 day </a:t>
                      </a:r>
                      <a:endParaRPr b="1" sz="3400">
                        <a:solidFill>
                          <a:srgbClr val="002575"/>
                        </a:solidFill>
                        <a:latin typeface="Poppins"/>
                        <a:ea typeface="Poppins"/>
                        <a:cs typeface="Poppins"/>
                        <a:sym typeface="Poppins"/>
                      </a:endParaRPr>
                    </a:p>
                    <a:p>
                      <a:pPr indent="0" lvl="0" marL="0" rtl="0" algn="ctr">
                        <a:spcBef>
                          <a:spcPts val="0"/>
                        </a:spcBef>
                        <a:spcAft>
                          <a:spcPts val="0"/>
                        </a:spcAft>
                        <a:buNone/>
                      </a:pPr>
                      <a:r>
                        <a:rPr lang="en-US" sz="2600">
                          <a:solidFill>
                            <a:srgbClr val="002575"/>
                          </a:solidFill>
                          <a:latin typeface="Poppins"/>
                          <a:ea typeface="Poppins"/>
                          <a:cs typeface="Poppins"/>
                          <a:sym typeface="Poppins"/>
                        </a:rPr>
                        <a:t>per month</a:t>
                      </a:r>
                      <a:endParaRPr b="1" sz="2600">
                        <a:solidFill>
                          <a:srgbClr val="002575"/>
                        </a:solidFill>
                        <a:latin typeface="Poppins"/>
                        <a:ea typeface="Poppins"/>
                        <a:cs typeface="Poppins"/>
                        <a:sym typeface="Poppins"/>
                      </a:endParaRPr>
                    </a:p>
                  </a:txBody>
                  <a:tcPr marT="182850" marB="182850" marR="182850" marL="182850">
                    <a:solidFill>
                      <a:srgbClr val="ACDEFF"/>
                    </a:solidFill>
                  </a:tcPr>
                </a:tc>
              </a:tr>
              <a:tr h="807700">
                <a:tc>
                  <a:txBody>
                    <a:bodyPr/>
                    <a:lstStyle/>
                    <a:p>
                      <a:pPr indent="0" lvl="0" marL="0" rtl="0" algn="ctr">
                        <a:spcBef>
                          <a:spcPts val="0"/>
                        </a:spcBef>
                        <a:spcAft>
                          <a:spcPts val="0"/>
                        </a:spcAft>
                        <a:buNone/>
                      </a:pPr>
                      <a:r>
                        <a:rPr lang="en-US" sz="3000">
                          <a:solidFill>
                            <a:srgbClr val="002575"/>
                          </a:solidFill>
                          <a:latin typeface="Poppins"/>
                          <a:ea typeface="Poppins"/>
                          <a:cs typeface="Poppins"/>
                          <a:sym typeface="Poppins"/>
                        </a:rPr>
                        <a:t>equals to </a:t>
                      </a:r>
                      <a:endParaRPr sz="3000">
                        <a:solidFill>
                          <a:srgbClr val="002575"/>
                        </a:solidFill>
                        <a:latin typeface="Poppins"/>
                        <a:ea typeface="Poppins"/>
                        <a:cs typeface="Poppins"/>
                        <a:sym typeface="Poppins"/>
                      </a:endParaRPr>
                    </a:p>
                  </a:txBody>
                  <a:tcPr marT="182850" marB="182850" marR="182850" marL="182850">
                    <a:solidFill>
                      <a:schemeClr val="lt1"/>
                    </a:solidFill>
                  </a:tcPr>
                </a:tc>
              </a:tr>
              <a:tr h="1379700">
                <a:tc>
                  <a:txBody>
                    <a:bodyPr/>
                    <a:lstStyle/>
                    <a:p>
                      <a:pPr indent="0" lvl="0" marL="0" rtl="0" algn="ctr">
                        <a:spcBef>
                          <a:spcPts val="0"/>
                        </a:spcBef>
                        <a:spcAft>
                          <a:spcPts val="0"/>
                        </a:spcAft>
                        <a:buNone/>
                      </a:pPr>
                      <a:r>
                        <a:rPr b="1" lang="en-US" sz="3400">
                          <a:solidFill>
                            <a:srgbClr val="002575"/>
                          </a:solidFill>
                          <a:latin typeface="Poppins"/>
                          <a:ea typeface="Poppins"/>
                          <a:cs typeface="Poppins"/>
                          <a:sym typeface="Poppins"/>
                        </a:rPr>
                        <a:t>4 weeks</a:t>
                      </a:r>
                      <a:endParaRPr b="1" sz="3400">
                        <a:solidFill>
                          <a:srgbClr val="002575"/>
                        </a:solidFill>
                        <a:latin typeface="Poppins"/>
                        <a:ea typeface="Poppins"/>
                        <a:cs typeface="Poppins"/>
                        <a:sym typeface="Poppins"/>
                      </a:endParaRPr>
                    </a:p>
                    <a:p>
                      <a:pPr indent="0" lvl="0" marL="0" rtl="0" algn="ctr">
                        <a:spcBef>
                          <a:spcPts val="0"/>
                        </a:spcBef>
                        <a:spcAft>
                          <a:spcPts val="0"/>
                        </a:spcAft>
                        <a:buNone/>
                      </a:pPr>
                      <a:r>
                        <a:rPr lang="en-US" sz="2600">
                          <a:solidFill>
                            <a:srgbClr val="002575"/>
                          </a:solidFill>
                          <a:latin typeface="Poppins"/>
                          <a:ea typeface="Poppins"/>
                          <a:cs typeface="Poppins"/>
                          <a:sym typeface="Poppins"/>
                        </a:rPr>
                        <a:t>per school year</a:t>
                      </a:r>
                      <a:endParaRPr sz="2600">
                        <a:solidFill>
                          <a:srgbClr val="002575"/>
                        </a:solidFill>
                        <a:latin typeface="Poppins"/>
                        <a:ea typeface="Poppins"/>
                        <a:cs typeface="Poppins"/>
                        <a:sym typeface="Poppins"/>
                      </a:endParaRPr>
                    </a:p>
                  </a:txBody>
                  <a:tcPr marT="182850" marB="182850" marR="182850" marL="182850">
                    <a:solidFill>
                      <a:srgbClr val="ACDEFF"/>
                    </a:solidFill>
                  </a:tcPr>
                </a:tc>
              </a:tr>
              <a:tr h="807700">
                <a:tc>
                  <a:txBody>
                    <a:bodyPr/>
                    <a:lstStyle/>
                    <a:p>
                      <a:pPr indent="0" lvl="0" marL="0" rtl="0" algn="ctr">
                        <a:spcBef>
                          <a:spcPts val="0"/>
                        </a:spcBef>
                        <a:spcAft>
                          <a:spcPts val="0"/>
                        </a:spcAft>
                        <a:buNone/>
                      </a:pPr>
                      <a:r>
                        <a:rPr lang="en-US" sz="3000">
                          <a:solidFill>
                            <a:srgbClr val="002575"/>
                          </a:solidFill>
                          <a:latin typeface="Poppins"/>
                          <a:ea typeface="Poppins"/>
                          <a:cs typeface="Poppins"/>
                          <a:sym typeface="Poppins"/>
                        </a:rPr>
                        <a:t>equals to</a:t>
                      </a:r>
                      <a:endParaRPr sz="3000">
                        <a:solidFill>
                          <a:srgbClr val="002575"/>
                        </a:solidFill>
                        <a:latin typeface="Poppins"/>
                        <a:ea typeface="Poppins"/>
                        <a:cs typeface="Poppins"/>
                        <a:sym typeface="Poppins"/>
                      </a:endParaRPr>
                    </a:p>
                  </a:txBody>
                  <a:tcPr marT="182850" marB="182850" marR="182850" marL="182850">
                    <a:solidFill>
                      <a:schemeClr val="lt1"/>
                    </a:solidFill>
                  </a:tcPr>
                </a:tc>
              </a:tr>
              <a:tr h="1379700">
                <a:tc>
                  <a:txBody>
                    <a:bodyPr/>
                    <a:lstStyle/>
                    <a:p>
                      <a:pPr indent="0" lvl="0" marL="0" rtl="0" algn="ctr">
                        <a:spcBef>
                          <a:spcPts val="0"/>
                        </a:spcBef>
                        <a:spcAft>
                          <a:spcPts val="0"/>
                        </a:spcAft>
                        <a:buNone/>
                      </a:pPr>
                      <a:r>
                        <a:rPr b="1" lang="en-US" sz="3600">
                          <a:solidFill>
                            <a:srgbClr val="002575"/>
                          </a:solidFill>
                          <a:latin typeface="Poppins"/>
                          <a:ea typeface="Poppins"/>
                          <a:cs typeface="Poppins"/>
                          <a:sym typeface="Poppins"/>
                        </a:rPr>
                        <a:t>Over 1 school year </a:t>
                      </a:r>
                      <a:endParaRPr b="1" sz="3600">
                        <a:solidFill>
                          <a:srgbClr val="002575"/>
                        </a:solidFill>
                        <a:latin typeface="Poppins"/>
                        <a:ea typeface="Poppins"/>
                        <a:cs typeface="Poppins"/>
                        <a:sym typeface="Poppins"/>
                      </a:endParaRPr>
                    </a:p>
                    <a:p>
                      <a:pPr indent="0" lvl="0" marL="0" rtl="0" algn="ctr">
                        <a:spcBef>
                          <a:spcPts val="0"/>
                        </a:spcBef>
                        <a:spcAft>
                          <a:spcPts val="0"/>
                        </a:spcAft>
                        <a:buNone/>
                      </a:pPr>
                      <a:r>
                        <a:rPr lang="en-US" sz="2600">
                          <a:solidFill>
                            <a:srgbClr val="002575"/>
                          </a:solidFill>
                          <a:latin typeface="Poppins"/>
                          <a:ea typeface="Poppins"/>
                          <a:cs typeface="Poppins"/>
                          <a:sym typeface="Poppins"/>
                        </a:rPr>
                        <a:t>Missed 260 days across K-12</a:t>
                      </a:r>
                      <a:endParaRPr sz="2600">
                        <a:solidFill>
                          <a:srgbClr val="002575"/>
                        </a:solidFill>
                        <a:latin typeface="Poppins"/>
                        <a:ea typeface="Poppins"/>
                        <a:cs typeface="Poppins"/>
                        <a:sym typeface="Poppins"/>
                      </a:endParaRPr>
                    </a:p>
                  </a:txBody>
                  <a:tcPr marT="182850" marB="182850" marR="182850" marL="182850">
                    <a:solidFill>
                      <a:srgbClr val="ACDEFF"/>
                    </a:solidFill>
                  </a:tcPr>
                </a:tc>
              </a:tr>
            </a:tbl>
          </a:graphicData>
        </a:graphic>
      </p:graphicFrame>
      <p:pic>
        <p:nvPicPr>
          <p:cNvPr id="512" name="Google Shape;512;g38a3352c4e0_1_1743"/>
          <p:cNvPicPr preferRelativeResize="0"/>
          <p:nvPr/>
        </p:nvPicPr>
        <p:blipFill>
          <a:blip r:embed="rId6">
            <a:alphaModFix/>
          </a:blip>
          <a:stretch>
            <a:fillRect/>
          </a:stretch>
        </p:blipFill>
        <p:spPr>
          <a:xfrm>
            <a:off x="-34275" y="-9"/>
            <a:ext cx="18288000" cy="236636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g38a3352c4e0_1_1758"/>
          <p:cNvSpPr txBox="1"/>
          <p:nvPr/>
        </p:nvSpPr>
        <p:spPr>
          <a:xfrm>
            <a:off x="288850" y="2391300"/>
            <a:ext cx="9512400" cy="5232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lang="en-US" sz="3400">
                <a:solidFill>
                  <a:srgbClr val="00247C"/>
                </a:solidFill>
                <a:latin typeface="Poppins"/>
                <a:ea typeface="Poppins"/>
                <a:cs typeface="Poppins"/>
                <a:sym typeface="Poppins"/>
              </a:rPr>
              <a:t>Cómo se acumulan las faltas a la escuela</a:t>
            </a:r>
            <a:endParaRPr sz="3400">
              <a:solidFill>
                <a:srgbClr val="00247C"/>
              </a:solidFill>
            </a:endParaRPr>
          </a:p>
        </p:txBody>
      </p:sp>
      <p:pic>
        <p:nvPicPr>
          <p:cNvPr id="519" name="Google Shape;519;g38a3352c4e0_1_1758"/>
          <p:cNvPicPr preferRelativeResize="0"/>
          <p:nvPr/>
        </p:nvPicPr>
        <p:blipFill rotWithShape="1">
          <a:blip r:embed="rId3">
            <a:alphaModFix/>
          </a:blip>
          <a:srcRect b="0" l="3350" r="-3350" t="0"/>
          <a:stretch/>
        </p:blipFill>
        <p:spPr>
          <a:xfrm>
            <a:off x="15099675" y="7498701"/>
            <a:ext cx="3442002" cy="2885650"/>
          </a:xfrm>
          <a:prstGeom prst="rect">
            <a:avLst/>
          </a:prstGeom>
          <a:noFill/>
          <a:ln>
            <a:noFill/>
          </a:ln>
        </p:spPr>
      </p:pic>
      <p:sp>
        <p:nvSpPr>
          <p:cNvPr id="520" name="Google Shape;520;g38a3352c4e0_1_1758"/>
          <p:cNvSpPr txBox="1"/>
          <p:nvPr/>
        </p:nvSpPr>
        <p:spPr>
          <a:xfrm>
            <a:off x="8418750" y="5285550"/>
            <a:ext cx="8844000" cy="1558800"/>
          </a:xfrm>
          <a:prstGeom prst="rect">
            <a:avLst/>
          </a:prstGeom>
          <a:noFill/>
          <a:ln>
            <a:noFill/>
          </a:ln>
        </p:spPr>
        <p:txBody>
          <a:bodyPr anchorCtr="0" anchor="t" bIns="0" lIns="0" spcFirstLastPara="1" rIns="0" wrap="square" tIns="0">
            <a:noAutofit/>
          </a:bodyPr>
          <a:lstStyle/>
          <a:p>
            <a:pPr indent="0" lvl="0" marL="0" rtl="0" algn="l">
              <a:lnSpc>
                <a:spcPct val="129545"/>
              </a:lnSpc>
              <a:spcBef>
                <a:spcPts val="0"/>
              </a:spcBef>
              <a:spcAft>
                <a:spcPts val="0"/>
              </a:spcAft>
              <a:buNone/>
            </a:pPr>
            <a:r>
              <a:rPr b="1" lang="en-US" sz="2800">
                <a:solidFill>
                  <a:srgbClr val="002177"/>
                </a:solidFill>
                <a:latin typeface="Poppins"/>
                <a:ea typeface="Poppins"/>
                <a:cs typeface="Poppins"/>
                <a:sym typeface="Poppins"/>
              </a:rPr>
              <a:t>Consejos para padres</a:t>
            </a:r>
            <a:endParaRPr b="1" sz="2800">
              <a:solidFill>
                <a:srgbClr val="002177"/>
              </a:solidFill>
              <a:latin typeface="Poppins"/>
              <a:ea typeface="Poppins"/>
              <a:cs typeface="Poppins"/>
              <a:sym typeface="Poppins"/>
            </a:endParaRPr>
          </a:p>
          <a:p>
            <a:pPr indent="-609600" lvl="0" marL="914400" rtl="0" algn="l">
              <a:lnSpc>
                <a:spcPct val="129545"/>
              </a:lnSpc>
              <a:spcBef>
                <a:spcPts val="0"/>
              </a:spcBef>
              <a:spcAft>
                <a:spcPts val="0"/>
              </a:spcAft>
              <a:buClr>
                <a:srgbClr val="002177"/>
              </a:buClr>
              <a:buSzPts val="2400"/>
              <a:buFont typeface="Poppins"/>
              <a:buChar char="●"/>
            </a:pPr>
            <a:r>
              <a:rPr lang="en-US" sz="2400">
                <a:solidFill>
                  <a:srgbClr val="002177"/>
                </a:solidFill>
                <a:latin typeface="Poppins"/>
                <a:ea typeface="Poppins"/>
                <a:cs typeface="Poppins"/>
                <a:sym typeface="Poppins"/>
              </a:rPr>
              <a:t>Buscar apoyo para evitar ausencias innecesarias</a:t>
            </a:r>
            <a:endParaRPr sz="2400">
              <a:solidFill>
                <a:srgbClr val="002177"/>
              </a:solidFill>
              <a:latin typeface="Poppins"/>
              <a:ea typeface="Poppins"/>
              <a:cs typeface="Poppins"/>
              <a:sym typeface="Poppins"/>
            </a:endParaRPr>
          </a:p>
          <a:p>
            <a:pPr indent="-609600" lvl="0" marL="914400" rtl="0" algn="l">
              <a:lnSpc>
                <a:spcPct val="115000"/>
              </a:lnSpc>
              <a:spcBef>
                <a:spcPts val="0"/>
              </a:spcBef>
              <a:spcAft>
                <a:spcPts val="0"/>
              </a:spcAft>
              <a:buClr>
                <a:srgbClr val="002177"/>
              </a:buClr>
              <a:buSzPts val="2400"/>
              <a:buFont typeface="Poppins"/>
              <a:buChar char="●"/>
            </a:pPr>
            <a:r>
              <a:rPr lang="en-US" sz="2400">
                <a:solidFill>
                  <a:srgbClr val="002177"/>
                </a:solidFill>
                <a:latin typeface="Poppins"/>
                <a:ea typeface="Poppins"/>
                <a:cs typeface="Poppins"/>
                <a:sym typeface="Poppins"/>
              </a:rPr>
              <a:t>Realice un seguimiento de las ausencias de sus estudiantes</a:t>
            </a:r>
            <a:endParaRPr b="1" sz="2400">
              <a:solidFill>
                <a:srgbClr val="002177"/>
              </a:solidFill>
              <a:latin typeface="Poppins"/>
              <a:ea typeface="Poppins"/>
              <a:cs typeface="Poppins"/>
              <a:sym typeface="Poppins"/>
            </a:endParaRPr>
          </a:p>
        </p:txBody>
      </p:sp>
      <p:pic>
        <p:nvPicPr>
          <p:cNvPr id="521" name="Google Shape;521;g38a3352c4e0_1_1758"/>
          <p:cNvPicPr preferRelativeResize="0"/>
          <p:nvPr/>
        </p:nvPicPr>
        <p:blipFill>
          <a:blip r:embed="rId4">
            <a:alphaModFix/>
          </a:blip>
          <a:stretch>
            <a:fillRect/>
          </a:stretch>
        </p:blipFill>
        <p:spPr>
          <a:xfrm>
            <a:off x="8248246" y="7890746"/>
            <a:ext cx="2084900" cy="2084849"/>
          </a:xfrm>
          <a:prstGeom prst="rect">
            <a:avLst/>
          </a:prstGeom>
          <a:noFill/>
          <a:ln>
            <a:noFill/>
          </a:ln>
        </p:spPr>
      </p:pic>
      <p:sp>
        <p:nvSpPr>
          <p:cNvPr id="522" name="Google Shape;522;g38a3352c4e0_1_1758"/>
          <p:cNvSpPr txBox="1"/>
          <p:nvPr/>
        </p:nvSpPr>
        <p:spPr>
          <a:xfrm>
            <a:off x="10547250" y="7593800"/>
            <a:ext cx="5529000" cy="2493600"/>
          </a:xfrm>
          <a:prstGeom prst="rect">
            <a:avLst/>
          </a:prstGeom>
          <a:noFill/>
          <a:ln>
            <a:noFill/>
          </a:ln>
        </p:spPr>
        <p:txBody>
          <a:bodyPr anchorCtr="0" anchor="t" bIns="182850" lIns="182850" spcFirstLastPara="1" rIns="182850" wrap="square" tIns="182850">
            <a:spAutoFit/>
          </a:bodyPr>
          <a:lstStyle/>
          <a:p>
            <a:pPr indent="0" lvl="0" marL="0" rtl="0" algn="l">
              <a:lnSpc>
                <a:spcPct val="109090"/>
              </a:lnSpc>
              <a:spcBef>
                <a:spcPts val="2400"/>
              </a:spcBef>
              <a:spcAft>
                <a:spcPts val="0"/>
              </a:spcAft>
              <a:buNone/>
            </a:pPr>
            <a:r>
              <a:rPr lang="en-US" sz="2200">
                <a:latin typeface="Poppins"/>
                <a:ea typeface="Poppins"/>
                <a:cs typeface="Poppins"/>
                <a:sym typeface="Poppins"/>
              </a:rPr>
              <a:t>Escanee el código QR o visite el enlace a continuación para a</a:t>
            </a:r>
            <a:r>
              <a:rPr lang="en-US" sz="2200">
                <a:latin typeface="Poppins"/>
                <a:ea typeface="Poppins"/>
                <a:cs typeface="Poppins"/>
                <a:sym typeface="Poppins"/>
              </a:rPr>
              <a:t>cceder al paquete para padres iAttend sobre la asistencia escolar</a:t>
            </a:r>
            <a:endParaRPr sz="2200">
              <a:latin typeface="Poppins"/>
              <a:ea typeface="Poppins"/>
              <a:cs typeface="Poppins"/>
              <a:sym typeface="Poppins"/>
            </a:endParaRPr>
          </a:p>
          <a:p>
            <a:pPr indent="0" lvl="0" marL="0" rtl="0" algn="l">
              <a:lnSpc>
                <a:spcPct val="109090"/>
              </a:lnSpc>
              <a:spcBef>
                <a:spcPts val="2400"/>
              </a:spcBef>
              <a:spcAft>
                <a:spcPts val="2400"/>
              </a:spcAft>
              <a:buNone/>
            </a:pPr>
            <a:r>
              <a:rPr lang="en-US" sz="2200" u="sng">
                <a:solidFill>
                  <a:srgbClr val="0000FF"/>
                </a:solidFill>
                <a:latin typeface="Poppins"/>
                <a:ea typeface="Poppins"/>
                <a:cs typeface="Poppins"/>
                <a:sym typeface="Poppins"/>
                <a:hlinkClick r:id="rId5">
                  <a:extLst>
                    <a:ext uri="{A12FA001-AC4F-418D-AE19-62706E023703}">
                      <ahyp:hlinkClr val="tx"/>
                    </a:ext>
                  </a:extLst>
                </a:hlinkClick>
              </a:rPr>
              <a:t>www.lausd.org/iattendlausd</a:t>
            </a:r>
            <a:endParaRPr sz="2200">
              <a:solidFill>
                <a:srgbClr val="0000FF"/>
              </a:solidFill>
              <a:latin typeface="Poppins"/>
              <a:ea typeface="Poppins"/>
              <a:cs typeface="Poppins"/>
              <a:sym typeface="Poppins"/>
            </a:endParaRPr>
          </a:p>
        </p:txBody>
      </p:sp>
      <p:sp>
        <p:nvSpPr>
          <p:cNvPr id="523" name="Google Shape;523;g38a3352c4e0_1_1758"/>
          <p:cNvSpPr txBox="1"/>
          <p:nvPr/>
        </p:nvSpPr>
        <p:spPr>
          <a:xfrm>
            <a:off x="8418750" y="2914500"/>
            <a:ext cx="8844000" cy="2228700"/>
          </a:xfrm>
          <a:prstGeom prst="rect">
            <a:avLst/>
          </a:prstGeom>
          <a:noFill/>
          <a:ln>
            <a:noFill/>
          </a:ln>
        </p:spPr>
        <p:txBody>
          <a:bodyPr anchorCtr="0" anchor="t" bIns="0" lIns="0" spcFirstLastPara="1" rIns="0" wrap="square" tIns="0">
            <a:spAutoFit/>
          </a:bodyPr>
          <a:lstStyle/>
          <a:p>
            <a:pPr indent="0" lvl="0" marL="0" rtl="0" algn="l">
              <a:lnSpc>
                <a:spcPct val="110000"/>
              </a:lnSpc>
              <a:spcBef>
                <a:spcPts val="0"/>
              </a:spcBef>
              <a:spcAft>
                <a:spcPts val="0"/>
              </a:spcAft>
              <a:buNone/>
            </a:pPr>
            <a:r>
              <a:rPr b="1" lang="en-US" sz="3000">
                <a:solidFill>
                  <a:srgbClr val="00247C"/>
                </a:solidFill>
                <a:latin typeface="Poppins"/>
                <a:ea typeface="Poppins"/>
                <a:cs typeface="Poppins"/>
                <a:sym typeface="Poppins"/>
              </a:rPr>
              <a:t>Esto significa que su estudiante se pierde:</a:t>
            </a:r>
            <a:endParaRPr b="1" sz="3000">
              <a:solidFill>
                <a:srgbClr val="00247C"/>
              </a:solidFill>
              <a:latin typeface="Poppins"/>
              <a:ea typeface="Poppins"/>
              <a:cs typeface="Poppins"/>
              <a:sym typeface="Poppins"/>
            </a:endParaRPr>
          </a:p>
          <a:p>
            <a:pPr indent="-596900" lvl="0" marL="914400" rtl="0" algn="l">
              <a:lnSpc>
                <a:spcPct val="110000"/>
              </a:lnSpc>
              <a:spcBef>
                <a:spcPts val="0"/>
              </a:spcBef>
              <a:spcAft>
                <a:spcPts val="0"/>
              </a:spcAft>
              <a:buClr>
                <a:srgbClr val="00247C"/>
              </a:buClr>
              <a:buSzPts val="2200"/>
              <a:buFont typeface="Poppins"/>
              <a:buChar char="●"/>
            </a:pPr>
            <a:r>
              <a:rPr lang="en-US" sz="2600">
                <a:solidFill>
                  <a:srgbClr val="00247C"/>
                </a:solidFill>
                <a:latin typeface="Poppins"/>
                <a:ea typeface="Poppins"/>
                <a:cs typeface="Poppins"/>
                <a:sym typeface="Poppins"/>
              </a:rPr>
              <a:t>Progreso academico</a:t>
            </a:r>
            <a:endParaRPr sz="2600">
              <a:solidFill>
                <a:srgbClr val="00247C"/>
              </a:solidFill>
              <a:latin typeface="Poppins"/>
              <a:ea typeface="Poppins"/>
              <a:cs typeface="Poppins"/>
              <a:sym typeface="Poppins"/>
            </a:endParaRPr>
          </a:p>
          <a:p>
            <a:pPr indent="-596900" lvl="0" marL="914400" rtl="0" algn="l">
              <a:lnSpc>
                <a:spcPct val="110000"/>
              </a:lnSpc>
              <a:spcBef>
                <a:spcPts val="0"/>
              </a:spcBef>
              <a:spcAft>
                <a:spcPts val="0"/>
              </a:spcAft>
              <a:buClr>
                <a:srgbClr val="00247C"/>
              </a:buClr>
              <a:buSzPts val="2200"/>
              <a:buFont typeface="Poppins"/>
              <a:buChar char="●"/>
            </a:pPr>
            <a:r>
              <a:rPr lang="en-US" sz="2600">
                <a:solidFill>
                  <a:srgbClr val="00247C"/>
                </a:solidFill>
                <a:latin typeface="Poppins"/>
                <a:ea typeface="Poppins"/>
                <a:cs typeface="Poppins"/>
                <a:sym typeface="Poppins"/>
              </a:rPr>
              <a:t>Interacciones sociales con compañeros</a:t>
            </a:r>
            <a:endParaRPr sz="2600">
              <a:solidFill>
                <a:srgbClr val="00247C"/>
              </a:solidFill>
              <a:latin typeface="Poppins"/>
              <a:ea typeface="Poppins"/>
              <a:cs typeface="Poppins"/>
              <a:sym typeface="Poppins"/>
            </a:endParaRPr>
          </a:p>
          <a:p>
            <a:pPr indent="-596900" lvl="0" marL="914400" rtl="0" algn="l">
              <a:lnSpc>
                <a:spcPct val="110000"/>
              </a:lnSpc>
              <a:spcBef>
                <a:spcPts val="0"/>
              </a:spcBef>
              <a:spcAft>
                <a:spcPts val="0"/>
              </a:spcAft>
              <a:buClr>
                <a:srgbClr val="00247C"/>
              </a:buClr>
              <a:buSzPts val="2200"/>
              <a:buFont typeface="Poppins"/>
              <a:buChar char="●"/>
            </a:pPr>
            <a:r>
              <a:rPr lang="en-US" sz="2600">
                <a:solidFill>
                  <a:srgbClr val="00247C"/>
                </a:solidFill>
                <a:latin typeface="Poppins"/>
                <a:ea typeface="Poppins"/>
                <a:cs typeface="Poppins"/>
                <a:sym typeface="Poppins"/>
              </a:rPr>
              <a:t>Discusiones en el aula que fomentan el crecimiento académico</a:t>
            </a:r>
            <a:endParaRPr b="1" sz="3000">
              <a:solidFill>
                <a:srgbClr val="00247C"/>
              </a:solidFill>
              <a:latin typeface="Poppins"/>
              <a:ea typeface="Poppins"/>
              <a:cs typeface="Poppins"/>
              <a:sym typeface="Poppins"/>
            </a:endParaRPr>
          </a:p>
        </p:txBody>
      </p:sp>
      <p:graphicFrame>
        <p:nvGraphicFramePr>
          <p:cNvPr id="524" name="Google Shape;524;g38a3352c4e0_1_1758"/>
          <p:cNvGraphicFramePr/>
          <p:nvPr/>
        </p:nvGraphicFramePr>
        <p:xfrm>
          <a:off x="877800" y="3266650"/>
          <a:ext cx="3000000" cy="3000000"/>
        </p:xfrm>
        <a:graphic>
          <a:graphicData uri="http://schemas.openxmlformats.org/drawingml/2006/table">
            <a:tbl>
              <a:tblPr>
                <a:noFill/>
                <a:tableStyleId>{DD5DAA72-92C0-43AE-8853-005D922B8C9C}</a:tableStyleId>
              </a:tblPr>
              <a:tblGrid>
                <a:gridCol w="6524650"/>
              </a:tblGrid>
              <a:tr h="1510275">
                <a:tc>
                  <a:txBody>
                    <a:bodyPr/>
                    <a:lstStyle/>
                    <a:p>
                      <a:pPr indent="0" lvl="0" marL="0" rtl="0" algn="ctr">
                        <a:spcBef>
                          <a:spcPts val="0"/>
                        </a:spcBef>
                        <a:spcAft>
                          <a:spcPts val="0"/>
                        </a:spcAft>
                        <a:buNone/>
                      </a:pPr>
                      <a:r>
                        <a:rPr b="1" lang="en-US" sz="3200">
                          <a:solidFill>
                            <a:schemeClr val="lt1"/>
                          </a:solidFill>
                          <a:latin typeface="Poppins"/>
                          <a:ea typeface="Poppins"/>
                          <a:cs typeface="Poppins"/>
                          <a:sym typeface="Poppins"/>
                        </a:rPr>
                        <a:t>¿Cómo se acumulan las faltas a la escuela? </a:t>
                      </a:r>
                      <a:endParaRPr b="1" sz="3200">
                        <a:solidFill>
                          <a:schemeClr val="lt1"/>
                        </a:solidFill>
                        <a:latin typeface="Poppins"/>
                        <a:ea typeface="Poppins"/>
                        <a:cs typeface="Poppins"/>
                        <a:sym typeface="Poppins"/>
                      </a:endParaRPr>
                    </a:p>
                    <a:p>
                      <a:pPr indent="0" lvl="0" marL="0" rtl="0" algn="ctr">
                        <a:spcBef>
                          <a:spcPts val="0"/>
                        </a:spcBef>
                        <a:spcAft>
                          <a:spcPts val="0"/>
                        </a:spcAft>
                        <a:buNone/>
                      </a:pPr>
                      <a:r>
                        <a:rPr b="1" lang="en-US" sz="2200">
                          <a:solidFill>
                            <a:schemeClr val="lt1"/>
                          </a:solidFill>
                          <a:latin typeface="Poppins"/>
                          <a:ea typeface="Poppins"/>
                          <a:cs typeface="Poppins"/>
                          <a:sym typeface="Poppins"/>
                        </a:rPr>
                        <a:t>Año escolar 180 días</a:t>
                      </a:r>
                      <a:endParaRPr b="1" sz="2200">
                        <a:solidFill>
                          <a:schemeClr val="lt1"/>
                        </a:solidFill>
                        <a:latin typeface="Poppins"/>
                        <a:ea typeface="Poppins"/>
                        <a:cs typeface="Poppins"/>
                        <a:sym typeface="Poppins"/>
                      </a:endParaRPr>
                    </a:p>
                  </a:txBody>
                  <a:tcPr marT="182850" marB="182850" marR="182850" marL="182850">
                    <a:solidFill>
                      <a:srgbClr val="002575"/>
                    </a:solidFill>
                  </a:tcPr>
                </a:tc>
              </a:tr>
              <a:tr h="1125825">
                <a:tc>
                  <a:txBody>
                    <a:bodyPr/>
                    <a:lstStyle/>
                    <a:p>
                      <a:pPr indent="0" lvl="0" marL="0" rtl="0" algn="ctr">
                        <a:spcBef>
                          <a:spcPts val="0"/>
                        </a:spcBef>
                        <a:spcAft>
                          <a:spcPts val="0"/>
                        </a:spcAft>
                        <a:buNone/>
                      </a:pPr>
                      <a:r>
                        <a:rPr b="1" lang="en-US" sz="3200">
                          <a:solidFill>
                            <a:srgbClr val="002575"/>
                          </a:solidFill>
                          <a:latin typeface="Poppins"/>
                          <a:ea typeface="Poppins"/>
                          <a:cs typeface="Poppins"/>
                          <a:sym typeface="Poppins"/>
                        </a:rPr>
                        <a:t>2 dia</a:t>
                      </a:r>
                      <a:endParaRPr b="1" sz="3200">
                        <a:solidFill>
                          <a:srgbClr val="002575"/>
                        </a:solidFill>
                        <a:latin typeface="Poppins"/>
                        <a:ea typeface="Poppins"/>
                        <a:cs typeface="Poppins"/>
                        <a:sym typeface="Poppins"/>
                      </a:endParaRPr>
                    </a:p>
                    <a:p>
                      <a:pPr indent="0" lvl="0" marL="0" rtl="0" algn="ctr">
                        <a:spcBef>
                          <a:spcPts val="0"/>
                        </a:spcBef>
                        <a:spcAft>
                          <a:spcPts val="0"/>
                        </a:spcAft>
                        <a:buNone/>
                      </a:pPr>
                      <a:r>
                        <a:rPr lang="en-US" sz="2600">
                          <a:solidFill>
                            <a:srgbClr val="002575"/>
                          </a:solidFill>
                          <a:latin typeface="Poppins"/>
                          <a:ea typeface="Poppins"/>
                          <a:cs typeface="Poppins"/>
                          <a:sym typeface="Poppins"/>
                        </a:rPr>
                        <a:t>por mes </a:t>
                      </a:r>
                      <a:endParaRPr sz="2600">
                        <a:solidFill>
                          <a:srgbClr val="002575"/>
                        </a:solidFill>
                        <a:latin typeface="Poppins"/>
                        <a:ea typeface="Poppins"/>
                        <a:cs typeface="Poppins"/>
                        <a:sym typeface="Poppins"/>
                      </a:endParaRPr>
                    </a:p>
                  </a:txBody>
                  <a:tcPr marT="182850" marB="182850" marR="182850" marL="182850">
                    <a:solidFill>
                      <a:srgbClr val="ACDEFF"/>
                    </a:solidFill>
                  </a:tcPr>
                </a:tc>
              </a:tr>
              <a:tr h="767150">
                <a:tc>
                  <a:txBody>
                    <a:bodyPr/>
                    <a:lstStyle/>
                    <a:p>
                      <a:pPr indent="0" lvl="0" marL="0" rtl="0" algn="ctr">
                        <a:spcBef>
                          <a:spcPts val="0"/>
                        </a:spcBef>
                        <a:spcAft>
                          <a:spcPts val="0"/>
                        </a:spcAft>
                        <a:buNone/>
                      </a:pPr>
                      <a:r>
                        <a:rPr lang="en-US" sz="2600">
                          <a:solidFill>
                            <a:srgbClr val="002575"/>
                          </a:solidFill>
                          <a:latin typeface="Poppins"/>
                          <a:ea typeface="Poppins"/>
                          <a:cs typeface="Poppins"/>
                          <a:sym typeface="Poppins"/>
                        </a:rPr>
                        <a:t>es igual a</a:t>
                      </a:r>
                      <a:endParaRPr sz="2600">
                        <a:solidFill>
                          <a:srgbClr val="002575"/>
                        </a:solidFill>
                        <a:latin typeface="Poppins"/>
                        <a:ea typeface="Poppins"/>
                        <a:cs typeface="Poppins"/>
                        <a:sym typeface="Poppins"/>
                      </a:endParaRPr>
                    </a:p>
                  </a:txBody>
                  <a:tcPr marT="182850" marB="182850" marR="182850" marL="182850">
                    <a:solidFill>
                      <a:schemeClr val="lt1"/>
                    </a:solidFill>
                  </a:tcPr>
                </a:tc>
              </a:tr>
              <a:tr h="1125825">
                <a:tc>
                  <a:txBody>
                    <a:bodyPr/>
                    <a:lstStyle/>
                    <a:p>
                      <a:pPr indent="0" lvl="0" marL="0" rtl="0" algn="ctr">
                        <a:spcBef>
                          <a:spcPts val="0"/>
                        </a:spcBef>
                        <a:spcAft>
                          <a:spcPts val="0"/>
                        </a:spcAft>
                        <a:buNone/>
                      </a:pPr>
                      <a:r>
                        <a:rPr b="1" lang="en-US" sz="3200">
                          <a:solidFill>
                            <a:srgbClr val="002575"/>
                          </a:solidFill>
                          <a:latin typeface="Poppins"/>
                          <a:ea typeface="Poppins"/>
                          <a:cs typeface="Poppins"/>
                          <a:sym typeface="Poppins"/>
                        </a:rPr>
                        <a:t>4 semanas</a:t>
                      </a:r>
                      <a:endParaRPr b="1" sz="3200">
                        <a:solidFill>
                          <a:srgbClr val="002575"/>
                        </a:solidFill>
                        <a:latin typeface="Poppins"/>
                        <a:ea typeface="Poppins"/>
                        <a:cs typeface="Poppins"/>
                        <a:sym typeface="Poppins"/>
                      </a:endParaRPr>
                    </a:p>
                    <a:p>
                      <a:pPr indent="0" lvl="0" marL="0" rtl="0" algn="ctr">
                        <a:spcBef>
                          <a:spcPts val="0"/>
                        </a:spcBef>
                        <a:spcAft>
                          <a:spcPts val="0"/>
                        </a:spcAft>
                        <a:buNone/>
                      </a:pPr>
                      <a:r>
                        <a:rPr lang="en-US" sz="2600">
                          <a:solidFill>
                            <a:srgbClr val="002575"/>
                          </a:solidFill>
                          <a:latin typeface="Poppins"/>
                          <a:ea typeface="Poppins"/>
                          <a:cs typeface="Poppins"/>
                          <a:sym typeface="Poppins"/>
                        </a:rPr>
                        <a:t>por año</a:t>
                      </a:r>
                      <a:endParaRPr sz="2600">
                        <a:solidFill>
                          <a:srgbClr val="002575"/>
                        </a:solidFill>
                        <a:latin typeface="Poppins"/>
                        <a:ea typeface="Poppins"/>
                        <a:cs typeface="Poppins"/>
                        <a:sym typeface="Poppins"/>
                      </a:endParaRPr>
                    </a:p>
                  </a:txBody>
                  <a:tcPr marT="182850" marB="182850" marR="182850" marL="182850">
                    <a:solidFill>
                      <a:srgbClr val="ACDEFF"/>
                    </a:solidFill>
                  </a:tcPr>
                </a:tc>
              </a:tr>
              <a:tr h="767150">
                <a:tc>
                  <a:txBody>
                    <a:bodyPr/>
                    <a:lstStyle/>
                    <a:p>
                      <a:pPr indent="0" lvl="0" marL="0" rtl="0" algn="ctr">
                        <a:spcBef>
                          <a:spcPts val="0"/>
                        </a:spcBef>
                        <a:spcAft>
                          <a:spcPts val="0"/>
                        </a:spcAft>
                        <a:buNone/>
                      </a:pPr>
                      <a:r>
                        <a:rPr lang="en-US" sz="2600">
                          <a:solidFill>
                            <a:srgbClr val="002575"/>
                          </a:solidFill>
                          <a:latin typeface="Poppins"/>
                          <a:ea typeface="Poppins"/>
                          <a:cs typeface="Poppins"/>
                          <a:sym typeface="Poppins"/>
                        </a:rPr>
                        <a:t>es igual a</a:t>
                      </a:r>
                      <a:endParaRPr sz="2600">
                        <a:solidFill>
                          <a:srgbClr val="002575"/>
                        </a:solidFill>
                        <a:latin typeface="Poppins"/>
                        <a:ea typeface="Poppins"/>
                        <a:cs typeface="Poppins"/>
                        <a:sym typeface="Poppins"/>
                      </a:endParaRPr>
                    </a:p>
                  </a:txBody>
                  <a:tcPr marT="182850" marB="182850" marR="182850" marL="182850">
                    <a:solidFill>
                      <a:schemeClr val="lt1"/>
                    </a:solidFill>
                  </a:tcPr>
                </a:tc>
              </a:tr>
              <a:tr h="1310525">
                <a:tc>
                  <a:txBody>
                    <a:bodyPr/>
                    <a:lstStyle/>
                    <a:p>
                      <a:pPr indent="0" lvl="0" marL="0" rtl="0" algn="ctr">
                        <a:spcBef>
                          <a:spcPts val="0"/>
                        </a:spcBef>
                        <a:spcAft>
                          <a:spcPts val="0"/>
                        </a:spcAft>
                        <a:buClr>
                          <a:schemeClr val="dk1"/>
                        </a:buClr>
                        <a:buSzPts val="2200"/>
                        <a:buFont typeface="Arial"/>
                        <a:buNone/>
                      </a:pPr>
                      <a:r>
                        <a:rPr b="1" lang="en-US" sz="3200">
                          <a:solidFill>
                            <a:srgbClr val="002575"/>
                          </a:solidFill>
                          <a:latin typeface="Poppins"/>
                          <a:ea typeface="Poppins"/>
                          <a:cs typeface="Poppins"/>
                          <a:sym typeface="Poppins"/>
                        </a:rPr>
                        <a:t>Más de un año escolar</a:t>
                      </a:r>
                      <a:endParaRPr b="1" sz="3200">
                        <a:solidFill>
                          <a:srgbClr val="002575"/>
                        </a:solidFill>
                        <a:latin typeface="Poppins"/>
                        <a:ea typeface="Poppins"/>
                        <a:cs typeface="Poppins"/>
                        <a:sym typeface="Poppins"/>
                      </a:endParaRPr>
                    </a:p>
                    <a:p>
                      <a:pPr indent="0" lvl="0" marL="0" rtl="0" algn="ctr">
                        <a:spcBef>
                          <a:spcPts val="0"/>
                        </a:spcBef>
                        <a:spcAft>
                          <a:spcPts val="0"/>
                        </a:spcAft>
                        <a:buNone/>
                      </a:pPr>
                      <a:r>
                        <a:rPr lang="en-US" sz="2600">
                          <a:solidFill>
                            <a:srgbClr val="002575"/>
                          </a:solidFill>
                          <a:latin typeface="Poppins"/>
                          <a:ea typeface="Poppins"/>
                          <a:cs typeface="Poppins"/>
                          <a:sym typeface="Poppins"/>
                        </a:rPr>
                        <a:t>perdido a través de K-12</a:t>
                      </a:r>
                      <a:endParaRPr sz="2600">
                        <a:solidFill>
                          <a:srgbClr val="002575"/>
                        </a:solidFill>
                        <a:latin typeface="Poppins"/>
                        <a:ea typeface="Poppins"/>
                        <a:cs typeface="Poppins"/>
                        <a:sym typeface="Poppins"/>
                      </a:endParaRPr>
                    </a:p>
                  </a:txBody>
                  <a:tcPr marT="182850" marB="182850" marR="182850" marL="182850">
                    <a:solidFill>
                      <a:srgbClr val="ACDEFF"/>
                    </a:solidFill>
                  </a:tcPr>
                </a:tc>
              </a:tr>
            </a:tbl>
          </a:graphicData>
        </a:graphic>
      </p:graphicFrame>
      <p:pic>
        <p:nvPicPr>
          <p:cNvPr id="525" name="Google Shape;525;g38a3352c4e0_1_1758"/>
          <p:cNvPicPr preferRelativeResize="0"/>
          <p:nvPr/>
        </p:nvPicPr>
        <p:blipFill>
          <a:blip r:embed="rId6">
            <a:alphaModFix/>
          </a:blip>
          <a:stretch>
            <a:fillRect/>
          </a:stretch>
        </p:blipFill>
        <p:spPr>
          <a:xfrm>
            <a:off x="-34275" y="-9"/>
            <a:ext cx="18288000" cy="236636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grpSp>
        <p:nvGrpSpPr>
          <p:cNvPr id="530" name="Google Shape;530;g38a3352c4e0_1_837"/>
          <p:cNvGrpSpPr/>
          <p:nvPr/>
        </p:nvGrpSpPr>
        <p:grpSpPr>
          <a:xfrm>
            <a:off x="6299703" y="3654806"/>
            <a:ext cx="11069301" cy="6300501"/>
            <a:chOff x="4106290" y="1831505"/>
            <a:chExt cx="7379534" cy="4200334"/>
          </a:xfrm>
        </p:grpSpPr>
        <p:pic>
          <p:nvPicPr>
            <p:cNvPr id="531" name="Google Shape;531;g38a3352c4e0_1_837"/>
            <p:cNvPicPr preferRelativeResize="0"/>
            <p:nvPr/>
          </p:nvPicPr>
          <p:blipFill rotWithShape="1">
            <a:blip r:embed="rId3">
              <a:alphaModFix/>
            </a:blip>
            <a:srcRect b="0" l="0" r="0" t="0"/>
            <a:stretch/>
          </p:blipFill>
          <p:spPr>
            <a:xfrm>
              <a:off x="4106290" y="1831505"/>
              <a:ext cx="5600451" cy="4200334"/>
            </a:xfrm>
            <a:prstGeom prst="rect">
              <a:avLst/>
            </a:prstGeom>
            <a:noFill/>
            <a:ln>
              <a:noFill/>
            </a:ln>
          </p:spPr>
        </p:pic>
        <p:sp>
          <p:nvSpPr>
            <p:cNvPr id="532" name="Google Shape;532;g38a3352c4e0_1_837"/>
            <p:cNvSpPr/>
            <p:nvPr/>
          </p:nvSpPr>
          <p:spPr>
            <a:xfrm>
              <a:off x="9717095" y="2018043"/>
              <a:ext cx="1765775" cy="739687"/>
            </a:xfrm>
            <a:custGeom>
              <a:rect b="b" l="l" r="r" t="t"/>
              <a:pathLst>
                <a:path extrusionOk="0" h="1292030" w="3445414">
                  <a:moveTo>
                    <a:pt x="0" y="0"/>
                  </a:moveTo>
                  <a:lnTo>
                    <a:pt x="3445414" y="0"/>
                  </a:lnTo>
                  <a:lnTo>
                    <a:pt x="3445414" y="1292030"/>
                  </a:lnTo>
                  <a:lnTo>
                    <a:pt x="0" y="1292030"/>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533" name="Google Shape;533;g38a3352c4e0_1_837"/>
            <p:cNvSpPr txBox="1"/>
            <p:nvPr/>
          </p:nvSpPr>
          <p:spPr>
            <a:xfrm>
              <a:off x="9764724" y="3286275"/>
              <a:ext cx="1721100" cy="615600"/>
            </a:xfrm>
            <a:prstGeom prst="rect">
              <a:avLst/>
            </a:prstGeom>
            <a:solidFill>
              <a:srgbClr val="006836"/>
            </a:solidFill>
            <a:ln>
              <a:noFill/>
            </a:ln>
          </p:spPr>
          <p:txBody>
            <a:bodyPr anchorCtr="0" anchor="t" bIns="68550" lIns="137150" spcFirstLastPara="1" rIns="137150" wrap="square" tIns="68550">
              <a:spAutoFit/>
            </a:bodyPr>
            <a:lstStyle/>
            <a:p>
              <a:pPr indent="0" lvl="0" marL="0" marR="0" rtl="0" algn="ctr">
                <a:spcBef>
                  <a:spcPts val="0"/>
                </a:spcBef>
                <a:spcAft>
                  <a:spcPts val="0"/>
                </a:spcAft>
                <a:buNone/>
              </a:pPr>
              <a:r>
                <a:rPr b="1" lang="en-US" sz="1900">
                  <a:solidFill>
                    <a:schemeClr val="lt1"/>
                  </a:solidFill>
                  <a:latin typeface="Poppins"/>
                  <a:ea typeface="Poppins"/>
                  <a:cs typeface="Poppins"/>
                  <a:sym typeface="Poppins"/>
                </a:rPr>
                <a:t>0 AUSENCIAS</a:t>
              </a:r>
              <a:endParaRPr sz="2100"/>
            </a:p>
            <a:p>
              <a:pPr indent="0" lvl="0" marL="0" marR="0" rtl="0" algn="ctr">
                <a:spcBef>
                  <a:spcPts val="0"/>
                </a:spcBef>
                <a:spcAft>
                  <a:spcPts val="0"/>
                </a:spcAft>
                <a:buNone/>
              </a:pPr>
              <a:r>
                <a:rPr lang="en-US" sz="1600">
                  <a:solidFill>
                    <a:schemeClr val="lt1"/>
                  </a:solidFill>
                  <a:latin typeface="Poppins"/>
                  <a:ea typeface="Poppins"/>
                  <a:cs typeface="Poppins"/>
                  <a:sym typeface="Poppins"/>
                </a:rPr>
                <a:t>100%</a:t>
              </a:r>
              <a:endParaRPr sz="2100"/>
            </a:p>
            <a:p>
              <a:pPr indent="0" lvl="0" marL="0" marR="0" rtl="0" algn="ctr">
                <a:spcBef>
                  <a:spcPts val="0"/>
                </a:spcBef>
                <a:spcAft>
                  <a:spcPts val="0"/>
                </a:spcAft>
                <a:buNone/>
              </a:pPr>
              <a:r>
                <a:rPr b="1" lang="en-US" sz="1600">
                  <a:solidFill>
                    <a:schemeClr val="lt1"/>
                  </a:solidFill>
                  <a:latin typeface="Poppins"/>
                  <a:ea typeface="Poppins"/>
                  <a:cs typeface="Poppins"/>
                  <a:sym typeface="Poppins"/>
                </a:rPr>
                <a:t>Asistencia Perfecta</a:t>
              </a:r>
              <a:endParaRPr sz="2100"/>
            </a:p>
          </p:txBody>
        </p:sp>
        <p:sp>
          <p:nvSpPr>
            <p:cNvPr id="534" name="Google Shape;534;g38a3352c4e0_1_837"/>
            <p:cNvSpPr txBox="1"/>
            <p:nvPr/>
          </p:nvSpPr>
          <p:spPr>
            <a:xfrm>
              <a:off x="8937092" y="3962244"/>
              <a:ext cx="2095800" cy="615600"/>
            </a:xfrm>
            <a:prstGeom prst="rect">
              <a:avLst/>
            </a:prstGeom>
            <a:solidFill>
              <a:srgbClr val="00A255"/>
            </a:solidFill>
            <a:ln>
              <a:noFill/>
            </a:ln>
          </p:spPr>
          <p:txBody>
            <a:bodyPr anchorCtr="0" anchor="t" bIns="68550" lIns="137150" spcFirstLastPara="1" rIns="137150" wrap="square" tIns="68550">
              <a:spAutoFit/>
            </a:bodyPr>
            <a:lstStyle/>
            <a:p>
              <a:pPr indent="0" lvl="0" marL="0" marR="0" rtl="0" algn="ctr">
                <a:spcBef>
                  <a:spcPts val="0"/>
                </a:spcBef>
                <a:spcAft>
                  <a:spcPts val="0"/>
                </a:spcAft>
                <a:buNone/>
              </a:pPr>
              <a:r>
                <a:rPr b="1" lang="en-US" sz="1900">
                  <a:solidFill>
                    <a:schemeClr val="lt1"/>
                  </a:solidFill>
                  <a:latin typeface="Poppins"/>
                  <a:ea typeface="Poppins"/>
                  <a:cs typeface="Poppins"/>
                  <a:sym typeface="Poppins"/>
                </a:rPr>
                <a:t>1-7 AUSENCIAS</a:t>
              </a:r>
              <a:endParaRPr sz="2100"/>
            </a:p>
            <a:p>
              <a:pPr indent="0" lvl="0" marL="0" marR="0" rtl="0" algn="ctr">
                <a:spcBef>
                  <a:spcPts val="0"/>
                </a:spcBef>
                <a:spcAft>
                  <a:spcPts val="0"/>
                </a:spcAft>
                <a:buNone/>
              </a:pPr>
              <a:r>
                <a:rPr lang="en-US" sz="1600">
                  <a:solidFill>
                    <a:schemeClr val="lt1"/>
                  </a:solidFill>
                  <a:latin typeface="Poppins"/>
                  <a:ea typeface="Poppins"/>
                  <a:cs typeface="Poppins"/>
                  <a:sym typeface="Poppins"/>
                </a:rPr>
                <a:t>96% - 99%</a:t>
              </a:r>
              <a:endParaRPr sz="2100"/>
            </a:p>
            <a:p>
              <a:pPr indent="0" lvl="0" marL="0" marR="0" rtl="0" algn="ctr">
                <a:spcBef>
                  <a:spcPts val="0"/>
                </a:spcBef>
                <a:spcAft>
                  <a:spcPts val="0"/>
                </a:spcAft>
                <a:buNone/>
              </a:pPr>
              <a:r>
                <a:rPr b="1" lang="en-US" sz="1600">
                  <a:solidFill>
                    <a:schemeClr val="lt1"/>
                  </a:solidFill>
                  <a:latin typeface="Poppins"/>
                  <a:ea typeface="Poppins"/>
                  <a:cs typeface="Poppins"/>
                  <a:sym typeface="Poppins"/>
                </a:rPr>
                <a:t>Asistencia Excelente</a:t>
              </a:r>
              <a:endParaRPr b="1" sz="1900">
                <a:solidFill>
                  <a:schemeClr val="lt1"/>
                </a:solidFill>
                <a:latin typeface="Poppins"/>
                <a:ea typeface="Poppins"/>
                <a:cs typeface="Poppins"/>
                <a:sym typeface="Poppins"/>
              </a:endParaRPr>
            </a:p>
          </p:txBody>
        </p:sp>
        <p:sp>
          <p:nvSpPr>
            <p:cNvPr id="535" name="Google Shape;535;g38a3352c4e0_1_837"/>
            <p:cNvSpPr txBox="1"/>
            <p:nvPr/>
          </p:nvSpPr>
          <p:spPr>
            <a:xfrm>
              <a:off x="7850804" y="4654537"/>
              <a:ext cx="2017800" cy="615600"/>
            </a:xfrm>
            <a:prstGeom prst="rect">
              <a:avLst/>
            </a:prstGeom>
            <a:solidFill>
              <a:srgbClr val="FFCE33"/>
            </a:solidFill>
            <a:ln>
              <a:noFill/>
            </a:ln>
          </p:spPr>
          <p:txBody>
            <a:bodyPr anchorCtr="0" anchor="t" bIns="68550" lIns="137150" spcFirstLastPara="1" rIns="137150" wrap="square" tIns="68550">
              <a:spAutoFit/>
            </a:bodyPr>
            <a:lstStyle/>
            <a:p>
              <a:pPr indent="0" lvl="0" marL="0" marR="0" rtl="0" algn="ctr">
                <a:spcBef>
                  <a:spcPts val="0"/>
                </a:spcBef>
                <a:spcAft>
                  <a:spcPts val="0"/>
                </a:spcAft>
                <a:buNone/>
              </a:pPr>
              <a:r>
                <a:rPr b="1" lang="en-US" sz="1900">
                  <a:solidFill>
                    <a:srgbClr val="006836"/>
                  </a:solidFill>
                  <a:latin typeface="Poppins"/>
                  <a:ea typeface="Poppins"/>
                  <a:cs typeface="Poppins"/>
                  <a:sym typeface="Poppins"/>
                </a:rPr>
                <a:t>8-14 AUSENCIAS</a:t>
              </a:r>
              <a:endParaRPr sz="2100"/>
            </a:p>
            <a:p>
              <a:pPr indent="0" lvl="0" marL="0" marR="0" rtl="0" algn="ctr">
                <a:spcBef>
                  <a:spcPts val="0"/>
                </a:spcBef>
                <a:spcAft>
                  <a:spcPts val="0"/>
                </a:spcAft>
                <a:buNone/>
              </a:pPr>
              <a:r>
                <a:rPr lang="en-US" sz="1600">
                  <a:solidFill>
                    <a:srgbClr val="006836"/>
                  </a:solidFill>
                  <a:latin typeface="Poppins"/>
                  <a:ea typeface="Poppins"/>
                  <a:cs typeface="Poppins"/>
                  <a:sym typeface="Poppins"/>
                </a:rPr>
                <a:t>92% - 95%</a:t>
              </a:r>
              <a:endParaRPr sz="2100"/>
            </a:p>
            <a:p>
              <a:pPr indent="0" lvl="0" marL="0" marR="0" rtl="0" algn="ctr">
                <a:spcBef>
                  <a:spcPts val="0"/>
                </a:spcBef>
                <a:spcAft>
                  <a:spcPts val="0"/>
                </a:spcAft>
                <a:buNone/>
              </a:pPr>
              <a:r>
                <a:rPr b="1" lang="en-US" sz="1600">
                  <a:solidFill>
                    <a:srgbClr val="006836"/>
                  </a:solidFill>
                  <a:latin typeface="Poppins"/>
                  <a:ea typeface="Poppins"/>
                  <a:cs typeface="Poppins"/>
                  <a:sym typeface="Poppins"/>
                </a:rPr>
                <a:t>Asistencia Básica</a:t>
              </a:r>
              <a:endParaRPr b="1" sz="1900">
                <a:solidFill>
                  <a:srgbClr val="006836"/>
                </a:solidFill>
                <a:latin typeface="Poppins"/>
                <a:ea typeface="Poppins"/>
                <a:cs typeface="Poppins"/>
                <a:sym typeface="Poppins"/>
              </a:endParaRPr>
            </a:p>
          </p:txBody>
        </p:sp>
        <p:sp>
          <p:nvSpPr>
            <p:cNvPr id="536" name="Google Shape;536;g38a3352c4e0_1_837"/>
            <p:cNvSpPr txBox="1"/>
            <p:nvPr/>
          </p:nvSpPr>
          <p:spPr>
            <a:xfrm>
              <a:off x="6871088" y="5322812"/>
              <a:ext cx="2017800" cy="646500"/>
            </a:xfrm>
            <a:prstGeom prst="rect">
              <a:avLst/>
            </a:prstGeom>
            <a:solidFill>
              <a:srgbClr val="E54809"/>
            </a:solidFill>
            <a:ln>
              <a:noFill/>
            </a:ln>
          </p:spPr>
          <p:txBody>
            <a:bodyPr anchorCtr="0" anchor="t" bIns="68550" lIns="137150" spcFirstLastPara="1" rIns="137150" wrap="square" tIns="68550">
              <a:spAutoFit/>
            </a:bodyPr>
            <a:lstStyle/>
            <a:p>
              <a:pPr indent="0" lvl="0" marL="0" marR="0" rtl="0" algn="ctr">
                <a:spcBef>
                  <a:spcPts val="0"/>
                </a:spcBef>
                <a:spcAft>
                  <a:spcPts val="0"/>
                </a:spcAft>
                <a:buNone/>
              </a:pPr>
              <a:r>
                <a:rPr b="1" lang="en-US" sz="1900">
                  <a:solidFill>
                    <a:schemeClr val="lt1"/>
                  </a:solidFill>
                  <a:latin typeface="Poppins"/>
                  <a:ea typeface="Poppins"/>
                  <a:cs typeface="Poppins"/>
                  <a:sym typeface="Poppins"/>
                </a:rPr>
                <a:t>Chronic Absence</a:t>
              </a:r>
              <a:endParaRPr sz="2100"/>
            </a:p>
            <a:p>
              <a:pPr indent="0" lvl="0" marL="0" marR="0" rtl="0" algn="ctr">
                <a:spcBef>
                  <a:spcPts val="0"/>
                </a:spcBef>
                <a:spcAft>
                  <a:spcPts val="0"/>
                </a:spcAft>
                <a:buNone/>
              </a:pPr>
              <a:r>
                <a:rPr lang="en-US" sz="1600">
                  <a:solidFill>
                    <a:schemeClr val="lt1"/>
                  </a:solidFill>
                  <a:latin typeface="Poppins"/>
                  <a:ea typeface="Poppins"/>
                  <a:cs typeface="Poppins"/>
                  <a:sym typeface="Poppins"/>
                </a:rPr>
                <a:t>91% or lower</a:t>
              </a:r>
              <a:endParaRPr sz="2100"/>
            </a:p>
            <a:p>
              <a:pPr indent="0" lvl="0" marL="0" marR="0" rtl="0" algn="ctr">
                <a:spcBef>
                  <a:spcPts val="0"/>
                </a:spcBef>
                <a:spcAft>
                  <a:spcPts val="0"/>
                </a:spcAft>
                <a:buNone/>
              </a:pPr>
              <a:r>
                <a:rPr b="1" lang="en-US" sz="1900">
                  <a:solidFill>
                    <a:schemeClr val="lt1"/>
                  </a:solidFill>
                  <a:latin typeface="Poppins"/>
                  <a:ea typeface="Poppins"/>
                  <a:cs typeface="Poppins"/>
                  <a:sym typeface="Poppins"/>
                </a:rPr>
                <a:t>15+ ABSENCES</a:t>
              </a:r>
              <a:endParaRPr sz="2100"/>
            </a:p>
          </p:txBody>
        </p:sp>
      </p:grpSp>
      <p:sp>
        <p:nvSpPr>
          <p:cNvPr id="537" name="Google Shape;537;g38a3352c4e0_1_837"/>
          <p:cNvSpPr/>
          <p:nvPr/>
        </p:nvSpPr>
        <p:spPr>
          <a:xfrm>
            <a:off x="0" y="12"/>
            <a:ext cx="18707454" cy="1676902"/>
          </a:xfrm>
          <a:custGeom>
            <a:rect b="b" l="l" r="r" t="t"/>
            <a:pathLst>
              <a:path extrusionOk="0" h="330424" w="4958901">
                <a:moveTo>
                  <a:pt x="0" y="0"/>
                </a:moveTo>
                <a:lnTo>
                  <a:pt x="4958901" y="0"/>
                </a:lnTo>
                <a:lnTo>
                  <a:pt x="4958901" y="330424"/>
                </a:lnTo>
                <a:lnTo>
                  <a:pt x="0" y="330424"/>
                </a:lnTo>
                <a:close/>
              </a:path>
            </a:pathLst>
          </a:custGeom>
          <a:solidFill>
            <a:srgbClr val="002575"/>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538" name="Google Shape;538;g38a3352c4e0_1_837"/>
          <p:cNvSpPr txBox="1"/>
          <p:nvPr/>
        </p:nvSpPr>
        <p:spPr>
          <a:xfrm>
            <a:off x="538676" y="191207"/>
            <a:ext cx="14343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lt1"/>
                </a:solidFill>
                <a:latin typeface="Poppins"/>
                <a:ea typeface="Poppins"/>
                <a:cs typeface="Poppins"/>
                <a:sym typeface="Poppins"/>
              </a:rPr>
              <a:t>Why School Attendance Matters </a:t>
            </a:r>
            <a:endParaRPr b="0" i="0" sz="2100" u="none" cap="none" strike="noStrike">
              <a:solidFill>
                <a:schemeClr val="lt1"/>
              </a:solidFill>
              <a:latin typeface="Arial"/>
              <a:ea typeface="Arial"/>
              <a:cs typeface="Arial"/>
              <a:sym typeface="Arial"/>
            </a:endParaRPr>
          </a:p>
        </p:txBody>
      </p:sp>
      <p:sp>
        <p:nvSpPr>
          <p:cNvPr id="539" name="Google Shape;539;g38a3352c4e0_1_837"/>
          <p:cNvSpPr txBox="1"/>
          <p:nvPr/>
        </p:nvSpPr>
        <p:spPr>
          <a:xfrm>
            <a:off x="14266890" y="9794540"/>
            <a:ext cx="3691500" cy="231000"/>
          </a:xfrm>
          <a:prstGeom prst="rect">
            <a:avLst/>
          </a:prstGeom>
          <a:noFill/>
          <a:ln>
            <a:noFill/>
          </a:ln>
        </p:spPr>
        <p:txBody>
          <a:bodyPr anchorCtr="0" anchor="t" bIns="0" lIns="0" spcFirstLastPara="1" rIns="0" wrap="square" tIns="0">
            <a:spAutoFit/>
          </a:bodyPr>
          <a:lstStyle/>
          <a:p>
            <a:pPr indent="0" lvl="0" marL="0" marR="0" rtl="0" algn="r">
              <a:lnSpc>
                <a:spcPct val="139986"/>
              </a:lnSpc>
              <a:spcBef>
                <a:spcPts val="0"/>
              </a:spcBef>
              <a:spcAft>
                <a:spcPts val="0"/>
              </a:spcAft>
              <a:buClr>
                <a:srgbClr val="000000"/>
              </a:buClr>
              <a:buSzPts val="1500"/>
              <a:buFont typeface="Arial"/>
              <a:buNone/>
            </a:pPr>
            <a:r>
              <a:rPr b="0" i="0" lang="en-US" sz="1500" u="none" cap="none" strike="noStrike">
                <a:solidFill>
                  <a:srgbClr val="002575"/>
                </a:solidFill>
                <a:latin typeface="Poppins"/>
                <a:ea typeface="Poppins"/>
                <a:cs typeface="Poppins"/>
                <a:sym typeface="Poppins"/>
              </a:rPr>
              <a:t>www.lausd.org/pupilservices</a:t>
            </a:r>
            <a:endParaRPr b="0" i="0" sz="900" u="none" cap="none" strike="noStrike">
              <a:solidFill>
                <a:srgbClr val="000000"/>
              </a:solidFill>
              <a:latin typeface="Arial"/>
              <a:ea typeface="Arial"/>
              <a:cs typeface="Arial"/>
              <a:sym typeface="Arial"/>
            </a:endParaRPr>
          </a:p>
        </p:txBody>
      </p:sp>
      <p:sp>
        <p:nvSpPr>
          <p:cNvPr id="540" name="Google Shape;540;g38a3352c4e0_1_837"/>
          <p:cNvSpPr txBox="1"/>
          <p:nvPr/>
        </p:nvSpPr>
        <p:spPr>
          <a:xfrm>
            <a:off x="555933" y="1823249"/>
            <a:ext cx="7711800" cy="4099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700"/>
              <a:buFont typeface="Arial"/>
              <a:buNone/>
            </a:pPr>
            <a:r>
              <a:rPr b="1" i="0" lang="en-US" sz="2700" u="none" cap="none" strike="noStrike">
                <a:solidFill>
                  <a:srgbClr val="005FD3"/>
                </a:solidFill>
                <a:latin typeface="Poppins"/>
                <a:ea typeface="Poppins"/>
                <a:cs typeface="Poppins"/>
                <a:sym typeface="Poppins"/>
              </a:rPr>
              <a:t>Parent Attendance Toolkit:</a:t>
            </a:r>
            <a:endParaRPr sz="2100"/>
          </a:p>
          <a:p>
            <a:pPr indent="-222250" lvl="0" marL="228600" marR="0" rtl="0" algn="l">
              <a:lnSpc>
                <a:spcPct val="115000"/>
              </a:lnSpc>
              <a:spcBef>
                <a:spcPts val="1200"/>
              </a:spcBef>
              <a:spcAft>
                <a:spcPts val="0"/>
              </a:spcAft>
              <a:buClr>
                <a:schemeClr val="dk1"/>
              </a:buClr>
              <a:buSzPts val="2700"/>
              <a:buFont typeface="Poppins"/>
              <a:buChar char="○"/>
            </a:pPr>
            <a:r>
              <a:rPr b="0" i="0" lang="en-US" sz="2100" u="sng" cap="none" strike="noStrike">
                <a:solidFill>
                  <a:schemeClr val="hlink"/>
                </a:solidFill>
                <a:latin typeface="Poppins"/>
                <a:ea typeface="Poppins"/>
                <a:cs typeface="Poppins"/>
                <a:sym typeface="Poppins"/>
                <a:hlinkClick r:id="rId5"/>
              </a:rPr>
              <a:t>School Attendance Guide for Parents</a:t>
            </a:r>
            <a:endParaRPr b="0" i="0" sz="2100" u="none" cap="none" strike="noStrike">
              <a:solidFill>
                <a:schemeClr val="dk1"/>
              </a:solidFill>
              <a:latin typeface="Poppins"/>
              <a:ea typeface="Poppins"/>
              <a:cs typeface="Poppins"/>
              <a:sym typeface="Poppins"/>
            </a:endParaRPr>
          </a:p>
          <a:p>
            <a:pPr indent="-222250" lvl="0" marL="228600" marR="0" rtl="0" algn="l">
              <a:lnSpc>
                <a:spcPct val="115000"/>
              </a:lnSpc>
              <a:spcBef>
                <a:spcPts val="0"/>
              </a:spcBef>
              <a:spcAft>
                <a:spcPts val="0"/>
              </a:spcAft>
              <a:buClr>
                <a:schemeClr val="dk1"/>
              </a:buClr>
              <a:buSzPts val="2700"/>
              <a:buFont typeface="Poppins"/>
              <a:buChar char="○"/>
            </a:pPr>
            <a:r>
              <a:rPr b="0" i="0" lang="en-US" sz="2100" u="sng" cap="none" strike="noStrike">
                <a:solidFill>
                  <a:schemeClr val="hlink"/>
                </a:solidFill>
                <a:latin typeface="Poppins"/>
                <a:ea typeface="Poppins"/>
                <a:cs typeface="Poppins"/>
                <a:sym typeface="Poppins"/>
                <a:hlinkClick r:id="rId6"/>
              </a:rPr>
              <a:t>Attendance Calendar by 25 Schools Days</a:t>
            </a:r>
            <a:r>
              <a:rPr b="0" i="0" lang="en-US" sz="2100" u="none" cap="none" strike="noStrike">
                <a:solidFill>
                  <a:schemeClr val="dk1"/>
                </a:solidFill>
                <a:latin typeface="Poppins"/>
                <a:ea typeface="Poppins"/>
                <a:cs typeface="Poppins"/>
                <a:sym typeface="Poppins"/>
              </a:rPr>
              <a:t> </a:t>
            </a:r>
            <a:endParaRPr sz="2100"/>
          </a:p>
          <a:p>
            <a:pPr indent="-222250" lvl="0" marL="228600" marR="0" rtl="0" algn="l">
              <a:lnSpc>
                <a:spcPct val="115000"/>
              </a:lnSpc>
              <a:spcBef>
                <a:spcPts val="0"/>
              </a:spcBef>
              <a:spcAft>
                <a:spcPts val="0"/>
              </a:spcAft>
              <a:buClr>
                <a:schemeClr val="dk1"/>
              </a:buClr>
              <a:buSzPts val="2700"/>
              <a:buFont typeface="Poppins"/>
              <a:buChar char="○"/>
            </a:pPr>
            <a:r>
              <a:rPr b="0" i="0" lang="en-US" sz="2100" u="sng" cap="none" strike="noStrike">
                <a:solidFill>
                  <a:schemeClr val="hlink"/>
                </a:solidFill>
                <a:latin typeface="Poppins"/>
                <a:ea typeface="Poppins"/>
                <a:cs typeface="Poppins"/>
                <a:sym typeface="Poppins"/>
                <a:hlinkClick r:id="rId7"/>
              </a:rPr>
              <a:t>A</a:t>
            </a:r>
            <a:r>
              <a:rPr lang="en-US" sz="2100" u="sng">
                <a:solidFill>
                  <a:schemeClr val="hlink"/>
                </a:solidFill>
                <a:latin typeface="Poppins"/>
                <a:ea typeface="Poppins"/>
                <a:cs typeface="Poppins"/>
                <a:sym typeface="Poppins"/>
                <a:hlinkClick r:id="rId8"/>
              </a:rPr>
              <a:t>ttendance</a:t>
            </a:r>
            <a:r>
              <a:rPr b="0" i="0" lang="en-US" sz="2100" u="sng" cap="none" strike="noStrike">
                <a:solidFill>
                  <a:schemeClr val="hlink"/>
                </a:solidFill>
                <a:latin typeface="Poppins"/>
                <a:ea typeface="Poppins"/>
                <a:cs typeface="Poppins"/>
                <a:sym typeface="Poppins"/>
                <a:hlinkClick r:id="rId9"/>
              </a:rPr>
              <a:t> Tracker for Parents</a:t>
            </a:r>
            <a:endParaRPr b="0" i="0" sz="2100" u="none" cap="none" strike="noStrike">
              <a:solidFill>
                <a:schemeClr val="dk1"/>
              </a:solidFill>
              <a:latin typeface="Poppins"/>
              <a:ea typeface="Poppins"/>
              <a:cs typeface="Poppins"/>
              <a:sym typeface="Poppins"/>
            </a:endParaRPr>
          </a:p>
          <a:p>
            <a:pPr indent="-222250" lvl="0" marL="228600" marR="0" rtl="0" algn="l">
              <a:lnSpc>
                <a:spcPct val="115000"/>
              </a:lnSpc>
              <a:spcBef>
                <a:spcPts val="0"/>
              </a:spcBef>
              <a:spcAft>
                <a:spcPts val="0"/>
              </a:spcAft>
              <a:buClr>
                <a:schemeClr val="dk1"/>
              </a:buClr>
              <a:buSzPts val="2700"/>
              <a:buFont typeface="Poppins"/>
              <a:buChar char="○"/>
            </a:pPr>
            <a:r>
              <a:rPr b="0" i="0" lang="en-US" sz="2100" u="sng" cap="none" strike="noStrike">
                <a:solidFill>
                  <a:schemeClr val="hlink"/>
                </a:solidFill>
                <a:latin typeface="Poppins"/>
                <a:ea typeface="Poppins"/>
                <a:cs typeface="Poppins"/>
                <a:sym typeface="Poppins"/>
                <a:hlinkClick r:id="rId10"/>
              </a:rPr>
              <a:t>Elementary Absence Note Template</a:t>
            </a:r>
            <a:endParaRPr b="0" i="0" sz="2100" u="none" cap="none" strike="noStrike">
              <a:solidFill>
                <a:schemeClr val="dk1"/>
              </a:solidFill>
              <a:latin typeface="Poppins"/>
              <a:ea typeface="Poppins"/>
              <a:cs typeface="Poppins"/>
              <a:sym typeface="Poppins"/>
            </a:endParaRPr>
          </a:p>
          <a:p>
            <a:pPr indent="-222250" lvl="0" marL="228600" marR="0" rtl="0" algn="l">
              <a:lnSpc>
                <a:spcPct val="115000"/>
              </a:lnSpc>
              <a:spcBef>
                <a:spcPts val="0"/>
              </a:spcBef>
              <a:spcAft>
                <a:spcPts val="0"/>
              </a:spcAft>
              <a:buClr>
                <a:schemeClr val="dk1"/>
              </a:buClr>
              <a:buSzPts val="2700"/>
              <a:buFont typeface="Poppins"/>
              <a:buChar char="○"/>
            </a:pPr>
            <a:r>
              <a:rPr b="0" i="0" lang="en-US" sz="2100" u="sng" cap="none" strike="noStrike">
                <a:solidFill>
                  <a:schemeClr val="hlink"/>
                </a:solidFill>
                <a:latin typeface="Poppins"/>
                <a:ea typeface="Poppins"/>
                <a:cs typeface="Poppins"/>
                <a:sym typeface="Poppins"/>
                <a:hlinkClick r:id="rId11"/>
              </a:rPr>
              <a:t>Secondary Absence Note Template</a:t>
            </a:r>
            <a:endParaRPr b="0" i="0" sz="2100" u="none" cap="none" strike="noStrike">
              <a:solidFill>
                <a:schemeClr val="dk1"/>
              </a:solidFill>
              <a:latin typeface="Poppins"/>
              <a:ea typeface="Poppins"/>
              <a:cs typeface="Poppins"/>
              <a:sym typeface="Poppins"/>
            </a:endParaRPr>
          </a:p>
          <a:p>
            <a:pPr indent="-222250" lvl="0" marL="228600" marR="0" rtl="0" algn="l">
              <a:lnSpc>
                <a:spcPct val="115000"/>
              </a:lnSpc>
              <a:spcBef>
                <a:spcPts val="0"/>
              </a:spcBef>
              <a:spcAft>
                <a:spcPts val="0"/>
              </a:spcAft>
              <a:buClr>
                <a:schemeClr val="dk1"/>
              </a:buClr>
              <a:buSzPts val="2700"/>
              <a:buFont typeface="Poppins"/>
              <a:buChar char="○"/>
            </a:pPr>
            <a:r>
              <a:rPr b="0" i="0" lang="en-US" sz="2100" u="sng" cap="none" strike="noStrike">
                <a:solidFill>
                  <a:schemeClr val="hlink"/>
                </a:solidFill>
                <a:latin typeface="Poppins"/>
                <a:ea typeface="Poppins"/>
                <a:cs typeface="Poppins"/>
                <a:sym typeface="Poppins"/>
                <a:hlinkClick r:id="rId12"/>
              </a:rPr>
              <a:t>School Calendar English</a:t>
            </a:r>
            <a:endParaRPr b="0" i="0" sz="2100" u="none" cap="none" strike="noStrike">
              <a:solidFill>
                <a:schemeClr val="dk1"/>
              </a:solidFill>
              <a:latin typeface="Poppins"/>
              <a:ea typeface="Poppins"/>
              <a:cs typeface="Poppins"/>
              <a:sym typeface="Poppins"/>
            </a:endParaRPr>
          </a:p>
          <a:p>
            <a:pPr indent="-222250" lvl="0" marL="228600" marR="0" rtl="0" algn="l">
              <a:lnSpc>
                <a:spcPct val="115000"/>
              </a:lnSpc>
              <a:spcBef>
                <a:spcPts val="0"/>
              </a:spcBef>
              <a:spcAft>
                <a:spcPts val="0"/>
              </a:spcAft>
              <a:buClr>
                <a:schemeClr val="dk1"/>
              </a:buClr>
              <a:buSzPts val="2700"/>
              <a:buFont typeface="Poppins"/>
              <a:buChar char="○"/>
            </a:pPr>
            <a:r>
              <a:rPr b="0" i="0" lang="en-US" sz="2100" u="sng" cap="none" strike="noStrike">
                <a:solidFill>
                  <a:schemeClr val="hlink"/>
                </a:solidFill>
                <a:latin typeface="Poppins"/>
                <a:ea typeface="Poppins"/>
                <a:cs typeface="Poppins"/>
                <a:sym typeface="Poppins"/>
                <a:hlinkClick r:id="rId13"/>
              </a:rPr>
              <a:t>School Calendar Spanish</a:t>
            </a:r>
            <a:endParaRPr b="0" i="0" sz="2100" u="none" cap="none" strike="noStrike">
              <a:solidFill>
                <a:schemeClr val="dk1"/>
              </a:solidFill>
              <a:latin typeface="Poppins"/>
              <a:ea typeface="Poppins"/>
              <a:cs typeface="Poppins"/>
              <a:sym typeface="Poppins"/>
            </a:endParaRPr>
          </a:p>
        </p:txBody>
      </p:sp>
      <p:sp>
        <p:nvSpPr>
          <p:cNvPr id="541" name="Google Shape;541;g38a3352c4e0_1_837"/>
          <p:cNvSpPr txBox="1"/>
          <p:nvPr/>
        </p:nvSpPr>
        <p:spPr>
          <a:xfrm>
            <a:off x="555933" y="830166"/>
            <a:ext cx="14343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C000"/>
                </a:solidFill>
                <a:latin typeface="Poppins"/>
                <a:ea typeface="Poppins"/>
                <a:cs typeface="Poppins"/>
                <a:sym typeface="Poppins"/>
              </a:rPr>
              <a:t>Por qué importa la asistencia escolar</a:t>
            </a:r>
            <a:endParaRPr b="0" i="0" sz="2100" u="none" cap="none" strike="noStrike">
              <a:solidFill>
                <a:srgbClr val="FFC000"/>
              </a:solidFill>
              <a:latin typeface="Arial"/>
              <a:ea typeface="Arial"/>
              <a:cs typeface="Arial"/>
              <a:sym typeface="Arial"/>
            </a:endParaRPr>
          </a:p>
        </p:txBody>
      </p:sp>
      <p:sp>
        <p:nvSpPr>
          <p:cNvPr id="542" name="Google Shape;542;g38a3352c4e0_1_837"/>
          <p:cNvSpPr txBox="1"/>
          <p:nvPr/>
        </p:nvSpPr>
        <p:spPr>
          <a:xfrm>
            <a:off x="10113612" y="1780221"/>
            <a:ext cx="7389000" cy="1046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Poppins"/>
                <a:ea typeface="Poppins"/>
                <a:cs typeface="Poppins"/>
                <a:sym typeface="Poppins"/>
              </a:rPr>
              <a:t>School Year = </a:t>
            </a:r>
            <a:r>
              <a:rPr b="1" i="0" lang="en-US" sz="3000" u="none" cap="none" strike="noStrike">
                <a:solidFill>
                  <a:srgbClr val="FF5D03"/>
                </a:solidFill>
                <a:latin typeface="Poppins"/>
                <a:ea typeface="Poppins"/>
                <a:cs typeface="Poppins"/>
                <a:sym typeface="Poppins"/>
              </a:rPr>
              <a:t>180 Instructional Days</a:t>
            </a:r>
            <a:endParaRPr b="0" i="0" sz="200" u="none" cap="none" strike="noStrike">
              <a:solidFill>
                <a:srgbClr val="FF5D03"/>
              </a:solidFill>
              <a:latin typeface="Poppins"/>
              <a:ea typeface="Poppins"/>
              <a:cs typeface="Poppins"/>
              <a:sym typeface="Poppins"/>
            </a:endParaRPr>
          </a:p>
          <a:p>
            <a:pPr indent="0" lvl="0" marL="0" marR="0" rtl="0" algn="r">
              <a:lnSpc>
                <a:spcPct val="100000"/>
              </a:lnSpc>
              <a:spcBef>
                <a:spcPts val="0"/>
              </a:spcBef>
              <a:spcAft>
                <a:spcPts val="0"/>
              </a:spcAft>
              <a:buClr>
                <a:srgbClr val="000000"/>
              </a:buClr>
              <a:buSzPts val="2600"/>
              <a:buFont typeface="Arial"/>
              <a:buNone/>
            </a:pPr>
            <a:r>
              <a:rPr b="1" i="0" lang="en-US" sz="2600" u="none" cap="none" strike="noStrike">
                <a:solidFill>
                  <a:schemeClr val="dk1"/>
                </a:solidFill>
                <a:latin typeface="Poppins"/>
                <a:ea typeface="Poppins"/>
                <a:cs typeface="Poppins"/>
                <a:sym typeface="Poppins"/>
              </a:rPr>
              <a:t>August 14, 2025 - June 10, 2026</a:t>
            </a:r>
            <a:endParaRPr b="0" i="0" sz="2600" u="none" cap="none" strike="noStrike">
              <a:solidFill>
                <a:schemeClr val="dk1"/>
              </a:solidFill>
              <a:latin typeface="Poppins"/>
              <a:ea typeface="Poppins"/>
              <a:cs typeface="Poppins"/>
              <a:sym typeface="Poppins"/>
            </a:endParaRPr>
          </a:p>
        </p:txBody>
      </p:sp>
      <p:sp>
        <p:nvSpPr>
          <p:cNvPr id="543" name="Google Shape;543;g38a3352c4e0_1_837"/>
          <p:cNvSpPr txBox="1"/>
          <p:nvPr/>
        </p:nvSpPr>
        <p:spPr>
          <a:xfrm>
            <a:off x="9387693" y="2772452"/>
            <a:ext cx="8114700" cy="1046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None/>
            </a:pPr>
            <a:r>
              <a:rPr b="1" i="0" lang="en-US" sz="3000" u="none" cap="none" strike="noStrike">
                <a:solidFill>
                  <a:srgbClr val="002575"/>
                </a:solidFill>
                <a:latin typeface="Poppins"/>
                <a:ea typeface="Poppins"/>
                <a:cs typeface="Poppins"/>
                <a:sym typeface="Poppins"/>
              </a:rPr>
              <a:t>Año escolar = </a:t>
            </a:r>
            <a:r>
              <a:rPr b="1" i="0" lang="en-US" sz="3000" u="none" cap="none" strike="noStrike">
                <a:solidFill>
                  <a:srgbClr val="FF5D03"/>
                </a:solidFill>
                <a:latin typeface="Poppins"/>
                <a:ea typeface="Poppins"/>
                <a:cs typeface="Poppins"/>
                <a:sym typeface="Poppins"/>
              </a:rPr>
              <a:t>180 Días de instrucción</a:t>
            </a:r>
            <a:endParaRPr b="0" i="0" sz="200" u="none" cap="none" strike="noStrike">
              <a:solidFill>
                <a:srgbClr val="FF5D03"/>
              </a:solidFill>
              <a:latin typeface="Poppins"/>
              <a:ea typeface="Poppins"/>
              <a:cs typeface="Poppins"/>
              <a:sym typeface="Poppins"/>
            </a:endParaRPr>
          </a:p>
          <a:p>
            <a:pPr indent="0" lvl="0" marL="0" marR="0" rtl="0" algn="r">
              <a:lnSpc>
                <a:spcPct val="100000"/>
              </a:lnSpc>
              <a:spcBef>
                <a:spcPts val="0"/>
              </a:spcBef>
              <a:spcAft>
                <a:spcPts val="0"/>
              </a:spcAft>
              <a:buNone/>
            </a:pPr>
            <a:r>
              <a:rPr b="1" i="0" lang="en-US" sz="2600" u="none" cap="none" strike="noStrike">
                <a:solidFill>
                  <a:srgbClr val="002575"/>
                </a:solidFill>
                <a:latin typeface="Poppins"/>
                <a:ea typeface="Poppins"/>
                <a:cs typeface="Poppins"/>
                <a:sym typeface="Poppins"/>
              </a:rPr>
              <a:t>14 de agosto 14, 2025 – 10 de junio, 2026</a:t>
            </a:r>
            <a:endParaRPr b="0" i="0" sz="2600" u="none" cap="none" strike="noStrike">
              <a:solidFill>
                <a:srgbClr val="002575"/>
              </a:solidFill>
              <a:latin typeface="Poppins"/>
              <a:ea typeface="Poppins"/>
              <a:cs typeface="Poppins"/>
              <a:sym typeface="Poppins"/>
            </a:endParaRPr>
          </a:p>
        </p:txBody>
      </p:sp>
      <p:sp>
        <p:nvSpPr>
          <p:cNvPr id="544" name="Google Shape;544;g38a3352c4e0_1_837"/>
          <p:cNvSpPr txBox="1"/>
          <p:nvPr/>
        </p:nvSpPr>
        <p:spPr>
          <a:xfrm>
            <a:off x="555933" y="6177201"/>
            <a:ext cx="7711800" cy="3571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b="1" i="0" lang="en-US" sz="2700" u="none" cap="none" strike="noStrike">
                <a:solidFill>
                  <a:srgbClr val="005FD3"/>
                </a:solidFill>
                <a:latin typeface="Poppins"/>
                <a:ea typeface="Poppins"/>
                <a:cs typeface="Poppins"/>
                <a:sym typeface="Poppins"/>
              </a:rPr>
              <a:t>Kit de Asistencia para Padres:</a:t>
            </a:r>
            <a:endParaRPr sz="2100"/>
          </a:p>
          <a:p>
            <a:pPr indent="-222250" lvl="0" marL="228600" marR="0" rtl="0" algn="l">
              <a:lnSpc>
                <a:spcPct val="100000"/>
              </a:lnSpc>
              <a:spcBef>
                <a:spcPts val="0"/>
              </a:spcBef>
              <a:spcAft>
                <a:spcPts val="0"/>
              </a:spcAft>
              <a:buClr>
                <a:schemeClr val="dk1"/>
              </a:buClr>
              <a:buSzPts val="2700"/>
              <a:buFont typeface="Poppins"/>
              <a:buChar char="○"/>
            </a:pPr>
            <a:r>
              <a:rPr b="0" i="0" lang="en-US" sz="2100" u="sng" cap="none" strike="noStrike">
                <a:solidFill>
                  <a:schemeClr val="hlink"/>
                </a:solidFill>
                <a:latin typeface="Poppins"/>
                <a:ea typeface="Poppins"/>
                <a:cs typeface="Poppins"/>
                <a:sym typeface="Poppins"/>
                <a:hlinkClick r:id="rId14"/>
              </a:rPr>
              <a:t>Guía de asistencia escolar para padres</a:t>
            </a:r>
            <a:endParaRPr b="0" i="0" sz="2100" u="sng" cap="none" strike="noStrike">
              <a:solidFill>
                <a:schemeClr val="hlink"/>
              </a:solidFill>
              <a:latin typeface="Poppins"/>
              <a:ea typeface="Poppins"/>
              <a:cs typeface="Poppins"/>
              <a:sym typeface="Poppins"/>
            </a:endParaRPr>
          </a:p>
          <a:p>
            <a:pPr indent="-222250" lvl="0" marL="228600" marR="0" rtl="0" algn="l">
              <a:lnSpc>
                <a:spcPct val="100000"/>
              </a:lnSpc>
              <a:spcBef>
                <a:spcPts val="0"/>
              </a:spcBef>
              <a:spcAft>
                <a:spcPts val="0"/>
              </a:spcAft>
              <a:buClr>
                <a:schemeClr val="dk1"/>
              </a:buClr>
              <a:buSzPts val="2700"/>
              <a:buFont typeface="Poppins"/>
              <a:buChar char="○"/>
            </a:pPr>
            <a:r>
              <a:rPr b="0" i="0" lang="en-US" sz="2100" u="sng" cap="none" strike="noStrike">
                <a:solidFill>
                  <a:schemeClr val="hlink"/>
                </a:solidFill>
                <a:latin typeface="Poppins"/>
                <a:ea typeface="Poppins"/>
                <a:cs typeface="Poppins"/>
                <a:sym typeface="Poppins"/>
                <a:hlinkClick r:id="rId15"/>
              </a:rPr>
              <a:t>Calendario de asistencia por 25 días escolares</a:t>
            </a:r>
            <a:endParaRPr b="0" i="0" sz="2100" u="sng" cap="none" strike="noStrike">
              <a:solidFill>
                <a:schemeClr val="hlink"/>
              </a:solidFill>
              <a:latin typeface="Poppins"/>
              <a:ea typeface="Poppins"/>
              <a:cs typeface="Poppins"/>
              <a:sym typeface="Poppins"/>
            </a:endParaRPr>
          </a:p>
          <a:p>
            <a:pPr indent="-222250" lvl="0" marL="228600" marR="0" rtl="0" algn="l">
              <a:lnSpc>
                <a:spcPct val="100000"/>
              </a:lnSpc>
              <a:spcBef>
                <a:spcPts val="0"/>
              </a:spcBef>
              <a:spcAft>
                <a:spcPts val="0"/>
              </a:spcAft>
              <a:buClr>
                <a:schemeClr val="dk1"/>
              </a:buClr>
              <a:buSzPts val="2700"/>
              <a:buFont typeface="Poppins"/>
              <a:buChar char="○"/>
            </a:pPr>
            <a:r>
              <a:rPr b="0" i="0" lang="en-US" sz="2100" u="sng" cap="none" strike="noStrike">
                <a:solidFill>
                  <a:schemeClr val="hlink"/>
                </a:solidFill>
                <a:latin typeface="Poppins"/>
                <a:ea typeface="Poppins"/>
                <a:cs typeface="Poppins"/>
                <a:sym typeface="Poppins"/>
                <a:hlinkClick r:id="rId16"/>
              </a:rPr>
              <a:t>Registro de ausencias para padres</a:t>
            </a:r>
            <a:endParaRPr b="0" i="0" sz="2100" u="sng" cap="none" strike="noStrike">
              <a:solidFill>
                <a:schemeClr val="hlink"/>
              </a:solidFill>
              <a:latin typeface="Poppins"/>
              <a:ea typeface="Poppins"/>
              <a:cs typeface="Poppins"/>
              <a:sym typeface="Poppins"/>
            </a:endParaRPr>
          </a:p>
          <a:p>
            <a:pPr indent="-222250" lvl="0" marL="228600" marR="0" rtl="0" algn="l">
              <a:lnSpc>
                <a:spcPct val="100000"/>
              </a:lnSpc>
              <a:spcBef>
                <a:spcPts val="0"/>
              </a:spcBef>
              <a:spcAft>
                <a:spcPts val="0"/>
              </a:spcAft>
              <a:buClr>
                <a:schemeClr val="dk1"/>
              </a:buClr>
              <a:buSzPts val="2700"/>
              <a:buFont typeface="Poppins"/>
              <a:buChar char="○"/>
            </a:pPr>
            <a:r>
              <a:rPr b="0" i="0" lang="en-US" sz="2100" u="sng" cap="none" strike="noStrike">
                <a:solidFill>
                  <a:schemeClr val="hlink"/>
                </a:solidFill>
                <a:latin typeface="Poppins"/>
                <a:ea typeface="Poppins"/>
                <a:cs typeface="Poppins"/>
                <a:sym typeface="Poppins"/>
                <a:hlinkClick r:id="rId17"/>
              </a:rPr>
              <a:t>Plantilla de nota de ausencia para Primaria</a:t>
            </a:r>
            <a:endParaRPr b="0" i="0" sz="2100" u="sng" cap="none" strike="noStrike">
              <a:solidFill>
                <a:schemeClr val="hlink"/>
              </a:solidFill>
              <a:latin typeface="Poppins"/>
              <a:ea typeface="Poppins"/>
              <a:cs typeface="Poppins"/>
              <a:sym typeface="Poppins"/>
            </a:endParaRPr>
          </a:p>
          <a:p>
            <a:pPr indent="-222250" lvl="0" marL="228600" marR="0" rtl="0" algn="l">
              <a:lnSpc>
                <a:spcPct val="100000"/>
              </a:lnSpc>
              <a:spcBef>
                <a:spcPts val="0"/>
              </a:spcBef>
              <a:spcAft>
                <a:spcPts val="0"/>
              </a:spcAft>
              <a:buClr>
                <a:schemeClr val="dk1"/>
              </a:buClr>
              <a:buSzPts val="2700"/>
              <a:buFont typeface="Poppins"/>
              <a:buChar char="○"/>
            </a:pPr>
            <a:r>
              <a:rPr b="0" i="0" lang="en-US" sz="2100" u="sng" cap="none" strike="noStrike">
                <a:solidFill>
                  <a:schemeClr val="hlink"/>
                </a:solidFill>
                <a:latin typeface="Poppins"/>
                <a:ea typeface="Poppins"/>
                <a:cs typeface="Poppins"/>
                <a:sym typeface="Poppins"/>
                <a:hlinkClick r:id="rId18"/>
              </a:rPr>
              <a:t>Plantilla de nota de ausencia para Secundaria</a:t>
            </a:r>
            <a:endParaRPr b="0" i="0" sz="2100" u="sng" cap="none" strike="noStrike">
              <a:solidFill>
                <a:schemeClr val="hlink"/>
              </a:solidFill>
              <a:latin typeface="Poppins"/>
              <a:ea typeface="Poppins"/>
              <a:cs typeface="Poppins"/>
              <a:sym typeface="Poppins"/>
            </a:endParaRPr>
          </a:p>
          <a:p>
            <a:pPr indent="-222250" lvl="0" marL="228600" marR="0" rtl="0" algn="l">
              <a:lnSpc>
                <a:spcPct val="100000"/>
              </a:lnSpc>
              <a:spcBef>
                <a:spcPts val="0"/>
              </a:spcBef>
              <a:spcAft>
                <a:spcPts val="0"/>
              </a:spcAft>
              <a:buClr>
                <a:schemeClr val="dk1"/>
              </a:buClr>
              <a:buSzPts val="2700"/>
              <a:buFont typeface="Poppins"/>
              <a:buChar char="○"/>
            </a:pPr>
            <a:r>
              <a:rPr b="0" i="0" lang="en-US" sz="2100" u="sng" cap="none" strike="noStrike">
                <a:solidFill>
                  <a:schemeClr val="hlink"/>
                </a:solidFill>
                <a:latin typeface="Poppins"/>
                <a:ea typeface="Poppins"/>
                <a:cs typeface="Poppins"/>
                <a:sym typeface="Poppins"/>
                <a:hlinkClick r:id="rId19"/>
              </a:rPr>
              <a:t>Calendario escolar en inglés</a:t>
            </a:r>
            <a:endParaRPr b="0" i="0" sz="2100" u="sng" cap="none" strike="noStrike">
              <a:solidFill>
                <a:schemeClr val="hlink"/>
              </a:solidFill>
              <a:latin typeface="Poppins"/>
              <a:ea typeface="Poppins"/>
              <a:cs typeface="Poppins"/>
              <a:sym typeface="Poppins"/>
            </a:endParaRPr>
          </a:p>
          <a:p>
            <a:pPr indent="-222250" lvl="0" marL="228600" marR="0" rtl="0" algn="l">
              <a:lnSpc>
                <a:spcPct val="100000"/>
              </a:lnSpc>
              <a:spcBef>
                <a:spcPts val="0"/>
              </a:spcBef>
              <a:spcAft>
                <a:spcPts val="0"/>
              </a:spcAft>
              <a:buClr>
                <a:schemeClr val="dk1"/>
              </a:buClr>
              <a:buSzPts val="2700"/>
              <a:buFont typeface="Poppins"/>
              <a:buChar char="○"/>
            </a:pPr>
            <a:r>
              <a:rPr b="0" i="0" lang="en-US" sz="2100" u="sng" cap="none" strike="noStrike">
                <a:solidFill>
                  <a:schemeClr val="hlink"/>
                </a:solidFill>
                <a:latin typeface="Poppins"/>
                <a:ea typeface="Poppins"/>
                <a:cs typeface="Poppins"/>
                <a:sym typeface="Poppins"/>
                <a:hlinkClick r:id="rId20"/>
              </a:rPr>
              <a:t>Calendario escolar en español</a:t>
            </a:r>
            <a:endParaRPr b="0" i="0" sz="2100" u="none" cap="none" strike="noStrike">
              <a:solidFill>
                <a:schemeClr val="dk1"/>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g2e26d5afc29_0_0"/>
          <p:cNvSpPr txBox="1"/>
          <p:nvPr/>
        </p:nvSpPr>
        <p:spPr>
          <a:xfrm>
            <a:off x="830948" y="497975"/>
            <a:ext cx="6861600" cy="16161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5000"/>
              <a:buFont typeface="Arial"/>
              <a:buNone/>
            </a:pPr>
            <a:r>
              <a:rPr b="1" i="0" lang="en-US" sz="5000" u="none" cap="none" strike="noStrike">
                <a:solidFill>
                  <a:srgbClr val="00247C"/>
                </a:solidFill>
                <a:latin typeface="Poppins"/>
                <a:ea typeface="Poppins"/>
                <a:cs typeface="Poppins"/>
                <a:sym typeface="Poppins"/>
              </a:rPr>
              <a:t>WHAT IS EXCELLENT ATTENDANCE? </a:t>
            </a:r>
            <a:endParaRPr b="0" i="0" sz="5000" u="none" cap="none" strike="noStrike">
              <a:solidFill>
                <a:srgbClr val="00247C"/>
              </a:solidFill>
              <a:latin typeface="Arial"/>
              <a:ea typeface="Arial"/>
              <a:cs typeface="Arial"/>
              <a:sym typeface="Arial"/>
            </a:endParaRPr>
          </a:p>
        </p:txBody>
      </p:sp>
      <p:sp>
        <p:nvSpPr>
          <p:cNvPr id="551" name="Google Shape;551;g2e26d5afc29_0_0"/>
          <p:cNvSpPr txBox="1"/>
          <p:nvPr/>
        </p:nvSpPr>
        <p:spPr>
          <a:xfrm>
            <a:off x="814375" y="2677125"/>
            <a:ext cx="8002200" cy="2163600"/>
          </a:xfrm>
          <a:prstGeom prst="rect">
            <a:avLst/>
          </a:prstGeom>
          <a:noFill/>
          <a:ln>
            <a:noFill/>
          </a:ln>
        </p:spPr>
        <p:txBody>
          <a:bodyPr anchorCtr="0" anchor="t" bIns="0" lIns="0" spcFirstLastPara="1" rIns="0" wrap="square" tIns="0">
            <a:normAutofit/>
          </a:bodyPr>
          <a:lstStyle/>
          <a:p>
            <a:pPr indent="0" lvl="0" marL="0" marR="0" rtl="0" algn="l">
              <a:lnSpc>
                <a:spcPct val="110009"/>
              </a:lnSpc>
              <a:spcBef>
                <a:spcPts val="0"/>
              </a:spcBef>
              <a:spcAft>
                <a:spcPts val="0"/>
              </a:spcAft>
              <a:buClr>
                <a:srgbClr val="000000"/>
              </a:buClr>
              <a:buSzPts val="2400"/>
              <a:buFont typeface="Arial"/>
              <a:buNone/>
            </a:pPr>
            <a:r>
              <a:rPr b="0" i="0" lang="en-US" sz="2400" u="none" cap="none" strike="noStrike">
                <a:solidFill>
                  <a:srgbClr val="002575"/>
                </a:solidFill>
                <a:latin typeface="Poppins"/>
                <a:ea typeface="Poppins"/>
                <a:cs typeface="Poppins"/>
                <a:sym typeface="Poppins"/>
              </a:rPr>
              <a:t>Students with Excellent attendance miss no more than 7 days per school year.*​</a:t>
            </a:r>
            <a:endParaRPr b="0" i="0" sz="2400" u="none" cap="none" strike="noStrike">
              <a:solidFill>
                <a:srgbClr val="000000"/>
              </a:solidFill>
              <a:latin typeface="Arial"/>
              <a:ea typeface="Arial"/>
              <a:cs typeface="Arial"/>
              <a:sym typeface="Arial"/>
            </a:endParaRPr>
          </a:p>
          <a:p>
            <a:pPr indent="0" lvl="0" marL="0" marR="0" rtl="0" algn="l">
              <a:lnSpc>
                <a:spcPct val="45989"/>
              </a:lnSpc>
              <a:spcBef>
                <a:spcPts val="0"/>
              </a:spcBef>
              <a:spcAft>
                <a:spcPts val="0"/>
              </a:spcAft>
              <a:buClr>
                <a:srgbClr val="000000"/>
              </a:buClr>
              <a:buSzPts val="2400"/>
              <a:buFont typeface="Arial"/>
              <a:buNone/>
            </a:pPr>
            <a:r>
              <a:rPr b="0" i="0" lang="en-US" sz="2400" u="none" cap="none" strike="noStrike">
                <a:solidFill>
                  <a:srgbClr val="002575"/>
                </a:solidFill>
                <a:latin typeface="Poppins"/>
                <a:ea typeface="Poppins"/>
                <a:cs typeface="Poppins"/>
                <a:sym typeface="Poppins"/>
              </a:rPr>
              <a:t>​</a:t>
            </a:r>
            <a:endParaRPr b="0" i="0" sz="2400" u="none" cap="none" strike="noStrike">
              <a:solidFill>
                <a:srgbClr val="000000"/>
              </a:solidFill>
              <a:latin typeface="Arial"/>
              <a:ea typeface="Arial"/>
              <a:cs typeface="Arial"/>
              <a:sym typeface="Arial"/>
            </a:endParaRPr>
          </a:p>
          <a:p>
            <a:pPr indent="0" lvl="0" marL="0" marR="0" rtl="0" algn="l">
              <a:lnSpc>
                <a:spcPct val="110009"/>
              </a:lnSpc>
              <a:spcBef>
                <a:spcPts val="0"/>
              </a:spcBef>
              <a:spcAft>
                <a:spcPts val="0"/>
              </a:spcAft>
              <a:buClr>
                <a:srgbClr val="000000"/>
              </a:buClr>
              <a:buSzPts val="2400"/>
              <a:buFont typeface="Arial"/>
              <a:buNone/>
            </a:pPr>
            <a:r>
              <a:rPr b="0" i="0" lang="en-US" sz="2400" u="none" cap="none" strike="noStrike">
                <a:solidFill>
                  <a:srgbClr val="002575"/>
                </a:solidFill>
                <a:latin typeface="Poppins"/>
                <a:ea typeface="Poppins"/>
                <a:cs typeface="Poppins"/>
                <a:sym typeface="Poppins"/>
              </a:rPr>
              <a:t>The District’s goal is for ALL students to attend at a rate of 96% or higher.</a:t>
            </a:r>
            <a:endParaRPr b="0" i="0" sz="2400" u="none" cap="none" strike="noStrike">
              <a:solidFill>
                <a:srgbClr val="000000"/>
              </a:solidFill>
              <a:latin typeface="Arial"/>
              <a:ea typeface="Arial"/>
              <a:cs typeface="Arial"/>
              <a:sym typeface="Arial"/>
            </a:endParaRPr>
          </a:p>
        </p:txBody>
      </p:sp>
      <p:sp>
        <p:nvSpPr>
          <p:cNvPr id="552" name="Google Shape;552;g2e26d5afc29_0_0"/>
          <p:cNvSpPr txBox="1"/>
          <p:nvPr/>
        </p:nvSpPr>
        <p:spPr>
          <a:xfrm>
            <a:off x="830937" y="7670670"/>
            <a:ext cx="8641200" cy="3693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Clr>
                <a:srgbClr val="000000"/>
              </a:buClr>
              <a:buSzPts val="2400"/>
              <a:buFont typeface="Arial"/>
              <a:buNone/>
            </a:pPr>
            <a:r>
              <a:rPr b="1" i="0" lang="en-US" sz="2400" u="none" cap="none" strike="noStrike">
                <a:solidFill>
                  <a:srgbClr val="0189FF"/>
                </a:solidFill>
                <a:latin typeface="Poppins"/>
                <a:ea typeface="Poppins"/>
                <a:cs typeface="Poppins"/>
                <a:sym typeface="Poppins"/>
              </a:rPr>
              <a:t>*Only applicable to students enrolled 18</a:t>
            </a:r>
            <a:r>
              <a:rPr b="1" lang="en-US" sz="2400">
                <a:solidFill>
                  <a:srgbClr val="0189FF"/>
                </a:solidFill>
                <a:latin typeface="Poppins"/>
                <a:ea typeface="Poppins"/>
                <a:cs typeface="Poppins"/>
                <a:sym typeface="Poppins"/>
              </a:rPr>
              <a:t>0</a:t>
            </a:r>
            <a:r>
              <a:rPr b="1" i="0" lang="en-US" sz="2400" u="none" cap="none" strike="noStrike">
                <a:solidFill>
                  <a:srgbClr val="0189FF"/>
                </a:solidFill>
                <a:latin typeface="Poppins"/>
                <a:ea typeface="Poppins"/>
                <a:cs typeface="Poppins"/>
                <a:sym typeface="Poppins"/>
              </a:rPr>
              <a:t> days</a:t>
            </a:r>
            <a:endParaRPr b="0" i="0" sz="2400" u="none" cap="none" strike="noStrike">
              <a:solidFill>
                <a:srgbClr val="0189FF"/>
              </a:solidFill>
              <a:latin typeface="Arial"/>
              <a:ea typeface="Arial"/>
              <a:cs typeface="Arial"/>
              <a:sym typeface="Arial"/>
            </a:endParaRPr>
          </a:p>
        </p:txBody>
      </p:sp>
      <p:sp>
        <p:nvSpPr>
          <p:cNvPr id="553" name="Google Shape;553;g2e26d5afc29_0_0"/>
          <p:cNvSpPr txBox="1"/>
          <p:nvPr/>
        </p:nvSpPr>
        <p:spPr>
          <a:xfrm>
            <a:off x="9583425" y="403875"/>
            <a:ext cx="6514800" cy="16161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5000"/>
              <a:buFont typeface="Arial"/>
              <a:buNone/>
            </a:pPr>
            <a:r>
              <a:rPr b="1" i="0" lang="en-US" sz="5000" u="none" cap="none" strike="noStrike">
                <a:solidFill>
                  <a:srgbClr val="00247C"/>
                </a:solidFill>
                <a:latin typeface="Poppins"/>
                <a:ea typeface="Poppins"/>
                <a:cs typeface="Poppins"/>
                <a:sym typeface="Poppins"/>
              </a:rPr>
              <a:t>¿QUÉ ES ASISTENCIA </a:t>
            </a:r>
            <a:endParaRPr b="0" i="0" sz="5000" u="none" cap="none" strike="noStrike">
              <a:solidFill>
                <a:srgbClr val="00247C"/>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5000"/>
              <a:buFont typeface="Arial"/>
              <a:buNone/>
            </a:pPr>
            <a:r>
              <a:rPr b="1" i="0" lang="en-US" sz="5000" u="none" cap="none" strike="noStrike">
                <a:solidFill>
                  <a:srgbClr val="00247C"/>
                </a:solidFill>
                <a:latin typeface="Poppins"/>
                <a:ea typeface="Poppins"/>
                <a:cs typeface="Poppins"/>
                <a:sym typeface="Poppins"/>
              </a:rPr>
              <a:t>EXCELENTE?</a:t>
            </a:r>
            <a:endParaRPr b="0" i="0" sz="5000" u="none" cap="none" strike="noStrike">
              <a:solidFill>
                <a:srgbClr val="00247C"/>
              </a:solidFill>
              <a:latin typeface="Arial"/>
              <a:ea typeface="Arial"/>
              <a:cs typeface="Arial"/>
              <a:sym typeface="Arial"/>
            </a:endParaRPr>
          </a:p>
        </p:txBody>
      </p:sp>
      <p:sp>
        <p:nvSpPr>
          <p:cNvPr id="554" name="Google Shape;554;g2e26d5afc29_0_0"/>
          <p:cNvSpPr txBox="1"/>
          <p:nvPr/>
        </p:nvSpPr>
        <p:spPr>
          <a:xfrm>
            <a:off x="9583425" y="2579726"/>
            <a:ext cx="7830000" cy="2163600"/>
          </a:xfrm>
          <a:prstGeom prst="rect">
            <a:avLst/>
          </a:prstGeom>
          <a:noFill/>
          <a:ln>
            <a:noFill/>
          </a:ln>
        </p:spPr>
        <p:txBody>
          <a:bodyPr anchorCtr="0" anchor="t" bIns="0" lIns="0" spcFirstLastPara="1" rIns="0" wrap="square" tIns="0">
            <a:normAutofit/>
          </a:bodyPr>
          <a:lstStyle/>
          <a:p>
            <a:pPr indent="0" lvl="0" marL="0" marR="0" rtl="0" algn="l">
              <a:lnSpc>
                <a:spcPct val="130009"/>
              </a:lnSpc>
              <a:spcBef>
                <a:spcPts val="0"/>
              </a:spcBef>
              <a:spcAft>
                <a:spcPts val="0"/>
              </a:spcAft>
              <a:buClr>
                <a:srgbClr val="000000"/>
              </a:buClr>
              <a:buSzPts val="2400"/>
              <a:buFont typeface="Arial"/>
              <a:buNone/>
            </a:pPr>
            <a:r>
              <a:rPr b="0" i="0" lang="en-US" sz="2400" u="none" cap="none" strike="noStrike">
                <a:solidFill>
                  <a:srgbClr val="002575"/>
                </a:solidFill>
                <a:latin typeface="Poppins"/>
                <a:ea typeface="Poppins"/>
                <a:cs typeface="Poppins"/>
                <a:sym typeface="Poppins"/>
              </a:rPr>
              <a:t>Estudiantes con asistencia Excelente no faltan más de 7 días por año escolar.​ </a:t>
            </a:r>
            <a:endParaRPr b="0" i="0" sz="2400" u="none" cap="none" strike="noStrike">
              <a:solidFill>
                <a:srgbClr val="000000"/>
              </a:solidFill>
              <a:latin typeface="Arial"/>
              <a:ea typeface="Arial"/>
              <a:cs typeface="Arial"/>
              <a:sym typeface="Arial"/>
            </a:endParaRPr>
          </a:p>
          <a:p>
            <a:pPr indent="0" lvl="0" marL="0" marR="0" rtl="0" algn="l">
              <a:lnSpc>
                <a:spcPct val="65989"/>
              </a:lnSpc>
              <a:spcBef>
                <a:spcPts val="0"/>
              </a:spcBef>
              <a:spcAft>
                <a:spcPts val="0"/>
              </a:spcAft>
              <a:buClr>
                <a:srgbClr val="000000"/>
              </a:buClr>
              <a:buSzPts val="1400"/>
              <a:buFont typeface="Arial"/>
              <a:buNone/>
            </a:pPr>
            <a:r>
              <a:t/>
            </a:r>
            <a:endParaRPr b="0" i="0" sz="1400" u="none" cap="none" strike="noStrike">
              <a:solidFill>
                <a:srgbClr val="002575"/>
              </a:solidFill>
              <a:latin typeface="Poppins"/>
              <a:ea typeface="Poppins"/>
              <a:cs typeface="Poppins"/>
              <a:sym typeface="Poppins"/>
            </a:endParaRPr>
          </a:p>
          <a:p>
            <a:pPr indent="0" lvl="0" marL="0" marR="0" rtl="0" algn="l">
              <a:lnSpc>
                <a:spcPct val="130009"/>
              </a:lnSpc>
              <a:spcBef>
                <a:spcPts val="0"/>
              </a:spcBef>
              <a:spcAft>
                <a:spcPts val="0"/>
              </a:spcAft>
              <a:buClr>
                <a:srgbClr val="000000"/>
              </a:buClr>
              <a:buSzPts val="2400"/>
              <a:buFont typeface="Arial"/>
              <a:buNone/>
            </a:pPr>
            <a:r>
              <a:rPr b="0" i="0" lang="en-US" sz="2400" u="none" cap="none" strike="noStrike">
                <a:solidFill>
                  <a:srgbClr val="002575"/>
                </a:solidFill>
                <a:latin typeface="Poppins"/>
                <a:ea typeface="Poppins"/>
                <a:cs typeface="Poppins"/>
                <a:sym typeface="Poppins"/>
              </a:rPr>
              <a:t>La meta del Distrito es que todos los estudiantes asistan a la escuela 96% del tiempo o más.</a:t>
            </a:r>
            <a:endParaRPr b="0" i="0" sz="2400" u="none" cap="none" strike="noStrike">
              <a:solidFill>
                <a:srgbClr val="000000"/>
              </a:solidFill>
              <a:latin typeface="Arial"/>
              <a:ea typeface="Arial"/>
              <a:cs typeface="Arial"/>
              <a:sym typeface="Arial"/>
            </a:endParaRPr>
          </a:p>
        </p:txBody>
      </p:sp>
      <p:sp>
        <p:nvSpPr>
          <p:cNvPr id="555" name="Google Shape;555;g2e26d5afc29_0_0"/>
          <p:cNvSpPr txBox="1"/>
          <p:nvPr/>
        </p:nvSpPr>
        <p:spPr>
          <a:xfrm>
            <a:off x="9583380" y="7670651"/>
            <a:ext cx="8641200" cy="3693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Clr>
                <a:srgbClr val="000000"/>
              </a:buClr>
              <a:buSzPts val="2400"/>
              <a:buFont typeface="Arial"/>
              <a:buNone/>
            </a:pPr>
            <a:r>
              <a:rPr b="1" i="0" lang="en-US" sz="2400" u="none" cap="none" strike="noStrike">
                <a:solidFill>
                  <a:srgbClr val="0189FF"/>
                </a:solidFill>
                <a:latin typeface="Poppins"/>
                <a:ea typeface="Poppins"/>
                <a:cs typeface="Poppins"/>
                <a:sym typeface="Poppins"/>
              </a:rPr>
              <a:t>*Solo aplicable a estudiantes matriculados 18</a:t>
            </a:r>
            <a:r>
              <a:rPr b="1" lang="en-US" sz="2400">
                <a:solidFill>
                  <a:srgbClr val="0189FF"/>
                </a:solidFill>
                <a:latin typeface="Poppins"/>
                <a:ea typeface="Poppins"/>
                <a:cs typeface="Poppins"/>
                <a:sym typeface="Poppins"/>
              </a:rPr>
              <a:t>0</a:t>
            </a:r>
            <a:r>
              <a:rPr b="1" i="0" lang="en-US" sz="2400" u="none" cap="none" strike="noStrike">
                <a:solidFill>
                  <a:srgbClr val="0189FF"/>
                </a:solidFill>
                <a:latin typeface="Poppins"/>
                <a:ea typeface="Poppins"/>
                <a:cs typeface="Poppins"/>
                <a:sym typeface="Poppins"/>
              </a:rPr>
              <a:t> días</a:t>
            </a:r>
            <a:endParaRPr b="0" i="0" sz="2400" u="none" cap="none" strike="noStrike">
              <a:solidFill>
                <a:srgbClr val="0189FF"/>
              </a:solidFill>
              <a:latin typeface="Arial"/>
              <a:ea typeface="Arial"/>
              <a:cs typeface="Arial"/>
              <a:sym typeface="Arial"/>
            </a:endParaRPr>
          </a:p>
        </p:txBody>
      </p:sp>
      <p:pic>
        <p:nvPicPr>
          <p:cNvPr id="556" name="Google Shape;556;g2e26d5afc29_0_0"/>
          <p:cNvPicPr preferRelativeResize="0"/>
          <p:nvPr/>
        </p:nvPicPr>
        <p:blipFill rotWithShape="1">
          <a:blip r:embed="rId3">
            <a:alphaModFix/>
          </a:blip>
          <a:srcRect b="0" l="0" r="0" t="0"/>
          <a:stretch/>
        </p:blipFill>
        <p:spPr>
          <a:xfrm>
            <a:off x="14942525" y="8945000"/>
            <a:ext cx="2399826" cy="911400"/>
          </a:xfrm>
          <a:prstGeom prst="rect">
            <a:avLst/>
          </a:prstGeom>
          <a:noFill/>
          <a:ln>
            <a:noFill/>
          </a:ln>
        </p:spPr>
      </p:pic>
      <p:graphicFrame>
        <p:nvGraphicFramePr>
          <p:cNvPr id="557" name="Google Shape;557;g2e26d5afc29_0_0"/>
          <p:cNvGraphicFramePr/>
          <p:nvPr/>
        </p:nvGraphicFramePr>
        <p:xfrm>
          <a:off x="850687" y="5346617"/>
          <a:ext cx="3000000" cy="3000000"/>
        </p:xfrm>
        <a:graphic>
          <a:graphicData uri="http://schemas.openxmlformats.org/drawingml/2006/table">
            <a:tbl>
              <a:tblPr>
                <a:noFill/>
                <a:tableStyleId>{6E15B5CB-2985-4A80-83A5-3DA11971682C}</a:tableStyleId>
              </a:tblPr>
              <a:tblGrid>
                <a:gridCol w="2573500"/>
                <a:gridCol w="2254600"/>
                <a:gridCol w="2712300"/>
              </a:tblGrid>
              <a:tr h="644300">
                <a:tc>
                  <a:txBody>
                    <a:bodyPr/>
                    <a:lstStyle/>
                    <a:p>
                      <a:pPr indent="0" lvl="0" marL="0" marR="0" rtl="0" algn="ctr">
                        <a:lnSpc>
                          <a:spcPct val="140170"/>
                        </a:lnSpc>
                        <a:spcBef>
                          <a:spcPts val="0"/>
                        </a:spcBef>
                        <a:spcAft>
                          <a:spcPts val="0"/>
                        </a:spcAft>
                        <a:buClr>
                          <a:srgbClr val="000000"/>
                        </a:buClr>
                        <a:buSzPts val="2200"/>
                        <a:buFont typeface="Arial"/>
                        <a:buNone/>
                      </a:pPr>
                      <a:r>
                        <a:rPr b="1" lang="en-US" sz="2200" u="none" cap="none" strike="noStrike">
                          <a:solidFill>
                            <a:srgbClr val="000000"/>
                          </a:solidFill>
                          <a:latin typeface="Poppins"/>
                          <a:ea typeface="Poppins"/>
                          <a:cs typeface="Poppins"/>
                          <a:sym typeface="Poppins"/>
                        </a:rPr>
                        <a:t>Excellent</a:t>
                      </a:r>
                      <a:endParaRPr b="1" sz="2200" u="none" cap="none" strike="noStrike">
                        <a:solidFill>
                          <a:srgbClr val="000000"/>
                        </a:solidFill>
                        <a:latin typeface="Poppins"/>
                        <a:ea typeface="Poppins"/>
                        <a:cs typeface="Poppins"/>
                        <a:sym typeface="Poppins"/>
                      </a:endParaRPr>
                    </a:p>
                    <a:p>
                      <a:pPr indent="0" lvl="0" marL="0" marR="0" rtl="0" algn="ctr">
                        <a:lnSpc>
                          <a:spcPct val="140170"/>
                        </a:lnSpc>
                        <a:spcBef>
                          <a:spcPts val="0"/>
                        </a:spcBef>
                        <a:spcAft>
                          <a:spcPts val="0"/>
                        </a:spcAft>
                        <a:buClr>
                          <a:srgbClr val="000000"/>
                        </a:buClr>
                        <a:buSzPts val="2200"/>
                        <a:buFont typeface="Arial"/>
                        <a:buNone/>
                      </a:pPr>
                      <a:r>
                        <a:rPr b="1" lang="en-US" sz="2200" u="none" cap="none" strike="noStrike">
                          <a:latin typeface="Poppins"/>
                          <a:ea typeface="Poppins"/>
                          <a:cs typeface="Poppins"/>
                          <a:sym typeface="Poppins"/>
                        </a:rPr>
                        <a:t>Attendance</a:t>
                      </a:r>
                      <a:endParaRPr b="1" sz="2200" u="none" cap="none" strike="noStrike">
                        <a:latin typeface="Poppins"/>
                        <a:ea typeface="Poppins"/>
                        <a:cs typeface="Poppins"/>
                        <a:sym typeface="Poppins"/>
                      </a:endParaRPr>
                    </a:p>
                  </a:txBody>
                  <a:tcPr marT="17200" marB="17200" marR="22900" marL="22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F63"/>
                    </a:solidFill>
                  </a:tcPr>
                </a:tc>
                <a:tc>
                  <a:txBody>
                    <a:bodyPr/>
                    <a:lstStyle/>
                    <a:p>
                      <a:pPr indent="0" lvl="0" marL="0" marR="0" rtl="0" algn="ctr">
                        <a:lnSpc>
                          <a:spcPct val="140170"/>
                        </a:lnSpc>
                        <a:spcBef>
                          <a:spcPts val="0"/>
                        </a:spcBef>
                        <a:spcAft>
                          <a:spcPts val="0"/>
                        </a:spcAft>
                        <a:buClr>
                          <a:srgbClr val="000000"/>
                        </a:buClr>
                        <a:buSzPts val="2200"/>
                        <a:buFont typeface="Arial"/>
                        <a:buNone/>
                      </a:pPr>
                      <a:r>
                        <a:rPr b="1" lang="en-US" sz="2200" u="none" cap="none" strike="noStrike">
                          <a:solidFill>
                            <a:srgbClr val="000000"/>
                          </a:solidFill>
                          <a:latin typeface="Poppins"/>
                          <a:ea typeface="Poppins"/>
                          <a:cs typeface="Poppins"/>
                          <a:sym typeface="Poppins"/>
                        </a:rPr>
                        <a:t>Basic Attendance</a:t>
                      </a:r>
                      <a:endParaRPr sz="3000" u="none" cap="none" strike="noStrike">
                        <a:latin typeface="Poppins"/>
                        <a:ea typeface="Poppins"/>
                        <a:cs typeface="Poppins"/>
                        <a:sym typeface="Poppins"/>
                      </a:endParaRPr>
                    </a:p>
                  </a:txBody>
                  <a:tcPr marT="17200" marB="17200" marR="22900" marL="22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E59"/>
                    </a:solidFill>
                  </a:tcPr>
                </a:tc>
                <a:tc>
                  <a:txBody>
                    <a:bodyPr/>
                    <a:lstStyle/>
                    <a:p>
                      <a:pPr indent="0" lvl="0" marL="0" marR="0" rtl="0" algn="ctr">
                        <a:lnSpc>
                          <a:spcPct val="140170"/>
                        </a:lnSpc>
                        <a:spcBef>
                          <a:spcPts val="0"/>
                        </a:spcBef>
                        <a:spcAft>
                          <a:spcPts val="0"/>
                        </a:spcAft>
                        <a:buClr>
                          <a:srgbClr val="000000"/>
                        </a:buClr>
                        <a:buSzPts val="2200"/>
                        <a:buFont typeface="Arial"/>
                        <a:buNone/>
                      </a:pPr>
                      <a:r>
                        <a:rPr b="1" lang="en-US" sz="2200" u="none" cap="none" strike="noStrike">
                          <a:solidFill>
                            <a:srgbClr val="FFFFFF"/>
                          </a:solidFill>
                          <a:latin typeface="Poppins"/>
                          <a:ea typeface="Poppins"/>
                          <a:cs typeface="Poppins"/>
                          <a:sym typeface="Poppins"/>
                        </a:rPr>
                        <a:t>Chronic Absenteeism</a:t>
                      </a:r>
                      <a:endParaRPr sz="3000" u="none" cap="none" strike="noStrike">
                        <a:latin typeface="Poppins"/>
                        <a:ea typeface="Poppins"/>
                        <a:cs typeface="Poppins"/>
                        <a:sym typeface="Poppins"/>
                      </a:endParaRPr>
                    </a:p>
                  </a:txBody>
                  <a:tcPr marT="17200" marB="17200" marR="22900" marL="22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20A11"/>
                    </a:solidFill>
                  </a:tcPr>
                </a:tc>
              </a:tr>
              <a:tr h="1348200">
                <a:tc>
                  <a:txBody>
                    <a:bodyPr/>
                    <a:lstStyle/>
                    <a:p>
                      <a:pPr indent="0" lvl="0" marL="0" marR="0" rtl="0" algn="ctr">
                        <a:lnSpc>
                          <a:spcPct val="140115"/>
                        </a:lnSpc>
                        <a:spcBef>
                          <a:spcPts val="0"/>
                        </a:spcBef>
                        <a:spcAft>
                          <a:spcPts val="0"/>
                        </a:spcAft>
                        <a:buClr>
                          <a:srgbClr val="000000"/>
                        </a:buClr>
                        <a:buSzPts val="2000"/>
                        <a:buFont typeface="Arial"/>
                        <a:buNone/>
                      </a:pPr>
                      <a:r>
                        <a:rPr b="1" lang="en-US" sz="2000" u="none" cap="none" strike="noStrike">
                          <a:solidFill>
                            <a:srgbClr val="000000"/>
                          </a:solidFill>
                          <a:latin typeface="Poppins"/>
                          <a:ea typeface="Poppins"/>
                          <a:cs typeface="Poppins"/>
                          <a:sym typeface="Poppins"/>
                        </a:rPr>
                        <a:t>0-7 absences</a:t>
                      </a:r>
                      <a:endParaRPr b="1" sz="2000" u="none" cap="none" strike="noStrike">
                        <a:solidFill>
                          <a:srgbClr val="000000"/>
                        </a:solidFill>
                        <a:latin typeface="Poppins"/>
                        <a:ea typeface="Poppins"/>
                        <a:cs typeface="Poppins"/>
                        <a:sym typeface="Poppins"/>
                      </a:endParaRPr>
                    </a:p>
                    <a:p>
                      <a:pPr indent="0" lvl="0" marL="0" marR="0" rtl="0" algn="ctr">
                        <a:lnSpc>
                          <a:spcPct val="140115"/>
                        </a:lnSpc>
                        <a:spcBef>
                          <a:spcPts val="0"/>
                        </a:spcBef>
                        <a:spcAft>
                          <a:spcPts val="0"/>
                        </a:spcAft>
                        <a:buClr>
                          <a:srgbClr val="000000"/>
                        </a:buClr>
                        <a:buSzPts val="2000"/>
                        <a:buFont typeface="Arial"/>
                        <a:buNone/>
                      </a:pPr>
                      <a:r>
                        <a:rPr b="1" lang="en-US" sz="2000" u="none" cap="none" strike="noStrike">
                          <a:latin typeface="Poppins"/>
                          <a:ea typeface="Poppins"/>
                          <a:cs typeface="Poppins"/>
                          <a:sym typeface="Poppins"/>
                        </a:rPr>
                        <a:t>96-100%</a:t>
                      </a:r>
                      <a:endParaRPr b="1" sz="2000" u="none" cap="none" strike="noStrike">
                        <a:latin typeface="Poppins"/>
                        <a:ea typeface="Poppins"/>
                        <a:cs typeface="Poppins"/>
                        <a:sym typeface="Poppins"/>
                      </a:endParaRPr>
                    </a:p>
                  </a:txBody>
                  <a:tcPr marT="17200" marB="17200" marR="22900" marL="22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40115"/>
                        </a:lnSpc>
                        <a:spcBef>
                          <a:spcPts val="0"/>
                        </a:spcBef>
                        <a:spcAft>
                          <a:spcPts val="0"/>
                        </a:spcAft>
                        <a:buClr>
                          <a:srgbClr val="000000"/>
                        </a:buClr>
                        <a:buSzPts val="2000"/>
                        <a:buFont typeface="Arial"/>
                        <a:buNone/>
                      </a:pPr>
                      <a:r>
                        <a:rPr b="1" lang="en-US" sz="2000" u="none" cap="none" strike="noStrike">
                          <a:solidFill>
                            <a:srgbClr val="000000"/>
                          </a:solidFill>
                          <a:latin typeface="Poppins"/>
                          <a:ea typeface="Poppins"/>
                          <a:cs typeface="Poppins"/>
                          <a:sym typeface="Poppins"/>
                        </a:rPr>
                        <a:t>8-14 absences</a:t>
                      </a:r>
                      <a:endParaRPr b="1" sz="2000" u="none" cap="none" strike="noStrike">
                        <a:solidFill>
                          <a:srgbClr val="000000"/>
                        </a:solidFill>
                        <a:latin typeface="Poppins"/>
                        <a:ea typeface="Poppins"/>
                        <a:cs typeface="Poppins"/>
                        <a:sym typeface="Poppins"/>
                      </a:endParaRPr>
                    </a:p>
                    <a:p>
                      <a:pPr indent="0" lvl="0" marL="0" marR="0" rtl="0" algn="ctr">
                        <a:lnSpc>
                          <a:spcPct val="140115"/>
                        </a:lnSpc>
                        <a:spcBef>
                          <a:spcPts val="0"/>
                        </a:spcBef>
                        <a:spcAft>
                          <a:spcPts val="0"/>
                        </a:spcAft>
                        <a:buClr>
                          <a:srgbClr val="000000"/>
                        </a:buClr>
                        <a:buSzPts val="2000"/>
                        <a:buFont typeface="Arial"/>
                        <a:buNone/>
                      </a:pPr>
                      <a:r>
                        <a:rPr b="1" lang="en-US" sz="2000" u="none" cap="none" strike="noStrike">
                          <a:latin typeface="Poppins"/>
                          <a:ea typeface="Poppins"/>
                          <a:cs typeface="Poppins"/>
                          <a:sym typeface="Poppins"/>
                        </a:rPr>
                        <a:t>92-95%</a:t>
                      </a:r>
                      <a:endParaRPr b="1" sz="2000" u="none" cap="none" strike="noStrike">
                        <a:latin typeface="Poppins"/>
                        <a:ea typeface="Poppins"/>
                        <a:cs typeface="Poppins"/>
                        <a:sym typeface="Poppins"/>
                      </a:endParaRPr>
                    </a:p>
                  </a:txBody>
                  <a:tcPr marT="17200" marB="17200" marR="22900" marL="22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40115"/>
                        </a:lnSpc>
                        <a:spcBef>
                          <a:spcPts val="0"/>
                        </a:spcBef>
                        <a:spcAft>
                          <a:spcPts val="0"/>
                        </a:spcAft>
                        <a:buClr>
                          <a:srgbClr val="000000"/>
                        </a:buClr>
                        <a:buSzPts val="1800"/>
                        <a:buFont typeface="Arial"/>
                        <a:buNone/>
                      </a:pPr>
                      <a:r>
                        <a:rPr b="1" lang="en-US" sz="1800" u="none" cap="none" strike="noStrike">
                          <a:solidFill>
                            <a:srgbClr val="000000"/>
                          </a:solidFill>
                          <a:latin typeface="Poppins"/>
                          <a:ea typeface="Poppins"/>
                          <a:cs typeface="Poppins"/>
                          <a:sym typeface="Poppins"/>
                        </a:rPr>
                        <a:t>15 or more absences</a:t>
                      </a:r>
                      <a:endParaRPr b="1" sz="1800" u="none" cap="none" strike="noStrike">
                        <a:solidFill>
                          <a:srgbClr val="000000"/>
                        </a:solidFill>
                        <a:latin typeface="Poppins"/>
                        <a:ea typeface="Poppins"/>
                        <a:cs typeface="Poppins"/>
                        <a:sym typeface="Poppins"/>
                      </a:endParaRPr>
                    </a:p>
                    <a:p>
                      <a:pPr indent="0" lvl="0" marL="0" marR="0" rtl="0" algn="ctr">
                        <a:lnSpc>
                          <a:spcPct val="140115"/>
                        </a:lnSpc>
                        <a:spcBef>
                          <a:spcPts val="0"/>
                        </a:spcBef>
                        <a:spcAft>
                          <a:spcPts val="0"/>
                        </a:spcAft>
                        <a:buClr>
                          <a:srgbClr val="000000"/>
                        </a:buClr>
                        <a:buSzPts val="1800"/>
                        <a:buFont typeface="Arial"/>
                        <a:buNone/>
                      </a:pPr>
                      <a:r>
                        <a:rPr b="1" lang="en-US" sz="1800" u="none" cap="none" strike="noStrike">
                          <a:latin typeface="Poppins"/>
                          <a:ea typeface="Poppins"/>
                          <a:cs typeface="Poppins"/>
                          <a:sym typeface="Poppins"/>
                        </a:rPr>
                        <a:t>Less than 91%</a:t>
                      </a:r>
                      <a:endParaRPr b="1" sz="1800" u="none" cap="none" strike="noStrike">
                        <a:latin typeface="Poppins"/>
                        <a:ea typeface="Poppins"/>
                        <a:cs typeface="Poppins"/>
                        <a:sym typeface="Poppins"/>
                      </a:endParaRPr>
                    </a:p>
                  </a:txBody>
                  <a:tcPr marT="17200" marB="17200" marR="22900" marL="22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graphicFrame>
        <p:nvGraphicFramePr>
          <p:cNvPr id="558" name="Google Shape;558;g2e26d5afc29_0_0"/>
          <p:cNvGraphicFramePr/>
          <p:nvPr/>
        </p:nvGraphicFramePr>
        <p:xfrm>
          <a:off x="9583387" y="5420317"/>
          <a:ext cx="3000000" cy="3000000"/>
        </p:xfrm>
        <a:graphic>
          <a:graphicData uri="http://schemas.openxmlformats.org/drawingml/2006/table">
            <a:tbl>
              <a:tblPr>
                <a:noFill/>
                <a:tableStyleId>{6E15B5CB-2985-4A80-83A5-3DA11971682C}</a:tableStyleId>
              </a:tblPr>
              <a:tblGrid>
                <a:gridCol w="2573500"/>
                <a:gridCol w="2254600"/>
                <a:gridCol w="2712300"/>
              </a:tblGrid>
              <a:tr h="644300">
                <a:tc>
                  <a:txBody>
                    <a:bodyPr/>
                    <a:lstStyle/>
                    <a:p>
                      <a:pPr indent="0" lvl="0" marL="0" marR="0" rtl="0" algn="ctr">
                        <a:lnSpc>
                          <a:spcPct val="100000"/>
                        </a:lnSpc>
                        <a:spcBef>
                          <a:spcPts val="0"/>
                        </a:spcBef>
                        <a:spcAft>
                          <a:spcPts val="0"/>
                        </a:spcAft>
                        <a:buClr>
                          <a:schemeClr val="dk1"/>
                        </a:buClr>
                        <a:buSzPts val="2400"/>
                        <a:buFont typeface="Arial"/>
                        <a:buNone/>
                      </a:pPr>
                      <a:r>
                        <a:rPr b="1" lang="en-US" sz="2400" u="none" cap="none" strike="noStrike">
                          <a:solidFill>
                            <a:schemeClr val="lt1"/>
                          </a:solidFill>
                          <a:latin typeface="Open Sans"/>
                          <a:ea typeface="Open Sans"/>
                          <a:cs typeface="Open Sans"/>
                          <a:sym typeface="Open Sans"/>
                        </a:rPr>
                        <a:t>Asistencia Excelente</a:t>
                      </a:r>
                      <a:endParaRPr b="1" sz="2200" u="none" cap="none" strike="noStrike">
                        <a:latin typeface="Poppins"/>
                        <a:ea typeface="Poppins"/>
                        <a:cs typeface="Poppins"/>
                        <a:sym typeface="Poppins"/>
                      </a:endParaRPr>
                    </a:p>
                  </a:txBody>
                  <a:tcPr marT="17200" marB="17200" marR="22900" marL="22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F63"/>
                    </a:solidFill>
                  </a:tcPr>
                </a:tc>
                <a:tc>
                  <a:txBody>
                    <a:bodyPr/>
                    <a:lstStyle/>
                    <a:p>
                      <a:pPr indent="0" lvl="0" marL="0" marR="0" rtl="0" algn="ctr">
                        <a:lnSpc>
                          <a:spcPct val="100000"/>
                        </a:lnSpc>
                        <a:spcBef>
                          <a:spcPts val="0"/>
                        </a:spcBef>
                        <a:spcAft>
                          <a:spcPts val="0"/>
                        </a:spcAft>
                        <a:buClr>
                          <a:schemeClr val="dk1"/>
                        </a:buClr>
                        <a:buSzPts val="2400"/>
                        <a:buFont typeface="Arial"/>
                        <a:buNone/>
                      </a:pPr>
                      <a:r>
                        <a:rPr b="1" lang="en-US" sz="2400" u="none" cap="none" strike="noStrike">
                          <a:solidFill>
                            <a:srgbClr val="002575"/>
                          </a:solidFill>
                          <a:latin typeface="Open Sans"/>
                          <a:ea typeface="Open Sans"/>
                          <a:cs typeface="Open Sans"/>
                          <a:sym typeface="Open Sans"/>
                        </a:rPr>
                        <a:t>Asistencia Basica</a:t>
                      </a:r>
                      <a:endParaRPr sz="3000" u="none" cap="none" strike="noStrike">
                        <a:latin typeface="Poppins"/>
                        <a:ea typeface="Poppins"/>
                        <a:cs typeface="Poppins"/>
                        <a:sym typeface="Poppins"/>
                      </a:endParaRPr>
                    </a:p>
                  </a:txBody>
                  <a:tcPr marT="17200" marB="17200" marR="22900" marL="22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E59"/>
                    </a:solidFill>
                  </a:tcPr>
                </a:tc>
                <a:tc>
                  <a:txBody>
                    <a:bodyPr/>
                    <a:lstStyle/>
                    <a:p>
                      <a:pPr indent="0" lvl="0" marL="0" marR="0" rtl="0" algn="ctr">
                        <a:lnSpc>
                          <a:spcPct val="100000"/>
                        </a:lnSpc>
                        <a:spcBef>
                          <a:spcPts val="0"/>
                        </a:spcBef>
                        <a:spcAft>
                          <a:spcPts val="0"/>
                        </a:spcAft>
                        <a:buClr>
                          <a:schemeClr val="dk1"/>
                        </a:buClr>
                        <a:buSzPts val="2400"/>
                        <a:buFont typeface="Arial"/>
                        <a:buNone/>
                      </a:pPr>
                      <a:r>
                        <a:rPr b="1" lang="en-US" sz="2400" u="none" cap="none" strike="noStrike">
                          <a:solidFill>
                            <a:schemeClr val="lt1"/>
                          </a:solidFill>
                          <a:latin typeface="Open Sans"/>
                          <a:ea typeface="Open Sans"/>
                          <a:cs typeface="Open Sans"/>
                          <a:sym typeface="Open Sans"/>
                        </a:rPr>
                        <a:t>Ausencias crónica</a:t>
                      </a:r>
                      <a:endParaRPr sz="3000" u="none" cap="none" strike="noStrike">
                        <a:latin typeface="Poppins"/>
                        <a:ea typeface="Poppins"/>
                        <a:cs typeface="Poppins"/>
                        <a:sym typeface="Poppins"/>
                      </a:endParaRPr>
                    </a:p>
                  </a:txBody>
                  <a:tcPr marT="17200" marB="17200" marR="22900" marL="22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20A11"/>
                    </a:solidFill>
                  </a:tcPr>
                </a:tc>
              </a:tr>
              <a:tr h="1348200">
                <a:tc>
                  <a:txBody>
                    <a:bodyPr/>
                    <a:lstStyle/>
                    <a:p>
                      <a:pPr indent="0" lvl="0" marL="0" marR="0" rtl="0" algn="ctr">
                        <a:lnSpc>
                          <a:spcPct val="140115"/>
                        </a:lnSpc>
                        <a:spcBef>
                          <a:spcPts val="0"/>
                        </a:spcBef>
                        <a:spcAft>
                          <a:spcPts val="0"/>
                        </a:spcAft>
                        <a:buClr>
                          <a:srgbClr val="000000"/>
                        </a:buClr>
                        <a:buSzPts val="2000"/>
                        <a:buFont typeface="Arial"/>
                        <a:buNone/>
                      </a:pPr>
                      <a:r>
                        <a:rPr b="1" lang="en-US" sz="2000" u="none" cap="none" strike="noStrike">
                          <a:solidFill>
                            <a:srgbClr val="000000"/>
                          </a:solidFill>
                          <a:latin typeface="Poppins"/>
                          <a:ea typeface="Poppins"/>
                          <a:cs typeface="Poppins"/>
                          <a:sym typeface="Poppins"/>
                        </a:rPr>
                        <a:t>0-7 a</a:t>
                      </a:r>
                      <a:r>
                        <a:rPr b="1" lang="en-US" sz="2000" u="none" cap="none" strike="noStrike">
                          <a:latin typeface="Poppins"/>
                          <a:ea typeface="Poppins"/>
                          <a:cs typeface="Poppins"/>
                          <a:sym typeface="Poppins"/>
                        </a:rPr>
                        <a:t>usencias</a:t>
                      </a:r>
                      <a:endParaRPr b="1" sz="2000" u="none" cap="none" strike="noStrike">
                        <a:solidFill>
                          <a:srgbClr val="000000"/>
                        </a:solidFill>
                        <a:latin typeface="Poppins"/>
                        <a:ea typeface="Poppins"/>
                        <a:cs typeface="Poppins"/>
                        <a:sym typeface="Poppins"/>
                      </a:endParaRPr>
                    </a:p>
                    <a:p>
                      <a:pPr indent="0" lvl="0" marL="0" marR="0" rtl="0" algn="ctr">
                        <a:lnSpc>
                          <a:spcPct val="140115"/>
                        </a:lnSpc>
                        <a:spcBef>
                          <a:spcPts val="0"/>
                        </a:spcBef>
                        <a:spcAft>
                          <a:spcPts val="0"/>
                        </a:spcAft>
                        <a:buClr>
                          <a:srgbClr val="000000"/>
                        </a:buClr>
                        <a:buSzPts val="2000"/>
                        <a:buFont typeface="Arial"/>
                        <a:buNone/>
                      </a:pPr>
                      <a:r>
                        <a:rPr b="1" lang="en-US" sz="2000" u="none" cap="none" strike="noStrike">
                          <a:latin typeface="Poppins"/>
                          <a:ea typeface="Poppins"/>
                          <a:cs typeface="Poppins"/>
                          <a:sym typeface="Poppins"/>
                        </a:rPr>
                        <a:t>96-100%</a:t>
                      </a:r>
                      <a:endParaRPr b="1" sz="2000" u="none" cap="none" strike="noStrike">
                        <a:latin typeface="Poppins"/>
                        <a:ea typeface="Poppins"/>
                        <a:cs typeface="Poppins"/>
                        <a:sym typeface="Poppins"/>
                      </a:endParaRPr>
                    </a:p>
                  </a:txBody>
                  <a:tcPr marT="17200" marB="17200" marR="22900" marL="22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40115"/>
                        </a:lnSpc>
                        <a:spcBef>
                          <a:spcPts val="0"/>
                        </a:spcBef>
                        <a:spcAft>
                          <a:spcPts val="0"/>
                        </a:spcAft>
                        <a:buClr>
                          <a:srgbClr val="000000"/>
                        </a:buClr>
                        <a:buSzPts val="2000"/>
                        <a:buFont typeface="Arial"/>
                        <a:buNone/>
                      </a:pPr>
                      <a:r>
                        <a:rPr b="1" lang="en-US" sz="2000" u="none" cap="none" strike="noStrike">
                          <a:solidFill>
                            <a:srgbClr val="000000"/>
                          </a:solidFill>
                          <a:latin typeface="Poppins"/>
                          <a:ea typeface="Poppins"/>
                          <a:cs typeface="Poppins"/>
                          <a:sym typeface="Poppins"/>
                        </a:rPr>
                        <a:t>8-14 a</a:t>
                      </a:r>
                      <a:r>
                        <a:rPr b="1" lang="en-US" sz="2000" u="none" cap="none" strike="noStrike">
                          <a:latin typeface="Poppins"/>
                          <a:ea typeface="Poppins"/>
                          <a:cs typeface="Poppins"/>
                          <a:sym typeface="Poppins"/>
                        </a:rPr>
                        <a:t>usencias</a:t>
                      </a:r>
                      <a:endParaRPr b="1" sz="2000" u="none" cap="none" strike="noStrike">
                        <a:solidFill>
                          <a:srgbClr val="000000"/>
                        </a:solidFill>
                        <a:latin typeface="Poppins"/>
                        <a:ea typeface="Poppins"/>
                        <a:cs typeface="Poppins"/>
                        <a:sym typeface="Poppins"/>
                      </a:endParaRPr>
                    </a:p>
                    <a:p>
                      <a:pPr indent="0" lvl="0" marL="0" marR="0" rtl="0" algn="ctr">
                        <a:lnSpc>
                          <a:spcPct val="140115"/>
                        </a:lnSpc>
                        <a:spcBef>
                          <a:spcPts val="0"/>
                        </a:spcBef>
                        <a:spcAft>
                          <a:spcPts val="0"/>
                        </a:spcAft>
                        <a:buClr>
                          <a:srgbClr val="000000"/>
                        </a:buClr>
                        <a:buSzPts val="2000"/>
                        <a:buFont typeface="Arial"/>
                        <a:buNone/>
                      </a:pPr>
                      <a:r>
                        <a:rPr b="1" lang="en-US" sz="2000" u="none" cap="none" strike="noStrike">
                          <a:latin typeface="Poppins"/>
                          <a:ea typeface="Poppins"/>
                          <a:cs typeface="Poppins"/>
                          <a:sym typeface="Poppins"/>
                        </a:rPr>
                        <a:t>92-95%</a:t>
                      </a:r>
                      <a:endParaRPr b="1" sz="2000" u="none" cap="none" strike="noStrike">
                        <a:latin typeface="Poppins"/>
                        <a:ea typeface="Poppins"/>
                        <a:cs typeface="Poppins"/>
                        <a:sym typeface="Poppins"/>
                      </a:endParaRPr>
                    </a:p>
                  </a:txBody>
                  <a:tcPr marT="17200" marB="17200" marR="22900" marL="22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40115"/>
                        </a:lnSpc>
                        <a:spcBef>
                          <a:spcPts val="0"/>
                        </a:spcBef>
                        <a:spcAft>
                          <a:spcPts val="0"/>
                        </a:spcAft>
                        <a:buClr>
                          <a:srgbClr val="000000"/>
                        </a:buClr>
                        <a:buSzPts val="1800"/>
                        <a:buFont typeface="Arial"/>
                        <a:buNone/>
                      </a:pPr>
                      <a:r>
                        <a:rPr b="1" lang="en-US" sz="1800" u="none" cap="none" strike="noStrike">
                          <a:solidFill>
                            <a:srgbClr val="000000"/>
                          </a:solidFill>
                          <a:latin typeface="Poppins"/>
                          <a:ea typeface="Poppins"/>
                          <a:cs typeface="Poppins"/>
                          <a:sym typeface="Poppins"/>
                        </a:rPr>
                        <a:t>15 </a:t>
                      </a:r>
                      <a:r>
                        <a:rPr b="1" lang="en-US" sz="1800" u="none" cap="none" strike="noStrike">
                          <a:latin typeface="Poppins"/>
                          <a:ea typeface="Poppins"/>
                          <a:cs typeface="Poppins"/>
                          <a:sym typeface="Poppins"/>
                        </a:rPr>
                        <a:t>o más Ausencias</a:t>
                      </a:r>
                      <a:endParaRPr b="1" sz="1800" u="none" cap="none" strike="noStrike">
                        <a:solidFill>
                          <a:srgbClr val="000000"/>
                        </a:solidFill>
                        <a:latin typeface="Poppins"/>
                        <a:ea typeface="Poppins"/>
                        <a:cs typeface="Poppins"/>
                        <a:sym typeface="Poppins"/>
                      </a:endParaRPr>
                    </a:p>
                    <a:p>
                      <a:pPr indent="0" lvl="0" marL="0" marR="0" rtl="0" algn="ctr">
                        <a:lnSpc>
                          <a:spcPct val="140115"/>
                        </a:lnSpc>
                        <a:spcBef>
                          <a:spcPts val="0"/>
                        </a:spcBef>
                        <a:spcAft>
                          <a:spcPts val="0"/>
                        </a:spcAft>
                        <a:buClr>
                          <a:srgbClr val="000000"/>
                        </a:buClr>
                        <a:buSzPts val="1800"/>
                        <a:buFont typeface="Arial"/>
                        <a:buNone/>
                      </a:pPr>
                      <a:r>
                        <a:rPr b="1" lang="en-US" sz="1800" u="none" cap="none" strike="noStrike">
                          <a:latin typeface="Poppins"/>
                          <a:ea typeface="Poppins"/>
                          <a:cs typeface="Poppins"/>
                          <a:sym typeface="Poppins"/>
                        </a:rPr>
                        <a:t>Menos del 91%</a:t>
                      </a:r>
                      <a:endParaRPr b="1" sz="1800" u="none" cap="none" strike="noStrike">
                        <a:latin typeface="Poppins"/>
                        <a:ea typeface="Poppins"/>
                        <a:cs typeface="Poppins"/>
                        <a:sym typeface="Poppins"/>
                      </a:endParaRPr>
                    </a:p>
                  </a:txBody>
                  <a:tcPr marT="17200" marB="17200" marR="22900" marL="22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sp>
        <p:nvSpPr>
          <p:cNvPr id="559" name="Google Shape;559;g2e26d5afc29_0_0"/>
          <p:cNvSpPr txBox="1"/>
          <p:nvPr/>
        </p:nvSpPr>
        <p:spPr>
          <a:xfrm>
            <a:off x="814400" y="4866600"/>
            <a:ext cx="8329800" cy="554100"/>
          </a:xfrm>
          <a:prstGeom prst="rect">
            <a:avLst/>
          </a:prstGeom>
          <a:noFill/>
          <a:ln>
            <a:noFill/>
          </a:ln>
        </p:spPr>
        <p:txBody>
          <a:bodyPr anchorCtr="0" anchor="t" bIns="182850" lIns="182850" spcFirstLastPara="1" rIns="182850" wrap="square" tIns="182850">
            <a:spAutoFit/>
          </a:bodyPr>
          <a:lstStyle/>
          <a:p>
            <a:pPr indent="0" lvl="0" marL="0" marR="0" rtl="0" algn="l">
              <a:lnSpc>
                <a:spcPct val="119945"/>
              </a:lnSpc>
              <a:spcBef>
                <a:spcPts val="0"/>
              </a:spcBef>
              <a:spcAft>
                <a:spcPts val="0"/>
              </a:spcAft>
              <a:buClr>
                <a:srgbClr val="000000"/>
              </a:buClr>
              <a:buSzPts val="1200"/>
              <a:buFont typeface="Arial"/>
              <a:buNone/>
            </a:pPr>
            <a:r>
              <a:rPr b="0" i="0" lang="en-US" sz="1200" u="none" cap="none" strike="noStrike">
                <a:solidFill>
                  <a:srgbClr val="002177"/>
                </a:solidFill>
                <a:latin typeface="Poppins"/>
                <a:ea typeface="Poppins"/>
                <a:cs typeface="Poppins"/>
                <a:sym typeface="Poppins"/>
              </a:rPr>
              <a:t>The school attendance goal of LAUSD is for students to achieve </a:t>
            </a:r>
            <a:r>
              <a:rPr b="1" i="0" lang="en-US" sz="1200" u="none" cap="none" strike="noStrike">
                <a:solidFill>
                  <a:srgbClr val="002177"/>
                </a:solidFill>
                <a:latin typeface="Poppins"/>
                <a:ea typeface="Poppins"/>
                <a:cs typeface="Poppins"/>
                <a:sym typeface="Poppins"/>
              </a:rPr>
              <a:t>Excellent Attendance of 96% or higher.</a:t>
            </a:r>
            <a:endParaRPr b="0" i="0" sz="2400" u="none" cap="none" strike="noStrike">
              <a:solidFill>
                <a:srgbClr val="002177"/>
              </a:solidFill>
              <a:latin typeface="Poppins"/>
              <a:ea typeface="Poppins"/>
              <a:cs typeface="Poppins"/>
              <a:sym typeface="Poppins"/>
            </a:endParaRPr>
          </a:p>
        </p:txBody>
      </p:sp>
      <p:sp>
        <p:nvSpPr>
          <p:cNvPr id="560" name="Google Shape;560;g2e26d5afc29_0_0"/>
          <p:cNvSpPr txBox="1"/>
          <p:nvPr/>
        </p:nvSpPr>
        <p:spPr>
          <a:xfrm>
            <a:off x="9306200" y="4930750"/>
            <a:ext cx="8918400" cy="554100"/>
          </a:xfrm>
          <a:prstGeom prst="rect">
            <a:avLst/>
          </a:prstGeom>
          <a:noFill/>
          <a:ln>
            <a:noFill/>
          </a:ln>
        </p:spPr>
        <p:txBody>
          <a:bodyPr anchorCtr="0" anchor="t" bIns="182850" lIns="182850" spcFirstLastPara="1" rIns="182850" wrap="square" tIns="182850">
            <a:spAutoFit/>
          </a:bodyPr>
          <a:lstStyle/>
          <a:p>
            <a:pPr indent="0" lvl="0" marL="0" marR="0" rtl="0" algn="l">
              <a:lnSpc>
                <a:spcPct val="119945"/>
              </a:lnSpc>
              <a:spcBef>
                <a:spcPts val="0"/>
              </a:spcBef>
              <a:spcAft>
                <a:spcPts val="0"/>
              </a:spcAft>
              <a:buClr>
                <a:srgbClr val="000000"/>
              </a:buClr>
              <a:buSzPts val="1200"/>
              <a:buFont typeface="Arial"/>
              <a:buNone/>
            </a:pPr>
            <a:r>
              <a:rPr b="0" i="0" lang="en-US" sz="1200" u="none" cap="none" strike="noStrike">
                <a:solidFill>
                  <a:srgbClr val="002177"/>
                </a:solidFill>
                <a:latin typeface="Poppins"/>
                <a:ea typeface="Poppins"/>
                <a:cs typeface="Poppins"/>
                <a:sym typeface="Poppins"/>
              </a:rPr>
              <a:t>La meta de asistencia escolar del LAUSD es que los estudiantes logren una</a:t>
            </a:r>
            <a:r>
              <a:rPr b="1" i="0" lang="en-US" sz="1200" u="none" cap="none" strike="noStrike">
                <a:solidFill>
                  <a:srgbClr val="002177"/>
                </a:solidFill>
                <a:latin typeface="Poppins"/>
                <a:ea typeface="Poppins"/>
                <a:cs typeface="Poppins"/>
                <a:sym typeface="Poppins"/>
              </a:rPr>
              <a:t> asistencia excelente del 96% o más.</a:t>
            </a:r>
            <a:endParaRPr b="1" i="0" sz="2400" u="none" cap="none" strike="noStrike">
              <a:solidFill>
                <a:srgbClr val="002177"/>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22"/>
          <p:cNvSpPr txBox="1"/>
          <p:nvPr/>
        </p:nvSpPr>
        <p:spPr>
          <a:xfrm>
            <a:off x="503854" y="268077"/>
            <a:ext cx="15404100" cy="20748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6800"/>
              <a:buFont typeface="Arial"/>
              <a:buNone/>
            </a:pPr>
            <a:r>
              <a:rPr b="1" lang="en-US" sz="6800">
                <a:solidFill>
                  <a:srgbClr val="00247C"/>
                </a:solidFill>
                <a:latin typeface="Poppins"/>
                <a:ea typeface="Poppins"/>
                <a:cs typeface="Poppins"/>
                <a:sym typeface="Poppins"/>
              </a:rPr>
              <a:t>Language Classification  </a:t>
            </a:r>
            <a:endParaRPr b="1" sz="6800">
              <a:solidFill>
                <a:srgbClr val="00247C"/>
              </a:solidFill>
              <a:latin typeface="Poppins"/>
              <a:ea typeface="Poppins"/>
              <a:cs typeface="Poppins"/>
              <a:sym typeface="Poppins"/>
            </a:endParaRPr>
          </a:p>
          <a:p>
            <a:pPr indent="0" lvl="0" marL="0" marR="0" rtl="0" algn="l">
              <a:lnSpc>
                <a:spcPct val="110000"/>
              </a:lnSpc>
              <a:spcBef>
                <a:spcPts val="0"/>
              </a:spcBef>
              <a:spcAft>
                <a:spcPts val="0"/>
              </a:spcAft>
              <a:buClr>
                <a:srgbClr val="000000"/>
              </a:buClr>
              <a:buSzPts val="6800"/>
              <a:buFont typeface="Arial"/>
              <a:buNone/>
            </a:pPr>
            <a:r>
              <a:rPr b="1" lang="en-US" sz="6000">
                <a:solidFill>
                  <a:srgbClr val="0062AD"/>
                </a:solidFill>
                <a:latin typeface="Poppins"/>
                <a:ea typeface="Poppins"/>
                <a:cs typeface="Poppins"/>
                <a:sym typeface="Poppins"/>
              </a:rPr>
              <a:t>Clasificación de idiomas </a:t>
            </a:r>
            <a:endParaRPr b="0" i="0" sz="600" u="none" cap="none" strike="noStrike">
              <a:solidFill>
                <a:srgbClr val="0062AD"/>
              </a:solidFill>
              <a:latin typeface="Arial"/>
              <a:ea typeface="Arial"/>
              <a:cs typeface="Arial"/>
              <a:sym typeface="Arial"/>
            </a:endParaRPr>
          </a:p>
        </p:txBody>
      </p:sp>
      <p:sp>
        <p:nvSpPr>
          <p:cNvPr id="570" name="Google Shape;570;p22"/>
          <p:cNvSpPr txBox="1"/>
          <p:nvPr/>
        </p:nvSpPr>
        <p:spPr>
          <a:xfrm>
            <a:off x="268247" y="8046025"/>
            <a:ext cx="4068300" cy="762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650"/>
              <a:buFont typeface="Arial"/>
              <a:buNone/>
            </a:pPr>
            <a:r>
              <a:rPr i="0" lang="en-US" sz="2250" u="none" cap="none" strike="noStrike">
                <a:solidFill>
                  <a:srgbClr val="0C64C0"/>
                </a:solidFill>
                <a:latin typeface="Poppins"/>
                <a:ea typeface="Poppins"/>
                <a:cs typeface="Poppins"/>
                <a:sym typeface="Poppins"/>
              </a:rPr>
              <a:t>Source: FOCUS Attendance Band Report </a:t>
            </a:r>
            <a:r>
              <a:rPr b="1" i="0" lang="en-US" sz="2250" u="none" cap="none" strike="noStrike">
                <a:solidFill>
                  <a:srgbClr val="0C64C0"/>
                </a:solidFill>
                <a:latin typeface="Poppins"/>
                <a:ea typeface="Poppins"/>
                <a:cs typeface="Poppins"/>
                <a:sym typeface="Poppins"/>
              </a:rPr>
              <a:t>202</a:t>
            </a:r>
            <a:r>
              <a:rPr b="1" lang="en-US" sz="2250">
                <a:solidFill>
                  <a:srgbClr val="0C64C0"/>
                </a:solidFill>
                <a:latin typeface="Poppins"/>
                <a:ea typeface="Poppins"/>
                <a:cs typeface="Poppins"/>
                <a:sym typeface="Poppins"/>
              </a:rPr>
              <a:t>4-2025 </a:t>
            </a:r>
            <a:r>
              <a:rPr i="0" lang="en-US" sz="2250" u="none" cap="none" strike="noStrike">
                <a:solidFill>
                  <a:srgbClr val="0C64C0"/>
                </a:solidFill>
                <a:latin typeface="Poppins"/>
                <a:ea typeface="Poppins"/>
                <a:cs typeface="Poppins"/>
                <a:sym typeface="Poppins"/>
              </a:rPr>
              <a:t>SY</a:t>
            </a:r>
            <a:endParaRPr i="0" sz="2000" u="none" cap="none" strike="noStrike">
              <a:solidFill>
                <a:srgbClr val="000000"/>
              </a:solidFill>
              <a:latin typeface="Poppins"/>
              <a:ea typeface="Poppins"/>
              <a:cs typeface="Poppins"/>
              <a:sym typeface="Poppins"/>
            </a:endParaRPr>
          </a:p>
        </p:txBody>
      </p:sp>
      <p:pic>
        <p:nvPicPr>
          <p:cNvPr id="571" name="Google Shape;571;p22"/>
          <p:cNvPicPr preferRelativeResize="0"/>
          <p:nvPr/>
        </p:nvPicPr>
        <p:blipFill rotWithShape="1">
          <a:blip r:embed="rId3">
            <a:alphaModFix/>
          </a:blip>
          <a:srcRect b="0" l="0" r="0" t="0"/>
          <a:stretch/>
        </p:blipFill>
        <p:spPr>
          <a:xfrm>
            <a:off x="503850" y="9012250"/>
            <a:ext cx="2399824" cy="911400"/>
          </a:xfrm>
          <a:prstGeom prst="rect">
            <a:avLst/>
          </a:prstGeom>
          <a:noFill/>
          <a:ln>
            <a:noFill/>
          </a:ln>
        </p:spPr>
      </p:pic>
      <p:pic>
        <p:nvPicPr>
          <p:cNvPr id="572" name="Google Shape;572;p22"/>
          <p:cNvPicPr preferRelativeResize="0"/>
          <p:nvPr/>
        </p:nvPicPr>
        <p:blipFill>
          <a:blip r:embed="rId4">
            <a:alphaModFix/>
          </a:blip>
          <a:stretch>
            <a:fillRect/>
          </a:stretch>
        </p:blipFill>
        <p:spPr>
          <a:xfrm>
            <a:off x="2437693" y="2617725"/>
            <a:ext cx="12663156" cy="4485975"/>
          </a:xfrm>
          <a:prstGeom prst="rect">
            <a:avLst/>
          </a:prstGeom>
          <a:noFill/>
          <a:ln>
            <a:noFill/>
          </a:ln>
        </p:spPr>
      </p:pic>
      <p:pic>
        <p:nvPicPr>
          <p:cNvPr id="573" name="Google Shape;573;p22"/>
          <p:cNvPicPr preferRelativeResize="0"/>
          <p:nvPr/>
        </p:nvPicPr>
        <p:blipFill>
          <a:blip r:embed="rId5">
            <a:alphaModFix/>
          </a:blip>
          <a:stretch>
            <a:fillRect/>
          </a:stretch>
        </p:blipFill>
        <p:spPr>
          <a:xfrm>
            <a:off x="5053677" y="6981800"/>
            <a:ext cx="8761725" cy="3069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graphicFrame>
        <p:nvGraphicFramePr>
          <p:cNvPr id="582" name="Google Shape;582;p25"/>
          <p:cNvGraphicFramePr/>
          <p:nvPr/>
        </p:nvGraphicFramePr>
        <p:xfrm>
          <a:off x="911154" y="4100908"/>
          <a:ext cx="3000000" cy="3000000"/>
        </p:xfrm>
        <a:graphic>
          <a:graphicData uri="http://schemas.openxmlformats.org/drawingml/2006/table">
            <a:tbl>
              <a:tblPr>
                <a:noFill/>
                <a:tableStyleId>{6E15B5CB-2985-4A80-83A5-3DA11971682C}</a:tableStyleId>
              </a:tblPr>
              <a:tblGrid>
                <a:gridCol w="3674275"/>
                <a:gridCol w="4250875"/>
                <a:gridCol w="4235550"/>
                <a:gridCol w="4178850"/>
              </a:tblGrid>
              <a:tr h="1208300">
                <a:tc>
                  <a:txBody>
                    <a:bodyPr/>
                    <a:lstStyle/>
                    <a:p>
                      <a:pPr indent="0" lvl="0" marL="0" marR="0" rtl="0" algn="l">
                        <a:lnSpc>
                          <a:spcPct val="100000"/>
                        </a:lnSpc>
                        <a:spcBef>
                          <a:spcPts val="0"/>
                        </a:spcBef>
                        <a:spcAft>
                          <a:spcPts val="0"/>
                        </a:spcAft>
                        <a:buClr>
                          <a:srgbClr val="000000"/>
                        </a:buClr>
                        <a:buSzPts val="2700"/>
                        <a:buFont typeface="Arial"/>
                        <a:buNone/>
                      </a:pPr>
                      <a:r>
                        <a:rPr b="1" lang="en-US" sz="2700" u="none" cap="none" strike="noStrike">
                          <a:solidFill>
                            <a:srgbClr val="FFFFFF"/>
                          </a:solidFill>
                          <a:latin typeface="Poppins"/>
                          <a:ea typeface="Poppins"/>
                          <a:cs typeface="Poppins"/>
                          <a:sym typeface="Poppins"/>
                        </a:rPr>
                        <a:t>&lt;&lt;School’s Name&gt;&gt;</a:t>
                      </a:r>
                      <a:endParaRPr b="1" sz="1100" u="none" cap="none" strike="noStrike">
                        <a:latin typeface="Poppins"/>
                        <a:ea typeface="Poppins"/>
                        <a:cs typeface="Poppins"/>
                        <a:sym typeface="Poppins"/>
                      </a:endParaRPr>
                    </a:p>
                  </a:txBody>
                  <a:tcPr marT="45725" marB="45725" marR="91450" marL="91450">
                    <a:lnL cap="flat" cmpd="sng" w="9525">
                      <a:solidFill>
                        <a:srgbClr val="000000"/>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575"/>
                    </a:solidFill>
                  </a:tcPr>
                </a:tc>
                <a:tc>
                  <a:txBody>
                    <a:bodyPr/>
                    <a:lstStyle/>
                    <a:p>
                      <a:pPr indent="0" lvl="0" marL="0" marR="0" rtl="0" algn="l">
                        <a:lnSpc>
                          <a:spcPct val="100000"/>
                        </a:lnSpc>
                        <a:spcBef>
                          <a:spcPts val="0"/>
                        </a:spcBef>
                        <a:spcAft>
                          <a:spcPts val="0"/>
                        </a:spcAft>
                        <a:buClr>
                          <a:srgbClr val="000000"/>
                        </a:buClr>
                        <a:buSzPts val="2300"/>
                        <a:buFont typeface="Arial"/>
                        <a:buNone/>
                      </a:pPr>
                      <a:r>
                        <a:rPr b="1" lang="en-US" sz="2300" u="none" cap="none" strike="noStrike">
                          <a:solidFill>
                            <a:schemeClr val="lt1"/>
                          </a:solidFill>
                          <a:latin typeface="Poppins"/>
                          <a:ea typeface="Poppins"/>
                          <a:cs typeface="Poppins"/>
                          <a:sym typeface="Poppins"/>
                        </a:rPr>
                        <a:t>Chronic</a:t>
                      </a:r>
                      <a:endParaRPr b="1" sz="19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700"/>
                        <a:buFont typeface="Arial"/>
                        <a:buNone/>
                      </a:pPr>
                      <a:r>
                        <a:rPr b="1" lang="en-US" sz="2700" u="none" cap="none" strike="noStrike">
                          <a:solidFill>
                            <a:schemeClr val="lt1"/>
                          </a:solidFill>
                          <a:latin typeface="Poppins"/>
                          <a:ea typeface="Poppins"/>
                          <a:cs typeface="Poppins"/>
                          <a:sym typeface="Poppins"/>
                        </a:rPr>
                        <a:t> (91% or Lower)</a:t>
                      </a:r>
                      <a:endParaRPr b="1" sz="1900" u="none" cap="none" strike="noStrike">
                        <a:solidFill>
                          <a:schemeClr val="lt1"/>
                        </a:solidFill>
                        <a:latin typeface="Poppins"/>
                        <a:ea typeface="Poppins"/>
                        <a:cs typeface="Poppins"/>
                        <a:sym typeface="Poppins"/>
                      </a:endParaRPr>
                    </a:p>
                  </a:txBody>
                  <a:tcPr marT="45725" marB="45725" marR="91450" marL="914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0000"/>
                    </a:solidFill>
                  </a:tcPr>
                </a:tc>
                <a:tc>
                  <a:txBody>
                    <a:bodyPr/>
                    <a:lstStyle/>
                    <a:p>
                      <a:pPr indent="0" lvl="0" marL="0" marR="0" rtl="0" algn="l">
                        <a:lnSpc>
                          <a:spcPct val="100000"/>
                        </a:lnSpc>
                        <a:spcBef>
                          <a:spcPts val="0"/>
                        </a:spcBef>
                        <a:spcAft>
                          <a:spcPts val="0"/>
                        </a:spcAft>
                        <a:buClr>
                          <a:srgbClr val="000000"/>
                        </a:buClr>
                        <a:buSzPts val="3100"/>
                        <a:buFont typeface="Arial"/>
                        <a:buNone/>
                      </a:pPr>
                      <a:r>
                        <a:rPr b="1" lang="en-US" sz="3100" u="none" cap="none" strike="noStrike">
                          <a:solidFill>
                            <a:srgbClr val="002575"/>
                          </a:solidFill>
                          <a:latin typeface="Poppins"/>
                          <a:ea typeface="Poppins"/>
                          <a:cs typeface="Poppins"/>
                          <a:sym typeface="Poppins"/>
                        </a:rPr>
                        <a:t>Basic (92%-95%)</a:t>
                      </a:r>
                      <a:endParaRPr b="1" sz="2000" u="none" cap="none" strike="noStrike">
                        <a:latin typeface="Poppins"/>
                        <a:ea typeface="Poppins"/>
                        <a:cs typeface="Poppins"/>
                        <a:sym typeface="Poppins"/>
                      </a:endParaRPr>
                    </a:p>
                  </a:txBody>
                  <a:tcPr marT="45725" marB="45725" marR="91450" marL="91450">
                    <a:lnL cap="flat" cmpd="sng" w="9525">
                      <a:solidFill>
                        <a:schemeClr val="dk1"/>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DB00"/>
                    </a:solidFill>
                  </a:tcPr>
                </a:tc>
                <a:tc>
                  <a:txBody>
                    <a:bodyPr/>
                    <a:lstStyle/>
                    <a:p>
                      <a:pPr indent="0" lvl="0" marL="0" marR="0" rtl="0" algn="l">
                        <a:lnSpc>
                          <a:spcPct val="100000"/>
                        </a:lnSpc>
                        <a:spcBef>
                          <a:spcPts val="0"/>
                        </a:spcBef>
                        <a:spcAft>
                          <a:spcPts val="0"/>
                        </a:spcAft>
                        <a:buClr>
                          <a:srgbClr val="000000"/>
                        </a:buClr>
                        <a:buSzPts val="2300"/>
                        <a:buFont typeface="Arial"/>
                        <a:buNone/>
                      </a:pPr>
                      <a:r>
                        <a:rPr b="1" lang="en-US" sz="2300" u="none" cap="none" strike="noStrike">
                          <a:solidFill>
                            <a:schemeClr val="lt1"/>
                          </a:solidFill>
                          <a:latin typeface="Poppins"/>
                          <a:ea typeface="Poppins"/>
                          <a:cs typeface="Poppins"/>
                          <a:sym typeface="Poppins"/>
                        </a:rPr>
                        <a:t>Excellent</a:t>
                      </a:r>
                      <a:endParaRPr b="1" sz="19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700"/>
                        <a:buFont typeface="Arial"/>
                        <a:buNone/>
                      </a:pPr>
                      <a:r>
                        <a:rPr b="1" lang="en-US" sz="2700" u="none" cap="none" strike="noStrike">
                          <a:solidFill>
                            <a:schemeClr val="lt1"/>
                          </a:solidFill>
                          <a:latin typeface="Poppins"/>
                          <a:ea typeface="Poppins"/>
                          <a:cs typeface="Poppins"/>
                          <a:sym typeface="Poppins"/>
                        </a:rPr>
                        <a:t> (96% or higher)</a:t>
                      </a:r>
                      <a:endParaRPr b="1" sz="1900" u="none" cap="none" strike="noStrike">
                        <a:solidFill>
                          <a:schemeClr val="lt1"/>
                        </a:solidFill>
                        <a:latin typeface="Poppins"/>
                        <a:ea typeface="Poppins"/>
                        <a:cs typeface="Poppins"/>
                        <a:sym typeface="Poppins"/>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5E32"/>
                    </a:solidFill>
                  </a:tcPr>
                </a:tc>
              </a:tr>
              <a:tr h="137460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latin typeface="Poppins"/>
                          <a:ea typeface="Poppins"/>
                          <a:cs typeface="Poppins"/>
                          <a:sym typeface="Poppins"/>
                        </a:rPr>
                        <a:t>PERCENTAGE</a:t>
                      </a:r>
                      <a:endParaRPr b="1" sz="1400" u="none" cap="none" strike="noStrike">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700"/>
                        <a:buFont typeface="Arial"/>
                        <a:buNone/>
                      </a:pPr>
                      <a:r>
                        <a:rPr b="1" lang="en-US" sz="2700" u="none" cap="none" strike="noStrike">
                          <a:solidFill>
                            <a:srgbClr val="002575"/>
                          </a:solidFill>
                          <a:latin typeface="Poppins"/>
                          <a:ea typeface="Poppins"/>
                          <a:cs typeface="Poppins"/>
                          <a:sym typeface="Poppins"/>
                        </a:rPr>
                        <a:t>PORCENTAJE</a:t>
                      </a:r>
                      <a:endParaRPr b="1" sz="1400" u="none" cap="none" strike="noStrike">
                        <a:latin typeface="Poppins"/>
                        <a:ea typeface="Poppins"/>
                        <a:cs typeface="Poppins"/>
                        <a:sym typeface="Poppins"/>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700"/>
                        <a:buFont typeface="Arial"/>
                        <a:buNone/>
                      </a:pPr>
                      <a:r>
                        <a:rPr b="1" lang="en-US" sz="2700" u="none" cap="none" strike="noStrike">
                          <a:solidFill>
                            <a:srgbClr val="002575"/>
                          </a:solidFill>
                          <a:latin typeface="Poppins"/>
                          <a:ea typeface="Poppins"/>
                          <a:cs typeface="Poppins"/>
                          <a:sym typeface="Poppins"/>
                        </a:rPr>
                        <a:t>&lt;&lt;INSERT DATA&gt;&gt;</a:t>
                      </a:r>
                      <a:endParaRPr b="1" sz="1100" u="none" cap="none" strike="noStrike">
                        <a:latin typeface="Poppins"/>
                        <a:ea typeface="Poppins"/>
                        <a:cs typeface="Poppins"/>
                        <a:sym typeface="Poppins"/>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700"/>
                        <a:buFont typeface="Arial"/>
                        <a:buNone/>
                      </a:pPr>
                      <a:r>
                        <a:rPr b="1" lang="en-US" sz="2700" u="none" cap="none" strike="noStrike">
                          <a:solidFill>
                            <a:srgbClr val="002575"/>
                          </a:solidFill>
                          <a:latin typeface="Poppins"/>
                          <a:ea typeface="Poppins"/>
                          <a:cs typeface="Poppins"/>
                          <a:sym typeface="Poppins"/>
                        </a:rPr>
                        <a:t>&lt;&lt;INSERT DATA&gt;&gt;</a:t>
                      </a:r>
                      <a:endParaRPr b="1" sz="1100" u="none" cap="none" strike="noStrike">
                        <a:latin typeface="Poppins"/>
                        <a:ea typeface="Poppins"/>
                        <a:cs typeface="Poppins"/>
                        <a:sym typeface="Poppins"/>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700"/>
                        <a:buFont typeface="Arial"/>
                        <a:buNone/>
                      </a:pPr>
                      <a:r>
                        <a:rPr b="1" lang="en-US" sz="2700" u="none" cap="none" strike="noStrike">
                          <a:solidFill>
                            <a:srgbClr val="002575"/>
                          </a:solidFill>
                          <a:latin typeface="Poppins"/>
                          <a:ea typeface="Poppins"/>
                          <a:cs typeface="Poppins"/>
                          <a:sym typeface="Poppins"/>
                        </a:rPr>
                        <a:t>&lt;&lt;INSERT DATA&gt;&gt;</a:t>
                      </a:r>
                      <a:endParaRPr b="1" sz="1100" u="none" cap="none" strike="noStrike">
                        <a:latin typeface="Poppins"/>
                        <a:ea typeface="Poppins"/>
                        <a:cs typeface="Poppins"/>
                        <a:sym typeface="Poppins"/>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785075">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latin typeface="Poppins"/>
                          <a:ea typeface="Poppins"/>
                          <a:cs typeface="Poppins"/>
                          <a:sym typeface="Poppins"/>
                        </a:rPr>
                        <a:t> </a:t>
                      </a:r>
                      <a:endParaRPr b="1" sz="1400" u="none" cap="none" strike="noStrike">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rPr b="1" lang="en-US" sz="1800" u="none" cap="none" strike="noStrike">
                          <a:latin typeface="Poppins"/>
                          <a:ea typeface="Poppins"/>
                          <a:cs typeface="Poppins"/>
                          <a:sym typeface="Poppins"/>
                        </a:rPr>
                        <a:t># OF STUDENTS</a:t>
                      </a:r>
                      <a:endParaRPr b="1" sz="1400" u="none" cap="none" strike="noStrike">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700"/>
                        <a:buFont typeface="Arial"/>
                        <a:buNone/>
                      </a:pPr>
                      <a:r>
                        <a:rPr b="1" lang="en-US" sz="2700" u="none" cap="none" strike="noStrike">
                          <a:solidFill>
                            <a:srgbClr val="002575"/>
                          </a:solidFill>
                          <a:latin typeface="Poppins"/>
                          <a:ea typeface="Poppins"/>
                          <a:cs typeface="Poppins"/>
                          <a:sym typeface="Poppins"/>
                        </a:rPr>
                        <a:t># DE ESTUDIANTES</a:t>
                      </a:r>
                      <a:endParaRPr b="1" sz="1400" u="none" cap="none" strike="noStrike">
                        <a:latin typeface="Poppins"/>
                        <a:ea typeface="Poppins"/>
                        <a:cs typeface="Poppins"/>
                        <a:sym typeface="Poppins"/>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700"/>
                        <a:buFont typeface="Arial"/>
                        <a:buNone/>
                      </a:pPr>
                      <a:r>
                        <a:rPr b="1" lang="en-US" sz="2700" u="none" cap="none" strike="noStrike">
                          <a:solidFill>
                            <a:srgbClr val="002575"/>
                          </a:solidFill>
                          <a:latin typeface="Poppins"/>
                          <a:ea typeface="Poppins"/>
                          <a:cs typeface="Poppins"/>
                          <a:sym typeface="Poppins"/>
                        </a:rPr>
                        <a:t>&lt;&lt;INSERT DATA&gt;&gt;</a:t>
                      </a:r>
                      <a:endParaRPr b="1" sz="1100" u="none" cap="none" strike="noStrike">
                        <a:latin typeface="Poppins"/>
                        <a:ea typeface="Poppins"/>
                        <a:cs typeface="Poppins"/>
                        <a:sym typeface="Poppins"/>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700"/>
                        <a:buFont typeface="Arial"/>
                        <a:buNone/>
                      </a:pPr>
                      <a:r>
                        <a:rPr b="1" lang="en-US" sz="2700" u="none" cap="none" strike="noStrike">
                          <a:solidFill>
                            <a:srgbClr val="002575"/>
                          </a:solidFill>
                          <a:latin typeface="Poppins"/>
                          <a:ea typeface="Poppins"/>
                          <a:cs typeface="Poppins"/>
                          <a:sym typeface="Poppins"/>
                        </a:rPr>
                        <a:t>&lt;&lt;INSERT DATA&gt;&gt;</a:t>
                      </a:r>
                      <a:endParaRPr b="1" sz="1100" u="none" cap="none" strike="noStrike">
                        <a:latin typeface="Poppins"/>
                        <a:ea typeface="Poppins"/>
                        <a:cs typeface="Poppins"/>
                        <a:sym typeface="Poppins"/>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700"/>
                        <a:buFont typeface="Arial"/>
                        <a:buNone/>
                      </a:pPr>
                      <a:r>
                        <a:rPr b="1" lang="en-US" sz="2700" u="none" cap="none" strike="noStrike">
                          <a:solidFill>
                            <a:srgbClr val="002575"/>
                          </a:solidFill>
                          <a:latin typeface="Poppins"/>
                          <a:ea typeface="Poppins"/>
                          <a:cs typeface="Poppins"/>
                          <a:sym typeface="Poppins"/>
                        </a:rPr>
                        <a:t>&lt;&lt;INSERT DATA&gt;&gt;</a:t>
                      </a:r>
                      <a:endParaRPr b="1" sz="1100" u="none" cap="none" strike="noStrike">
                        <a:latin typeface="Poppins"/>
                        <a:ea typeface="Poppins"/>
                        <a:cs typeface="Poppins"/>
                        <a:sym typeface="Poppins"/>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583" name="Google Shape;583;p25"/>
          <p:cNvSpPr txBox="1"/>
          <p:nvPr/>
        </p:nvSpPr>
        <p:spPr>
          <a:xfrm>
            <a:off x="965554" y="2441102"/>
            <a:ext cx="16356900" cy="12930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4000"/>
              <a:buFont typeface="Arial"/>
              <a:buNone/>
            </a:pPr>
            <a:r>
              <a:rPr b="1" i="0" lang="en-US" sz="4000" u="none" cap="none" strike="noStrike">
                <a:solidFill>
                  <a:srgbClr val="00247C"/>
                </a:solidFill>
                <a:latin typeface="Poppins"/>
                <a:ea typeface="Poppins"/>
                <a:cs typeface="Poppins"/>
                <a:sym typeface="Poppins"/>
              </a:rPr>
              <a:t>ATTENDANCE ACHIEVEMENT AS OF &lt;&lt;date&gt;&gt;​ </a:t>
            </a:r>
            <a:endParaRPr b="1" i="0" sz="4000" u="none" cap="none" strike="noStrike">
              <a:solidFill>
                <a:srgbClr val="00247C"/>
              </a:solidFill>
              <a:latin typeface="Poppins"/>
              <a:ea typeface="Poppins"/>
              <a:cs typeface="Poppins"/>
              <a:sym typeface="Poppins"/>
            </a:endParaRPr>
          </a:p>
          <a:p>
            <a:pPr indent="0" lvl="0" marL="0" marR="0" rtl="0" algn="l">
              <a:lnSpc>
                <a:spcPct val="110000"/>
              </a:lnSpc>
              <a:spcBef>
                <a:spcPts val="0"/>
              </a:spcBef>
              <a:spcAft>
                <a:spcPts val="0"/>
              </a:spcAft>
              <a:buClr>
                <a:srgbClr val="000000"/>
              </a:buClr>
              <a:buSzPts val="4000"/>
              <a:buFont typeface="Arial"/>
              <a:buNone/>
            </a:pPr>
            <a:r>
              <a:rPr b="1" i="0" lang="en-US" sz="4000" u="none" cap="none" strike="noStrike">
                <a:solidFill>
                  <a:srgbClr val="00247C"/>
                </a:solidFill>
                <a:latin typeface="Poppins"/>
                <a:ea typeface="Poppins"/>
                <a:cs typeface="Poppins"/>
                <a:sym typeface="Poppins"/>
              </a:rPr>
              <a:t>LOGRO DE ASISTENCIA A LA &lt;&lt;fecha&gt;&gt;</a:t>
            </a:r>
            <a:endParaRPr b="0" i="0" sz="4000" u="none" cap="none" strike="noStrike">
              <a:solidFill>
                <a:srgbClr val="00247C"/>
              </a:solidFill>
              <a:latin typeface="Arial"/>
              <a:ea typeface="Arial"/>
              <a:cs typeface="Arial"/>
              <a:sym typeface="Arial"/>
            </a:endParaRPr>
          </a:p>
        </p:txBody>
      </p:sp>
      <p:sp>
        <p:nvSpPr>
          <p:cNvPr id="584" name="Google Shape;584;p25"/>
          <p:cNvSpPr txBox="1"/>
          <p:nvPr/>
        </p:nvSpPr>
        <p:spPr>
          <a:xfrm>
            <a:off x="10837783" y="9258300"/>
            <a:ext cx="6421517" cy="24765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1650"/>
              <a:buFont typeface="Arial"/>
              <a:buNone/>
            </a:pPr>
            <a:r>
              <a:rPr b="0" i="0" lang="en-US" sz="1650" u="none" cap="none" strike="noStrike">
                <a:solidFill>
                  <a:srgbClr val="0C64C0"/>
                </a:solidFill>
                <a:latin typeface="Open Sans"/>
                <a:ea typeface="Open Sans"/>
                <a:cs typeface="Open Sans"/>
                <a:sym typeface="Open Sans"/>
              </a:rPr>
              <a:t>Source: FOCUS Attendance Band Report as of </a:t>
            </a:r>
            <a:r>
              <a:rPr b="1" i="0" lang="en-US" sz="1650" u="none" cap="none" strike="noStrike">
                <a:solidFill>
                  <a:srgbClr val="0C64C0"/>
                </a:solidFill>
                <a:latin typeface="Open Sans"/>
                <a:ea typeface="Open Sans"/>
                <a:cs typeface="Open Sans"/>
                <a:sym typeface="Open Sans"/>
              </a:rPr>
              <a:t>&lt;&lt;DATE&gt;&gt;</a:t>
            </a:r>
            <a:endParaRPr b="0" i="0" sz="1400" u="none" cap="none" strike="noStrike">
              <a:solidFill>
                <a:srgbClr val="000000"/>
              </a:solidFill>
              <a:latin typeface="Arial"/>
              <a:ea typeface="Arial"/>
              <a:cs typeface="Arial"/>
              <a:sym typeface="Arial"/>
            </a:endParaRPr>
          </a:p>
        </p:txBody>
      </p:sp>
      <p:pic>
        <p:nvPicPr>
          <p:cNvPr id="585" name="Google Shape;585;p25"/>
          <p:cNvPicPr preferRelativeResize="0"/>
          <p:nvPr/>
        </p:nvPicPr>
        <p:blipFill rotWithShape="1">
          <a:blip r:embed="rId3">
            <a:alphaModFix/>
          </a:blip>
          <a:srcRect b="0" l="0" r="0" t="0"/>
          <a:stretch/>
        </p:blipFill>
        <p:spPr>
          <a:xfrm>
            <a:off x="503850" y="9012250"/>
            <a:ext cx="2399824" cy="911400"/>
          </a:xfrm>
          <a:prstGeom prst="rect">
            <a:avLst/>
          </a:prstGeom>
          <a:noFill/>
          <a:ln>
            <a:noFill/>
          </a:ln>
        </p:spPr>
      </p:pic>
      <p:pic>
        <p:nvPicPr>
          <p:cNvPr id="586" name="Google Shape;586;p25"/>
          <p:cNvPicPr preferRelativeResize="0"/>
          <p:nvPr/>
        </p:nvPicPr>
        <p:blipFill>
          <a:blip r:embed="rId4">
            <a:alphaModFix/>
          </a:blip>
          <a:stretch>
            <a:fillRect/>
          </a:stretch>
        </p:blipFill>
        <p:spPr>
          <a:xfrm>
            <a:off x="-34275" y="-9"/>
            <a:ext cx="18288000" cy="236636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g38a3352c4e0_1_1665"/>
          <p:cNvSpPr txBox="1"/>
          <p:nvPr/>
        </p:nvSpPr>
        <p:spPr>
          <a:xfrm>
            <a:off x="572250" y="1821200"/>
            <a:ext cx="15904200" cy="1139100"/>
          </a:xfrm>
          <a:prstGeom prst="rect">
            <a:avLst/>
          </a:prstGeom>
          <a:noFill/>
          <a:ln>
            <a:noFill/>
          </a:ln>
        </p:spPr>
        <p:txBody>
          <a:bodyPr anchorCtr="0" anchor="t" bIns="182850" lIns="182850" spcFirstLastPara="1" rIns="182850" wrap="square" tIns="182850">
            <a:spAutoFit/>
          </a:bodyPr>
          <a:lstStyle/>
          <a:p>
            <a:pPr indent="0" lvl="0" marL="0" rtl="0" algn="ctr">
              <a:lnSpc>
                <a:spcPct val="100000"/>
              </a:lnSpc>
              <a:spcBef>
                <a:spcPts val="0"/>
              </a:spcBef>
              <a:spcAft>
                <a:spcPts val="0"/>
              </a:spcAft>
              <a:buNone/>
            </a:pPr>
            <a:r>
              <a:rPr b="1" lang="en-US" sz="3200">
                <a:solidFill>
                  <a:srgbClr val="F53106"/>
                </a:solidFill>
                <a:latin typeface="Poppins"/>
                <a:ea typeface="Poppins"/>
                <a:cs typeface="Poppins"/>
                <a:sym typeface="Poppins"/>
              </a:rPr>
              <a:t>Compulsory Education Law</a:t>
            </a:r>
            <a:endParaRPr b="1" sz="3200">
              <a:solidFill>
                <a:srgbClr val="F53106"/>
              </a:solidFill>
              <a:latin typeface="Poppins"/>
              <a:ea typeface="Poppins"/>
              <a:cs typeface="Poppins"/>
              <a:sym typeface="Poppins"/>
            </a:endParaRPr>
          </a:p>
          <a:p>
            <a:pPr indent="0" lvl="0" marL="0" rtl="0" algn="ctr">
              <a:lnSpc>
                <a:spcPct val="100000"/>
              </a:lnSpc>
              <a:spcBef>
                <a:spcPts val="0"/>
              </a:spcBef>
              <a:spcAft>
                <a:spcPts val="0"/>
              </a:spcAft>
              <a:buNone/>
            </a:pPr>
            <a:r>
              <a:rPr b="1" lang="en-US" sz="1800">
                <a:solidFill>
                  <a:srgbClr val="0D5DDF"/>
                </a:solidFill>
                <a:latin typeface="Poppins"/>
                <a:ea typeface="Poppins"/>
                <a:cs typeface="Poppins"/>
                <a:sym typeface="Poppins"/>
              </a:rPr>
              <a:t>California Education Code Section 48200</a:t>
            </a:r>
            <a:endParaRPr b="1" sz="1800">
              <a:solidFill>
                <a:srgbClr val="0D5DDF"/>
              </a:solidFill>
              <a:latin typeface="Poppins"/>
              <a:ea typeface="Poppins"/>
              <a:cs typeface="Poppins"/>
              <a:sym typeface="Poppins"/>
            </a:endParaRPr>
          </a:p>
        </p:txBody>
      </p:sp>
      <p:graphicFrame>
        <p:nvGraphicFramePr>
          <p:cNvPr id="592" name="Google Shape;592;g38a3352c4e0_1_1665"/>
          <p:cNvGraphicFramePr/>
          <p:nvPr/>
        </p:nvGraphicFramePr>
        <p:xfrm>
          <a:off x="572250" y="4464525"/>
          <a:ext cx="3000000" cy="3000000"/>
        </p:xfrm>
        <a:graphic>
          <a:graphicData uri="http://schemas.openxmlformats.org/drawingml/2006/table">
            <a:tbl>
              <a:tblPr>
                <a:noFill/>
                <a:tableStyleId>{DD5DAA72-92C0-43AE-8853-005D922B8C9C}</a:tableStyleId>
              </a:tblPr>
              <a:tblGrid>
                <a:gridCol w="8571750"/>
                <a:gridCol w="8492500"/>
              </a:tblGrid>
              <a:tr h="762000">
                <a:tc>
                  <a:txBody>
                    <a:bodyPr/>
                    <a:lstStyle/>
                    <a:p>
                      <a:pPr indent="0" lvl="0" marL="25400" marR="25400" rtl="0" algn="ctr">
                        <a:lnSpc>
                          <a:spcPct val="108000"/>
                        </a:lnSpc>
                        <a:spcBef>
                          <a:spcPts val="0"/>
                        </a:spcBef>
                        <a:spcAft>
                          <a:spcPts val="0"/>
                        </a:spcAft>
                        <a:buNone/>
                      </a:pPr>
                      <a:r>
                        <a:rPr b="1" lang="en-US" sz="3200">
                          <a:solidFill>
                            <a:srgbClr val="FE0000"/>
                          </a:solidFill>
                          <a:latin typeface="Poppins"/>
                          <a:ea typeface="Poppins"/>
                          <a:cs typeface="Poppins"/>
                          <a:sym typeface="Poppins"/>
                        </a:rPr>
                        <a:t>Truancy (E.C. 48260)</a:t>
                      </a:r>
                      <a:endParaRPr sz="2200"/>
                    </a:p>
                  </a:txBody>
                  <a:tcPr marT="182850" marB="182850" marR="182850" marL="182850">
                    <a:lnL cap="flat" cmpd="sng" w="38100">
                      <a:solidFill>
                        <a:srgbClr val="002475"/>
                      </a:solidFill>
                      <a:prstDash val="solid"/>
                      <a:round/>
                      <a:headEnd len="sm" w="sm" type="none"/>
                      <a:tailEnd len="sm" w="sm" type="none"/>
                    </a:lnL>
                    <a:lnR cap="flat" cmpd="sng" w="38100">
                      <a:solidFill>
                        <a:srgbClr val="002475"/>
                      </a:solidFill>
                      <a:prstDash val="solid"/>
                      <a:round/>
                      <a:headEnd len="sm" w="sm" type="none"/>
                      <a:tailEnd len="sm" w="sm" type="none"/>
                    </a:lnR>
                    <a:lnT cap="flat" cmpd="sng" w="38100">
                      <a:solidFill>
                        <a:srgbClr val="002475"/>
                      </a:solidFill>
                      <a:prstDash val="solid"/>
                      <a:round/>
                      <a:headEnd len="sm" w="sm" type="none"/>
                      <a:tailEnd len="sm" w="sm" type="none"/>
                    </a:lnT>
                    <a:lnB cap="flat" cmpd="sng" w="38100">
                      <a:solidFill>
                        <a:srgbClr val="002475"/>
                      </a:solidFill>
                      <a:prstDash val="solid"/>
                      <a:round/>
                      <a:headEnd len="sm" w="sm" type="none"/>
                      <a:tailEnd len="sm" w="sm" type="none"/>
                    </a:lnB>
                  </a:tcPr>
                </a:tc>
                <a:tc>
                  <a:txBody>
                    <a:bodyPr/>
                    <a:lstStyle/>
                    <a:p>
                      <a:pPr indent="736600" lvl="0" marL="25400" marR="25400" rtl="0" algn="l">
                        <a:lnSpc>
                          <a:spcPct val="108000"/>
                        </a:lnSpc>
                        <a:spcBef>
                          <a:spcPts val="0"/>
                        </a:spcBef>
                        <a:spcAft>
                          <a:spcPts val="0"/>
                        </a:spcAft>
                        <a:buNone/>
                      </a:pPr>
                      <a:r>
                        <a:rPr b="1" lang="en-US" sz="3200">
                          <a:solidFill>
                            <a:srgbClr val="F53106"/>
                          </a:solidFill>
                          <a:latin typeface="Poppins"/>
                          <a:ea typeface="Poppins"/>
                          <a:cs typeface="Poppins"/>
                          <a:sym typeface="Poppins"/>
                        </a:rPr>
                        <a:t>Chronic Absenteeism</a:t>
                      </a:r>
                      <a:endParaRPr sz="2800"/>
                    </a:p>
                  </a:txBody>
                  <a:tcPr marT="182850" marB="182850" marR="182850" marL="182850">
                    <a:lnL cap="flat" cmpd="sng" w="38100">
                      <a:solidFill>
                        <a:srgbClr val="002475"/>
                      </a:solidFill>
                      <a:prstDash val="solid"/>
                      <a:round/>
                      <a:headEnd len="sm" w="sm" type="none"/>
                      <a:tailEnd len="sm" w="sm" type="none"/>
                    </a:lnL>
                    <a:lnR cap="flat" cmpd="sng" w="38100">
                      <a:solidFill>
                        <a:srgbClr val="002475"/>
                      </a:solidFill>
                      <a:prstDash val="solid"/>
                      <a:round/>
                      <a:headEnd len="sm" w="sm" type="none"/>
                      <a:tailEnd len="sm" w="sm" type="none"/>
                    </a:lnR>
                    <a:lnT cap="flat" cmpd="sng" w="38100">
                      <a:solidFill>
                        <a:srgbClr val="002475"/>
                      </a:solidFill>
                      <a:prstDash val="solid"/>
                      <a:round/>
                      <a:headEnd len="sm" w="sm" type="none"/>
                      <a:tailEnd len="sm" w="sm" type="none"/>
                    </a:lnT>
                    <a:lnB cap="flat" cmpd="sng" w="38100">
                      <a:solidFill>
                        <a:srgbClr val="002475"/>
                      </a:solidFill>
                      <a:prstDash val="solid"/>
                      <a:round/>
                      <a:headEnd len="sm" w="sm" type="none"/>
                      <a:tailEnd len="sm" w="sm" type="none"/>
                    </a:lnB>
                  </a:tcPr>
                </a:tc>
              </a:tr>
              <a:tr h="762000">
                <a:tc>
                  <a:txBody>
                    <a:bodyPr/>
                    <a:lstStyle/>
                    <a:p>
                      <a:pPr indent="0" lvl="0" marL="25400" marR="76200" rtl="0" algn="l">
                        <a:spcBef>
                          <a:spcPts val="0"/>
                        </a:spcBef>
                        <a:spcAft>
                          <a:spcPts val="0"/>
                        </a:spcAft>
                        <a:buClr>
                          <a:schemeClr val="dk1"/>
                        </a:buClr>
                        <a:buFont typeface="Arial"/>
                        <a:buNone/>
                      </a:pPr>
                      <a:r>
                        <a:rPr lang="en-US" sz="2400">
                          <a:solidFill>
                            <a:srgbClr val="002475"/>
                          </a:solidFill>
                          <a:latin typeface="Poppins"/>
                          <a:ea typeface="Poppins"/>
                          <a:cs typeface="Poppins"/>
                          <a:sym typeface="Poppins"/>
                        </a:rPr>
                        <a:t>In California, truancy is defined as being absent from school for </a:t>
                      </a:r>
                      <a:r>
                        <a:rPr b="1" lang="en-US" sz="2400">
                          <a:solidFill>
                            <a:srgbClr val="002475"/>
                          </a:solidFill>
                          <a:latin typeface="Poppins"/>
                          <a:ea typeface="Poppins"/>
                          <a:cs typeface="Poppins"/>
                          <a:sym typeface="Poppins"/>
                        </a:rPr>
                        <a:t>30 minutes or more </a:t>
                      </a:r>
                      <a:r>
                        <a:rPr lang="en-US" sz="2400" u="sng">
                          <a:solidFill>
                            <a:srgbClr val="002475"/>
                          </a:solidFill>
                          <a:latin typeface="Poppins"/>
                          <a:ea typeface="Poppins"/>
                          <a:cs typeface="Poppins"/>
                          <a:sym typeface="Poppins"/>
                        </a:rPr>
                        <a:t>without a valid excuse</a:t>
                      </a:r>
                      <a:r>
                        <a:rPr lang="en-US" sz="2400">
                          <a:solidFill>
                            <a:srgbClr val="002475"/>
                          </a:solidFill>
                          <a:latin typeface="Poppins"/>
                          <a:ea typeface="Poppins"/>
                          <a:cs typeface="Poppins"/>
                          <a:sym typeface="Poppins"/>
                        </a:rPr>
                        <a:t> on </a:t>
                      </a:r>
                      <a:r>
                        <a:rPr b="1" lang="en-US" sz="2400">
                          <a:solidFill>
                            <a:srgbClr val="002475"/>
                          </a:solidFill>
                          <a:latin typeface="Poppins"/>
                          <a:ea typeface="Poppins"/>
                          <a:cs typeface="Poppins"/>
                          <a:sym typeface="Poppins"/>
                        </a:rPr>
                        <a:t>three (3) occasions</a:t>
                      </a:r>
                      <a:r>
                        <a:rPr lang="en-US" sz="2400">
                          <a:solidFill>
                            <a:srgbClr val="002475"/>
                          </a:solidFill>
                          <a:latin typeface="Poppins"/>
                          <a:ea typeface="Poppins"/>
                          <a:cs typeface="Poppins"/>
                          <a:sym typeface="Poppins"/>
                        </a:rPr>
                        <a:t>.</a:t>
                      </a:r>
                      <a:endParaRPr b="1" sz="2400">
                        <a:solidFill>
                          <a:srgbClr val="F53106"/>
                        </a:solidFill>
                        <a:latin typeface="Poppins"/>
                        <a:ea typeface="Poppins"/>
                        <a:cs typeface="Poppins"/>
                        <a:sym typeface="Poppins"/>
                      </a:endParaRPr>
                    </a:p>
                    <a:p>
                      <a:pPr indent="-381000" lvl="0" marL="457200" marR="406400" rtl="0" algn="l">
                        <a:spcBef>
                          <a:spcPts val="1600"/>
                        </a:spcBef>
                        <a:spcAft>
                          <a:spcPts val="0"/>
                        </a:spcAft>
                        <a:buClr>
                          <a:srgbClr val="002475"/>
                        </a:buClr>
                        <a:buSzPts val="2400"/>
                        <a:buFont typeface="Poppins"/>
                        <a:buChar char="●"/>
                      </a:pPr>
                      <a:r>
                        <a:rPr lang="en-US" sz="2400">
                          <a:solidFill>
                            <a:srgbClr val="002475"/>
                          </a:solidFill>
                          <a:latin typeface="Poppins"/>
                          <a:ea typeface="Poppins"/>
                          <a:cs typeface="Poppins"/>
                          <a:sym typeface="Poppins"/>
                        </a:rPr>
                        <a:t>Tardies or Early Leaves in excess of 30 minutes (or more) </a:t>
                      </a:r>
                      <a:r>
                        <a:rPr lang="en-US" sz="2400" u="sng">
                          <a:solidFill>
                            <a:srgbClr val="002475"/>
                          </a:solidFill>
                          <a:latin typeface="Poppins"/>
                          <a:ea typeface="Poppins"/>
                          <a:cs typeface="Poppins"/>
                          <a:sym typeface="Poppins"/>
                        </a:rPr>
                        <a:t>without valid excuse</a:t>
                      </a:r>
                      <a:r>
                        <a:rPr lang="en-US" sz="2400">
                          <a:solidFill>
                            <a:srgbClr val="002475"/>
                          </a:solidFill>
                          <a:latin typeface="Poppins"/>
                          <a:ea typeface="Poppins"/>
                          <a:cs typeface="Poppins"/>
                          <a:sym typeface="Poppins"/>
                        </a:rPr>
                        <a:t> count towards truancy.</a:t>
                      </a:r>
                      <a:endParaRPr sz="2600"/>
                    </a:p>
                  </a:txBody>
                  <a:tcPr marT="182850" marB="182850" marR="182850" marL="182850">
                    <a:lnL cap="flat" cmpd="sng" w="38100">
                      <a:solidFill>
                        <a:srgbClr val="002475"/>
                      </a:solidFill>
                      <a:prstDash val="solid"/>
                      <a:round/>
                      <a:headEnd len="sm" w="sm" type="none"/>
                      <a:tailEnd len="sm" w="sm" type="none"/>
                    </a:lnL>
                    <a:lnR cap="flat" cmpd="sng" w="38100">
                      <a:solidFill>
                        <a:srgbClr val="002475"/>
                      </a:solidFill>
                      <a:prstDash val="solid"/>
                      <a:round/>
                      <a:headEnd len="sm" w="sm" type="none"/>
                      <a:tailEnd len="sm" w="sm" type="none"/>
                    </a:lnR>
                    <a:lnT cap="flat" cmpd="sng" w="38100">
                      <a:solidFill>
                        <a:srgbClr val="002475"/>
                      </a:solidFill>
                      <a:prstDash val="solid"/>
                      <a:round/>
                      <a:headEnd len="sm" w="sm" type="none"/>
                      <a:tailEnd len="sm" w="sm" type="none"/>
                    </a:lnT>
                    <a:lnB cap="flat" cmpd="sng" w="38100">
                      <a:solidFill>
                        <a:srgbClr val="002475"/>
                      </a:solidFill>
                      <a:prstDash val="solid"/>
                      <a:round/>
                      <a:headEnd len="sm" w="sm" type="none"/>
                      <a:tailEnd len="sm" w="sm" type="none"/>
                    </a:lnB>
                  </a:tcPr>
                </a:tc>
                <a:tc>
                  <a:txBody>
                    <a:bodyPr/>
                    <a:lstStyle/>
                    <a:p>
                      <a:pPr indent="0" lvl="0" marL="0" rtl="0" algn="l">
                        <a:spcBef>
                          <a:spcPts val="0"/>
                        </a:spcBef>
                        <a:spcAft>
                          <a:spcPts val="0"/>
                        </a:spcAft>
                        <a:buNone/>
                      </a:pPr>
                      <a:r>
                        <a:rPr lang="en-US" sz="2600">
                          <a:solidFill>
                            <a:srgbClr val="002177"/>
                          </a:solidFill>
                          <a:latin typeface="Poppins"/>
                          <a:ea typeface="Poppins"/>
                          <a:cs typeface="Poppins"/>
                          <a:sym typeface="Poppins"/>
                        </a:rPr>
                        <a:t>In LAUSD, a student is identified as chronically absent when they miss </a:t>
                      </a:r>
                      <a:r>
                        <a:rPr b="1" lang="en-US" sz="2600">
                          <a:solidFill>
                            <a:srgbClr val="002177"/>
                          </a:solidFill>
                          <a:latin typeface="Poppins"/>
                          <a:ea typeface="Poppins"/>
                          <a:cs typeface="Poppins"/>
                          <a:sym typeface="Poppins"/>
                        </a:rPr>
                        <a:t>15 school days in one school year</a:t>
                      </a:r>
                      <a:r>
                        <a:rPr lang="en-US" sz="2600">
                          <a:solidFill>
                            <a:srgbClr val="002177"/>
                          </a:solidFill>
                          <a:latin typeface="Poppins"/>
                          <a:ea typeface="Poppins"/>
                          <a:cs typeface="Poppins"/>
                          <a:sym typeface="Poppins"/>
                        </a:rPr>
                        <a:t>, whether the absences are excused, unexcused, or school suspensions.</a:t>
                      </a:r>
                      <a:endParaRPr sz="2600">
                        <a:solidFill>
                          <a:srgbClr val="002177"/>
                        </a:solidFill>
                        <a:latin typeface="Poppins"/>
                        <a:ea typeface="Poppins"/>
                        <a:cs typeface="Poppins"/>
                        <a:sym typeface="Poppins"/>
                      </a:endParaRPr>
                    </a:p>
                    <a:p>
                      <a:pPr indent="0" lvl="0" marL="0" rtl="0" algn="l">
                        <a:spcBef>
                          <a:spcPts val="0"/>
                        </a:spcBef>
                        <a:spcAft>
                          <a:spcPts val="0"/>
                        </a:spcAft>
                        <a:buNone/>
                      </a:pPr>
                      <a:r>
                        <a:t/>
                      </a:r>
                      <a:endParaRPr sz="2600">
                        <a:solidFill>
                          <a:srgbClr val="002177"/>
                        </a:solidFill>
                        <a:latin typeface="Poppins"/>
                        <a:ea typeface="Poppins"/>
                        <a:cs typeface="Poppins"/>
                        <a:sym typeface="Poppins"/>
                      </a:endParaRPr>
                    </a:p>
                    <a:p>
                      <a:pPr indent="0" lvl="0" marL="0" rtl="0" algn="l">
                        <a:spcBef>
                          <a:spcPts val="0"/>
                        </a:spcBef>
                        <a:spcAft>
                          <a:spcPts val="0"/>
                        </a:spcAft>
                        <a:buNone/>
                      </a:pPr>
                      <a:r>
                        <a:rPr b="1" lang="en-US" sz="2400">
                          <a:solidFill>
                            <a:srgbClr val="002177"/>
                          </a:solidFill>
                          <a:latin typeface="Poppins"/>
                          <a:ea typeface="Poppins"/>
                          <a:cs typeface="Poppins"/>
                          <a:sym typeface="Poppins"/>
                        </a:rPr>
                        <a:t>1 to 2 absences per month = 10-20 absences per year </a:t>
                      </a:r>
                      <a:endParaRPr b="1" sz="2800"/>
                    </a:p>
                  </a:txBody>
                  <a:tcPr marT="182850" marB="182850" marR="182850" marL="182850">
                    <a:lnL cap="flat" cmpd="sng" w="38100">
                      <a:solidFill>
                        <a:srgbClr val="002475"/>
                      </a:solidFill>
                      <a:prstDash val="solid"/>
                      <a:round/>
                      <a:headEnd len="sm" w="sm" type="none"/>
                      <a:tailEnd len="sm" w="sm" type="none"/>
                    </a:lnL>
                    <a:lnR cap="flat" cmpd="sng" w="38100">
                      <a:solidFill>
                        <a:srgbClr val="002475"/>
                      </a:solidFill>
                      <a:prstDash val="solid"/>
                      <a:round/>
                      <a:headEnd len="sm" w="sm" type="none"/>
                      <a:tailEnd len="sm" w="sm" type="none"/>
                    </a:lnR>
                    <a:lnT cap="flat" cmpd="sng" w="38100">
                      <a:solidFill>
                        <a:srgbClr val="002475"/>
                      </a:solidFill>
                      <a:prstDash val="solid"/>
                      <a:round/>
                      <a:headEnd len="sm" w="sm" type="none"/>
                      <a:tailEnd len="sm" w="sm" type="none"/>
                    </a:lnT>
                    <a:lnB cap="flat" cmpd="sng" w="38100">
                      <a:solidFill>
                        <a:srgbClr val="002475"/>
                      </a:solidFill>
                      <a:prstDash val="solid"/>
                      <a:round/>
                      <a:headEnd len="sm" w="sm" type="none"/>
                      <a:tailEnd len="sm" w="sm" type="none"/>
                    </a:lnB>
                  </a:tcPr>
                </a:tc>
              </a:tr>
            </a:tbl>
          </a:graphicData>
        </a:graphic>
      </p:graphicFrame>
      <p:grpSp>
        <p:nvGrpSpPr>
          <p:cNvPr id="593" name="Google Shape;593;g38a3352c4e0_1_1665"/>
          <p:cNvGrpSpPr/>
          <p:nvPr/>
        </p:nvGrpSpPr>
        <p:grpSpPr>
          <a:xfrm>
            <a:off x="426025" y="282850"/>
            <a:ext cx="17135250" cy="1791450"/>
            <a:chOff x="426025" y="282850"/>
            <a:chExt cx="17135250" cy="1791450"/>
          </a:xfrm>
        </p:grpSpPr>
        <p:sp>
          <p:nvSpPr>
            <p:cNvPr id="594" name="Google Shape;594;g38a3352c4e0_1_1665"/>
            <p:cNvSpPr/>
            <p:nvPr/>
          </p:nvSpPr>
          <p:spPr>
            <a:xfrm>
              <a:off x="2193775" y="698575"/>
              <a:ext cx="15367500" cy="960000"/>
            </a:xfrm>
            <a:prstGeom prst="round1Rect">
              <a:avLst>
                <a:gd fmla="val 16667" name="adj"/>
              </a:avLst>
            </a:prstGeom>
            <a:solidFill>
              <a:srgbClr val="00247C"/>
            </a:solidFill>
            <a:ln cap="flat" cmpd="sng" w="57150">
              <a:solidFill>
                <a:srgbClr val="002575"/>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sz="1400"/>
            </a:p>
          </p:txBody>
        </p:sp>
        <p:pic>
          <p:nvPicPr>
            <p:cNvPr id="595" name="Google Shape;595;g38a3352c4e0_1_1665"/>
            <p:cNvPicPr preferRelativeResize="0"/>
            <p:nvPr/>
          </p:nvPicPr>
          <p:blipFill>
            <a:blip r:embed="rId3">
              <a:alphaModFix/>
            </a:blip>
            <a:stretch>
              <a:fillRect/>
            </a:stretch>
          </p:blipFill>
          <p:spPr>
            <a:xfrm>
              <a:off x="426025" y="282850"/>
              <a:ext cx="1795050" cy="1791450"/>
            </a:xfrm>
            <a:prstGeom prst="rect">
              <a:avLst/>
            </a:prstGeom>
            <a:noFill/>
            <a:ln>
              <a:noFill/>
            </a:ln>
          </p:spPr>
        </p:pic>
      </p:grpSp>
      <p:sp>
        <p:nvSpPr>
          <p:cNvPr id="596" name="Google Shape;596;g38a3352c4e0_1_1665"/>
          <p:cNvSpPr txBox="1"/>
          <p:nvPr>
            <p:ph type="ctrTitle"/>
          </p:nvPr>
        </p:nvSpPr>
        <p:spPr>
          <a:xfrm>
            <a:off x="2232865" y="535998"/>
            <a:ext cx="15108600" cy="1285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1000"/>
              <a:buNone/>
            </a:pPr>
            <a:r>
              <a:rPr b="1" lang="en-US" sz="5000">
                <a:solidFill>
                  <a:schemeClr val="lt1"/>
                </a:solidFill>
                <a:latin typeface="Poppins"/>
                <a:ea typeface="Poppins"/>
                <a:cs typeface="Poppins"/>
                <a:sym typeface="Poppins"/>
              </a:rPr>
              <a:t>California School Attendance Laws </a:t>
            </a:r>
            <a:endParaRPr b="1" sz="5000">
              <a:solidFill>
                <a:schemeClr val="lt1"/>
              </a:solidFill>
              <a:latin typeface="Poppins"/>
              <a:ea typeface="Poppins"/>
              <a:cs typeface="Poppins"/>
              <a:sym typeface="Poppins"/>
            </a:endParaRPr>
          </a:p>
        </p:txBody>
      </p:sp>
      <p:sp>
        <p:nvSpPr>
          <p:cNvPr id="597" name="Google Shape;597;g38a3352c4e0_1_1665"/>
          <p:cNvSpPr txBox="1"/>
          <p:nvPr/>
        </p:nvSpPr>
        <p:spPr>
          <a:xfrm>
            <a:off x="506075" y="2807150"/>
            <a:ext cx="16975200" cy="12312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US" sz="2400">
                <a:solidFill>
                  <a:srgbClr val="00247C"/>
                </a:solidFill>
                <a:latin typeface="Poppins"/>
                <a:ea typeface="Poppins"/>
                <a:cs typeface="Poppins"/>
                <a:sym typeface="Poppins"/>
              </a:rPr>
              <a:t>The law requires everyone between the </a:t>
            </a:r>
            <a:r>
              <a:rPr b="1" lang="en-US" sz="2400">
                <a:solidFill>
                  <a:srgbClr val="00247C"/>
                </a:solidFill>
                <a:latin typeface="Poppins"/>
                <a:ea typeface="Poppins"/>
                <a:cs typeface="Poppins"/>
                <a:sym typeface="Poppins"/>
              </a:rPr>
              <a:t>ages of 6 and 18 years</a:t>
            </a:r>
            <a:r>
              <a:rPr lang="en-US" sz="2400">
                <a:solidFill>
                  <a:srgbClr val="00247C"/>
                </a:solidFill>
                <a:latin typeface="Poppins"/>
                <a:ea typeface="Poppins"/>
                <a:cs typeface="Poppins"/>
                <a:sym typeface="Poppins"/>
              </a:rPr>
              <a:t> to be </a:t>
            </a:r>
            <a:r>
              <a:rPr b="1" lang="en-US" sz="2400">
                <a:solidFill>
                  <a:srgbClr val="00247C"/>
                </a:solidFill>
                <a:latin typeface="Poppins"/>
                <a:ea typeface="Poppins"/>
                <a:cs typeface="Poppins"/>
                <a:sym typeface="Poppins"/>
              </a:rPr>
              <a:t>enrolled and attending school daily</a:t>
            </a:r>
            <a:r>
              <a:rPr lang="en-US" sz="2400">
                <a:solidFill>
                  <a:srgbClr val="00247C"/>
                </a:solidFill>
                <a:latin typeface="Poppins"/>
                <a:ea typeface="Poppins"/>
                <a:cs typeface="Poppins"/>
                <a:sym typeface="Poppins"/>
              </a:rPr>
              <a:t>.</a:t>
            </a:r>
            <a:endParaRPr sz="2400">
              <a:solidFill>
                <a:srgbClr val="00247C"/>
              </a:solidFill>
              <a:latin typeface="Poppins"/>
              <a:ea typeface="Poppins"/>
              <a:cs typeface="Poppins"/>
              <a:sym typeface="Poppins"/>
            </a:endParaRPr>
          </a:p>
          <a:p>
            <a:pPr indent="0" lvl="0" marL="0" rtl="0" algn="ctr">
              <a:spcBef>
                <a:spcPts val="0"/>
              </a:spcBef>
              <a:spcAft>
                <a:spcPts val="0"/>
              </a:spcAft>
              <a:buNone/>
            </a:pPr>
            <a:r>
              <a:t/>
            </a:r>
            <a:endParaRPr sz="800">
              <a:solidFill>
                <a:srgbClr val="00247C"/>
              </a:solidFill>
              <a:latin typeface="Poppins"/>
              <a:ea typeface="Poppins"/>
              <a:cs typeface="Poppins"/>
              <a:sym typeface="Poppins"/>
            </a:endParaRPr>
          </a:p>
          <a:p>
            <a:pPr indent="0" lvl="0" marL="0" rtl="0" algn="ctr">
              <a:spcBef>
                <a:spcPts val="0"/>
              </a:spcBef>
              <a:spcAft>
                <a:spcPts val="0"/>
              </a:spcAft>
              <a:buNone/>
            </a:pPr>
            <a:r>
              <a:rPr lang="en-US" sz="2400">
                <a:solidFill>
                  <a:srgbClr val="00247C"/>
                </a:solidFill>
                <a:latin typeface="Poppins"/>
                <a:ea typeface="Poppins"/>
                <a:cs typeface="Poppins"/>
                <a:sym typeface="Poppins"/>
              </a:rPr>
              <a:t>It is a parent/guardian responsibility to ensure the student attends school daily and on time.</a:t>
            </a:r>
            <a:endParaRPr sz="2400">
              <a:solidFill>
                <a:srgbClr val="00247C"/>
              </a:solidFill>
              <a:latin typeface="Poppins"/>
              <a:ea typeface="Poppins"/>
              <a:cs typeface="Poppins"/>
              <a:sym typeface="Poppins"/>
            </a:endParaRPr>
          </a:p>
        </p:txBody>
      </p:sp>
      <p:sp>
        <p:nvSpPr>
          <p:cNvPr id="598" name="Google Shape;598;g38a3352c4e0_1_1665"/>
          <p:cNvSpPr txBox="1"/>
          <p:nvPr/>
        </p:nvSpPr>
        <p:spPr>
          <a:xfrm>
            <a:off x="506075" y="8582500"/>
            <a:ext cx="16975200" cy="9234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b="1" lang="en-US" sz="3600">
                <a:solidFill>
                  <a:srgbClr val="002177"/>
                </a:solidFill>
                <a:latin typeface="Poppins"/>
                <a:ea typeface="Poppins"/>
                <a:cs typeface="Poppins"/>
                <a:sym typeface="Poppins"/>
              </a:rPr>
              <a:t>DON’T LOSE TRACK OF YOUR STUDENT’S ABSENCES, ABSENCES ADD UP.</a:t>
            </a:r>
            <a:endParaRPr b="1" sz="4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grpSp>
        <p:nvGrpSpPr>
          <p:cNvPr id="603" name="Google Shape;603;g38a3352c4e0_1_1676"/>
          <p:cNvGrpSpPr/>
          <p:nvPr/>
        </p:nvGrpSpPr>
        <p:grpSpPr>
          <a:xfrm>
            <a:off x="426025" y="282850"/>
            <a:ext cx="17135250" cy="1791450"/>
            <a:chOff x="426025" y="282850"/>
            <a:chExt cx="17135250" cy="1791450"/>
          </a:xfrm>
        </p:grpSpPr>
        <p:sp>
          <p:nvSpPr>
            <p:cNvPr id="604" name="Google Shape;604;g38a3352c4e0_1_1676"/>
            <p:cNvSpPr/>
            <p:nvPr/>
          </p:nvSpPr>
          <p:spPr>
            <a:xfrm>
              <a:off x="2193775" y="698575"/>
              <a:ext cx="15367500" cy="960000"/>
            </a:xfrm>
            <a:prstGeom prst="round1Rect">
              <a:avLst>
                <a:gd fmla="val 16667" name="adj"/>
              </a:avLst>
            </a:prstGeom>
            <a:solidFill>
              <a:srgbClr val="00247C"/>
            </a:solidFill>
            <a:ln cap="flat" cmpd="sng" w="57150">
              <a:solidFill>
                <a:srgbClr val="002575"/>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sz="1400"/>
            </a:p>
          </p:txBody>
        </p:sp>
        <p:pic>
          <p:nvPicPr>
            <p:cNvPr id="605" name="Google Shape;605;g38a3352c4e0_1_1676"/>
            <p:cNvPicPr preferRelativeResize="0"/>
            <p:nvPr/>
          </p:nvPicPr>
          <p:blipFill>
            <a:blip r:embed="rId3">
              <a:alphaModFix/>
            </a:blip>
            <a:stretch>
              <a:fillRect/>
            </a:stretch>
          </p:blipFill>
          <p:spPr>
            <a:xfrm>
              <a:off x="426025" y="282850"/>
              <a:ext cx="1795050" cy="1791450"/>
            </a:xfrm>
            <a:prstGeom prst="rect">
              <a:avLst/>
            </a:prstGeom>
            <a:noFill/>
            <a:ln>
              <a:noFill/>
            </a:ln>
          </p:spPr>
        </p:pic>
      </p:grpSp>
      <p:sp>
        <p:nvSpPr>
          <p:cNvPr id="606" name="Google Shape;606;g38a3352c4e0_1_1676"/>
          <p:cNvSpPr txBox="1"/>
          <p:nvPr>
            <p:ph type="ctrTitle"/>
          </p:nvPr>
        </p:nvSpPr>
        <p:spPr>
          <a:xfrm>
            <a:off x="2232865" y="535998"/>
            <a:ext cx="15108600" cy="1285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1000"/>
              <a:buNone/>
            </a:pPr>
            <a:r>
              <a:rPr b="1" lang="en-US" sz="5000">
                <a:solidFill>
                  <a:schemeClr val="lt1"/>
                </a:solidFill>
                <a:latin typeface="Poppins"/>
                <a:ea typeface="Poppins"/>
                <a:cs typeface="Poppins"/>
                <a:sym typeface="Poppins"/>
              </a:rPr>
              <a:t>Leyes de asistencia escolar de California</a:t>
            </a:r>
            <a:endParaRPr b="1" sz="5000">
              <a:solidFill>
                <a:schemeClr val="lt1"/>
              </a:solidFill>
              <a:latin typeface="Poppins"/>
              <a:ea typeface="Poppins"/>
              <a:cs typeface="Poppins"/>
              <a:sym typeface="Poppins"/>
            </a:endParaRPr>
          </a:p>
        </p:txBody>
      </p:sp>
      <p:sp>
        <p:nvSpPr>
          <p:cNvPr id="607" name="Google Shape;607;g38a3352c4e0_1_1676"/>
          <p:cNvSpPr txBox="1"/>
          <p:nvPr/>
        </p:nvSpPr>
        <p:spPr>
          <a:xfrm>
            <a:off x="572250" y="1821200"/>
            <a:ext cx="15904200" cy="1046700"/>
          </a:xfrm>
          <a:prstGeom prst="rect">
            <a:avLst/>
          </a:prstGeom>
          <a:noFill/>
          <a:ln>
            <a:noFill/>
          </a:ln>
        </p:spPr>
        <p:txBody>
          <a:bodyPr anchorCtr="0" anchor="t" bIns="182850" lIns="182850" spcFirstLastPara="1" rIns="182850" wrap="square" tIns="182850">
            <a:spAutoFit/>
          </a:bodyPr>
          <a:lstStyle/>
          <a:p>
            <a:pPr indent="0" lvl="0" marL="0" rtl="0" algn="ctr">
              <a:lnSpc>
                <a:spcPct val="100000"/>
              </a:lnSpc>
              <a:spcBef>
                <a:spcPts val="0"/>
              </a:spcBef>
              <a:spcAft>
                <a:spcPts val="0"/>
              </a:spcAft>
              <a:buNone/>
            </a:pPr>
            <a:r>
              <a:rPr b="1" lang="en-US" sz="3000">
                <a:solidFill>
                  <a:srgbClr val="F53106"/>
                </a:solidFill>
                <a:latin typeface="Poppins"/>
                <a:ea typeface="Poppins"/>
                <a:cs typeface="Poppins"/>
                <a:sym typeface="Poppins"/>
              </a:rPr>
              <a:t>Ley de Educación Obligatoria</a:t>
            </a:r>
            <a:endParaRPr b="1" sz="3000">
              <a:solidFill>
                <a:srgbClr val="F53106"/>
              </a:solidFill>
              <a:latin typeface="Poppins"/>
              <a:ea typeface="Poppins"/>
              <a:cs typeface="Poppins"/>
              <a:sym typeface="Poppins"/>
            </a:endParaRPr>
          </a:p>
          <a:p>
            <a:pPr indent="0" lvl="0" marL="0" marR="76200" rtl="0" algn="ctr">
              <a:lnSpc>
                <a:spcPct val="128571"/>
              </a:lnSpc>
              <a:spcBef>
                <a:spcPts val="0"/>
              </a:spcBef>
              <a:spcAft>
                <a:spcPts val="0"/>
              </a:spcAft>
              <a:buNone/>
            </a:pPr>
            <a:r>
              <a:rPr b="1" lang="en-US" sz="1400">
                <a:solidFill>
                  <a:srgbClr val="0D5DDF"/>
                </a:solidFill>
                <a:latin typeface="Poppins"/>
                <a:ea typeface="Poppins"/>
                <a:cs typeface="Poppins"/>
                <a:sym typeface="Poppins"/>
              </a:rPr>
              <a:t>Código de Educación de California Sección 48200</a:t>
            </a:r>
            <a:endParaRPr b="1" sz="1400">
              <a:solidFill>
                <a:srgbClr val="0D5DDF"/>
              </a:solidFill>
              <a:latin typeface="Poppins"/>
              <a:ea typeface="Poppins"/>
              <a:cs typeface="Poppins"/>
              <a:sym typeface="Poppins"/>
            </a:endParaRPr>
          </a:p>
        </p:txBody>
      </p:sp>
      <p:graphicFrame>
        <p:nvGraphicFramePr>
          <p:cNvPr id="608" name="Google Shape;608;g38a3352c4e0_1_1676"/>
          <p:cNvGraphicFramePr/>
          <p:nvPr/>
        </p:nvGraphicFramePr>
        <p:xfrm>
          <a:off x="782050" y="4051625"/>
          <a:ext cx="3000000" cy="3000000"/>
        </p:xfrm>
        <a:graphic>
          <a:graphicData uri="http://schemas.openxmlformats.org/drawingml/2006/table">
            <a:tbl>
              <a:tblPr>
                <a:noFill/>
                <a:tableStyleId>{DD5DAA72-92C0-43AE-8853-005D922B8C9C}</a:tableStyleId>
              </a:tblPr>
              <a:tblGrid>
                <a:gridCol w="8288200"/>
                <a:gridCol w="8665200"/>
              </a:tblGrid>
              <a:tr h="762000">
                <a:tc>
                  <a:txBody>
                    <a:bodyPr/>
                    <a:lstStyle/>
                    <a:p>
                      <a:pPr indent="0" lvl="0" marL="25400" marR="25400" rtl="0" algn="ctr">
                        <a:lnSpc>
                          <a:spcPct val="108000"/>
                        </a:lnSpc>
                        <a:spcBef>
                          <a:spcPts val="0"/>
                        </a:spcBef>
                        <a:spcAft>
                          <a:spcPts val="0"/>
                        </a:spcAft>
                        <a:buNone/>
                      </a:pPr>
                      <a:r>
                        <a:rPr b="1" lang="en-US" sz="2800">
                          <a:solidFill>
                            <a:srgbClr val="FE0000"/>
                          </a:solidFill>
                          <a:latin typeface="Poppins"/>
                          <a:ea typeface="Poppins"/>
                          <a:cs typeface="Poppins"/>
                          <a:sym typeface="Poppins"/>
                        </a:rPr>
                        <a:t>Ausentismo Escolar</a:t>
                      </a:r>
                      <a:endParaRPr b="1" sz="2800">
                        <a:solidFill>
                          <a:srgbClr val="FE0000"/>
                        </a:solidFill>
                        <a:latin typeface="Poppins"/>
                        <a:ea typeface="Poppins"/>
                        <a:cs typeface="Poppins"/>
                        <a:sym typeface="Poppins"/>
                      </a:endParaRPr>
                    </a:p>
                    <a:p>
                      <a:pPr indent="0" lvl="0" marL="25400" marR="25400" rtl="0" algn="ctr">
                        <a:lnSpc>
                          <a:spcPct val="108000"/>
                        </a:lnSpc>
                        <a:spcBef>
                          <a:spcPts val="0"/>
                        </a:spcBef>
                        <a:spcAft>
                          <a:spcPts val="0"/>
                        </a:spcAft>
                        <a:buNone/>
                      </a:pPr>
                      <a:r>
                        <a:rPr b="1" lang="en-US" sz="2200">
                          <a:solidFill>
                            <a:srgbClr val="FE0000"/>
                          </a:solidFill>
                          <a:latin typeface="Poppins"/>
                          <a:ea typeface="Poppins"/>
                          <a:cs typeface="Poppins"/>
                          <a:sym typeface="Poppins"/>
                        </a:rPr>
                        <a:t> (E.C. 48260)</a:t>
                      </a:r>
                      <a:endParaRPr sz="2400"/>
                    </a:p>
                  </a:txBody>
                  <a:tcPr marT="182850" marB="182850" marR="182850" marL="182850">
                    <a:lnL cap="flat" cmpd="sng" w="38100">
                      <a:solidFill>
                        <a:srgbClr val="002475"/>
                      </a:solidFill>
                      <a:prstDash val="solid"/>
                      <a:round/>
                      <a:headEnd len="sm" w="sm" type="none"/>
                      <a:tailEnd len="sm" w="sm" type="none"/>
                    </a:lnL>
                    <a:lnR cap="flat" cmpd="sng" w="38100">
                      <a:solidFill>
                        <a:srgbClr val="002475"/>
                      </a:solidFill>
                      <a:prstDash val="solid"/>
                      <a:round/>
                      <a:headEnd len="sm" w="sm" type="none"/>
                      <a:tailEnd len="sm" w="sm" type="none"/>
                    </a:lnR>
                    <a:lnT cap="flat" cmpd="sng" w="38100">
                      <a:solidFill>
                        <a:srgbClr val="002475"/>
                      </a:solidFill>
                      <a:prstDash val="solid"/>
                      <a:round/>
                      <a:headEnd len="sm" w="sm" type="none"/>
                      <a:tailEnd len="sm" w="sm" type="none"/>
                    </a:lnT>
                    <a:lnB cap="flat" cmpd="sng" w="38100">
                      <a:solidFill>
                        <a:srgbClr val="002475"/>
                      </a:solidFill>
                      <a:prstDash val="solid"/>
                      <a:round/>
                      <a:headEnd len="sm" w="sm" type="none"/>
                      <a:tailEnd len="sm" w="sm" type="none"/>
                    </a:lnB>
                  </a:tcPr>
                </a:tc>
                <a:tc>
                  <a:txBody>
                    <a:bodyPr/>
                    <a:lstStyle/>
                    <a:p>
                      <a:pPr indent="0" lvl="0" marL="25400" marR="25400" rtl="0" algn="ctr">
                        <a:lnSpc>
                          <a:spcPct val="108000"/>
                        </a:lnSpc>
                        <a:spcBef>
                          <a:spcPts val="0"/>
                        </a:spcBef>
                        <a:spcAft>
                          <a:spcPts val="0"/>
                        </a:spcAft>
                        <a:buNone/>
                      </a:pPr>
                      <a:r>
                        <a:rPr b="1" lang="en-US" sz="3200">
                          <a:solidFill>
                            <a:srgbClr val="F53106"/>
                          </a:solidFill>
                          <a:latin typeface="Poppins"/>
                          <a:ea typeface="Poppins"/>
                          <a:cs typeface="Poppins"/>
                          <a:sym typeface="Poppins"/>
                        </a:rPr>
                        <a:t>Ausentismo crónico</a:t>
                      </a:r>
                      <a:endParaRPr sz="2800"/>
                    </a:p>
                  </a:txBody>
                  <a:tcPr marT="182850" marB="182850" marR="182850" marL="182850">
                    <a:lnL cap="flat" cmpd="sng" w="38100">
                      <a:solidFill>
                        <a:srgbClr val="002475"/>
                      </a:solidFill>
                      <a:prstDash val="solid"/>
                      <a:round/>
                      <a:headEnd len="sm" w="sm" type="none"/>
                      <a:tailEnd len="sm" w="sm" type="none"/>
                    </a:lnL>
                    <a:lnR cap="flat" cmpd="sng" w="38100">
                      <a:solidFill>
                        <a:srgbClr val="002475"/>
                      </a:solidFill>
                      <a:prstDash val="solid"/>
                      <a:round/>
                      <a:headEnd len="sm" w="sm" type="none"/>
                      <a:tailEnd len="sm" w="sm" type="none"/>
                    </a:lnR>
                    <a:lnT cap="flat" cmpd="sng" w="38100">
                      <a:solidFill>
                        <a:srgbClr val="002475"/>
                      </a:solidFill>
                      <a:prstDash val="solid"/>
                      <a:round/>
                      <a:headEnd len="sm" w="sm" type="none"/>
                      <a:tailEnd len="sm" w="sm" type="none"/>
                    </a:lnT>
                    <a:lnB cap="flat" cmpd="sng" w="38100">
                      <a:solidFill>
                        <a:srgbClr val="002475"/>
                      </a:solidFill>
                      <a:prstDash val="solid"/>
                      <a:round/>
                      <a:headEnd len="sm" w="sm" type="none"/>
                      <a:tailEnd len="sm" w="sm" type="none"/>
                    </a:lnB>
                  </a:tcPr>
                </a:tc>
              </a:tr>
              <a:tr h="762000">
                <a:tc>
                  <a:txBody>
                    <a:bodyPr/>
                    <a:lstStyle/>
                    <a:p>
                      <a:pPr indent="0" lvl="0" marL="0" marR="406400" rtl="0" algn="l">
                        <a:spcBef>
                          <a:spcPts val="1600"/>
                        </a:spcBef>
                        <a:spcAft>
                          <a:spcPts val="0"/>
                        </a:spcAft>
                        <a:buNone/>
                      </a:pPr>
                      <a:r>
                        <a:rPr lang="en-US" sz="2400">
                          <a:solidFill>
                            <a:srgbClr val="002475"/>
                          </a:solidFill>
                          <a:latin typeface="Poppins"/>
                          <a:ea typeface="Poppins"/>
                          <a:cs typeface="Poppins"/>
                          <a:sym typeface="Poppins"/>
                        </a:rPr>
                        <a:t>En California, el ausentismo escolar se define como </a:t>
                      </a:r>
                      <a:r>
                        <a:rPr b="1" lang="en-US" sz="2400">
                          <a:solidFill>
                            <a:srgbClr val="002475"/>
                          </a:solidFill>
                          <a:latin typeface="Poppins"/>
                          <a:ea typeface="Poppins"/>
                          <a:cs typeface="Poppins"/>
                          <a:sym typeface="Poppins"/>
                        </a:rPr>
                        <a:t>estar ausente de la escuela durante 30 minutos o más </a:t>
                      </a:r>
                      <a:r>
                        <a:rPr lang="en-US" sz="2400" u="sng">
                          <a:solidFill>
                            <a:srgbClr val="002475"/>
                          </a:solidFill>
                          <a:latin typeface="Poppins"/>
                          <a:ea typeface="Poppins"/>
                          <a:cs typeface="Poppins"/>
                          <a:sym typeface="Poppins"/>
                        </a:rPr>
                        <a:t>sin una excusa válida</a:t>
                      </a:r>
                      <a:r>
                        <a:rPr lang="en-US" sz="2400">
                          <a:solidFill>
                            <a:srgbClr val="002475"/>
                          </a:solidFill>
                          <a:latin typeface="Poppins"/>
                          <a:ea typeface="Poppins"/>
                          <a:cs typeface="Poppins"/>
                          <a:sym typeface="Poppins"/>
                        </a:rPr>
                        <a:t> en </a:t>
                      </a:r>
                      <a:r>
                        <a:rPr b="1" lang="en-US" sz="2400">
                          <a:solidFill>
                            <a:srgbClr val="002475"/>
                          </a:solidFill>
                          <a:latin typeface="Poppins"/>
                          <a:ea typeface="Poppins"/>
                          <a:cs typeface="Poppins"/>
                          <a:sym typeface="Poppins"/>
                        </a:rPr>
                        <a:t>tres (3) ocasiones</a:t>
                      </a:r>
                      <a:r>
                        <a:rPr lang="en-US" sz="2400">
                          <a:solidFill>
                            <a:srgbClr val="002475"/>
                          </a:solidFill>
                          <a:latin typeface="Poppins"/>
                          <a:ea typeface="Poppins"/>
                          <a:cs typeface="Poppins"/>
                          <a:sym typeface="Poppins"/>
                        </a:rPr>
                        <a:t>.</a:t>
                      </a:r>
                      <a:endParaRPr sz="2400">
                        <a:solidFill>
                          <a:srgbClr val="002475"/>
                        </a:solidFill>
                        <a:latin typeface="Poppins"/>
                        <a:ea typeface="Poppins"/>
                        <a:cs typeface="Poppins"/>
                        <a:sym typeface="Poppins"/>
                      </a:endParaRPr>
                    </a:p>
                    <a:p>
                      <a:pPr indent="-381000" lvl="0" marL="457200" marR="406400" rtl="0" algn="l">
                        <a:spcBef>
                          <a:spcPts val="1600"/>
                        </a:spcBef>
                        <a:spcAft>
                          <a:spcPts val="0"/>
                        </a:spcAft>
                        <a:buClr>
                          <a:srgbClr val="002475"/>
                        </a:buClr>
                        <a:buSzPts val="2400"/>
                        <a:buFont typeface="Poppins"/>
                        <a:buChar char="●"/>
                      </a:pPr>
                      <a:r>
                        <a:rPr lang="en-US" sz="2400">
                          <a:solidFill>
                            <a:srgbClr val="002475"/>
                          </a:solidFill>
                          <a:latin typeface="Poppins"/>
                          <a:ea typeface="Poppins"/>
                          <a:cs typeface="Poppins"/>
                          <a:sym typeface="Poppins"/>
                        </a:rPr>
                        <a:t>Tardanzas o Salidas Tempranas que excedan los 30 minutos (o más) sin una excusa válida cuentan para el ausentismo escolar.</a:t>
                      </a:r>
                      <a:endParaRPr sz="2400">
                        <a:solidFill>
                          <a:srgbClr val="002475"/>
                        </a:solidFill>
                        <a:latin typeface="Poppins"/>
                        <a:ea typeface="Poppins"/>
                        <a:cs typeface="Poppins"/>
                        <a:sym typeface="Poppins"/>
                      </a:endParaRPr>
                    </a:p>
                  </a:txBody>
                  <a:tcPr marT="182850" marB="182850" marR="182850" marL="182850">
                    <a:lnL cap="flat" cmpd="sng" w="38100">
                      <a:solidFill>
                        <a:srgbClr val="002475"/>
                      </a:solidFill>
                      <a:prstDash val="solid"/>
                      <a:round/>
                      <a:headEnd len="sm" w="sm" type="none"/>
                      <a:tailEnd len="sm" w="sm" type="none"/>
                    </a:lnL>
                    <a:lnR cap="flat" cmpd="sng" w="38100">
                      <a:solidFill>
                        <a:srgbClr val="002475"/>
                      </a:solidFill>
                      <a:prstDash val="solid"/>
                      <a:round/>
                      <a:headEnd len="sm" w="sm" type="none"/>
                      <a:tailEnd len="sm" w="sm" type="none"/>
                    </a:lnR>
                    <a:lnT cap="flat" cmpd="sng" w="38100">
                      <a:solidFill>
                        <a:srgbClr val="002475"/>
                      </a:solidFill>
                      <a:prstDash val="solid"/>
                      <a:round/>
                      <a:headEnd len="sm" w="sm" type="none"/>
                      <a:tailEnd len="sm" w="sm" type="none"/>
                    </a:lnT>
                    <a:lnB cap="flat" cmpd="sng" w="38100">
                      <a:solidFill>
                        <a:srgbClr val="002475"/>
                      </a:solidFill>
                      <a:prstDash val="solid"/>
                      <a:round/>
                      <a:headEnd len="sm" w="sm" type="none"/>
                      <a:tailEnd len="sm" w="sm" type="none"/>
                    </a:lnB>
                  </a:tcPr>
                </a:tc>
                <a:tc>
                  <a:txBody>
                    <a:bodyPr/>
                    <a:lstStyle/>
                    <a:p>
                      <a:pPr indent="0" lvl="0" marL="0" rtl="0" algn="l">
                        <a:spcBef>
                          <a:spcPts val="0"/>
                        </a:spcBef>
                        <a:spcAft>
                          <a:spcPts val="0"/>
                        </a:spcAft>
                        <a:buNone/>
                      </a:pPr>
                      <a:r>
                        <a:rPr lang="en-US" sz="2600">
                          <a:solidFill>
                            <a:srgbClr val="002177"/>
                          </a:solidFill>
                          <a:latin typeface="Poppins"/>
                          <a:ea typeface="Poppins"/>
                          <a:cs typeface="Poppins"/>
                          <a:sym typeface="Poppins"/>
                        </a:rPr>
                        <a:t>En LAUSD, un estudiante se identifica como ausente crónico cuando </a:t>
                      </a:r>
                      <a:r>
                        <a:rPr b="1" lang="en-US" sz="2600">
                          <a:solidFill>
                            <a:srgbClr val="002177"/>
                          </a:solidFill>
                          <a:latin typeface="Poppins"/>
                          <a:ea typeface="Poppins"/>
                          <a:cs typeface="Poppins"/>
                          <a:sym typeface="Poppins"/>
                        </a:rPr>
                        <a:t>falta 15 días en un año escolar</a:t>
                      </a:r>
                      <a:r>
                        <a:rPr lang="en-US" sz="2600">
                          <a:solidFill>
                            <a:srgbClr val="002177"/>
                          </a:solidFill>
                          <a:latin typeface="Poppins"/>
                          <a:ea typeface="Poppins"/>
                          <a:cs typeface="Poppins"/>
                          <a:sym typeface="Poppins"/>
                        </a:rPr>
                        <a:t>, ya sea que las ausencias sean justificadas, injustificadas o suspensiones escolares.</a:t>
                      </a:r>
                      <a:endParaRPr sz="2600">
                        <a:solidFill>
                          <a:srgbClr val="002177"/>
                        </a:solidFill>
                        <a:latin typeface="Poppins"/>
                        <a:ea typeface="Poppins"/>
                        <a:cs typeface="Poppins"/>
                        <a:sym typeface="Poppins"/>
                      </a:endParaRPr>
                    </a:p>
                    <a:p>
                      <a:pPr indent="0" lvl="0" marL="0" rtl="0" algn="l">
                        <a:spcBef>
                          <a:spcPts val="0"/>
                        </a:spcBef>
                        <a:spcAft>
                          <a:spcPts val="0"/>
                        </a:spcAft>
                        <a:buNone/>
                      </a:pPr>
                      <a:r>
                        <a:t/>
                      </a:r>
                      <a:endParaRPr sz="2600">
                        <a:solidFill>
                          <a:srgbClr val="002177"/>
                        </a:solidFill>
                        <a:latin typeface="Poppins"/>
                        <a:ea typeface="Poppins"/>
                        <a:cs typeface="Poppins"/>
                        <a:sym typeface="Poppins"/>
                      </a:endParaRPr>
                    </a:p>
                    <a:p>
                      <a:pPr indent="0" lvl="0" marL="0" rtl="0" algn="l">
                        <a:spcBef>
                          <a:spcPts val="0"/>
                        </a:spcBef>
                        <a:spcAft>
                          <a:spcPts val="0"/>
                        </a:spcAft>
                        <a:buNone/>
                      </a:pPr>
                      <a:r>
                        <a:rPr b="1" lang="en-US" sz="2200">
                          <a:solidFill>
                            <a:srgbClr val="002177"/>
                          </a:solidFill>
                          <a:latin typeface="Poppins"/>
                          <a:ea typeface="Poppins"/>
                          <a:cs typeface="Poppins"/>
                          <a:sym typeface="Poppins"/>
                        </a:rPr>
                        <a:t>1 a 2 ausencias por mes = 10-20 ausencias por año escolar</a:t>
                      </a:r>
                      <a:endParaRPr b="1" sz="2200">
                        <a:solidFill>
                          <a:srgbClr val="002177"/>
                        </a:solidFill>
                        <a:latin typeface="Poppins"/>
                        <a:ea typeface="Poppins"/>
                        <a:cs typeface="Poppins"/>
                        <a:sym typeface="Poppins"/>
                      </a:endParaRPr>
                    </a:p>
                  </a:txBody>
                  <a:tcPr marT="182850" marB="182850" marR="182850" marL="182850">
                    <a:lnL cap="flat" cmpd="sng" w="38100">
                      <a:solidFill>
                        <a:srgbClr val="002475"/>
                      </a:solidFill>
                      <a:prstDash val="solid"/>
                      <a:round/>
                      <a:headEnd len="sm" w="sm" type="none"/>
                      <a:tailEnd len="sm" w="sm" type="none"/>
                    </a:lnL>
                    <a:lnR cap="flat" cmpd="sng" w="38100">
                      <a:solidFill>
                        <a:srgbClr val="002475"/>
                      </a:solidFill>
                      <a:prstDash val="solid"/>
                      <a:round/>
                      <a:headEnd len="sm" w="sm" type="none"/>
                      <a:tailEnd len="sm" w="sm" type="none"/>
                    </a:lnR>
                    <a:lnT cap="flat" cmpd="sng" w="38100">
                      <a:solidFill>
                        <a:srgbClr val="002475"/>
                      </a:solidFill>
                      <a:prstDash val="solid"/>
                      <a:round/>
                      <a:headEnd len="sm" w="sm" type="none"/>
                      <a:tailEnd len="sm" w="sm" type="none"/>
                    </a:lnT>
                    <a:lnB cap="flat" cmpd="sng" w="38100">
                      <a:solidFill>
                        <a:srgbClr val="002475"/>
                      </a:solidFill>
                      <a:prstDash val="solid"/>
                      <a:round/>
                      <a:headEnd len="sm" w="sm" type="none"/>
                      <a:tailEnd len="sm" w="sm" type="none"/>
                    </a:lnB>
                  </a:tcPr>
                </a:tc>
              </a:tr>
            </a:tbl>
          </a:graphicData>
        </a:graphic>
      </p:graphicFrame>
      <p:sp>
        <p:nvSpPr>
          <p:cNvPr id="609" name="Google Shape;609;g38a3352c4e0_1_1676"/>
          <p:cNvSpPr txBox="1"/>
          <p:nvPr/>
        </p:nvSpPr>
        <p:spPr>
          <a:xfrm>
            <a:off x="368950" y="2641300"/>
            <a:ext cx="17249400" cy="12621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US" sz="2400">
                <a:solidFill>
                  <a:srgbClr val="00247C"/>
                </a:solidFill>
                <a:latin typeface="Poppins"/>
                <a:ea typeface="Poppins"/>
                <a:cs typeface="Poppins"/>
                <a:sym typeface="Poppins"/>
              </a:rPr>
              <a:t>La ley exige que todas las personas entre </a:t>
            </a:r>
            <a:r>
              <a:rPr b="1" lang="en-US" sz="2400">
                <a:solidFill>
                  <a:srgbClr val="00247C"/>
                </a:solidFill>
                <a:latin typeface="Poppins"/>
                <a:ea typeface="Poppins"/>
                <a:cs typeface="Poppins"/>
                <a:sym typeface="Poppins"/>
              </a:rPr>
              <a:t>6 y 18 años estén matriculadas y asistan a la escuela diariamente.</a:t>
            </a:r>
            <a:endParaRPr b="1" sz="2400">
              <a:solidFill>
                <a:srgbClr val="00247C"/>
              </a:solidFill>
              <a:latin typeface="Poppins"/>
              <a:ea typeface="Poppins"/>
              <a:cs typeface="Poppins"/>
              <a:sym typeface="Poppins"/>
            </a:endParaRPr>
          </a:p>
          <a:p>
            <a:pPr indent="0" lvl="0" marL="0" rtl="0" algn="ctr">
              <a:spcBef>
                <a:spcPts val="0"/>
              </a:spcBef>
              <a:spcAft>
                <a:spcPts val="0"/>
              </a:spcAft>
              <a:buNone/>
            </a:pPr>
            <a:r>
              <a:t/>
            </a:r>
            <a:endParaRPr sz="1000">
              <a:solidFill>
                <a:srgbClr val="00247C"/>
              </a:solidFill>
              <a:latin typeface="Poppins"/>
              <a:ea typeface="Poppins"/>
              <a:cs typeface="Poppins"/>
              <a:sym typeface="Poppins"/>
            </a:endParaRPr>
          </a:p>
          <a:p>
            <a:pPr indent="0" lvl="0" marL="0" rtl="0" algn="ctr">
              <a:spcBef>
                <a:spcPts val="0"/>
              </a:spcBef>
              <a:spcAft>
                <a:spcPts val="0"/>
              </a:spcAft>
              <a:buNone/>
            </a:pPr>
            <a:r>
              <a:rPr lang="en-US" sz="2400">
                <a:solidFill>
                  <a:srgbClr val="00247C"/>
                </a:solidFill>
                <a:latin typeface="Poppins"/>
                <a:ea typeface="Poppins"/>
                <a:cs typeface="Poppins"/>
                <a:sym typeface="Poppins"/>
              </a:rPr>
              <a:t>Es responsabilidad del padre/tutor garantizar que el estudiante asista a la escuela todos los días y a tiempo.</a:t>
            </a:r>
            <a:endParaRPr sz="2400">
              <a:solidFill>
                <a:srgbClr val="00247C"/>
              </a:solidFill>
              <a:latin typeface="Poppins"/>
              <a:ea typeface="Poppins"/>
              <a:cs typeface="Poppins"/>
              <a:sym typeface="Poppins"/>
            </a:endParaRPr>
          </a:p>
        </p:txBody>
      </p:sp>
      <p:sp>
        <p:nvSpPr>
          <p:cNvPr id="610" name="Google Shape;610;g38a3352c4e0_1_1676"/>
          <p:cNvSpPr txBox="1"/>
          <p:nvPr/>
        </p:nvSpPr>
        <p:spPr>
          <a:xfrm>
            <a:off x="572250" y="8842700"/>
            <a:ext cx="17373000" cy="1077300"/>
          </a:xfrm>
          <a:prstGeom prst="rect">
            <a:avLst/>
          </a:prstGeom>
          <a:noFill/>
          <a:ln>
            <a:noFill/>
          </a:ln>
        </p:spPr>
        <p:txBody>
          <a:bodyPr anchorCtr="0" anchor="t" bIns="182850" lIns="182850" spcFirstLastPara="1" rIns="182850" wrap="square" tIns="182850">
            <a:spAutoFit/>
          </a:bodyPr>
          <a:lstStyle/>
          <a:p>
            <a:pPr indent="0" lvl="0" marL="0" marR="76200" rtl="0" algn="ctr">
              <a:lnSpc>
                <a:spcPct val="128571"/>
              </a:lnSpc>
              <a:spcBef>
                <a:spcPts val="0"/>
              </a:spcBef>
              <a:spcAft>
                <a:spcPts val="0"/>
              </a:spcAft>
              <a:buNone/>
            </a:pPr>
            <a:r>
              <a:rPr b="1" lang="en-US" sz="2800">
                <a:solidFill>
                  <a:srgbClr val="00247C"/>
                </a:solidFill>
                <a:latin typeface="Poppins"/>
                <a:ea typeface="Poppins"/>
                <a:cs typeface="Poppins"/>
                <a:sym typeface="Poppins"/>
              </a:rPr>
              <a:t>NO PIERDA LA CUENTA DE LAS AUSENCIAS DE SU ESTUDIANTE, LAS AUSENCIAS SE AUMENTAN</a:t>
            </a:r>
            <a:r>
              <a:rPr lang="en-US" sz="4600">
                <a:solidFill>
                  <a:srgbClr val="00247C"/>
                </a:solidFill>
              </a:rPr>
              <a:t>.</a:t>
            </a:r>
            <a:endParaRPr sz="4600">
              <a:solidFill>
                <a:srgbClr val="00247C"/>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g38a3352c4e0_1_1829"/>
          <p:cNvSpPr txBox="1"/>
          <p:nvPr/>
        </p:nvSpPr>
        <p:spPr>
          <a:xfrm>
            <a:off x="849998" y="2557800"/>
            <a:ext cx="17017200" cy="8712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lang="en-US" sz="2600">
                <a:solidFill>
                  <a:srgbClr val="00247C"/>
                </a:solidFill>
                <a:latin typeface="Poppins SemiBold"/>
                <a:ea typeface="Poppins SemiBold"/>
                <a:cs typeface="Poppins SemiBold"/>
                <a:sym typeface="Poppins SemiBold"/>
              </a:rPr>
              <a:t>TRACKING CALENDARS FOR STUDENTS &amp; PARENTS</a:t>
            </a:r>
            <a:endParaRPr sz="2600">
              <a:solidFill>
                <a:srgbClr val="00247C"/>
              </a:solidFill>
              <a:latin typeface="Poppins SemiBold"/>
              <a:ea typeface="Poppins SemiBold"/>
              <a:cs typeface="Poppins SemiBold"/>
              <a:sym typeface="Poppins SemiBold"/>
            </a:endParaRPr>
          </a:p>
          <a:p>
            <a:pPr indent="0" lvl="0" marL="0" marR="76200" rtl="0" algn="l">
              <a:lnSpc>
                <a:spcPct val="128571"/>
              </a:lnSpc>
              <a:spcBef>
                <a:spcPts val="0"/>
              </a:spcBef>
              <a:spcAft>
                <a:spcPts val="0"/>
              </a:spcAft>
              <a:buClr>
                <a:schemeClr val="dk1"/>
              </a:buClr>
              <a:buSzPts val="2200"/>
              <a:buFont typeface="Arial"/>
              <a:buNone/>
            </a:pPr>
            <a:r>
              <a:rPr b="1" lang="en-US" sz="2800">
                <a:solidFill>
                  <a:srgbClr val="00247C"/>
                </a:solidFill>
                <a:latin typeface="Poppins"/>
                <a:ea typeface="Poppins"/>
                <a:cs typeface="Poppins"/>
                <a:sym typeface="Poppins"/>
              </a:rPr>
              <a:t>CALENDARIOS DE SEGUIMIENTO PARA ESTUDIANTES Y PADRES</a:t>
            </a:r>
            <a:endParaRPr sz="2600">
              <a:solidFill>
                <a:srgbClr val="00247C"/>
              </a:solidFill>
              <a:latin typeface="Poppins SemiBold"/>
              <a:ea typeface="Poppins SemiBold"/>
              <a:cs typeface="Poppins SemiBold"/>
              <a:sym typeface="Poppins SemiBold"/>
            </a:endParaRPr>
          </a:p>
        </p:txBody>
      </p:sp>
      <p:pic>
        <p:nvPicPr>
          <p:cNvPr id="617" name="Google Shape;617;g38a3352c4e0_1_1829"/>
          <p:cNvPicPr preferRelativeResize="0"/>
          <p:nvPr/>
        </p:nvPicPr>
        <p:blipFill>
          <a:blip r:embed="rId3">
            <a:alphaModFix/>
          </a:blip>
          <a:stretch>
            <a:fillRect/>
          </a:stretch>
        </p:blipFill>
        <p:spPr>
          <a:xfrm>
            <a:off x="503850" y="9012250"/>
            <a:ext cx="2399826" cy="911400"/>
          </a:xfrm>
          <a:prstGeom prst="rect">
            <a:avLst/>
          </a:prstGeom>
          <a:noFill/>
          <a:ln>
            <a:noFill/>
          </a:ln>
        </p:spPr>
      </p:pic>
      <p:pic>
        <p:nvPicPr>
          <p:cNvPr id="618" name="Google Shape;618;g38a3352c4e0_1_1829"/>
          <p:cNvPicPr preferRelativeResize="0"/>
          <p:nvPr/>
        </p:nvPicPr>
        <p:blipFill>
          <a:blip r:embed="rId4">
            <a:alphaModFix/>
          </a:blip>
          <a:stretch>
            <a:fillRect/>
          </a:stretch>
        </p:blipFill>
        <p:spPr>
          <a:xfrm>
            <a:off x="8896954" y="3811188"/>
            <a:ext cx="7600950" cy="5857875"/>
          </a:xfrm>
          <a:prstGeom prst="rect">
            <a:avLst/>
          </a:prstGeom>
          <a:noFill/>
          <a:ln cap="flat" cmpd="sng" w="19050">
            <a:solidFill>
              <a:schemeClr val="dk2"/>
            </a:solidFill>
            <a:prstDash val="solid"/>
            <a:round/>
            <a:headEnd len="sm" w="sm" type="none"/>
            <a:tailEnd len="sm" w="sm" type="none"/>
          </a:ln>
        </p:spPr>
      </p:pic>
      <p:pic>
        <p:nvPicPr>
          <p:cNvPr id="619" name="Google Shape;619;g38a3352c4e0_1_1829"/>
          <p:cNvPicPr preferRelativeResize="0"/>
          <p:nvPr/>
        </p:nvPicPr>
        <p:blipFill>
          <a:blip r:embed="rId5">
            <a:alphaModFix/>
          </a:blip>
          <a:stretch>
            <a:fillRect/>
          </a:stretch>
        </p:blipFill>
        <p:spPr>
          <a:xfrm>
            <a:off x="3346825" y="3932800"/>
            <a:ext cx="4671576" cy="5614650"/>
          </a:xfrm>
          <a:prstGeom prst="rect">
            <a:avLst/>
          </a:prstGeom>
          <a:noFill/>
          <a:ln cap="flat" cmpd="sng" w="19050">
            <a:solidFill>
              <a:schemeClr val="dk2"/>
            </a:solidFill>
            <a:prstDash val="solid"/>
            <a:round/>
            <a:headEnd len="sm" w="sm" type="none"/>
            <a:tailEnd len="sm" w="sm" type="none"/>
          </a:ln>
        </p:spPr>
      </p:pic>
      <p:pic>
        <p:nvPicPr>
          <p:cNvPr id="620" name="Google Shape;620;g38a3352c4e0_1_1829"/>
          <p:cNvPicPr preferRelativeResize="0"/>
          <p:nvPr/>
        </p:nvPicPr>
        <p:blipFill>
          <a:blip r:embed="rId6">
            <a:alphaModFix/>
          </a:blip>
          <a:stretch>
            <a:fillRect/>
          </a:stretch>
        </p:blipFill>
        <p:spPr>
          <a:xfrm>
            <a:off x="96825" y="-9"/>
            <a:ext cx="18288000" cy="236636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38a3352c4e0_1_453"/>
          <p:cNvSpPr/>
          <p:nvPr/>
        </p:nvSpPr>
        <p:spPr>
          <a:xfrm>
            <a:off x="-576499" y="0"/>
            <a:ext cx="20574000" cy="10312717"/>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8439"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11" name="Google Shape;111;g38a3352c4e0_1_453"/>
          <p:cNvSpPr txBox="1"/>
          <p:nvPr/>
        </p:nvSpPr>
        <p:spPr>
          <a:xfrm>
            <a:off x="-196300" y="4770500"/>
            <a:ext cx="20299200" cy="20688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Clr>
                <a:schemeClr val="dk1"/>
              </a:buClr>
              <a:buSzPts val="1700"/>
              <a:buFont typeface="Arial"/>
              <a:buNone/>
            </a:pPr>
            <a:r>
              <a:rPr b="1" i="0" lang="en-US" sz="4200" u="none" cap="none" strike="noStrike">
                <a:solidFill>
                  <a:schemeClr val="dk1"/>
                </a:solidFill>
                <a:latin typeface="Poppins"/>
                <a:ea typeface="Poppins"/>
                <a:cs typeface="Poppins"/>
                <a:sym typeface="Poppins"/>
              </a:rPr>
              <a:t>PREPARED FAMILIES, THRIVING STUDENTS: </a:t>
            </a:r>
            <a:endParaRPr sz="2100"/>
          </a:p>
          <a:p>
            <a:pPr indent="0" lvl="0" marL="0" marR="0" rtl="0" algn="ctr">
              <a:lnSpc>
                <a:spcPct val="110000"/>
              </a:lnSpc>
              <a:spcBef>
                <a:spcPts val="0"/>
              </a:spcBef>
              <a:spcAft>
                <a:spcPts val="0"/>
              </a:spcAft>
              <a:buClr>
                <a:schemeClr val="dk1"/>
              </a:buClr>
              <a:buSzPts val="1700"/>
              <a:buFont typeface="Arial"/>
              <a:buNone/>
            </a:pPr>
            <a:r>
              <a:rPr b="1" i="0" lang="en-US" sz="4200" u="none" cap="none" strike="noStrike">
                <a:solidFill>
                  <a:schemeClr val="dk1"/>
                </a:solidFill>
                <a:latin typeface="Poppins"/>
                <a:ea typeface="Poppins"/>
                <a:cs typeface="Poppins"/>
                <a:sym typeface="Poppins"/>
              </a:rPr>
              <a:t>WHY SCHOOL ATTENDANCE MATTERS, </a:t>
            </a:r>
            <a:endParaRPr sz="2100"/>
          </a:p>
          <a:p>
            <a:pPr indent="0" lvl="0" marL="0" marR="0" rtl="0" algn="ctr">
              <a:lnSpc>
                <a:spcPct val="110000"/>
              </a:lnSpc>
              <a:spcBef>
                <a:spcPts val="0"/>
              </a:spcBef>
              <a:spcAft>
                <a:spcPts val="0"/>
              </a:spcAft>
              <a:buClr>
                <a:schemeClr val="dk1"/>
              </a:buClr>
              <a:buSzPts val="1700"/>
              <a:buFont typeface="Arial"/>
              <a:buNone/>
            </a:pPr>
            <a:r>
              <a:rPr b="1" i="0" lang="en-US" sz="4200" u="none" cap="none" strike="noStrike">
                <a:solidFill>
                  <a:schemeClr val="dk1"/>
                </a:solidFill>
                <a:latin typeface="Poppins"/>
                <a:ea typeface="Poppins"/>
                <a:cs typeface="Poppins"/>
                <a:sym typeface="Poppins"/>
              </a:rPr>
              <a:t>ESPECIALLY NOW </a:t>
            </a:r>
            <a:endParaRPr b="1" i="0" sz="5400" u="none" cap="none" strike="noStrike">
              <a:solidFill>
                <a:schemeClr val="dk1"/>
              </a:solidFill>
              <a:latin typeface="Poppins"/>
              <a:ea typeface="Poppins"/>
              <a:cs typeface="Poppins"/>
              <a:sym typeface="Poppins"/>
            </a:endParaRPr>
          </a:p>
        </p:txBody>
      </p:sp>
      <p:grpSp>
        <p:nvGrpSpPr>
          <p:cNvPr id="112" name="Google Shape;112;g38a3352c4e0_1_453"/>
          <p:cNvGrpSpPr/>
          <p:nvPr/>
        </p:nvGrpSpPr>
        <p:grpSpPr>
          <a:xfrm>
            <a:off x="-470469" y="-1"/>
            <a:ext cx="20573374" cy="2369459"/>
            <a:chOff x="-384333" y="-123356"/>
            <a:chExt cx="12666774" cy="1579639"/>
          </a:xfrm>
        </p:grpSpPr>
        <p:grpSp>
          <p:nvGrpSpPr>
            <p:cNvPr id="113" name="Google Shape;113;g38a3352c4e0_1_453"/>
            <p:cNvGrpSpPr/>
            <p:nvPr/>
          </p:nvGrpSpPr>
          <p:grpSpPr>
            <a:xfrm>
              <a:off x="-384333" y="-123356"/>
              <a:ext cx="12666774" cy="1306923"/>
              <a:chOff x="0" y="-38100"/>
              <a:chExt cx="4959000" cy="516305"/>
            </a:xfrm>
          </p:grpSpPr>
          <p:sp>
            <p:nvSpPr>
              <p:cNvPr id="114" name="Google Shape;114;g38a3352c4e0_1_453"/>
              <p:cNvSpPr/>
              <p:nvPr/>
            </p:nvSpPr>
            <p:spPr>
              <a:xfrm>
                <a:off x="0" y="0"/>
                <a:ext cx="4958901" cy="478205"/>
              </a:xfrm>
              <a:custGeom>
                <a:rect b="b" l="l" r="r" t="t"/>
                <a:pathLst>
                  <a:path extrusionOk="0" h="478205" w="4958901">
                    <a:moveTo>
                      <a:pt x="0" y="0"/>
                    </a:moveTo>
                    <a:lnTo>
                      <a:pt x="4958901" y="0"/>
                    </a:lnTo>
                    <a:lnTo>
                      <a:pt x="4958901" y="478205"/>
                    </a:lnTo>
                    <a:lnTo>
                      <a:pt x="0" y="478205"/>
                    </a:lnTo>
                    <a:close/>
                  </a:path>
                </a:pathLst>
              </a:custGeom>
              <a:solidFill>
                <a:srgbClr val="002575"/>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15" name="Google Shape;115;g38a3352c4e0_1_453"/>
              <p:cNvSpPr txBox="1"/>
              <p:nvPr/>
            </p:nvSpPr>
            <p:spPr>
              <a:xfrm>
                <a:off x="0" y="-38100"/>
                <a:ext cx="4959000" cy="516300"/>
              </a:xfrm>
              <a:prstGeom prst="rect">
                <a:avLst/>
              </a:prstGeom>
              <a:noFill/>
              <a:ln>
                <a:noFill/>
              </a:ln>
            </p:spPr>
            <p:txBody>
              <a:bodyPr anchorCtr="0" anchor="ctr" bIns="50775" lIns="50775" spcFirstLastPara="1" rIns="50775" wrap="square" tIns="50775">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6" name="Google Shape;116;g38a3352c4e0_1_453"/>
            <p:cNvSpPr/>
            <p:nvPr/>
          </p:nvSpPr>
          <p:spPr>
            <a:xfrm>
              <a:off x="270164" y="0"/>
              <a:ext cx="1456283" cy="1456283"/>
            </a:xfrm>
            <a:custGeom>
              <a:rect b="b" l="l" r="r" t="t"/>
              <a:pathLst>
                <a:path extrusionOk="0" h="2181697" w="2181697">
                  <a:moveTo>
                    <a:pt x="0" y="0"/>
                  </a:moveTo>
                  <a:lnTo>
                    <a:pt x="2181698" y="0"/>
                  </a:lnTo>
                  <a:lnTo>
                    <a:pt x="2181698" y="2181697"/>
                  </a:lnTo>
                  <a:lnTo>
                    <a:pt x="0" y="2181697"/>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17" name="Google Shape;117;g38a3352c4e0_1_453"/>
            <p:cNvSpPr txBox="1"/>
            <p:nvPr/>
          </p:nvSpPr>
          <p:spPr>
            <a:xfrm>
              <a:off x="3343648" y="197857"/>
              <a:ext cx="8678400" cy="3591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3500"/>
                <a:buFont typeface="Arial"/>
                <a:buNone/>
              </a:pPr>
              <a:r>
                <a:rPr b="1" i="0" lang="en-US" sz="3500" u="none" cap="none" strike="noStrike">
                  <a:solidFill>
                    <a:srgbClr val="FFFFFF"/>
                  </a:solidFill>
                  <a:latin typeface="Poppins"/>
                  <a:ea typeface="Poppins"/>
                  <a:cs typeface="Poppins"/>
                  <a:sym typeface="Poppins"/>
                </a:rPr>
                <a:t>Student Support and Attendance Services </a:t>
              </a:r>
              <a:endParaRPr b="0" i="0" sz="900" u="none" cap="none" strike="noStrike">
                <a:solidFill>
                  <a:srgbClr val="000000"/>
                </a:solidFill>
                <a:latin typeface="Arial"/>
                <a:ea typeface="Arial"/>
                <a:cs typeface="Arial"/>
                <a:sym typeface="Arial"/>
              </a:endParaRPr>
            </a:p>
          </p:txBody>
        </p:sp>
        <p:sp>
          <p:nvSpPr>
            <p:cNvPr id="118" name="Google Shape;118;g38a3352c4e0_1_453"/>
            <p:cNvSpPr txBox="1"/>
            <p:nvPr/>
          </p:nvSpPr>
          <p:spPr>
            <a:xfrm>
              <a:off x="3343901" y="588398"/>
              <a:ext cx="8678400" cy="3591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3500" u="none" cap="none" strike="noStrike">
                  <a:solidFill>
                    <a:srgbClr val="FFC000"/>
                  </a:solidFill>
                  <a:latin typeface="Poppins"/>
                  <a:ea typeface="Poppins"/>
                  <a:cs typeface="Poppins"/>
                  <a:sym typeface="Poppins"/>
                </a:rPr>
                <a:t>Servicios de Asistencia y Apoyo Estudiantil</a:t>
              </a:r>
              <a:endParaRPr b="0" i="0" sz="900" u="none" cap="none" strike="noStrike">
                <a:solidFill>
                  <a:srgbClr val="FFC000"/>
                </a:solidFill>
                <a:latin typeface="Arial"/>
                <a:ea typeface="Arial"/>
                <a:cs typeface="Arial"/>
                <a:sym typeface="Arial"/>
              </a:endParaRPr>
            </a:p>
          </p:txBody>
        </p:sp>
      </p:grpSp>
      <p:sp>
        <p:nvSpPr>
          <p:cNvPr id="119" name="Google Shape;119;g38a3352c4e0_1_453"/>
          <p:cNvSpPr txBox="1"/>
          <p:nvPr/>
        </p:nvSpPr>
        <p:spPr>
          <a:xfrm>
            <a:off x="-1" y="7227488"/>
            <a:ext cx="18288000" cy="20688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Clr>
                <a:schemeClr val="dk1"/>
              </a:buClr>
              <a:buSzPts val="1700"/>
              <a:buFont typeface="Arial"/>
              <a:buNone/>
            </a:pPr>
            <a:r>
              <a:rPr b="1" i="0" lang="en-US" sz="4200" u="none" cap="none" strike="noStrike">
                <a:solidFill>
                  <a:srgbClr val="002575"/>
                </a:solidFill>
                <a:latin typeface="Poppins"/>
                <a:ea typeface="Poppins"/>
                <a:cs typeface="Poppins"/>
                <a:sym typeface="Poppins"/>
              </a:rPr>
              <a:t>FAMILIAS PREPARADAS, ESTUDIANTES QUE EXCELEN: </a:t>
            </a:r>
            <a:endParaRPr sz="2100"/>
          </a:p>
          <a:p>
            <a:pPr indent="0" lvl="0" marL="0" marR="0" rtl="0" algn="ctr">
              <a:lnSpc>
                <a:spcPct val="110000"/>
              </a:lnSpc>
              <a:spcBef>
                <a:spcPts val="0"/>
              </a:spcBef>
              <a:spcAft>
                <a:spcPts val="0"/>
              </a:spcAft>
              <a:buClr>
                <a:schemeClr val="dk1"/>
              </a:buClr>
              <a:buSzPts val="1700"/>
              <a:buFont typeface="Arial"/>
              <a:buNone/>
            </a:pPr>
            <a:r>
              <a:rPr b="1" i="0" lang="en-US" sz="4200" u="none" cap="none" strike="noStrike">
                <a:solidFill>
                  <a:srgbClr val="002575"/>
                </a:solidFill>
                <a:latin typeface="Poppins"/>
                <a:ea typeface="Poppins"/>
                <a:cs typeface="Poppins"/>
                <a:sym typeface="Poppins"/>
              </a:rPr>
              <a:t>POR QUÉ IMPORTA LA ASISTENCIA ESCOLAR, </a:t>
            </a:r>
            <a:endParaRPr sz="2100"/>
          </a:p>
          <a:p>
            <a:pPr indent="0" lvl="0" marL="0" marR="0" rtl="0" algn="ctr">
              <a:lnSpc>
                <a:spcPct val="110000"/>
              </a:lnSpc>
              <a:spcBef>
                <a:spcPts val="0"/>
              </a:spcBef>
              <a:spcAft>
                <a:spcPts val="0"/>
              </a:spcAft>
              <a:buClr>
                <a:schemeClr val="dk1"/>
              </a:buClr>
              <a:buSzPts val="1700"/>
              <a:buFont typeface="Arial"/>
              <a:buNone/>
            </a:pPr>
            <a:r>
              <a:rPr b="1" i="0" lang="en-US" sz="4200" u="none" cap="none" strike="noStrike">
                <a:solidFill>
                  <a:srgbClr val="002575"/>
                </a:solidFill>
                <a:latin typeface="Poppins"/>
                <a:ea typeface="Poppins"/>
                <a:cs typeface="Poppins"/>
                <a:sym typeface="Poppins"/>
              </a:rPr>
              <a:t>ESPECIALMENTE AHORA</a:t>
            </a:r>
            <a:endParaRPr b="1" i="0" sz="5400" u="none" cap="none" strike="noStrike">
              <a:solidFill>
                <a:srgbClr val="002575"/>
              </a:solidFill>
              <a:latin typeface="Poppins"/>
              <a:ea typeface="Poppins"/>
              <a:cs typeface="Poppins"/>
              <a:sym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g38a3352c4e0_1_855"/>
          <p:cNvSpPr/>
          <p:nvPr/>
        </p:nvSpPr>
        <p:spPr>
          <a:xfrm>
            <a:off x="0" y="0"/>
            <a:ext cx="20436840" cy="10312717"/>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319" l="0" r="0" t="-9329"/>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626" name="Google Shape;626;g38a3352c4e0_1_855"/>
          <p:cNvSpPr/>
          <p:nvPr/>
        </p:nvSpPr>
        <p:spPr>
          <a:xfrm>
            <a:off x="6902435" y="3448264"/>
            <a:ext cx="4476649" cy="6719172"/>
          </a:xfrm>
          <a:custGeom>
            <a:rect b="b" l="l" r="r" t="t"/>
            <a:pathLst>
              <a:path extrusionOk="0" h="6702416" w="4465485">
                <a:moveTo>
                  <a:pt x="0" y="0"/>
                </a:moveTo>
                <a:lnTo>
                  <a:pt x="4465485" y="0"/>
                </a:lnTo>
                <a:lnTo>
                  <a:pt x="4465485" y="6702416"/>
                </a:lnTo>
                <a:lnTo>
                  <a:pt x="0" y="6702416"/>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627" name="Google Shape;627;g38a3352c4e0_1_855"/>
          <p:cNvSpPr txBox="1"/>
          <p:nvPr/>
        </p:nvSpPr>
        <p:spPr>
          <a:xfrm>
            <a:off x="726542" y="6799473"/>
            <a:ext cx="6788400" cy="2770500"/>
          </a:xfrm>
          <a:prstGeom prst="rect">
            <a:avLst/>
          </a:prstGeom>
          <a:noFill/>
          <a:ln>
            <a:noFill/>
          </a:ln>
        </p:spPr>
        <p:txBody>
          <a:bodyPr anchorCtr="0" anchor="t" bIns="0" lIns="0" spcFirstLastPara="1" rIns="0" wrap="square" tIns="0">
            <a:spAutoFit/>
          </a:bodyPr>
          <a:lstStyle/>
          <a:p>
            <a:pPr indent="-355600" lvl="0" marL="457200" marR="0" rtl="0" algn="l">
              <a:lnSpc>
                <a:spcPct val="100000"/>
              </a:lnSpc>
              <a:spcBef>
                <a:spcPts val="0"/>
              </a:spcBef>
              <a:spcAft>
                <a:spcPts val="0"/>
              </a:spcAft>
              <a:buClr>
                <a:srgbClr val="135DFF"/>
              </a:buClr>
              <a:buSzPts val="3000"/>
              <a:buFont typeface="Poppins"/>
              <a:buChar char="❏"/>
            </a:pPr>
            <a:r>
              <a:rPr b="1" i="0" lang="en-US" sz="2700" u="none" cap="none" strike="noStrike">
                <a:solidFill>
                  <a:srgbClr val="135DFF"/>
                </a:solidFill>
                <a:latin typeface="Poppins"/>
                <a:ea typeface="Poppins"/>
                <a:cs typeface="Poppins"/>
                <a:sym typeface="Poppins"/>
              </a:rPr>
              <a:t>Communicate with the School</a:t>
            </a:r>
            <a:endParaRPr b="1" i="0" sz="1800" u="none" cap="none" strike="noStrike">
              <a:solidFill>
                <a:srgbClr val="135DFF"/>
              </a:solidFill>
              <a:latin typeface="Poppins"/>
              <a:ea typeface="Poppins"/>
              <a:cs typeface="Poppins"/>
              <a:sym typeface="Poppins"/>
            </a:endParaRPr>
          </a:p>
          <a:p>
            <a:pPr indent="-336550" lvl="0" marL="914400" marR="0" rtl="0" algn="l">
              <a:lnSpc>
                <a:spcPct val="100000"/>
              </a:lnSpc>
              <a:spcBef>
                <a:spcPts val="0"/>
              </a:spcBef>
              <a:spcAft>
                <a:spcPts val="0"/>
              </a:spcAft>
              <a:buClr>
                <a:srgbClr val="008E47"/>
              </a:buClr>
              <a:buSzPts val="2700"/>
              <a:buFont typeface="Poppins"/>
              <a:buChar char="★"/>
            </a:pPr>
            <a:r>
              <a:rPr b="1" i="0" lang="en-US" sz="2700" u="none" cap="none" strike="noStrike">
                <a:solidFill>
                  <a:schemeClr val="dk1"/>
                </a:solidFill>
                <a:latin typeface="Poppins"/>
                <a:ea typeface="Poppins"/>
                <a:cs typeface="Poppins"/>
                <a:sym typeface="Poppins"/>
              </a:rPr>
              <a:t>Keep Emergency Information Up to Date </a:t>
            </a:r>
            <a:endParaRPr b="1" i="0" sz="2700" u="none" cap="none" strike="noStrike">
              <a:solidFill>
                <a:schemeClr val="dk1"/>
              </a:solidFill>
              <a:latin typeface="Poppins"/>
              <a:ea typeface="Poppins"/>
              <a:cs typeface="Poppins"/>
              <a:sym typeface="Poppins"/>
            </a:endParaRPr>
          </a:p>
          <a:p>
            <a:pPr indent="-336550" lvl="0" marL="914400" marR="0" rtl="0" algn="l">
              <a:lnSpc>
                <a:spcPct val="100000"/>
              </a:lnSpc>
              <a:spcBef>
                <a:spcPts val="0"/>
              </a:spcBef>
              <a:spcAft>
                <a:spcPts val="0"/>
              </a:spcAft>
              <a:buClr>
                <a:srgbClr val="008E47"/>
              </a:buClr>
              <a:buSzPts val="2700"/>
              <a:buFont typeface="Poppins"/>
              <a:buChar char="★"/>
            </a:pPr>
            <a:r>
              <a:rPr b="1" i="0" lang="en-US" sz="2700" u="none" cap="none" strike="noStrike">
                <a:solidFill>
                  <a:schemeClr val="dk1"/>
                </a:solidFill>
                <a:latin typeface="Poppins"/>
                <a:ea typeface="Poppins"/>
                <a:cs typeface="Poppins"/>
                <a:sym typeface="Poppins"/>
              </a:rPr>
              <a:t>Make sure your child’s emergency contact information is current at school.</a:t>
            </a:r>
            <a:endParaRPr b="1" i="0" sz="16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Poppins"/>
              <a:ea typeface="Poppins"/>
              <a:cs typeface="Poppins"/>
              <a:sym typeface="Poppins"/>
            </a:endParaRPr>
          </a:p>
        </p:txBody>
      </p:sp>
      <p:grpSp>
        <p:nvGrpSpPr>
          <p:cNvPr id="628" name="Google Shape;628;g38a3352c4e0_1_855"/>
          <p:cNvGrpSpPr/>
          <p:nvPr/>
        </p:nvGrpSpPr>
        <p:grpSpPr>
          <a:xfrm>
            <a:off x="0" y="0"/>
            <a:ext cx="18924775" cy="2104985"/>
            <a:chOff x="0" y="-3"/>
            <a:chExt cx="5015444" cy="330427"/>
          </a:xfrm>
        </p:grpSpPr>
        <p:sp>
          <p:nvSpPr>
            <p:cNvPr id="629" name="Google Shape;629;g38a3352c4e0_1_855"/>
            <p:cNvSpPr/>
            <p:nvPr/>
          </p:nvSpPr>
          <p:spPr>
            <a:xfrm>
              <a:off x="0" y="0"/>
              <a:ext cx="4958901" cy="330424"/>
            </a:xfrm>
            <a:custGeom>
              <a:rect b="b" l="l" r="r" t="t"/>
              <a:pathLst>
                <a:path extrusionOk="0" h="330424" w="4958901">
                  <a:moveTo>
                    <a:pt x="0" y="0"/>
                  </a:moveTo>
                  <a:lnTo>
                    <a:pt x="4958901" y="0"/>
                  </a:lnTo>
                  <a:lnTo>
                    <a:pt x="4958901" y="330424"/>
                  </a:lnTo>
                  <a:lnTo>
                    <a:pt x="0" y="330424"/>
                  </a:lnTo>
                  <a:close/>
                </a:path>
              </a:pathLst>
            </a:custGeom>
            <a:solidFill>
              <a:srgbClr val="002575"/>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630" name="Google Shape;630;g38a3352c4e0_1_855"/>
            <p:cNvSpPr txBox="1"/>
            <p:nvPr/>
          </p:nvSpPr>
          <p:spPr>
            <a:xfrm>
              <a:off x="56444" y="-3"/>
              <a:ext cx="4959000" cy="162000"/>
            </a:xfrm>
            <a:prstGeom prst="rect">
              <a:avLst/>
            </a:prstGeom>
            <a:noFill/>
            <a:ln>
              <a:noFill/>
            </a:ln>
          </p:spPr>
          <p:txBody>
            <a:bodyPr anchorCtr="0" anchor="ctr" bIns="50775" lIns="50775" spcFirstLastPara="1" rIns="50775" wrap="square" tIns="50775">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grpSp>
      <p:sp>
        <p:nvSpPr>
          <p:cNvPr id="631" name="Google Shape;631;g38a3352c4e0_1_855"/>
          <p:cNvSpPr txBox="1"/>
          <p:nvPr/>
        </p:nvSpPr>
        <p:spPr>
          <a:xfrm>
            <a:off x="545879" y="307885"/>
            <a:ext cx="16788600" cy="600300"/>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Clr>
                <a:srgbClr val="000000"/>
              </a:buClr>
              <a:buSzPts val="3900"/>
              <a:buFont typeface="Arial"/>
              <a:buNone/>
            </a:pPr>
            <a:r>
              <a:rPr b="1" i="0" lang="en-US" sz="3900" u="none" cap="none" strike="noStrike">
                <a:solidFill>
                  <a:schemeClr val="lt1"/>
                </a:solidFill>
                <a:latin typeface="Poppins"/>
                <a:ea typeface="Poppins"/>
                <a:cs typeface="Poppins"/>
                <a:sym typeface="Poppins"/>
              </a:rPr>
              <a:t>Attendance Tips for Families During Uncertain Times</a:t>
            </a:r>
            <a:endParaRPr b="0" i="0" sz="3900" u="none" cap="none" strike="noStrike">
              <a:solidFill>
                <a:schemeClr val="lt1"/>
              </a:solidFill>
              <a:latin typeface="Arial"/>
              <a:ea typeface="Arial"/>
              <a:cs typeface="Arial"/>
              <a:sym typeface="Arial"/>
            </a:endParaRPr>
          </a:p>
        </p:txBody>
      </p:sp>
      <p:sp>
        <p:nvSpPr>
          <p:cNvPr id="632" name="Google Shape;632;g38a3352c4e0_1_855"/>
          <p:cNvSpPr txBox="1"/>
          <p:nvPr/>
        </p:nvSpPr>
        <p:spPr>
          <a:xfrm>
            <a:off x="726542" y="2763682"/>
            <a:ext cx="6449400" cy="3848100"/>
          </a:xfrm>
          <a:prstGeom prst="rect">
            <a:avLst/>
          </a:prstGeom>
          <a:noFill/>
          <a:ln>
            <a:noFill/>
          </a:ln>
        </p:spPr>
        <p:txBody>
          <a:bodyPr anchorCtr="0" anchor="t" bIns="0" lIns="0" spcFirstLastPara="1" rIns="0" wrap="square" tIns="0">
            <a:spAutoFit/>
          </a:bodyPr>
          <a:lstStyle/>
          <a:p>
            <a:pPr indent="-374650" lvl="0" marL="457200" marR="0" rtl="0" algn="l">
              <a:lnSpc>
                <a:spcPct val="100000"/>
              </a:lnSpc>
              <a:spcBef>
                <a:spcPts val="0"/>
              </a:spcBef>
              <a:spcAft>
                <a:spcPts val="0"/>
              </a:spcAft>
              <a:buClr>
                <a:srgbClr val="005FD3"/>
              </a:buClr>
              <a:buSzPts val="3500"/>
              <a:buFont typeface="Poppins"/>
              <a:buChar char="★"/>
            </a:pPr>
            <a:r>
              <a:rPr b="1" i="0" lang="en-US" sz="3000" u="none" cap="none" strike="noStrike">
                <a:solidFill>
                  <a:schemeClr val="dk1"/>
                </a:solidFill>
                <a:latin typeface="Poppins"/>
                <a:ea typeface="Poppins"/>
                <a:cs typeface="Poppins"/>
                <a:sym typeface="Poppins"/>
              </a:rPr>
              <a:t>Know that schools are safe spaces for all students, regardless of immigration status.</a:t>
            </a:r>
            <a:endParaRPr b="1" i="0" sz="1400" u="none" cap="none" strike="noStrike">
              <a:solidFill>
                <a:schemeClr val="dk1"/>
              </a:solidFill>
              <a:latin typeface="Arial"/>
              <a:ea typeface="Arial"/>
              <a:cs typeface="Arial"/>
              <a:sym typeface="Arial"/>
            </a:endParaRPr>
          </a:p>
          <a:p>
            <a:pPr indent="-374650" lvl="0" marL="457200" marR="0" rtl="0" algn="l">
              <a:lnSpc>
                <a:spcPct val="100000"/>
              </a:lnSpc>
              <a:spcBef>
                <a:spcPts val="0"/>
              </a:spcBef>
              <a:spcAft>
                <a:spcPts val="0"/>
              </a:spcAft>
              <a:buClr>
                <a:srgbClr val="005FD3"/>
              </a:buClr>
              <a:buSzPts val="3500"/>
              <a:buFont typeface="Poppins"/>
              <a:buChar char="★"/>
            </a:pPr>
            <a:r>
              <a:rPr b="1" i="0" lang="en-US" sz="3000" u="none" cap="none" strike="noStrike">
                <a:solidFill>
                  <a:schemeClr val="dk1"/>
                </a:solidFill>
                <a:latin typeface="Poppins"/>
                <a:ea typeface="Poppins"/>
                <a:cs typeface="Poppins"/>
                <a:sym typeface="Poppins"/>
              </a:rPr>
              <a:t>Remember, school staff cannot share information about a family’s immigration status.</a:t>
            </a:r>
            <a:endParaRPr b="1" i="0" sz="1400" u="none" cap="none" strike="noStrike">
              <a:solidFill>
                <a:schemeClr val="dk1"/>
              </a:solidFill>
              <a:latin typeface="Arial"/>
              <a:ea typeface="Arial"/>
              <a:cs typeface="Arial"/>
              <a:sym typeface="Arial"/>
            </a:endParaRPr>
          </a:p>
        </p:txBody>
      </p:sp>
      <p:sp>
        <p:nvSpPr>
          <p:cNvPr id="633" name="Google Shape;633;g38a3352c4e0_1_855"/>
          <p:cNvSpPr txBox="1"/>
          <p:nvPr/>
        </p:nvSpPr>
        <p:spPr>
          <a:xfrm>
            <a:off x="545879" y="958070"/>
            <a:ext cx="18591300" cy="600300"/>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1" i="0" lang="en-US" sz="3900" u="none" cap="none" strike="noStrike">
                <a:solidFill>
                  <a:srgbClr val="FFCE33"/>
                </a:solidFill>
                <a:latin typeface="Poppins"/>
                <a:ea typeface="Poppins"/>
                <a:cs typeface="Poppins"/>
                <a:sym typeface="Poppins"/>
              </a:rPr>
              <a:t>Consejos de asistencia para familias en tiempos de incertidumbre</a:t>
            </a:r>
            <a:endParaRPr b="0" i="0" sz="3900" u="none" cap="none" strike="noStrike">
              <a:solidFill>
                <a:srgbClr val="FFCE33"/>
              </a:solidFill>
              <a:latin typeface="Arial"/>
              <a:ea typeface="Arial"/>
              <a:cs typeface="Arial"/>
              <a:sym typeface="Arial"/>
            </a:endParaRPr>
          </a:p>
        </p:txBody>
      </p:sp>
      <p:sp>
        <p:nvSpPr>
          <p:cNvPr id="634" name="Google Shape;634;g38a3352c4e0_1_855"/>
          <p:cNvSpPr txBox="1"/>
          <p:nvPr/>
        </p:nvSpPr>
        <p:spPr>
          <a:xfrm>
            <a:off x="10755736" y="6799473"/>
            <a:ext cx="7350000" cy="2955300"/>
          </a:xfrm>
          <a:prstGeom prst="rect">
            <a:avLst/>
          </a:prstGeom>
          <a:noFill/>
          <a:ln>
            <a:noFill/>
          </a:ln>
        </p:spPr>
        <p:txBody>
          <a:bodyPr anchorCtr="0" anchor="t" bIns="0" lIns="0" spcFirstLastPara="1" rIns="0" wrap="square" tIns="0">
            <a:spAutoFit/>
          </a:bodyPr>
          <a:lstStyle/>
          <a:p>
            <a:pPr indent="-355600" lvl="0" marL="457200" marR="0" rtl="0" algn="l">
              <a:lnSpc>
                <a:spcPct val="100000"/>
              </a:lnSpc>
              <a:spcBef>
                <a:spcPts val="0"/>
              </a:spcBef>
              <a:spcAft>
                <a:spcPts val="0"/>
              </a:spcAft>
              <a:buClr>
                <a:srgbClr val="002575"/>
              </a:buClr>
              <a:buSzPts val="3000"/>
              <a:buFont typeface="Poppins"/>
              <a:buChar char="❏"/>
            </a:pPr>
            <a:r>
              <a:rPr b="1" i="0" lang="en-US" sz="2700" u="none" cap="none" strike="noStrike">
                <a:solidFill>
                  <a:srgbClr val="002575"/>
                </a:solidFill>
                <a:latin typeface="Poppins"/>
                <a:ea typeface="Poppins"/>
                <a:cs typeface="Poppins"/>
                <a:sym typeface="Poppins"/>
              </a:rPr>
              <a:t>Comunicarse con la </a:t>
            </a:r>
            <a:r>
              <a:rPr b="1" lang="en-US" sz="2700">
                <a:solidFill>
                  <a:srgbClr val="002575"/>
                </a:solidFill>
                <a:latin typeface="Poppins"/>
                <a:ea typeface="Poppins"/>
                <a:cs typeface="Poppins"/>
                <a:sym typeface="Poppins"/>
              </a:rPr>
              <a:t>escuela</a:t>
            </a:r>
            <a:endParaRPr b="1" i="0" sz="1800" u="none" cap="none" strike="noStrike">
              <a:solidFill>
                <a:srgbClr val="002575"/>
              </a:solidFill>
              <a:latin typeface="Poppins"/>
              <a:ea typeface="Poppins"/>
              <a:cs typeface="Poppins"/>
              <a:sym typeface="Poppins"/>
            </a:endParaRPr>
          </a:p>
          <a:p>
            <a:pPr indent="-336550" lvl="0" marL="914400" marR="0" rtl="0" algn="l">
              <a:lnSpc>
                <a:spcPct val="100000"/>
              </a:lnSpc>
              <a:spcBef>
                <a:spcPts val="0"/>
              </a:spcBef>
              <a:spcAft>
                <a:spcPts val="0"/>
              </a:spcAft>
              <a:buClr>
                <a:srgbClr val="135DFF"/>
              </a:buClr>
              <a:buSzPts val="2700"/>
              <a:buFont typeface="Poppins"/>
              <a:buChar char="★"/>
            </a:pPr>
            <a:r>
              <a:rPr b="1" i="0" lang="en-US" sz="2700" u="none" cap="none" strike="noStrike">
                <a:solidFill>
                  <a:srgbClr val="135DFF"/>
                </a:solidFill>
                <a:latin typeface="Poppins"/>
                <a:ea typeface="Poppins"/>
                <a:cs typeface="Poppins"/>
                <a:sym typeface="Poppins"/>
              </a:rPr>
              <a:t>Mantenga la información de emergencia actualizada</a:t>
            </a:r>
            <a:endParaRPr b="1" i="0" sz="2700" u="none" cap="none" strike="noStrike">
              <a:solidFill>
                <a:srgbClr val="135DFF"/>
              </a:solidFill>
              <a:latin typeface="Poppins"/>
              <a:ea typeface="Poppins"/>
              <a:cs typeface="Poppins"/>
              <a:sym typeface="Poppins"/>
            </a:endParaRPr>
          </a:p>
          <a:p>
            <a:pPr indent="0" lvl="0" marL="1143000" marR="0" rtl="0" algn="l">
              <a:lnSpc>
                <a:spcPct val="100000"/>
              </a:lnSpc>
              <a:spcBef>
                <a:spcPts val="0"/>
              </a:spcBef>
              <a:spcAft>
                <a:spcPts val="0"/>
              </a:spcAft>
              <a:buNone/>
            </a:pPr>
            <a:r>
              <a:t/>
            </a:r>
            <a:endParaRPr b="1" sz="2700">
              <a:solidFill>
                <a:srgbClr val="135DFF"/>
              </a:solidFill>
              <a:latin typeface="Poppins"/>
              <a:ea typeface="Poppins"/>
              <a:cs typeface="Poppins"/>
              <a:sym typeface="Poppins"/>
            </a:endParaRPr>
          </a:p>
          <a:p>
            <a:pPr indent="-336550" lvl="0" marL="914400" marR="0" rtl="0" algn="l">
              <a:lnSpc>
                <a:spcPct val="100000"/>
              </a:lnSpc>
              <a:spcBef>
                <a:spcPts val="0"/>
              </a:spcBef>
              <a:spcAft>
                <a:spcPts val="0"/>
              </a:spcAft>
              <a:buClr>
                <a:srgbClr val="135DFF"/>
              </a:buClr>
              <a:buSzPts val="2700"/>
              <a:buFont typeface="Poppins"/>
              <a:buChar char="★"/>
            </a:pPr>
            <a:r>
              <a:rPr b="1" i="0" lang="en-US" sz="2700" u="none" cap="none" strike="noStrike">
                <a:solidFill>
                  <a:srgbClr val="135DFF"/>
                </a:solidFill>
                <a:latin typeface="Poppins"/>
                <a:ea typeface="Poppins"/>
                <a:cs typeface="Poppins"/>
                <a:sym typeface="Poppins"/>
              </a:rPr>
              <a:t>Asegúrese de que la información de contacto de emergencia de su hijo esté actualizada en la escuela.</a:t>
            </a:r>
            <a:endParaRPr b="0" i="0" sz="1500" u="none" cap="none" strike="noStrike">
              <a:solidFill>
                <a:srgbClr val="135DFF"/>
              </a:solidFill>
              <a:latin typeface="Poppins"/>
              <a:ea typeface="Poppins"/>
              <a:cs typeface="Poppins"/>
              <a:sym typeface="Poppins"/>
            </a:endParaRPr>
          </a:p>
        </p:txBody>
      </p:sp>
      <p:sp>
        <p:nvSpPr>
          <p:cNvPr id="635" name="Google Shape;635;g38a3352c4e0_1_855"/>
          <p:cNvSpPr txBox="1"/>
          <p:nvPr/>
        </p:nvSpPr>
        <p:spPr>
          <a:xfrm>
            <a:off x="10755736" y="2816174"/>
            <a:ext cx="7350000" cy="3725100"/>
          </a:xfrm>
          <a:prstGeom prst="rect">
            <a:avLst/>
          </a:prstGeom>
          <a:noFill/>
          <a:ln>
            <a:noFill/>
          </a:ln>
        </p:spPr>
        <p:txBody>
          <a:bodyPr anchorCtr="0" anchor="t" bIns="0" lIns="0" spcFirstLastPara="1" rIns="0" wrap="square" tIns="0">
            <a:spAutoFit/>
          </a:bodyPr>
          <a:lstStyle/>
          <a:p>
            <a:pPr indent="-368300" lvl="0" marL="457200" marR="0" rtl="0" algn="l">
              <a:lnSpc>
                <a:spcPct val="100000"/>
              </a:lnSpc>
              <a:spcBef>
                <a:spcPts val="0"/>
              </a:spcBef>
              <a:spcAft>
                <a:spcPts val="0"/>
              </a:spcAft>
              <a:buClr>
                <a:srgbClr val="005FD3"/>
              </a:buClr>
              <a:buSzPts val="3400"/>
              <a:buFont typeface="Poppins"/>
              <a:buChar char="★"/>
            </a:pPr>
            <a:r>
              <a:rPr b="1" i="0" lang="en-US" sz="2900" u="none" cap="none" strike="noStrike">
                <a:solidFill>
                  <a:srgbClr val="135DFF"/>
                </a:solidFill>
                <a:latin typeface="Poppins"/>
                <a:ea typeface="Poppins"/>
                <a:cs typeface="Poppins"/>
                <a:sym typeface="Poppins"/>
              </a:rPr>
              <a:t>Sepa que las escuelas son espacios seguros para todos los estudiantes, sin importar su estatus migratorio.</a:t>
            </a:r>
            <a:endParaRPr b="1" i="0" sz="2900" u="none" cap="none" strike="noStrike">
              <a:solidFill>
                <a:srgbClr val="135DFF"/>
              </a:solidFill>
              <a:latin typeface="Poppins"/>
              <a:ea typeface="Poppins"/>
              <a:cs typeface="Poppins"/>
              <a:sym typeface="Poppins"/>
            </a:endParaRPr>
          </a:p>
          <a:p>
            <a:pPr indent="0" lvl="0" marL="685800" marR="0" rtl="0" algn="l">
              <a:lnSpc>
                <a:spcPct val="100000"/>
              </a:lnSpc>
              <a:spcBef>
                <a:spcPts val="0"/>
              </a:spcBef>
              <a:spcAft>
                <a:spcPts val="0"/>
              </a:spcAft>
              <a:buNone/>
            </a:pPr>
            <a:r>
              <a:t/>
            </a:r>
            <a:endParaRPr b="1" sz="2900">
              <a:solidFill>
                <a:srgbClr val="135DFF"/>
              </a:solidFill>
              <a:latin typeface="Poppins"/>
              <a:ea typeface="Poppins"/>
              <a:cs typeface="Poppins"/>
              <a:sym typeface="Poppins"/>
            </a:endParaRPr>
          </a:p>
          <a:p>
            <a:pPr indent="-368300" lvl="0" marL="457200" marR="0" rtl="0" algn="l">
              <a:lnSpc>
                <a:spcPct val="100000"/>
              </a:lnSpc>
              <a:spcBef>
                <a:spcPts val="0"/>
              </a:spcBef>
              <a:spcAft>
                <a:spcPts val="0"/>
              </a:spcAft>
              <a:buClr>
                <a:srgbClr val="005FD3"/>
              </a:buClr>
              <a:buSzPts val="3400"/>
              <a:buFont typeface="Poppins"/>
              <a:buChar char="★"/>
            </a:pPr>
            <a:r>
              <a:rPr b="1" i="0" lang="en-US" sz="2900" u="none" cap="none" strike="noStrike">
                <a:solidFill>
                  <a:srgbClr val="135DFF"/>
                </a:solidFill>
                <a:latin typeface="Poppins"/>
                <a:ea typeface="Poppins"/>
                <a:cs typeface="Poppins"/>
                <a:sym typeface="Poppins"/>
              </a:rPr>
              <a:t>Recuerde, el personal de la escuela no puede compartir información sobre el estado migratorio de una familia.</a:t>
            </a:r>
            <a:endParaRPr b="1" i="0" sz="1300" u="none" cap="none" strike="noStrike">
              <a:solidFill>
                <a:srgbClr val="135DFF"/>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g38a3352c4e0_1_869"/>
          <p:cNvSpPr/>
          <p:nvPr/>
        </p:nvSpPr>
        <p:spPr>
          <a:xfrm>
            <a:off x="0" y="0"/>
            <a:ext cx="20436840" cy="10312717"/>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319" l="0" r="0" t="-9329"/>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nvGrpSpPr>
          <p:cNvPr id="641" name="Google Shape;641;g38a3352c4e0_1_869"/>
          <p:cNvGrpSpPr/>
          <p:nvPr/>
        </p:nvGrpSpPr>
        <p:grpSpPr>
          <a:xfrm>
            <a:off x="0" y="0"/>
            <a:ext cx="18924775" cy="1798283"/>
            <a:chOff x="0" y="-3"/>
            <a:chExt cx="5015444" cy="330427"/>
          </a:xfrm>
        </p:grpSpPr>
        <p:sp>
          <p:nvSpPr>
            <p:cNvPr id="642" name="Google Shape;642;g38a3352c4e0_1_869"/>
            <p:cNvSpPr/>
            <p:nvPr/>
          </p:nvSpPr>
          <p:spPr>
            <a:xfrm>
              <a:off x="0" y="0"/>
              <a:ext cx="4958901" cy="330424"/>
            </a:xfrm>
            <a:custGeom>
              <a:rect b="b" l="l" r="r" t="t"/>
              <a:pathLst>
                <a:path extrusionOk="0" h="330424" w="4958901">
                  <a:moveTo>
                    <a:pt x="0" y="0"/>
                  </a:moveTo>
                  <a:lnTo>
                    <a:pt x="4958901" y="0"/>
                  </a:lnTo>
                  <a:lnTo>
                    <a:pt x="4958901" y="330424"/>
                  </a:lnTo>
                  <a:lnTo>
                    <a:pt x="0" y="330424"/>
                  </a:lnTo>
                  <a:close/>
                </a:path>
              </a:pathLst>
            </a:custGeom>
            <a:solidFill>
              <a:srgbClr val="002575"/>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643" name="Google Shape;643;g38a3352c4e0_1_869"/>
            <p:cNvSpPr txBox="1"/>
            <p:nvPr/>
          </p:nvSpPr>
          <p:spPr>
            <a:xfrm>
              <a:off x="56444" y="-3"/>
              <a:ext cx="4959000" cy="162000"/>
            </a:xfrm>
            <a:prstGeom prst="rect">
              <a:avLst/>
            </a:prstGeom>
            <a:noFill/>
            <a:ln>
              <a:noFill/>
            </a:ln>
          </p:spPr>
          <p:txBody>
            <a:bodyPr anchorCtr="0" anchor="ctr" bIns="50775" lIns="50775" spcFirstLastPara="1" rIns="50775" wrap="square" tIns="50775">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grpSp>
      <p:sp>
        <p:nvSpPr>
          <p:cNvPr id="644" name="Google Shape;644;g38a3352c4e0_1_869"/>
          <p:cNvSpPr txBox="1"/>
          <p:nvPr/>
        </p:nvSpPr>
        <p:spPr>
          <a:xfrm>
            <a:off x="414255" y="1859612"/>
            <a:ext cx="8253000" cy="789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575"/>
              </a:solidFill>
              <a:latin typeface="Poppins"/>
              <a:ea typeface="Poppins"/>
              <a:cs typeface="Poppins"/>
              <a:sym typeface="Poppins"/>
            </a:endParaRPr>
          </a:p>
          <a:p>
            <a:pPr indent="-355600" lvl="0" marL="457200" marR="0" rtl="0" algn="l">
              <a:lnSpc>
                <a:spcPct val="100000"/>
              </a:lnSpc>
              <a:spcBef>
                <a:spcPts val="0"/>
              </a:spcBef>
              <a:spcAft>
                <a:spcPts val="0"/>
              </a:spcAft>
              <a:buClr>
                <a:srgbClr val="002575"/>
              </a:buClr>
              <a:buSzPts val="3000"/>
              <a:buFont typeface="Poppins"/>
              <a:buChar char="❏"/>
            </a:pPr>
            <a:r>
              <a:rPr b="1" i="0" lang="en-US" sz="2400" u="none" cap="none" strike="noStrike">
                <a:solidFill>
                  <a:srgbClr val="002575"/>
                </a:solidFill>
                <a:latin typeface="Poppins"/>
                <a:ea typeface="Poppins"/>
                <a:cs typeface="Poppins"/>
                <a:sym typeface="Poppins"/>
              </a:rPr>
              <a:t>Maintain a Routine</a:t>
            </a:r>
            <a:endParaRPr b="1" i="0" sz="1700" u="none" cap="none" strike="noStrike">
              <a:solidFill>
                <a:srgbClr val="000000"/>
              </a:solidFill>
              <a:latin typeface="Poppins"/>
              <a:ea typeface="Poppins"/>
              <a:cs typeface="Poppins"/>
              <a:sym typeface="Poppins"/>
            </a:endParaRPr>
          </a:p>
          <a:p>
            <a:pPr indent="-196850" lvl="1" marL="419100" marR="0" rtl="0" algn="l">
              <a:lnSpc>
                <a:spcPct val="100000"/>
              </a:lnSpc>
              <a:spcBef>
                <a:spcPts val="0"/>
              </a:spcBef>
              <a:spcAft>
                <a:spcPts val="0"/>
              </a:spcAft>
              <a:buClr>
                <a:srgbClr val="002575"/>
              </a:buClr>
              <a:buSzPts val="2700"/>
              <a:buFont typeface="Poppins"/>
              <a:buChar char="○"/>
            </a:pPr>
            <a:r>
              <a:rPr b="0" i="0" lang="en-US" sz="2400" u="none" cap="none" strike="noStrike">
                <a:solidFill>
                  <a:srgbClr val="002575"/>
                </a:solidFill>
                <a:latin typeface="Poppins"/>
                <a:ea typeface="Poppins"/>
                <a:cs typeface="Poppins"/>
                <a:sym typeface="Poppins"/>
              </a:rPr>
              <a:t>Keep regular bedtimes, morning routines, and meal times to help children feel secure and ready for school.</a:t>
            </a:r>
            <a:endParaRPr b="0" i="0" sz="1500" u="none" cap="none" strike="noStrike">
              <a:solidFill>
                <a:srgbClr val="000000"/>
              </a:solidFill>
              <a:latin typeface="Poppins"/>
              <a:ea typeface="Poppins"/>
              <a:cs typeface="Poppins"/>
              <a:sym typeface="Poppins"/>
            </a:endParaRPr>
          </a:p>
          <a:p>
            <a:pPr indent="-196850" lvl="1" marL="419100" marR="0" rtl="0" algn="l">
              <a:lnSpc>
                <a:spcPct val="100000"/>
              </a:lnSpc>
              <a:spcBef>
                <a:spcPts val="0"/>
              </a:spcBef>
              <a:spcAft>
                <a:spcPts val="0"/>
              </a:spcAft>
              <a:buClr>
                <a:srgbClr val="002575"/>
              </a:buClr>
              <a:buSzPts val="2700"/>
              <a:buFont typeface="Poppins"/>
              <a:buChar char="○"/>
            </a:pPr>
            <a:r>
              <a:rPr b="0" i="0" lang="en-US" sz="2400" u="none" cap="none" strike="noStrike">
                <a:solidFill>
                  <a:srgbClr val="002575"/>
                </a:solidFill>
                <a:latin typeface="Poppins"/>
                <a:ea typeface="Poppins"/>
                <a:cs typeface="Poppins"/>
                <a:sym typeface="Poppins"/>
              </a:rPr>
              <a:t>Prepare school clothes and backpacks the night before to reduce stress.</a:t>
            </a:r>
            <a:endParaRPr b="0" i="0" sz="15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575"/>
              </a:solidFill>
              <a:latin typeface="Poppins"/>
              <a:ea typeface="Poppins"/>
              <a:cs typeface="Poppins"/>
              <a:sym typeface="Poppins"/>
            </a:endParaRPr>
          </a:p>
          <a:p>
            <a:pPr indent="-355600" lvl="0" marL="457200" marR="0" rtl="0" algn="l">
              <a:lnSpc>
                <a:spcPct val="100000"/>
              </a:lnSpc>
              <a:spcBef>
                <a:spcPts val="0"/>
              </a:spcBef>
              <a:spcAft>
                <a:spcPts val="0"/>
              </a:spcAft>
              <a:buClr>
                <a:srgbClr val="002575"/>
              </a:buClr>
              <a:buSzPts val="3000"/>
              <a:buFont typeface="Poppins"/>
              <a:buChar char="❏"/>
            </a:pPr>
            <a:r>
              <a:rPr b="1" i="0" lang="en-US" sz="2400" u="none" cap="none" strike="noStrike">
                <a:solidFill>
                  <a:srgbClr val="002575"/>
                </a:solidFill>
                <a:latin typeface="Poppins"/>
                <a:ea typeface="Poppins"/>
                <a:cs typeface="Poppins"/>
                <a:sym typeface="Poppins"/>
              </a:rPr>
              <a:t>Keep School Attendance a Priority</a:t>
            </a:r>
            <a:endParaRPr b="1" i="0" sz="1700" u="none" cap="none" strike="noStrike">
              <a:solidFill>
                <a:srgbClr val="000000"/>
              </a:solidFill>
              <a:latin typeface="Poppins"/>
              <a:ea typeface="Poppins"/>
              <a:cs typeface="Poppins"/>
              <a:sym typeface="Poppins"/>
            </a:endParaRPr>
          </a:p>
          <a:p>
            <a:pPr indent="-196850" lvl="1" marL="419100" marR="0" rtl="0" algn="l">
              <a:lnSpc>
                <a:spcPct val="100000"/>
              </a:lnSpc>
              <a:spcBef>
                <a:spcPts val="0"/>
              </a:spcBef>
              <a:spcAft>
                <a:spcPts val="0"/>
              </a:spcAft>
              <a:buClr>
                <a:srgbClr val="002575"/>
              </a:buClr>
              <a:buSzPts val="2700"/>
              <a:buFont typeface="Poppins"/>
              <a:buChar char="○"/>
            </a:pPr>
            <a:r>
              <a:rPr b="0" i="0" lang="en-US" sz="2400" u="none" cap="none" strike="noStrike">
                <a:solidFill>
                  <a:srgbClr val="002575"/>
                </a:solidFill>
                <a:latin typeface="Poppins"/>
                <a:ea typeface="Poppins"/>
                <a:cs typeface="Poppins"/>
                <a:sym typeface="Poppins"/>
              </a:rPr>
              <a:t>Missing even a few days can make it harder for students to keep up and feel connected.</a:t>
            </a:r>
            <a:endParaRPr b="0" i="0" sz="2400" u="none" cap="none" strike="noStrike">
              <a:solidFill>
                <a:srgbClr val="000000"/>
              </a:solidFill>
              <a:latin typeface="Poppins"/>
              <a:ea typeface="Poppins"/>
              <a:cs typeface="Poppins"/>
              <a:sym typeface="Poppins"/>
            </a:endParaRPr>
          </a:p>
          <a:p>
            <a:pPr indent="-196850" lvl="1" marL="419100" marR="0" rtl="0" algn="l">
              <a:lnSpc>
                <a:spcPct val="100000"/>
              </a:lnSpc>
              <a:spcBef>
                <a:spcPts val="0"/>
              </a:spcBef>
              <a:spcAft>
                <a:spcPts val="0"/>
              </a:spcAft>
              <a:buClr>
                <a:srgbClr val="002575"/>
              </a:buClr>
              <a:buSzPts val="2700"/>
              <a:buFont typeface="Poppins"/>
              <a:buChar char="○"/>
            </a:pPr>
            <a:r>
              <a:rPr b="0" i="0" lang="en-US" sz="2400" u="none" cap="none" strike="noStrike">
                <a:solidFill>
                  <a:srgbClr val="002575"/>
                </a:solidFill>
                <a:latin typeface="Poppins"/>
                <a:ea typeface="Poppins"/>
                <a:cs typeface="Poppins"/>
                <a:sym typeface="Poppins"/>
              </a:rPr>
              <a:t>Let the school know right away if you anticipate absences so they can help.</a:t>
            </a:r>
            <a:endParaRPr b="0" i="0" sz="2400" u="none" cap="none" strike="noStrike">
              <a:solidFill>
                <a:srgbClr val="000000"/>
              </a:solidFill>
              <a:latin typeface="Poppins"/>
              <a:ea typeface="Poppins"/>
              <a:cs typeface="Poppins"/>
              <a:sym typeface="Poppins"/>
            </a:endParaRPr>
          </a:p>
          <a:p>
            <a:pPr indent="-190500" lvl="0" marL="457200" marR="0" rtl="0" algn="l">
              <a:lnSpc>
                <a:spcPct val="100000"/>
              </a:lnSpc>
              <a:spcBef>
                <a:spcPts val="0"/>
              </a:spcBef>
              <a:spcAft>
                <a:spcPts val="0"/>
              </a:spcAft>
              <a:buClr>
                <a:srgbClr val="002575"/>
              </a:buClr>
              <a:buSzPts val="1500"/>
              <a:buFont typeface="Poppins"/>
              <a:buNone/>
            </a:pPr>
            <a:r>
              <a:t/>
            </a:r>
            <a:endParaRPr b="0" i="0" sz="1400" u="none" cap="none" strike="noStrike">
              <a:solidFill>
                <a:srgbClr val="002575"/>
              </a:solidFill>
              <a:latin typeface="Poppins"/>
              <a:ea typeface="Poppins"/>
              <a:cs typeface="Poppins"/>
              <a:sym typeface="Poppins"/>
            </a:endParaRPr>
          </a:p>
          <a:p>
            <a:pPr indent="-355600" lvl="0" marL="457200" marR="0" rtl="0" algn="l">
              <a:lnSpc>
                <a:spcPct val="100000"/>
              </a:lnSpc>
              <a:spcBef>
                <a:spcPts val="0"/>
              </a:spcBef>
              <a:spcAft>
                <a:spcPts val="0"/>
              </a:spcAft>
              <a:buClr>
                <a:srgbClr val="002575"/>
              </a:buClr>
              <a:buSzPts val="3000"/>
              <a:buFont typeface="Poppins"/>
              <a:buChar char="❏"/>
            </a:pPr>
            <a:r>
              <a:rPr b="1" i="0" lang="en-US" sz="2400" u="none" cap="none" strike="noStrike">
                <a:solidFill>
                  <a:srgbClr val="002575"/>
                </a:solidFill>
                <a:latin typeface="Poppins"/>
                <a:ea typeface="Poppins"/>
                <a:cs typeface="Poppins"/>
                <a:sym typeface="Poppins"/>
              </a:rPr>
              <a:t>Take Care of Emotional Health</a:t>
            </a:r>
            <a:endParaRPr b="1" i="0" sz="1700" u="none" cap="none" strike="noStrike">
              <a:solidFill>
                <a:srgbClr val="000000"/>
              </a:solidFill>
              <a:latin typeface="Poppins"/>
              <a:ea typeface="Poppins"/>
              <a:cs typeface="Poppins"/>
              <a:sym typeface="Poppins"/>
            </a:endParaRPr>
          </a:p>
          <a:p>
            <a:pPr indent="-196850" lvl="1" marL="419100" marR="0" rtl="0" algn="l">
              <a:lnSpc>
                <a:spcPct val="100000"/>
              </a:lnSpc>
              <a:spcBef>
                <a:spcPts val="0"/>
              </a:spcBef>
              <a:spcAft>
                <a:spcPts val="0"/>
              </a:spcAft>
              <a:buClr>
                <a:srgbClr val="002575"/>
              </a:buClr>
              <a:buSzPts val="2700"/>
              <a:buFont typeface="Poppins"/>
              <a:buChar char="○"/>
            </a:pPr>
            <a:r>
              <a:rPr b="0" i="0" lang="en-US" sz="2400" u="none" cap="none" strike="noStrike">
                <a:solidFill>
                  <a:srgbClr val="002575"/>
                </a:solidFill>
                <a:latin typeface="Poppins"/>
                <a:ea typeface="Poppins"/>
                <a:cs typeface="Poppins"/>
                <a:sym typeface="Poppins"/>
              </a:rPr>
              <a:t>Access school-based mental health services if your child seems worried or withdrawn.</a:t>
            </a:r>
            <a:endParaRPr b="0" i="0" sz="2400" u="none" cap="none" strike="noStrike">
              <a:solidFill>
                <a:srgbClr val="002575"/>
              </a:solidFill>
              <a:latin typeface="Poppins"/>
              <a:ea typeface="Poppins"/>
              <a:cs typeface="Poppins"/>
              <a:sym typeface="Poppins"/>
            </a:endParaRPr>
          </a:p>
          <a:p>
            <a:pPr indent="-196850" lvl="1" marL="419100" marR="0" rtl="0" algn="l">
              <a:lnSpc>
                <a:spcPct val="100000"/>
              </a:lnSpc>
              <a:spcBef>
                <a:spcPts val="0"/>
              </a:spcBef>
              <a:spcAft>
                <a:spcPts val="0"/>
              </a:spcAft>
              <a:buClr>
                <a:srgbClr val="002575"/>
              </a:buClr>
              <a:buSzPts val="2700"/>
              <a:buFont typeface="Poppins"/>
              <a:buChar char="○"/>
            </a:pPr>
            <a:r>
              <a:rPr b="0" i="0" lang="en-US" sz="2400" u="none" cap="none" strike="noStrike">
                <a:solidFill>
                  <a:srgbClr val="002575"/>
                </a:solidFill>
                <a:latin typeface="Poppins"/>
                <a:ea typeface="Poppins"/>
                <a:cs typeface="Poppins"/>
                <a:sym typeface="Poppins"/>
              </a:rPr>
              <a:t>Let the school know if your child is feeling anxious or stressed.</a:t>
            </a:r>
            <a:endParaRPr b="0" i="0" sz="1500" u="none" cap="none" strike="noStrike">
              <a:solidFill>
                <a:schemeClr val="dk1"/>
              </a:solidFill>
              <a:latin typeface="Poppins"/>
              <a:ea typeface="Poppins"/>
              <a:cs typeface="Poppins"/>
              <a:sym typeface="Poppins"/>
            </a:endParaRPr>
          </a:p>
          <a:p>
            <a:pPr indent="-196850" lvl="1" marL="419100" marR="0" rtl="0" algn="l">
              <a:lnSpc>
                <a:spcPct val="100000"/>
              </a:lnSpc>
              <a:spcBef>
                <a:spcPts val="0"/>
              </a:spcBef>
              <a:spcAft>
                <a:spcPts val="0"/>
              </a:spcAft>
              <a:buClr>
                <a:srgbClr val="002575"/>
              </a:buClr>
              <a:buSzPts val="2700"/>
              <a:buFont typeface="Poppins"/>
              <a:buChar char="○"/>
            </a:pPr>
            <a:r>
              <a:rPr b="0" i="0" lang="en-US" sz="2400" u="none" cap="none" strike="noStrike">
                <a:solidFill>
                  <a:srgbClr val="002575"/>
                </a:solidFill>
                <a:latin typeface="Poppins"/>
                <a:ea typeface="Poppins"/>
                <a:cs typeface="Poppins"/>
                <a:sym typeface="Poppins"/>
              </a:rPr>
              <a:t>Talk to PSA Counselors, Mental Health staff, or school staff for help and resources.</a:t>
            </a:r>
            <a:endParaRPr b="0" i="0" sz="2400" u="none" cap="none" strike="noStrike">
              <a:solidFill>
                <a:srgbClr val="000000"/>
              </a:solidFill>
              <a:latin typeface="Poppins"/>
              <a:ea typeface="Poppins"/>
              <a:cs typeface="Poppins"/>
              <a:sym typeface="Poppins"/>
            </a:endParaRPr>
          </a:p>
        </p:txBody>
      </p:sp>
      <p:sp>
        <p:nvSpPr>
          <p:cNvPr id="645" name="Google Shape;645;g38a3352c4e0_1_869"/>
          <p:cNvSpPr txBox="1"/>
          <p:nvPr/>
        </p:nvSpPr>
        <p:spPr>
          <a:xfrm>
            <a:off x="545880" y="136652"/>
            <a:ext cx="16788600" cy="600300"/>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Clr>
                <a:srgbClr val="000000"/>
              </a:buClr>
              <a:buSzPts val="3900"/>
              <a:buFont typeface="Arial"/>
              <a:buNone/>
            </a:pPr>
            <a:r>
              <a:rPr b="1" i="0" lang="en-US" sz="3900" u="none" cap="none" strike="noStrike">
                <a:solidFill>
                  <a:schemeClr val="lt1"/>
                </a:solidFill>
                <a:latin typeface="Poppins"/>
                <a:ea typeface="Poppins"/>
                <a:cs typeface="Poppins"/>
                <a:sym typeface="Poppins"/>
              </a:rPr>
              <a:t>Attendance Tips for Families During Uncertain Times</a:t>
            </a:r>
            <a:endParaRPr b="0" i="0" sz="3900" u="none" cap="none" strike="noStrike">
              <a:solidFill>
                <a:schemeClr val="lt1"/>
              </a:solidFill>
              <a:latin typeface="Arial"/>
              <a:ea typeface="Arial"/>
              <a:cs typeface="Arial"/>
              <a:sym typeface="Arial"/>
            </a:endParaRPr>
          </a:p>
        </p:txBody>
      </p:sp>
      <p:sp>
        <p:nvSpPr>
          <p:cNvPr id="646" name="Google Shape;646;g38a3352c4e0_1_869"/>
          <p:cNvSpPr txBox="1"/>
          <p:nvPr/>
        </p:nvSpPr>
        <p:spPr>
          <a:xfrm>
            <a:off x="545880" y="786836"/>
            <a:ext cx="18591300" cy="600300"/>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1" i="0" lang="en-US" sz="3900" u="none" cap="none" strike="noStrike">
                <a:solidFill>
                  <a:srgbClr val="FFCE33"/>
                </a:solidFill>
                <a:latin typeface="Poppins"/>
                <a:ea typeface="Poppins"/>
                <a:cs typeface="Poppins"/>
                <a:sym typeface="Poppins"/>
              </a:rPr>
              <a:t>Consejos de asistencia para familias en tiempos de incertidumbre</a:t>
            </a:r>
            <a:endParaRPr b="0" i="0" sz="3900" u="none" cap="none" strike="noStrike">
              <a:solidFill>
                <a:srgbClr val="FFCE33"/>
              </a:solidFill>
              <a:latin typeface="Arial"/>
              <a:ea typeface="Arial"/>
              <a:cs typeface="Arial"/>
              <a:sym typeface="Arial"/>
            </a:endParaRPr>
          </a:p>
        </p:txBody>
      </p:sp>
      <p:sp>
        <p:nvSpPr>
          <p:cNvPr id="647" name="Google Shape;647;g38a3352c4e0_1_869"/>
          <p:cNvSpPr txBox="1"/>
          <p:nvPr/>
        </p:nvSpPr>
        <p:spPr>
          <a:xfrm>
            <a:off x="8433881" y="1859612"/>
            <a:ext cx="9528300" cy="826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575"/>
              </a:solidFill>
              <a:latin typeface="Poppins"/>
              <a:ea typeface="Poppins"/>
              <a:cs typeface="Poppins"/>
              <a:sym typeface="Poppins"/>
            </a:endParaRPr>
          </a:p>
          <a:p>
            <a:pPr indent="-355600" lvl="0" marL="457200" marR="0" rtl="0" algn="l">
              <a:lnSpc>
                <a:spcPct val="100000"/>
              </a:lnSpc>
              <a:spcBef>
                <a:spcPts val="0"/>
              </a:spcBef>
              <a:spcAft>
                <a:spcPts val="0"/>
              </a:spcAft>
              <a:buClr>
                <a:srgbClr val="002575"/>
              </a:buClr>
              <a:buSzPts val="3000"/>
              <a:buFont typeface="Poppins"/>
              <a:buChar char="❏"/>
            </a:pPr>
            <a:r>
              <a:rPr b="1" i="0" lang="en-US" sz="2400" u="none" cap="none" strike="noStrike">
                <a:solidFill>
                  <a:srgbClr val="002575"/>
                </a:solidFill>
                <a:latin typeface="Poppins"/>
                <a:ea typeface="Poppins"/>
                <a:cs typeface="Poppins"/>
                <a:sym typeface="Poppins"/>
              </a:rPr>
              <a:t>Mantega una rutina</a:t>
            </a:r>
            <a:endParaRPr b="1" i="0" sz="1700" u="none" cap="none" strike="noStrike">
              <a:solidFill>
                <a:srgbClr val="000000"/>
              </a:solidFill>
              <a:latin typeface="Poppins"/>
              <a:ea typeface="Poppins"/>
              <a:cs typeface="Poppins"/>
              <a:sym typeface="Poppins"/>
            </a:endParaRPr>
          </a:p>
          <a:p>
            <a:pPr indent="-196850" lvl="1" marL="419100" marR="0" rtl="0" algn="l">
              <a:lnSpc>
                <a:spcPct val="100000"/>
              </a:lnSpc>
              <a:spcBef>
                <a:spcPts val="0"/>
              </a:spcBef>
              <a:spcAft>
                <a:spcPts val="0"/>
              </a:spcAft>
              <a:buClr>
                <a:srgbClr val="002575"/>
              </a:buClr>
              <a:buSzPts val="2700"/>
              <a:buFont typeface="Poppins"/>
              <a:buChar char="○"/>
            </a:pPr>
            <a:r>
              <a:rPr b="0" i="0" lang="en-US" sz="2400" u="none" cap="none" strike="noStrike">
                <a:solidFill>
                  <a:srgbClr val="002575"/>
                </a:solidFill>
                <a:latin typeface="Poppins"/>
                <a:ea typeface="Poppins"/>
                <a:cs typeface="Poppins"/>
                <a:sym typeface="Poppins"/>
              </a:rPr>
              <a:t>Mantenga horarios regulares para dormir, rutinas matutinas y horarios de comida para ayudar a los niños a sentirse seguros y preparados para la escuela.</a:t>
            </a:r>
            <a:endParaRPr b="0" i="0" sz="1500" u="none" cap="none" strike="noStrike">
              <a:solidFill>
                <a:srgbClr val="000000"/>
              </a:solidFill>
              <a:latin typeface="Poppins"/>
              <a:ea typeface="Poppins"/>
              <a:cs typeface="Poppins"/>
              <a:sym typeface="Poppins"/>
            </a:endParaRPr>
          </a:p>
          <a:p>
            <a:pPr indent="-196850" lvl="1" marL="419100" marR="0" rtl="0" algn="l">
              <a:lnSpc>
                <a:spcPct val="100000"/>
              </a:lnSpc>
              <a:spcBef>
                <a:spcPts val="0"/>
              </a:spcBef>
              <a:spcAft>
                <a:spcPts val="0"/>
              </a:spcAft>
              <a:buClr>
                <a:srgbClr val="002575"/>
              </a:buClr>
              <a:buSzPts val="2700"/>
              <a:buFont typeface="Poppins"/>
              <a:buChar char="○"/>
            </a:pPr>
            <a:r>
              <a:rPr b="0" i="0" lang="en-US" sz="2400" u="none" cap="none" strike="noStrike">
                <a:solidFill>
                  <a:srgbClr val="002575"/>
                </a:solidFill>
                <a:latin typeface="Poppins"/>
                <a:ea typeface="Poppins"/>
                <a:cs typeface="Poppins"/>
                <a:sym typeface="Poppins"/>
              </a:rPr>
              <a:t>Prepare la ropa escolar y las mochilas la noche anterior para reducir el estrés.</a:t>
            </a:r>
            <a:endParaRPr sz="2100"/>
          </a:p>
          <a:p>
            <a:pPr indent="-25400" lvl="1" marL="419100" marR="0" rtl="0" algn="l">
              <a:lnSpc>
                <a:spcPct val="100000"/>
              </a:lnSpc>
              <a:spcBef>
                <a:spcPts val="0"/>
              </a:spcBef>
              <a:spcAft>
                <a:spcPts val="0"/>
              </a:spcAft>
              <a:buClr>
                <a:srgbClr val="002575"/>
              </a:buClr>
              <a:buSzPts val="2700"/>
              <a:buFont typeface="Poppins"/>
              <a:buNone/>
            </a:pPr>
            <a:r>
              <a:t/>
            </a:r>
            <a:endParaRPr b="0" i="0" sz="1400" u="none" cap="none" strike="noStrike">
              <a:solidFill>
                <a:srgbClr val="002575"/>
              </a:solidFill>
              <a:latin typeface="Poppins"/>
              <a:ea typeface="Poppins"/>
              <a:cs typeface="Poppins"/>
              <a:sym typeface="Poppins"/>
            </a:endParaRPr>
          </a:p>
          <a:p>
            <a:pPr indent="-355600" lvl="0" marL="457200" marR="0" rtl="0" algn="l">
              <a:lnSpc>
                <a:spcPct val="100000"/>
              </a:lnSpc>
              <a:spcBef>
                <a:spcPts val="0"/>
              </a:spcBef>
              <a:spcAft>
                <a:spcPts val="0"/>
              </a:spcAft>
              <a:buClr>
                <a:srgbClr val="002575"/>
              </a:buClr>
              <a:buSzPts val="3000"/>
              <a:buFont typeface="Poppins"/>
              <a:buChar char="❏"/>
            </a:pPr>
            <a:r>
              <a:rPr b="1" i="0" lang="en-US" sz="2400" u="none" cap="none" strike="noStrike">
                <a:solidFill>
                  <a:srgbClr val="002575"/>
                </a:solidFill>
                <a:latin typeface="Poppins"/>
                <a:ea typeface="Poppins"/>
                <a:cs typeface="Poppins"/>
                <a:sym typeface="Poppins"/>
              </a:rPr>
              <a:t>Mantenga la Asistencia Escolar como una Prioridad</a:t>
            </a:r>
            <a:endParaRPr b="1" i="0" sz="1700" u="none" cap="none" strike="noStrike">
              <a:solidFill>
                <a:srgbClr val="000000"/>
              </a:solidFill>
              <a:latin typeface="Poppins"/>
              <a:ea typeface="Poppins"/>
              <a:cs typeface="Poppins"/>
              <a:sym typeface="Poppins"/>
            </a:endParaRPr>
          </a:p>
          <a:p>
            <a:pPr indent="-196850" lvl="1" marL="419100" marR="0" rtl="0" algn="l">
              <a:lnSpc>
                <a:spcPct val="100000"/>
              </a:lnSpc>
              <a:spcBef>
                <a:spcPts val="0"/>
              </a:spcBef>
              <a:spcAft>
                <a:spcPts val="0"/>
              </a:spcAft>
              <a:buClr>
                <a:srgbClr val="002575"/>
              </a:buClr>
              <a:buSzPts val="2700"/>
              <a:buFont typeface="Poppins"/>
              <a:buChar char="○"/>
            </a:pPr>
            <a:r>
              <a:rPr b="0" i="0" lang="en-US" sz="2400" u="none" cap="none" strike="noStrike">
                <a:solidFill>
                  <a:srgbClr val="002575"/>
                </a:solidFill>
                <a:latin typeface="Poppins"/>
                <a:ea typeface="Poppins"/>
                <a:cs typeface="Poppins"/>
                <a:sym typeface="Poppins"/>
              </a:rPr>
              <a:t>Faltar incluso unos pocos días puede dificultar que los estudiantes se mantengan al día y se sientan conectados.</a:t>
            </a:r>
            <a:endParaRPr b="0" i="0" sz="2400" u="none" cap="none" strike="noStrike">
              <a:solidFill>
                <a:srgbClr val="000000"/>
              </a:solidFill>
              <a:latin typeface="Poppins"/>
              <a:ea typeface="Poppins"/>
              <a:cs typeface="Poppins"/>
              <a:sym typeface="Poppins"/>
            </a:endParaRPr>
          </a:p>
          <a:p>
            <a:pPr indent="-196850" lvl="1" marL="419100" marR="0" rtl="0" algn="l">
              <a:lnSpc>
                <a:spcPct val="100000"/>
              </a:lnSpc>
              <a:spcBef>
                <a:spcPts val="0"/>
              </a:spcBef>
              <a:spcAft>
                <a:spcPts val="0"/>
              </a:spcAft>
              <a:buClr>
                <a:srgbClr val="002575"/>
              </a:buClr>
              <a:buSzPts val="2700"/>
              <a:buFont typeface="Poppins"/>
              <a:buChar char="○"/>
            </a:pPr>
            <a:r>
              <a:rPr b="0" i="0" lang="en-US" sz="2400" u="none" cap="none" strike="noStrike">
                <a:solidFill>
                  <a:srgbClr val="002575"/>
                </a:solidFill>
                <a:latin typeface="Poppins"/>
                <a:ea typeface="Poppins"/>
                <a:cs typeface="Poppins"/>
                <a:sym typeface="Poppins"/>
              </a:rPr>
              <a:t>Informe a la escuela de inmediato si anticipa ausencias para que puedan ayudar.</a:t>
            </a:r>
            <a:endParaRPr b="0" i="0" sz="2400" u="none" cap="none" strike="noStrike">
              <a:solidFill>
                <a:srgbClr val="000000"/>
              </a:solidFill>
              <a:latin typeface="Poppins"/>
              <a:ea typeface="Poppins"/>
              <a:cs typeface="Poppins"/>
              <a:sym typeface="Poppins"/>
            </a:endParaRPr>
          </a:p>
          <a:p>
            <a:pPr indent="-190500" lvl="0" marL="457200" marR="0" rtl="0" algn="l">
              <a:lnSpc>
                <a:spcPct val="100000"/>
              </a:lnSpc>
              <a:spcBef>
                <a:spcPts val="0"/>
              </a:spcBef>
              <a:spcAft>
                <a:spcPts val="0"/>
              </a:spcAft>
              <a:buClr>
                <a:srgbClr val="002575"/>
              </a:buClr>
              <a:buSzPts val="1500"/>
              <a:buFont typeface="Poppins"/>
              <a:buNone/>
            </a:pPr>
            <a:r>
              <a:t/>
            </a:r>
            <a:endParaRPr b="0" i="0" sz="1400" u="none" cap="none" strike="noStrike">
              <a:solidFill>
                <a:srgbClr val="002575"/>
              </a:solidFill>
              <a:latin typeface="Poppins"/>
              <a:ea typeface="Poppins"/>
              <a:cs typeface="Poppins"/>
              <a:sym typeface="Poppins"/>
            </a:endParaRPr>
          </a:p>
          <a:p>
            <a:pPr indent="-355600" lvl="0" marL="457200" marR="0" rtl="0" algn="l">
              <a:lnSpc>
                <a:spcPct val="100000"/>
              </a:lnSpc>
              <a:spcBef>
                <a:spcPts val="0"/>
              </a:spcBef>
              <a:spcAft>
                <a:spcPts val="0"/>
              </a:spcAft>
              <a:buClr>
                <a:srgbClr val="002575"/>
              </a:buClr>
              <a:buSzPts val="3000"/>
              <a:buFont typeface="Poppins"/>
              <a:buChar char="❏"/>
            </a:pPr>
            <a:r>
              <a:rPr b="1" i="0" lang="en-US" sz="2400" u="none" cap="none" strike="noStrike">
                <a:solidFill>
                  <a:srgbClr val="002575"/>
                </a:solidFill>
                <a:latin typeface="Poppins"/>
                <a:ea typeface="Poppins"/>
                <a:cs typeface="Poppins"/>
                <a:sym typeface="Poppins"/>
              </a:rPr>
              <a:t>Cuida la salud emocional</a:t>
            </a:r>
            <a:endParaRPr b="1" i="0" sz="1700" u="none" cap="none" strike="noStrike">
              <a:solidFill>
                <a:srgbClr val="000000"/>
              </a:solidFill>
              <a:latin typeface="Poppins"/>
              <a:ea typeface="Poppins"/>
              <a:cs typeface="Poppins"/>
              <a:sym typeface="Poppins"/>
            </a:endParaRPr>
          </a:p>
          <a:p>
            <a:pPr indent="-196850" lvl="1" marL="419100" marR="0" rtl="0" algn="l">
              <a:lnSpc>
                <a:spcPct val="100000"/>
              </a:lnSpc>
              <a:spcBef>
                <a:spcPts val="0"/>
              </a:spcBef>
              <a:spcAft>
                <a:spcPts val="0"/>
              </a:spcAft>
              <a:buClr>
                <a:srgbClr val="002575"/>
              </a:buClr>
              <a:buSzPts val="2700"/>
              <a:buFont typeface="Poppins"/>
              <a:buChar char="○"/>
            </a:pPr>
            <a:r>
              <a:rPr b="0" i="0" lang="en-US" sz="2400" u="none" cap="none" strike="noStrike">
                <a:solidFill>
                  <a:srgbClr val="002575"/>
                </a:solidFill>
                <a:latin typeface="Poppins"/>
                <a:ea typeface="Poppins"/>
                <a:cs typeface="Poppins"/>
                <a:sym typeface="Poppins"/>
              </a:rPr>
              <a:t>Acceda a los servicios de salud mental ofrecidos por la escuela si su hijo parece preocupado o retraído.</a:t>
            </a:r>
            <a:endParaRPr b="0" i="0" sz="2400" u="none" cap="none" strike="noStrike">
              <a:solidFill>
                <a:srgbClr val="002575"/>
              </a:solidFill>
              <a:latin typeface="Poppins"/>
              <a:ea typeface="Poppins"/>
              <a:cs typeface="Poppins"/>
              <a:sym typeface="Poppins"/>
            </a:endParaRPr>
          </a:p>
          <a:p>
            <a:pPr indent="-196850" lvl="1" marL="419100" marR="0" rtl="0" algn="l">
              <a:lnSpc>
                <a:spcPct val="100000"/>
              </a:lnSpc>
              <a:spcBef>
                <a:spcPts val="0"/>
              </a:spcBef>
              <a:spcAft>
                <a:spcPts val="0"/>
              </a:spcAft>
              <a:buClr>
                <a:srgbClr val="002575"/>
              </a:buClr>
              <a:buSzPts val="2700"/>
              <a:buFont typeface="Poppins"/>
              <a:buChar char="○"/>
            </a:pPr>
            <a:r>
              <a:rPr b="0" i="0" lang="en-US" sz="2400" u="none" cap="none" strike="noStrike">
                <a:solidFill>
                  <a:srgbClr val="002575"/>
                </a:solidFill>
                <a:latin typeface="Poppins"/>
                <a:ea typeface="Poppins"/>
                <a:cs typeface="Poppins"/>
                <a:sym typeface="Poppins"/>
              </a:rPr>
              <a:t>Informe a la escuela si su hijo se siente ansioso o estresado.</a:t>
            </a:r>
            <a:endParaRPr sz="2100"/>
          </a:p>
          <a:p>
            <a:pPr indent="-196850" lvl="1" marL="419100" marR="0" rtl="0" algn="l">
              <a:lnSpc>
                <a:spcPct val="100000"/>
              </a:lnSpc>
              <a:spcBef>
                <a:spcPts val="0"/>
              </a:spcBef>
              <a:spcAft>
                <a:spcPts val="0"/>
              </a:spcAft>
              <a:buClr>
                <a:srgbClr val="002575"/>
              </a:buClr>
              <a:buSzPts val="2700"/>
              <a:buFont typeface="Poppins"/>
              <a:buChar char="○"/>
            </a:pPr>
            <a:r>
              <a:rPr b="0" i="0" lang="en-US" sz="2400" u="none" cap="none" strike="noStrike">
                <a:solidFill>
                  <a:srgbClr val="002575"/>
                </a:solidFill>
                <a:latin typeface="Poppins"/>
                <a:ea typeface="Poppins"/>
                <a:cs typeface="Poppins"/>
                <a:sym typeface="Poppins"/>
              </a:rPr>
              <a:t>Hable con los consejeros de PSA, el personal de salud mental o el personal de la escuela para obtener ayuda y recursos.</a:t>
            </a:r>
            <a:endParaRPr b="0" i="0" sz="2400" u="none" cap="none" strike="noStrike">
              <a:solidFill>
                <a:srgbClr val="000000"/>
              </a:solidFill>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grpSp>
        <p:nvGrpSpPr>
          <p:cNvPr id="652" name="Google Shape;652;g38a3352c4e0_1_880"/>
          <p:cNvGrpSpPr/>
          <p:nvPr/>
        </p:nvGrpSpPr>
        <p:grpSpPr>
          <a:xfrm>
            <a:off x="353683" y="1249155"/>
            <a:ext cx="6353148" cy="7780158"/>
            <a:chOff x="235789" y="832770"/>
            <a:chExt cx="4235432" cy="5186772"/>
          </a:xfrm>
        </p:grpSpPr>
        <p:sp>
          <p:nvSpPr>
            <p:cNvPr id="653" name="Google Shape;653;g38a3352c4e0_1_880"/>
            <p:cNvSpPr/>
            <p:nvPr/>
          </p:nvSpPr>
          <p:spPr>
            <a:xfrm>
              <a:off x="235789" y="832770"/>
              <a:ext cx="3463474" cy="4425550"/>
            </a:xfrm>
            <a:custGeom>
              <a:rect b="b" l="l" r="r" t="t"/>
              <a:pathLst>
                <a:path extrusionOk="0" h="6630037" w="5188725">
                  <a:moveTo>
                    <a:pt x="0" y="0"/>
                  </a:moveTo>
                  <a:lnTo>
                    <a:pt x="5188725" y="0"/>
                  </a:lnTo>
                  <a:lnTo>
                    <a:pt x="5188725" y="6630038"/>
                  </a:lnTo>
                  <a:lnTo>
                    <a:pt x="0" y="6630038"/>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654" name="Google Shape;654;g38a3352c4e0_1_880"/>
            <p:cNvSpPr/>
            <p:nvPr/>
          </p:nvSpPr>
          <p:spPr>
            <a:xfrm>
              <a:off x="729368" y="1714706"/>
              <a:ext cx="3741853" cy="4304836"/>
            </a:xfrm>
            <a:custGeom>
              <a:rect b="b" l="l" r="r" t="t"/>
              <a:pathLst>
                <a:path extrusionOk="0" h="6449193" w="5605772">
                  <a:moveTo>
                    <a:pt x="0" y="0"/>
                  </a:moveTo>
                  <a:lnTo>
                    <a:pt x="5605772" y="0"/>
                  </a:lnTo>
                  <a:lnTo>
                    <a:pt x="5605772" y="6449193"/>
                  </a:lnTo>
                  <a:lnTo>
                    <a:pt x="0" y="6449193"/>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grpSp>
        <p:nvGrpSpPr>
          <p:cNvPr id="655" name="Google Shape;655;g38a3352c4e0_1_880"/>
          <p:cNvGrpSpPr/>
          <p:nvPr/>
        </p:nvGrpSpPr>
        <p:grpSpPr>
          <a:xfrm>
            <a:off x="6915726" y="3321795"/>
            <a:ext cx="5189124" cy="1123322"/>
            <a:chOff x="0" y="-57150"/>
            <a:chExt cx="2121300" cy="320400"/>
          </a:xfrm>
        </p:grpSpPr>
        <p:sp>
          <p:nvSpPr>
            <p:cNvPr id="656" name="Google Shape;656;g38a3352c4e0_1_880"/>
            <p:cNvSpPr/>
            <p:nvPr/>
          </p:nvSpPr>
          <p:spPr>
            <a:xfrm>
              <a:off x="0" y="0"/>
              <a:ext cx="2121155" cy="263171"/>
            </a:xfrm>
            <a:custGeom>
              <a:rect b="b" l="l" r="r" t="t"/>
              <a:pathLst>
                <a:path extrusionOk="0" h="263171" w="2121155">
                  <a:moveTo>
                    <a:pt x="53092" y="0"/>
                  </a:moveTo>
                  <a:lnTo>
                    <a:pt x="2068063" y="0"/>
                  </a:lnTo>
                  <a:cubicBezTo>
                    <a:pt x="2097385" y="0"/>
                    <a:pt x="2121155" y="23770"/>
                    <a:pt x="2121155" y="53092"/>
                  </a:cubicBezTo>
                  <a:lnTo>
                    <a:pt x="2121155" y="210078"/>
                  </a:lnTo>
                  <a:cubicBezTo>
                    <a:pt x="2121155" y="239400"/>
                    <a:pt x="2097385" y="263171"/>
                    <a:pt x="2068063" y="263171"/>
                  </a:cubicBezTo>
                  <a:lnTo>
                    <a:pt x="53092" y="263171"/>
                  </a:lnTo>
                  <a:cubicBezTo>
                    <a:pt x="23770" y="263171"/>
                    <a:pt x="0" y="239400"/>
                    <a:pt x="0" y="210078"/>
                  </a:cubicBezTo>
                  <a:lnTo>
                    <a:pt x="0" y="53092"/>
                  </a:lnTo>
                  <a:cubicBezTo>
                    <a:pt x="0" y="23770"/>
                    <a:pt x="23770" y="0"/>
                    <a:pt x="5309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200" u="none" cap="none" strike="noStrike">
                <a:solidFill>
                  <a:srgbClr val="000000"/>
                </a:solidFill>
                <a:latin typeface="Arial"/>
                <a:ea typeface="Arial"/>
                <a:cs typeface="Arial"/>
                <a:sym typeface="Arial"/>
              </a:endParaRPr>
            </a:p>
          </p:txBody>
        </p:sp>
        <p:sp>
          <p:nvSpPr>
            <p:cNvPr id="657" name="Google Shape;657;g38a3352c4e0_1_880"/>
            <p:cNvSpPr txBox="1"/>
            <p:nvPr/>
          </p:nvSpPr>
          <p:spPr>
            <a:xfrm>
              <a:off x="0" y="-57150"/>
              <a:ext cx="2121300" cy="320400"/>
            </a:xfrm>
            <a:prstGeom prst="rect">
              <a:avLst/>
            </a:prstGeom>
            <a:noFill/>
            <a:ln>
              <a:noFill/>
            </a:ln>
          </p:spPr>
          <p:txBody>
            <a:bodyPr anchorCtr="0" anchor="ctr" bIns="50775" lIns="50775" spcFirstLastPara="1" rIns="50775" wrap="square" tIns="50775">
              <a:noAutofit/>
            </a:bodyPr>
            <a:lstStyle/>
            <a:p>
              <a:pPr indent="0" lvl="0" marL="0" marR="0" rtl="0" algn="ctr">
                <a:lnSpc>
                  <a:spcPct val="199388"/>
                </a:lnSpc>
                <a:spcBef>
                  <a:spcPts val="0"/>
                </a:spcBef>
                <a:spcAft>
                  <a:spcPts val="0"/>
                </a:spcAft>
                <a:buClr>
                  <a:srgbClr val="000000"/>
                </a:buClr>
                <a:buSzPts val="2700"/>
                <a:buFont typeface="Arial"/>
                <a:buNone/>
              </a:pPr>
              <a:r>
                <a:t/>
              </a:r>
              <a:endParaRPr b="0" i="0" sz="1600" u="none" cap="none" strike="noStrike">
                <a:solidFill>
                  <a:schemeClr val="dk1"/>
                </a:solidFill>
                <a:latin typeface="Calibri"/>
                <a:ea typeface="Calibri"/>
                <a:cs typeface="Calibri"/>
                <a:sym typeface="Calibri"/>
              </a:endParaRPr>
            </a:p>
          </p:txBody>
        </p:sp>
      </p:grpSp>
      <p:grpSp>
        <p:nvGrpSpPr>
          <p:cNvPr id="658" name="Google Shape;658;g38a3352c4e0_1_880"/>
          <p:cNvGrpSpPr/>
          <p:nvPr/>
        </p:nvGrpSpPr>
        <p:grpSpPr>
          <a:xfrm>
            <a:off x="6022436" y="3107960"/>
            <a:ext cx="4480291" cy="1673085"/>
            <a:chOff x="0" y="-38100"/>
            <a:chExt cx="1889541" cy="530700"/>
          </a:xfrm>
        </p:grpSpPr>
        <p:sp>
          <p:nvSpPr>
            <p:cNvPr id="659" name="Google Shape;659;g38a3352c4e0_1_880"/>
            <p:cNvSpPr/>
            <p:nvPr/>
          </p:nvSpPr>
          <p:spPr>
            <a:xfrm>
              <a:off x="0" y="0"/>
              <a:ext cx="1889541" cy="492502"/>
            </a:xfrm>
            <a:custGeom>
              <a:rect b="b" l="l" r="r" t="t"/>
              <a:pathLst>
                <a:path extrusionOk="0" h="492502" w="1889541">
                  <a:moveTo>
                    <a:pt x="55035" y="0"/>
                  </a:moveTo>
                  <a:lnTo>
                    <a:pt x="1834506" y="0"/>
                  </a:lnTo>
                  <a:cubicBezTo>
                    <a:pt x="1849102" y="0"/>
                    <a:pt x="1863101" y="5798"/>
                    <a:pt x="1873422" y="16119"/>
                  </a:cubicBezTo>
                  <a:cubicBezTo>
                    <a:pt x="1883743" y="26440"/>
                    <a:pt x="1889541" y="40439"/>
                    <a:pt x="1889541" y="55035"/>
                  </a:cubicBezTo>
                  <a:lnTo>
                    <a:pt x="1889541" y="437468"/>
                  </a:lnTo>
                  <a:cubicBezTo>
                    <a:pt x="1889541" y="452064"/>
                    <a:pt x="1883743" y="466062"/>
                    <a:pt x="1873422" y="476383"/>
                  </a:cubicBezTo>
                  <a:cubicBezTo>
                    <a:pt x="1863101" y="486704"/>
                    <a:pt x="1849102" y="492502"/>
                    <a:pt x="1834506" y="492502"/>
                  </a:cubicBezTo>
                  <a:lnTo>
                    <a:pt x="55035" y="492502"/>
                  </a:lnTo>
                  <a:cubicBezTo>
                    <a:pt x="40439" y="492502"/>
                    <a:pt x="26440" y="486704"/>
                    <a:pt x="16119" y="476383"/>
                  </a:cubicBezTo>
                  <a:cubicBezTo>
                    <a:pt x="5798" y="466062"/>
                    <a:pt x="0" y="452064"/>
                    <a:pt x="0" y="437468"/>
                  </a:cubicBezTo>
                  <a:lnTo>
                    <a:pt x="0" y="55035"/>
                  </a:lnTo>
                  <a:cubicBezTo>
                    <a:pt x="0" y="40439"/>
                    <a:pt x="5798" y="26440"/>
                    <a:pt x="16119" y="16119"/>
                  </a:cubicBezTo>
                  <a:cubicBezTo>
                    <a:pt x="26440" y="5798"/>
                    <a:pt x="40439" y="0"/>
                    <a:pt x="55035"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200" u="none" cap="none" strike="noStrike">
                <a:solidFill>
                  <a:srgbClr val="000000"/>
                </a:solidFill>
                <a:latin typeface="Arial"/>
                <a:ea typeface="Arial"/>
                <a:cs typeface="Arial"/>
                <a:sym typeface="Arial"/>
              </a:endParaRPr>
            </a:p>
          </p:txBody>
        </p:sp>
        <p:sp>
          <p:nvSpPr>
            <p:cNvPr id="660" name="Google Shape;660;g38a3352c4e0_1_880"/>
            <p:cNvSpPr txBox="1"/>
            <p:nvPr/>
          </p:nvSpPr>
          <p:spPr>
            <a:xfrm>
              <a:off x="0" y="-38100"/>
              <a:ext cx="1889400" cy="530700"/>
            </a:xfrm>
            <a:prstGeom prst="rect">
              <a:avLst/>
            </a:prstGeom>
            <a:noFill/>
            <a:ln>
              <a:noFill/>
            </a:ln>
          </p:spPr>
          <p:txBody>
            <a:bodyPr anchorCtr="0" anchor="ctr" bIns="50775" lIns="50775" spcFirstLastPara="1" rIns="50775" wrap="square" tIns="50775">
              <a:noAutofit/>
            </a:bodyPr>
            <a:lstStyle/>
            <a:p>
              <a:pPr indent="0" lvl="0" marL="0" marR="0" rtl="0" algn="ctr">
                <a:lnSpc>
                  <a:spcPct val="147722"/>
                </a:lnSpc>
                <a:spcBef>
                  <a:spcPts val="0"/>
                </a:spcBef>
                <a:spcAft>
                  <a:spcPts val="0"/>
                </a:spcAft>
                <a:buClr>
                  <a:srgbClr val="000000"/>
                </a:buClr>
                <a:buSzPts val="2700"/>
                <a:buFont typeface="Arial"/>
                <a:buNone/>
              </a:pPr>
              <a:r>
                <a:t/>
              </a:r>
              <a:endParaRPr b="0" i="0" sz="1600" u="none" cap="none" strike="noStrike">
                <a:solidFill>
                  <a:schemeClr val="dk1"/>
                </a:solidFill>
                <a:latin typeface="Calibri"/>
                <a:ea typeface="Calibri"/>
                <a:cs typeface="Calibri"/>
                <a:sym typeface="Calibri"/>
              </a:endParaRPr>
            </a:p>
          </p:txBody>
        </p:sp>
      </p:grpSp>
      <p:grpSp>
        <p:nvGrpSpPr>
          <p:cNvPr id="661" name="Google Shape;661;g38a3352c4e0_1_880"/>
          <p:cNvGrpSpPr/>
          <p:nvPr/>
        </p:nvGrpSpPr>
        <p:grpSpPr>
          <a:xfrm>
            <a:off x="6107022" y="5360780"/>
            <a:ext cx="5189124" cy="1123322"/>
            <a:chOff x="0" y="-57150"/>
            <a:chExt cx="2121300" cy="320400"/>
          </a:xfrm>
        </p:grpSpPr>
        <p:sp>
          <p:nvSpPr>
            <p:cNvPr id="662" name="Google Shape;662;g38a3352c4e0_1_880"/>
            <p:cNvSpPr/>
            <p:nvPr/>
          </p:nvSpPr>
          <p:spPr>
            <a:xfrm>
              <a:off x="0" y="0"/>
              <a:ext cx="2121155" cy="263171"/>
            </a:xfrm>
            <a:custGeom>
              <a:rect b="b" l="l" r="r" t="t"/>
              <a:pathLst>
                <a:path extrusionOk="0" h="263171" w="2121155">
                  <a:moveTo>
                    <a:pt x="53092" y="0"/>
                  </a:moveTo>
                  <a:lnTo>
                    <a:pt x="2068063" y="0"/>
                  </a:lnTo>
                  <a:cubicBezTo>
                    <a:pt x="2097385" y="0"/>
                    <a:pt x="2121155" y="23770"/>
                    <a:pt x="2121155" y="53092"/>
                  </a:cubicBezTo>
                  <a:lnTo>
                    <a:pt x="2121155" y="210078"/>
                  </a:lnTo>
                  <a:cubicBezTo>
                    <a:pt x="2121155" y="239400"/>
                    <a:pt x="2097385" y="263171"/>
                    <a:pt x="2068063" y="263171"/>
                  </a:cubicBezTo>
                  <a:lnTo>
                    <a:pt x="53092" y="263171"/>
                  </a:lnTo>
                  <a:cubicBezTo>
                    <a:pt x="23770" y="263171"/>
                    <a:pt x="0" y="239400"/>
                    <a:pt x="0" y="210078"/>
                  </a:cubicBezTo>
                  <a:lnTo>
                    <a:pt x="0" y="53092"/>
                  </a:lnTo>
                  <a:cubicBezTo>
                    <a:pt x="0" y="23770"/>
                    <a:pt x="23770" y="0"/>
                    <a:pt x="5309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200" u="none" cap="none" strike="noStrike">
                <a:solidFill>
                  <a:srgbClr val="000000"/>
                </a:solidFill>
                <a:latin typeface="Arial"/>
                <a:ea typeface="Arial"/>
                <a:cs typeface="Arial"/>
                <a:sym typeface="Arial"/>
              </a:endParaRPr>
            </a:p>
          </p:txBody>
        </p:sp>
        <p:sp>
          <p:nvSpPr>
            <p:cNvPr id="663" name="Google Shape;663;g38a3352c4e0_1_880"/>
            <p:cNvSpPr txBox="1"/>
            <p:nvPr/>
          </p:nvSpPr>
          <p:spPr>
            <a:xfrm>
              <a:off x="0" y="-57150"/>
              <a:ext cx="2121300" cy="320400"/>
            </a:xfrm>
            <a:prstGeom prst="rect">
              <a:avLst/>
            </a:prstGeom>
            <a:noFill/>
            <a:ln>
              <a:noFill/>
            </a:ln>
          </p:spPr>
          <p:txBody>
            <a:bodyPr anchorCtr="0" anchor="ctr" bIns="50775" lIns="50775" spcFirstLastPara="1" rIns="50775" wrap="square" tIns="50775">
              <a:noAutofit/>
            </a:bodyPr>
            <a:lstStyle/>
            <a:p>
              <a:pPr indent="0" lvl="0" marL="0" marR="0" rtl="0" algn="ctr">
                <a:lnSpc>
                  <a:spcPct val="199388"/>
                </a:lnSpc>
                <a:spcBef>
                  <a:spcPts val="0"/>
                </a:spcBef>
                <a:spcAft>
                  <a:spcPts val="0"/>
                </a:spcAft>
                <a:buClr>
                  <a:srgbClr val="000000"/>
                </a:buClr>
                <a:buSzPts val="2700"/>
                <a:buFont typeface="Arial"/>
                <a:buNone/>
              </a:pPr>
              <a:r>
                <a:t/>
              </a:r>
              <a:endParaRPr b="0" i="0" sz="1600" u="none" cap="none" strike="noStrike">
                <a:solidFill>
                  <a:schemeClr val="dk1"/>
                </a:solidFill>
                <a:latin typeface="Calibri"/>
                <a:ea typeface="Calibri"/>
                <a:cs typeface="Calibri"/>
                <a:sym typeface="Calibri"/>
              </a:endParaRPr>
            </a:p>
          </p:txBody>
        </p:sp>
      </p:grpSp>
      <p:grpSp>
        <p:nvGrpSpPr>
          <p:cNvPr id="664" name="Google Shape;664;g38a3352c4e0_1_880"/>
          <p:cNvGrpSpPr/>
          <p:nvPr/>
        </p:nvGrpSpPr>
        <p:grpSpPr>
          <a:xfrm>
            <a:off x="6022436" y="4780700"/>
            <a:ext cx="4480291" cy="3149587"/>
            <a:chOff x="0" y="-38100"/>
            <a:chExt cx="1889541" cy="891401"/>
          </a:xfrm>
        </p:grpSpPr>
        <p:sp>
          <p:nvSpPr>
            <p:cNvPr id="665" name="Google Shape;665;g38a3352c4e0_1_880"/>
            <p:cNvSpPr/>
            <p:nvPr/>
          </p:nvSpPr>
          <p:spPr>
            <a:xfrm>
              <a:off x="0" y="0"/>
              <a:ext cx="1889541" cy="853301"/>
            </a:xfrm>
            <a:custGeom>
              <a:rect b="b" l="l" r="r" t="t"/>
              <a:pathLst>
                <a:path extrusionOk="0" h="853301" w="1889541">
                  <a:moveTo>
                    <a:pt x="55035" y="0"/>
                  </a:moveTo>
                  <a:lnTo>
                    <a:pt x="1834506" y="0"/>
                  </a:lnTo>
                  <a:cubicBezTo>
                    <a:pt x="1849102" y="0"/>
                    <a:pt x="1863101" y="5798"/>
                    <a:pt x="1873422" y="16119"/>
                  </a:cubicBezTo>
                  <a:cubicBezTo>
                    <a:pt x="1883743" y="26440"/>
                    <a:pt x="1889541" y="40439"/>
                    <a:pt x="1889541" y="55035"/>
                  </a:cubicBezTo>
                  <a:lnTo>
                    <a:pt x="1889541" y="798266"/>
                  </a:lnTo>
                  <a:cubicBezTo>
                    <a:pt x="1889541" y="812862"/>
                    <a:pt x="1883743" y="826861"/>
                    <a:pt x="1873422" y="837182"/>
                  </a:cubicBezTo>
                  <a:cubicBezTo>
                    <a:pt x="1863101" y="847503"/>
                    <a:pt x="1849102" y="853301"/>
                    <a:pt x="1834506" y="853301"/>
                  </a:cubicBezTo>
                  <a:lnTo>
                    <a:pt x="55035" y="853301"/>
                  </a:lnTo>
                  <a:cubicBezTo>
                    <a:pt x="40439" y="853301"/>
                    <a:pt x="26440" y="847503"/>
                    <a:pt x="16119" y="837182"/>
                  </a:cubicBezTo>
                  <a:cubicBezTo>
                    <a:pt x="5798" y="826861"/>
                    <a:pt x="0" y="812862"/>
                    <a:pt x="0" y="798266"/>
                  </a:cubicBezTo>
                  <a:lnTo>
                    <a:pt x="0" y="55035"/>
                  </a:lnTo>
                  <a:cubicBezTo>
                    <a:pt x="0" y="40439"/>
                    <a:pt x="5798" y="26440"/>
                    <a:pt x="16119" y="16119"/>
                  </a:cubicBezTo>
                  <a:cubicBezTo>
                    <a:pt x="26440" y="5798"/>
                    <a:pt x="40439" y="0"/>
                    <a:pt x="55035"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200" u="none" cap="none" strike="noStrike">
                <a:solidFill>
                  <a:srgbClr val="000000"/>
                </a:solidFill>
                <a:latin typeface="Arial"/>
                <a:ea typeface="Arial"/>
                <a:cs typeface="Arial"/>
                <a:sym typeface="Arial"/>
              </a:endParaRPr>
            </a:p>
          </p:txBody>
        </p:sp>
        <p:sp>
          <p:nvSpPr>
            <p:cNvPr id="666" name="Google Shape;666;g38a3352c4e0_1_880"/>
            <p:cNvSpPr txBox="1"/>
            <p:nvPr/>
          </p:nvSpPr>
          <p:spPr>
            <a:xfrm>
              <a:off x="0" y="-38100"/>
              <a:ext cx="1889400" cy="891300"/>
            </a:xfrm>
            <a:prstGeom prst="rect">
              <a:avLst/>
            </a:prstGeom>
            <a:noFill/>
            <a:ln>
              <a:noFill/>
            </a:ln>
          </p:spPr>
          <p:txBody>
            <a:bodyPr anchorCtr="0" anchor="ctr" bIns="50775" lIns="50775" spcFirstLastPara="1" rIns="50775" wrap="square" tIns="50775">
              <a:noAutofit/>
            </a:bodyPr>
            <a:lstStyle/>
            <a:p>
              <a:pPr indent="0" lvl="0" marL="0" marR="0" rtl="0" algn="ctr">
                <a:lnSpc>
                  <a:spcPct val="147722"/>
                </a:lnSpc>
                <a:spcBef>
                  <a:spcPts val="0"/>
                </a:spcBef>
                <a:spcAft>
                  <a:spcPts val="0"/>
                </a:spcAft>
                <a:buClr>
                  <a:srgbClr val="000000"/>
                </a:buClr>
                <a:buSzPts val="2700"/>
                <a:buFont typeface="Arial"/>
                <a:buNone/>
              </a:pPr>
              <a:r>
                <a:t/>
              </a:r>
              <a:endParaRPr b="0" i="0" sz="1600" u="none" cap="none" strike="noStrike">
                <a:solidFill>
                  <a:schemeClr val="dk1"/>
                </a:solidFill>
                <a:latin typeface="Calibri"/>
                <a:ea typeface="Calibri"/>
                <a:cs typeface="Calibri"/>
                <a:sym typeface="Calibri"/>
              </a:endParaRPr>
            </a:p>
          </p:txBody>
        </p:sp>
      </p:grpSp>
      <p:grpSp>
        <p:nvGrpSpPr>
          <p:cNvPr id="667" name="Google Shape;667;g38a3352c4e0_1_880"/>
          <p:cNvGrpSpPr/>
          <p:nvPr/>
        </p:nvGrpSpPr>
        <p:grpSpPr>
          <a:xfrm>
            <a:off x="-45949" y="-395899"/>
            <a:ext cx="18334415" cy="2103867"/>
            <a:chOff x="0" y="-38100"/>
            <a:chExt cx="4959000" cy="368524"/>
          </a:xfrm>
        </p:grpSpPr>
        <p:sp>
          <p:nvSpPr>
            <p:cNvPr id="668" name="Google Shape;668;g38a3352c4e0_1_880"/>
            <p:cNvSpPr/>
            <p:nvPr/>
          </p:nvSpPr>
          <p:spPr>
            <a:xfrm>
              <a:off x="0" y="0"/>
              <a:ext cx="4958901" cy="330424"/>
            </a:xfrm>
            <a:custGeom>
              <a:rect b="b" l="l" r="r" t="t"/>
              <a:pathLst>
                <a:path extrusionOk="0" h="330424" w="4958901">
                  <a:moveTo>
                    <a:pt x="0" y="0"/>
                  </a:moveTo>
                  <a:lnTo>
                    <a:pt x="4958901" y="0"/>
                  </a:lnTo>
                  <a:lnTo>
                    <a:pt x="4958901" y="330424"/>
                  </a:lnTo>
                  <a:lnTo>
                    <a:pt x="0" y="330424"/>
                  </a:lnTo>
                  <a:close/>
                </a:path>
              </a:pathLst>
            </a:custGeom>
            <a:solidFill>
              <a:srgbClr val="002575"/>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669" name="Google Shape;669;g38a3352c4e0_1_880"/>
            <p:cNvSpPr txBox="1"/>
            <p:nvPr/>
          </p:nvSpPr>
          <p:spPr>
            <a:xfrm>
              <a:off x="0" y="-38100"/>
              <a:ext cx="4959000" cy="368400"/>
            </a:xfrm>
            <a:prstGeom prst="rect">
              <a:avLst/>
            </a:prstGeom>
            <a:noFill/>
            <a:ln>
              <a:noFill/>
            </a:ln>
          </p:spPr>
          <p:txBody>
            <a:bodyPr anchorCtr="0" anchor="ctr" bIns="50775" lIns="50775" spcFirstLastPara="1" rIns="50775" wrap="square" tIns="50775">
              <a:noAutofit/>
            </a:bodyPr>
            <a:lstStyle/>
            <a:p>
              <a:pPr indent="0" lvl="0" marL="0" marR="0" rtl="0" algn="ctr">
                <a:lnSpc>
                  <a:spcPct val="147722"/>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70" name="Google Shape;670;g38a3352c4e0_1_880"/>
          <p:cNvSpPr/>
          <p:nvPr/>
        </p:nvSpPr>
        <p:spPr>
          <a:xfrm>
            <a:off x="405246" y="0"/>
            <a:ext cx="2187151" cy="2187151"/>
          </a:xfrm>
          <a:custGeom>
            <a:rect b="b" l="l" r="r" t="t"/>
            <a:pathLst>
              <a:path extrusionOk="0" h="2181697" w="2181697">
                <a:moveTo>
                  <a:pt x="0" y="0"/>
                </a:moveTo>
                <a:lnTo>
                  <a:pt x="2181698" y="0"/>
                </a:lnTo>
                <a:lnTo>
                  <a:pt x="2181698" y="2181697"/>
                </a:lnTo>
                <a:lnTo>
                  <a:pt x="0" y="2181697"/>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671" name="Google Shape;671;g38a3352c4e0_1_880"/>
          <p:cNvSpPr txBox="1"/>
          <p:nvPr/>
        </p:nvSpPr>
        <p:spPr>
          <a:xfrm>
            <a:off x="5334199" y="1858220"/>
            <a:ext cx="5729400" cy="110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8400"/>
              <a:buFont typeface="Arial"/>
              <a:buNone/>
            </a:pPr>
            <a:r>
              <a:rPr b="1" i="0" lang="en-US" sz="3600" u="sng" cap="none" strike="noStrike">
                <a:solidFill>
                  <a:schemeClr val="dk1"/>
                </a:solidFill>
                <a:latin typeface="Poppins"/>
                <a:ea typeface="Poppins"/>
                <a:cs typeface="Poppins"/>
                <a:sym typeface="Poppins"/>
                <a:hlinkClick r:id="rId6">
                  <a:extLst>
                    <a:ext uri="{A12FA001-AC4F-418D-AE19-62706E023703}">
                      <ahyp:hlinkClr val="tx"/>
                    </a:ext>
                  </a:extLst>
                </a:hlinkClick>
              </a:rPr>
              <a:t>WHAT IS A CAREGIVER AFFIDAVIT</a:t>
            </a:r>
            <a:r>
              <a:rPr b="1" i="0" lang="en-US" sz="3600" u="none" cap="none" strike="noStrike">
                <a:solidFill>
                  <a:schemeClr val="dk1"/>
                </a:solidFill>
                <a:latin typeface="Poppins"/>
                <a:ea typeface="Poppins"/>
                <a:cs typeface="Poppins"/>
                <a:sym typeface="Poppins"/>
              </a:rPr>
              <a:t>?</a:t>
            </a:r>
            <a:endParaRPr b="0" i="0" sz="3600" u="none" cap="none" strike="noStrike">
              <a:solidFill>
                <a:schemeClr val="dk1"/>
              </a:solidFill>
              <a:latin typeface="Arial"/>
              <a:ea typeface="Arial"/>
              <a:cs typeface="Arial"/>
              <a:sym typeface="Arial"/>
            </a:endParaRPr>
          </a:p>
        </p:txBody>
      </p:sp>
      <p:sp>
        <p:nvSpPr>
          <p:cNvPr id="672" name="Google Shape;672;g38a3352c4e0_1_880"/>
          <p:cNvSpPr txBox="1"/>
          <p:nvPr/>
        </p:nvSpPr>
        <p:spPr>
          <a:xfrm>
            <a:off x="6258224" y="3388278"/>
            <a:ext cx="4063200" cy="1246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00" u="none" cap="none" strike="noStrike">
                <a:solidFill>
                  <a:srgbClr val="FFFFFF"/>
                </a:solidFill>
                <a:latin typeface="Poppins"/>
                <a:ea typeface="Poppins"/>
                <a:cs typeface="Poppins"/>
                <a:sym typeface="Poppins"/>
              </a:rPr>
              <a:t>It authorizes enrollment of a minor in school  </a:t>
            </a:r>
            <a:endParaRPr b="0" i="0" sz="1200" u="none" cap="none" strike="noStrike">
              <a:solidFill>
                <a:srgbClr val="000000"/>
              </a:solidFill>
              <a:latin typeface="Arial"/>
              <a:ea typeface="Arial"/>
              <a:cs typeface="Arial"/>
              <a:sym typeface="Arial"/>
            </a:endParaRPr>
          </a:p>
        </p:txBody>
      </p:sp>
      <p:sp>
        <p:nvSpPr>
          <p:cNvPr id="673" name="Google Shape;673;g38a3352c4e0_1_880"/>
          <p:cNvSpPr txBox="1"/>
          <p:nvPr/>
        </p:nvSpPr>
        <p:spPr>
          <a:xfrm>
            <a:off x="6258224" y="5024443"/>
            <a:ext cx="4063200" cy="2909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300"/>
              <a:buFont typeface="Arial"/>
              <a:buNone/>
            </a:pPr>
            <a:r>
              <a:rPr b="1" i="0" lang="en-US" sz="2700" u="none" cap="none" strike="noStrike">
                <a:solidFill>
                  <a:srgbClr val="FFFFFF"/>
                </a:solidFill>
                <a:latin typeface="Poppins"/>
                <a:ea typeface="Poppins"/>
                <a:cs typeface="Poppins"/>
                <a:sym typeface="Poppins"/>
              </a:rPr>
              <a:t>Authorize school-related services, including medical care, when a parent or legal guardian is unavailable</a:t>
            </a:r>
            <a:endParaRPr b="0" i="0" sz="1200" u="none" cap="none" strike="noStrike">
              <a:solidFill>
                <a:srgbClr val="000000"/>
              </a:solidFill>
              <a:latin typeface="Arial"/>
              <a:ea typeface="Arial"/>
              <a:cs typeface="Arial"/>
              <a:sym typeface="Arial"/>
            </a:endParaRPr>
          </a:p>
        </p:txBody>
      </p:sp>
      <p:sp>
        <p:nvSpPr>
          <p:cNvPr id="674" name="Google Shape;674;g38a3352c4e0_1_880"/>
          <p:cNvSpPr txBox="1"/>
          <p:nvPr/>
        </p:nvSpPr>
        <p:spPr>
          <a:xfrm>
            <a:off x="1062900" y="9525225"/>
            <a:ext cx="7018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1800"/>
              <a:buFont typeface="Arial"/>
              <a:buNone/>
            </a:pPr>
            <a:r>
              <a:rPr b="1" i="0" lang="en-US" sz="1200" u="sng" cap="none" strike="noStrike">
                <a:solidFill>
                  <a:srgbClr val="002575"/>
                </a:solidFill>
                <a:latin typeface="Poppins"/>
                <a:ea typeface="Poppins"/>
                <a:cs typeface="Poppins"/>
                <a:sym typeface="Poppins"/>
                <a:hlinkClick r:id="rId7">
                  <a:extLst>
                    <a:ext uri="{A12FA001-AC4F-418D-AE19-62706E023703}">
                      <ahyp:hlinkClr val="tx"/>
                    </a:ext>
                  </a:extLst>
                </a:hlinkClick>
              </a:rPr>
              <a:t>The Caregiver Authorization Affidavit is available in multiple languages.</a:t>
            </a:r>
            <a:endParaRPr b="0" i="0" sz="1200" u="none" cap="none" strike="noStrike">
              <a:solidFill>
                <a:srgbClr val="000000"/>
              </a:solidFill>
              <a:latin typeface="Arial"/>
              <a:ea typeface="Arial"/>
              <a:cs typeface="Arial"/>
              <a:sym typeface="Arial"/>
            </a:endParaRPr>
          </a:p>
        </p:txBody>
      </p:sp>
      <p:sp>
        <p:nvSpPr>
          <p:cNvPr id="675" name="Google Shape;675;g38a3352c4e0_1_880"/>
          <p:cNvSpPr txBox="1"/>
          <p:nvPr/>
        </p:nvSpPr>
        <p:spPr>
          <a:xfrm>
            <a:off x="10795077" y="1858220"/>
            <a:ext cx="6947100" cy="110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002575"/>
                </a:solidFill>
                <a:latin typeface="Poppins"/>
                <a:ea typeface="Poppins"/>
                <a:cs typeface="Poppins"/>
                <a:sym typeface="Poppins"/>
              </a:rPr>
              <a:t>¿</a:t>
            </a:r>
            <a:r>
              <a:rPr b="1" i="0" lang="en-US" sz="3600" u="sng" cap="none" strike="noStrike">
                <a:solidFill>
                  <a:srgbClr val="002575"/>
                </a:solidFill>
                <a:latin typeface="Poppins"/>
                <a:ea typeface="Poppins"/>
                <a:cs typeface="Poppins"/>
                <a:sym typeface="Poppins"/>
                <a:hlinkClick r:id="rId8">
                  <a:extLst>
                    <a:ext uri="{A12FA001-AC4F-418D-AE19-62706E023703}">
                      <ahyp:hlinkClr val="tx"/>
                    </a:ext>
                  </a:extLst>
                </a:hlinkClick>
              </a:rPr>
              <a:t>QUÉ ES UNA DECLARACIÓN JURADA DEL CUIDADOR</a:t>
            </a:r>
            <a:r>
              <a:rPr b="1" i="0" lang="en-US" sz="3600" u="none" cap="none" strike="noStrike">
                <a:solidFill>
                  <a:srgbClr val="002575"/>
                </a:solidFill>
                <a:latin typeface="Poppins"/>
                <a:ea typeface="Poppins"/>
                <a:cs typeface="Poppins"/>
                <a:sym typeface="Poppins"/>
              </a:rPr>
              <a:t>?</a:t>
            </a:r>
            <a:endParaRPr b="0" i="0" sz="3600" u="none" cap="none" strike="noStrike">
              <a:solidFill>
                <a:srgbClr val="002575"/>
              </a:solidFill>
              <a:latin typeface="Arial"/>
              <a:ea typeface="Arial"/>
              <a:cs typeface="Arial"/>
              <a:sym typeface="Arial"/>
            </a:endParaRPr>
          </a:p>
        </p:txBody>
      </p:sp>
      <p:grpSp>
        <p:nvGrpSpPr>
          <p:cNvPr id="676" name="Google Shape;676;g38a3352c4e0_1_880"/>
          <p:cNvGrpSpPr/>
          <p:nvPr/>
        </p:nvGrpSpPr>
        <p:grpSpPr>
          <a:xfrm>
            <a:off x="12141963" y="3321795"/>
            <a:ext cx="5189124" cy="1123322"/>
            <a:chOff x="0" y="-57150"/>
            <a:chExt cx="2121300" cy="320400"/>
          </a:xfrm>
        </p:grpSpPr>
        <p:sp>
          <p:nvSpPr>
            <p:cNvPr id="677" name="Google Shape;677;g38a3352c4e0_1_880"/>
            <p:cNvSpPr/>
            <p:nvPr/>
          </p:nvSpPr>
          <p:spPr>
            <a:xfrm>
              <a:off x="0" y="0"/>
              <a:ext cx="2121155" cy="263171"/>
            </a:xfrm>
            <a:custGeom>
              <a:rect b="b" l="l" r="r" t="t"/>
              <a:pathLst>
                <a:path extrusionOk="0" h="263171" w="2121155">
                  <a:moveTo>
                    <a:pt x="53092" y="0"/>
                  </a:moveTo>
                  <a:lnTo>
                    <a:pt x="2068063" y="0"/>
                  </a:lnTo>
                  <a:cubicBezTo>
                    <a:pt x="2097385" y="0"/>
                    <a:pt x="2121155" y="23770"/>
                    <a:pt x="2121155" y="53092"/>
                  </a:cubicBezTo>
                  <a:lnTo>
                    <a:pt x="2121155" y="210078"/>
                  </a:lnTo>
                  <a:cubicBezTo>
                    <a:pt x="2121155" y="239400"/>
                    <a:pt x="2097385" y="263171"/>
                    <a:pt x="2068063" y="263171"/>
                  </a:cubicBezTo>
                  <a:lnTo>
                    <a:pt x="53092" y="263171"/>
                  </a:lnTo>
                  <a:cubicBezTo>
                    <a:pt x="23770" y="263171"/>
                    <a:pt x="0" y="239400"/>
                    <a:pt x="0" y="210078"/>
                  </a:cubicBezTo>
                  <a:lnTo>
                    <a:pt x="0" y="53092"/>
                  </a:lnTo>
                  <a:cubicBezTo>
                    <a:pt x="0" y="23770"/>
                    <a:pt x="23770" y="0"/>
                    <a:pt x="5309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200" u="none" cap="none" strike="noStrike">
                <a:solidFill>
                  <a:srgbClr val="000000"/>
                </a:solidFill>
                <a:latin typeface="Arial"/>
                <a:ea typeface="Arial"/>
                <a:cs typeface="Arial"/>
                <a:sym typeface="Arial"/>
              </a:endParaRPr>
            </a:p>
          </p:txBody>
        </p:sp>
        <p:sp>
          <p:nvSpPr>
            <p:cNvPr id="678" name="Google Shape;678;g38a3352c4e0_1_880"/>
            <p:cNvSpPr txBox="1"/>
            <p:nvPr/>
          </p:nvSpPr>
          <p:spPr>
            <a:xfrm>
              <a:off x="0" y="-57150"/>
              <a:ext cx="2121300" cy="320400"/>
            </a:xfrm>
            <a:prstGeom prst="rect">
              <a:avLst/>
            </a:prstGeom>
            <a:noFill/>
            <a:ln>
              <a:noFill/>
            </a:ln>
          </p:spPr>
          <p:txBody>
            <a:bodyPr anchorCtr="0" anchor="ctr" bIns="50775" lIns="50775" spcFirstLastPara="1" rIns="50775" wrap="square" tIns="50775">
              <a:noAutofit/>
            </a:bodyPr>
            <a:lstStyle/>
            <a:p>
              <a:pPr indent="0" lvl="0" marL="0" marR="0" rtl="0" algn="ctr">
                <a:lnSpc>
                  <a:spcPct val="199388"/>
                </a:lnSpc>
                <a:spcBef>
                  <a:spcPts val="0"/>
                </a:spcBef>
                <a:spcAft>
                  <a:spcPts val="0"/>
                </a:spcAft>
                <a:buClr>
                  <a:srgbClr val="000000"/>
                </a:buClr>
                <a:buSzPts val="2700"/>
                <a:buFont typeface="Arial"/>
                <a:buNone/>
              </a:pPr>
              <a:r>
                <a:t/>
              </a:r>
              <a:endParaRPr b="0" i="0" sz="1600" u="none" cap="none" strike="noStrike">
                <a:solidFill>
                  <a:schemeClr val="dk1"/>
                </a:solidFill>
                <a:latin typeface="Calibri"/>
                <a:ea typeface="Calibri"/>
                <a:cs typeface="Calibri"/>
                <a:sym typeface="Calibri"/>
              </a:endParaRPr>
            </a:p>
          </p:txBody>
        </p:sp>
      </p:grpSp>
      <p:grpSp>
        <p:nvGrpSpPr>
          <p:cNvPr id="679" name="Google Shape;679;g38a3352c4e0_1_880"/>
          <p:cNvGrpSpPr/>
          <p:nvPr/>
        </p:nvGrpSpPr>
        <p:grpSpPr>
          <a:xfrm>
            <a:off x="11511620" y="3110138"/>
            <a:ext cx="5488928" cy="1673085"/>
            <a:chOff x="0" y="-38100"/>
            <a:chExt cx="1889541" cy="530700"/>
          </a:xfrm>
        </p:grpSpPr>
        <p:sp>
          <p:nvSpPr>
            <p:cNvPr id="680" name="Google Shape;680;g38a3352c4e0_1_880"/>
            <p:cNvSpPr/>
            <p:nvPr/>
          </p:nvSpPr>
          <p:spPr>
            <a:xfrm>
              <a:off x="0" y="0"/>
              <a:ext cx="1889541" cy="492502"/>
            </a:xfrm>
            <a:custGeom>
              <a:rect b="b" l="l" r="r" t="t"/>
              <a:pathLst>
                <a:path extrusionOk="0" h="492502" w="1889541">
                  <a:moveTo>
                    <a:pt x="55035" y="0"/>
                  </a:moveTo>
                  <a:lnTo>
                    <a:pt x="1834506" y="0"/>
                  </a:lnTo>
                  <a:cubicBezTo>
                    <a:pt x="1849102" y="0"/>
                    <a:pt x="1863101" y="5798"/>
                    <a:pt x="1873422" y="16119"/>
                  </a:cubicBezTo>
                  <a:cubicBezTo>
                    <a:pt x="1883743" y="26440"/>
                    <a:pt x="1889541" y="40439"/>
                    <a:pt x="1889541" y="55035"/>
                  </a:cubicBezTo>
                  <a:lnTo>
                    <a:pt x="1889541" y="437468"/>
                  </a:lnTo>
                  <a:cubicBezTo>
                    <a:pt x="1889541" y="452064"/>
                    <a:pt x="1883743" y="466062"/>
                    <a:pt x="1873422" y="476383"/>
                  </a:cubicBezTo>
                  <a:cubicBezTo>
                    <a:pt x="1863101" y="486704"/>
                    <a:pt x="1849102" y="492502"/>
                    <a:pt x="1834506" y="492502"/>
                  </a:cubicBezTo>
                  <a:lnTo>
                    <a:pt x="55035" y="492502"/>
                  </a:lnTo>
                  <a:cubicBezTo>
                    <a:pt x="40439" y="492502"/>
                    <a:pt x="26440" y="486704"/>
                    <a:pt x="16119" y="476383"/>
                  </a:cubicBezTo>
                  <a:cubicBezTo>
                    <a:pt x="5798" y="466062"/>
                    <a:pt x="0" y="452064"/>
                    <a:pt x="0" y="437468"/>
                  </a:cubicBezTo>
                  <a:lnTo>
                    <a:pt x="0" y="55035"/>
                  </a:lnTo>
                  <a:cubicBezTo>
                    <a:pt x="0" y="40439"/>
                    <a:pt x="5798" y="26440"/>
                    <a:pt x="16119" y="16119"/>
                  </a:cubicBezTo>
                  <a:cubicBezTo>
                    <a:pt x="26440" y="5798"/>
                    <a:pt x="40439" y="0"/>
                    <a:pt x="55035"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200" u="none" cap="none" strike="noStrike">
                <a:solidFill>
                  <a:srgbClr val="FFC000"/>
                </a:solidFill>
                <a:latin typeface="Arial"/>
                <a:ea typeface="Arial"/>
                <a:cs typeface="Arial"/>
                <a:sym typeface="Arial"/>
              </a:endParaRPr>
            </a:p>
          </p:txBody>
        </p:sp>
        <p:sp>
          <p:nvSpPr>
            <p:cNvPr id="681" name="Google Shape;681;g38a3352c4e0_1_880"/>
            <p:cNvSpPr txBox="1"/>
            <p:nvPr/>
          </p:nvSpPr>
          <p:spPr>
            <a:xfrm>
              <a:off x="0" y="-38100"/>
              <a:ext cx="1889400" cy="530700"/>
            </a:xfrm>
            <a:prstGeom prst="rect">
              <a:avLst/>
            </a:prstGeom>
            <a:noFill/>
            <a:ln>
              <a:noFill/>
            </a:ln>
          </p:spPr>
          <p:txBody>
            <a:bodyPr anchorCtr="0" anchor="ctr" bIns="50775" lIns="50775" spcFirstLastPara="1" rIns="50775" wrap="square" tIns="507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1600" u="none" cap="none" strike="noStrike">
                <a:solidFill>
                  <a:srgbClr val="FFC000"/>
                </a:solidFill>
                <a:latin typeface="Calibri"/>
                <a:ea typeface="Calibri"/>
                <a:cs typeface="Calibri"/>
                <a:sym typeface="Calibri"/>
              </a:endParaRPr>
            </a:p>
          </p:txBody>
        </p:sp>
      </p:grpSp>
      <p:grpSp>
        <p:nvGrpSpPr>
          <p:cNvPr id="682" name="Google Shape;682;g38a3352c4e0_1_880"/>
          <p:cNvGrpSpPr/>
          <p:nvPr/>
        </p:nvGrpSpPr>
        <p:grpSpPr>
          <a:xfrm>
            <a:off x="12142002" y="5549853"/>
            <a:ext cx="5189124" cy="1123322"/>
            <a:chOff x="0" y="-57150"/>
            <a:chExt cx="2121300" cy="320400"/>
          </a:xfrm>
        </p:grpSpPr>
        <p:sp>
          <p:nvSpPr>
            <p:cNvPr id="683" name="Google Shape;683;g38a3352c4e0_1_880"/>
            <p:cNvSpPr/>
            <p:nvPr/>
          </p:nvSpPr>
          <p:spPr>
            <a:xfrm>
              <a:off x="0" y="0"/>
              <a:ext cx="2121155" cy="263171"/>
            </a:xfrm>
            <a:custGeom>
              <a:rect b="b" l="l" r="r" t="t"/>
              <a:pathLst>
                <a:path extrusionOk="0" h="263171" w="2121155">
                  <a:moveTo>
                    <a:pt x="53092" y="0"/>
                  </a:moveTo>
                  <a:lnTo>
                    <a:pt x="2068063" y="0"/>
                  </a:lnTo>
                  <a:cubicBezTo>
                    <a:pt x="2097385" y="0"/>
                    <a:pt x="2121155" y="23770"/>
                    <a:pt x="2121155" y="53092"/>
                  </a:cubicBezTo>
                  <a:lnTo>
                    <a:pt x="2121155" y="210078"/>
                  </a:lnTo>
                  <a:cubicBezTo>
                    <a:pt x="2121155" y="239400"/>
                    <a:pt x="2097385" y="263171"/>
                    <a:pt x="2068063" y="263171"/>
                  </a:cubicBezTo>
                  <a:lnTo>
                    <a:pt x="53092" y="263171"/>
                  </a:lnTo>
                  <a:cubicBezTo>
                    <a:pt x="23770" y="263171"/>
                    <a:pt x="0" y="239400"/>
                    <a:pt x="0" y="210078"/>
                  </a:cubicBezTo>
                  <a:lnTo>
                    <a:pt x="0" y="53092"/>
                  </a:lnTo>
                  <a:cubicBezTo>
                    <a:pt x="0" y="23770"/>
                    <a:pt x="23770" y="0"/>
                    <a:pt x="5309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200" u="none" cap="none" strike="noStrike">
                <a:solidFill>
                  <a:srgbClr val="000000"/>
                </a:solidFill>
                <a:latin typeface="Arial"/>
                <a:ea typeface="Arial"/>
                <a:cs typeface="Arial"/>
                <a:sym typeface="Arial"/>
              </a:endParaRPr>
            </a:p>
          </p:txBody>
        </p:sp>
        <p:sp>
          <p:nvSpPr>
            <p:cNvPr id="684" name="Google Shape;684;g38a3352c4e0_1_880"/>
            <p:cNvSpPr txBox="1"/>
            <p:nvPr/>
          </p:nvSpPr>
          <p:spPr>
            <a:xfrm>
              <a:off x="0" y="-57150"/>
              <a:ext cx="2121300" cy="320400"/>
            </a:xfrm>
            <a:prstGeom prst="rect">
              <a:avLst/>
            </a:prstGeom>
            <a:noFill/>
            <a:ln>
              <a:noFill/>
            </a:ln>
          </p:spPr>
          <p:txBody>
            <a:bodyPr anchorCtr="0" anchor="ctr" bIns="50775" lIns="50775" spcFirstLastPara="1" rIns="50775" wrap="square" tIns="50775">
              <a:noAutofit/>
            </a:bodyPr>
            <a:lstStyle/>
            <a:p>
              <a:pPr indent="0" lvl="0" marL="0" marR="0" rtl="0" algn="ctr">
                <a:lnSpc>
                  <a:spcPct val="199388"/>
                </a:lnSpc>
                <a:spcBef>
                  <a:spcPts val="0"/>
                </a:spcBef>
                <a:spcAft>
                  <a:spcPts val="0"/>
                </a:spcAft>
                <a:buClr>
                  <a:srgbClr val="000000"/>
                </a:buClr>
                <a:buSzPts val="2700"/>
                <a:buFont typeface="Arial"/>
                <a:buNone/>
              </a:pPr>
              <a:r>
                <a:t/>
              </a:r>
              <a:endParaRPr b="0" i="0" sz="1600" u="none" cap="none" strike="noStrike">
                <a:solidFill>
                  <a:schemeClr val="dk1"/>
                </a:solidFill>
                <a:latin typeface="Calibri"/>
                <a:ea typeface="Calibri"/>
                <a:cs typeface="Calibri"/>
                <a:sym typeface="Calibri"/>
              </a:endParaRPr>
            </a:p>
          </p:txBody>
        </p:sp>
      </p:grpSp>
      <p:grpSp>
        <p:nvGrpSpPr>
          <p:cNvPr id="685" name="Google Shape;685;g38a3352c4e0_1_880"/>
          <p:cNvGrpSpPr/>
          <p:nvPr/>
        </p:nvGrpSpPr>
        <p:grpSpPr>
          <a:xfrm>
            <a:off x="11511617" y="4782878"/>
            <a:ext cx="5488928" cy="3149587"/>
            <a:chOff x="0" y="-38100"/>
            <a:chExt cx="1889541" cy="891401"/>
          </a:xfrm>
        </p:grpSpPr>
        <p:sp>
          <p:nvSpPr>
            <p:cNvPr id="686" name="Google Shape;686;g38a3352c4e0_1_880"/>
            <p:cNvSpPr/>
            <p:nvPr/>
          </p:nvSpPr>
          <p:spPr>
            <a:xfrm>
              <a:off x="0" y="0"/>
              <a:ext cx="1889541" cy="853301"/>
            </a:xfrm>
            <a:custGeom>
              <a:rect b="b" l="l" r="r" t="t"/>
              <a:pathLst>
                <a:path extrusionOk="0" h="853301" w="1889541">
                  <a:moveTo>
                    <a:pt x="55035" y="0"/>
                  </a:moveTo>
                  <a:lnTo>
                    <a:pt x="1834506" y="0"/>
                  </a:lnTo>
                  <a:cubicBezTo>
                    <a:pt x="1849102" y="0"/>
                    <a:pt x="1863101" y="5798"/>
                    <a:pt x="1873422" y="16119"/>
                  </a:cubicBezTo>
                  <a:cubicBezTo>
                    <a:pt x="1883743" y="26440"/>
                    <a:pt x="1889541" y="40439"/>
                    <a:pt x="1889541" y="55035"/>
                  </a:cubicBezTo>
                  <a:lnTo>
                    <a:pt x="1889541" y="798266"/>
                  </a:lnTo>
                  <a:cubicBezTo>
                    <a:pt x="1889541" y="812862"/>
                    <a:pt x="1883743" y="826861"/>
                    <a:pt x="1873422" y="837182"/>
                  </a:cubicBezTo>
                  <a:cubicBezTo>
                    <a:pt x="1863101" y="847503"/>
                    <a:pt x="1849102" y="853301"/>
                    <a:pt x="1834506" y="853301"/>
                  </a:cubicBezTo>
                  <a:lnTo>
                    <a:pt x="55035" y="853301"/>
                  </a:lnTo>
                  <a:cubicBezTo>
                    <a:pt x="40439" y="853301"/>
                    <a:pt x="26440" y="847503"/>
                    <a:pt x="16119" y="837182"/>
                  </a:cubicBezTo>
                  <a:cubicBezTo>
                    <a:pt x="5798" y="826861"/>
                    <a:pt x="0" y="812862"/>
                    <a:pt x="0" y="798266"/>
                  </a:cubicBezTo>
                  <a:lnTo>
                    <a:pt x="0" y="55035"/>
                  </a:lnTo>
                  <a:cubicBezTo>
                    <a:pt x="0" y="40439"/>
                    <a:pt x="5798" y="26440"/>
                    <a:pt x="16119" y="16119"/>
                  </a:cubicBezTo>
                  <a:cubicBezTo>
                    <a:pt x="26440" y="5798"/>
                    <a:pt x="40439" y="0"/>
                    <a:pt x="55035"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200" u="none" cap="none" strike="noStrike">
                <a:solidFill>
                  <a:srgbClr val="FFC000"/>
                </a:solidFill>
                <a:latin typeface="Arial"/>
                <a:ea typeface="Arial"/>
                <a:cs typeface="Arial"/>
                <a:sym typeface="Arial"/>
              </a:endParaRPr>
            </a:p>
          </p:txBody>
        </p:sp>
        <p:sp>
          <p:nvSpPr>
            <p:cNvPr id="687" name="Google Shape;687;g38a3352c4e0_1_880"/>
            <p:cNvSpPr txBox="1"/>
            <p:nvPr/>
          </p:nvSpPr>
          <p:spPr>
            <a:xfrm>
              <a:off x="0" y="-38100"/>
              <a:ext cx="1889400" cy="891300"/>
            </a:xfrm>
            <a:prstGeom prst="rect">
              <a:avLst/>
            </a:prstGeom>
            <a:noFill/>
            <a:ln>
              <a:noFill/>
            </a:ln>
          </p:spPr>
          <p:txBody>
            <a:bodyPr anchorCtr="0" anchor="ctr" bIns="50775" lIns="50775" spcFirstLastPara="1" rIns="50775" wrap="square" tIns="507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1600" u="none" cap="none" strike="noStrike">
                <a:solidFill>
                  <a:srgbClr val="FFC000"/>
                </a:solidFill>
                <a:latin typeface="Calibri"/>
                <a:ea typeface="Calibri"/>
                <a:cs typeface="Calibri"/>
                <a:sym typeface="Calibri"/>
              </a:endParaRPr>
            </a:p>
          </p:txBody>
        </p:sp>
      </p:grpSp>
      <p:sp>
        <p:nvSpPr>
          <p:cNvPr id="688" name="Google Shape;688;g38a3352c4e0_1_880"/>
          <p:cNvSpPr txBox="1"/>
          <p:nvPr/>
        </p:nvSpPr>
        <p:spPr>
          <a:xfrm>
            <a:off x="11791636" y="3559323"/>
            <a:ext cx="49779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400" u="none" cap="none" strike="noStrike">
                <a:solidFill>
                  <a:srgbClr val="FFC000"/>
                </a:solidFill>
                <a:latin typeface="Poppins SemiBold"/>
                <a:ea typeface="Poppins SemiBold"/>
                <a:cs typeface="Poppins SemiBold"/>
                <a:sym typeface="Poppins SemiBold"/>
              </a:rPr>
              <a:t>Autoriza la matriculación de un menor de edad en la escuela</a:t>
            </a:r>
            <a:endParaRPr b="0" i="0" sz="2400" u="none" cap="none" strike="noStrike">
              <a:solidFill>
                <a:srgbClr val="000000"/>
              </a:solidFill>
              <a:latin typeface="Arial"/>
              <a:ea typeface="Arial"/>
              <a:cs typeface="Arial"/>
              <a:sym typeface="Arial"/>
            </a:endParaRPr>
          </a:p>
        </p:txBody>
      </p:sp>
      <p:sp>
        <p:nvSpPr>
          <p:cNvPr id="689" name="Google Shape;689;g38a3352c4e0_1_880"/>
          <p:cNvSpPr txBox="1"/>
          <p:nvPr/>
        </p:nvSpPr>
        <p:spPr>
          <a:xfrm>
            <a:off x="11763529" y="5183306"/>
            <a:ext cx="4977900" cy="2493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300"/>
              <a:buFont typeface="Arial"/>
              <a:buNone/>
            </a:pPr>
            <a:r>
              <a:rPr b="1" i="0" lang="en-US" sz="2700" u="none" cap="none" strike="noStrike">
                <a:solidFill>
                  <a:srgbClr val="FFC000"/>
                </a:solidFill>
                <a:latin typeface="Poppins"/>
                <a:ea typeface="Poppins"/>
                <a:cs typeface="Poppins"/>
                <a:sym typeface="Poppins"/>
              </a:rPr>
              <a:t>Autoriza servicios relacionados con la escuela, incluida la atención médica, cuando un padre o tutor legal no está disponible.</a:t>
            </a:r>
            <a:endParaRPr b="0" i="0" sz="1200" u="none" cap="none" strike="noStrike">
              <a:solidFill>
                <a:srgbClr val="FFC000"/>
              </a:solidFill>
              <a:latin typeface="Arial"/>
              <a:ea typeface="Arial"/>
              <a:cs typeface="Arial"/>
              <a:sym typeface="Arial"/>
            </a:endParaRPr>
          </a:p>
        </p:txBody>
      </p:sp>
      <p:grpSp>
        <p:nvGrpSpPr>
          <p:cNvPr id="690" name="Google Shape;690;g38a3352c4e0_1_880"/>
          <p:cNvGrpSpPr/>
          <p:nvPr/>
        </p:nvGrpSpPr>
        <p:grpSpPr>
          <a:xfrm>
            <a:off x="545730" y="7959132"/>
            <a:ext cx="17196993" cy="1458473"/>
            <a:chOff x="0" y="-57150"/>
            <a:chExt cx="4529100" cy="384112"/>
          </a:xfrm>
        </p:grpSpPr>
        <p:sp>
          <p:nvSpPr>
            <p:cNvPr id="691" name="Google Shape;691;g38a3352c4e0_1_880"/>
            <p:cNvSpPr/>
            <p:nvPr/>
          </p:nvSpPr>
          <p:spPr>
            <a:xfrm>
              <a:off x="0" y="0"/>
              <a:ext cx="4529050" cy="326962"/>
            </a:xfrm>
            <a:custGeom>
              <a:rect b="b" l="l" r="r" t="t"/>
              <a:pathLst>
                <a:path extrusionOk="0" h="326962" w="4529050">
                  <a:moveTo>
                    <a:pt x="22961" y="0"/>
                  </a:moveTo>
                  <a:lnTo>
                    <a:pt x="4506090" y="0"/>
                  </a:lnTo>
                  <a:cubicBezTo>
                    <a:pt x="4518770" y="0"/>
                    <a:pt x="4529050" y="10280"/>
                    <a:pt x="4529050" y="22961"/>
                  </a:cubicBezTo>
                  <a:lnTo>
                    <a:pt x="4529050" y="304001"/>
                  </a:lnTo>
                  <a:cubicBezTo>
                    <a:pt x="4529050" y="310091"/>
                    <a:pt x="4526631" y="315931"/>
                    <a:pt x="4522325" y="320237"/>
                  </a:cubicBezTo>
                  <a:cubicBezTo>
                    <a:pt x="4518019" y="324543"/>
                    <a:pt x="4512179" y="326962"/>
                    <a:pt x="4506090" y="326962"/>
                  </a:cubicBezTo>
                  <a:lnTo>
                    <a:pt x="22961" y="326962"/>
                  </a:lnTo>
                  <a:cubicBezTo>
                    <a:pt x="16871" y="326962"/>
                    <a:pt x="11031" y="324543"/>
                    <a:pt x="6725" y="320237"/>
                  </a:cubicBezTo>
                  <a:cubicBezTo>
                    <a:pt x="2419" y="315931"/>
                    <a:pt x="0" y="310091"/>
                    <a:pt x="0" y="304001"/>
                  </a:cubicBezTo>
                  <a:lnTo>
                    <a:pt x="0" y="22961"/>
                  </a:lnTo>
                  <a:cubicBezTo>
                    <a:pt x="0" y="16871"/>
                    <a:pt x="2419" y="11031"/>
                    <a:pt x="6725" y="6725"/>
                  </a:cubicBezTo>
                  <a:cubicBezTo>
                    <a:pt x="11031" y="2419"/>
                    <a:pt x="16871" y="0"/>
                    <a:pt x="22961"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92" name="Google Shape;692;g38a3352c4e0_1_880"/>
            <p:cNvSpPr txBox="1"/>
            <p:nvPr/>
          </p:nvSpPr>
          <p:spPr>
            <a:xfrm>
              <a:off x="0" y="-57150"/>
              <a:ext cx="4529100" cy="384000"/>
            </a:xfrm>
            <a:prstGeom prst="rect">
              <a:avLst/>
            </a:prstGeom>
            <a:noFill/>
            <a:ln>
              <a:noFill/>
            </a:ln>
          </p:spPr>
          <p:txBody>
            <a:bodyPr anchorCtr="0" anchor="ctr" bIns="50775" lIns="50775" spcFirstLastPara="1" rIns="50775" wrap="square" tIns="50775">
              <a:noAutofit/>
            </a:bodyPr>
            <a:lstStyle/>
            <a:p>
              <a:pPr indent="0" lvl="0" marL="0" marR="0" rtl="0" algn="ctr">
                <a:lnSpc>
                  <a:spcPct val="1581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93" name="Google Shape;693;g38a3352c4e0_1_880"/>
          <p:cNvSpPr txBox="1"/>
          <p:nvPr/>
        </p:nvSpPr>
        <p:spPr>
          <a:xfrm>
            <a:off x="1378566" y="8322930"/>
            <a:ext cx="160992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Poppins Medium"/>
                <a:ea typeface="Poppins Medium"/>
                <a:cs typeface="Poppins Medium"/>
                <a:sym typeface="Poppins Medium"/>
              </a:rPr>
              <a:t>Complete a </a:t>
            </a:r>
            <a:r>
              <a:rPr b="0" i="0" lang="en-US" sz="2400" u="none" cap="none" strike="noStrike">
                <a:solidFill>
                  <a:srgbClr val="FFC000"/>
                </a:solidFill>
                <a:latin typeface="Poppins Medium"/>
                <a:ea typeface="Poppins Medium"/>
                <a:cs typeface="Poppins Medium"/>
                <a:sym typeface="Poppins Medium"/>
              </a:rPr>
              <a:t>Caregiver’s Affidavit </a:t>
            </a:r>
            <a:r>
              <a:rPr b="0" i="0" lang="en-US" sz="2400" u="none" cap="none" strike="noStrike">
                <a:solidFill>
                  <a:srgbClr val="FFFFFF"/>
                </a:solidFill>
                <a:latin typeface="Poppins Medium"/>
                <a:ea typeface="Poppins Medium"/>
                <a:cs typeface="Poppins Medium"/>
                <a:sym typeface="Poppins Medium"/>
              </a:rPr>
              <a:t>if someone else may need to pick up or care for your child.</a:t>
            </a:r>
            <a:endParaRPr b="0" i="0" sz="900" u="none" cap="none" strike="noStrike">
              <a:solidFill>
                <a:srgbClr val="000000"/>
              </a:solidFill>
              <a:latin typeface="Arial"/>
              <a:ea typeface="Arial"/>
              <a:cs typeface="Arial"/>
              <a:sym typeface="Arial"/>
            </a:endParaRPr>
          </a:p>
        </p:txBody>
      </p:sp>
      <p:grpSp>
        <p:nvGrpSpPr>
          <p:cNvPr id="694" name="Google Shape;694;g38a3352c4e0_1_880"/>
          <p:cNvGrpSpPr/>
          <p:nvPr/>
        </p:nvGrpSpPr>
        <p:grpSpPr>
          <a:xfrm>
            <a:off x="-18050" y="8322947"/>
            <a:ext cx="1182804" cy="898796"/>
            <a:chOff x="-45952" y="8871427"/>
            <a:chExt cx="1263005" cy="937809"/>
          </a:xfrm>
        </p:grpSpPr>
        <p:sp>
          <p:nvSpPr>
            <p:cNvPr id="695" name="Google Shape;695;g38a3352c4e0_1_880"/>
            <p:cNvSpPr/>
            <p:nvPr/>
          </p:nvSpPr>
          <p:spPr>
            <a:xfrm>
              <a:off x="-45952" y="8930891"/>
              <a:ext cx="700992" cy="818656"/>
            </a:xfrm>
            <a:custGeom>
              <a:rect b="b" l="l" r="r" t="t"/>
              <a:pathLst>
                <a:path extrusionOk="0" h="875568" w="735950">
                  <a:moveTo>
                    <a:pt x="0" y="0"/>
                  </a:moveTo>
                  <a:lnTo>
                    <a:pt x="735950" y="0"/>
                  </a:lnTo>
                  <a:lnTo>
                    <a:pt x="735950" y="875568"/>
                  </a:lnTo>
                  <a:lnTo>
                    <a:pt x="0" y="875568"/>
                  </a:lnTo>
                  <a:close/>
                </a:path>
              </a:pathLst>
            </a:custGeom>
            <a:solidFill>
              <a:srgbClr val="FFA509"/>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nvGrpSpPr>
            <p:cNvPr id="696" name="Google Shape;696;g38a3352c4e0_1_880"/>
            <p:cNvGrpSpPr/>
            <p:nvPr/>
          </p:nvGrpSpPr>
          <p:grpSpPr>
            <a:xfrm rot="5400000">
              <a:off x="270303" y="8862486"/>
              <a:ext cx="937809" cy="955690"/>
              <a:chOff x="0" y="0"/>
              <a:chExt cx="812800" cy="812800"/>
            </a:xfrm>
          </p:grpSpPr>
          <p:sp>
            <p:nvSpPr>
              <p:cNvPr id="697" name="Google Shape;697;g38a3352c4e0_1_88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g38a3352c4e0_1_880"/>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99" name="Google Shape;699;g38a3352c4e0_1_880"/>
            <p:cNvGrpSpPr/>
            <p:nvPr/>
          </p:nvGrpSpPr>
          <p:grpSpPr>
            <a:xfrm rot="5400000">
              <a:off x="335426" y="8928859"/>
              <a:ext cx="807598" cy="822960"/>
              <a:chOff x="0" y="0"/>
              <a:chExt cx="812800" cy="812800"/>
            </a:xfrm>
          </p:grpSpPr>
          <p:sp>
            <p:nvSpPr>
              <p:cNvPr id="700" name="Google Shape;700;g38a3352c4e0_1_88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g38a3352c4e0_1_880"/>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02" name="Google Shape;702;g38a3352c4e0_1_880"/>
            <p:cNvSpPr/>
            <p:nvPr/>
          </p:nvSpPr>
          <p:spPr>
            <a:xfrm>
              <a:off x="376197" y="8984067"/>
              <a:ext cx="725424" cy="7112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grpSp>
      <p:sp>
        <p:nvSpPr>
          <p:cNvPr id="703" name="Google Shape;703;g38a3352c4e0_1_880"/>
          <p:cNvSpPr txBox="1"/>
          <p:nvPr/>
        </p:nvSpPr>
        <p:spPr>
          <a:xfrm>
            <a:off x="6102141" y="17495"/>
            <a:ext cx="11375700" cy="646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4200"/>
              <a:buFont typeface="Arial"/>
              <a:buNone/>
            </a:pPr>
            <a:r>
              <a:rPr b="1" i="0" lang="en-US" sz="4200" u="none" cap="none" strike="noStrike">
                <a:solidFill>
                  <a:srgbClr val="FFFFFF"/>
                </a:solidFill>
                <a:latin typeface="Poppins"/>
                <a:ea typeface="Poppins"/>
                <a:cs typeface="Poppins"/>
                <a:sym typeface="Poppins"/>
              </a:rPr>
              <a:t>Pupil Services and Attendance </a:t>
            </a:r>
            <a:endParaRPr b="0" i="0" sz="1200" u="none" cap="none" strike="noStrike">
              <a:solidFill>
                <a:srgbClr val="000000"/>
              </a:solidFill>
              <a:latin typeface="Arial"/>
              <a:ea typeface="Arial"/>
              <a:cs typeface="Arial"/>
              <a:sym typeface="Arial"/>
            </a:endParaRPr>
          </a:p>
        </p:txBody>
      </p:sp>
      <p:sp>
        <p:nvSpPr>
          <p:cNvPr id="704" name="Google Shape;704;g38a3352c4e0_1_880"/>
          <p:cNvSpPr txBox="1"/>
          <p:nvPr/>
        </p:nvSpPr>
        <p:spPr>
          <a:xfrm>
            <a:off x="6102141" y="621347"/>
            <a:ext cx="11375700" cy="646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4200"/>
              <a:buFont typeface="Arial"/>
              <a:buNone/>
            </a:pPr>
            <a:r>
              <a:rPr b="1" i="0" lang="en-US" sz="4200" u="none" cap="none" strike="noStrike">
                <a:solidFill>
                  <a:srgbClr val="FFC000"/>
                </a:solidFill>
                <a:latin typeface="Poppins"/>
                <a:ea typeface="Poppins"/>
                <a:cs typeface="Poppins"/>
                <a:sym typeface="Poppins"/>
              </a:rPr>
              <a:t>Servicios y Asistencia Estudiantil</a:t>
            </a:r>
            <a:endParaRPr b="0" i="0" sz="1200" u="none" cap="none" strike="noStrike">
              <a:solidFill>
                <a:srgbClr val="FFC000"/>
              </a:solidFill>
              <a:latin typeface="Arial"/>
              <a:ea typeface="Arial"/>
              <a:cs typeface="Arial"/>
              <a:sym typeface="Arial"/>
            </a:endParaRPr>
          </a:p>
        </p:txBody>
      </p:sp>
      <p:sp>
        <p:nvSpPr>
          <p:cNvPr id="705" name="Google Shape;705;g38a3352c4e0_1_880"/>
          <p:cNvSpPr txBox="1"/>
          <p:nvPr/>
        </p:nvSpPr>
        <p:spPr>
          <a:xfrm>
            <a:off x="1378566" y="8741787"/>
            <a:ext cx="160992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Poppins Medium"/>
                <a:ea typeface="Poppins Medium"/>
                <a:cs typeface="Poppins Medium"/>
                <a:sym typeface="Poppins Medium"/>
              </a:rPr>
              <a:t>Complete una </a:t>
            </a:r>
            <a:r>
              <a:rPr b="0" i="0" lang="en-US" sz="2400" u="none" cap="none" strike="noStrike">
                <a:solidFill>
                  <a:srgbClr val="FFC000"/>
                </a:solidFill>
                <a:latin typeface="Poppins Medium"/>
                <a:ea typeface="Poppins Medium"/>
                <a:cs typeface="Poppins Medium"/>
                <a:sym typeface="Poppins Medium"/>
              </a:rPr>
              <a:t>Declaración Jurada del Cuidador </a:t>
            </a:r>
            <a:r>
              <a:rPr b="0" i="0" lang="en-US" sz="2400" u="none" cap="none" strike="noStrike">
                <a:solidFill>
                  <a:srgbClr val="FFFFFF"/>
                </a:solidFill>
                <a:latin typeface="Poppins Medium"/>
                <a:ea typeface="Poppins Medium"/>
                <a:cs typeface="Poppins Medium"/>
                <a:sym typeface="Poppins Medium"/>
              </a:rPr>
              <a:t>si otra persona necesita recoger o cuidar a su hijo.</a:t>
            </a:r>
            <a:endParaRPr b="0" i="0" sz="900" u="none" cap="none" strike="noStrike">
              <a:solidFill>
                <a:srgbClr val="000000"/>
              </a:solidFill>
              <a:latin typeface="Arial"/>
              <a:ea typeface="Arial"/>
              <a:cs typeface="Arial"/>
              <a:sym typeface="Arial"/>
            </a:endParaRPr>
          </a:p>
        </p:txBody>
      </p:sp>
      <p:sp>
        <p:nvSpPr>
          <p:cNvPr id="706" name="Google Shape;706;g38a3352c4e0_1_880"/>
          <p:cNvSpPr txBox="1"/>
          <p:nvPr/>
        </p:nvSpPr>
        <p:spPr>
          <a:xfrm>
            <a:off x="9144000" y="9497093"/>
            <a:ext cx="7018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None/>
            </a:pPr>
            <a:r>
              <a:rPr b="1" i="0" lang="en-US" sz="1200" u="none" cap="none" strike="noStrike">
                <a:solidFill>
                  <a:srgbClr val="002575"/>
                </a:solidFill>
                <a:latin typeface="Poppins"/>
                <a:ea typeface="Poppins"/>
                <a:cs typeface="Poppins"/>
                <a:sym typeface="Poppins"/>
              </a:rPr>
              <a:t>La Declaración Jurada de Autorización del Cuidador está disponible en varios idiomas.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grpSp>
        <p:nvGrpSpPr>
          <p:cNvPr id="711" name="Google Shape;711;g38a3352c4e0_1_938"/>
          <p:cNvGrpSpPr/>
          <p:nvPr/>
        </p:nvGrpSpPr>
        <p:grpSpPr>
          <a:xfrm>
            <a:off x="-45949" y="-144649"/>
            <a:ext cx="18334415" cy="1399212"/>
            <a:chOff x="0" y="-38100"/>
            <a:chExt cx="4959000" cy="368524"/>
          </a:xfrm>
        </p:grpSpPr>
        <p:sp>
          <p:nvSpPr>
            <p:cNvPr id="712" name="Google Shape;712;g38a3352c4e0_1_938"/>
            <p:cNvSpPr/>
            <p:nvPr/>
          </p:nvSpPr>
          <p:spPr>
            <a:xfrm>
              <a:off x="0" y="0"/>
              <a:ext cx="4958901" cy="330424"/>
            </a:xfrm>
            <a:custGeom>
              <a:rect b="b" l="l" r="r" t="t"/>
              <a:pathLst>
                <a:path extrusionOk="0" h="330424" w="4958901">
                  <a:moveTo>
                    <a:pt x="0" y="0"/>
                  </a:moveTo>
                  <a:lnTo>
                    <a:pt x="4958901" y="0"/>
                  </a:lnTo>
                  <a:lnTo>
                    <a:pt x="4958901" y="330424"/>
                  </a:lnTo>
                  <a:lnTo>
                    <a:pt x="0" y="330424"/>
                  </a:lnTo>
                  <a:close/>
                </a:path>
              </a:pathLst>
            </a:custGeom>
            <a:solidFill>
              <a:srgbClr val="002575"/>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713" name="Google Shape;713;g38a3352c4e0_1_938"/>
            <p:cNvSpPr txBox="1"/>
            <p:nvPr/>
          </p:nvSpPr>
          <p:spPr>
            <a:xfrm>
              <a:off x="0" y="-38100"/>
              <a:ext cx="4959000" cy="368400"/>
            </a:xfrm>
            <a:prstGeom prst="rect">
              <a:avLst/>
            </a:prstGeom>
            <a:noFill/>
            <a:ln>
              <a:noFill/>
            </a:ln>
          </p:spPr>
          <p:txBody>
            <a:bodyPr anchorCtr="0" anchor="ctr" bIns="50775" lIns="50775" spcFirstLastPara="1" rIns="50775" wrap="square" tIns="50775">
              <a:noAutofit/>
            </a:bodyPr>
            <a:lstStyle/>
            <a:p>
              <a:pPr indent="0" lvl="0" marL="0" marR="0" rtl="0" algn="ctr">
                <a:lnSpc>
                  <a:spcPct val="147722"/>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14" name="Google Shape;714;g38a3352c4e0_1_938"/>
          <p:cNvGrpSpPr/>
          <p:nvPr/>
        </p:nvGrpSpPr>
        <p:grpSpPr>
          <a:xfrm>
            <a:off x="-203980" y="-1551931"/>
            <a:ext cx="19508477" cy="11839182"/>
            <a:chOff x="0" y="-47625"/>
            <a:chExt cx="2269800" cy="3118200"/>
          </a:xfrm>
        </p:grpSpPr>
        <p:sp>
          <p:nvSpPr>
            <p:cNvPr id="715" name="Google Shape;715;g38a3352c4e0_1_938"/>
            <p:cNvSpPr/>
            <p:nvPr/>
          </p:nvSpPr>
          <p:spPr>
            <a:xfrm>
              <a:off x="0" y="0"/>
              <a:ext cx="2269784" cy="3070449"/>
            </a:xfrm>
            <a:custGeom>
              <a:rect b="b" l="l" r="r" t="t"/>
              <a:pathLst>
                <a:path extrusionOk="0" h="3070449" w="2269784">
                  <a:moveTo>
                    <a:pt x="0" y="0"/>
                  </a:moveTo>
                  <a:lnTo>
                    <a:pt x="2269784" y="0"/>
                  </a:lnTo>
                  <a:lnTo>
                    <a:pt x="2269784" y="3070449"/>
                  </a:lnTo>
                  <a:lnTo>
                    <a:pt x="0" y="3070449"/>
                  </a:lnTo>
                  <a:close/>
                </a:path>
              </a:pathLst>
            </a:custGeom>
            <a:solidFill>
              <a:srgbClr val="002575"/>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716" name="Google Shape;716;g38a3352c4e0_1_938"/>
            <p:cNvSpPr txBox="1"/>
            <p:nvPr/>
          </p:nvSpPr>
          <p:spPr>
            <a:xfrm>
              <a:off x="0" y="-47625"/>
              <a:ext cx="2269800" cy="3118200"/>
            </a:xfrm>
            <a:prstGeom prst="rect">
              <a:avLst/>
            </a:prstGeom>
            <a:noFill/>
            <a:ln>
              <a:noFill/>
            </a:ln>
          </p:spPr>
          <p:txBody>
            <a:bodyPr anchorCtr="0" anchor="ctr" bIns="50775" lIns="50775" spcFirstLastPara="1" rIns="50775" wrap="square" tIns="50775">
              <a:noAutofit/>
            </a:bodyPr>
            <a:lstStyle/>
            <a:p>
              <a:pPr indent="0" lvl="0" marL="0" marR="0" rtl="0" algn="ctr">
                <a:lnSpc>
                  <a:spcPct val="147722"/>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17" name="Google Shape;717;g38a3352c4e0_1_938"/>
          <p:cNvSpPr/>
          <p:nvPr/>
        </p:nvSpPr>
        <p:spPr>
          <a:xfrm>
            <a:off x="786815" y="-2084817"/>
            <a:ext cx="6922249" cy="6080101"/>
          </a:xfrm>
          <a:custGeom>
            <a:rect b="b" l="l" r="r" t="t"/>
            <a:pathLst>
              <a:path extrusionOk="0" h="6349975" w="7229503">
                <a:moveTo>
                  <a:pt x="7229503" y="3175025"/>
                </a:moveTo>
                <a:cubicBezTo>
                  <a:pt x="7229503" y="4928451"/>
                  <a:pt x="5611092" y="6349975"/>
                  <a:pt x="3614751" y="6349975"/>
                </a:cubicBezTo>
                <a:cubicBezTo>
                  <a:pt x="1618382" y="6349975"/>
                  <a:pt x="0" y="4928451"/>
                  <a:pt x="0" y="3175025"/>
                </a:cubicBezTo>
                <a:cubicBezTo>
                  <a:pt x="0" y="1421511"/>
                  <a:pt x="1618382" y="0"/>
                  <a:pt x="3614751" y="0"/>
                </a:cubicBezTo>
                <a:cubicBezTo>
                  <a:pt x="5611121" y="0"/>
                  <a:pt x="7229503" y="1421511"/>
                  <a:pt x="7229503" y="3175025"/>
                </a:cubicBezTo>
                <a:close/>
              </a:path>
            </a:pathLst>
          </a:custGeom>
          <a:blipFill rotWithShape="1">
            <a:blip r:embed="rId3">
              <a:alphaModFix amt="64000"/>
            </a:blip>
            <a:stretch>
              <a:fillRect b="0" l="-15789" r="-15789"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grpSp>
        <p:nvGrpSpPr>
          <p:cNvPr id="718" name="Google Shape;718;g38a3352c4e0_1_938"/>
          <p:cNvGrpSpPr/>
          <p:nvPr/>
        </p:nvGrpSpPr>
        <p:grpSpPr>
          <a:xfrm>
            <a:off x="678171" y="2548002"/>
            <a:ext cx="7999288" cy="1969566"/>
            <a:chOff x="-7" y="0"/>
            <a:chExt cx="10665718" cy="2626088"/>
          </a:xfrm>
        </p:grpSpPr>
        <p:grpSp>
          <p:nvGrpSpPr>
            <p:cNvPr id="719" name="Google Shape;719;g38a3352c4e0_1_938"/>
            <p:cNvGrpSpPr/>
            <p:nvPr/>
          </p:nvGrpSpPr>
          <p:grpSpPr>
            <a:xfrm rot="10800000">
              <a:off x="224653" y="306425"/>
              <a:ext cx="10441058" cy="2319663"/>
              <a:chOff x="-172371" y="-47625"/>
              <a:chExt cx="1630320" cy="362204"/>
            </a:xfrm>
          </p:grpSpPr>
          <p:sp>
            <p:nvSpPr>
              <p:cNvPr id="720" name="Google Shape;720;g38a3352c4e0_1_938"/>
              <p:cNvSpPr/>
              <p:nvPr/>
            </p:nvSpPr>
            <p:spPr>
              <a:xfrm>
                <a:off x="0" y="0"/>
                <a:ext cx="1457949" cy="314579"/>
              </a:xfrm>
              <a:custGeom>
                <a:rect b="b" l="l" r="r" t="t"/>
                <a:pathLst>
                  <a:path extrusionOk="0" h="314579" w="1457949">
                    <a:moveTo>
                      <a:pt x="110554" y="0"/>
                    </a:moveTo>
                    <a:lnTo>
                      <a:pt x="1347395" y="0"/>
                    </a:lnTo>
                    <a:cubicBezTo>
                      <a:pt x="1376716" y="0"/>
                      <a:pt x="1404836" y="11648"/>
                      <a:pt x="1425569" y="32381"/>
                    </a:cubicBezTo>
                    <a:cubicBezTo>
                      <a:pt x="1446302" y="53113"/>
                      <a:pt x="1457949" y="81233"/>
                      <a:pt x="1457949" y="110554"/>
                    </a:cubicBezTo>
                    <a:lnTo>
                      <a:pt x="1457949" y="204025"/>
                    </a:lnTo>
                    <a:cubicBezTo>
                      <a:pt x="1457949" y="233346"/>
                      <a:pt x="1446302" y="261466"/>
                      <a:pt x="1425569" y="282199"/>
                    </a:cubicBezTo>
                    <a:cubicBezTo>
                      <a:pt x="1404836" y="302932"/>
                      <a:pt x="1376716" y="314579"/>
                      <a:pt x="1347395" y="314579"/>
                    </a:cubicBezTo>
                    <a:lnTo>
                      <a:pt x="110554" y="314579"/>
                    </a:lnTo>
                    <a:cubicBezTo>
                      <a:pt x="81233" y="314579"/>
                      <a:pt x="53113" y="302932"/>
                      <a:pt x="32381" y="282199"/>
                    </a:cubicBezTo>
                    <a:cubicBezTo>
                      <a:pt x="11648" y="261466"/>
                      <a:pt x="0" y="233346"/>
                      <a:pt x="0" y="204025"/>
                    </a:cubicBezTo>
                    <a:lnTo>
                      <a:pt x="0" y="110554"/>
                    </a:lnTo>
                    <a:cubicBezTo>
                      <a:pt x="0" y="81233"/>
                      <a:pt x="11648" y="53113"/>
                      <a:pt x="32381" y="32381"/>
                    </a:cubicBezTo>
                    <a:cubicBezTo>
                      <a:pt x="53113" y="11648"/>
                      <a:pt x="81233" y="0"/>
                      <a:pt x="110554" y="0"/>
                    </a:cubicBezTo>
                    <a:close/>
                  </a:path>
                </a:pathLst>
              </a:custGeom>
              <a:solidFill>
                <a:srgbClr val="FCCC00"/>
              </a:solidFill>
              <a:ln cap="rnd" cmpd="sng" w="57150">
                <a:solidFill>
                  <a:srgbClr val="00257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g38a3352c4e0_1_938"/>
              <p:cNvSpPr txBox="1"/>
              <p:nvPr/>
            </p:nvSpPr>
            <p:spPr>
              <a:xfrm>
                <a:off x="-172371" y="-47625"/>
                <a:ext cx="1630200" cy="362100"/>
              </a:xfrm>
              <a:prstGeom prst="rect">
                <a:avLst/>
              </a:prstGeom>
              <a:noFill/>
              <a:ln>
                <a:noFill/>
              </a:ln>
            </p:spPr>
            <p:txBody>
              <a:bodyPr anchorCtr="0" anchor="ctr" bIns="50775" lIns="50775" spcFirstLastPara="1" rIns="50775" wrap="square" tIns="507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22" name="Google Shape;722;g38a3352c4e0_1_938"/>
            <p:cNvGrpSpPr/>
            <p:nvPr/>
          </p:nvGrpSpPr>
          <p:grpSpPr>
            <a:xfrm rot="5400000">
              <a:off x="-7" y="0"/>
              <a:ext cx="2263242" cy="2263242"/>
              <a:chOff x="0" y="0"/>
              <a:chExt cx="812800" cy="812800"/>
            </a:xfrm>
          </p:grpSpPr>
          <p:sp>
            <p:nvSpPr>
              <p:cNvPr id="723" name="Google Shape;723;g38a3352c4e0_1_9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200025">
                <a:solidFill>
                  <a:srgbClr val="F2AA16"/>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g38a3352c4e0_1_93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25" name="Google Shape;725;g38a3352c4e0_1_938"/>
            <p:cNvSpPr/>
            <p:nvPr/>
          </p:nvSpPr>
          <p:spPr>
            <a:xfrm>
              <a:off x="582180" y="546606"/>
              <a:ext cx="835840" cy="1288386"/>
            </a:xfrm>
            <a:custGeom>
              <a:rect b="b" l="l" r="r" t="t"/>
              <a:pathLst>
                <a:path extrusionOk="0" h="1288386" w="835840">
                  <a:moveTo>
                    <a:pt x="0" y="0"/>
                  </a:moveTo>
                  <a:lnTo>
                    <a:pt x="835840" y="0"/>
                  </a:lnTo>
                  <a:lnTo>
                    <a:pt x="835840" y="1288386"/>
                  </a:lnTo>
                  <a:lnTo>
                    <a:pt x="0" y="1288386"/>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726" name="Google Shape;726;g38a3352c4e0_1_938"/>
            <p:cNvSpPr txBox="1"/>
            <p:nvPr/>
          </p:nvSpPr>
          <p:spPr>
            <a:xfrm>
              <a:off x="2265126" y="596070"/>
              <a:ext cx="67422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2000" u="none" cap="none" strike="noStrike">
                  <a:solidFill>
                    <a:srgbClr val="492709"/>
                  </a:solidFill>
                  <a:latin typeface="Poppins SemiBold"/>
                  <a:ea typeface="Poppins SemiBold"/>
                  <a:cs typeface="Poppins SemiBold"/>
                  <a:sym typeface="Poppins SemiBold"/>
                </a:rPr>
                <a:t>Guarantees that students have uninterrupted access to education, even in the absence of a parent.</a:t>
              </a:r>
              <a:endParaRPr b="0" i="0" sz="1400" u="none" cap="none" strike="noStrike">
                <a:solidFill>
                  <a:srgbClr val="000000"/>
                </a:solidFill>
                <a:latin typeface="Arial"/>
                <a:ea typeface="Arial"/>
                <a:cs typeface="Arial"/>
                <a:sym typeface="Arial"/>
              </a:endParaRPr>
            </a:p>
          </p:txBody>
        </p:sp>
      </p:grpSp>
      <p:grpSp>
        <p:nvGrpSpPr>
          <p:cNvPr id="727" name="Google Shape;727;g38a3352c4e0_1_938"/>
          <p:cNvGrpSpPr/>
          <p:nvPr/>
        </p:nvGrpSpPr>
        <p:grpSpPr>
          <a:xfrm>
            <a:off x="668724" y="4273985"/>
            <a:ext cx="7171352" cy="1969566"/>
            <a:chOff x="-7" y="0"/>
            <a:chExt cx="9561803" cy="2626088"/>
          </a:xfrm>
        </p:grpSpPr>
        <p:grpSp>
          <p:nvGrpSpPr>
            <p:cNvPr id="728" name="Google Shape;728;g38a3352c4e0_1_938"/>
            <p:cNvGrpSpPr/>
            <p:nvPr/>
          </p:nvGrpSpPr>
          <p:grpSpPr>
            <a:xfrm rot="10800000">
              <a:off x="224327" y="306425"/>
              <a:ext cx="9337469" cy="2319663"/>
              <a:chOff x="0" y="-47625"/>
              <a:chExt cx="1458000" cy="362204"/>
            </a:xfrm>
          </p:grpSpPr>
          <p:sp>
            <p:nvSpPr>
              <p:cNvPr id="729" name="Google Shape;729;g38a3352c4e0_1_938"/>
              <p:cNvSpPr/>
              <p:nvPr/>
            </p:nvSpPr>
            <p:spPr>
              <a:xfrm>
                <a:off x="0" y="0"/>
                <a:ext cx="1457949" cy="314579"/>
              </a:xfrm>
              <a:custGeom>
                <a:rect b="b" l="l" r="r" t="t"/>
                <a:pathLst>
                  <a:path extrusionOk="0" h="314579" w="1457949">
                    <a:moveTo>
                      <a:pt x="110554" y="0"/>
                    </a:moveTo>
                    <a:lnTo>
                      <a:pt x="1347395" y="0"/>
                    </a:lnTo>
                    <a:cubicBezTo>
                      <a:pt x="1376716" y="0"/>
                      <a:pt x="1404836" y="11648"/>
                      <a:pt x="1425569" y="32381"/>
                    </a:cubicBezTo>
                    <a:cubicBezTo>
                      <a:pt x="1446302" y="53113"/>
                      <a:pt x="1457949" y="81233"/>
                      <a:pt x="1457949" y="110554"/>
                    </a:cubicBezTo>
                    <a:lnTo>
                      <a:pt x="1457949" y="204025"/>
                    </a:lnTo>
                    <a:cubicBezTo>
                      <a:pt x="1457949" y="233346"/>
                      <a:pt x="1446302" y="261466"/>
                      <a:pt x="1425569" y="282199"/>
                    </a:cubicBezTo>
                    <a:cubicBezTo>
                      <a:pt x="1404836" y="302932"/>
                      <a:pt x="1376716" y="314579"/>
                      <a:pt x="1347395" y="314579"/>
                    </a:cubicBezTo>
                    <a:lnTo>
                      <a:pt x="110554" y="314579"/>
                    </a:lnTo>
                    <a:cubicBezTo>
                      <a:pt x="81233" y="314579"/>
                      <a:pt x="53113" y="302932"/>
                      <a:pt x="32381" y="282199"/>
                    </a:cubicBezTo>
                    <a:cubicBezTo>
                      <a:pt x="11648" y="261466"/>
                      <a:pt x="0" y="233346"/>
                      <a:pt x="0" y="204025"/>
                    </a:cubicBezTo>
                    <a:lnTo>
                      <a:pt x="0" y="110554"/>
                    </a:lnTo>
                    <a:cubicBezTo>
                      <a:pt x="0" y="81233"/>
                      <a:pt x="11648" y="53113"/>
                      <a:pt x="32381" y="32381"/>
                    </a:cubicBezTo>
                    <a:cubicBezTo>
                      <a:pt x="53113" y="11648"/>
                      <a:pt x="81233" y="0"/>
                      <a:pt x="110554" y="0"/>
                    </a:cubicBezTo>
                    <a:close/>
                  </a:path>
                </a:pathLst>
              </a:custGeom>
              <a:solidFill>
                <a:srgbClr val="FCCC00"/>
              </a:solidFill>
              <a:ln cap="rnd" cmpd="sng" w="57150">
                <a:solidFill>
                  <a:srgbClr val="00257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g38a3352c4e0_1_938"/>
              <p:cNvSpPr txBox="1"/>
              <p:nvPr/>
            </p:nvSpPr>
            <p:spPr>
              <a:xfrm>
                <a:off x="0" y="-47625"/>
                <a:ext cx="1458000" cy="362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31" name="Google Shape;731;g38a3352c4e0_1_938"/>
            <p:cNvGrpSpPr/>
            <p:nvPr/>
          </p:nvGrpSpPr>
          <p:grpSpPr>
            <a:xfrm rot="5400000">
              <a:off x="-7" y="0"/>
              <a:ext cx="2263242" cy="2263242"/>
              <a:chOff x="0" y="0"/>
              <a:chExt cx="812800" cy="812800"/>
            </a:xfrm>
          </p:grpSpPr>
          <p:sp>
            <p:nvSpPr>
              <p:cNvPr id="732" name="Google Shape;732;g38a3352c4e0_1_9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200025">
                <a:solidFill>
                  <a:srgbClr val="F2AA16"/>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g38a3352c4e0_1_93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34" name="Google Shape;734;g38a3352c4e0_1_938"/>
            <p:cNvSpPr/>
            <p:nvPr/>
          </p:nvSpPr>
          <p:spPr>
            <a:xfrm>
              <a:off x="337022" y="472991"/>
              <a:ext cx="1524547" cy="1284431"/>
            </a:xfrm>
            <a:custGeom>
              <a:rect b="b" l="l" r="r" t="t"/>
              <a:pathLst>
                <a:path extrusionOk="0" h="1284431" w="1524547">
                  <a:moveTo>
                    <a:pt x="0" y="0"/>
                  </a:moveTo>
                  <a:lnTo>
                    <a:pt x="1524547" y="0"/>
                  </a:lnTo>
                  <a:lnTo>
                    <a:pt x="1524547" y="1284431"/>
                  </a:lnTo>
                  <a:lnTo>
                    <a:pt x="0" y="1284431"/>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735" name="Google Shape;735;g38a3352c4e0_1_938"/>
            <p:cNvSpPr txBox="1"/>
            <p:nvPr/>
          </p:nvSpPr>
          <p:spPr>
            <a:xfrm>
              <a:off x="2263235" y="888307"/>
              <a:ext cx="6738300" cy="82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2000" u="none" cap="none" strike="noStrike">
                  <a:solidFill>
                    <a:srgbClr val="492709"/>
                  </a:solidFill>
                  <a:latin typeface="Poppins SemiBold"/>
                  <a:ea typeface="Poppins SemiBold"/>
                  <a:cs typeface="Poppins SemiBold"/>
                  <a:sym typeface="Poppins SemiBold"/>
                </a:rPr>
                <a:t>Offers a pathway for caregivers to advocate for the child's best interests.</a:t>
              </a:r>
              <a:endParaRPr b="0" i="0" sz="1400" u="none" cap="none" strike="noStrike">
                <a:solidFill>
                  <a:srgbClr val="000000"/>
                </a:solidFill>
                <a:latin typeface="Arial"/>
                <a:ea typeface="Arial"/>
                <a:cs typeface="Arial"/>
                <a:sym typeface="Arial"/>
              </a:endParaRPr>
            </a:p>
          </p:txBody>
        </p:sp>
      </p:grpSp>
      <p:grpSp>
        <p:nvGrpSpPr>
          <p:cNvPr id="736" name="Google Shape;736;g38a3352c4e0_1_938"/>
          <p:cNvGrpSpPr/>
          <p:nvPr/>
        </p:nvGrpSpPr>
        <p:grpSpPr>
          <a:xfrm>
            <a:off x="678171" y="5971412"/>
            <a:ext cx="7171352" cy="1969566"/>
            <a:chOff x="-7" y="0"/>
            <a:chExt cx="9561803" cy="2626088"/>
          </a:xfrm>
        </p:grpSpPr>
        <p:grpSp>
          <p:nvGrpSpPr>
            <p:cNvPr id="737" name="Google Shape;737;g38a3352c4e0_1_938"/>
            <p:cNvGrpSpPr/>
            <p:nvPr/>
          </p:nvGrpSpPr>
          <p:grpSpPr>
            <a:xfrm rot="10800000">
              <a:off x="224327" y="306425"/>
              <a:ext cx="9337469" cy="2319663"/>
              <a:chOff x="0" y="-47625"/>
              <a:chExt cx="1458000" cy="362204"/>
            </a:xfrm>
          </p:grpSpPr>
          <p:sp>
            <p:nvSpPr>
              <p:cNvPr id="738" name="Google Shape;738;g38a3352c4e0_1_938"/>
              <p:cNvSpPr/>
              <p:nvPr/>
            </p:nvSpPr>
            <p:spPr>
              <a:xfrm>
                <a:off x="0" y="0"/>
                <a:ext cx="1457949" cy="314579"/>
              </a:xfrm>
              <a:custGeom>
                <a:rect b="b" l="l" r="r" t="t"/>
                <a:pathLst>
                  <a:path extrusionOk="0" h="314579" w="1457949">
                    <a:moveTo>
                      <a:pt x="110554" y="0"/>
                    </a:moveTo>
                    <a:lnTo>
                      <a:pt x="1347395" y="0"/>
                    </a:lnTo>
                    <a:cubicBezTo>
                      <a:pt x="1376716" y="0"/>
                      <a:pt x="1404836" y="11648"/>
                      <a:pt x="1425569" y="32381"/>
                    </a:cubicBezTo>
                    <a:cubicBezTo>
                      <a:pt x="1446302" y="53113"/>
                      <a:pt x="1457949" y="81233"/>
                      <a:pt x="1457949" y="110554"/>
                    </a:cubicBezTo>
                    <a:lnTo>
                      <a:pt x="1457949" y="204025"/>
                    </a:lnTo>
                    <a:cubicBezTo>
                      <a:pt x="1457949" y="233346"/>
                      <a:pt x="1446302" y="261466"/>
                      <a:pt x="1425569" y="282199"/>
                    </a:cubicBezTo>
                    <a:cubicBezTo>
                      <a:pt x="1404836" y="302932"/>
                      <a:pt x="1376716" y="314579"/>
                      <a:pt x="1347395" y="314579"/>
                    </a:cubicBezTo>
                    <a:lnTo>
                      <a:pt x="110554" y="314579"/>
                    </a:lnTo>
                    <a:cubicBezTo>
                      <a:pt x="81233" y="314579"/>
                      <a:pt x="53113" y="302932"/>
                      <a:pt x="32381" y="282199"/>
                    </a:cubicBezTo>
                    <a:cubicBezTo>
                      <a:pt x="11648" y="261466"/>
                      <a:pt x="0" y="233346"/>
                      <a:pt x="0" y="204025"/>
                    </a:cubicBezTo>
                    <a:lnTo>
                      <a:pt x="0" y="110554"/>
                    </a:lnTo>
                    <a:cubicBezTo>
                      <a:pt x="0" y="81233"/>
                      <a:pt x="11648" y="53113"/>
                      <a:pt x="32381" y="32381"/>
                    </a:cubicBezTo>
                    <a:cubicBezTo>
                      <a:pt x="53113" y="11648"/>
                      <a:pt x="81233" y="0"/>
                      <a:pt x="110554" y="0"/>
                    </a:cubicBezTo>
                    <a:close/>
                  </a:path>
                </a:pathLst>
              </a:custGeom>
              <a:solidFill>
                <a:srgbClr val="FCCC00"/>
              </a:solidFill>
              <a:ln cap="rnd" cmpd="sng" w="57150">
                <a:solidFill>
                  <a:srgbClr val="00257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g38a3352c4e0_1_938"/>
              <p:cNvSpPr txBox="1"/>
              <p:nvPr/>
            </p:nvSpPr>
            <p:spPr>
              <a:xfrm>
                <a:off x="0" y="-47625"/>
                <a:ext cx="1458000" cy="362100"/>
              </a:xfrm>
              <a:prstGeom prst="rect">
                <a:avLst/>
              </a:prstGeom>
              <a:noFill/>
              <a:ln>
                <a:noFill/>
              </a:ln>
            </p:spPr>
            <p:txBody>
              <a:bodyPr anchorCtr="0" anchor="ctr" bIns="50775" lIns="50775" spcFirstLastPara="1" rIns="50775" wrap="square" tIns="507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40" name="Google Shape;740;g38a3352c4e0_1_938"/>
            <p:cNvGrpSpPr/>
            <p:nvPr/>
          </p:nvGrpSpPr>
          <p:grpSpPr>
            <a:xfrm rot="5400000">
              <a:off x="-7" y="0"/>
              <a:ext cx="2263242" cy="2263242"/>
              <a:chOff x="0" y="0"/>
              <a:chExt cx="812800" cy="812800"/>
            </a:xfrm>
          </p:grpSpPr>
          <p:sp>
            <p:nvSpPr>
              <p:cNvPr id="741" name="Google Shape;741;g38a3352c4e0_1_9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200025">
                <a:solidFill>
                  <a:srgbClr val="F2AA16"/>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g38a3352c4e0_1_93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43" name="Google Shape;743;g38a3352c4e0_1_938"/>
            <p:cNvSpPr/>
            <p:nvPr/>
          </p:nvSpPr>
          <p:spPr>
            <a:xfrm>
              <a:off x="483565" y="500957"/>
              <a:ext cx="1296106" cy="1420390"/>
            </a:xfrm>
            <a:custGeom>
              <a:rect b="b" l="l" r="r" t="t"/>
              <a:pathLst>
                <a:path extrusionOk="0" h="1420390" w="1296106">
                  <a:moveTo>
                    <a:pt x="0" y="0"/>
                  </a:moveTo>
                  <a:lnTo>
                    <a:pt x="1296106" y="0"/>
                  </a:lnTo>
                  <a:lnTo>
                    <a:pt x="1296106" y="1420390"/>
                  </a:lnTo>
                  <a:lnTo>
                    <a:pt x="0" y="1420390"/>
                  </a:lnTo>
                  <a:lnTo>
                    <a:pt x="0" y="0"/>
                  </a:lnTo>
                  <a:close/>
                </a:path>
              </a:pathLst>
            </a:custGeom>
            <a:blipFill rotWithShape="1">
              <a:blip r:embed="rId6">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744" name="Google Shape;744;g38a3352c4e0_1_938"/>
            <p:cNvSpPr txBox="1"/>
            <p:nvPr/>
          </p:nvSpPr>
          <p:spPr>
            <a:xfrm>
              <a:off x="2362980" y="481907"/>
              <a:ext cx="6644400" cy="164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2000" u="none" cap="none" strike="noStrike">
                  <a:solidFill>
                    <a:srgbClr val="492709"/>
                  </a:solidFill>
                  <a:latin typeface="Poppins SemiBold"/>
                  <a:ea typeface="Poppins SemiBold"/>
                  <a:cs typeface="Poppins SemiBold"/>
                  <a:sym typeface="Poppins SemiBold"/>
                </a:rPr>
                <a:t>Particularly important at this moment, given the recent ICE raids and the heightened anxiety within immigrant communities.</a:t>
              </a:r>
              <a:endParaRPr b="0" i="0" sz="1400" u="none" cap="none" strike="noStrike">
                <a:solidFill>
                  <a:srgbClr val="000000"/>
                </a:solidFill>
                <a:latin typeface="Arial"/>
                <a:ea typeface="Arial"/>
                <a:cs typeface="Arial"/>
                <a:sym typeface="Arial"/>
              </a:endParaRPr>
            </a:p>
          </p:txBody>
        </p:sp>
      </p:grpSp>
      <p:grpSp>
        <p:nvGrpSpPr>
          <p:cNvPr id="745" name="Google Shape;745;g38a3352c4e0_1_938"/>
          <p:cNvGrpSpPr/>
          <p:nvPr/>
        </p:nvGrpSpPr>
        <p:grpSpPr>
          <a:xfrm>
            <a:off x="752979" y="7668837"/>
            <a:ext cx="7171352" cy="1969566"/>
            <a:chOff x="-7" y="0"/>
            <a:chExt cx="9561803" cy="2626088"/>
          </a:xfrm>
        </p:grpSpPr>
        <p:grpSp>
          <p:nvGrpSpPr>
            <p:cNvPr id="746" name="Google Shape;746;g38a3352c4e0_1_938"/>
            <p:cNvGrpSpPr/>
            <p:nvPr/>
          </p:nvGrpSpPr>
          <p:grpSpPr>
            <a:xfrm rot="10800000">
              <a:off x="224327" y="306425"/>
              <a:ext cx="9337469" cy="2319663"/>
              <a:chOff x="0" y="-47625"/>
              <a:chExt cx="1458000" cy="362204"/>
            </a:xfrm>
          </p:grpSpPr>
          <p:sp>
            <p:nvSpPr>
              <p:cNvPr id="747" name="Google Shape;747;g38a3352c4e0_1_938"/>
              <p:cNvSpPr/>
              <p:nvPr/>
            </p:nvSpPr>
            <p:spPr>
              <a:xfrm>
                <a:off x="0" y="0"/>
                <a:ext cx="1457949" cy="314579"/>
              </a:xfrm>
              <a:custGeom>
                <a:rect b="b" l="l" r="r" t="t"/>
                <a:pathLst>
                  <a:path extrusionOk="0" h="314579" w="1457949">
                    <a:moveTo>
                      <a:pt x="110554" y="0"/>
                    </a:moveTo>
                    <a:lnTo>
                      <a:pt x="1347395" y="0"/>
                    </a:lnTo>
                    <a:cubicBezTo>
                      <a:pt x="1376716" y="0"/>
                      <a:pt x="1404836" y="11648"/>
                      <a:pt x="1425569" y="32381"/>
                    </a:cubicBezTo>
                    <a:cubicBezTo>
                      <a:pt x="1446302" y="53113"/>
                      <a:pt x="1457949" y="81233"/>
                      <a:pt x="1457949" y="110554"/>
                    </a:cubicBezTo>
                    <a:lnTo>
                      <a:pt x="1457949" y="204025"/>
                    </a:lnTo>
                    <a:cubicBezTo>
                      <a:pt x="1457949" y="233346"/>
                      <a:pt x="1446302" y="261466"/>
                      <a:pt x="1425569" y="282199"/>
                    </a:cubicBezTo>
                    <a:cubicBezTo>
                      <a:pt x="1404836" y="302932"/>
                      <a:pt x="1376716" y="314579"/>
                      <a:pt x="1347395" y="314579"/>
                    </a:cubicBezTo>
                    <a:lnTo>
                      <a:pt x="110554" y="314579"/>
                    </a:lnTo>
                    <a:cubicBezTo>
                      <a:pt x="81233" y="314579"/>
                      <a:pt x="53113" y="302932"/>
                      <a:pt x="32381" y="282199"/>
                    </a:cubicBezTo>
                    <a:cubicBezTo>
                      <a:pt x="11648" y="261466"/>
                      <a:pt x="0" y="233346"/>
                      <a:pt x="0" y="204025"/>
                    </a:cubicBezTo>
                    <a:lnTo>
                      <a:pt x="0" y="110554"/>
                    </a:lnTo>
                    <a:cubicBezTo>
                      <a:pt x="0" y="81233"/>
                      <a:pt x="11648" y="53113"/>
                      <a:pt x="32381" y="32381"/>
                    </a:cubicBezTo>
                    <a:cubicBezTo>
                      <a:pt x="53113" y="11648"/>
                      <a:pt x="81233" y="0"/>
                      <a:pt x="110554" y="0"/>
                    </a:cubicBezTo>
                    <a:close/>
                  </a:path>
                </a:pathLst>
              </a:custGeom>
              <a:solidFill>
                <a:srgbClr val="FCCC00"/>
              </a:solidFill>
              <a:ln cap="rnd" cmpd="sng" w="57150">
                <a:solidFill>
                  <a:srgbClr val="00257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g38a3352c4e0_1_938"/>
              <p:cNvSpPr txBox="1"/>
              <p:nvPr/>
            </p:nvSpPr>
            <p:spPr>
              <a:xfrm>
                <a:off x="0" y="-47625"/>
                <a:ext cx="1458000" cy="362100"/>
              </a:xfrm>
              <a:prstGeom prst="rect">
                <a:avLst/>
              </a:prstGeom>
              <a:noFill/>
              <a:ln>
                <a:noFill/>
              </a:ln>
            </p:spPr>
            <p:txBody>
              <a:bodyPr anchorCtr="0" anchor="ctr" bIns="50775" lIns="50775" spcFirstLastPara="1" rIns="50775" wrap="square" tIns="507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49" name="Google Shape;749;g38a3352c4e0_1_938"/>
            <p:cNvGrpSpPr/>
            <p:nvPr/>
          </p:nvGrpSpPr>
          <p:grpSpPr>
            <a:xfrm rot="5400000">
              <a:off x="-7" y="0"/>
              <a:ext cx="2263242" cy="2263242"/>
              <a:chOff x="0" y="0"/>
              <a:chExt cx="812800" cy="812800"/>
            </a:xfrm>
          </p:grpSpPr>
          <p:sp>
            <p:nvSpPr>
              <p:cNvPr id="750" name="Google Shape;750;g38a3352c4e0_1_9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200025">
                <a:solidFill>
                  <a:srgbClr val="F2AA16"/>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g38a3352c4e0_1_93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52" name="Google Shape;752;g38a3352c4e0_1_938"/>
            <p:cNvSpPr/>
            <p:nvPr/>
          </p:nvSpPr>
          <p:spPr>
            <a:xfrm>
              <a:off x="383820" y="426148"/>
              <a:ext cx="1376084" cy="1321041"/>
            </a:xfrm>
            <a:custGeom>
              <a:rect b="b" l="l" r="r" t="t"/>
              <a:pathLst>
                <a:path extrusionOk="0" h="1321041" w="1376084">
                  <a:moveTo>
                    <a:pt x="0" y="0"/>
                  </a:moveTo>
                  <a:lnTo>
                    <a:pt x="1376085" y="0"/>
                  </a:lnTo>
                  <a:lnTo>
                    <a:pt x="1376085" y="1321041"/>
                  </a:lnTo>
                  <a:lnTo>
                    <a:pt x="0" y="1321041"/>
                  </a:lnTo>
                  <a:lnTo>
                    <a:pt x="0" y="0"/>
                  </a:lnTo>
                  <a:close/>
                </a:path>
              </a:pathLst>
            </a:custGeom>
            <a:blipFill rotWithShape="1">
              <a:blip r:embed="rId7">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753" name="Google Shape;753;g38a3352c4e0_1_938"/>
            <p:cNvSpPr txBox="1"/>
            <p:nvPr/>
          </p:nvSpPr>
          <p:spPr>
            <a:xfrm>
              <a:off x="2263234" y="807896"/>
              <a:ext cx="6644400" cy="82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2000" u="none" cap="none" strike="noStrike">
                  <a:solidFill>
                    <a:srgbClr val="492709"/>
                  </a:solidFill>
                  <a:latin typeface="Poppins SemiBold"/>
                  <a:ea typeface="Poppins SemiBold"/>
                  <a:cs typeface="Poppins SemiBold"/>
                  <a:sym typeface="Poppins SemiBold"/>
                </a:rPr>
                <a:t>Promotes stability and continuity in schools for vulnerable students.</a:t>
              </a:r>
              <a:endParaRPr b="0" i="0" sz="1400" u="none" cap="none" strike="noStrike">
                <a:solidFill>
                  <a:srgbClr val="000000"/>
                </a:solidFill>
                <a:latin typeface="Arial"/>
                <a:ea typeface="Arial"/>
                <a:cs typeface="Arial"/>
                <a:sym typeface="Arial"/>
              </a:endParaRPr>
            </a:p>
          </p:txBody>
        </p:sp>
      </p:grpSp>
      <p:sp>
        <p:nvSpPr>
          <p:cNvPr id="754" name="Google Shape;754;g38a3352c4e0_1_938"/>
          <p:cNvSpPr txBox="1"/>
          <p:nvPr/>
        </p:nvSpPr>
        <p:spPr>
          <a:xfrm>
            <a:off x="-805561" y="1436618"/>
            <a:ext cx="10120200" cy="8004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7700"/>
              <a:buFont typeface="Arial"/>
              <a:buNone/>
            </a:pPr>
            <a:r>
              <a:rPr b="1" i="0" lang="en-US" sz="5200" u="none" cap="none" strike="noStrike">
                <a:solidFill>
                  <a:srgbClr val="FFFFFF"/>
                </a:solidFill>
                <a:latin typeface="Poppins"/>
                <a:ea typeface="Poppins"/>
                <a:cs typeface="Poppins"/>
                <a:sym typeface="Poppins"/>
              </a:rPr>
              <a:t>Why is it Important?</a:t>
            </a:r>
            <a:endParaRPr b="0" i="0" sz="1400" u="none" cap="none" strike="noStrike">
              <a:solidFill>
                <a:srgbClr val="000000"/>
              </a:solidFill>
              <a:latin typeface="Arial"/>
              <a:ea typeface="Arial"/>
              <a:cs typeface="Arial"/>
              <a:sym typeface="Arial"/>
            </a:endParaRPr>
          </a:p>
        </p:txBody>
      </p:sp>
      <p:sp>
        <p:nvSpPr>
          <p:cNvPr id="755" name="Google Shape;755;g38a3352c4e0_1_938"/>
          <p:cNvSpPr/>
          <p:nvPr/>
        </p:nvSpPr>
        <p:spPr>
          <a:xfrm>
            <a:off x="725721" y="-489066"/>
            <a:ext cx="2187151" cy="2187151"/>
          </a:xfrm>
          <a:custGeom>
            <a:rect b="b" l="l" r="r" t="t"/>
            <a:pathLst>
              <a:path extrusionOk="0" h="2181697" w="2181697">
                <a:moveTo>
                  <a:pt x="0" y="0"/>
                </a:moveTo>
                <a:lnTo>
                  <a:pt x="2181698" y="0"/>
                </a:lnTo>
                <a:lnTo>
                  <a:pt x="2181698" y="2181697"/>
                </a:lnTo>
                <a:lnTo>
                  <a:pt x="0" y="2181697"/>
                </a:lnTo>
                <a:lnTo>
                  <a:pt x="0" y="0"/>
                </a:lnTo>
                <a:close/>
              </a:path>
            </a:pathLst>
          </a:custGeom>
          <a:blipFill rotWithShape="1">
            <a:blip r:embed="rId8">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756" name="Google Shape;756;g38a3352c4e0_1_938"/>
          <p:cNvSpPr txBox="1"/>
          <p:nvPr/>
        </p:nvSpPr>
        <p:spPr>
          <a:xfrm>
            <a:off x="6102141" y="0"/>
            <a:ext cx="11375700" cy="646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4200"/>
              <a:buFont typeface="Arial"/>
              <a:buNone/>
            </a:pPr>
            <a:r>
              <a:rPr b="1" i="0" lang="en-US" sz="4200" u="none" cap="none" strike="noStrike">
                <a:solidFill>
                  <a:srgbClr val="FFFFFF"/>
                </a:solidFill>
                <a:latin typeface="Poppins"/>
                <a:ea typeface="Poppins"/>
                <a:cs typeface="Poppins"/>
                <a:sym typeface="Poppins"/>
              </a:rPr>
              <a:t>Pupil Services and Attendance </a:t>
            </a:r>
            <a:endParaRPr b="0" i="0" sz="1200" u="none" cap="none" strike="noStrike">
              <a:solidFill>
                <a:srgbClr val="000000"/>
              </a:solidFill>
              <a:latin typeface="Arial"/>
              <a:ea typeface="Arial"/>
              <a:cs typeface="Arial"/>
              <a:sym typeface="Arial"/>
            </a:endParaRPr>
          </a:p>
        </p:txBody>
      </p:sp>
      <p:sp>
        <p:nvSpPr>
          <p:cNvPr id="757" name="Google Shape;757;g38a3352c4e0_1_938"/>
          <p:cNvSpPr txBox="1"/>
          <p:nvPr/>
        </p:nvSpPr>
        <p:spPr>
          <a:xfrm>
            <a:off x="6102141" y="616886"/>
            <a:ext cx="11375700" cy="646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4200"/>
              <a:buFont typeface="Arial"/>
              <a:buNone/>
            </a:pPr>
            <a:r>
              <a:rPr b="1" i="0" lang="en-US" sz="4200" u="none" cap="none" strike="noStrike">
                <a:solidFill>
                  <a:srgbClr val="FFC000"/>
                </a:solidFill>
                <a:latin typeface="Poppins"/>
                <a:ea typeface="Poppins"/>
                <a:cs typeface="Poppins"/>
                <a:sym typeface="Poppins"/>
              </a:rPr>
              <a:t>Servicios y Asistencia Estudiantil</a:t>
            </a:r>
            <a:endParaRPr b="0" i="0" sz="1200" u="none" cap="none" strike="noStrike">
              <a:solidFill>
                <a:srgbClr val="FFC000"/>
              </a:solidFill>
              <a:latin typeface="Arial"/>
              <a:ea typeface="Arial"/>
              <a:cs typeface="Arial"/>
              <a:sym typeface="Arial"/>
            </a:endParaRPr>
          </a:p>
        </p:txBody>
      </p:sp>
      <p:sp>
        <p:nvSpPr>
          <p:cNvPr id="758" name="Google Shape;758;g38a3352c4e0_1_938"/>
          <p:cNvSpPr txBox="1"/>
          <p:nvPr/>
        </p:nvSpPr>
        <p:spPr>
          <a:xfrm>
            <a:off x="7880826" y="1409310"/>
            <a:ext cx="9626700" cy="8004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US" sz="5200" u="none" cap="none" strike="noStrike">
                <a:solidFill>
                  <a:srgbClr val="FFC000"/>
                </a:solidFill>
                <a:latin typeface="Poppins"/>
                <a:ea typeface="Poppins"/>
                <a:cs typeface="Poppins"/>
                <a:sym typeface="Poppins"/>
              </a:rPr>
              <a:t>¿Por qué es importante?</a:t>
            </a:r>
            <a:endParaRPr b="0" i="0" sz="1400" u="none" cap="none" strike="noStrike">
              <a:solidFill>
                <a:srgbClr val="FFC000"/>
              </a:solidFill>
              <a:latin typeface="Arial"/>
              <a:ea typeface="Arial"/>
              <a:cs typeface="Arial"/>
              <a:sym typeface="Arial"/>
            </a:endParaRPr>
          </a:p>
        </p:txBody>
      </p:sp>
      <p:grpSp>
        <p:nvGrpSpPr>
          <p:cNvPr id="759" name="Google Shape;759;g38a3352c4e0_1_938"/>
          <p:cNvGrpSpPr/>
          <p:nvPr/>
        </p:nvGrpSpPr>
        <p:grpSpPr>
          <a:xfrm rot="10800000">
            <a:off x="9078249" y="2861024"/>
            <a:ext cx="8664988" cy="1739738"/>
            <a:chOff x="-172371" y="-47625"/>
            <a:chExt cx="1630320" cy="362204"/>
          </a:xfrm>
        </p:grpSpPr>
        <p:sp>
          <p:nvSpPr>
            <p:cNvPr id="760" name="Google Shape;760;g38a3352c4e0_1_938"/>
            <p:cNvSpPr/>
            <p:nvPr/>
          </p:nvSpPr>
          <p:spPr>
            <a:xfrm>
              <a:off x="0" y="0"/>
              <a:ext cx="1457949" cy="314579"/>
            </a:xfrm>
            <a:custGeom>
              <a:rect b="b" l="l" r="r" t="t"/>
              <a:pathLst>
                <a:path extrusionOk="0" h="314579" w="1457949">
                  <a:moveTo>
                    <a:pt x="110554" y="0"/>
                  </a:moveTo>
                  <a:lnTo>
                    <a:pt x="1347395" y="0"/>
                  </a:lnTo>
                  <a:cubicBezTo>
                    <a:pt x="1376716" y="0"/>
                    <a:pt x="1404836" y="11648"/>
                    <a:pt x="1425569" y="32381"/>
                  </a:cubicBezTo>
                  <a:cubicBezTo>
                    <a:pt x="1446302" y="53113"/>
                    <a:pt x="1457949" y="81233"/>
                    <a:pt x="1457949" y="110554"/>
                  </a:cubicBezTo>
                  <a:lnTo>
                    <a:pt x="1457949" y="204025"/>
                  </a:lnTo>
                  <a:cubicBezTo>
                    <a:pt x="1457949" y="233346"/>
                    <a:pt x="1446302" y="261466"/>
                    <a:pt x="1425569" y="282199"/>
                  </a:cubicBezTo>
                  <a:cubicBezTo>
                    <a:pt x="1404836" y="302932"/>
                    <a:pt x="1376716" y="314579"/>
                    <a:pt x="1347395" y="314579"/>
                  </a:cubicBezTo>
                  <a:lnTo>
                    <a:pt x="110554" y="314579"/>
                  </a:lnTo>
                  <a:cubicBezTo>
                    <a:pt x="81233" y="314579"/>
                    <a:pt x="53113" y="302932"/>
                    <a:pt x="32381" y="282199"/>
                  </a:cubicBezTo>
                  <a:cubicBezTo>
                    <a:pt x="11648" y="261466"/>
                    <a:pt x="0" y="233346"/>
                    <a:pt x="0" y="204025"/>
                  </a:cubicBezTo>
                  <a:lnTo>
                    <a:pt x="0" y="110554"/>
                  </a:lnTo>
                  <a:cubicBezTo>
                    <a:pt x="0" y="81233"/>
                    <a:pt x="11648" y="53113"/>
                    <a:pt x="32381" y="32381"/>
                  </a:cubicBezTo>
                  <a:cubicBezTo>
                    <a:pt x="53113" y="11648"/>
                    <a:pt x="81233" y="0"/>
                    <a:pt x="110554" y="0"/>
                  </a:cubicBezTo>
                  <a:close/>
                </a:path>
              </a:pathLst>
            </a:custGeom>
            <a:solidFill>
              <a:srgbClr val="FCCC00"/>
            </a:solidFill>
            <a:ln cap="rnd" cmpd="sng" w="57150">
              <a:solidFill>
                <a:srgbClr val="00257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g38a3352c4e0_1_938"/>
            <p:cNvSpPr txBox="1"/>
            <p:nvPr/>
          </p:nvSpPr>
          <p:spPr>
            <a:xfrm>
              <a:off x="-172371" y="-47625"/>
              <a:ext cx="1630200" cy="362100"/>
            </a:xfrm>
            <a:prstGeom prst="rect">
              <a:avLst/>
            </a:prstGeom>
            <a:noFill/>
            <a:ln>
              <a:noFill/>
            </a:ln>
          </p:spPr>
          <p:txBody>
            <a:bodyPr anchorCtr="0" anchor="ctr" bIns="50775" lIns="50775" spcFirstLastPara="1" rIns="50775" wrap="square" tIns="507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62" name="Google Shape;762;g38a3352c4e0_1_938"/>
          <p:cNvGrpSpPr/>
          <p:nvPr/>
        </p:nvGrpSpPr>
        <p:grpSpPr>
          <a:xfrm rot="5400000">
            <a:off x="8909689" y="2631198"/>
            <a:ext cx="1697370" cy="1697370"/>
            <a:chOff x="0" y="0"/>
            <a:chExt cx="812800" cy="812800"/>
          </a:xfrm>
        </p:grpSpPr>
        <p:sp>
          <p:nvSpPr>
            <p:cNvPr id="763" name="Google Shape;763;g38a3352c4e0_1_9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200025">
              <a:solidFill>
                <a:srgbClr val="F2AA16"/>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g38a3352c4e0_1_93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65" name="Google Shape;765;g38a3352c4e0_1_938"/>
          <p:cNvSpPr/>
          <p:nvPr/>
        </p:nvSpPr>
        <p:spPr>
          <a:xfrm>
            <a:off x="9346269" y="3041153"/>
            <a:ext cx="626880" cy="966289"/>
          </a:xfrm>
          <a:custGeom>
            <a:rect b="b" l="l" r="r" t="t"/>
            <a:pathLst>
              <a:path extrusionOk="0" h="1288386" w="835840">
                <a:moveTo>
                  <a:pt x="0" y="0"/>
                </a:moveTo>
                <a:lnTo>
                  <a:pt x="835840" y="0"/>
                </a:lnTo>
                <a:lnTo>
                  <a:pt x="835840" y="1288386"/>
                </a:lnTo>
                <a:lnTo>
                  <a:pt x="0" y="1288386"/>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766" name="Google Shape;766;g38a3352c4e0_1_938"/>
          <p:cNvSpPr txBox="1"/>
          <p:nvPr/>
        </p:nvSpPr>
        <p:spPr>
          <a:xfrm>
            <a:off x="10794281" y="3078251"/>
            <a:ext cx="5566500" cy="92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000" u="none" cap="none" strike="noStrike">
                <a:solidFill>
                  <a:srgbClr val="002575"/>
                </a:solidFill>
                <a:latin typeface="Poppins SemiBold"/>
                <a:ea typeface="Poppins SemiBold"/>
                <a:cs typeface="Poppins SemiBold"/>
                <a:sym typeface="Poppins SemiBold"/>
              </a:rPr>
              <a:t>Garantiza que los estudiantes tengan acceso ininterrumpido a la educación, incluso en ausencia de un padre.</a:t>
            </a:r>
            <a:endParaRPr b="0" i="0" sz="1400" u="none" cap="none" strike="noStrike">
              <a:solidFill>
                <a:srgbClr val="002575"/>
              </a:solidFill>
              <a:latin typeface="Arial"/>
              <a:ea typeface="Arial"/>
              <a:cs typeface="Arial"/>
              <a:sym typeface="Arial"/>
            </a:endParaRPr>
          </a:p>
        </p:txBody>
      </p:sp>
      <p:grpSp>
        <p:nvGrpSpPr>
          <p:cNvPr id="767" name="Google Shape;767;g38a3352c4e0_1_938"/>
          <p:cNvGrpSpPr/>
          <p:nvPr/>
        </p:nvGrpSpPr>
        <p:grpSpPr>
          <a:xfrm rot="10800000">
            <a:off x="9068540" y="4587006"/>
            <a:ext cx="7830918" cy="1739738"/>
            <a:chOff x="0" y="-47625"/>
            <a:chExt cx="1458000" cy="362204"/>
          </a:xfrm>
        </p:grpSpPr>
        <p:sp>
          <p:nvSpPr>
            <p:cNvPr id="768" name="Google Shape;768;g38a3352c4e0_1_938"/>
            <p:cNvSpPr/>
            <p:nvPr/>
          </p:nvSpPr>
          <p:spPr>
            <a:xfrm>
              <a:off x="0" y="0"/>
              <a:ext cx="1457949" cy="314579"/>
            </a:xfrm>
            <a:custGeom>
              <a:rect b="b" l="l" r="r" t="t"/>
              <a:pathLst>
                <a:path extrusionOk="0" h="314579" w="1457949">
                  <a:moveTo>
                    <a:pt x="110554" y="0"/>
                  </a:moveTo>
                  <a:lnTo>
                    <a:pt x="1347395" y="0"/>
                  </a:lnTo>
                  <a:cubicBezTo>
                    <a:pt x="1376716" y="0"/>
                    <a:pt x="1404836" y="11648"/>
                    <a:pt x="1425569" y="32381"/>
                  </a:cubicBezTo>
                  <a:cubicBezTo>
                    <a:pt x="1446302" y="53113"/>
                    <a:pt x="1457949" y="81233"/>
                    <a:pt x="1457949" y="110554"/>
                  </a:cubicBezTo>
                  <a:lnTo>
                    <a:pt x="1457949" y="204025"/>
                  </a:lnTo>
                  <a:cubicBezTo>
                    <a:pt x="1457949" y="233346"/>
                    <a:pt x="1446302" y="261466"/>
                    <a:pt x="1425569" y="282199"/>
                  </a:cubicBezTo>
                  <a:cubicBezTo>
                    <a:pt x="1404836" y="302932"/>
                    <a:pt x="1376716" y="314579"/>
                    <a:pt x="1347395" y="314579"/>
                  </a:cubicBezTo>
                  <a:lnTo>
                    <a:pt x="110554" y="314579"/>
                  </a:lnTo>
                  <a:cubicBezTo>
                    <a:pt x="81233" y="314579"/>
                    <a:pt x="53113" y="302932"/>
                    <a:pt x="32381" y="282199"/>
                  </a:cubicBezTo>
                  <a:cubicBezTo>
                    <a:pt x="11648" y="261466"/>
                    <a:pt x="0" y="233346"/>
                    <a:pt x="0" y="204025"/>
                  </a:cubicBezTo>
                  <a:lnTo>
                    <a:pt x="0" y="110554"/>
                  </a:lnTo>
                  <a:cubicBezTo>
                    <a:pt x="0" y="81233"/>
                    <a:pt x="11648" y="53113"/>
                    <a:pt x="32381" y="32381"/>
                  </a:cubicBezTo>
                  <a:cubicBezTo>
                    <a:pt x="53113" y="11648"/>
                    <a:pt x="81233" y="0"/>
                    <a:pt x="110554" y="0"/>
                  </a:cubicBezTo>
                  <a:close/>
                </a:path>
              </a:pathLst>
            </a:custGeom>
            <a:solidFill>
              <a:srgbClr val="FCCC00"/>
            </a:solidFill>
            <a:ln cap="rnd" cmpd="sng" w="57150">
              <a:solidFill>
                <a:srgbClr val="00257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g38a3352c4e0_1_938"/>
            <p:cNvSpPr txBox="1"/>
            <p:nvPr/>
          </p:nvSpPr>
          <p:spPr>
            <a:xfrm>
              <a:off x="0" y="-47625"/>
              <a:ext cx="1458000" cy="362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70" name="Google Shape;770;g38a3352c4e0_1_938"/>
          <p:cNvGrpSpPr/>
          <p:nvPr/>
        </p:nvGrpSpPr>
        <p:grpSpPr>
          <a:xfrm rot="5400000">
            <a:off x="8900242" y="4357181"/>
            <a:ext cx="1697370" cy="1697370"/>
            <a:chOff x="0" y="0"/>
            <a:chExt cx="812800" cy="812800"/>
          </a:xfrm>
        </p:grpSpPr>
        <p:sp>
          <p:nvSpPr>
            <p:cNvPr id="771" name="Google Shape;771;g38a3352c4e0_1_9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200025">
              <a:solidFill>
                <a:srgbClr val="F2AA16"/>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g38a3352c4e0_1_93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73" name="Google Shape;773;g38a3352c4e0_1_938"/>
          <p:cNvSpPr/>
          <p:nvPr/>
        </p:nvSpPr>
        <p:spPr>
          <a:xfrm>
            <a:off x="9152954" y="4711923"/>
            <a:ext cx="1143410" cy="963323"/>
          </a:xfrm>
          <a:custGeom>
            <a:rect b="b" l="l" r="r" t="t"/>
            <a:pathLst>
              <a:path extrusionOk="0" h="1284431" w="1524547">
                <a:moveTo>
                  <a:pt x="0" y="0"/>
                </a:moveTo>
                <a:lnTo>
                  <a:pt x="1524547" y="0"/>
                </a:lnTo>
                <a:lnTo>
                  <a:pt x="1524547" y="1284431"/>
                </a:lnTo>
                <a:lnTo>
                  <a:pt x="0" y="1284431"/>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774" name="Google Shape;774;g38a3352c4e0_1_938"/>
          <p:cNvSpPr txBox="1"/>
          <p:nvPr/>
        </p:nvSpPr>
        <p:spPr>
          <a:xfrm>
            <a:off x="10791776" y="5001462"/>
            <a:ext cx="55770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2000" u="none" cap="none" strike="noStrike">
                <a:solidFill>
                  <a:srgbClr val="002575"/>
                </a:solidFill>
                <a:latin typeface="Poppins SemiBold"/>
                <a:ea typeface="Poppins SemiBold"/>
                <a:cs typeface="Poppins SemiBold"/>
                <a:sym typeface="Poppins SemiBold"/>
              </a:rPr>
              <a:t>Brinda a los cuidadores una vía para abogar por el bienestar del niño.</a:t>
            </a:r>
            <a:endParaRPr b="0" i="0" sz="1400" u="none" cap="none" strike="noStrike">
              <a:solidFill>
                <a:srgbClr val="002575"/>
              </a:solidFill>
              <a:latin typeface="Arial"/>
              <a:ea typeface="Arial"/>
              <a:cs typeface="Arial"/>
              <a:sym typeface="Arial"/>
            </a:endParaRPr>
          </a:p>
        </p:txBody>
      </p:sp>
      <p:grpSp>
        <p:nvGrpSpPr>
          <p:cNvPr id="775" name="Google Shape;775;g38a3352c4e0_1_938"/>
          <p:cNvGrpSpPr/>
          <p:nvPr/>
        </p:nvGrpSpPr>
        <p:grpSpPr>
          <a:xfrm rot="10800000">
            <a:off x="9077990" y="6284433"/>
            <a:ext cx="7830918" cy="1739738"/>
            <a:chOff x="0" y="-47625"/>
            <a:chExt cx="1458000" cy="362204"/>
          </a:xfrm>
        </p:grpSpPr>
        <p:sp>
          <p:nvSpPr>
            <p:cNvPr id="776" name="Google Shape;776;g38a3352c4e0_1_938"/>
            <p:cNvSpPr/>
            <p:nvPr/>
          </p:nvSpPr>
          <p:spPr>
            <a:xfrm>
              <a:off x="0" y="0"/>
              <a:ext cx="1457949" cy="314579"/>
            </a:xfrm>
            <a:custGeom>
              <a:rect b="b" l="l" r="r" t="t"/>
              <a:pathLst>
                <a:path extrusionOk="0" h="314579" w="1457949">
                  <a:moveTo>
                    <a:pt x="110554" y="0"/>
                  </a:moveTo>
                  <a:lnTo>
                    <a:pt x="1347395" y="0"/>
                  </a:lnTo>
                  <a:cubicBezTo>
                    <a:pt x="1376716" y="0"/>
                    <a:pt x="1404836" y="11648"/>
                    <a:pt x="1425569" y="32381"/>
                  </a:cubicBezTo>
                  <a:cubicBezTo>
                    <a:pt x="1446302" y="53113"/>
                    <a:pt x="1457949" y="81233"/>
                    <a:pt x="1457949" y="110554"/>
                  </a:cubicBezTo>
                  <a:lnTo>
                    <a:pt x="1457949" y="204025"/>
                  </a:lnTo>
                  <a:cubicBezTo>
                    <a:pt x="1457949" y="233346"/>
                    <a:pt x="1446302" y="261466"/>
                    <a:pt x="1425569" y="282199"/>
                  </a:cubicBezTo>
                  <a:cubicBezTo>
                    <a:pt x="1404836" y="302932"/>
                    <a:pt x="1376716" y="314579"/>
                    <a:pt x="1347395" y="314579"/>
                  </a:cubicBezTo>
                  <a:lnTo>
                    <a:pt x="110554" y="314579"/>
                  </a:lnTo>
                  <a:cubicBezTo>
                    <a:pt x="81233" y="314579"/>
                    <a:pt x="53113" y="302932"/>
                    <a:pt x="32381" y="282199"/>
                  </a:cubicBezTo>
                  <a:cubicBezTo>
                    <a:pt x="11648" y="261466"/>
                    <a:pt x="0" y="233346"/>
                    <a:pt x="0" y="204025"/>
                  </a:cubicBezTo>
                  <a:lnTo>
                    <a:pt x="0" y="110554"/>
                  </a:lnTo>
                  <a:cubicBezTo>
                    <a:pt x="0" y="81233"/>
                    <a:pt x="11648" y="53113"/>
                    <a:pt x="32381" y="32381"/>
                  </a:cubicBezTo>
                  <a:cubicBezTo>
                    <a:pt x="53113" y="11648"/>
                    <a:pt x="81233" y="0"/>
                    <a:pt x="110554" y="0"/>
                  </a:cubicBezTo>
                  <a:close/>
                </a:path>
              </a:pathLst>
            </a:custGeom>
            <a:solidFill>
              <a:srgbClr val="FCCC00"/>
            </a:solidFill>
            <a:ln cap="rnd" cmpd="sng" w="57150">
              <a:solidFill>
                <a:srgbClr val="00257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g38a3352c4e0_1_938"/>
            <p:cNvSpPr txBox="1"/>
            <p:nvPr/>
          </p:nvSpPr>
          <p:spPr>
            <a:xfrm>
              <a:off x="0" y="-47625"/>
              <a:ext cx="1458000" cy="362100"/>
            </a:xfrm>
            <a:prstGeom prst="rect">
              <a:avLst/>
            </a:prstGeom>
            <a:noFill/>
            <a:ln>
              <a:noFill/>
            </a:ln>
          </p:spPr>
          <p:txBody>
            <a:bodyPr anchorCtr="0" anchor="ctr" bIns="50775" lIns="50775" spcFirstLastPara="1" rIns="50775" wrap="square" tIns="507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78" name="Google Shape;778;g38a3352c4e0_1_938"/>
          <p:cNvGrpSpPr/>
          <p:nvPr/>
        </p:nvGrpSpPr>
        <p:grpSpPr>
          <a:xfrm rot="5400000">
            <a:off x="8909689" y="6054608"/>
            <a:ext cx="1697370" cy="1697370"/>
            <a:chOff x="0" y="0"/>
            <a:chExt cx="812800" cy="812800"/>
          </a:xfrm>
        </p:grpSpPr>
        <p:sp>
          <p:nvSpPr>
            <p:cNvPr id="779" name="Google Shape;779;g38a3352c4e0_1_9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200025">
              <a:solidFill>
                <a:srgbClr val="F2AA16"/>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g38a3352c4e0_1_93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81" name="Google Shape;781;g38a3352c4e0_1_938"/>
          <p:cNvSpPr/>
          <p:nvPr/>
        </p:nvSpPr>
        <p:spPr>
          <a:xfrm>
            <a:off x="9262859" y="6427175"/>
            <a:ext cx="972079" cy="1065292"/>
          </a:xfrm>
          <a:custGeom>
            <a:rect b="b" l="l" r="r" t="t"/>
            <a:pathLst>
              <a:path extrusionOk="0" h="1420390" w="1296106">
                <a:moveTo>
                  <a:pt x="0" y="0"/>
                </a:moveTo>
                <a:lnTo>
                  <a:pt x="1296106" y="0"/>
                </a:lnTo>
                <a:lnTo>
                  <a:pt x="1296106" y="1420390"/>
                </a:lnTo>
                <a:lnTo>
                  <a:pt x="0" y="1420390"/>
                </a:lnTo>
                <a:lnTo>
                  <a:pt x="0" y="0"/>
                </a:lnTo>
                <a:close/>
              </a:path>
            </a:pathLst>
          </a:custGeom>
          <a:blipFill rotWithShape="1">
            <a:blip r:embed="rId6">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782" name="Google Shape;782;g38a3352c4e0_1_938"/>
          <p:cNvSpPr txBox="1"/>
          <p:nvPr/>
        </p:nvSpPr>
        <p:spPr>
          <a:xfrm>
            <a:off x="10791776" y="6416037"/>
            <a:ext cx="54954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2000" u="none" cap="none" strike="noStrike">
                <a:solidFill>
                  <a:srgbClr val="002575"/>
                </a:solidFill>
                <a:latin typeface="Poppins SemiBold"/>
                <a:ea typeface="Poppins SemiBold"/>
                <a:cs typeface="Poppins SemiBold"/>
                <a:sym typeface="Poppins SemiBold"/>
              </a:rPr>
              <a:t>Especialmente importante en este momento, dado los recientes operativos de ICE y la creciente ansiedad en las comunidades inmigrantes.</a:t>
            </a:r>
            <a:endParaRPr b="0" i="0" sz="1400" u="none" cap="none" strike="noStrike">
              <a:solidFill>
                <a:srgbClr val="002575"/>
              </a:solidFill>
              <a:latin typeface="Arial"/>
              <a:ea typeface="Arial"/>
              <a:cs typeface="Arial"/>
              <a:sym typeface="Arial"/>
            </a:endParaRPr>
          </a:p>
        </p:txBody>
      </p:sp>
      <p:grpSp>
        <p:nvGrpSpPr>
          <p:cNvPr id="783" name="Google Shape;783;g38a3352c4e0_1_938"/>
          <p:cNvGrpSpPr/>
          <p:nvPr/>
        </p:nvGrpSpPr>
        <p:grpSpPr>
          <a:xfrm rot="10800000">
            <a:off x="9152799" y="7981859"/>
            <a:ext cx="7830918" cy="1739738"/>
            <a:chOff x="0" y="-47625"/>
            <a:chExt cx="1458000" cy="362204"/>
          </a:xfrm>
        </p:grpSpPr>
        <p:sp>
          <p:nvSpPr>
            <p:cNvPr id="784" name="Google Shape;784;g38a3352c4e0_1_938"/>
            <p:cNvSpPr/>
            <p:nvPr/>
          </p:nvSpPr>
          <p:spPr>
            <a:xfrm>
              <a:off x="0" y="0"/>
              <a:ext cx="1457949" cy="314579"/>
            </a:xfrm>
            <a:custGeom>
              <a:rect b="b" l="l" r="r" t="t"/>
              <a:pathLst>
                <a:path extrusionOk="0" h="314579" w="1457949">
                  <a:moveTo>
                    <a:pt x="110554" y="0"/>
                  </a:moveTo>
                  <a:lnTo>
                    <a:pt x="1347395" y="0"/>
                  </a:lnTo>
                  <a:cubicBezTo>
                    <a:pt x="1376716" y="0"/>
                    <a:pt x="1404836" y="11648"/>
                    <a:pt x="1425569" y="32381"/>
                  </a:cubicBezTo>
                  <a:cubicBezTo>
                    <a:pt x="1446302" y="53113"/>
                    <a:pt x="1457949" y="81233"/>
                    <a:pt x="1457949" y="110554"/>
                  </a:cubicBezTo>
                  <a:lnTo>
                    <a:pt x="1457949" y="204025"/>
                  </a:lnTo>
                  <a:cubicBezTo>
                    <a:pt x="1457949" y="233346"/>
                    <a:pt x="1446302" y="261466"/>
                    <a:pt x="1425569" y="282199"/>
                  </a:cubicBezTo>
                  <a:cubicBezTo>
                    <a:pt x="1404836" y="302932"/>
                    <a:pt x="1376716" y="314579"/>
                    <a:pt x="1347395" y="314579"/>
                  </a:cubicBezTo>
                  <a:lnTo>
                    <a:pt x="110554" y="314579"/>
                  </a:lnTo>
                  <a:cubicBezTo>
                    <a:pt x="81233" y="314579"/>
                    <a:pt x="53113" y="302932"/>
                    <a:pt x="32381" y="282199"/>
                  </a:cubicBezTo>
                  <a:cubicBezTo>
                    <a:pt x="11648" y="261466"/>
                    <a:pt x="0" y="233346"/>
                    <a:pt x="0" y="204025"/>
                  </a:cubicBezTo>
                  <a:lnTo>
                    <a:pt x="0" y="110554"/>
                  </a:lnTo>
                  <a:cubicBezTo>
                    <a:pt x="0" y="81233"/>
                    <a:pt x="11648" y="53113"/>
                    <a:pt x="32381" y="32381"/>
                  </a:cubicBezTo>
                  <a:cubicBezTo>
                    <a:pt x="53113" y="11648"/>
                    <a:pt x="81233" y="0"/>
                    <a:pt x="110554" y="0"/>
                  </a:cubicBezTo>
                  <a:close/>
                </a:path>
              </a:pathLst>
            </a:custGeom>
            <a:solidFill>
              <a:srgbClr val="FCCC00"/>
            </a:solidFill>
            <a:ln cap="rnd" cmpd="sng" w="57150">
              <a:solidFill>
                <a:srgbClr val="00257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g38a3352c4e0_1_938"/>
            <p:cNvSpPr txBox="1"/>
            <p:nvPr/>
          </p:nvSpPr>
          <p:spPr>
            <a:xfrm>
              <a:off x="0" y="-47625"/>
              <a:ext cx="1458000" cy="362100"/>
            </a:xfrm>
            <a:prstGeom prst="rect">
              <a:avLst/>
            </a:prstGeom>
            <a:noFill/>
            <a:ln>
              <a:noFill/>
            </a:ln>
          </p:spPr>
          <p:txBody>
            <a:bodyPr anchorCtr="0" anchor="ctr" bIns="50775" lIns="50775" spcFirstLastPara="1" rIns="50775" wrap="square" tIns="507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86" name="Google Shape;786;g38a3352c4e0_1_938"/>
          <p:cNvGrpSpPr/>
          <p:nvPr/>
        </p:nvGrpSpPr>
        <p:grpSpPr>
          <a:xfrm rot="5400000">
            <a:off x="8984497" y="7752033"/>
            <a:ext cx="1697370" cy="1697370"/>
            <a:chOff x="0" y="0"/>
            <a:chExt cx="812800" cy="812800"/>
          </a:xfrm>
        </p:grpSpPr>
        <p:sp>
          <p:nvSpPr>
            <p:cNvPr id="787" name="Google Shape;787;g38a3352c4e0_1_9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200025">
              <a:solidFill>
                <a:srgbClr val="F2AA16"/>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g38a3352c4e0_1_93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89" name="Google Shape;789;g38a3352c4e0_1_938"/>
          <p:cNvSpPr/>
          <p:nvPr/>
        </p:nvSpPr>
        <p:spPr>
          <a:xfrm>
            <a:off x="9314367" y="8024174"/>
            <a:ext cx="1032063" cy="990781"/>
          </a:xfrm>
          <a:custGeom>
            <a:rect b="b" l="l" r="r" t="t"/>
            <a:pathLst>
              <a:path extrusionOk="0" h="1321041" w="1376084">
                <a:moveTo>
                  <a:pt x="0" y="0"/>
                </a:moveTo>
                <a:lnTo>
                  <a:pt x="1376085" y="0"/>
                </a:lnTo>
                <a:lnTo>
                  <a:pt x="1376085" y="1321041"/>
                </a:lnTo>
                <a:lnTo>
                  <a:pt x="0" y="1321041"/>
                </a:lnTo>
                <a:lnTo>
                  <a:pt x="0" y="0"/>
                </a:lnTo>
                <a:close/>
              </a:path>
            </a:pathLst>
          </a:custGeom>
          <a:blipFill rotWithShape="1">
            <a:blip r:embed="rId7">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790" name="Google Shape;790;g38a3352c4e0_1_938"/>
          <p:cNvSpPr txBox="1"/>
          <p:nvPr/>
        </p:nvSpPr>
        <p:spPr>
          <a:xfrm>
            <a:off x="10791776" y="8274285"/>
            <a:ext cx="5382900" cy="92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000" u="none" cap="none" strike="noStrike">
                <a:solidFill>
                  <a:srgbClr val="002575"/>
                </a:solidFill>
                <a:latin typeface="Poppins SemiBold"/>
                <a:ea typeface="Poppins SemiBold"/>
                <a:cs typeface="Poppins SemiBold"/>
                <a:sym typeface="Poppins SemiBold"/>
              </a:rPr>
              <a:t>Promueve la estabilidad y continuidad en las escuelas para estudiantes vulnerables.</a:t>
            </a:r>
            <a:endParaRPr b="0" i="0" sz="1400" u="none" cap="none" strike="noStrike">
              <a:solidFill>
                <a:srgbClr val="002575"/>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grpSp>
        <p:nvGrpSpPr>
          <p:cNvPr id="795" name="Google Shape;795;g38a3352c4e0_1_1021"/>
          <p:cNvGrpSpPr/>
          <p:nvPr/>
        </p:nvGrpSpPr>
        <p:grpSpPr>
          <a:xfrm>
            <a:off x="-46049" y="-232883"/>
            <a:ext cx="18334415" cy="1920931"/>
            <a:chOff x="0" y="-38100"/>
            <a:chExt cx="4959000" cy="368524"/>
          </a:xfrm>
        </p:grpSpPr>
        <p:sp>
          <p:nvSpPr>
            <p:cNvPr id="796" name="Google Shape;796;g38a3352c4e0_1_1021"/>
            <p:cNvSpPr/>
            <p:nvPr/>
          </p:nvSpPr>
          <p:spPr>
            <a:xfrm>
              <a:off x="0" y="0"/>
              <a:ext cx="4958901" cy="330424"/>
            </a:xfrm>
            <a:custGeom>
              <a:rect b="b" l="l" r="r" t="t"/>
              <a:pathLst>
                <a:path extrusionOk="0" h="330424" w="4958901">
                  <a:moveTo>
                    <a:pt x="0" y="0"/>
                  </a:moveTo>
                  <a:lnTo>
                    <a:pt x="4958901" y="0"/>
                  </a:lnTo>
                  <a:lnTo>
                    <a:pt x="4958901" y="330424"/>
                  </a:lnTo>
                  <a:lnTo>
                    <a:pt x="0" y="330424"/>
                  </a:lnTo>
                  <a:close/>
                </a:path>
              </a:pathLst>
            </a:custGeom>
            <a:solidFill>
              <a:srgbClr val="002575"/>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797" name="Google Shape;797;g38a3352c4e0_1_1021"/>
            <p:cNvSpPr txBox="1"/>
            <p:nvPr/>
          </p:nvSpPr>
          <p:spPr>
            <a:xfrm>
              <a:off x="0" y="-38100"/>
              <a:ext cx="4959000" cy="368400"/>
            </a:xfrm>
            <a:prstGeom prst="rect">
              <a:avLst/>
            </a:prstGeom>
            <a:noFill/>
            <a:ln>
              <a:noFill/>
            </a:ln>
          </p:spPr>
          <p:txBody>
            <a:bodyPr anchorCtr="0" anchor="ctr" bIns="50775" lIns="50775" spcFirstLastPara="1" rIns="50775" wrap="square" tIns="50775">
              <a:noAutofit/>
            </a:bodyPr>
            <a:lstStyle/>
            <a:p>
              <a:pPr indent="0" lvl="0" marL="0" marR="0" rtl="0" algn="ctr">
                <a:lnSpc>
                  <a:spcPct val="147722"/>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98" name="Google Shape;798;g38a3352c4e0_1_1021"/>
          <p:cNvGrpSpPr/>
          <p:nvPr/>
        </p:nvGrpSpPr>
        <p:grpSpPr>
          <a:xfrm>
            <a:off x="9477581" y="2388083"/>
            <a:ext cx="7581662" cy="2377342"/>
            <a:chOff x="6318387" y="1572428"/>
            <a:chExt cx="5054441" cy="1584895"/>
          </a:xfrm>
        </p:grpSpPr>
        <p:grpSp>
          <p:nvGrpSpPr>
            <p:cNvPr id="799" name="Google Shape;799;g38a3352c4e0_1_1021"/>
            <p:cNvGrpSpPr/>
            <p:nvPr/>
          </p:nvGrpSpPr>
          <p:grpSpPr>
            <a:xfrm>
              <a:off x="6318387" y="1572428"/>
              <a:ext cx="5054441" cy="1584895"/>
              <a:chOff x="0" y="-66675"/>
              <a:chExt cx="2306700" cy="723300"/>
            </a:xfrm>
          </p:grpSpPr>
          <p:sp>
            <p:nvSpPr>
              <p:cNvPr id="800" name="Google Shape;800;g38a3352c4e0_1_1021"/>
              <p:cNvSpPr/>
              <p:nvPr/>
            </p:nvSpPr>
            <p:spPr>
              <a:xfrm>
                <a:off x="0" y="0"/>
                <a:ext cx="2306637" cy="656625"/>
              </a:xfrm>
              <a:custGeom>
                <a:rect b="b" l="l" r="r" t="t"/>
                <a:pathLst>
                  <a:path extrusionOk="0" h="656625" w="2306637">
                    <a:moveTo>
                      <a:pt x="102117" y="0"/>
                    </a:moveTo>
                    <a:lnTo>
                      <a:pt x="2204520" y="0"/>
                    </a:lnTo>
                    <a:cubicBezTo>
                      <a:pt x="2260918" y="0"/>
                      <a:pt x="2306637" y="45719"/>
                      <a:pt x="2306637" y="102117"/>
                    </a:cubicBezTo>
                    <a:lnTo>
                      <a:pt x="2306637" y="554507"/>
                    </a:lnTo>
                    <a:cubicBezTo>
                      <a:pt x="2306637" y="581591"/>
                      <a:pt x="2295878" y="607564"/>
                      <a:pt x="2276728" y="626715"/>
                    </a:cubicBezTo>
                    <a:cubicBezTo>
                      <a:pt x="2257577" y="645866"/>
                      <a:pt x="2231603" y="656625"/>
                      <a:pt x="2204520" y="656625"/>
                    </a:cubicBezTo>
                    <a:lnTo>
                      <a:pt x="102117" y="656625"/>
                    </a:lnTo>
                    <a:cubicBezTo>
                      <a:pt x="45719" y="656625"/>
                      <a:pt x="0" y="610905"/>
                      <a:pt x="0" y="554507"/>
                    </a:cubicBezTo>
                    <a:lnTo>
                      <a:pt x="0" y="102117"/>
                    </a:lnTo>
                    <a:cubicBezTo>
                      <a:pt x="0" y="75034"/>
                      <a:pt x="10759" y="49060"/>
                      <a:pt x="29909" y="29909"/>
                    </a:cubicBezTo>
                    <a:cubicBezTo>
                      <a:pt x="49060" y="10759"/>
                      <a:pt x="75034" y="0"/>
                      <a:pt x="102117" y="0"/>
                    </a:cubicBezTo>
                    <a:close/>
                  </a:path>
                </a:pathLst>
              </a:custGeom>
              <a:solidFill>
                <a:srgbClr val="002575"/>
              </a:solidFill>
              <a:ln cap="rnd" cmpd="sng" w="571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g38a3352c4e0_1_1021"/>
              <p:cNvSpPr txBox="1"/>
              <p:nvPr/>
            </p:nvSpPr>
            <p:spPr>
              <a:xfrm>
                <a:off x="0" y="-66675"/>
                <a:ext cx="2306700" cy="723300"/>
              </a:xfrm>
              <a:prstGeom prst="rect">
                <a:avLst/>
              </a:prstGeom>
              <a:noFill/>
              <a:ln>
                <a:noFill/>
              </a:ln>
            </p:spPr>
            <p:txBody>
              <a:bodyPr anchorCtr="0" anchor="ctr" bIns="50775" lIns="50775" spcFirstLastPara="1" rIns="50775" wrap="square" tIns="50775">
                <a:noAutofit/>
              </a:bodyPr>
              <a:lstStyle/>
              <a:p>
                <a:pPr indent="0" lvl="0" marL="0" marR="0" rtl="0" algn="ctr">
                  <a:lnSpc>
                    <a:spcPct val="225555"/>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02" name="Google Shape;802;g38a3352c4e0_1_1021"/>
            <p:cNvSpPr txBox="1"/>
            <p:nvPr/>
          </p:nvSpPr>
          <p:spPr>
            <a:xfrm>
              <a:off x="6515854" y="1898519"/>
              <a:ext cx="4763400" cy="101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000" u="none" cap="none" strike="noStrike">
                  <a:solidFill>
                    <a:srgbClr val="FFC000"/>
                  </a:solidFill>
                  <a:latin typeface="Poppins"/>
                  <a:ea typeface="Poppins"/>
                  <a:cs typeface="Poppins"/>
                  <a:sym typeface="Poppins"/>
                </a:rPr>
                <a:t>Cuando un estudiante reside con un pariente que no es ni padre ni tutor legal.</a:t>
              </a:r>
              <a:endParaRPr b="0" i="0" sz="1400" u="none" cap="none" strike="noStrike">
                <a:solidFill>
                  <a:srgbClr val="FFC000"/>
                </a:solidFill>
                <a:latin typeface="Arial"/>
                <a:ea typeface="Arial"/>
                <a:cs typeface="Arial"/>
                <a:sym typeface="Arial"/>
              </a:endParaRPr>
            </a:p>
          </p:txBody>
        </p:sp>
      </p:grpSp>
      <p:grpSp>
        <p:nvGrpSpPr>
          <p:cNvPr id="803" name="Google Shape;803;g38a3352c4e0_1_1021"/>
          <p:cNvGrpSpPr/>
          <p:nvPr/>
        </p:nvGrpSpPr>
        <p:grpSpPr>
          <a:xfrm>
            <a:off x="9423038" y="4793916"/>
            <a:ext cx="7581662" cy="2229496"/>
            <a:chOff x="6282025" y="3176317"/>
            <a:chExt cx="5054441" cy="1486330"/>
          </a:xfrm>
        </p:grpSpPr>
        <p:grpSp>
          <p:nvGrpSpPr>
            <p:cNvPr id="804" name="Google Shape;804;g38a3352c4e0_1_1021"/>
            <p:cNvGrpSpPr/>
            <p:nvPr/>
          </p:nvGrpSpPr>
          <p:grpSpPr>
            <a:xfrm>
              <a:off x="6282025" y="3176317"/>
              <a:ext cx="5054441" cy="1486330"/>
              <a:chOff x="0" y="-66675"/>
              <a:chExt cx="2306700" cy="678318"/>
            </a:xfrm>
          </p:grpSpPr>
          <p:sp>
            <p:nvSpPr>
              <p:cNvPr id="805" name="Google Shape;805;g38a3352c4e0_1_1021"/>
              <p:cNvSpPr/>
              <p:nvPr/>
            </p:nvSpPr>
            <p:spPr>
              <a:xfrm>
                <a:off x="0" y="0"/>
                <a:ext cx="2306637" cy="611643"/>
              </a:xfrm>
              <a:custGeom>
                <a:rect b="b" l="l" r="r" t="t"/>
                <a:pathLst>
                  <a:path extrusionOk="0" h="611643" w="2306637">
                    <a:moveTo>
                      <a:pt x="102117" y="0"/>
                    </a:moveTo>
                    <a:lnTo>
                      <a:pt x="2204520" y="0"/>
                    </a:lnTo>
                    <a:cubicBezTo>
                      <a:pt x="2260918" y="0"/>
                      <a:pt x="2306637" y="45719"/>
                      <a:pt x="2306637" y="102117"/>
                    </a:cubicBezTo>
                    <a:lnTo>
                      <a:pt x="2306637" y="509525"/>
                    </a:lnTo>
                    <a:cubicBezTo>
                      <a:pt x="2306637" y="536609"/>
                      <a:pt x="2295878" y="562582"/>
                      <a:pt x="2276728" y="581733"/>
                    </a:cubicBezTo>
                    <a:cubicBezTo>
                      <a:pt x="2257577" y="600884"/>
                      <a:pt x="2231603" y="611643"/>
                      <a:pt x="2204520" y="611643"/>
                    </a:cubicBezTo>
                    <a:lnTo>
                      <a:pt x="102117" y="611643"/>
                    </a:lnTo>
                    <a:cubicBezTo>
                      <a:pt x="75034" y="611643"/>
                      <a:pt x="49060" y="600884"/>
                      <a:pt x="29909" y="581733"/>
                    </a:cubicBezTo>
                    <a:cubicBezTo>
                      <a:pt x="10759" y="562582"/>
                      <a:pt x="0" y="536609"/>
                      <a:pt x="0" y="509525"/>
                    </a:cubicBezTo>
                    <a:lnTo>
                      <a:pt x="0" y="102117"/>
                    </a:lnTo>
                    <a:cubicBezTo>
                      <a:pt x="0" y="75034"/>
                      <a:pt x="10759" y="49060"/>
                      <a:pt x="29909" y="29909"/>
                    </a:cubicBezTo>
                    <a:cubicBezTo>
                      <a:pt x="49060" y="10759"/>
                      <a:pt x="75034" y="0"/>
                      <a:pt x="102117" y="0"/>
                    </a:cubicBezTo>
                    <a:close/>
                  </a:path>
                </a:pathLst>
              </a:custGeom>
              <a:solidFill>
                <a:srgbClr val="FFFFFA"/>
              </a:solidFill>
              <a:ln cap="rnd" cmpd="sng" w="571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g38a3352c4e0_1_1021"/>
              <p:cNvSpPr txBox="1"/>
              <p:nvPr/>
            </p:nvSpPr>
            <p:spPr>
              <a:xfrm>
                <a:off x="0" y="-66675"/>
                <a:ext cx="2306700" cy="678300"/>
              </a:xfrm>
              <a:prstGeom prst="rect">
                <a:avLst/>
              </a:prstGeom>
              <a:noFill/>
              <a:ln>
                <a:noFill/>
              </a:ln>
            </p:spPr>
            <p:txBody>
              <a:bodyPr anchorCtr="0" anchor="ctr" bIns="50775" lIns="50775" spcFirstLastPara="1" rIns="50775" wrap="square" tIns="50775">
                <a:noAutofit/>
              </a:bodyPr>
              <a:lstStyle/>
              <a:p>
                <a:pPr indent="0" lvl="0" marL="0" marR="0" rtl="0" algn="ctr">
                  <a:lnSpc>
                    <a:spcPct val="225555"/>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07" name="Google Shape;807;g38a3352c4e0_1_1021"/>
            <p:cNvSpPr txBox="1"/>
            <p:nvPr/>
          </p:nvSpPr>
          <p:spPr>
            <a:xfrm>
              <a:off x="6572921" y="3573510"/>
              <a:ext cx="4763400" cy="738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002575"/>
                  </a:solidFill>
                  <a:latin typeface="Poppins"/>
                  <a:ea typeface="Poppins"/>
                  <a:cs typeface="Poppins"/>
                  <a:sym typeface="Poppins"/>
                </a:rPr>
                <a:t>Durante emergencias familiares o separaciones temporales.</a:t>
              </a:r>
              <a:endParaRPr b="0" i="0" sz="1400" u="none" cap="none" strike="noStrike">
                <a:solidFill>
                  <a:srgbClr val="002575"/>
                </a:solidFill>
                <a:latin typeface="Arial"/>
                <a:ea typeface="Arial"/>
                <a:cs typeface="Arial"/>
                <a:sym typeface="Arial"/>
              </a:endParaRPr>
            </a:p>
          </p:txBody>
        </p:sp>
      </p:grpSp>
      <p:grpSp>
        <p:nvGrpSpPr>
          <p:cNvPr id="808" name="Google Shape;808;g38a3352c4e0_1_1021"/>
          <p:cNvGrpSpPr/>
          <p:nvPr/>
        </p:nvGrpSpPr>
        <p:grpSpPr>
          <a:xfrm>
            <a:off x="9477581" y="7051904"/>
            <a:ext cx="7581662" cy="2602160"/>
            <a:chOff x="6318387" y="4681642"/>
            <a:chExt cx="5054441" cy="1734773"/>
          </a:xfrm>
        </p:grpSpPr>
        <p:grpSp>
          <p:nvGrpSpPr>
            <p:cNvPr id="809" name="Google Shape;809;g38a3352c4e0_1_1021"/>
            <p:cNvGrpSpPr/>
            <p:nvPr/>
          </p:nvGrpSpPr>
          <p:grpSpPr>
            <a:xfrm>
              <a:off x="6318387" y="4681642"/>
              <a:ext cx="5054441" cy="1734773"/>
              <a:chOff x="0" y="-66675"/>
              <a:chExt cx="2306700" cy="791700"/>
            </a:xfrm>
          </p:grpSpPr>
          <p:sp>
            <p:nvSpPr>
              <p:cNvPr id="810" name="Google Shape;810;g38a3352c4e0_1_1021"/>
              <p:cNvSpPr/>
              <p:nvPr/>
            </p:nvSpPr>
            <p:spPr>
              <a:xfrm>
                <a:off x="0" y="0"/>
                <a:ext cx="2306637" cy="724914"/>
              </a:xfrm>
              <a:custGeom>
                <a:rect b="b" l="l" r="r" t="t"/>
                <a:pathLst>
                  <a:path extrusionOk="0" h="724914" w="2306637">
                    <a:moveTo>
                      <a:pt x="102117" y="0"/>
                    </a:moveTo>
                    <a:lnTo>
                      <a:pt x="2204520" y="0"/>
                    </a:lnTo>
                    <a:cubicBezTo>
                      <a:pt x="2260918" y="0"/>
                      <a:pt x="2306637" y="45719"/>
                      <a:pt x="2306637" y="102117"/>
                    </a:cubicBezTo>
                    <a:lnTo>
                      <a:pt x="2306637" y="622797"/>
                    </a:lnTo>
                    <a:cubicBezTo>
                      <a:pt x="2306637" y="649881"/>
                      <a:pt x="2295878" y="675854"/>
                      <a:pt x="2276728" y="695005"/>
                    </a:cubicBezTo>
                    <a:cubicBezTo>
                      <a:pt x="2257577" y="714156"/>
                      <a:pt x="2231603" y="724914"/>
                      <a:pt x="2204520" y="724914"/>
                    </a:cubicBezTo>
                    <a:lnTo>
                      <a:pt x="102117" y="724914"/>
                    </a:lnTo>
                    <a:cubicBezTo>
                      <a:pt x="75034" y="724914"/>
                      <a:pt x="49060" y="714156"/>
                      <a:pt x="29909" y="695005"/>
                    </a:cubicBezTo>
                    <a:cubicBezTo>
                      <a:pt x="10759" y="675854"/>
                      <a:pt x="0" y="649881"/>
                      <a:pt x="0" y="622797"/>
                    </a:cubicBezTo>
                    <a:lnTo>
                      <a:pt x="0" y="102117"/>
                    </a:lnTo>
                    <a:cubicBezTo>
                      <a:pt x="0" y="75034"/>
                      <a:pt x="10759" y="49060"/>
                      <a:pt x="29909" y="29909"/>
                    </a:cubicBezTo>
                    <a:cubicBezTo>
                      <a:pt x="49060" y="10759"/>
                      <a:pt x="75034" y="0"/>
                      <a:pt x="102117" y="0"/>
                    </a:cubicBezTo>
                    <a:close/>
                  </a:path>
                </a:pathLst>
              </a:custGeom>
              <a:solidFill>
                <a:srgbClr val="002575"/>
              </a:solidFill>
              <a:ln cap="rnd" cmpd="sng" w="571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g38a3352c4e0_1_1021"/>
              <p:cNvSpPr txBox="1"/>
              <p:nvPr/>
            </p:nvSpPr>
            <p:spPr>
              <a:xfrm>
                <a:off x="0" y="-66675"/>
                <a:ext cx="2306700" cy="791700"/>
              </a:xfrm>
              <a:prstGeom prst="rect">
                <a:avLst/>
              </a:prstGeom>
              <a:noFill/>
              <a:ln>
                <a:noFill/>
              </a:ln>
            </p:spPr>
            <p:txBody>
              <a:bodyPr anchorCtr="0" anchor="ctr" bIns="50775" lIns="50775" spcFirstLastPara="1" rIns="50775" wrap="square" tIns="50775">
                <a:noAutofit/>
              </a:bodyPr>
              <a:lstStyle/>
              <a:p>
                <a:pPr indent="0" lvl="0" marL="0" marR="0" rtl="0" algn="ctr">
                  <a:lnSpc>
                    <a:spcPct val="225555"/>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12" name="Google Shape;812;g38a3352c4e0_1_1021"/>
            <p:cNvSpPr txBox="1"/>
            <p:nvPr/>
          </p:nvSpPr>
          <p:spPr>
            <a:xfrm>
              <a:off x="6572921" y="4938689"/>
              <a:ext cx="4727100" cy="1332900"/>
            </a:xfrm>
            <a:prstGeom prst="rect">
              <a:avLst/>
            </a:prstGeom>
            <a:noFill/>
            <a:ln>
              <a:noFill/>
            </a:ln>
          </p:spPr>
          <p:txBody>
            <a:bodyPr anchorCtr="0" anchor="t" bIns="0" lIns="0" spcFirstLastPara="1" rIns="0" wrap="square" tIns="0">
              <a:spAutoFit/>
            </a:bodyPr>
            <a:lstStyle/>
            <a:p>
              <a:pPr indent="0" lvl="0" marL="0" marR="0" rtl="0" algn="l">
                <a:lnSpc>
                  <a:spcPct val="111000"/>
                </a:lnSpc>
                <a:spcBef>
                  <a:spcPts val="0"/>
                </a:spcBef>
                <a:spcAft>
                  <a:spcPts val="0"/>
                </a:spcAft>
                <a:buClr>
                  <a:srgbClr val="000000"/>
                </a:buClr>
                <a:buSzPts val="4500"/>
                <a:buFont typeface="Arial"/>
                <a:buNone/>
              </a:pPr>
              <a:r>
                <a:rPr b="0" i="0" lang="en-US" sz="3000" u="none" cap="none" strike="noStrike">
                  <a:solidFill>
                    <a:srgbClr val="FFC000"/>
                  </a:solidFill>
                  <a:latin typeface="Poppins"/>
                  <a:ea typeface="Poppins"/>
                  <a:cs typeface="Poppins"/>
                  <a:sym typeface="Poppins"/>
                </a:rPr>
                <a:t>En situaciones en las que los padres están ausentes por motivos de inmigración, problemas de salud u otras circunstancias personales.</a:t>
              </a:r>
              <a:endParaRPr b="0" i="0" sz="1400" u="none" cap="none" strike="noStrike">
                <a:solidFill>
                  <a:srgbClr val="FFC000"/>
                </a:solidFill>
                <a:latin typeface="Arial"/>
                <a:ea typeface="Arial"/>
                <a:cs typeface="Arial"/>
                <a:sym typeface="Arial"/>
              </a:endParaRPr>
            </a:p>
          </p:txBody>
        </p:sp>
      </p:grpSp>
      <p:sp>
        <p:nvSpPr>
          <p:cNvPr id="813" name="Google Shape;813;g38a3352c4e0_1_1021"/>
          <p:cNvSpPr txBox="1"/>
          <p:nvPr/>
        </p:nvSpPr>
        <p:spPr>
          <a:xfrm>
            <a:off x="8922738" y="1573618"/>
            <a:ext cx="8108700" cy="800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200" u="none" cap="none" strike="noStrike">
                <a:solidFill>
                  <a:srgbClr val="002575"/>
                </a:solidFill>
                <a:latin typeface="Poppins"/>
                <a:ea typeface="Poppins"/>
                <a:cs typeface="Poppins"/>
                <a:sym typeface="Poppins"/>
              </a:rPr>
              <a:t>¿Cuándo se usa?</a:t>
            </a:r>
            <a:endParaRPr b="0" i="0" sz="1400" u="none" cap="none" strike="noStrike">
              <a:solidFill>
                <a:srgbClr val="002575"/>
              </a:solidFill>
              <a:latin typeface="Arial"/>
              <a:ea typeface="Arial"/>
              <a:cs typeface="Arial"/>
              <a:sym typeface="Arial"/>
            </a:endParaRPr>
          </a:p>
        </p:txBody>
      </p:sp>
      <p:grpSp>
        <p:nvGrpSpPr>
          <p:cNvPr id="814" name="Google Shape;814;g38a3352c4e0_1_1021"/>
          <p:cNvGrpSpPr/>
          <p:nvPr/>
        </p:nvGrpSpPr>
        <p:grpSpPr>
          <a:xfrm>
            <a:off x="8406638" y="3260154"/>
            <a:ext cx="962960" cy="5458272"/>
            <a:chOff x="6127107" y="1987181"/>
            <a:chExt cx="641973" cy="3638848"/>
          </a:xfrm>
        </p:grpSpPr>
        <p:sp>
          <p:nvSpPr>
            <p:cNvPr id="815" name="Google Shape;815;g38a3352c4e0_1_1021"/>
            <p:cNvSpPr/>
            <p:nvPr/>
          </p:nvSpPr>
          <p:spPr>
            <a:xfrm>
              <a:off x="6127107" y="1987181"/>
              <a:ext cx="605611" cy="533695"/>
            </a:xfrm>
            <a:custGeom>
              <a:rect b="b" l="l" r="r" t="t"/>
              <a:pathLst>
                <a:path extrusionOk="0" h="799543" w="907283">
                  <a:moveTo>
                    <a:pt x="0" y="0"/>
                  </a:moveTo>
                  <a:lnTo>
                    <a:pt x="907283" y="0"/>
                  </a:lnTo>
                  <a:lnTo>
                    <a:pt x="907283" y="799543"/>
                  </a:lnTo>
                  <a:lnTo>
                    <a:pt x="0" y="799543"/>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816" name="Google Shape;816;g38a3352c4e0_1_1021"/>
            <p:cNvSpPr/>
            <p:nvPr/>
          </p:nvSpPr>
          <p:spPr>
            <a:xfrm>
              <a:off x="6127107" y="3551628"/>
              <a:ext cx="605611" cy="533695"/>
            </a:xfrm>
            <a:custGeom>
              <a:rect b="b" l="l" r="r" t="t"/>
              <a:pathLst>
                <a:path extrusionOk="0" h="799543" w="907283">
                  <a:moveTo>
                    <a:pt x="0" y="0"/>
                  </a:moveTo>
                  <a:lnTo>
                    <a:pt x="907283" y="0"/>
                  </a:lnTo>
                  <a:lnTo>
                    <a:pt x="907283" y="799544"/>
                  </a:lnTo>
                  <a:lnTo>
                    <a:pt x="0" y="799544"/>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817" name="Google Shape;817;g38a3352c4e0_1_1021"/>
            <p:cNvSpPr/>
            <p:nvPr/>
          </p:nvSpPr>
          <p:spPr>
            <a:xfrm>
              <a:off x="6163469" y="5092334"/>
              <a:ext cx="605611" cy="533695"/>
            </a:xfrm>
            <a:custGeom>
              <a:rect b="b" l="l" r="r" t="t"/>
              <a:pathLst>
                <a:path extrusionOk="0" h="799543" w="907283">
                  <a:moveTo>
                    <a:pt x="0" y="0"/>
                  </a:moveTo>
                  <a:lnTo>
                    <a:pt x="907283" y="0"/>
                  </a:lnTo>
                  <a:lnTo>
                    <a:pt x="907283" y="799544"/>
                  </a:lnTo>
                  <a:lnTo>
                    <a:pt x="0" y="799544"/>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sp>
        <p:nvSpPr>
          <p:cNvPr id="818" name="Google Shape;818;g38a3352c4e0_1_1021"/>
          <p:cNvSpPr/>
          <p:nvPr/>
        </p:nvSpPr>
        <p:spPr>
          <a:xfrm>
            <a:off x="405246" y="0"/>
            <a:ext cx="2187151" cy="2187151"/>
          </a:xfrm>
          <a:custGeom>
            <a:rect b="b" l="l" r="r" t="t"/>
            <a:pathLst>
              <a:path extrusionOk="0" h="2181697" w="2181697">
                <a:moveTo>
                  <a:pt x="0" y="0"/>
                </a:moveTo>
                <a:lnTo>
                  <a:pt x="2181698" y="0"/>
                </a:lnTo>
                <a:lnTo>
                  <a:pt x="2181698" y="2181697"/>
                </a:lnTo>
                <a:lnTo>
                  <a:pt x="0" y="2181697"/>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819" name="Google Shape;819;g38a3352c4e0_1_1021"/>
          <p:cNvSpPr txBox="1"/>
          <p:nvPr/>
        </p:nvSpPr>
        <p:spPr>
          <a:xfrm>
            <a:off x="6102141" y="0"/>
            <a:ext cx="11375700" cy="646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4200"/>
              <a:buFont typeface="Arial"/>
              <a:buNone/>
            </a:pPr>
            <a:r>
              <a:rPr b="1" i="0" lang="en-US" sz="4200" u="none" cap="none" strike="noStrike">
                <a:solidFill>
                  <a:srgbClr val="FFFFFF"/>
                </a:solidFill>
                <a:latin typeface="Poppins"/>
                <a:ea typeface="Poppins"/>
                <a:cs typeface="Poppins"/>
                <a:sym typeface="Poppins"/>
              </a:rPr>
              <a:t>Pupil Services and Attendance </a:t>
            </a:r>
            <a:endParaRPr b="0" i="0" sz="1200" u="none" cap="none" strike="noStrike">
              <a:solidFill>
                <a:srgbClr val="000000"/>
              </a:solidFill>
              <a:latin typeface="Arial"/>
              <a:ea typeface="Arial"/>
              <a:cs typeface="Arial"/>
              <a:sym typeface="Arial"/>
            </a:endParaRPr>
          </a:p>
        </p:txBody>
      </p:sp>
      <p:sp>
        <p:nvSpPr>
          <p:cNvPr id="820" name="Google Shape;820;g38a3352c4e0_1_1021"/>
          <p:cNvSpPr txBox="1"/>
          <p:nvPr/>
        </p:nvSpPr>
        <p:spPr>
          <a:xfrm>
            <a:off x="6102141" y="616886"/>
            <a:ext cx="11375700" cy="646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4200"/>
              <a:buFont typeface="Arial"/>
              <a:buNone/>
            </a:pPr>
            <a:r>
              <a:rPr b="1" i="0" lang="en-US" sz="4200" u="none" cap="none" strike="noStrike">
                <a:solidFill>
                  <a:srgbClr val="FFC000"/>
                </a:solidFill>
                <a:latin typeface="Poppins"/>
                <a:ea typeface="Poppins"/>
                <a:cs typeface="Poppins"/>
                <a:sym typeface="Poppins"/>
              </a:rPr>
              <a:t>Servicios y Asistencia Estudiantil</a:t>
            </a:r>
            <a:endParaRPr b="0" i="0" sz="1200" u="none" cap="none" strike="noStrike">
              <a:solidFill>
                <a:srgbClr val="FFC000"/>
              </a:solidFill>
              <a:latin typeface="Arial"/>
              <a:ea typeface="Arial"/>
              <a:cs typeface="Arial"/>
              <a:sym typeface="Arial"/>
            </a:endParaRPr>
          </a:p>
        </p:txBody>
      </p:sp>
      <p:grpSp>
        <p:nvGrpSpPr>
          <p:cNvPr id="821" name="Google Shape;821;g38a3352c4e0_1_1021"/>
          <p:cNvGrpSpPr/>
          <p:nvPr/>
        </p:nvGrpSpPr>
        <p:grpSpPr>
          <a:xfrm>
            <a:off x="1602012" y="2388083"/>
            <a:ext cx="6588281" cy="2377342"/>
            <a:chOff x="1068008" y="1592055"/>
            <a:chExt cx="4392187" cy="1584895"/>
          </a:xfrm>
        </p:grpSpPr>
        <p:grpSp>
          <p:nvGrpSpPr>
            <p:cNvPr id="822" name="Google Shape;822;g38a3352c4e0_1_1021"/>
            <p:cNvGrpSpPr/>
            <p:nvPr/>
          </p:nvGrpSpPr>
          <p:grpSpPr>
            <a:xfrm>
              <a:off x="1068008" y="1592055"/>
              <a:ext cx="4392187" cy="1584895"/>
              <a:chOff x="0" y="-66675"/>
              <a:chExt cx="2306700" cy="723300"/>
            </a:xfrm>
          </p:grpSpPr>
          <p:sp>
            <p:nvSpPr>
              <p:cNvPr id="823" name="Google Shape;823;g38a3352c4e0_1_1021"/>
              <p:cNvSpPr/>
              <p:nvPr/>
            </p:nvSpPr>
            <p:spPr>
              <a:xfrm>
                <a:off x="0" y="0"/>
                <a:ext cx="2306637" cy="656625"/>
              </a:xfrm>
              <a:custGeom>
                <a:rect b="b" l="l" r="r" t="t"/>
                <a:pathLst>
                  <a:path extrusionOk="0" h="656625" w="2306637">
                    <a:moveTo>
                      <a:pt x="102117" y="0"/>
                    </a:moveTo>
                    <a:lnTo>
                      <a:pt x="2204520" y="0"/>
                    </a:lnTo>
                    <a:cubicBezTo>
                      <a:pt x="2260918" y="0"/>
                      <a:pt x="2306637" y="45719"/>
                      <a:pt x="2306637" y="102117"/>
                    </a:cubicBezTo>
                    <a:lnTo>
                      <a:pt x="2306637" y="554507"/>
                    </a:lnTo>
                    <a:cubicBezTo>
                      <a:pt x="2306637" y="581591"/>
                      <a:pt x="2295878" y="607564"/>
                      <a:pt x="2276728" y="626715"/>
                    </a:cubicBezTo>
                    <a:cubicBezTo>
                      <a:pt x="2257577" y="645866"/>
                      <a:pt x="2231603" y="656625"/>
                      <a:pt x="2204520" y="656625"/>
                    </a:cubicBezTo>
                    <a:lnTo>
                      <a:pt x="102117" y="656625"/>
                    </a:lnTo>
                    <a:cubicBezTo>
                      <a:pt x="45719" y="656625"/>
                      <a:pt x="0" y="610905"/>
                      <a:pt x="0" y="554507"/>
                    </a:cubicBezTo>
                    <a:lnTo>
                      <a:pt x="0" y="102117"/>
                    </a:lnTo>
                    <a:cubicBezTo>
                      <a:pt x="0" y="75034"/>
                      <a:pt x="10759" y="49060"/>
                      <a:pt x="29909" y="29909"/>
                    </a:cubicBezTo>
                    <a:cubicBezTo>
                      <a:pt x="49060" y="10759"/>
                      <a:pt x="75034" y="0"/>
                      <a:pt x="102117" y="0"/>
                    </a:cubicBezTo>
                    <a:close/>
                  </a:path>
                </a:pathLst>
              </a:custGeom>
              <a:solidFill>
                <a:srgbClr val="002575"/>
              </a:solidFill>
              <a:ln cap="rnd" cmpd="sng" w="571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g38a3352c4e0_1_1021"/>
              <p:cNvSpPr txBox="1"/>
              <p:nvPr/>
            </p:nvSpPr>
            <p:spPr>
              <a:xfrm>
                <a:off x="0" y="-66675"/>
                <a:ext cx="2306700" cy="723300"/>
              </a:xfrm>
              <a:prstGeom prst="rect">
                <a:avLst/>
              </a:prstGeom>
              <a:noFill/>
              <a:ln>
                <a:noFill/>
              </a:ln>
            </p:spPr>
            <p:txBody>
              <a:bodyPr anchorCtr="0" anchor="ctr" bIns="50775" lIns="50775" spcFirstLastPara="1" rIns="50775" wrap="square" tIns="50775">
                <a:noAutofit/>
              </a:bodyPr>
              <a:lstStyle/>
              <a:p>
                <a:pPr indent="0" lvl="0" marL="0" marR="0" rtl="0" algn="ctr">
                  <a:lnSpc>
                    <a:spcPct val="225555"/>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25" name="Google Shape;825;g38a3352c4e0_1_1021"/>
            <p:cNvSpPr txBox="1"/>
            <p:nvPr/>
          </p:nvSpPr>
          <p:spPr>
            <a:xfrm>
              <a:off x="1270333" y="1898519"/>
              <a:ext cx="4010400" cy="101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4500"/>
                <a:buFont typeface="Arial"/>
                <a:buNone/>
              </a:pPr>
              <a:r>
                <a:rPr b="0" i="0" lang="en-US" sz="3000" u="none" cap="none" strike="noStrike">
                  <a:solidFill>
                    <a:srgbClr val="FFFFFF"/>
                  </a:solidFill>
                  <a:latin typeface="Poppins"/>
                  <a:ea typeface="Poppins"/>
                  <a:cs typeface="Poppins"/>
                  <a:sym typeface="Poppins"/>
                </a:rPr>
                <a:t>When a student resides with a relative who is neither a parent nor a legal guardian.</a:t>
              </a:r>
              <a:endParaRPr b="0" i="0" sz="1400" u="none" cap="none" strike="noStrike">
                <a:solidFill>
                  <a:srgbClr val="000000"/>
                </a:solidFill>
                <a:latin typeface="Arial"/>
                <a:ea typeface="Arial"/>
                <a:cs typeface="Arial"/>
                <a:sym typeface="Arial"/>
              </a:endParaRPr>
            </a:p>
          </p:txBody>
        </p:sp>
      </p:grpSp>
      <p:grpSp>
        <p:nvGrpSpPr>
          <p:cNvPr id="826" name="Google Shape;826;g38a3352c4e0_1_1021"/>
          <p:cNvGrpSpPr/>
          <p:nvPr/>
        </p:nvGrpSpPr>
        <p:grpSpPr>
          <a:xfrm>
            <a:off x="1547469" y="4793916"/>
            <a:ext cx="6588281" cy="2229496"/>
            <a:chOff x="1031646" y="3195944"/>
            <a:chExt cx="4392187" cy="1486330"/>
          </a:xfrm>
        </p:grpSpPr>
        <p:grpSp>
          <p:nvGrpSpPr>
            <p:cNvPr id="827" name="Google Shape;827;g38a3352c4e0_1_1021"/>
            <p:cNvGrpSpPr/>
            <p:nvPr/>
          </p:nvGrpSpPr>
          <p:grpSpPr>
            <a:xfrm>
              <a:off x="1031646" y="3195944"/>
              <a:ext cx="4392187" cy="1486330"/>
              <a:chOff x="0" y="-66675"/>
              <a:chExt cx="2306700" cy="678318"/>
            </a:xfrm>
          </p:grpSpPr>
          <p:sp>
            <p:nvSpPr>
              <p:cNvPr id="828" name="Google Shape;828;g38a3352c4e0_1_1021"/>
              <p:cNvSpPr/>
              <p:nvPr/>
            </p:nvSpPr>
            <p:spPr>
              <a:xfrm>
                <a:off x="0" y="0"/>
                <a:ext cx="2306637" cy="611643"/>
              </a:xfrm>
              <a:custGeom>
                <a:rect b="b" l="l" r="r" t="t"/>
                <a:pathLst>
                  <a:path extrusionOk="0" h="611643" w="2306637">
                    <a:moveTo>
                      <a:pt x="102117" y="0"/>
                    </a:moveTo>
                    <a:lnTo>
                      <a:pt x="2204520" y="0"/>
                    </a:lnTo>
                    <a:cubicBezTo>
                      <a:pt x="2260918" y="0"/>
                      <a:pt x="2306637" y="45719"/>
                      <a:pt x="2306637" y="102117"/>
                    </a:cubicBezTo>
                    <a:lnTo>
                      <a:pt x="2306637" y="509525"/>
                    </a:lnTo>
                    <a:cubicBezTo>
                      <a:pt x="2306637" y="536609"/>
                      <a:pt x="2295878" y="562582"/>
                      <a:pt x="2276728" y="581733"/>
                    </a:cubicBezTo>
                    <a:cubicBezTo>
                      <a:pt x="2257577" y="600884"/>
                      <a:pt x="2231603" y="611643"/>
                      <a:pt x="2204520" y="611643"/>
                    </a:cubicBezTo>
                    <a:lnTo>
                      <a:pt x="102117" y="611643"/>
                    </a:lnTo>
                    <a:cubicBezTo>
                      <a:pt x="75034" y="611643"/>
                      <a:pt x="49060" y="600884"/>
                      <a:pt x="29909" y="581733"/>
                    </a:cubicBezTo>
                    <a:cubicBezTo>
                      <a:pt x="10759" y="562582"/>
                      <a:pt x="0" y="536609"/>
                      <a:pt x="0" y="509525"/>
                    </a:cubicBezTo>
                    <a:lnTo>
                      <a:pt x="0" y="102117"/>
                    </a:lnTo>
                    <a:cubicBezTo>
                      <a:pt x="0" y="75034"/>
                      <a:pt x="10759" y="49060"/>
                      <a:pt x="29909" y="29909"/>
                    </a:cubicBezTo>
                    <a:cubicBezTo>
                      <a:pt x="49060" y="10759"/>
                      <a:pt x="75034" y="0"/>
                      <a:pt x="102117" y="0"/>
                    </a:cubicBezTo>
                    <a:close/>
                  </a:path>
                </a:pathLst>
              </a:custGeom>
              <a:solidFill>
                <a:srgbClr val="FFFFFA"/>
              </a:solidFill>
              <a:ln cap="rnd" cmpd="sng" w="571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g38a3352c4e0_1_1021"/>
              <p:cNvSpPr txBox="1"/>
              <p:nvPr/>
            </p:nvSpPr>
            <p:spPr>
              <a:xfrm>
                <a:off x="0" y="-66675"/>
                <a:ext cx="2306700" cy="678300"/>
              </a:xfrm>
              <a:prstGeom prst="rect">
                <a:avLst/>
              </a:prstGeom>
              <a:noFill/>
              <a:ln>
                <a:noFill/>
              </a:ln>
            </p:spPr>
            <p:txBody>
              <a:bodyPr anchorCtr="0" anchor="ctr" bIns="50775" lIns="50775" spcFirstLastPara="1" rIns="50775" wrap="square" tIns="50775">
                <a:noAutofit/>
              </a:bodyPr>
              <a:lstStyle/>
              <a:p>
                <a:pPr indent="0" lvl="0" marL="0" marR="0" rtl="0" algn="ctr">
                  <a:lnSpc>
                    <a:spcPct val="225555"/>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30" name="Google Shape;830;g38a3352c4e0_1_1021"/>
            <p:cNvSpPr txBox="1"/>
            <p:nvPr/>
          </p:nvSpPr>
          <p:spPr>
            <a:xfrm>
              <a:off x="1288525" y="3596458"/>
              <a:ext cx="4010400" cy="738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4500"/>
                <a:buFont typeface="Arial"/>
                <a:buNone/>
              </a:pPr>
              <a:r>
                <a:rPr b="0" i="0" lang="en-US" sz="3000" u="none" cap="none" strike="noStrike">
                  <a:solidFill>
                    <a:srgbClr val="000000"/>
                  </a:solidFill>
                  <a:latin typeface="Poppins"/>
                  <a:ea typeface="Poppins"/>
                  <a:cs typeface="Poppins"/>
                  <a:sym typeface="Poppins"/>
                </a:rPr>
                <a:t>During family emergencies or brief separations.</a:t>
              </a:r>
              <a:endParaRPr b="0" i="0" sz="1400" u="none" cap="none" strike="noStrike">
                <a:solidFill>
                  <a:srgbClr val="000000"/>
                </a:solidFill>
                <a:latin typeface="Arial"/>
                <a:ea typeface="Arial"/>
                <a:cs typeface="Arial"/>
                <a:sym typeface="Arial"/>
              </a:endParaRPr>
            </a:p>
          </p:txBody>
        </p:sp>
      </p:grpSp>
      <p:grpSp>
        <p:nvGrpSpPr>
          <p:cNvPr id="831" name="Google Shape;831;g38a3352c4e0_1_1021"/>
          <p:cNvGrpSpPr/>
          <p:nvPr/>
        </p:nvGrpSpPr>
        <p:grpSpPr>
          <a:xfrm>
            <a:off x="1602012" y="7051904"/>
            <a:ext cx="6588281" cy="2602160"/>
            <a:chOff x="1068008" y="4701269"/>
            <a:chExt cx="4392187" cy="1734773"/>
          </a:xfrm>
        </p:grpSpPr>
        <p:grpSp>
          <p:nvGrpSpPr>
            <p:cNvPr id="832" name="Google Shape;832;g38a3352c4e0_1_1021"/>
            <p:cNvGrpSpPr/>
            <p:nvPr/>
          </p:nvGrpSpPr>
          <p:grpSpPr>
            <a:xfrm>
              <a:off x="1068008" y="4701269"/>
              <a:ext cx="4392187" cy="1734773"/>
              <a:chOff x="0" y="-66675"/>
              <a:chExt cx="2306700" cy="791700"/>
            </a:xfrm>
          </p:grpSpPr>
          <p:sp>
            <p:nvSpPr>
              <p:cNvPr id="833" name="Google Shape;833;g38a3352c4e0_1_1021"/>
              <p:cNvSpPr/>
              <p:nvPr/>
            </p:nvSpPr>
            <p:spPr>
              <a:xfrm>
                <a:off x="0" y="0"/>
                <a:ext cx="2306637" cy="724914"/>
              </a:xfrm>
              <a:custGeom>
                <a:rect b="b" l="l" r="r" t="t"/>
                <a:pathLst>
                  <a:path extrusionOk="0" h="724914" w="2306637">
                    <a:moveTo>
                      <a:pt x="102117" y="0"/>
                    </a:moveTo>
                    <a:lnTo>
                      <a:pt x="2204520" y="0"/>
                    </a:lnTo>
                    <a:cubicBezTo>
                      <a:pt x="2260918" y="0"/>
                      <a:pt x="2306637" y="45719"/>
                      <a:pt x="2306637" y="102117"/>
                    </a:cubicBezTo>
                    <a:lnTo>
                      <a:pt x="2306637" y="622797"/>
                    </a:lnTo>
                    <a:cubicBezTo>
                      <a:pt x="2306637" y="649881"/>
                      <a:pt x="2295878" y="675854"/>
                      <a:pt x="2276728" y="695005"/>
                    </a:cubicBezTo>
                    <a:cubicBezTo>
                      <a:pt x="2257577" y="714156"/>
                      <a:pt x="2231603" y="724914"/>
                      <a:pt x="2204520" y="724914"/>
                    </a:cubicBezTo>
                    <a:lnTo>
                      <a:pt x="102117" y="724914"/>
                    </a:lnTo>
                    <a:cubicBezTo>
                      <a:pt x="75034" y="724914"/>
                      <a:pt x="49060" y="714156"/>
                      <a:pt x="29909" y="695005"/>
                    </a:cubicBezTo>
                    <a:cubicBezTo>
                      <a:pt x="10759" y="675854"/>
                      <a:pt x="0" y="649881"/>
                      <a:pt x="0" y="622797"/>
                    </a:cubicBezTo>
                    <a:lnTo>
                      <a:pt x="0" y="102117"/>
                    </a:lnTo>
                    <a:cubicBezTo>
                      <a:pt x="0" y="75034"/>
                      <a:pt x="10759" y="49060"/>
                      <a:pt x="29909" y="29909"/>
                    </a:cubicBezTo>
                    <a:cubicBezTo>
                      <a:pt x="49060" y="10759"/>
                      <a:pt x="75034" y="0"/>
                      <a:pt x="102117" y="0"/>
                    </a:cubicBezTo>
                    <a:close/>
                  </a:path>
                </a:pathLst>
              </a:custGeom>
              <a:solidFill>
                <a:srgbClr val="002575"/>
              </a:solidFill>
              <a:ln cap="rnd" cmpd="sng" w="571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g38a3352c4e0_1_1021"/>
              <p:cNvSpPr txBox="1"/>
              <p:nvPr/>
            </p:nvSpPr>
            <p:spPr>
              <a:xfrm>
                <a:off x="0" y="-66675"/>
                <a:ext cx="2306700" cy="791700"/>
              </a:xfrm>
              <a:prstGeom prst="rect">
                <a:avLst/>
              </a:prstGeom>
              <a:noFill/>
              <a:ln>
                <a:noFill/>
              </a:ln>
            </p:spPr>
            <p:txBody>
              <a:bodyPr anchorCtr="0" anchor="ctr" bIns="50775" lIns="50775" spcFirstLastPara="1" rIns="50775" wrap="square" tIns="50775">
                <a:noAutofit/>
              </a:bodyPr>
              <a:lstStyle/>
              <a:p>
                <a:pPr indent="0" lvl="0" marL="0" marR="0" rtl="0" algn="ctr">
                  <a:lnSpc>
                    <a:spcPct val="225555"/>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35" name="Google Shape;835;g38a3352c4e0_1_1021"/>
            <p:cNvSpPr txBox="1"/>
            <p:nvPr/>
          </p:nvSpPr>
          <p:spPr>
            <a:xfrm>
              <a:off x="1303985" y="4958316"/>
              <a:ext cx="3979800" cy="1332900"/>
            </a:xfrm>
            <a:prstGeom prst="rect">
              <a:avLst/>
            </a:prstGeom>
            <a:noFill/>
            <a:ln>
              <a:noFill/>
            </a:ln>
          </p:spPr>
          <p:txBody>
            <a:bodyPr anchorCtr="0" anchor="t" bIns="0" lIns="0" spcFirstLastPara="1" rIns="0" wrap="square" tIns="0">
              <a:spAutoFit/>
            </a:bodyPr>
            <a:lstStyle/>
            <a:p>
              <a:pPr indent="0" lvl="0" marL="0" marR="0" rtl="0" algn="l">
                <a:lnSpc>
                  <a:spcPct val="111000"/>
                </a:lnSpc>
                <a:spcBef>
                  <a:spcPts val="0"/>
                </a:spcBef>
                <a:spcAft>
                  <a:spcPts val="0"/>
                </a:spcAft>
                <a:buClr>
                  <a:srgbClr val="000000"/>
                </a:buClr>
                <a:buSzPts val="4500"/>
                <a:buFont typeface="Arial"/>
                <a:buNone/>
              </a:pPr>
              <a:r>
                <a:rPr b="0" i="0" lang="en-US" sz="3000" u="none" cap="none" strike="noStrike">
                  <a:solidFill>
                    <a:srgbClr val="FFFFFF"/>
                  </a:solidFill>
                  <a:latin typeface="Poppins"/>
                  <a:ea typeface="Poppins"/>
                  <a:cs typeface="Poppins"/>
                  <a:sym typeface="Poppins"/>
                </a:rPr>
                <a:t>In situations where parents are absent due to immigration, health issues, or other personal circumstances.</a:t>
              </a:r>
              <a:endParaRPr b="0" i="0" sz="1400" u="none" cap="none" strike="noStrike">
                <a:solidFill>
                  <a:srgbClr val="000000"/>
                </a:solidFill>
                <a:latin typeface="Arial"/>
                <a:ea typeface="Arial"/>
                <a:cs typeface="Arial"/>
                <a:sym typeface="Arial"/>
              </a:endParaRPr>
            </a:p>
          </p:txBody>
        </p:sp>
      </p:grpSp>
      <p:sp>
        <p:nvSpPr>
          <p:cNvPr id="836" name="Google Shape;836;g38a3352c4e0_1_1021"/>
          <p:cNvSpPr txBox="1"/>
          <p:nvPr/>
        </p:nvSpPr>
        <p:spPr>
          <a:xfrm>
            <a:off x="1123545" y="1603059"/>
            <a:ext cx="7444800" cy="800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7900"/>
              <a:buFont typeface="Arial"/>
              <a:buNone/>
            </a:pPr>
            <a:r>
              <a:rPr b="1" i="0" lang="en-US" sz="5200" u="none" cap="none" strike="noStrike">
                <a:solidFill>
                  <a:schemeClr val="dk1"/>
                </a:solidFill>
                <a:latin typeface="Poppins"/>
                <a:ea typeface="Poppins"/>
                <a:cs typeface="Poppins"/>
                <a:sym typeface="Poppins"/>
              </a:rPr>
              <a:t>When is it used?</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grpSp>
        <p:nvGrpSpPr>
          <p:cNvPr id="841" name="Google Shape;841;g38a3352c4e0_1_1066"/>
          <p:cNvGrpSpPr/>
          <p:nvPr/>
        </p:nvGrpSpPr>
        <p:grpSpPr>
          <a:xfrm rot="10800000">
            <a:off x="1711859" y="5258955"/>
            <a:ext cx="5858204" cy="1375252"/>
            <a:chOff x="0" y="-47625"/>
            <a:chExt cx="1542932" cy="362204"/>
          </a:xfrm>
        </p:grpSpPr>
        <p:sp>
          <p:nvSpPr>
            <p:cNvPr id="842" name="Google Shape;842;g38a3352c4e0_1_1066"/>
            <p:cNvSpPr/>
            <p:nvPr/>
          </p:nvSpPr>
          <p:spPr>
            <a:xfrm>
              <a:off x="0" y="0"/>
              <a:ext cx="1542932" cy="314579"/>
            </a:xfrm>
            <a:custGeom>
              <a:rect b="b" l="l" r="r" t="t"/>
              <a:pathLst>
                <a:path extrusionOk="0" h="314579" w="1542932">
                  <a:moveTo>
                    <a:pt x="132153" y="0"/>
                  </a:moveTo>
                  <a:lnTo>
                    <a:pt x="1410779" y="0"/>
                  </a:lnTo>
                  <a:cubicBezTo>
                    <a:pt x="1483765" y="0"/>
                    <a:pt x="1542932" y="59167"/>
                    <a:pt x="1542932" y="132153"/>
                  </a:cubicBezTo>
                  <a:lnTo>
                    <a:pt x="1542932" y="182427"/>
                  </a:lnTo>
                  <a:cubicBezTo>
                    <a:pt x="1542932" y="255412"/>
                    <a:pt x="1483765" y="314579"/>
                    <a:pt x="1410779" y="314579"/>
                  </a:cubicBezTo>
                  <a:lnTo>
                    <a:pt x="132153" y="314579"/>
                  </a:lnTo>
                  <a:cubicBezTo>
                    <a:pt x="97104" y="314579"/>
                    <a:pt x="63490" y="300656"/>
                    <a:pt x="38707" y="275873"/>
                  </a:cubicBezTo>
                  <a:cubicBezTo>
                    <a:pt x="13923" y="251089"/>
                    <a:pt x="0" y="217476"/>
                    <a:pt x="0" y="182427"/>
                  </a:cubicBezTo>
                  <a:lnTo>
                    <a:pt x="0" y="132153"/>
                  </a:lnTo>
                  <a:cubicBezTo>
                    <a:pt x="0" y="59167"/>
                    <a:pt x="59167" y="0"/>
                    <a:pt x="132153"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g38a3352c4e0_1_1066"/>
            <p:cNvSpPr txBox="1"/>
            <p:nvPr/>
          </p:nvSpPr>
          <p:spPr>
            <a:xfrm>
              <a:off x="0" y="-47625"/>
              <a:ext cx="1542900" cy="362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44" name="Google Shape;844;g38a3352c4e0_1_1066"/>
          <p:cNvGrpSpPr/>
          <p:nvPr/>
        </p:nvGrpSpPr>
        <p:grpSpPr>
          <a:xfrm rot="10800000">
            <a:off x="1711859" y="8104980"/>
            <a:ext cx="5858204" cy="1375252"/>
            <a:chOff x="0" y="-47625"/>
            <a:chExt cx="1542932" cy="362204"/>
          </a:xfrm>
        </p:grpSpPr>
        <p:sp>
          <p:nvSpPr>
            <p:cNvPr id="845" name="Google Shape;845;g38a3352c4e0_1_1066"/>
            <p:cNvSpPr/>
            <p:nvPr/>
          </p:nvSpPr>
          <p:spPr>
            <a:xfrm>
              <a:off x="0" y="0"/>
              <a:ext cx="1542932" cy="314579"/>
            </a:xfrm>
            <a:custGeom>
              <a:rect b="b" l="l" r="r" t="t"/>
              <a:pathLst>
                <a:path extrusionOk="0" h="314579" w="1542932">
                  <a:moveTo>
                    <a:pt x="132153" y="0"/>
                  </a:moveTo>
                  <a:lnTo>
                    <a:pt x="1410779" y="0"/>
                  </a:lnTo>
                  <a:cubicBezTo>
                    <a:pt x="1483765" y="0"/>
                    <a:pt x="1542932" y="59167"/>
                    <a:pt x="1542932" y="132153"/>
                  </a:cubicBezTo>
                  <a:lnTo>
                    <a:pt x="1542932" y="182427"/>
                  </a:lnTo>
                  <a:cubicBezTo>
                    <a:pt x="1542932" y="255412"/>
                    <a:pt x="1483765" y="314579"/>
                    <a:pt x="1410779" y="314579"/>
                  </a:cubicBezTo>
                  <a:lnTo>
                    <a:pt x="132153" y="314579"/>
                  </a:lnTo>
                  <a:cubicBezTo>
                    <a:pt x="97104" y="314579"/>
                    <a:pt x="63490" y="300656"/>
                    <a:pt x="38707" y="275873"/>
                  </a:cubicBezTo>
                  <a:cubicBezTo>
                    <a:pt x="13923" y="251089"/>
                    <a:pt x="0" y="217476"/>
                    <a:pt x="0" y="182427"/>
                  </a:cubicBezTo>
                  <a:lnTo>
                    <a:pt x="0" y="132153"/>
                  </a:lnTo>
                  <a:cubicBezTo>
                    <a:pt x="0" y="59167"/>
                    <a:pt x="59167" y="0"/>
                    <a:pt x="132153"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g38a3352c4e0_1_1066"/>
            <p:cNvSpPr txBox="1"/>
            <p:nvPr/>
          </p:nvSpPr>
          <p:spPr>
            <a:xfrm>
              <a:off x="0" y="-47625"/>
              <a:ext cx="1542900" cy="362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47" name="Google Shape;847;g38a3352c4e0_1_1066"/>
          <p:cNvGrpSpPr/>
          <p:nvPr/>
        </p:nvGrpSpPr>
        <p:grpSpPr>
          <a:xfrm rot="10800000">
            <a:off x="1711859" y="6683815"/>
            <a:ext cx="5858204" cy="1375252"/>
            <a:chOff x="0" y="-47625"/>
            <a:chExt cx="1542932" cy="362204"/>
          </a:xfrm>
        </p:grpSpPr>
        <p:sp>
          <p:nvSpPr>
            <p:cNvPr id="848" name="Google Shape;848;g38a3352c4e0_1_1066"/>
            <p:cNvSpPr/>
            <p:nvPr/>
          </p:nvSpPr>
          <p:spPr>
            <a:xfrm>
              <a:off x="0" y="0"/>
              <a:ext cx="1542932" cy="314579"/>
            </a:xfrm>
            <a:custGeom>
              <a:rect b="b" l="l" r="r" t="t"/>
              <a:pathLst>
                <a:path extrusionOk="0" h="314579" w="1542932">
                  <a:moveTo>
                    <a:pt x="132153" y="0"/>
                  </a:moveTo>
                  <a:lnTo>
                    <a:pt x="1410779" y="0"/>
                  </a:lnTo>
                  <a:cubicBezTo>
                    <a:pt x="1483765" y="0"/>
                    <a:pt x="1542932" y="59167"/>
                    <a:pt x="1542932" y="132153"/>
                  </a:cubicBezTo>
                  <a:lnTo>
                    <a:pt x="1542932" y="182427"/>
                  </a:lnTo>
                  <a:cubicBezTo>
                    <a:pt x="1542932" y="255412"/>
                    <a:pt x="1483765" y="314579"/>
                    <a:pt x="1410779" y="314579"/>
                  </a:cubicBezTo>
                  <a:lnTo>
                    <a:pt x="132153" y="314579"/>
                  </a:lnTo>
                  <a:cubicBezTo>
                    <a:pt x="97104" y="314579"/>
                    <a:pt x="63490" y="300656"/>
                    <a:pt x="38707" y="275873"/>
                  </a:cubicBezTo>
                  <a:cubicBezTo>
                    <a:pt x="13923" y="251089"/>
                    <a:pt x="0" y="217476"/>
                    <a:pt x="0" y="182427"/>
                  </a:cubicBezTo>
                  <a:lnTo>
                    <a:pt x="0" y="132153"/>
                  </a:lnTo>
                  <a:cubicBezTo>
                    <a:pt x="0" y="59167"/>
                    <a:pt x="59167" y="0"/>
                    <a:pt x="132153"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g38a3352c4e0_1_1066"/>
            <p:cNvSpPr txBox="1"/>
            <p:nvPr/>
          </p:nvSpPr>
          <p:spPr>
            <a:xfrm>
              <a:off x="0" y="-47625"/>
              <a:ext cx="1542900" cy="362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50" name="Google Shape;850;g38a3352c4e0_1_1066"/>
          <p:cNvGrpSpPr/>
          <p:nvPr/>
        </p:nvGrpSpPr>
        <p:grpSpPr>
          <a:xfrm rot="5400000">
            <a:off x="1797895" y="5339099"/>
            <a:ext cx="1034288" cy="1034207"/>
            <a:chOff x="0" y="0"/>
            <a:chExt cx="812800" cy="812800"/>
          </a:xfrm>
        </p:grpSpPr>
        <p:sp>
          <p:nvSpPr>
            <p:cNvPr id="851" name="Google Shape;851;g38a3352c4e0_1_106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cap="sq" cmpd="sng" w="571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g38a3352c4e0_1_1066"/>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53" name="Google Shape;853;g38a3352c4e0_1_1066"/>
          <p:cNvGrpSpPr/>
          <p:nvPr/>
        </p:nvGrpSpPr>
        <p:grpSpPr>
          <a:xfrm rot="5400000">
            <a:off x="1797895" y="8185124"/>
            <a:ext cx="1034288" cy="1034207"/>
            <a:chOff x="0" y="0"/>
            <a:chExt cx="812800" cy="812800"/>
          </a:xfrm>
        </p:grpSpPr>
        <p:sp>
          <p:nvSpPr>
            <p:cNvPr id="854" name="Google Shape;854;g38a3352c4e0_1_106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cap="sq" cmpd="sng" w="571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855" name="Google Shape;855;g38a3352c4e0_1_1066"/>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56" name="Google Shape;856;g38a3352c4e0_1_1066"/>
          <p:cNvGrpSpPr/>
          <p:nvPr/>
        </p:nvGrpSpPr>
        <p:grpSpPr>
          <a:xfrm rot="5400000">
            <a:off x="1797895" y="6763959"/>
            <a:ext cx="1034288" cy="1034207"/>
            <a:chOff x="0" y="0"/>
            <a:chExt cx="812800" cy="812800"/>
          </a:xfrm>
        </p:grpSpPr>
        <p:sp>
          <p:nvSpPr>
            <p:cNvPr id="857" name="Google Shape;857;g38a3352c4e0_1_106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cap="sq" cmpd="sng" w="571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g38a3352c4e0_1_1066"/>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59" name="Google Shape;859;g38a3352c4e0_1_1066"/>
          <p:cNvSpPr/>
          <p:nvPr/>
        </p:nvSpPr>
        <p:spPr>
          <a:xfrm rot="5400000">
            <a:off x="6759384" y="5630499"/>
            <a:ext cx="909495" cy="453613"/>
          </a:xfrm>
          <a:custGeom>
            <a:rect b="b" l="l" r="r" t="t"/>
            <a:pathLst>
              <a:path extrusionOk="0" h="453613" w="907227">
                <a:moveTo>
                  <a:pt x="0" y="0"/>
                </a:moveTo>
                <a:lnTo>
                  <a:pt x="907226" y="0"/>
                </a:lnTo>
                <a:lnTo>
                  <a:pt x="907226" y="453613"/>
                </a:lnTo>
                <a:lnTo>
                  <a:pt x="0" y="453613"/>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860" name="Google Shape;860;g38a3352c4e0_1_1066"/>
          <p:cNvSpPr/>
          <p:nvPr/>
        </p:nvSpPr>
        <p:spPr>
          <a:xfrm rot="5400000">
            <a:off x="6759384" y="8476523"/>
            <a:ext cx="909495" cy="453613"/>
          </a:xfrm>
          <a:custGeom>
            <a:rect b="b" l="l" r="r" t="t"/>
            <a:pathLst>
              <a:path extrusionOk="0" h="453613" w="907227">
                <a:moveTo>
                  <a:pt x="0" y="0"/>
                </a:moveTo>
                <a:lnTo>
                  <a:pt x="907226" y="0"/>
                </a:lnTo>
                <a:lnTo>
                  <a:pt x="907226" y="453614"/>
                </a:lnTo>
                <a:lnTo>
                  <a:pt x="0" y="453614"/>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861" name="Google Shape;861;g38a3352c4e0_1_1066"/>
          <p:cNvSpPr/>
          <p:nvPr/>
        </p:nvSpPr>
        <p:spPr>
          <a:xfrm rot="5400000">
            <a:off x="6759384" y="7055360"/>
            <a:ext cx="909495" cy="453613"/>
          </a:xfrm>
          <a:custGeom>
            <a:rect b="b" l="l" r="r" t="t"/>
            <a:pathLst>
              <a:path extrusionOk="0" h="453613" w="907227">
                <a:moveTo>
                  <a:pt x="0" y="0"/>
                </a:moveTo>
                <a:lnTo>
                  <a:pt x="907226" y="0"/>
                </a:lnTo>
                <a:lnTo>
                  <a:pt x="907226" y="453613"/>
                </a:lnTo>
                <a:lnTo>
                  <a:pt x="0" y="453613"/>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cxnSp>
        <p:nvCxnSpPr>
          <p:cNvPr id="862" name="Google Shape;862;g38a3352c4e0_1_1066"/>
          <p:cNvCxnSpPr/>
          <p:nvPr/>
        </p:nvCxnSpPr>
        <p:spPr>
          <a:xfrm>
            <a:off x="5994210" y="5426370"/>
            <a:ext cx="1002600" cy="0"/>
          </a:xfrm>
          <a:prstGeom prst="straightConnector1">
            <a:avLst/>
          </a:prstGeom>
          <a:noFill/>
          <a:ln cap="flat" cmpd="sng" w="71450">
            <a:solidFill>
              <a:srgbClr val="F2AA15"/>
            </a:solidFill>
            <a:prstDash val="solid"/>
            <a:round/>
            <a:headEnd len="med" w="med" type="triangle"/>
            <a:tailEnd len="sm" w="sm" type="none"/>
          </a:ln>
        </p:spPr>
      </p:cxnSp>
      <p:cxnSp>
        <p:nvCxnSpPr>
          <p:cNvPr id="863" name="Google Shape;863;g38a3352c4e0_1_1066"/>
          <p:cNvCxnSpPr/>
          <p:nvPr/>
        </p:nvCxnSpPr>
        <p:spPr>
          <a:xfrm>
            <a:off x="5994210" y="8272395"/>
            <a:ext cx="1002600" cy="0"/>
          </a:xfrm>
          <a:prstGeom prst="straightConnector1">
            <a:avLst/>
          </a:prstGeom>
          <a:noFill/>
          <a:ln cap="flat" cmpd="sng" w="71450">
            <a:solidFill>
              <a:srgbClr val="F2AA15"/>
            </a:solidFill>
            <a:prstDash val="solid"/>
            <a:round/>
            <a:headEnd len="med" w="med" type="triangle"/>
            <a:tailEnd len="sm" w="sm" type="none"/>
          </a:ln>
        </p:spPr>
      </p:cxnSp>
      <p:cxnSp>
        <p:nvCxnSpPr>
          <p:cNvPr id="864" name="Google Shape;864;g38a3352c4e0_1_1066"/>
          <p:cNvCxnSpPr/>
          <p:nvPr/>
        </p:nvCxnSpPr>
        <p:spPr>
          <a:xfrm>
            <a:off x="5994210" y="6851230"/>
            <a:ext cx="1002600" cy="0"/>
          </a:xfrm>
          <a:prstGeom prst="straightConnector1">
            <a:avLst/>
          </a:prstGeom>
          <a:noFill/>
          <a:ln cap="flat" cmpd="sng" w="71450">
            <a:solidFill>
              <a:srgbClr val="F2AA15"/>
            </a:solidFill>
            <a:prstDash val="solid"/>
            <a:round/>
            <a:headEnd len="med" w="med" type="triangle"/>
            <a:tailEnd len="sm" w="sm" type="none"/>
          </a:ln>
        </p:spPr>
      </p:cxnSp>
      <p:cxnSp>
        <p:nvCxnSpPr>
          <p:cNvPr id="865" name="Google Shape;865;g38a3352c4e0_1_1066"/>
          <p:cNvCxnSpPr/>
          <p:nvPr/>
        </p:nvCxnSpPr>
        <p:spPr>
          <a:xfrm rot="10800000">
            <a:off x="8846040" y="3427793"/>
            <a:ext cx="0" cy="5900700"/>
          </a:xfrm>
          <a:prstGeom prst="straightConnector1">
            <a:avLst/>
          </a:prstGeom>
          <a:noFill/>
          <a:ln cap="flat" cmpd="sng" w="57150">
            <a:solidFill>
              <a:srgbClr val="002575"/>
            </a:solidFill>
            <a:prstDash val="solid"/>
            <a:round/>
            <a:headEnd len="lg" w="lg" type="oval"/>
            <a:tailEnd len="lg" w="lg" type="oval"/>
          </a:ln>
        </p:spPr>
      </p:cxnSp>
      <p:grpSp>
        <p:nvGrpSpPr>
          <p:cNvPr id="866" name="Google Shape;866;g38a3352c4e0_1_1066"/>
          <p:cNvGrpSpPr/>
          <p:nvPr/>
        </p:nvGrpSpPr>
        <p:grpSpPr>
          <a:xfrm rot="10800000">
            <a:off x="1714127" y="3835938"/>
            <a:ext cx="5858204" cy="1375252"/>
            <a:chOff x="0" y="-47625"/>
            <a:chExt cx="1542932" cy="362204"/>
          </a:xfrm>
        </p:grpSpPr>
        <p:sp>
          <p:nvSpPr>
            <p:cNvPr id="867" name="Google Shape;867;g38a3352c4e0_1_1066"/>
            <p:cNvSpPr/>
            <p:nvPr/>
          </p:nvSpPr>
          <p:spPr>
            <a:xfrm>
              <a:off x="0" y="0"/>
              <a:ext cx="1542932" cy="314579"/>
            </a:xfrm>
            <a:custGeom>
              <a:rect b="b" l="l" r="r" t="t"/>
              <a:pathLst>
                <a:path extrusionOk="0" h="314579" w="1542932">
                  <a:moveTo>
                    <a:pt x="132153" y="0"/>
                  </a:moveTo>
                  <a:lnTo>
                    <a:pt x="1410779" y="0"/>
                  </a:lnTo>
                  <a:cubicBezTo>
                    <a:pt x="1483765" y="0"/>
                    <a:pt x="1542932" y="59167"/>
                    <a:pt x="1542932" y="132153"/>
                  </a:cubicBezTo>
                  <a:lnTo>
                    <a:pt x="1542932" y="182427"/>
                  </a:lnTo>
                  <a:cubicBezTo>
                    <a:pt x="1542932" y="255412"/>
                    <a:pt x="1483765" y="314579"/>
                    <a:pt x="1410779" y="314579"/>
                  </a:cubicBezTo>
                  <a:lnTo>
                    <a:pt x="132153" y="314579"/>
                  </a:lnTo>
                  <a:cubicBezTo>
                    <a:pt x="97104" y="314579"/>
                    <a:pt x="63490" y="300656"/>
                    <a:pt x="38707" y="275873"/>
                  </a:cubicBezTo>
                  <a:cubicBezTo>
                    <a:pt x="13923" y="251089"/>
                    <a:pt x="0" y="217476"/>
                    <a:pt x="0" y="182427"/>
                  </a:cubicBezTo>
                  <a:lnTo>
                    <a:pt x="0" y="132153"/>
                  </a:lnTo>
                  <a:cubicBezTo>
                    <a:pt x="0" y="59167"/>
                    <a:pt x="59167" y="0"/>
                    <a:pt x="132153"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g38a3352c4e0_1_1066"/>
            <p:cNvSpPr txBox="1"/>
            <p:nvPr/>
          </p:nvSpPr>
          <p:spPr>
            <a:xfrm>
              <a:off x="0" y="-47625"/>
              <a:ext cx="1542900" cy="362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69" name="Google Shape;869;g38a3352c4e0_1_1066"/>
          <p:cNvGrpSpPr/>
          <p:nvPr/>
        </p:nvGrpSpPr>
        <p:grpSpPr>
          <a:xfrm rot="5400000">
            <a:off x="1800163" y="3916080"/>
            <a:ext cx="1034288" cy="1034207"/>
            <a:chOff x="0" y="0"/>
            <a:chExt cx="812800" cy="812800"/>
          </a:xfrm>
        </p:grpSpPr>
        <p:sp>
          <p:nvSpPr>
            <p:cNvPr id="870" name="Google Shape;870;g38a3352c4e0_1_106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cap="sq" cmpd="sng" w="571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g38a3352c4e0_1_1066"/>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72" name="Google Shape;872;g38a3352c4e0_1_1066"/>
          <p:cNvSpPr/>
          <p:nvPr/>
        </p:nvSpPr>
        <p:spPr>
          <a:xfrm rot="5400000">
            <a:off x="6761652" y="4207481"/>
            <a:ext cx="909495" cy="453613"/>
          </a:xfrm>
          <a:custGeom>
            <a:rect b="b" l="l" r="r" t="t"/>
            <a:pathLst>
              <a:path extrusionOk="0" h="453613" w="907227">
                <a:moveTo>
                  <a:pt x="0" y="0"/>
                </a:moveTo>
                <a:lnTo>
                  <a:pt x="907227" y="0"/>
                </a:lnTo>
                <a:lnTo>
                  <a:pt x="907227" y="453613"/>
                </a:lnTo>
                <a:lnTo>
                  <a:pt x="0" y="453613"/>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cxnSp>
        <p:nvCxnSpPr>
          <p:cNvPr id="873" name="Google Shape;873;g38a3352c4e0_1_1066"/>
          <p:cNvCxnSpPr/>
          <p:nvPr/>
        </p:nvCxnSpPr>
        <p:spPr>
          <a:xfrm>
            <a:off x="5996478" y="4003353"/>
            <a:ext cx="1002600" cy="0"/>
          </a:xfrm>
          <a:prstGeom prst="straightConnector1">
            <a:avLst/>
          </a:prstGeom>
          <a:noFill/>
          <a:ln cap="flat" cmpd="sng" w="71450">
            <a:solidFill>
              <a:srgbClr val="F2AA15"/>
            </a:solidFill>
            <a:prstDash val="solid"/>
            <a:round/>
            <a:headEnd len="med" w="med" type="triangle"/>
            <a:tailEnd len="sm" w="sm" type="none"/>
          </a:ln>
        </p:spPr>
      </p:cxnSp>
      <p:sp>
        <p:nvSpPr>
          <p:cNvPr id="874" name="Google Shape;874;g38a3352c4e0_1_1066"/>
          <p:cNvSpPr/>
          <p:nvPr/>
        </p:nvSpPr>
        <p:spPr>
          <a:xfrm>
            <a:off x="1624395" y="7963965"/>
            <a:ext cx="1357881" cy="1443274"/>
          </a:xfrm>
          <a:custGeom>
            <a:rect b="b" l="l" r="r" t="t"/>
            <a:pathLst>
              <a:path extrusionOk="0" h="1439675" w="1354495">
                <a:moveTo>
                  <a:pt x="0" y="0"/>
                </a:moveTo>
                <a:lnTo>
                  <a:pt x="1354494" y="0"/>
                </a:lnTo>
                <a:lnTo>
                  <a:pt x="1354494" y="1439676"/>
                </a:lnTo>
                <a:lnTo>
                  <a:pt x="0" y="1439676"/>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875" name="Google Shape;875;g38a3352c4e0_1_1066"/>
          <p:cNvSpPr txBox="1"/>
          <p:nvPr/>
        </p:nvSpPr>
        <p:spPr>
          <a:xfrm>
            <a:off x="1688801" y="2181698"/>
            <a:ext cx="6567300" cy="1262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200"/>
              <a:buFont typeface="Arial"/>
              <a:buNone/>
            </a:pPr>
            <a:r>
              <a:rPr b="1" i="0" lang="en-US" sz="4100" u="none" cap="none" strike="noStrike">
                <a:solidFill>
                  <a:srgbClr val="002575"/>
                </a:solidFill>
                <a:latin typeface="Poppins Black"/>
                <a:ea typeface="Poppins Black"/>
                <a:cs typeface="Poppins Black"/>
                <a:sym typeface="Poppins Black"/>
              </a:rPr>
              <a:t>Who can complete</a:t>
            </a:r>
            <a:endParaRPr sz="2100"/>
          </a:p>
          <a:p>
            <a:pPr indent="0" lvl="0" marL="0" marR="0" rtl="0" algn="ctr">
              <a:lnSpc>
                <a:spcPct val="100000"/>
              </a:lnSpc>
              <a:spcBef>
                <a:spcPts val="0"/>
              </a:spcBef>
              <a:spcAft>
                <a:spcPts val="0"/>
              </a:spcAft>
              <a:buClr>
                <a:srgbClr val="000000"/>
              </a:buClr>
              <a:buSzPts val="6200"/>
              <a:buFont typeface="Arial"/>
              <a:buNone/>
            </a:pPr>
            <a:r>
              <a:rPr b="1" i="0" lang="en-US" sz="4100" u="none" cap="none" strike="noStrike">
                <a:solidFill>
                  <a:srgbClr val="002575"/>
                </a:solidFill>
                <a:latin typeface="Poppins Black"/>
                <a:ea typeface="Poppins Black"/>
                <a:cs typeface="Poppins Black"/>
                <a:sym typeface="Poppins Black"/>
              </a:rPr>
              <a:t> the form? </a:t>
            </a:r>
            <a:endParaRPr b="0" i="0" sz="1400" u="none" cap="none" strike="noStrike">
              <a:solidFill>
                <a:srgbClr val="000000"/>
              </a:solidFill>
              <a:latin typeface="Arial"/>
              <a:ea typeface="Arial"/>
              <a:cs typeface="Arial"/>
              <a:sym typeface="Arial"/>
            </a:endParaRPr>
          </a:p>
        </p:txBody>
      </p:sp>
      <p:sp>
        <p:nvSpPr>
          <p:cNvPr id="876" name="Google Shape;876;g38a3352c4e0_1_1066"/>
          <p:cNvSpPr/>
          <p:nvPr/>
        </p:nvSpPr>
        <p:spPr>
          <a:xfrm>
            <a:off x="1530608" y="6559347"/>
            <a:ext cx="1357881" cy="1443274"/>
          </a:xfrm>
          <a:custGeom>
            <a:rect b="b" l="l" r="r" t="t"/>
            <a:pathLst>
              <a:path extrusionOk="0" h="1439675" w="1354495">
                <a:moveTo>
                  <a:pt x="0" y="0"/>
                </a:moveTo>
                <a:lnTo>
                  <a:pt x="1354495" y="0"/>
                </a:lnTo>
                <a:lnTo>
                  <a:pt x="1354495" y="1439675"/>
                </a:lnTo>
                <a:lnTo>
                  <a:pt x="0" y="1439675"/>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877" name="Google Shape;877;g38a3352c4e0_1_1066"/>
          <p:cNvSpPr/>
          <p:nvPr/>
        </p:nvSpPr>
        <p:spPr>
          <a:xfrm>
            <a:off x="1501893" y="5190345"/>
            <a:ext cx="1357881" cy="1443274"/>
          </a:xfrm>
          <a:custGeom>
            <a:rect b="b" l="l" r="r" t="t"/>
            <a:pathLst>
              <a:path extrusionOk="0" h="1439675" w="1354495">
                <a:moveTo>
                  <a:pt x="0" y="0"/>
                </a:moveTo>
                <a:lnTo>
                  <a:pt x="1354494" y="0"/>
                </a:lnTo>
                <a:lnTo>
                  <a:pt x="1354494" y="1439676"/>
                </a:lnTo>
                <a:lnTo>
                  <a:pt x="0" y="1439676"/>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878" name="Google Shape;878;g38a3352c4e0_1_1066"/>
          <p:cNvSpPr/>
          <p:nvPr/>
        </p:nvSpPr>
        <p:spPr>
          <a:xfrm>
            <a:off x="1530608" y="3658965"/>
            <a:ext cx="1357881" cy="1443274"/>
          </a:xfrm>
          <a:custGeom>
            <a:rect b="b" l="l" r="r" t="t"/>
            <a:pathLst>
              <a:path extrusionOk="0" h="1439675" w="1354495">
                <a:moveTo>
                  <a:pt x="0" y="0"/>
                </a:moveTo>
                <a:lnTo>
                  <a:pt x="1354495" y="0"/>
                </a:lnTo>
                <a:lnTo>
                  <a:pt x="1354495" y="1439676"/>
                </a:lnTo>
                <a:lnTo>
                  <a:pt x="0" y="1439676"/>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879" name="Google Shape;879;g38a3352c4e0_1_1066"/>
          <p:cNvSpPr/>
          <p:nvPr/>
        </p:nvSpPr>
        <p:spPr>
          <a:xfrm>
            <a:off x="1688800" y="4084898"/>
            <a:ext cx="848509" cy="700406"/>
          </a:xfrm>
          <a:custGeom>
            <a:rect b="b" l="l" r="r" t="t"/>
            <a:pathLst>
              <a:path extrusionOk="0" h="698659" w="846393">
                <a:moveTo>
                  <a:pt x="0" y="0"/>
                </a:moveTo>
                <a:lnTo>
                  <a:pt x="846393" y="0"/>
                </a:lnTo>
                <a:lnTo>
                  <a:pt x="846393" y="698659"/>
                </a:lnTo>
                <a:lnTo>
                  <a:pt x="0" y="698659"/>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880" name="Google Shape;880;g38a3352c4e0_1_1066"/>
          <p:cNvSpPr/>
          <p:nvPr/>
        </p:nvSpPr>
        <p:spPr>
          <a:xfrm>
            <a:off x="1688801" y="5540069"/>
            <a:ext cx="913076" cy="742082"/>
          </a:xfrm>
          <a:custGeom>
            <a:rect b="b" l="l" r="r" t="t"/>
            <a:pathLst>
              <a:path extrusionOk="0" h="740231" w="910799">
                <a:moveTo>
                  <a:pt x="0" y="0"/>
                </a:moveTo>
                <a:lnTo>
                  <a:pt x="910798" y="0"/>
                </a:lnTo>
                <a:lnTo>
                  <a:pt x="910798" y="740230"/>
                </a:lnTo>
                <a:lnTo>
                  <a:pt x="0" y="740230"/>
                </a:lnTo>
                <a:lnTo>
                  <a:pt x="0" y="0"/>
                </a:lnTo>
                <a:close/>
              </a:path>
            </a:pathLst>
          </a:custGeom>
          <a:blipFill rotWithShape="1">
            <a:blip r:embed="rId6">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881" name="Google Shape;881;g38a3352c4e0_1_1066"/>
          <p:cNvSpPr/>
          <p:nvPr/>
        </p:nvSpPr>
        <p:spPr>
          <a:xfrm>
            <a:off x="1819103" y="6868146"/>
            <a:ext cx="779449" cy="870892"/>
          </a:xfrm>
          <a:custGeom>
            <a:rect b="b" l="l" r="r" t="t"/>
            <a:pathLst>
              <a:path extrusionOk="0" h="868720" w="777505">
                <a:moveTo>
                  <a:pt x="0" y="0"/>
                </a:moveTo>
                <a:lnTo>
                  <a:pt x="777505" y="0"/>
                </a:lnTo>
                <a:lnTo>
                  <a:pt x="777505" y="868720"/>
                </a:lnTo>
                <a:lnTo>
                  <a:pt x="0" y="868720"/>
                </a:lnTo>
                <a:lnTo>
                  <a:pt x="0" y="0"/>
                </a:lnTo>
                <a:close/>
              </a:path>
            </a:pathLst>
          </a:custGeom>
          <a:blipFill rotWithShape="1">
            <a:blip r:embed="rId7">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882" name="Google Shape;882;g38a3352c4e0_1_1066"/>
          <p:cNvSpPr/>
          <p:nvPr/>
        </p:nvSpPr>
        <p:spPr>
          <a:xfrm>
            <a:off x="1867282" y="8248583"/>
            <a:ext cx="870892" cy="870892"/>
          </a:xfrm>
          <a:custGeom>
            <a:rect b="b" l="l" r="r" t="t"/>
            <a:pathLst>
              <a:path extrusionOk="0" h="868720" w="868720">
                <a:moveTo>
                  <a:pt x="0" y="0"/>
                </a:moveTo>
                <a:lnTo>
                  <a:pt x="868720" y="0"/>
                </a:lnTo>
                <a:lnTo>
                  <a:pt x="868720" y="868720"/>
                </a:lnTo>
                <a:lnTo>
                  <a:pt x="0" y="868720"/>
                </a:lnTo>
                <a:lnTo>
                  <a:pt x="0" y="0"/>
                </a:lnTo>
                <a:close/>
              </a:path>
            </a:pathLst>
          </a:custGeom>
          <a:blipFill rotWithShape="1">
            <a:blip r:embed="rId8">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883" name="Google Shape;883;g38a3352c4e0_1_1066"/>
          <p:cNvSpPr txBox="1"/>
          <p:nvPr/>
        </p:nvSpPr>
        <p:spPr>
          <a:xfrm>
            <a:off x="3098967" y="5564418"/>
            <a:ext cx="5028300" cy="5232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Clr>
                <a:srgbClr val="000000"/>
              </a:buClr>
              <a:buSzPts val="5000"/>
              <a:buFont typeface="Arial"/>
              <a:buNone/>
            </a:pPr>
            <a:r>
              <a:rPr b="1" i="0" lang="en-US" sz="3400" u="none" cap="none" strike="noStrike">
                <a:solidFill>
                  <a:srgbClr val="FFFFFF"/>
                </a:solidFill>
                <a:latin typeface="Poppins SemiBold"/>
                <a:ea typeface="Poppins SemiBold"/>
                <a:cs typeface="Poppins SemiBold"/>
                <a:sym typeface="Poppins SemiBold"/>
              </a:rPr>
              <a:t>Aunts and uncles</a:t>
            </a:r>
            <a:endParaRPr b="0" i="0" sz="1400" u="none" cap="none" strike="noStrike">
              <a:solidFill>
                <a:srgbClr val="000000"/>
              </a:solidFill>
              <a:latin typeface="Arial"/>
              <a:ea typeface="Arial"/>
              <a:cs typeface="Arial"/>
              <a:sym typeface="Arial"/>
            </a:endParaRPr>
          </a:p>
        </p:txBody>
      </p:sp>
      <p:sp>
        <p:nvSpPr>
          <p:cNvPr id="884" name="Google Shape;884;g38a3352c4e0_1_1066"/>
          <p:cNvSpPr txBox="1"/>
          <p:nvPr/>
        </p:nvSpPr>
        <p:spPr>
          <a:xfrm>
            <a:off x="3015369" y="8340074"/>
            <a:ext cx="4450500" cy="778800"/>
          </a:xfrm>
          <a:prstGeom prst="rect">
            <a:avLst/>
          </a:prstGeom>
          <a:noFill/>
          <a:ln>
            <a:noFill/>
          </a:ln>
        </p:spPr>
        <p:txBody>
          <a:bodyPr anchorCtr="0" anchor="t" bIns="0" lIns="0" spcFirstLastPara="1" rIns="0" wrap="square" tIns="0">
            <a:spAutoFit/>
          </a:bodyPr>
          <a:lstStyle/>
          <a:p>
            <a:pPr indent="0" lvl="0" marL="0" marR="0" rtl="0" algn="l">
              <a:lnSpc>
                <a:spcPct val="119965"/>
              </a:lnSpc>
              <a:spcBef>
                <a:spcPts val="0"/>
              </a:spcBef>
              <a:spcAft>
                <a:spcPts val="0"/>
              </a:spcAft>
              <a:buClr>
                <a:srgbClr val="000000"/>
              </a:buClr>
              <a:buSzPts val="3500"/>
              <a:buFont typeface="Arial"/>
              <a:buNone/>
            </a:pPr>
            <a:r>
              <a:rPr b="1" i="0" lang="en-US" sz="2300" u="none" cap="none" strike="noStrike">
                <a:solidFill>
                  <a:srgbClr val="FFFFFF"/>
                </a:solidFill>
                <a:latin typeface="Poppins SemiBold"/>
                <a:ea typeface="Poppins SemiBold"/>
                <a:cs typeface="Poppins SemiBold"/>
                <a:sym typeface="Poppins SemiBold"/>
              </a:rPr>
              <a:t>Other adults living with the student</a:t>
            </a:r>
            <a:endParaRPr b="0" i="0" sz="1400" u="none" cap="none" strike="noStrike">
              <a:solidFill>
                <a:srgbClr val="000000"/>
              </a:solidFill>
              <a:latin typeface="Arial"/>
              <a:ea typeface="Arial"/>
              <a:cs typeface="Arial"/>
              <a:sym typeface="Arial"/>
            </a:endParaRPr>
          </a:p>
        </p:txBody>
      </p:sp>
      <p:sp>
        <p:nvSpPr>
          <p:cNvPr id="885" name="Google Shape;885;g38a3352c4e0_1_1066"/>
          <p:cNvSpPr txBox="1"/>
          <p:nvPr/>
        </p:nvSpPr>
        <p:spPr>
          <a:xfrm>
            <a:off x="3015369" y="7075068"/>
            <a:ext cx="4124400" cy="492600"/>
          </a:xfrm>
          <a:prstGeom prst="rect">
            <a:avLst/>
          </a:prstGeom>
          <a:noFill/>
          <a:ln>
            <a:noFill/>
          </a:ln>
        </p:spPr>
        <p:txBody>
          <a:bodyPr anchorCtr="0" anchor="t" bIns="0" lIns="0" spcFirstLastPara="1" rIns="0" wrap="square" tIns="0">
            <a:spAutoFit/>
          </a:bodyPr>
          <a:lstStyle/>
          <a:p>
            <a:pPr indent="0" lvl="0" marL="0" marR="0" rtl="0" algn="l">
              <a:lnSpc>
                <a:spcPct val="120043"/>
              </a:lnSpc>
              <a:spcBef>
                <a:spcPts val="0"/>
              </a:spcBef>
              <a:spcAft>
                <a:spcPts val="0"/>
              </a:spcAft>
              <a:buClr>
                <a:srgbClr val="000000"/>
              </a:buClr>
              <a:buSzPts val="4800"/>
              <a:buFont typeface="Arial"/>
              <a:buNone/>
            </a:pPr>
            <a:r>
              <a:rPr b="1" i="0" lang="en-US" sz="3200" u="none" cap="none" strike="noStrike">
                <a:solidFill>
                  <a:srgbClr val="FFFFFF"/>
                </a:solidFill>
                <a:latin typeface="Poppins SemiBold"/>
                <a:ea typeface="Poppins SemiBold"/>
                <a:cs typeface="Poppins SemiBold"/>
                <a:sym typeface="Poppins SemiBold"/>
              </a:rPr>
              <a:t>Older siblings (18+)</a:t>
            </a:r>
            <a:endParaRPr b="0" i="0" sz="1400" u="none" cap="none" strike="noStrike">
              <a:solidFill>
                <a:srgbClr val="000000"/>
              </a:solidFill>
              <a:latin typeface="Arial"/>
              <a:ea typeface="Arial"/>
              <a:cs typeface="Arial"/>
              <a:sym typeface="Arial"/>
            </a:endParaRPr>
          </a:p>
        </p:txBody>
      </p:sp>
      <p:sp>
        <p:nvSpPr>
          <p:cNvPr id="886" name="Google Shape;886;g38a3352c4e0_1_1066"/>
          <p:cNvSpPr txBox="1"/>
          <p:nvPr/>
        </p:nvSpPr>
        <p:spPr>
          <a:xfrm>
            <a:off x="3285153" y="4105422"/>
            <a:ext cx="3714000" cy="569400"/>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Clr>
                <a:srgbClr val="000000"/>
              </a:buClr>
              <a:buSzPts val="5500"/>
              <a:buFont typeface="Arial"/>
              <a:buNone/>
            </a:pPr>
            <a:r>
              <a:rPr b="1" i="0" lang="en-US" sz="3700" u="none" cap="none" strike="noStrike">
                <a:solidFill>
                  <a:srgbClr val="FFFFFF"/>
                </a:solidFill>
                <a:latin typeface="Poppins SemiBold"/>
                <a:ea typeface="Poppins SemiBold"/>
                <a:cs typeface="Poppins SemiBold"/>
                <a:sym typeface="Poppins SemiBold"/>
              </a:rPr>
              <a:t>Grandparents</a:t>
            </a:r>
            <a:endParaRPr b="0" i="0" sz="1400" u="none" cap="none" strike="noStrike">
              <a:solidFill>
                <a:srgbClr val="000000"/>
              </a:solidFill>
              <a:latin typeface="Arial"/>
              <a:ea typeface="Arial"/>
              <a:cs typeface="Arial"/>
              <a:sym typeface="Arial"/>
            </a:endParaRPr>
          </a:p>
        </p:txBody>
      </p:sp>
      <p:grpSp>
        <p:nvGrpSpPr>
          <p:cNvPr id="887" name="Google Shape;887;g38a3352c4e0_1_1066"/>
          <p:cNvGrpSpPr/>
          <p:nvPr/>
        </p:nvGrpSpPr>
        <p:grpSpPr>
          <a:xfrm>
            <a:off x="-46048" y="-232883"/>
            <a:ext cx="18334415" cy="2417307"/>
            <a:chOff x="-30699" y="-155255"/>
            <a:chExt cx="12222943" cy="1611538"/>
          </a:xfrm>
        </p:grpSpPr>
        <p:grpSp>
          <p:nvGrpSpPr>
            <p:cNvPr id="888" name="Google Shape;888;g38a3352c4e0_1_1066"/>
            <p:cNvGrpSpPr/>
            <p:nvPr/>
          </p:nvGrpSpPr>
          <p:grpSpPr>
            <a:xfrm>
              <a:off x="-30699" y="-155255"/>
              <a:ext cx="12222943" cy="1280621"/>
              <a:chOff x="0" y="-38100"/>
              <a:chExt cx="4959000" cy="368524"/>
            </a:xfrm>
          </p:grpSpPr>
          <p:sp>
            <p:nvSpPr>
              <p:cNvPr id="889" name="Google Shape;889;g38a3352c4e0_1_1066"/>
              <p:cNvSpPr/>
              <p:nvPr/>
            </p:nvSpPr>
            <p:spPr>
              <a:xfrm>
                <a:off x="0" y="0"/>
                <a:ext cx="4958901" cy="330424"/>
              </a:xfrm>
              <a:custGeom>
                <a:rect b="b" l="l" r="r" t="t"/>
                <a:pathLst>
                  <a:path extrusionOk="0" h="330424" w="4958901">
                    <a:moveTo>
                      <a:pt x="0" y="0"/>
                    </a:moveTo>
                    <a:lnTo>
                      <a:pt x="4958901" y="0"/>
                    </a:lnTo>
                    <a:lnTo>
                      <a:pt x="4958901" y="330424"/>
                    </a:lnTo>
                    <a:lnTo>
                      <a:pt x="0" y="330424"/>
                    </a:lnTo>
                    <a:close/>
                  </a:path>
                </a:pathLst>
              </a:custGeom>
              <a:solidFill>
                <a:srgbClr val="002575"/>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890" name="Google Shape;890;g38a3352c4e0_1_1066"/>
              <p:cNvSpPr txBox="1"/>
              <p:nvPr/>
            </p:nvSpPr>
            <p:spPr>
              <a:xfrm>
                <a:off x="0" y="-38100"/>
                <a:ext cx="4959000" cy="368400"/>
              </a:xfrm>
              <a:prstGeom prst="rect">
                <a:avLst/>
              </a:prstGeom>
              <a:noFill/>
              <a:ln>
                <a:noFill/>
              </a:ln>
            </p:spPr>
            <p:txBody>
              <a:bodyPr anchorCtr="0" anchor="ctr" bIns="50775" lIns="50775" spcFirstLastPara="1" rIns="50775" wrap="square" tIns="50775">
                <a:noAutofit/>
              </a:bodyPr>
              <a:lstStyle/>
              <a:p>
                <a:pPr indent="0" lvl="0" marL="0" marR="0" rtl="0" algn="ctr">
                  <a:lnSpc>
                    <a:spcPct val="147722"/>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91" name="Google Shape;891;g38a3352c4e0_1_1066"/>
            <p:cNvSpPr/>
            <p:nvPr/>
          </p:nvSpPr>
          <p:spPr>
            <a:xfrm>
              <a:off x="270164" y="0"/>
              <a:ext cx="1456283" cy="1456283"/>
            </a:xfrm>
            <a:custGeom>
              <a:rect b="b" l="l" r="r" t="t"/>
              <a:pathLst>
                <a:path extrusionOk="0" h="2181697" w="2181697">
                  <a:moveTo>
                    <a:pt x="0" y="0"/>
                  </a:moveTo>
                  <a:lnTo>
                    <a:pt x="2181698" y="0"/>
                  </a:lnTo>
                  <a:lnTo>
                    <a:pt x="2181698" y="2181697"/>
                  </a:lnTo>
                  <a:lnTo>
                    <a:pt x="0" y="2181697"/>
                  </a:lnTo>
                  <a:lnTo>
                    <a:pt x="0" y="0"/>
                  </a:lnTo>
                  <a:close/>
                </a:path>
              </a:pathLst>
            </a:custGeom>
            <a:blipFill rotWithShape="1">
              <a:blip r:embed="rId9">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892" name="Google Shape;892;g38a3352c4e0_1_1066"/>
            <p:cNvSpPr txBox="1"/>
            <p:nvPr/>
          </p:nvSpPr>
          <p:spPr>
            <a:xfrm>
              <a:off x="4068094" y="0"/>
              <a:ext cx="7583700" cy="4311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4200"/>
                <a:buFont typeface="Arial"/>
                <a:buNone/>
              </a:pPr>
              <a:r>
                <a:rPr b="1" i="0" lang="en-US" sz="4200" u="none" cap="none" strike="noStrike">
                  <a:solidFill>
                    <a:srgbClr val="FFFFFF"/>
                  </a:solidFill>
                  <a:latin typeface="Poppins"/>
                  <a:ea typeface="Poppins"/>
                  <a:cs typeface="Poppins"/>
                  <a:sym typeface="Poppins"/>
                </a:rPr>
                <a:t>Pupil Services and Attendance </a:t>
              </a:r>
              <a:endParaRPr b="0" i="0" sz="1200" u="none" cap="none" strike="noStrike">
                <a:solidFill>
                  <a:srgbClr val="000000"/>
                </a:solidFill>
                <a:latin typeface="Arial"/>
                <a:ea typeface="Arial"/>
                <a:cs typeface="Arial"/>
                <a:sym typeface="Arial"/>
              </a:endParaRPr>
            </a:p>
          </p:txBody>
        </p:sp>
        <p:sp>
          <p:nvSpPr>
            <p:cNvPr id="893" name="Google Shape;893;g38a3352c4e0_1_1066"/>
            <p:cNvSpPr txBox="1"/>
            <p:nvPr/>
          </p:nvSpPr>
          <p:spPr>
            <a:xfrm>
              <a:off x="4068094" y="411257"/>
              <a:ext cx="7583700" cy="4311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4200"/>
                <a:buFont typeface="Arial"/>
                <a:buNone/>
              </a:pPr>
              <a:r>
                <a:rPr b="1" i="0" lang="en-US" sz="4200" u="none" cap="none" strike="noStrike">
                  <a:solidFill>
                    <a:srgbClr val="FFC000"/>
                  </a:solidFill>
                  <a:latin typeface="Poppins"/>
                  <a:ea typeface="Poppins"/>
                  <a:cs typeface="Poppins"/>
                  <a:sym typeface="Poppins"/>
                </a:rPr>
                <a:t>Servicios y Asistencia Estudiantil</a:t>
              </a:r>
              <a:endParaRPr b="0" i="0" sz="1200" u="none" cap="none" strike="noStrike">
                <a:solidFill>
                  <a:srgbClr val="FFC000"/>
                </a:solidFill>
                <a:latin typeface="Arial"/>
                <a:ea typeface="Arial"/>
                <a:cs typeface="Arial"/>
                <a:sym typeface="Arial"/>
              </a:endParaRPr>
            </a:p>
          </p:txBody>
        </p:sp>
      </p:grpSp>
      <p:grpSp>
        <p:nvGrpSpPr>
          <p:cNvPr id="894" name="Google Shape;894;g38a3352c4e0_1_1066"/>
          <p:cNvGrpSpPr/>
          <p:nvPr/>
        </p:nvGrpSpPr>
        <p:grpSpPr>
          <a:xfrm rot="10800000">
            <a:off x="10035227" y="5302018"/>
            <a:ext cx="5858204" cy="1375252"/>
            <a:chOff x="0" y="-47625"/>
            <a:chExt cx="1542932" cy="362204"/>
          </a:xfrm>
        </p:grpSpPr>
        <p:sp>
          <p:nvSpPr>
            <p:cNvPr id="895" name="Google Shape;895;g38a3352c4e0_1_1066"/>
            <p:cNvSpPr/>
            <p:nvPr/>
          </p:nvSpPr>
          <p:spPr>
            <a:xfrm>
              <a:off x="0" y="0"/>
              <a:ext cx="1542932" cy="314579"/>
            </a:xfrm>
            <a:custGeom>
              <a:rect b="b" l="l" r="r" t="t"/>
              <a:pathLst>
                <a:path extrusionOk="0" h="314579" w="1542932">
                  <a:moveTo>
                    <a:pt x="132153" y="0"/>
                  </a:moveTo>
                  <a:lnTo>
                    <a:pt x="1410779" y="0"/>
                  </a:lnTo>
                  <a:cubicBezTo>
                    <a:pt x="1483765" y="0"/>
                    <a:pt x="1542932" y="59167"/>
                    <a:pt x="1542932" y="132153"/>
                  </a:cubicBezTo>
                  <a:lnTo>
                    <a:pt x="1542932" y="182427"/>
                  </a:lnTo>
                  <a:cubicBezTo>
                    <a:pt x="1542932" y="255412"/>
                    <a:pt x="1483765" y="314579"/>
                    <a:pt x="1410779" y="314579"/>
                  </a:cubicBezTo>
                  <a:lnTo>
                    <a:pt x="132153" y="314579"/>
                  </a:lnTo>
                  <a:cubicBezTo>
                    <a:pt x="97104" y="314579"/>
                    <a:pt x="63490" y="300656"/>
                    <a:pt x="38707" y="275873"/>
                  </a:cubicBezTo>
                  <a:cubicBezTo>
                    <a:pt x="13923" y="251089"/>
                    <a:pt x="0" y="217476"/>
                    <a:pt x="0" y="182427"/>
                  </a:cubicBezTo>
                  <a:lnTo>
                    <a:pt x="0" y="132153"/>
                  </a:lnTo>
                  <a:cubicBezTo>
                    <a:pt x="0" y="59167"/>
                    <a:pt x="59167" y="0"/>
                    <a:pt x="132153"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g38a3352c4e0_1_1066"/>
            <p:cNvSpPr txBox="1"/>
            <p:nvPr/>
          </p:nvSpPr>
          <p:spPr>
            <a:xfrm>
              <a:off x="0" y="-47625"/>
              <a:ext cx="1542900" cy="362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97" name="Google Shape;897;g38a3352c4e0_1_1066"/>
          <p:cNvGrpSpPr/>
          <p:nvPr/>
        </p:nvGrpSpPr>
        <p:grpSpPr>
          <a:xfrm rot="10800000">
            <a:off x="10035227" y="8148043"/>
            <a:ext cx="5858204" cy="1375252"/>
            <a:chOff x="0" y="-47625"/>
            <a:chExt cx="1542932" cy="362204"/>
          </a:xfrm>
        </p:grpSpPr>
        <p:sp>
          <p:nvSpPr>
            <p:cNvPr id="898" name="Google Shape;898;g38a3352c4e0_1_1066"/>
            <p:cNvSpPr/>
            <p:nvPr/>
          </p:nvSpPr>
          <p:spPr>
            <a:xfrm>
              <a:off x="0" y="0"/>
              <a:ext cx="1542932" cy="314579"/>
            </a:xfrm>
            <a:custGeom>
              <a:rect b="b" l="l" r="r" t="t"/>
              <a:pathLst>
                <a:path extrusionOk="0" h="314579" w="1542932">
                  <a:moveTo>
                    <a:pt x="132153" y="0"/>
                  </a:moveTo>
                  <a:lnTo>
                    <a:pt x="1410779" y="0"/>
                  </a:lnTo>
                  <a:cubicBezTo>
                    <a:pt x="1483765" y="0"/>
                    <a:pt x="1542932" y="59167"/>
                    <a:pt x="1542932" y="132153"/>
                  </a:cubicBezTo>
                  <a:lnTo>
                    <a:pt x="1542932" y="182427"/>
                  </a:lnTo>
                  <a:cubicBezTo>
                    <a:pt x="1542932" y="255412"/>
                    <a:pt x="1483765" y="314579"/>
                    <a:pt x="1410779" y="314579"/>
                  </a:cubicBezTo>
                  <a:lnTo>
                    <a:pt x="132153" y="314579"/>
                  </a:lnTo>
                  <a:cubicBezTo>
                    <a:pt x="97104" y="314579"/>
                    <a:pt x="63490" y="300656"/>
                    <a:pt x="38707" y="275873"/>
                  </a:cubicBezTo>
                  <a:cubicBezTo>
                    <a:pt x="13923" y="251089"/>
                    <a:pt x="0" y="217476"/>
                    <a:pt x="0" y="182427"/>
                  </a:cubicBezTo>
                  <a:lnTo>
                    <a:pt x="0" y="132153"/>
                  </a:lnTo>
                  <a:cubicBezTo>
                    <a:pt x="0" y="59167"/>
                    <a:pt x="59167" y="0"/>
                    <a:pt x="132153"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g38a3352c4e0_1_1066"/>
            <p:cNvSpPr txBox="1"/>
            <p:nvPr/>
          </p:nvSpPr>
          <p:spPr>
            <a:xfrm>
              <a:off x="0" y="-47625"/>
              <a:ext cx="1542900" cy="362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00" name="Google Shape;900;g38a3352c4e0_1_1066"/>
          <p:cNvGrpSpPr/>
          <p:nvPr/>
        </p:nvGrpSpPr>
        <p:grpSpPr>
          <a:xfrm rot="10800000">
            <a:off x="10035227" y="6726879"/>
            <a:ext cx="5858204" cy="1375252"/>
            <a:chOff x="0" y="-47625"/>
            <a:chExt cx="1542932" cy="362204"/>
          </a:xfrm>
        </p:grpSpPr>
        <p:sp>
          <p:nvSpPr>
            <p:cNvPr id="901" name="Google Shape;901;g38a3352c4e0_1_1066"/>
            <p:cNvSpPr/>
            <p:nvPr/>
          </p:nvSpPr>
          <p:spPr>
            <a:xfrm>
              <a:off x="0" y="0"/>
              <a:ext cx="1542932" cy="314579"/>
            </a:xfrm>
            <a:custGeom>
              <a:rect b="b" l="l" r="r" t="t"/>
              <a:pathLst>
                <a:path extrusionOk="0" h="314579" w="1542932">
                  <a:moveTo>
                    <a:pt x="132153" y="0"/>
                  </a:moveTo>
                  <a:lnTo>
                    <a:pt x="1410779" y="0"/>
                  </a:lnTo>
                  <a:cubicBezTo>
                    <a:pt x="1483765" y="0"/>
                    <a:pt x="1542932" y="59167"/>
                    <a:pt x="1542932" y="132153"/>
                  </a:cubicBezTo>
                  <a:lnTo>
                    <a:pt x="1542932" y="182427"/>
                  </a:lnTo>
                  <a:cubicBezTo>
                    <a:pt x="1542932" y="255412"/>
                    <a:pt x="1483765" y="314579"/>
                    <a:pt x="1410779" y="314579"/>
                  </a:cubicBezTo>
                  <a:lnTo>
                    <a:pt x="132153" y="314579"/>
                  </a:lnTo>
                  <a:cubicBezTo>
                    <a:pt x="97104" y="314579"/>
                    <a:pt x="63490" y="300656"/>
                    <a:pt x="38707" y="275873"/>
                  </a:cubicBezTo>
                  <a:cubicBezTo>
                    <a:pt x="13923" y="251089"/>
                    <a:pt x="0" y="217476"/>
                    <a:pt x="0" y="182427"/>
                  </a:cubicBezTo>
                  <a:lnTo>
                    <a:pt x="0" y="132153"/>
                  </a:lnTo>
                  <a:cubicBezTo>
                    <a:pt x="0" y="59167"/>
                    <a:pt x="59167" y="0"/>
                    <a:pt x="132153"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g38a3352c4e0_1_1066"/>
            <p:cNvSpPr txBox="1"/>
            <p:nvPr/>
          </p:nvSpPr>
          <p:spPr>
            <a:xfrm>
              <a:off x="0" y="-47625"/>
              <a:ext cx="1542900" cy="362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03" name="Google Shape;903;g38a3352c4e0_1_1066"/>
          <p:cNvGrpSpPr/>
          <p:nvPr/>
        </p:nvGrpSpPr>
        <p:grpSpPr>
          <a:xfrm rot="5400000">
            <a:off x="10121263" y="5382162"/>
            <a:ext cx="1034288" cy="1034207"/>
            <a:chOff x="0" y="0"/>
            <a:chExt cx="812800" cy="812800"/>
          </a:xfrm>
        </p:grpSpPr>
        <p:sp>
          <p:nvSpPr>
            <p:cNvPr id="904" name="Google Shape;904;g38a3352c4e0_1_106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cap="sq" cmpd="sng" w="571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g38a3352c4e0_1_1066"/>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06" name="Google Shape;906;g38a3352c4e0_1_1066"/>
          <p:cNvGrpSpPr/>
          <p:nvPr/>
        </p:nvGrpSpPr>
        <p:grpSpPr>
          <a:xfrm rot="5400000">
            <a:off x="10121263" y="8228187"/>
            <a:ext cx="1034288" cy="1034207"/>
            <a:chOff x="0" y="0"/>
            <a:chExt cx="812800" cy="812800"/>
          </a:xfrm>
        </p:grpSpPr>
        <p:sp>
          <p:nvSpPr>
            <p:cNvPr id="907" name="Google Shape;907;g38a3352c4e0_1_106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cap="sq" cmpd="sng" w="571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g38a3352c4e0_1_1066"/>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09" name="Google Shape;909;g38a3352c4e0_1_1066"/>
          <p:cNvGrpSpPr/>
          <p:nvPr/>
        </p:nvGrpSpPr>
        <p:grpSpPr>
          <a:xfrm rot="5400000">
            <a:off x="10121263" y="6807023"/>
            <a:ext cx="1034288" cy="1034207"/>
            <a:chOff x="0" y="0"/>
            <a:chExt cx="812800" cy="812800"/>
          </a:xfrm>
        </p:grpSpPr>
        <p:sp>
          <p:nvSpPr>
            <p:cNvPr id="910" name="Google Shape;910;g38a3352c4e0_1_106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cap="sq" cmpd="sng" w="571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g38a3352c4e0_1_1066"/>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12" name="Google Shape;912;g38a3352c4e0_1_1066"/>
          <p:cNvSpPr/>
          <p:nvPr/>
        </p:nvSpPr>
        <p:spPr>
          <a:xfrm rot="5400000">
            <a:off x="15082752" y="5673563"/>
            <a:ext cx="909495" cy="453613"/>
          </a:xfrm>
          <a:custGeom>
            <a:rect b="b" l="l" r="r" t="t"/>
            <a:pathLst>
              <a:path extrusionOk="0" h="453613" w="907227">
                <a:moveTo>
                  <a:pt x="0" y="0"/>
                </a:moveTo>
                <a:lnTo>
                  <a:pt x="907226" y="0"/>
                </a:lnTo>
                <a:lnTo>
                  <a:pt x="907226" y="453613"/>
                </a:lnTo>
                <a:lnTo>
                  <a:pt x="0" y="453613"/>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913" name="Google Shape;913;g38a3352c4e0_1_1066"/>
          <p:cNvSpPr/>
          <p:nvPr/>
        </p:nvSpPr>
        <p:spPr>
          <a:xfrm rot="5400000">
            <a:off x="15082752" y="8519586"/>
            <a:ext cx="909495" cy="453613"/>
          </a:xfrm>
          <a:custGeom>
            <a:rect b="b" l="l" r="r" t="t"/>
            <a:pathLst>
              <a:path extrusionOk="0" h="453613" w="907227">
                <a:moveTo>
                  <a:pt x="0" y="0"/>
                </a:moveTo>
                <a:lnTo>
                  <a:pt x="907226" y="0"/>
                </a:lnTo>
                <a:lnTo>
                  <a:pt x="907226" y="453614"/>
                </a:lnTo>
                <a:lnTo>
                  <a:pt x="0" y="453614"/>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914" name="Google Shape;914;g38a3352c4e0_1_1066"/>
          <p:cNvSpPr/>
          <p:nvPr/>
        </p:nvSpPr>
        <p:spPr>
          <a:xfrm rot="5400000">
            <a:off x="15082752" y="7098423"/>
            <a:ext cx="909495" cy="453613"/>
          </a:xfrm>
          <a:custGeom>
            <a:rect b="b" l="l" r="r" t="t"/>
            <a:pathLst>
              <a:path extrusionOk="0" h="453613" w="907227">
                <a:moveTo>
                  <a:pt x="0" y="0"/>
                </a:moveTo>
                <a:lnTo>
                  <a:pt x="907226" y="0"/>
                </a:lnTo>
                <a:lnTo>
                  <a:pt x="907226" y="453613"/>
                </a:lnTo>
                <a:lnTo>
                  <a:pt x="0" y="453613"/>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cxnSp>
        <p:nvCxnSpPr>
          <p:cNvPr id="915" name="Google Shape;915;g38a3352c4e0_1_1066"/>
          <p:cNvCxnSpPr/>
          <p:nvPr/>
        </p:nvCxnSpPr>
        <p:spPr>
          <a:xfrm>
            <a:off x="14317578" y="5469434"/>
            <a:ext cx="1002600" cy="0"/>
          </a:xfrm>
          <a:prstGeom prst="straightConnector1">
            <a:avLst/>
          </a:prstGeom>
          <a:noFill/>
          <a:ln cap="flat" cmpd="sng" w="71450">
            <a:solidFill>
              <a:srgbClr val="F2AA15"/>
            </a:solidFill>
            <a:prstDash val="solid"/>
            <a:round/>
            <a:headEnd len="med" w="med" type="triangle"/>
            <a:tailEnd len="sm" w="sm" type="none"/>
          </a:ln>
        </p:spPr>
      </p:cxnSp>
      <p:cxnSp>
        <p:nvCxnSpPr>
          <p:cNvPr id="916" name="Google Shape;916;g38a3352c4e0_1_1066"/>
          <p:cNvCxnSpPr/>
          <p:nvPr/>
        </p:nvCxnSpPr>
        <p:spPr>
          <a:xfrm>
            <a:off x="14317578" y="8315459"/>
            <a:ext cx="1002600" cy="0"/>
          </a:xfrm>
          <a:prstGeom prst="straightConnector1">
            <a:avLst/>
          </a:prstGeom>
          <a:noFill/>
          <a:ln cap="flat" cmpd="sng" w="71450">
            <a:solidFill>
              <a:srgbClr val="F2AA15"/>
            </a:solidFill>
            <a:prstDash val="solid"/>
            <a:round/>
            <a:headEnd len="med" w="med" type="triangle"/>
            <a:tailEnd len="sm" w="sm" type="none"/>
          </a:ln>
        </p:spPr>
      </p:cxnSp>
      <p:cxnSp>
        <p:nvCxnSpPr>
          <p:cNvPr id="917" name="Google Shape;917;g38a3352c4e0_1_1066"/>
          <p:cNvCxnSpPr/>
          <p:nvPr/>
        </p:nvCxnSpPr>
        <p:spPr>
          <a:xfrm>
            <a:off x="14317578" y="6894294"/>
            <a:ext cx="1002600" cy="0"/>
          </a:xfrm>
          <a:prstGeom prst="straightConnector1">
            <a:avLst/>
          </a:prstGeom>
          <a:noFill/>
          <a:ln cap="flat" cmpd="sng" w="71450">
            <a:solidFill>
              <a:srgbClr val="F2AA15"/>
            </a:solidFill>
            <a:prstDash val="solid"/>
            <a:round/>
            <a:headEnd len="med" w="med" type="triangle"/>
            <a:tailEnd len="sm" w="sm" type="none"/>
          </a:ln>
        </p:spPr>
      </p:cxnSp>
      <p:sp>
        <p:nvSpPr>
          <p:cNvPr id="918" name="Google Shape;918;g38a3352c4e0_1_1066"/>
          <p:cNvSpPr/>
          <p:nvPr/>
        </p:nvSpPr>
        <p:spPr>
          <a:xfrm rot="10800000">
            <a:off x="10040273" y="3879599"/>
            <a:ext cx="5855427" cy="1193827"/>
          </a:xfrm>
          <a:custGeom>
            <a:rect b="b" l="l" r="r" t="t"/>
            <a:pathLst>
              <a:path extrusionOk="0" h="314579" w="1542932">
                <a:moveTo>
                  <a:pt x="132153" y="0"/>
                </a:moveTo>
                <a:lnTo>
                  <a:pt x="1410779" y="0"/>
                </a:lnTo>
                <a:cubicBezTo>
                  <a:pt x="1483765" y="0"/>
                  <a:pt x="1542932" y="59167"/>
                  <a:pt x="1542932" y="132153"/>
                </a:cubicBezTo>
                <a:lnTo>
                  <a:pt x="1542932" y="182427"/>
                </a:lnTo>
                <a:cubicBezTo>
                  <a:pt x="1542932" y="255412"/>
                  <a:pt x="1483765" y="314579"/>
                  <a:pt x="1410779" y="314579"/>
                </a:cubicBezTo>
                <a:lnTo>
                  <a:pt x="132153" y="314579"/>
                </a:lnTo>
                <a:cubicBezTo>
                  <a:pt x="97104" y="314579"/>
                  <a:pt x="63490" y="300656"/>
                  <a:pt x="38707" y="275873"/>
                </a:cubicBezTo>
                <a:cubicBezTo>
                  <a:pt x="13923" y="251089"/>
                  <a:pt x="0" y="217476"/>
                  <a:pt x="0" y="182427"/>
                </a:cubicBezTo>
                <a:lnTo>
                  <a:pt x="0" y="132153"/>
                </a:lnTo>
                <a:cubicBezTo>
                  <a:pt x="0" y="59167"/>
                  <a:pt x="59167" y="0"/>
                  <a:pt x="132153"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g38a3352c4e0_1_1066"/>
          <p:cNvSpPr txBox="1"/>
          <p:nvPr/>
        </p:nvSpPr>
        <p:spPr>
          <a:xfrm rot="10800000">
            <a:off x="10037600" y="3879053"/>
            <a:ext cx="5858100" cy="13752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nvGrpSpPr>
          <p:cNvPr id="920" name="Google Shape;920;g38a3352c4e0_1_1066"/>
          <p:cNvGrpSpPr/>
          <p:nvPr/>
        </p:nvGrpSpPr>
        <p:grpSpPr>
          <a:xfrm rot="5400000">
            <a:off x="10123531" y="3959144"/>
            <a:ext cx="1034288" cy="1034207"/>
            <a:chOff x="0" y="0"/>
            <a:chExt cx="812800" cy="812800"/>
          </a:xfrm>
        </p:grpSpPr>
        <p:sp>
          <p:nvSpPr>
            <p:cNvPr id="921" name="Google Shape;921;g38a3352c4e0_1_106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cap="sq" cmpd="sng" w="571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g38a3352c4e0_1_1066"/>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23" name="Google Shape;923;g38a3352c4e0_1_1066"/>
          <p:cNvSpPr/>
          <p:nvPr/>
        </p:nvSpPr>
        <p:spPr>
          <a:xfrm rot="5400000">
            <a:off x="15085020" y="4250544"/>
            <a:ext cx="909495" cy="453613"/>
          </a:xfrm>
          <a:custGeom>
            <a:rect b="b" l="l" r="r" t="t"/>
            <a:pathLst>
              <a:path extrusionOk="0" h="453613" w="907227">
                <a:moveTo>
                  <a:pt x="0" y="0"/>
                </a:moveTo>
                <a:lnTo>
                  <a:pt x="907227" y="0"/>
                </a:lnTo>
                <a:lnTo>
                  <a:pt x="907227" y="453613"/>
                </a:lnTo>
                <a:lnTo>
                  <a:pt x="0" y="453613"/>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cxnSp>
        <p:nvCxnSpPr>
          <p:cNvPr id="924" name="Google Shape;924;g38a3352c4e0_1_1066"/>
          <p:cNvCxnSpPr/>
          <p:nvPr/>
        </p:nvCxnSpPr>
        <p:spPr>
          <a:xfrm>
            <a:off x="14319846" y="4046417"/>
            <a:ext cx="1002600" cy="0"/>
          </a:xfrm>
          <a:prstGeom prst="straightConnector1">
            <a:avLst/>
          </a:prstGeom>
          <a:noFill/>
          <a:ln cap="flat" cmpd="sng" w="71450">
            <a:solidFill>
              <a:srgbClr val="F2AA15"/>
            </a:solidFill>
            <a:prstDash val="solid"/>
            <a:round/>
            <a:headEnd len="med" w="med" type="triangle"/>
            <a:tailEnd len="sm" w="sm" type="none"/>
          </a:ln>
        </p:spPr>
      </p:cxnSp>
      <p:sp>
        <p:nvSpPr>
          <p:cNvPr id="925" name="Google Shape;925;g38a3352c4e0_1_1066"/>
          <p:cNvSpPr/>
          <p:nvPr/>
        </p:nvSpPr>
        <p:spPr>
          <a:xfrm>
            <a:off x="9947763" y="8007029"/>
            <a:ext cx="1357881" cy="1443274"/>
          </a:xfrm>
          <a:custGeom>
            <a:rect b="b" l="l" r="r" t="t"/>
            <a:pathLst>
              <a:path extrusionOk="0" h="1439675" w="1354495">
                <a:moveTo>
                  <a:pt x="0" y="0"/>
                </a:moveTo>
                <a:lnTo>
                  <a:pt x="1354494" y="0"/>
                </a:lnTo>
                <a:lnTo>
                  <a:pt x="1354494" y="1439676"/>
                </a:lnTo>
                <a:lnTo>
                  <a:pt x="0" y="1439676"/>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926" name="Google Shape;926;g38a3352c4e0_1_1066"/>
          <p:cNvSpPr txBox="1"/>
          <p:nvPr/>
        </p:nvSpPr>
        <p:spPr>
          <a:xfrm>
            <a:off x="9636197" y="2181698"/>
            <a:ext cx="7362900" cy="1262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100" u="none" cap="none" strike="noStrike">
                <a:solidFill>
                  <a:srgbClr val="002575"/>
                </a:solidFill>
                <a:latin typeface="Poppins Black"/>
                <a:ea typeface="Poppins Black"/>
                <a:cs typeface="Poppins Black"/>
                <a:sym typeface="Poppins Black"/>
              </a:rPr>
              <a:t>¿Quién puede </a:t>
            </a:r>
            <a:endParaRPr sz="2100"/>
          </a:p>
          <a:p>
            <a:pPr indent="0" lvl="0" marL="0" marR="0" rtl="0" algn="ctr">
              <a:lnSpc>
                <a:spcPct val="100000"/>
              </a:lnSpc>
              <a:spcBef>
                <a:spcPts val="0"/>
              </a:spcBef>
              <a:spcAft>
                <a:spcPts val="0"/>
              </a:spcAft>
              <a:buNone/>
            </a:pPr>
            <a:r>
              <a:rPr b="1" i="0" lang="en-US" sz="4100" u="none" cap="none" strike="noStrike">
                <a:solidFill>
                  <a:srgbClr val="002575"/>
                </a:solidFill>
                <a:latin typeface="Poppins Black"/>
                <a:ea typeface="Poppins Black"/>
                <a:cs typeface="Poppins Black"/>
                <a:sym typeface="Poppins Black"/>
              </a:rPr>
              <a:t>completar el formulario?</a:t>
            </a:r>
            <a:endParaRPr b="0" i="0" sz="1400" u="none" cap="none" strike="noStrike">
              <a:solidFill>
                <a:srgbClr val="000000"/>
              </a:solidFill>
              <a:latin typeface="Arial"/>
              <a:ea typeface="Arial"/>
              <a:cs typeface="Arial"/>
              <a:sym typeface="Arial"/>
            </a:endParaRPr>
          </a:p>
        </p:txBody>
      </p:sp>
      <p:sp>
        <p:nvSpPr>
          <p:cNvPr id="927" name="Google Shape;927;g38a3352c4e0_1_1066"/>
          <p:cNvSpPr/>
          <p:nvPr/>
        </p:nvSpPr>
        <p:spPr>
          <a:xfrm>
            <a:off x="9853976" y="6602411"/>
            <a:ext cx="1357881" cy="1443274"/>
          </a:xfrm>
          <a:custGeom>
            <a:rect b="b" l="l" r="r" t="t"/>
            <a:pathLst>
              <a:path extrusionOk="0" h="1439675" w="1354495">
                <a:moveTo>
                  <a:pt x="0" y="0"/>
                </a:moveTo>
                <a:lnTo>
                  <a:pt x="1354495" y="0"/>
                </a:lnTo>
                <a:lnTo>
                  <a:pt x="1354495" y="1439675"/>
                </a:lnTo>
                <a:lnTo>
                  <a:pt x="0" y="1439675"/>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928" name="Google Shape;928;g38a3352c4e0_1_1066"/>
          <p:cNvSpPr/>
          <p:nvPr/>
        </p:nvSpPr>
        <p:spPr>
          <a:xfrm>
            <a:off x="9825261" y="5233408"/>
            <a:ext cx="1357881" cy="1443274"/>
          </a:xfrm>
          <a:custGeom>
            <a:rect b="b" l="l" r="r" t="t"/>
            <a:pathLst>
              <a:path extrusionOk="0" h="1439675" w="1354495">
                <a:moveTo>
                  <a:pt x="0" y="0"/>
                </a:moveTo>
                <a:lnTo>
                  <a:pt x="1354494" y="0"/>
                </a:lnTo>
                <a:lnTo>
                  <a:pt x="1354494" y="1439676"/>
                </a:lnTo>
                <a:lnTo>
                  <a:pt x="0" y="1439676"/>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929" name="Google Shape;929;g38a3352c4e0_1_1066"/>
          <p:cNvSpPr/>
          <p:nvPr/>
        </p:nvSpPr>
        <p:spPr>
          <a:xfrm>
            <a:off x="9853976" y="3702029"/>
            <a:ext cx="1357881" cy="1443274"/>
          </a:xfrm>
          <a:custGeom>
            <a:rect b="b" l="l" r="r" t="t"/>
            <a:pathLst>
              <a:path extrusionOk="0" h="1439675" w="1354495">
                <a:moveTo>
                  <a:pt x="0" y="0"/>
                </a:moveTo>
                <a:lnTo>
                  <a:pt x="1354495" y="0"/>
                </a:lnTo>
                <a:lnTo>
                  <a:pt x="1354495" y="1439676"/>
                </a:lnTo>
                <a:lnTo>
                  <a:pt x="0" y="1439676"/>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930" name="Google Shape;930;g38a3352c4e0_1_1066"/>
          <p:cNvSpPr/>
          <p:nvPr/>
        </p:nvSpPr>
        <p:spPr>
          <a:xfrm>
            <a:off x="10012169" y="4127961"/>
            <a:ext cx="848509" cy="700406"/>
          </a:xfrm>
          <a:custGeom>
            <a:rect b="b" l="l" r="r" t="t"/>
            <a:pathLst>
              <a:path extrusionOk="0" h="698659" w="846393">
                <a:moveTo>
                  <a:pt x="0" y="0"/>
                </a:moveTo>
                <a:lnTo>
                  <a:pt x="846393" y="0"/>
                </a:lnTo>
                <a:lnTo>
                  <a:pt x="846393" y="698659"/>
                </a:lnTo>
                <a:lnTo>
                  <a:pt x="0" y="698659"/>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931" name="Google Shape;931;g38a3352c4e0_1_1066"/>
          <p:cNvSpPr/>
          <p:nvPr/>
        </p:nvSpPr>
        <p:spPr>
          <a:xfrm>
            <a:off x="10012169" y="5583132"/>
            <a:ext cx="913076" cy="742082"/>
          </a:xfrm>
          <a:custGeom>
            <a:rect b="b" l="l" r="r" t="t"/>
            <a:pathLst>
              <a:path extrusionOk="0" h="740231" w="910799">
                <a:moveTo>
                  <a:pt x="0" y="0"/>
                </a:moveTo>
                <a:lnTo>
                  <a:pt x="910798" y="0"/>
                </a:lnTo>
                <a:lnTo>
                  <a:pt x="910798" y="740230"/>
                </a:lnTo>
                <a:lnTo>
                  <a:pt x="0" y="740230"/>
                </a:lnTo>
                <a:lnTo>
                  <a:pt x="0" y="0"/>
                </a:lnTo>
                <a:close/>
              </a:path>
            </a:pathLst>
          </a:custGeom>
          <a:blipFill rotWithShape="1">
            <a:blip r:embed="rId6">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932" name="Google Shape;932;g38a3352c4e0_1_1066"/>
          <p:cNvSpPr/>
          <p:nvPr/>
        </p:nvSpPr>
        <p:spPr>
          <a:xfrm>
            <a:off x="10142471" y="6911210"/>
            <a:ext cx="779449" cy="870892"/>
          </a:xfrm>
          <a:custGeom>
            <a:rect b="b" l="l" r="r" t="t"/>
            <a:pathLst>
              <a:path extrusionOk="0" h="868720" w="777505">
                <a:moveTo>
                  <a:pt x="0" y="0"/>
                </a:moveTo>
                <a:lnTo>
                  <a:pt x="777505" y="0"/>
                </a:lnTo>
                <a:lnTo>
                  <a:pt x="777505" y="868720"/>
                </a:lnTo>
                <a:lnTo>
                  <a:pt x="0" y="868720"/>
                </a:lnTo>
                <a:lnTo>
                  <a:pt x="0" y="0"/>
                </a:lnTo>
                <a:close/>
              </a:path>
            </a:pathLst>
          </a:custGeom>
          <a:blipFill rotWithShape="1">
            <a:blip r:embed="rId7">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933" name="Google Shape;933;g38a3352c4e0_1_1066"/>
          <p:cNvSpPr/>
          <p:nvPr/>
        </p:nvSpPr>
        <p:spPr>
          <a:xfrm>
            <a:off x="10190651" y="8291646"/>
            <a:ext cx="870892" cy="870892"/>
          </a:xfrm>
          <a:custGeom>
            <a:rect b="b" l="l" r="r" t="t"/>
            <a:pathLst>
              <a:path extrusionOk="0" h="868720" w="868720">
                <a:moveTo>
                  <a:pt x="0" y="0"/>
                </a:moveTo>
                <a:lnTo>
                  <a:pt x="868720" y="0"/>
                </a:lnTo>
                <a:lnTo>
                  <a:pt x="868720" y="868720"/>
                </a:lnTo>
                <a:lnTo>
                  <a:pt x="0" y="868720"/>
                </a:lnTo>
                <a:lnTo>
                  <a:pt x="0" y="0"/>
                </a:lnTo>
                <a:close/>
              </a:path>
            </a:pathLst>
          </a:custGeom>
          <a:blipFill rotWithShape="1">
            <a:blip r:embed="rId8">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934" name="Google Shape;934;g38a3352c4e0_1_1066"/>
          <p:cNvSpPr txBox="1"/>
          <p:nvPr/>
        </p:nvSpPr>
        <p:spPr>
          <a:xfrm>
            <a:off x="11422335" y="5607482"/>
            <a:ext cx="5028300" cy="5232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00" u="none" cap="none" strike="noStrike">
                <a:solidFill>
                  <a:srgbClr val="FFFFFF"/>
                </a:solidFill>
                <a:latin typeface="Poppins SemiBold"/>
                <a:ea typeface="Poppins SemiBold"/>
                <a:cs typeface="Poppins SemiBold"/>
                <a:sym typeface="Poppins SemiBold"/>
              </a:rPr>
              <a:t>Tías y tíos</a:t>
            </a:r>
            <a:endParaRPr b="0" i="0" sz="1400" u="none" cap="none" strike="noStrike">
              <a:solidFill>
                <a:srgbClr val="000000"/>
              </a:solidFill>
              <a:latin typeface="Arial"/>
              <a:ea typeface="Arial"/>
              <a:cs typeface="Arial"/>
              <a:sym typeface="Arial"/>
            </a:endParaRPr>
          </a:p>
        </p:txBody>
      </p:sp>
      <p:sp>
        <p:nvSpPr>
          <p:cNvPr id="935" name="Google Shape;935;g38a3352c4e0_1_1066"/>
          <p:cNvSpPr txBox="1"/>
          <p:nvPr/>
        </p:nvSpPr>
        <p:spPr>
          <a:xfrm>
            <a:off x="11445200" y="8283762"/>
            <a:ext cx="4450500" cy="778800"/>
          </a:xfrm>
          <a:prstGeom prst="rect">
            <a:avLst/>
          </a:prstGeom>
          <a:noFill/>
          <a:ln>
            <a:noFill/>
          </a:ln>
        </p:spPr>
        <p:txBody>
          <a:bodyPr anchorCtr="0" anchor="t" bIns="0" lIns="0" spcFirstLastPara="1" rIns="0" wrap="square" tIns="0">
            <a:spAutoFit/>
          </a:bodyPr>
          <a:lstStyle/>
          <a:p>
            <a:pPr indent="0" lvl="0" marL="0" marR="0" rtl="0" algn="l">
              <a:lnSpc>
                <a:spcPct val="119965"/>
              </a:lnSpc>
              <a:spcBef>
                <a:spcPts val="0"/>
              </a:spcBef>
              <a:spcAft>
                <a:spcPts val="0"/>
              </a:spcAft>
              <a:buNone/>
            </a:pPr>
            <a:r>
              <a:rPr b="1" i="0" lang="en-US" sz="2300" u="none" cap="none" strike="noStrike">
                <a:solidFill>
                  <a:srgbClr val="FFFFFF"/>
                </a:solidFill>
                <a:latin typeface="Poppins SemiBold"/>
                <a:ea typeface="Poppins SemiBold"/>
                <a:cs typeface="Poppins SemiBold"/>
                <a:sym typeface="Poppins SemiBold"/>
              </a:rPr>
              <a:t>Otros adultos que viven con el estudiante</a:t>
            </a:r>
            <a:endParaRPr b="0" i="0" sz="1400" u="none" cap="none" strike="noStrike">
              <a:solidFill>
                <a:srgbClr val="000000"/>
              </a:solidFill>
              <a:latin typeface="Arial"/>
              <a:ea typeface="Arial"/>
              <a:cs typeface="Arial"/>
              <a:sym typeface="Arial"/>
            </a:endParaRPr>
          </a:p>
        </p:txBody>
      </p:sp>
      <p:sp>
        <p:nvSpPr>
          <p:cNvPr id="936" name="Google Shape;936;g38a3352c4e0_1_1066"/>
          <p:cNvSpPr txBox="1"/>
          <p:nvPr/>
        </p:nvSpPr>
        <p:spPr>
          <a:xfrm>
            <a:off x="11391863" y="6846498"/>
            <a:ext cx="4124400" cy="92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000" u="none" cap="none" strike="noStrike">
                <a:solidFill>
                  <a:srgbClr val="FFFFFF"/>
                </a:solidFill>
                <a:latin typeface="Poppins SemiBold"/>
                <a:ea typeface="Poppins SemiBold"/>
                <a:cs typeface="Poppins SemiBold"/>
                <a:sym typeface="Poppins SemiBold"/>
              </a:rPr>
              <a:t>Hermanos mayores (18+)</a:t>
            </a:r>
            <a:endParaRPr b="0" i="0" sz="1400" u="none" cap="none" strike="noStrike">
              <a:solidFill>
                <a:srgbClr val="000000"/>
              </a:solidFill>
              <a:latin typeface="Arial"/>
              <a:ea typeface="Arial"/>
              <a:cs typeface="Arial"/>
              <a:sym typeface="Arial"/>
            </a:endParaRPr>
          </a:p>
        </p:txBody>
      </p:sp>
      <p:sp>
        <p:nvSpPr>
          <p:cNvPr id="937" name="Google Shape;937;g38a3352c4e0_1_1066"/>
          <p:cNvSpPr txBox="1"/>
          <p:nvPr/>
        </p:nvSpPr>
        <p:spPr>
          <a:xfrm>
            <a:off x="11366664" y="4148486"/>
            <a:ext cx="3955800" cy="569400"/>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1" i="0" lang="en-US" sz="3700" u="none" cap="none" strike="noStrike">
                <a:solidFill>
                  <a:srgbClr val="FFFFFF"/>
                </a:solidFill>
                <a:latin typeface="Poppins SemiBold"/>
                <a:ea typeface="Poppins SemiBold"/>
                <a:cs typeface="Poppins SemiBold"/>
                <a:sym typeface="Poppins SemiBold"/>
              </a:rPr>
              <a:t>Abuelos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grpSp>
        <p:nvGrpSpPr>
          <p:cNvPr id="942" name="Google Shape;942;g38a3352c4e0_1_1166"/>
          <p:cNvGrpSpPr/>
          <p:nvPr/>
        </p:nvGrpSpPr>
        <p:grpSpPr>
          <a:xfrm>
            <a:off x="8736731" y="3474980"/>
            <a:ext cx="1030354" cy="1015228"/>
            <a:chOff x="5824487" y="2316653"/>
            <a:chExt cx="686902" cy="676819"/>
          </a:xfrm>
        </p:grpSpPr>
        <p:grpSp>
          <p:nvGrpSpPr>
            <p:cNvPr id="943" name="Google Shape;943;g38a3352c4e0_1_1166"/>
            <p:cNvGrpSpPr/>
            <p:nvPr/>
          </p:nvGrpSpPr>
          <p:grpSpPr>
            <a:xfrm rot="-5400000">
              <a:off x="5824487" y="2316653"/>
              <a:ext cx="676819" cy="676819"/>
              <a:chOff x="0" y="0"/>
              <a:chExt cx="812800" cy="812800"/>
            </a:xfrm>
          </p:grpSpPr>
          <p:sp>
            <p:nvSpPr>
              <p:cNvPr id="944" name="Google Shape;944;g38a3352c4e0_1_116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g38a3352c4e0_1_1166"/>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46" name="Google Shape;946;g38a3352c4e0_1_1166"/>
            <p:cNvGrpSpPr/>
            <p:nvPr/>
          </p:nvGrpSpPr>
          <p:grpSpPr>
            <a:xfrm rot="5400000">
              <a:off x="5871470" y="2363630"/>
              <a:ext cx="582859" cy="582859"/>
              <a:chOff x="0" y="0"/>
              <a:chExt cx="812800" cy="812800"/>
            </a:xfrm>
          </p:grpSpPr>
          <p:sp>
            <p:nvSpPr>
              <p:cNvPr id="947" name="Google Shape;947;g38a3352c4e0_1_116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571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g38a3352c4e0_1_1166"/>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49" name="Google Shape;949;g38a3352c4e0_1_1166"/>
            <p:cNvSpPr/>
            <p:nvPr/>
          </p:nvSpPr>
          <p:spPr>
            <a:xfrm>
              <a:off x="5905778" y="2397930"/>
              <a:ext cx="514096" cy="51409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FD3"/>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g38a3352c4e0_1_1166"/>
            <p:cNvSpPr/>
            <p:nvPr/>
          </p:nvSpPr>
          <p:spPr>
            <a:xfrm>
              <a:off x="5905778" y="2363631"/>
              <a:ext cx="605611" cy="533695"/>
            </a:xfrm>
            <a:custGeom>
              <a:rect b="b" l="l" r="r" t="t"/>
              <a:pathLst>
                <a:path extrusionOk="0" h="799543" w="907283">
                  <a:moveTo>
                    <a:pt x="0" y="0"/>
                  </a:moveTo>
                  <a:lnTo>
                    <a:pt x="907283" y="0"/>
                  </a:lnTo>
                  <a:lnTo>
                    <a:pt x="907283" y="799543"/>
                  </a:lnTo>
                  <a:lnTo>
                    <a:pt x="0" y="799543"/>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grpSp>
        <p:nvGrpSpPr>
          <p:cNvPr id="951" name="Google Shape;951;g38a3352c4e0_1_1166"/>
          <p:cNvGrpSpPr/>
          <p:nvPr/>
        </p:nvGrpSpPr>
        <p:grpSpPr>
          <a:xfrm>
            <a:off x="8736731" y="4899806"/>
            <a:ext cx="1053182" cy="1015228"/>
            <a:chOff x="5824487" y="3266537"/>
            <a:chExt cx="702121" cy="676819"/>
          </a:xfrm>
        </p:grpSpPr>
        <p:grpSp>
          <p:nvGrpSpPr>
            <p:cNvPr id="952" name="Google Shape;952;g38a3352c4e0_1_1166"/>
            <p:cNvGrpSpPr/>
            <p:nvPr/>
          </p:nvGrpSpPr>
          <p:grpSpPr>
            <a:xfrm rot="-5400000">
              <a:off x="5824487" y="3266537"/>
              <a:ext cx="676819" cy="676819"/>
              <a:chOff x="0" y="0"/>
              <a:chExt cx="812800" cy="812800"/>
            </a:xfrm>
          </p:grpSpPr>
          <p:sp>
            <p:nvSpPr>
              <p:cNvPr id="953" name="Google Shape;953;g38a3352c4e0_1_116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g38a3352c4e0_1_1166"/>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55" name="Google Shape;955;g38a3352c4e0_1_1166"/>
            <p:cNvGrpSpPr/>
            <p:nvPr/>
          </p:nvGrpSpPr>
          <p:grpSpPr>
            <a:xfrm rot="5400000">
              <a:off x="5871470" y="3313514"/>
              <a:ext cx="582859" cy="582859"/>
              <a:chOff x="0" y="0"/>
              <a:chExt cx="812800" cy="812800"/>
            </a:xfrm>
          </p:grpSpPr>
          <p:sp>
            <p:nvSpPr>
              <p:cNvPr id="956" name="Google Shape;956;g38a3352c4e0_1_116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571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g38a3352c4e0_1_1166"/>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58" name="Google Shape;958;g38a3352c4e0_1_1166"/>
            <p:cNvSpPr/>
            <p:nvPr/>
          </p:nvSpPr>
          <p:spPr>
            <a:xfrm>
              <a:off x="5905778" y="3347813"/>
              <a:ext cx="514096" cy="51409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FD3"/>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g38a3352c4e0_1_1166"/>
            <p:cNvSpPr/>
            <p:nvPr/>
          </p:nvSpPr>
          <p:spPr>
            <a:xfrm>
              <a:off x="5920997" y="3338425"/>
              <a:ext cx="605611" cy="533695"/>
            </a:xfrm>
            <a:custGeom>
              <a:rect b="b" l="l" r="r" t="t"/>
              <a:pathLst>
                <a:path extrusionOk="0" h="799543" w="907283">
                  <a:moveTo>
                    <a:pt x="0" y="0"/>
                  </a:moveTo>
                  <a:lnTo>
                    <a:pt x="907283" y="0"/>
                  </a:lnTo>
                  <a:lnTo>
                    <a:pt x="907283" y="799544"/>
                  </a:lnTo>
                  <a:lnTo>
                    <a:pt x="0" y="799544"/>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grpSp>
        <p:nvGrpSpPr>
          <p:cNvPr id="960" name="Google Shape;960;g38a3352c4e0_1_1166"/>
          <p:cNvGrpSpPr/>
          <p:nvPr/>
        </p:nvGrpSpPr>
        <p:grpSpPr>
          <a:xfrm>
            <a:off x="8736731" y="6556199"/>
            <a:ext cx="1053182" cy="1015228"/>
            <a:chOff x="5824487" y="4370799"/>
            <a:chExt cx="702121" cy="676819"/>
          </a:xfrm>
        </p:grpSpPr>
        <p:grpSp>
          <p:nvGrpSpPr>
            <p:cNvPr id="961" name="Google Shape;961;g38a3352c4e0_1_1166"/>
            <p:cNvGrpSpPr/>
            <p:nvPr/>
          </p:nvGrpSpPr>
          <p:grpSpPr>
            <a:xfrm rot="-5400000">
              <a:off x="5824487" y="4370799"/>
              <a:ext cx="676819" cy="676819"/>
              <a:chOff x="0" y="0"/>
              <a:chExt cx="812800" cy="812800"/>
            </a:xfrm>
          </p:grpSpPr>
          <p:sp>
            <p:nvSpPr>
              <p:cNvPr id="962" name="Google Shape;962;g38a3352c4e0_1_116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g38a3352c4e0_1_1166"/>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64" name="Google Shape;964;g38a3352c4e0_1_1166"/>
            <p:cNvGrpSpPr/>
            <p:nvPr/>
          </p:nvGrpSpPr>
          <p:grpSpPr>
            <a:xfrm rot="5400000">
              <a:off x="5871470" y="4417776"/>
              <a:ext cx="582859" cy="582859"/>
              <a:chOff x="0" y="0"/>
              <a:chExt cx="812800" cy="812800"/>
            </a:xfrm>
          </p:grpSpPr>
          <p:sp>
            <p:nvSpPr>
              <p:cNvPr id="965" name="Google Shape;965;g38a3352c4e0_1_116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571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g38a3352c4e0_1_1166"/>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67" name="Google Shape;967;g38a3352c4e0_1_1166"/>
            <p:cNvSpPr/>
            <p:nvPr/>
          </p:nvSpPr>
          <p:spPr>
            <a:xfrm>
              <a:off x="5905778" y="4452075"/>
              <a:ext cx="514096" cy="51409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FD3"/>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g38a3352c4e0_1_1166"/>
            <p:cNvSpPr/>
            <p:nvPr/>
          </p:nvSpPr>
          <p:spPr>
            <a:xfrm>
              <a:off x="5920997" y="4442687"/>
              <a:ext cx="605611" cy="533695"/>
            </a:xfrm>
            <a:custGeom>
              <a:rect b="b" l="l" r="r" t="t"/>
              <a:pathLst>
                <a:path extrusionOk="0" h="799543" w="907283">
                  <a:moveTo>
                    <a:pt x="0" y="0"/>
                  </a:moveTo>
                  <a:lnTo>
                    <a:pt x="907283" y="0"/>
                  </a:lnTo>
                  <a:lnTo>
                    <a:pt x="907283" y="799543"/>
                  </a:lnTo>
                  <a:lnTo>
                    <a:pt x="0" y="799543"/>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grpSp>
        <p:nvGrpSpPr>
          <p:cNvPr id="969" name="Google Shape;969;g38a3352c4e0_1_1166"/>
          <p:cNvGrpSpPr/>
          <p:nvPr/>
        </p:nvGrpSpPr>
        <p:grpSpPr>
          <a:xfrm>
            <a:off x="8807217" y="7977362"/>
            <a:ext cx="1016384" cy="1015228"/>
            <a:chOff x="5871478" y="5318241"/>
            <a:chExt cx="677589" cy="676819"/>
          </a:xfrm>
        </p:grpSpPr>
        <p:grpSp>
          <p:nvGrpSpPr>
            <p:cNvPr id="970" name="Google Shape;970;g38a3352c4e0_1_1166"/>
            <p:cNvGrpSpPr/>
            <p:nvPr/>
          </p:nvGrpSpPr>
          <p:grpSpPr>
            <a:xfrm rot="-5400000">
              <a:off x="5871478" y="5318241"/>
              <a:ext cx="676819" cy="676819"/>
              <a:chOff x="0" y="0"/>
              <a:chExt cx="812800" cy="812800"/>
            </a:xfrm>
          </p:grpSpPr>
          <p:sp>
            <p:nvSpPr>
              <p:cNvPr id="971" name="Google Shape;971;g38a3352c4e0_1_116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g38a3352c4e0_1_1166"/>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73" name="Google Shape;973;g38a3352c4e0_1_1166"/>
            <p:cNvGrpSpPr/>
            <p:nvPr/>
          </p:nvGrpSpPr>
          <p:grpSpPr>
            <a:xfrm rot="5400000">
              <a:off x="5918461" y="5365218"/>
              <a:ext cx="582859" cy="582859"/>
              <a:chOff x="0" y="0"/>
              <a:chExt cx="812800" cy="812800"/>
            </a:xfrm>
          </p:grpSpPr>
          <p:sp>
            <p:nvSpPr>
              <p:cNvPr id="974" name="Google Shape;974;g38a3352c4e0_1_116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571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975" name="Google Shape;975;g38a3352c4e0_1_1166"/>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76" name="Google Shape;976;g38a3352c4e0_1_1166"/>
            <p:cNvSpPr/>
            <p:nvPr/>
          </p:nvSpPr>
          <p:spPr>
            <a:xfrm>
              <a:off x="5952768" y="5399518"/>
              <a:ext cx="514096" cy="51409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FD3"/>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g38a3352c4e0_1_1166"/>
            <p:cNvSpPr/>
            <p:nvPr/>
          </p:nvSpPr>
          <p:spPr>
            <a:xfrm>
              <a:off x="5943456" y="5380741"/>
              <a:ext cx="605611" cy="533695"/>
            </a:xfrm>
            <a:custGeom>
              <a:rect b="b" l="l" r="r" t="t"/>
              <a:pathLst>
                <a:path extrusionOk="0" h="799543" w="907283">
                  <a:moveTo>
                    <a:pt x="0" y="0"/>
                  </a:moveTo>
                  <a:lnTo>
                    <a:pt x="907283" y="0"/>
                  </a:lnTo>
                  <a:lnTo>
                    <a:pt x="907283" y="799543"/>
                  </a:lnTo>
                  <a:lnTo>
                    <a:pt x="0" y="799543"/>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sp>
        <p:nvSpPr>
          <p:cNvPr id="978" name="Google Shape;978;g38a3352c4e0_1_1166"/>
          <p:cNvSpPr txBox="1"/>
          <p:nvPr/>
        </p:nvSpPr>
        <p:spPr>
          <a:xfrm>
            <a:off x="2415921" y="5523314"/>
            <a:ext cx="5028300" cy="5232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Clr>
                <a:srgbClr val="000000"/>
              </a:buClr>
              <a:buSzPts val="5000"/>
              <a:buFont typeface="Arial"/>
              <a:buNone/>
            </a:pPr>
            <a:r>
              <a:rPr b="1" i="0" lang="en-US" sz="3400" u="none" cap="none" strike="noStrike">
                <a:solidFill>
                  <a:srgbClr val="FFFFFF"/>
                </a:solidFill>
                <a:latin typeface="Poppins SemiBold"/>
                <a:ea typeface="Poppins SemiBold"/>
                <a:cs typeface="Poppins SemiBold"/>
                <a:sym typeface="Poppins SemiBold"/>
              </a:rPr>
              <a:t>Aunts and uncles</a:t>
            </a:r>
            <a:endParaRPr b="0" i="0" sz="1400" u="none" cap="none" strike="noStrike">
              <a:solidFill>
                <a:srgbClr val="000000"/>
              </a:solidFill>
              <a:latin typeface="Arial"/>
              <a:ea typeface="Arial"/>
              <a:cs typeface="Arial"/>
              <a:sym typeface="Arial"/>
            </a:endParaRPr>
          </a:p>
        </p:txBody>
      </p:sp>
      <p:sp>
        <p:nvSpPr>
          <p:cNvPr id="979" name="Google Shape;979;g38a3352c4e0_1_1166"/>
          <p:cNvSpPr txBox="1"/>
          <p:nvPr/>
        </p:nvSpPr>
        <p:spPr>
          <a:xfrm>
            <a:off x="10533225" y="2526368"/>
            <a:ext cx="6072000" cy="7389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1" i="0" lang="en-US" sz="4800" u="none" cap="none" strike="noStrike">
                <a:solidFill>
                  <a:srgbClr val="002575"/>
                </a:solidFill>
                <a:latin typeface="Poppins"/>
                <a:ea typeface="Poppins"/>
                <a:cs typeface="Poppins"/>
                <a:sym typeface="Poppins"/>
              </a:rPr>
              <a:t>¿Qué incluye?</a:t>
            </a:r>
            <a:endParaRPr b="0" i="0" sz="1500" u="none" cap="none" strike="noStrike">
              <a:solidFill>
                <a:srgbClr val="002575"/>
              </a:solidFill>
              <a:latin typeface="Arial"/>
              <a:ea typeface="Arial"/>
              <a:cs typeface="Arial"/>
              <a:sym typeface="Arial"/>
            </a:endParaRPr>
          </a:p>
        </p:txBody>
      </p:sp>
      <p:sp>
        <p:nvSpPr>
          <p:cNvPr id="980" name="Google Shape;980;g38a3352c4e0_1_1166"/>
          <p:cNvSpPr txBox="1"/>
          <p:nvPr/>
        </p:nvSpPr>
        <p:spPr>
          <a:xfrm>
            <a:off x="10362935" y="6874891"/>
            <a:ext cx="7114500" cy="4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00" u="none" cap="none" strike="noStrike">
                <a:solidFill>
                  <a:srgbClr val="002575"/>
                </a:solidFill>
                <a:latin typeface="Poppins"/>
                <a:ea typeface="Poppins"/>
                <a:cs typeface="Poppins"/>
                <a:sym typeface="Poppins"/>
              </a:rPr>
              <a:t>Firma bajo pena de perjurio</a:t>
            </a:r>
            <a:endParaRPr b="0" i="0" sz="1400" u="none" cap="none" strike="noStrike">
              <a:solidFill>
                <a:srgbClr val="002575"/>
              </a:solidFill>
              <a:latin typeface="Arial"/>
              <a:ea typeface="Arial"/>
              <a:cs typeface="Arial"/>
              <a:sym typeface="Arial"/>
            </a:endParaRPr>
          </a:p>
        </p:txBody>
      </p:sp>
      <p:sp>
        <p:nvSpPr>
          <p:cNvPr id="981" name="Google Shape;981;g38a3352c4e0_1_1166"/>
          <p:cNvSpPr txBox="1"/>
          <p:nvPr/>
        </p:nvSpPr>
        <p:spPr>
          <a:xfrm>
            <a:off x="10322268" y="3753338"/>
            <a:ext cx="6722700" cy="52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400" u="none" cap="none" strike="noStrike">
                <a:solidFill>
                  <a:srgbClr val="002575"/>
                </a:solidFill>
                <a:latin typeface="Poppins"/>
                <a:ea typeface="Poppins"/>
                <a:cs typeface="Poppins"/>
                <a:sym typeface="Poppins"/>
              </a:rPr>
              <a:t>Información del estudiante</a:t>
            </a:r>
            <a:endParaRPr b="0" i="0" sz="1400" u="none" cap="none" strike="noStrike">
              <a:solidFill>
                <a:srgbClr val="002575"/>
              </a:solidFill>
              <a:latin typeface="Arial"/>
              <a:ea typeface="Arial"/>
              <a:cs typeface="Arial"/>
              <a:sym typeface="Arial"/>
            </a:endParaRPr>
          </a:p>
        </p:txBody>
      </p:sp>
      <p:sp>
        <p:nvSpPr>
          <p:cNvPr id="982" name="Google Shape;982;g38a3352c4e0_1_1166"/>
          <p:cNvSpPr txBox="1"/>
          <p:nvPr/>
        </p:nvSpPr>
        <p:spPr>
          <a:xfrm>
            <a:off x="10434479" y="8071112"/>
            <a:ext cx="7883100" cy="95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00" u="none" cap="none" strike="noStrike">
                <a:solidFill>
                  <a:srgbClr val="002575"/>
                </a:solidFill>
                <a:latin typeface="Poppins"/>
                <a:ea typeface="Poppins"/>
                <a:cs typeface="Poppins"/>
                <a:sym typeface="Poppins"/>
              </a:rPr>
              <a:t>Declaración que confirma que el estudiante vive con el cuidador</a:t>
            </a:r>
            <a:endParaRPr b="0" i="0" sz="1400" u="none" cap="none" strike="noStrike">
              <a:solidFill>
                <a:srgbClr val="002575"/>
              </a:solidFill>
              <a:latin typeface="Arial"/>
              <a:ea typeface="Arial"/>
              <a:cs typeface="Arial"/>
              <a:sym typeface="Arial"/>
            </a:endParaRPr>
          </a:p>
        </p:txBody>
      </p:sp>
      <p:sp>
        <p:nvSpPr>
          <p:cNvPr id="983" name="Google Shape;983;g38a3352c4e0_1_1166"/>
          <p:cNvSpPr txBox="1"/>
          <p:nvPr/>
        </p:nvSpPr>
        <p:spPr>
          <a:xfrm>
            <a:off x="10322268" y="5165760"/>
            <a:ext cx="6722700" cy="52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400" u="none" cap="none" strike="noStrike">
                <a:solidFill>
                  <a:srgbClr val="002575"/>
                </a:solidFill>
                <a:latin typeface="Poppins"/>
                <a:ea typeface="Poppins"/>
                <a:cs typeface="Poppins"/>
                <a:sym typeface="Poppins"/>
              </a:rPr>
              <a:t>Relación con el cuidador</a:t>
            </a:r>
            <a:endParaRPr b="0" i="0" sz="1400" u="none" cap="none" strike="noStrike">
              <a:solidFill>
                <a:srgbClr val="002575"/>
              </a:solidFill>
              <a:latin typeface="Arial"/>
              <a:ea typeface="Arial"/>
              <a:cs typeface="Arial"/>
              <a:sym typeface="Arial"/>
            </a:endParaRPr>
          </a:p>
        </p:txBody>
      </p:sp>
      <p:grpSp>
        <p:nvGrpSpPr>
          <p:cNvPr id="984" name="Google Shape;984;g38a3352c4e0_1_1166"/>
          <p:cNvGrpSpPr/>
          <p:nvPr/>
        </p:nvGrpSpPr>
        <p:grpSpPr>
          <a:xfrm>
            <a:off x="-46048" y="-232883"/>
            <a:ext cx="18334415" cy="2417307"/>
            <a:chOff x="-30699" y="-155255"/>
            <a:chExt cx="12222943" cy="1611538"/>
          </a:xfrm>
        </p:grpSpPr>
        <p:grpSp>
          <p:nvGrpSpPr>
            <p:cNvPr id="985" name="Google Shape;985;g38a3352c4e0_1_1166"/>
            <p:cNvGrpSpPr/>
            <p:nvPr/>
          </p:nvGrpSpPr>
          <p:grpSpPr>
            <a:xfrm>
              <a:off x="-30699" y="-155255"/>
              <a:ext cx="12222943" cy="1280621"/>
              <a:chOff x="0" y="-38100"/>
              <a:chExt cx="4959000" cy="368524"/>
            </a:xfrm>
          </p:grpSpPr>
          <p:sp>
            <p:nvSpPr>
              <p:cNvPr id="986" name="Google Shape;986;g38a3352c4e0_1_1166"/>
              <p:cNvSpPr/>
              <p:nvPr/>
            </p:nvSpPr>
            <p:spPr>
              <a:xfrm>
                <a:off x="0" y="0"/>
                <a:ext cx="4958901" cy="330424"/>
              </a:xfrm>
              <a:custGeom>
                <a:rect b="b" l="l" r="r" t="t"/>
                <a:pathLst>
                  <a:path extrusionOk="0" h="330424" w="4958901">
                    <a:moveTo>
                      <a:pt x="0" y="0"/>
                    </a:moveTo>
                    <a:lnTo>
                      <a:pt x="4958901" y="0"/>
                    </a:lnTo>
                    <a:lnTo>
                      <a:pt x="4958901" y="330424"/>
                    </a:lnTo>
                    <a:lnTo>
                      <a:pt x="0" y="330424"/>
                    </a:lnTo>
                    <a:close/>
                  </a:path>
                </a:pathLst>
              </a:custGeom>
              <a:solidFill>
                <a:srgbClr val="002575"/>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987" name="Google Shape;987;g38a3352c4e0_1_1166"/>
              <p:cNvSpPr txBox="1"/>
              <p:nvPr/>
            </p:nvSpPr>
            <p:spPr>
              <a:xfrm>
                <a:off x="0" y="-38100"/>
                <a:ext cx="4959000" cy="368400"/>
              </a:xfrm>
              <a:prstGeom prst="rect">
                <a:avLst/>
              </a:prstGeom>
              <a:noFill/>
              <a:ln>
                <a:noFill/>
              </a:ln>
            </p:spPr>
            <p:txBody>
              <a:bodyPr anchorCtr="0" anchor="ctr" bIns="50775" lIns="50775" spcFirstLastPara="1" rIns="50775" wrap="square" tIns="50775">
                <a:noAutofit/>
              </a:bodyPr>
              <a:lstStyle/>
              <a:p>
                <a:pPr indent="0" lvl="0" marL="0" marR="0" rtl="0" algn="ctr">
                  <a:lnSpc>
                    <a:spcPct val="147722"/>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88" name="Google Shape;988;g38a3352c4e0_1_1166"/>
            <p:cNvSpPr/>
            <p:nvPr/>
          </p:nvSpPr>
          <p:spPr>
            <a:xfrm>
              <a:off x="270164" y="0"/>
              <a:ext cx="1456283" cy="1456283"/>
            </a:xfrm>
            <a:custGeom>
              <a:rect b="b" l="l" r="r" t="t"/>
              <a:pathLst>
                <a:path extrusionOk="0" h="2181697" w="2181697">
                  <a:moveTo>
                    <a:pt x="0" y="0"/>
                  </a:moveTo>
                  <a:lnTo>
                    <a:pt x="2181698" y="0"/>
                  </a:lnTo>
                  <a:lnTo>
                    <a:pt x="2181698" y="2181697"/>
                  </a:lnTo>
                  <a:lnTo>
                    <a:pt x="0" y="2181697"/>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989" name="Google Shape;989;g38a3352c4e0_1_1166"/>
            <p:cNvSpPr txBox="1"/>
            <p:nvPr/>
          </p:nvSpPr>
          <p:spPr>
            <a:xfrm>
              <a:off x="4068094" y="0"/>
              <a:ext cx="7583700" cy="4311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4200"/>
                <a:buFont typeface="Arial"/>
                <a:buNone/>
              </a:pPr>
              <a:r>
                <a:rPr b="1" i="0" lang="en-US" sz="4200" u="none" cap="none" strike="noStrike">
                  <a:solidFill>
                    <a:srgbClr val="FFFFFF"/>
                  </a:solidFill>
                  <a:latin typeface="Poppins"/>
                  <a:ea typeface="Poppins"/>
                  <a:cs typeface="Poppins"/>
                  <a:sym typeface="Poppins"/>
                </a:rPr>
                <a:t>Pupil Services and Attendance </a:t>
              </a:r>
              <a:endParaRPr b="0" i="0" sz="1200" u="none" cap="none" strike="noStrike">
                <a:solidFill>
                  <a:srgbClr val="000000"/>
                </a:solidFill>
                <a:latin typeface="Arial"/>
                <a:ea typeface="Arial"/>
                <a:cs typeface="Arial"/>
                <a:sym typeface="Arial"/>
              </a:endParaRPr>
            </a:p>
          </p:txBody>
        </p:sp>
        <p:sp>
          <p:nvSpPr>
            <p:cNvPr id="990" name="Google Shape;990;g38a3352c4e0_1_1166"/>
            <p:cNvSpPr txBox="1"/>
            <p:nvPr/>
          </p:nvSpPr>
          <p:spPr>
            <a:xfrm>
              <a:off x="4068094" y="411257"/>
              <a:ext cx="7583700" cy="4311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4200"/>
                <a:buFont typeface="Arial"/>
                <a:buNone/>
              </a:pPr>
              <a:r>
                <a:rPr b="1" i="0" lang="en-US" sz="4200" u="none" cap="none" strike="noStrike">
                  <a:solidFill>
                    <a:srgbClr val="FFC000"/>
                  </a:solidFill>
                  <a:latin typeface="Poppins"/>
                  <a:ea typeface="Poppins"/>
                  <a:cs typeface="Poppins"/>
                  <a:sym typeface="Poppins"/>
                </a:rPr>
                <a:t>Servicios y Asistencia Estudiantil</a:t>
              </a:r>
              <a:endParaRPr b="0" i="0" sz="1200" u="none" cap="none" strike="noStrike">
                <a:solidFill>
                  <a:srgbClr val="FFC000"/>
                </a:solidFill>
                <a:latin typeface="Arial"/>
                <a:ea typeface="Arial"/>
                <a:cs typeface="Arial"/>
                <a:sym typeface="Arial"/>
              </a:endParaRPr>
            </a:p>
          </p:txBody>
        </p:sp>
      </p:grpSp>
      <p:sp>
        <p:nvSpPr>
          <p:cNvPr id="991" name="Google Shape;991;g38a3352c4e0_1_1166"/>
          <p:cNvSpPr txBox="1"/>
          <p:nvPr/>
        </p:nvSpPr>
        <p:spPr>
          <a:xfrm>
            <a:off x="1243310" y="2526368"/>
            <a:ext cx="6957000" cy="7389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6700"/>
              <a:buFont typeface="Arial"/>
              <a:buNone/>
            </a:pPr>
            <a:r>
              <a:rPr b="1" i="0" lang="en-US" sz="4800" u="none" cap="none" strike="noStrike">
                <a:solidFill>
                  <a:schemeClr val="dk1"/>
                </a:solidFill>
                <a:latin typeface="Poppins"/>
                <a:ea typeface="Poppins"/>
                <a:cs typeface="Poppins"/>
                <a:sym typeface="Poppins"/>
              </a:rPr>
              <a:t>What does it include?</a:t>
            </a:r>
            <a:endParaRPr b="0" i="0" sz="1500" u="none" cap="none" strike="noStrike">
              <a:solidFill>
                <a:schemeClr val="dk1"/>
              </a:solidFill>
              <a:latin typeface="Arial"/>
              <a:ea typeface="Arial"/>
              <a:cs typeface="Arial"/>
              <a:sym typeface="Arial"/>
            </a:endParaRPr>
          </a:p>
        </p:txBody>
      </p:sp>
      <p:sp>
        <p:nvSpPr>
          <p:cNvPr id="992" name="Google Shape;992;g38a3352c4e0_1_1166"/>
          <p:cNvSpPr txBox="1"/>
          <p:nvPr/>
        </p:nvSpPr>
        <p:spPr>
          <a:xfrm>
            <a:off x="1273611" y="6874891"/>
            <a:ext cx="7396800" cy="4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700"/>
              <a:buFont typeface="Arial"/>
              <a:buNone/>
            </a:pPr>
            <a:r>
              <a:rPr b="1" i="0" lang="en-US" sz="3100" u="none" cap="none" strike="noStrike">
                <a:solidFill>
                  <a:schemeClr val="dk1"/>
                </a:solidFill>
                <a:latin typeface="Poppins"/>
                <a:ea typeface="Poppins"/>
                <a:cs typeface="Poppins"/>
                <a:sym typeface="Poppins"/>
              </a:rPr>
              <a:t>Signature under penalty of perjury</a:t>
            </a:r>
            <a:endParaRPr b="0" i="0" sz="1400" u="none" cap="none" strike="noStrike">
              <a:solidFill>
                <a:schemeClr val="dk1"/>
              </a:solidFill>
              <a:latin typeface="Arial"/>
              <a:ea typeface="Arial"/>
              <a:cs typeface="Arial"/>
              <a:sym typeface="Arial"/>
            </a:endParaRPr>
          </a:p>
        </p:txBody>
      </p:sp>
      <p:sp>
        <p:nvSpPr>
          <p:cNvPr id="993" name="Google Shape;993;g38a3352c4e0_1_1166"/>
          <p:cNvSpPr txBox="1"/>
          <p:nvPr/>
        </p:nvSpPr>
        <p:spPr>
          <a:xfrm>
            <a:off x="1243310" y="3753338"/>
            <a:ext cx="6549000" cy="52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100"/>
              <a:buFont typeface="Arial"/>
              <a:buNone/>
            </a:pPr>
            <a:r>
              <a:rPr b="1" i="0" lang="en-US" sz="3400" u="none" cap="none" strike="noStrike">
                <a:solidFill>
                  <a:schemeClr val="dk1"/>
                </a:solidFill>
                <a:latin typeface="Poppins"/>
                <a:ea typeface="Poppins"/>
                <a:cs typeface="Poppins"/>
                <a:sym typeface="Poppins"/>
              </a:rPr>
              <a:t>Student information</a:t>
            </a:r>
            <a:endParaRPr b="0" i="0" sz="1400" u="none" cap="none" strike="noStrike">
              <a:solidFill>
                <a:schemeClr val="dk1"/>
              </a:solidFill>
              <a:latin typeface="Arial"/>
              <a:ea typeface="Arial"/>
              <a:cs typeface="Arial"/>
              <a:sym typeface="Arial"/>
            </a:endParaRPr>
          </a:p>
        </p:txBody>
      </p:sp>
      <p:sp>
        <p:nvSpPr>
          <p:cNvPr id="994" name="Google Shape;994;g38a3352c4e0_1_1166"/>
          <p:cNvSpPr txBox="1"/>
          <p:nvPr/>
        </p:nvSpPr>
        <p:spPr>
          <a:xfrm>
            <a:off x="1273611" y="8071112"/>
            <a:ext cx="6930900" cy="95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700"/>
              <a:buFont typeface="Arial"/>
              <a:buNone/>
            </a:pPr>
            <a:r>
              <a:rPr b="1" i="0" lang="en-US" sz="3100" u="none" cap="none" strike="noStrike">
                <a:solidFill>
                  <a:schemeClr val="dk1"/>
                </a:solidFill>
                <a:latin typeface="Poppins"/>
                <a:ea typeface="Poppins"/>
                <a:cs typeface="Poppins"/>
                <a:sym typeface="Poppins"/>
              </a:rPr>
              <a:t>Statement confirming the student lives with the caregiver</a:t>
            </a:r>
            <a:endParaRPr b="0" i="0" sz="1400" u="none" cap="none" strike="noStrike">
              <a:solidFill>
                <a:schemeClr val="dk1"/>
              </a:solidFill>
              <a:latin typeface="Arial"/>
              <a:ea typeface="Arial"/>
              <a:cs typeface="Arial"/>
              <a:sym typeface="Arial"/>
            </a:endParaRPr>
          </a:p>
        </p:txBody>
      </p:sp>
      <p:sp>
        <p:nvSpPr>
          <p:cNvPr id="995" name="Google Shape;995;g38a3352c4e0_1_1166"/>
          <p:cNvSpPr txBox="1"/>
          <p:nvPr/>
        </p:nvSpPr>
        <p:spPr>
          <a:xfrm>
            <a:off x="1243310" y="5165760"/>
            <a:ext cx="6549000" cy="52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100"/>
              <a:buFont typeface="Arial"/>
              <a:buNone/>
            </a:pPr>
            <a:r>
              <a:rPr b="1" i="0" lang="en-US" sz="3400" u="none" cap="none" strike="noStrike">
                <a:solidFill>
                  <a:schemeClr val="dk1"/>
                </a:solidFill>
                <a:latin typeface="Poppins"/>
                <a:ea typeface="Poppins"/>
                <a:cs typeface="Poppins"/>
                <a:sym typeface="Poppins"/>
              </a:rPr>
              <a:t>Relationship to the caregiver</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grpSp>
        <p:nvGrpSpPr>
          <p:cNvPr id="1000" name="Google Shape;1000;g38a3352c4e0_1_1223"/>
          <p:cNvGrpSpPr/>
          <p:nvPr/>
        </p:nvGrpSpPr>
        <p:grpSpPr>
          <a:xfrm>
            <a:off x="-45942" y="1815523"/>
            <a:ext cx="2794402" cy="3505364"/>
            <a:chOff x="0" y="-47625"/>
            <a:chExt cx="735950" cy="923193"/>
          </a:xfrm>
        </p:grpSpPr>
        <p:sp>
          <p:nvSpPr>
            <p:cNvPr id="1001" name="Google Shape;1001;g38a3352c4e0_1_1223"/>
            <p:cNvSpPr/>
            <p:nvPr/>
          </p:nvSpPr>
          <p:spPr>
            <a:xfrm>
              <a:off x="0" y="0"/>
              <a:ext cx="735950" cy="875568"/>
            </a:xfrm>
            <a:custGeom>
              <a:rect b="b" l="l" r="r" t="t"/>
              <a:pathLst>
                <a:path extrusionOk="0" h="875568" w="735950">
                  <a:moveTo>
                    <a:pt x="0" y="0"/>
                  </a:moveTo>
                  <a:lnTo>
                    <a:pt x="735950" y="0"/>
                  </a:lnTo>
                  <a:lnTo>
                    <a:pt x="735950" y="875568"/>
                  </a:lnTo>
                  <a:lnTo>
                    <a:pt x="0" y="875568"/>
                  </a:lnTo>
                  <a:close/>
                </a:path>
              </a:pathLst>
            </a:custGeom>
            <a:solidFill>
              <a:srgbClr val="FFA509"/>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002" name="Google Shape;1002;g38a3352c4e0_1_1223"/>
            <p:cNvSpPr txBox="1"/>
            <p:nvPr/>
          </p:nvSpPr>
          <p:spPr>
            <a:xfrm>
              <a:off x="0" y="-47625"/>
              <a:ext cx="735900" cy="923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03" name="Google Shape;1003;g38a3352c4e0_1_1223"/>
          <p:cNvGrpSpPr/>
          <p:nvPr/>
        </p:nvGrpSpPr>
        <p:grpSpPr>
          <a:xfrm rot="5400000">
            <a:off x="1178635" y="1755006"/>
            <a:ext cx="3807236" cy="3807155"/>
            <a:chOff x="0" y="0"/>
            <a:chExt cx="812800" cy="812800"/>
          </a:xfrm>
        </p:grpSpPr>
        <p:sp>
          <p:nvSpPr>
            <p:cNvPr id="1004" name="Google Shape;1004;g38a3352c4e0_1_12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g38a3352c4e0_1_1223"/>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06" name="Google Shape;1006;g38a3352c4e0_1_1223"/>
          <p:cNvGrpSpPr/>
          <p:nvPr/>
        </p:nvGrpSpPr>
        <p:grpSpPr>
          <a:xfrm rot="5400000">
            <a:off x="1442954" y="2019333"/>
            <a:ext cx="3278591" cy="3278510"/>
            <a:chOff x="0" y="0"/>
            <a:chExt cx="812800" cy="812800"/>
          </a:xfrm>
        </p:grpSpPr>
        <p:sp>
          <p:nvSpPr>
            <p:cNvPr id="1007" name="Google Shape;1007;g38a3352c4e0_1_12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g38a3352c4e0_1_1223"/>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09" name="Google Shape;1009;g38a3352c4e0_1_1223"/>
          <p:cNvSpPr/>
          <p:nvPr/>
        </p:nvSpPr>
        <p:spPr>
          <a:xfrm>
            <a:off x="1635888" y="2212227"/>
            <a:ext cx="2893568" cy="289356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grpSp>
        <p:nvGrpSpPr>
          <p:cNvPr id="1010" name="Google Shape;1010;g38a3352c4e0_1_1223"/>
          <p:cNvGrpSpPr/>
          <p:nvPr/>
        </p:nvGrpSpPr>
        <p:grpSpPr>
          <a:xfrm>
            <a:off x="-45943" y="6062601"/>
            <a:ext cx="2794402" cy="3505364"/>
            <a:chOff x="0" y="-47625"/>
            <a:chExt cx="735950" cy="923193"/>
          </a:xfrm>
        </p:grpSpPr>
        <p:sp>
          <p:nvSpPr>
            <p:cNvPr id="1011" name="Google Shape;1011;g38a3352c4e0_1_1223"/>
            <p:cNvSpPr/>
            <p:nvPr/>
          </p:nvSpPr>
          <p:spPr>
            <a:xfrm>
              <a:off x="0" y="0"/>
              <a:ext cx="735950" cy="875568"/>
            </a:xfrm>
            <a:custGeom>
              <a:rect b="b" l="l" r="r" t="t"/>
              <a:pathLst>
                <a:path extrusionOk="0" h="875568" w="735950">
                  <a:moveTo>
                    <a:pt x="0" y="0"/>
                  </a:moveTo>
                  <a:lnTo>
                    <a:pt x="735950" y="0"/>
                  </a:lnTo>
                  <a:lnTo>
                    <a:pt x="735950" y="875568"/>
                  </a:lnTo>
                  <a:lnTo>
                    <a:pt x="0" y="875568"/>
                  </a:lnTo>
                  <a:close/>
                </a:path>
              </a:pathLst>
            </a:custGeom>
            <a:solidFill>
              <a:srgbClr val="FFA509"/>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012" name="Google Shape;1012;g38a3352c4e0_1_1223"/>
            <p:cNvSpPr txBox="1"/>
            <p:nvPr/>
          </p:nvSpPr>
          <p:spPr>
            <a:xfrm>
              <a:off x="0" y="-47625"/>
              <a:ext cx="735900" cy="923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13" name="Google Shape;1013;g38a3352c4e0_1_1223"/>
          <p:cNvGrpSpPr/>
          <p:nvPr/>
        </p:nvGrpSpPr>
        <p:grpSpPr>
          <a:xfrm rot="5400000">
            <a:off x="1178633" y="6002082"/>
            <a:ext cx="3807236" cy="3807155"/>
            <a:chOff x="0" y="0"/>
            <a:chExt cx="812800" cy="812800"/>
          </a:xfrm>
        </p:grpSpPr>
        <p:sp>
          <p:nvSpPr>
            <p:cNvPr id="1014" name="Google Shape;1014;g38a3352c4e0_1_12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g38a3352c4e0_1_1223"/>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16" name="Google Shape;1016;g38a3352c4e0_1_1223"/>
          <p:cNvGrpSpPr/>
          <p:nvPr/>
        </p:nvGrpSpPr>
        <p:grpSpPr>
          <a:xfrm rot="5400000">
            <a:off x="1442953" y="6266409"/>
            <a:ext cx="3278591" cy="3278510"/>
            <a:chOff x="0" y="0"/>
            <a:chExt cx="812800" cy="812800"/>
          </a:xfrm>
        </p:grpSpPr>
        <p:sp>
          <p:nvSpPr>
            <p:cNvPr id="1017" name="Google Shape;1017;g38a3352c4e0_1_12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018" name="Google Shape;1018;g38a3352c4e0_1_1223"/>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19" name="Google Shape;1019;g38a3352c4e0_1_1223"/>
          <p:cNvSpPr/>
          <p:nvPr/>
        </p:nvSpPr>
        <p:spPr>
          <a:xfrm>
            <a:off x="1635887" y="6459303"/>
            <a:ext cx="2893568" cy="289356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g38a3352c4e0_1_1223"/>
          <p:cNvSpPr/>
          <p:nvPr/>
        </p:nvSpPr>
        <p:spPr>
          <a:xfrm>
            <a:off x="1178625" y="1835809"/>
            <a:ext cx="4239066" cy="3735677"/>
          </a:xfrm>
          <a:custGeom>
            <a:rect b="b" l="l" r="r" t="t"/>
            <a:pathLst>
              <a:path extrusionOk="0" h="3726361" w="4228495">
                <a:moveTo>
                  <a:pt x="0" y="0"/>
                </a:moveTo>
                <a:lnTo>
                  <a:pt x="4228495" y="0"/>
                </a:lnTo>
                <a:lnTo>
                  <a:pt x="4228495" y="3726361"/>
                </a:lnTo>
                <a:lnTo>
                  <a:pt x="0" y="3726361"/>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021" name="Google Shape;1021;g38a3352c4e0_1_1223"/>
          <p:cNvSpPr txBox="1"/>
          <p:nvPr/>
        </p:nvSpPr>
        <p:spPr>
          <a:xfrm>
            <a:off x="5671408" y="1906895"/>
            <a:ext cx="6071100" cy="769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7500"/>
              <a:buFont typeface="Arial"/>
              <a:buNone/>
            </a:pPr>
            <a:r>
              <a:rPr b="1" i="0" lang="en-US" sz="5000" u="none" cap="none" strike="noStrike">
                <a:solidFill>
                  <a:schemeClr val="dk1"/>
                </a:solidFill>
                <a:latin typeface="Poppins"/>
                <a:ea typeface="Poppins"/>
                <a:cs typeface="Poppins"/>
                <a:sym typeface="Poppins"/>
              </a:rPr>
              <a:t>Parents can:</a:t>
            </a:r>
            <a:endParaRPr b="0" i="0" sz="1400" u="none" cap="none" strike="noStrike">
              <a:solidFill>
                <a:schemeClr val="dk1"/>
              </a:solidFill>
              <a:latin typeface="Arial"/>
              <a:ea typeface="Arial"/>
              <a:cs typeface="Arial"/>
              <a:sym typeface="Arial"/>
            </a:endParaRPr>
          </a:p>
        </p:txBody>
      </p:sp>
      <p:sp>
        <p:nvSpPr>
          <p:cNvPr id="1022" name="Google Shape;1022;g38a3352c4e0_1_1223"/>
          <p:cNvSpPr txBox="1"/>
          <p:nvPr/>
        </p:nvSpPr>
        <p:spPr>
          <a:xfrm>
            <a:off x="5575195" y="2927508"/>
            <a:ext cx="11525400" cy="2493600"/>
          </a:xfrm>
          <a:prstGeom prst="rect">
            <a:avLst/>
          </a:prstGeom>
          <a:noFill/>
          <a:ln>
            <a:noFill/>
          </a:ln>
        </p:spPr>
        <p:txBody>
          <a:bodyPr anchorCtr="0" anchor="t" bIns="0" lIns="0" spcFirstLastPara="1" rIns="0" wrap="square" tIns="0">
            <a:spAutoFit/>
          </a:bodyPr>
          <a:lstStyle/>
          <a:p>
            <a:pPr indent="-323850" lvl="1" marL="647700" marR="0" rtl="0" algn="l">
              <a:lnSpc>
                <a:spcPct val="100000"/>
              </a:lnSpc>
              <a:spcBef>
                <a:spcPts val="0"/>
              </a:spcBef>
              <a:spcAft>
                <a:spcPts val="0"/>
              </a:spcAft>
              <a:buClr>
                <a:srgbClr val="002575"/>
              </a:buClr>
              <a:buSzPts val="4500"/>
              <a:buFont typeface="Arial"/>
              <a:buChar char="•"/>
            </a:pPr>
            <a:r>
              <a:rPr b="1" i="0" lang="en-US" sz="3600" u="none" cap="none" strike="noStrike">
                <a:solidFill>
                  <a:schemeClr val="dk1"/>
                </a:solidFill>
                <a:latin typeface="Poppins Medium"/>
                <a:ea typeface="Poppins Medium"/>
                <a:cs typeface="Poppins Medium"/>
                <a:sym typeface="Poppins Medium"/>
              </a:rPr>
              <a:t>Provide a blank copy of the affidavit to a trusted caregiver for safekeeping.  </a:t>
            </a:r>
            <a:endParaRPr b="0" i="0" sz="1500" u="none" cap="none" strike="noStrike">
              <a:solidFill>
                <a:schemeClr val="dk1"/>
              </a:solidFill>
              <a:latin typeface="Arial"/>
              <a:ea typeface="Arial"/>
              <a:cs typeface="Arial"/>
              <a:sym typeface="Arial"/>
            </a:endParaRPr>
          </a:p>
          <a:p>
            <a:pPr indent="-323850" lvl="1" marL="647700" marR="0" rtl="0" algn="l">
              <a:lnSpc>
                <a:spcPct val="100000"/>
              </a:lnSpc>
              <a:spcBef>
                <a:spcPts val="0"/>
              </a:spcBef>
              <a:spcAft>
                <a:spcPts val="0"/>
              </a:spcAft>
              <a:buClr>
                <a:srgbClr val="002575"/>
              </a:buClr>
              <a:buSzPts val="4500"/>
              <a:buFont typeface="Arial"/>
              <a:buChar char="•"/>
            </a:pPr>
            <a:r>
              <a:rPr b="1" i="0" lang="en-US" sz="3600" u="none" cap="none" strike="noStrike">
                <a:solidFill>
                  <a:schemeClr val="dk1"/>
                </a:solidFill>
                <a:latin typeface="Poppins Medium"/>
                <a:ea typeface="Poppins Medium"/>
                <a:cs typeface="Poppins Medium"/>
                <a:sym typeface="Poppins Medium"/>
              </a:rPr>
              <a:t>The caregiver should fill it out and submit it only when the child is under their supervision.</a:t>
            </a:r>
            <a:endParaRPr b="0" i="0" sz="1500" u="none" cap="none" strike="noStrike">
              <a:solidFill>
                <a:schemeClr val="dk1"/>
              </a:solidFill>
              <a:latin typeface="Arial"/>
              <a:ea typeface="Arial"/>
              <a:cs typeface="Arial"/>
              <a:sym typeface="Arial"/>
            </a:endParaRPr>
          </a:p>
        </p:txBody>
      </p:sp>
      <p:sp>
        <p:nvSpPr>
          <p:cNvPr id="1023" name="Google Shape;1023;g38a3352c4e0_1_1223"/>
          <p:cNvSpPr/>
          <p:nvPr/>
        </p:nvSpPr>
        <p:spPr>
          <a:xfrm>
            <a:off x="1232306" y="6002042"/>
            <a:ext cx="4239066" cy="3735677"/>
          </a:xfrm>
          <a:custGeom>
            <a:rect b="b" l="l" r="r" t="t"/>
            <a:pathLst>
              <a:path extrusionOk="0" h="3726361" w="4228495">
                <a:moveTo>
                  <a:pt x="0" y="0"/>
                </a:moveTo>
                <a:lnTo>
                  <a:pt x="4228495" y="0"/>
                </a:lnTo>
                <a:lnTo>
                  <a:pt x="4228495" y="3726361"/>
                </a:lnTo>
                <a:lnTo>
                  <a:pt x="0" y="3726361"/>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nvGrpSpPr>
          <p:cNvPr id="1024" name="Google Shape;1024;g38a3352c4e0_1_1223"/>
          <p:cNvGrpSpPr/>
          <p:nvPr/>
        </p:nvGrpSpPr>
        <p:grpSpPr>
          <a:xfrm>
            <a:off x="-46048" y="-232883"/>
            <a:ext cx="18334415" cy="2417307"/>
            <a:chOff x="-30699" y="-155255"/>
            <a:chExt cx="12222943" cy="1611538"/>
          </a:xfrm>
        </p:grpSpPr>
        <p:grpSp>
          <p:nvGrpSpPr>
            <p:cNvPr id="1025" name="Google Shape;1025;g38a3352c4e0_1_1223"/>
            <p:cNvGrpSpPr/>
            <p:nvPr/>
          </p:nvGrpSpPr>
          <p:grpSpPr>
            <a:xfrm>
              <a:off x="-30699" y="-155255"/>
              <a:ext cx="12222943" cy="1280621"/>
              <a:chOff x="0" y="-38100"/>
              <a:chExt cx="4959000" cy="368524"/>
            </a:xfrm>
          </p:grpSpPr>
          <p:sp>
            <p:nvSpPr>
              <p:cNvPr id="1026" name="Google Shape;1026;g38a3352c4e0_1_1223"/>
              <p:cNvSpPr/>
              <p:nvPr/>
            </p:nvSpPr>
            <p:spPr>
              <a:xfrm>
                <a:off x="0" y="0"/>
                <a:ext cx="4958901" cy="330424"/>
              </a:xfrm>
              <a:custGeom>
                <a:rect b="b" l="l" r="r" t="t"/>
                <a:pathLst>
                  <a:path extrusionOk="0" h="330424" w="4958901">
                    <a:moveTo>
                      <a:pt x="0" y="0"/>
                    </a:moveTo>
                    <a:lnTo>
                      <a:pt x="4958901" y="0"/>
                    </a:lnTo>
                    <a:lnTo>
                      <a:pt x="4958901" y="330424"/>
                    </a:lnTo>
                    <a:lnTo>
                      <a:pt x="0" y="330424"/>
                    </a:lnTo>
                    <a:close/>
                  </a:path>
                </a:pathLst>
              </a:custGeom>
              <a:solidFill>
                <a:srgbClr val="002575"/>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027" name="Google Shape;1027;g38a3352c4e0_1_1223"/>
              <p:cNvSpPr txBox="1"/>
              <p:nvPr/>
            </p:nvSpPr>
            <p:spPr>
              <a:xfrm>
                <a:off x="0" y="-38100"/>
                <a:ext cx="4959000" cy="368400"/>
              </a:xfrm>
              <a:prstGeom prst="rect">
                <a:avLst/>
              </a:prstGeom>
              <a:noFill/>
              <a:ln>
                <a:noFill/>
              </a:ln>
            </p:spPr>
            <p:txBody>
              <a:bodyPr anchorCtr="0" anchor="ctr" bIns="50775" lIns="50775" spcFirstLastPara="1" rIns="50775" wrap="square" tIns="50775">
                <a:noAutofit/>
              </a:bodyPr>
              <a:lstStyle/>
              <a:p>
                <a:pPr indent="0" lvl="0" marL="0" marR="0" rtl="0" algn="ctr">
                  <a:lnSpc>
                    <a:spcPct val="147722"/>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28" name="Google Shape;1028;g38a3352c4e0_1_1223"/>
            <p:cNvSpPr/>
            <p:nvPr/>
          </p:nvSpPr>
          <p:spPr>
            <a:xfrm>
              <a:off x="270164" y="0"/>
              <a:ext cx="1456283" cy="1456283"/>
            </a:xfrm>
            <a:custGeom>
              <a:rect b="b" l="l" r="r" t="t"/>
              <a:pathLst>
                <a:path extrusionOk="0" h="2181697" w="2181697">
                  <a:moveTo>
                    <a:pt x="0" y="0"/>
                  </a:moveTo>
                  <a:lnTo>
                    <a:pt x="2181698" y="0"/>
                  </a:lnTo>
                  <a:lnTo>
                    <a:pt x="2181698" y="2181697"/>
                  </a:lnTo>
                  <a:lnTo>
                    <a:pt x="0" y="2181697"/>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029" name="Google Shape;1029;g38a3352c4e0_1_1223"/>
            <p:cNvSpPr txBox="1"/>
            <p:nvPr/>
          </p:nvSpPr>
          <p:spPr>
            <a:xfrm>
              <a:off x="4068094" y="0"/>
              <a:ext cx="7583700" cy="4311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4200"/>
                <a:buFont typeface="Arial"/>
                <a:buNone/>
              </a:pPr>
              <a:r>
                <a:rPr b="1" i="0" lang="en-US" sz="4200" u="none" cap="none" strike="noStrike">
                  <a:solidFill>
                    <a:srgbClr val="FFFFFF"/>
                  </a:solidFill>
                  <a:latin typeface="Poppins"/>
                  <a:ea typeface="Poppins"/>
                  <a:cs typeface="Poppins"/>
                  <a:sym typeface="Poppins"/>
                </a:rPr>
                <a:t>Pupil Services and Attendance </a:t>
              </a:r>
              <a:endParaRPr b="0" i="0" sz="1200" u="none" cap="none" strike="noStrike">
                <a:solidFill>
                  <a:srgbClr val="000000"/>
                </a:solidFill>
                <a:latin typeface="Arial"/>
                <a:ea typeface="Arial"/>
                <a:cs typeface="Arial"/>
                <a:sym typeface="Arial"/>
              </a:endParaRPr>
            </a:p>
          </p:txBody>
        </p:sp>
        <p:sp>
          <p:nvSpPr>
            <p:cNvPr id="1030" name="Google Shape;1030;g38a3352c4e0_1_1223"/>
            <p:cNvSpPr txBox="1"/>
            <p:nvPr/>
          </p:nvSpPr>
          <p:spPr>
            <a:xfrm>
              <a:off x="4068094" y="411257"/>
              <a:ext cx="7583700" cy="4311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4200"/>
                <a:buFont typeface="Arial"/>
                <a:buNone/>
              </a:pPr>
              <a:r>
                <a:rPr b="1" i="0" lang="en-US" sz="4200" u="none" cap="none" strike="noStrike">
                  <a:solidFill>
                    <a:srgbClr val="FFC000"/>
                  </a:solidFill>
                  <a:latin typeface="Poppins"/>
                  <a:ea typeface="Poppins"/>
                  <a:cs typeface="Poppins"/>
                  <a:sym typeface="Poppins"/>
                </a:rPr>
                <a:t>Servicios y Asistencia Estudiantil</a:t>
              </a:r>
              <a:endParaRPr b="0" i="0" sz="1200" u="none" cap="none" strike="noStrike">
                <a:solidFill>
                  <a:srgbClr val="FFC000"/>
                </a:solidFill>
                <a:latin typeface="Arial"/>
                <a:ea typeface="Arial"/>
                <a:cs typeface="Arial"/>
                <a:sym typeface="Arial"/>
              </a:endParaRPr>
            </a:p>
          </p:txBody>
        </p:sp>
      </p:grpSp>
      <p:sp>
        <p:nvSpPr>
          <p:cNvPr id="1031" name="Google Shape;1031;g38a3352c4e0_1_1223"/>
          <p:cNvSpPr txBox="1"/>
          <p:nvPr/>
        </p:nvSpPr>
        <p:spPr>
          <a:xfrm>
            <a:off x="5671408" y="5650215"/>
            <a:ext cx="8700300" cy="769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5000" u="none" cap="none" strike="noStrike">
                <a:solidFill>
                  <a:srgbClr val="002575"/>
                </a:solidFill>
                <a:latin typeface="Poppins"/>
                <a:ea typeface="Poppins"/>
                <a:cs typeface="Poppins"/>
                <a:sym typeface="Poppins"/>
              </a:rPr>
              <a:t>Los padres pueden:</a:t>
            </a:r>
            <a:endParaRPr b="0" i="0" sz="1400" u="none" cap="none" strike="noStrike">
              <a:solidFill>
                <a:srgbClr val="000000"/>
              </a:solidFill>
              <a:latin typeface="Arial"/>
              <a:ea typeface="Arial"/>
              <a:cs typeface="Arial"/>
              <a:sym typeface="Arial"/>
            </a:endParaRPr>
          </a:p>
        </p:txBody>
      </p:sp>
      <p:sp>
        <p:nvSpPr>
          <p:cNvPr id="1032" name="Google Shape;1032;g38a3352c4e0_1_1223"/>
          <p:cNvSpPr txBox="1"/>
          <p:nvPr/>
        </p:nvSpPr>
        <p:spPr>
          <a:xfrm>
            <a:off x="5575195" y="6652268"/>
            <a:ext cx="11525400" cy="3047700"/>
          </a:xfrm>
          <a:prstGeom prst="rect">
            <a:avLst/>
          </a:prstGeom>
          <a:noFill/>
          <a:ln>
            <a:noFill/>
          </a:ln>
        </p:spPr>
        <p:txBody>
          <a:bodyPr anchorCtr="0" anchor="t" bIns="0" lIns="0" spcFirstLastPara="1" rIns="0" wrap="square" tIns="0">
            <a:spAutoFit/>
          </a:bodyPr>
          <a:lstStyle/>
          <a:p>
            <a:pPr indent="-323850" lvl="1" marL="647700" marR="0" rtl="0" algn="l">
              <a:lnSpc>
                <a:spcPct val="100000"/>
              </a:lnSpc>
              <a:spcBef>
                <a:spcPts val="0"/>
              </a:spcBef>
              <a:spcAft>
                <a:spcPts val="0"/>
              </a:spcAft>
              <a:buClr>
                <a:srgbClr val="002575"/>
              </a:buClr>
              <a:buSzPts val="4500"/>
              <a:buFont typeface="Arial"/>
              <a:buChar char="•"/>
            </a:pPr>
            <a:r>
              <a:rPr b="1" i="0" lang="en-US" sz="3600" u="none" cap="none" strike="noStrike">
                <a:solidFill>
                  <a:srgbClr val="002575"/>
                </a:solidFill>
                <a:latin typeface="Poppins Medium"/>
                <a:ea typeface="Poppins Medium"/>
                <a:cs typeface="Poppins Medium"/>
                <a:sym typeface="Poppins Medium"/>
              </a:rPr>
              <a:t>Proporcionar una copia en blanco de la declaración jurada a un cuidador de confianza para su custodia.  </a:t>
            </a:r>
            <a:endParaRPr b="0" i="0" sz="1500" u="none" cap="none" strike="noStrike">
              <a:solidFill>
                <a:srgbClr val="000000"/>
              </a:solidFill>
              <a:latin typeface="Arial"/>
              <a:ea typeface="Arial"/>
              <a:cs typeface="Arial"/>
              <a:sym typeface="Arial"/>
            </a:endParaRPr>
          </a:p>
          <a:p>
            <a:pPr indent="-323850" lvl="1" marL="647700" marR="0" rtl="0" algn="l">
              <a:lnSpc>
                <a:spcPct val="100000"/>
              </a:lnSpc>
              <a:spcBef>
                <a:spcPts val="0"/>
              </a:spcBef>
              <a:spcAft>
                <a:spcPts val="0"/>
              </a:spcAft>
              <a:buClr>
                <a:srgbClr val="002575"/>
              </a:buClr>
              <a:buSzPts val="4500"/>
              <a:buFont typeface="Arial"/>
              <a:buChar char="•"/>
            </a:pPr>
            <a:r>
              <a:rPr b="1" i="0" lang="en-US" sz="3600" u="none" cap="none" strike="noStrike">
                <a:solidFill>
                  <a:srgbClr val="002575"/>
                </a:solidFill>
                <a:latin typeface="Poppins Medium"/>
                <a:ea typeface="Poppins Medium"/>
                <a:cs typeface="Poppins Medium"/>
                <a:sym typeface="Poppins Medium"/>
              </a:rPr>
              <a:t>El cuidador debe completarlo y enviarlo solo cuando el niño esté bajo su supervisión.</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grpSp>
        <p:nvGrpSpPr>
          <p:cNvPr id="1037" name="Google Shape;1037;g38a3352c4e0_1_1259"/>
          <p:cNvGrpSpPr/>
          <p:nvPr/>
        </p:nvGrpSpPr>
        <p:grpSpPr>
          <a:xfrm>
            <a:off x="144701" y="1775307"/>
            <a:ext cx="18288012" cy="7994576"/>
            <a:chOff x="0" y="-38100"/>
            <a:chExt cx="1398305" cy="496200"/>
          </a:xfrm>
        </p:grpSpPr>
        <p:sp>
          <p:nvSpPr>
            <p:cNvPr id="1038" name="Google Shape;1038;g38a3352c4e0_1_1259"/>
            <p:cNvSpPr/>
            <p:nvPr/>
          </p:nvSpPr>
          <p:spPr>
            <a:xfrm>
              <a:off x="0" y="0"/>
              <a:ext cx="1398305" cy="457977"/>
            </a:xfrm>
            <a:custGeom>
              <a:rect b="b" l="l" r="r" t="t"/>
              <a:pathLst>
                <a:path extrusionOk="0" h="457977" w="1398305">
                  <a:moveTo>
                    <a:pt x="1195105" y="0"/>
                  </a:moveTo>
                  <a:cubicBezTo>
                    <a:pt x="1307329" y="0"/>
                    <a:pt x="1398305" y="102522"/>
                    <a:pt x="1398305" y="228988"/>
                  </a:cubicBezTo>
                  <a:cubicBezTo>
                    <a:pt x="1398305" y="355455"/>
                    <a:pt x="1307329" y="457977"/>
                    <a:pt x="1195105" y="457977"/>
                  </a:cubicBezTo>
                  <a:lnTo>
                    <a:pt x="203200" y="457977"/>
                  </a:lnTo>
                  <a:cubicBezTo>
                    <a:pt x="90976" y="457977"/>
                    <a:pt x="0" y="355455"/>
                    <a:pt x="0" y="228988"/>
                  </a:cubicBezTo>
                  <a:cubicBezTo>
                    <a:pt x="0" y="102522"/>
                    <a:pt x="90976" y="0"/>
                    <a:pt x="203200"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g38a3352c4e0_1_1259"/>
            <p:cNvSpPr txBox="1"/>
            <p:nvPr/>
          </p:nvSpPr>
          <p:spPr>
            <a:xfrm>
              <a:off x="0" y="-38100"/>
              <a:ext cx="1398300" cy="496200"/>
            </a:xfrm>
            <a:prstGeom prst="rect">
              <a:avLst/>
            </a:prstGeom>
            <a:noFill/>
            <a:ln>
              <a:noFill/>
            </a:ln>
          </p:spPr>
          <p:txBody>
            <a:bodyPr anchorCtr="0" anchor="ctr" bIns="50775" lIns="50775" spcFirstLastPara="1" rIns="50775" wrap="square" tIns="50775">
              <a:noAutofit/>
            </a:bodyPr>
            <a:lstStyle/>
            <a:p>
              <a:pPr indent="0" lvl="0" marL="0" marR="0" rtl="0" algn="ctr">
                <a:lnSpc>
                  <a:spcPct val="147722"/>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40" name="Google Shape;1040;g38a3352c4e0_1_1259"/>
          <p:cNvSpPr/>
          <p:nvPr/>
        </p:nvSpPr>
        <p:spPr>
          <a:xfrm>
            <a:off x="9546752" y="-2480325"/>
            <a:ext cx="8753735" cy="15463646"/>
          </a:xfrm>
          <a:custGeom>
            <a:rect b="b" l="l" r="r" t="t"/>
            <a:pathLst>
              <a:path extrusionOk="0" h="15425083" w="15425083">
                <a:moveTo>
                  <a:pt x="0" y="0"/>
                </a:moveTo>
                <a:lnTo>
                  <a:pt x="15425082" y="0"/>
                </a:lnTo>
                <a:lnTo>
                  <a:pt x="15425082" y="15425083"/>
                </a:lnTo>
                <a:lnTo>
                  <a:pt x="0" y="15425083"/>
                </a:lnTo>
                <a:lnTo>
                  <a:pt x="0" y="0"/>
                </a:lnTo>
                <a:close/>
              </a:path>
            </a:pathLst>
          </a:custGeom>
          <a:blipFill rotWithShape="1">
            <a:blip r:embed="rId3">
              <a:alphaModFix amt="23000"/>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041" name="Google Shape;1041;g38a3352c4e0_1_1259"/>
          <p:cNvSpPr txBox="1"/>
          <p:nvPr/>
        </p:nvSpPr>
        <p:spPr>
          <a:xfrm>
            <a:off x="1976502" y="2436100"/>
            <a:ext cx="60783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8600"/>
              <a:buFont typeface="Arial"/>
              <a:buNone/>
            </a:pPr>
            <a:r>
              <a:rPr b="1" i="0" lang="en-US" sz="4800" u="none" cap="none" strike="noStrike">
                <a:solidFill>
                  <a:srgbClr val="FFFFFF"/>
                </a:solidFill>
                <a:latin typeface="Poppins"/>
                <a:ea typeface="Poppins"/>
                <a:cs typeface="Poppins"/>
                <a:sym typeface="Poppins"/>
              </a:rPr>
              <a:t>Where to Access</a:t>
            </a:r>
            <a:endParaRPr sz="2100"/>
          </a:p>
          <a:p>
            <a:pPr indent="0" lvl="0" marL="0" marR="0" rtl="0" algn="ctr">
              <a:lnSpc>
                <a:spcPct val="100000"/>
              </a:lnSpc>
              <a:spcBef>
                <a:spcPts val="0"/>
              </a:spcBef>
              <a:spcAft>
                <a:spcPts val="0"/>
              </a:spcAft>
              <a:buClr>
                <a:srgbClr val="000000"/>
              </a:buClr>
              <a:buSzPts val="8600"/>
              <a:buFont typeface="Arial"/>
              <a:buNone/>
            </a:pPr>
            <a:r>
              <a:rPr b="1" i="0" lang="en-US" sz="4800" u="none" cap="none" strike="noStrike">
                <a:solidFill>
                  <a:srgbClr val="FFFFFF"/>
                </a:solidFill>
                <a:latin typeface="Poppins"/>
                <a:ea typeface="Poppins"/>
                <a:cs typeface="Poppins"/>
                <a:sym typeface="Poppins"/>
              </a:rPr>
              <a:t>the Form?</a:t>
            </a:r>
            <a:endParaRPr b="0" i="0" sz="1200" u="none" cap="none" strike="noStrike">
              <a:solidFill>
                <a:srgbClr val="000000"/>
              </a:solidFill>
              <a:latin typeface="Arial"/>
              <a:ea typeface="Arial"/>
              <a:cs typeface="Arial"/>
              <a:sym typeface="Arial"/>
            </a:endParaRPr>
          </a:p>
        </p:txBody>
      </p:sp>
      <p:sp>
        <p:nvSpPr>
          <p:cNvPr id="1042" name="Google Shape;1042;g38a3352c4e0_1_1259"/>
          <p:cNvSpPr/>
          <p:nvPr/>
        </p:nvSpPr>
        <p:spPr>
          <a:xfrm>
            <a:off x="8717992" y="0"/>
            <a:ext cx="10715625" cy="10715583"/>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4">
              <a:alphaModFix/>
            </a:blip>
            <a:stretch>
              <a:fillRect b="0" l="-25039" r="-25039"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grpSp>
        <p:nvGrpSpPr>
          <p:cNvPr id="1043" name="Google Shape;1043;g38a3352c4e0_1_1259"/>
          <p:cNvGrpSpPr/>
          <p:nvPr/>
        </p:nvGrpSpPr>
        <p:grpSpPr>
          <a:xfrm rot="183478">
            <a:off x="12015047" y="5457605"/>
            <a:ext cx="3697165" cy="2506191"/>
            <a:chOff x="0" y="-47625"/>
            <a:chExt cx="1010400" cy="660079"/>
          </a:xfrm>
        </p:grpSpPr>
        <p:sp>
          <p:nvSpPr>
            <p:cNvPr id="1044" name="Google Shape;1044;g38a3352c4e0_1_1259"/>
            <p:cNvSpPr/>
            <p:nvPr/>
          </p:nvSpPr>
          <p:spPr>
            <a:xfrm>
              <a:off x="0" y="0"/>
              <a:ext cx="1010295" cy="612454"/>
            </a:xfrm>
            <a:custGeom>
              <a:rect b="b" l="l" r="r" t="t"/>
              <a:pathLst>
                <a:path extrusionOk="0" h="612454" w="1010295">
                  <a:moveTo>
                    <a:pt x="50456" y="0"/>
                  </a:moveTo>
                  <a:lnTo>
                    <a:pt x="959839" y="0"/>
                  </a:lnTo>
                  <a:cubicBezTo>
                    <a:pt x="987705" y="0"/>
                    <a:pt x="1010295" y="22590"/>
                    <a:pt x="1010295" y="50456"/>
                  </a:cubicBezTo>
                  <a:lnTo>
                    <a:pt x="1010295" y="561998"/>
                  </a:lnTo>
                  <a:cubicBezTo>
                    <a:pt x="1010295" y="589864"/>
                    <a:pt x="987705" y="612454"/>
                    <a:pt x="959839" y="612454"/>
                  </a:cubicBezTo>
                  <a:lnTo>
                    <a:pt x="50456" y="612454"/>
                  </a:lnTo>
                  <a:cubicBezTo>
                    <a:pt x="22590" y="612454"/>
                    <a:pt x="0" y="589864"/>
                    <a:pt x="0" y="561998"/>
                  </a:cubicBezTo>
                  <a:lnTo>
                    <a:pt x="0" y="50456"/>
                  </a:lnTo>
                  <a:cubicBezTo>
                    <a:pt x="0" y="22590"/>
                    <a:pt x="22590" y="0"/>
                    <a:pt x="50456" y="0"/>
                  </a:cubicBezTo>
                  <a:close/>
                </a:path>
              </a:pathLst>
            </a:custGeom>
            <a:solidFill>
              <a:srgbClr val="FFFF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g38a3352c4e0_1_1259"/>
            <p:cNvSpPr txBox="1"/>
            <p:nvPr/>
          </p:nvSpPr>
          <p:spPr>
            <a:xfrm>
              <a:off x="0" y="-47625"/>
              <a:ext cx="1010400" cy="660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46" name="Google Shape;1046;g38a3352c4e0_1_1259"/>
          <p:cNvSpPr txBox="1"/>
          <p:nvPr/>
        </p:nvSpPr>
        <p:spPr>
          <a:xfrm rot="279503">
            <a:off x="11864585" y="6945215"/>
            <a:ext cx="4041149" cy="400313"/>
          </a:xfrm>
          <a:prstGeom prst="rect">
            <a:avLst/>
          </a:prstGeom>
          <a:noFill/>
          <a:ln>
            <a:noFill/>
          </a:ln>
        </p:spPr>
        <p:txBody>
          <a:bodyPr anchorCtr="0" anchor="t" bIns="0" lIns="0" spcFirstLastPara="1" rIns="0" wrap="square" tIns="0">
            <a:spAutoFit/>
          </a:bodyPr>
          <a:lstStyle/>
          <a:p>
            <a:pPr indent="0" lvl="0" marL="0" marR="0" rtl="0" algn="ctr">
              <a:lnSpc>
                <a:spcPct val="120036"/>
              </a:lnSpc>
              <a:spcBef>
                <a:spcPts val="0"/>
              </a:spcBef>
              <a:spcAft>
                <a:spcPts val="0"/>
              </a:spcAft>
              <a:buClr>
                <a:srgbClr val="000000"/>
              </a:buClr>
              <a:buSzPts val="3800"/>
              <a:buFont typeface="Arial"/>
              <a:buNone/>
            </a:pPr>
            <a:r>
              <a:rPr b="1" i="0" lang="en-US" sz="2600" u="none" cap="none" strike="noStrike">
                <a:solidFill>
                  <a:schemeClr val="hlink"/>
                </a:solidFill>
                <a:uFill>
                  <a:noFill/>
                </a:uFill>
                <a:latin typeface="Poppins"/>
                <a:ea typeface="Poppins"/>
                <a:cs typeface="Poppins"/>
                <a:sym typeface="Poppins"/>
                <a:hlinkClick r:id="rId5"/>
              </a:rPr>
              <a:t>WE ARE ONE</a:t>
            </a:r>
            <a:endParaRPr b="0" i="0" sz="2300" u="none" cap="none" strike="noStrike">
              <a:solidFill>
                <a:srgbClr val="000000"/>
              </a:solidFill>
              <a:latin typeface="Poppins"/>
              <a:ea typeface="Poppins"/>
              <a:cs typeface="Poppins"/>
              <a:sym typeface="Poppins"/>
            </a:endParaRPr>
          </a:p>
        </p:txBody>
      </p:sp>
      <p:sp>
        <p:nvSpPr>
          <p:cNvPr id="1047" name="Google Shape;1047;g38a3352c4e0_1_1259"/>
          <p:cNvSpPr/>
          <p:nvPr/>
        </p:nvSpPr>
        <p:spPr>
          <a:xfrm rot="249423">
            <a:off x="13273330" y="5666233"/>
            <a:ext cx="1300568" cy="1300336"/>
          </a:xfrm>
          <a:custGeom>
            <a:rect b="b" l="l" r="r" t="t"/>
            <a:pathLst>
              <a:path extrusionOk="0" h="1300397" w="1300397">
                <a:moveTo>
                  <a:pt x="0" y="0"/>
                </a:moveTo>
                <a:lnTo>
                  <a:pt x="1300396" y="0"/>
                </a:lnTo>
                <a:lnTo>
                  <a:pt x="1300396" y="1300397"/>
                </a:lnTo>
                <a:lnTo>
                  <a:pt x="0" y="1300397"/>
                </a:lnTo>
                <a:lnTo>
                  <a:pt x="0" y="0"/>
                </a:lnTo>
                <a:close/>
              </a:path>
            </a:pathLst>
          </a:custGeom>
          <a:blipFill rotWithShape="1">
            <a:blip r:embed="rId6">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048" name="Google Shape;1048;g38a3352c4e0_1_1259"/>
          <p:cNvSpPr txBox="1"/>
          <p:nvPr/>
        </p:nvSpPr>
        <p:spPr>
          <a:xfrm rot="211895">
            <a:off x="11963306" y="7464662"/>
            <a:ext cx="3545533" cy="46166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300"/>
              <a:buFont typeface="Arial"/>
              <a:buNone/>
            </a:pPr>
            <a:r>
              <a:rPr b="1" i="0" lang="en-US" sz="1500" u="none" cap="none" strike="noStrike">
                <a:solidFill>
                  <a:srgbClr val="FF0000"/>
                </a:solidFill>
                <a:uFill>
                  <a:noFill/>
                </a:uFill>
                <a:latin typeface="Poppins"/>
                <a:ea typeface="Poppins"/>
                <a:cs typeface="Poppins"/>
                <a:sym typeface="Poppins"/>
                <a:hlinkClick r:id="rId7">
                  <a:extLst>
                    <a:ext uri="{A12FA001-AC4F-418D-AE19-62706E023703}">
                      <ahyp:hlinkClr val="tx"/>
                    </a:ext>
                  </a:extLst>
                </a:hlinkClick>
              </a:rPr>
              <a:t>Caregiver's Authorization Affidavit in Multiple Languages</a:t>
            </a:r>
            <a:r>
              <a:rPr b="1" i="0" lang="en-US" sz="1500" u="sng" cap="none" strike="noStrike">
                <a:solidFill>
                  <a:schemeClr val="hlink"/>
                </a:solidFill>
                <a:latin typeface="Poppins"/>
                <a:ea typeface="Poppins"/>
                <a:cs typeface="Poppins"/>
                <a:sym typeface="Poppins"/>
                <a:hlinkClick r:id="rId8"/>
              </a:rPr>
              <a:t> </a:t>
            </a:r>
            <a:endParaRPr b="0" i="0" sz="1400" u="none" cap="none" strike="noStrike">
              <a:solidFill>
                <a:srgbClr val="000000"/>
              </a:solidFill>
              <a:latin typeface="Arial"/>
              <a:ea typeface="Arial"/>
              <a:cs typeface="Arial"/>
              <a:sym typeface="Arial"/>
            </a:endParaRPr>
          </a:p>
        </p:txBody>
      </p:sp>
      <p:sp>
        <p:nvSpPr>
          <p:cNvPr id="1049" name="Google Shape;1049;g38a3352c4e0_1_1259"/>
          <p:cNvSpPr txBox="1"/>
          <p:nvPr/>
        </p:nvSpPr>
        <p:spPr>
          <a:xfrm>
            <a:off x="473652" y="5655147"/>
            <a:ext cx="8023200" cy="190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100"/>
              <a:buFont typeface="Arial"/>
              <a:buNone/>
            </a:pPr>
            <a:r>
              <a:rPr b="1" i="0" lang="en-US" sz="2800" u="none" cap="none" strike="noStrike">
                <a:solidFill>
                  <a:schemeClr val="lt1"/>
                </a:solidFill>
                <a:latin typeface="Poppins"/>
                <a:ea typeface="Poppins"/>
                <a:cs typeface="Poppins"/>
                <a:sym typeface="Poppins"/>
              </a:rPr>
              <a:t>The Caregiver Authorization Affidavit can be found in the Resources of the </a:t>
            </a:r>
            <a:r>
              <a:rPr b="1" i="0" lang="en-US" sz="3400" u="sng" cap="none" strike="noStrike">
                <a:solidFill>
                  <a:srgbClr val="FCCC00"/>
                </a:solidFill>
                <a:latin typeface="Poppins"/>
                <a:ea typeface="Poppins"/>
                <a:cs typeface="Poppins"/>
                <a:sym typeface="Poppins"/>
                <a:hlinkClick r:id="rId9">
                  <a:extLst>
                    <a:ext uri="{A12FA001-AC4F-418D-AE19-62706E023703}">
                      <ahyp:hlinkClr val="tx"/>
                    </a:ext>
                  </a:extLst>
                </a:hlinkClick>
              </a:rPr>
              <a:t>WE ARE ONE </a:t>
            </a:r>
            <a:r>
              <a:rPr b="1" i="0" lang="en-US" sz="2800" u="none" cap="none" strike="noStrike">
                <a:solidFill>
                  <a:schemeClr val="lt1"/>
                </a:solidFill>
                <a:latin typeface="Poppins"/>
                <a:ea typeface="Poppins"/>
                <a:cs typeface="Poppins"/>
                <a:sym typeface="Poppins"/>
              </a:rPr>
              <a:t>webpage and is available in multiple languages.</a:t>
            </a:r>
            <a:endParaRPr b="0" i="0" sz="1400" u="none" cap="none" strike="noStrike">
              <a:solidFill>
                <a:schemeClr val="lt1"/>
              </a:solidFill>
              <a:latin typeface="Arial"/>
              <a:ea typeface="Arial"/>
              <a:cs typeface="Arial"/>
              <a:sym typeface="Arial"/>
            </a:endParaRPr>
          </a:p>
        </p:txBody>
      </p:sp>
      <p:grpSp>
        <p:nvGrpSpPr>
          <p:cNvPr id="1050" name="Google Shape;1050;g38a3352c4e0_1_1259"/>
          <p:cNvGrpSpPr/>
          <p:nvPr/>
        </p:nvGrpSpPr>
        <p:grpSpPr>
          <a:xfrm>
            <a:off x="1214570" y="7722765"/>
            <a:ext cx="975768" cy="975768"/>
            <a:chOff x="240779" y="3517254"/>
            <a:chExt cx="650512" cy="650512"/>
          </a:xfrm>
        </p:grpSpPr>
        <p:sp>
          <p:nvSpPr>
            <p:cNvPr id="1051" name="Google Shape;1051;g38a3352c4e0_1_1259"/>
            <p:cNvSpPr/>
            <p:nvPr/>
          </p:nvSpPr>
          <p:spPr>
            <a:xfrm>
              <a:off x="240779" y="3517254"/>
              <a:ext cx="650512" cy="650512"/>
            </a:xfrm>
            <a:custGeom>
              <a:rect b="b" l="l" r="r" t="t"/>
              <a:pathLst>
                <a:path extrusionOk="0" h="974550" w="974550">
                  <a:moveTo>
                    <a:pt x="0" y="0"/>
                  </a:moveTo>
                  <a:lnTo>
                    <a:pt x="974550" y="0"/>
                  </a:lnTo>
                  <a:lnTo>
                    <a:pt x="974550" y="974550"/>
                  </a:lnTo>
                  <a:lnTo>
                    <a:pt x="0" y="974550"/>
                  </a:lnTo>
                  <a:lnTo>
                    <a:pt x="0" y="0"/>
                  </a:lnTo>
                  <a:close/>
                </a:path>
              </a:pathLst>
            </a:custGeom>
            <a:blipFill rotWithShape="1">
              <a:blip r:embed="rId10">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052" name="Google Shape;1052;g38a3352c4e0_1_1259"/>
            <p:cNvSpPr/>
            <p:nvPr/>
          </p:nvSpPr>
          <p:spPr>
            <a:xfrm>
              <a:off x="328630" y="3612904"/>
              <a:ext cx="474609" cy="458986"/>
            </a:xfrm>
            <a:custGeom>
              <a:rect b="b" l="l" r="r" t="t"/>
              <a:pathLst>
                <a:path extrusionOk="0" h="687620" w="711025">
                  <a:moveTo>
                    <a:pt x="0" y="0"/>
                  </a:moveTo>
                  <a:lnTo>
                    <a:pt x="711025" y="0"/>
                  </a:lnTo>
                  <a:lnTo>
                    <a:pt x="711025" y="687621"/>
                  </a:lnTo>
                  <a:lnTo>
                    <a:pt x="0" y="687621"/>
                  </a:lnTo>
                  <a:lnTo>
                    <a:pt x="0" y="0"/>
                  </a:lnTo>
                  <a:close/>
                </a:path>
              </a:pathLst>
            </a:custGeom>
            <a:blipFill rotWithShape="1">
              <a:blip r:embed="rId11">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grpSp>
        <p:nvGrpSpPr>
          <p:cNvPr id="1053" name="Google Shape;1053;g38a3352c4e0_1_1259"/>
          <p:cNvGrpSpPr/>
          <p:nvPr/>
        </p:nvGrpSpPr>
        <p:grpSpPr>
          <a:xfrm>
            <a:off x="-576499" y="-185034"/>
            <a:ext cx="19000161" cy="2369459"/>
            <a:chOff x="-384333" y="-123356"/>
            <a:chExt cx="12666774" cy="1579639"/>
          </a:xfrm>
        </p:grpSpPr>
        <p:grpSp>
          <p:nvGrpSpPr>
            <p:cNvPr id="1054" name="Google Shape;1054;g38a3352c4e0_1_1259"/>
            <p:cNvGrpSpPr/>
            <p:nvPr/>
          </p:nvGrpSpPr>
          <p:grpSpPr>
            <a:xfrm>
              <a:off x="-384333" y="-123356"/>
              <a:ext cx="12666774" cy="1306923"/>
              <a:chOff x="0" y="-38100"/>
              <a:chExt cx="4959000" cy="516305"/>
            </a:xfrm>
          </p:grpSpPr>
          <p:sp>
            <p:nvSpPr>
              <p:cNvPr id="1055" name="Google Shape;1055;g38a3352c4e0_1_1259"/>
              <p:cNvSpPr/>
              <p:nvPr/>
            </p:nvSpPr>
            <p:spPr>
              <a:xfrm>
                <a:off x="0" y="0"/>
                <a:ext cx="4958901" cy="478205"/>
              </a:xfrm>
              <a:custGeom>
                <a:rect b="b" l="l" r="r" t="t"/>
                <a:pathLst>
                  <a:path extrusionOk="0" h="478205" w="4958901">
                    <a:moveTo>
                      <a:pt x="0" y="0"/>
                    </a:moveTo>
                    <a:lnTo>
                      <a:pt x="4958901" y="0"/>
                    </a:lnTo>
                    <a:lnTo>
                      <a:pt x="4958901" y="478205"/>
                    </a:lnTo>
                    <a:lnTo>
                      <a:pt x="0" y="478205"/>
                    </a:lnTo>
                    <a:close/>
                  </a:path>
                </a:pathLst>
              </a:custGeom>
              <a:solidFill>
                <a:srgbClr val="002575"/>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056" name="Google Shape;1056;g38a3352c4e0_1_1259"/>
              <p:cNvSpPr txBox="1"/>
              <p:nvPr/>
            </p:nvSpPr>
            <p:spPr>
              <a:xfrm>
                <a:off x="0" y="-38100"/>
                <a:ext cx="4959000" cy="516300"/>
              </a:xfrm>
              <a:prstGeom prst="rect">
                <a:avLst/>
              </a:prstGeom>
              <a:noFill/>
              <a:ln>
                <a:noFill/>
              </a:ln>
            </p:spPr>
            <p:txBody>
              <a:bodyPr anchorCtr="0" anchor="ctr" bIns="50775" lIns="50775" spcFirstLastPara="1" rIns="50775" wrap="square" tIns="50775">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57" name="Google Shape;1057;g38a3352c4e0_1_1259"/>
            <p:cNvSpPr/>
            <p:nvPr/>
          </p:nvSpPr>
          <p:spPr>
            <a:xfrm>
              <a:off x="270164" y="0"/>
              <a:ext cx="1456283" cy="1456283"/>
            </a:xfrm>
            <a:custGeom>
              <a:rect b="b" l="l" r="r" t="t"/>
              <a:pathLst>
                <a:path extrusionOk="0" h="2181697" w="2181697">
                  <a:moveTo>
                    <a:pt x="0" y="0"/>
                  </a:moveTo>
                  <a:lnTo>
                    <a:pt x="2181698" y="0"/>
                  </a:lnTo>
                  <a:lnTo>
                    <a:pt x="2181698" y="2181697"/>
                  </a:lnTo>
                  <a:lnTo>
                    <a:pt x="0" y="2181697"/>
                  </a:lnTo>
                  <a:lnTo>
                    <a:pt x="0" y="0"/>
                  </a:lnTo>
                  <a:close/>
                </a:path>
              </a:pathLst>
            </a:custGeom>
            <a:blipFill rotWithShape="1">
              <a:blip r:embed="rId6">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058" name="Google Shape;1058;g38a3352c4e0_1_1259"/>
            <p:cNvSpPr txBox="1"/>
            <p:nvPr/>
          </p:nvSpPr>
          <p:spPr>
            <a:xfrm>
              <a:off x="2818354" y="50268"/>
              <a:ext cx="8678400" cy="4311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4200"/>
                <a:buFont typeface="Arial"/>
                <a:buNone/>
              </a:pPr>
              <a:r>
                <a:rPr b="1" i="0" lang="en-US" sz="4200" u="none" cap="none" strike="noStrike">
                  <a:solidFill>
                    <a:srgbClr val="FFFFFF"/>
                  </a:solidFill>
                  <a:latin typeface="Poppins"/>
                  <a:ea typeface="Poppins"/>
                  <a:cs typeface="Poppins"/>
                  <a:sym typeface="Poppins"/>
                </a:rPr>
                <a:t>Student Support and Attendance Services </a:t>
              </a:r>
              <a:endParaRPr b="0" i="0" sz="1200" u="none" cap="none" strike="noStrike">
                <a:solidFill>
                  <a:srgbClr val="000000"/>
                </a:solidFill>
                <a:latin typeface="Arial"/>
                <a:ea typeface="Arial"/>
                <a:cs typeface="Arial"/>
                <a:sym typeface="Arial"/>
              </a:endParaRPr>
            </a:p>
          </p:txBody>
        </p:sp>
        <p:sp>
          <p:nvSpPr>
            <p:cNvPr id="1059" name="Google Shape;1059;g38a3352c4e0_1_1259"/>
            <p:cNvSpPr txBox="1"/>
            <p:nvPr/>
          </p:nvSpPr>
          <p:spPr>
            <a:xfrm>
              <a:off x="2818607" y="440809"/>
              <a:ext cx="8678400" cy="4311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4200" u="none" cap="none" strike="noStrike">
                  <a:solidFill>
                    <a:srgbClr val="FFC000"/>
                  </a:solidFill>
                  <a:latin typeface="Poppins"/>
                  <a:ea typeface="Poppins"/>
                  <a:cs typeface="Poppins"/>
                  <a:sym typeface="Poppins"/>
                </a:rPr>
                <a:t>Servicios de Asistencia y Apoyo Estudiantil</a:t>
              </a:r>
              <a:endParaRPr b="0" i="0" sz="1200" u="none" cap="none" strike="noStrike">
                <a:solidFill>
                  <a:srgbClr val="FFC000"/>
                </a:solidFill>
                <a:latin typeface="Arial"/>
                <a:ea typeface="Arial"/>
                <a:cs typeface="Arial"/>
                <a:sym typeface="Arial"/>
              </a:endParaRPr>
            </a:p>
          </p:txBody>
        </p:sp>
      </p:grpSp>
      <p:sp>
        <p:nvSpPr>
          <p:cNvPr id="1060" name="Google Shape;1060;g38a3352c4e0_1_1259"/>
          <p:cNvSpPr txBox="1"/>
          <p:nvPr/>
        </p:nvSpPr>
        <p:spPr>
          <a:xfrm>
            <a:off x="2428842" y="3899538"/>
            <a:ext cx="51732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800" u="none" cap="none" strike="noStrike">
                <a:solidFill>
                  <a:srgbClr val="FFC000"/>
                </a:solidFill>
                <a:latin typeface="Poppins"/>
                <a:ea typeface="Poppins"/>
                <a:cs typeface="Poppins"/>
                <a:sym typeface="Poppins"/>
              </a:rPr>
              <a:t>¿Dónde acceder </a:t>
            </a:r>
            <a:endParaRPr sz="2100"/>
          </a:p>
          <a:p>
            <a:pPr indent="0" lvl="0" marL="0" marR="0" rtl="0" algn="ctr">
              <a:lnSpc>
                <a:spcPct val="100000"/>
              </a:lnSpc>
              <a:spcBef>
                <a:spcPts val="0"/>
              </a:spcBef>
              <a:spcAft>
                <a:spcPts val="0"/>
              </a:spcAft>
              <a:buNone/>
            </a:pPr>
            <a:r>
              <a:rPr b="1" i="0" lang="en-US" sz="4800" u="none" cap="none" strike="noStrike">
                <a:solidFill>
                  <a:srgbClr val="FFC000"/>
                </a:solidFill>
                <a:latin typeface="Poppins"/>
                <a:ea typeface="Poppins"/>
                <a:cs typeface="Poppins"/>
                <a:sym typeface="Poppins"/>
              </a:rPr>
              <a:t>al formulario?</a:t>
            </a:r>
            <a:endParaRPr b="0" i="0" sz="1200" u="none" cap="none" strike="noStrike">
              <a:solidFill>
                <a:srgbClr val="FFC000"/>
              </a:solidFill>
              <a:latin typeface="Arial"/>
              <a:ea typeface="Arial"/>
              <a:cs typeface="Arial"/>
              <a:sym typeface="Arial"/>
            </a:endParaRPr>
          </a:p>
        </p:txBody>
      </p:sp>
      <p:sp>
        <p:nvSpPr>
          <p:cNvPr id="1061" name="Google Shape;1061;g38a3352c4e0_1_1259"/>
          <p:cNvSpPr txBox="1"/>
          <p:nvPr/>
        </p:nvSpPr>
        <p:spPr>
          <a:xfrm>
            <a:off x="2787090" y="7252469"/>
            <a:ext cx="6559800" cy="215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800" u="none" cap="none" strike="noStrike">
                <a:solidFill>
                  <a:srgbClr val="FFC000"/>
                </a:solidFill>
                <a:latin typeface="Poppins"/>
                <a:ea typeface="Poppins"/>
                <a:cs typeface="Poppins"/>
                <a:sym typeface="Poppins"/>
              </a:rPr>
              <a:t>La Declaración Jurada de Autorización del Cuidador se puede encontrar en los Recursos de </a:t>
            </a:r>
            <a:r>
              <a:rPr b="1" i="0" lang="en-US" sz="2800" u="sng" cap="none" strike="noStrike">
                <a:solidFill>
                  <a:schemeClr val="lt1"/>
                </a:solidFill>
                <a:latin typeface="Poppins"/>
                <a:ea typeface="Poppins"/>
                <a:cs typeface="Poppins"/>
                <a:sym typeface="Poppins"/>
                <a:hlinkClick r:id="rId12">
                  <a:extLst>
                    <a:ext uri="{A12FA001-AC4F-418D-AE19-62706E023703}">
                      <ahyp:hlinkClr val="tx"/>
                    </a:ext>
                  </a:extLst>
                </a:hlinkClick>
              </a:rPr>
              <a:t>ESTAMOS UNIDOS </a:t>
            </a:r>
            <a:r>
              <a:rPr b="1" i="0" lang="en-US" sz="2800" u="none" cap="none" strike="noStrike">
                <a:solidFill>
                  <a:srgbClr val="FFC000"/>
                </a:solidFill>
                <a:latin typeface="Poppins"/>
                <a:ea typeface="Poppins"/>
                <a:cs typeface="Poppins"/>
                <a:sym typeface="Poppins"/>
              </a:rPr>
              <a:t>y está disponible en varios idiomas.</a:t>
            </a:r>
            <a:endParaRPr b="0" i="0" sz="1400" u="none" cap="none" strike="noStrike">
              <a:solidFill>
                <a:srgbClr val="FFC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grpSp>
        <p:nvGrpSpPr>
          <p:cNvPr id="1066" name="Google Shape;1066;g38a3352c4e0_1_1287"/>
          <p:cNvGrpSpPr/>
          <p:nvPr/>
        </p:nvGrpSpPr>
        <p:grpSpPr>
          <a:xfrm>
            <a:off x="524663" y="5574201"/>
            <a:ext cx="17239139" cy="4091708"/>
            <a:chOff x="0" y="-57150"/>
            <a:chExt cx="4540200" cy="1077616"/>
          </a:xfrm>
        </p:grpSpPr>
        <p:sp>
          <p:nvSpPr>
            <p:cNvPr id="1067" name="Google Shape;1067;g38a3352c4e0_1_1287"/>
            <p:cNvSpPr/>
            <p:nvPr/>
          </p:nvSpPr>
          <p:spPr>
            <a:xfrm>
              <a:off x="0" y="0"/>
              <a:ext cx="4540173" cy="1020466"/>
            </a:xfrm>
            <a:custGeom>
              <a:rect b="b" l="l" r="r" t="t"/>
              <a:pathLst>
                <a:path extrusionOk="0" h="1020466" w="4540173">
                  <a:moveTo>
                    <a:pt x="22904" y="0"/>
                  </a:moveTo>
                  <a:lnTo>
                    <a:pt x="4517268" y="0"/>
                  </a:lnTo>
                  <a:cubicBezTo>
                    <a:pt x="4529918" y="0"/>
                    <a:pt x="4540173" y="10255"/>
                    <a:pt x="4540173" y="22904"/>
                  </a:cubicBezTo>
                  <a:lnTo>
                    <a:pt x="4540173" y="997562"/>
                  </a:lnTo>
                  <a:cubicBezTo>
                    <a:pt x="4540173" y="1010212"/>
                    <a:pt x="4529918" y="1020466"/>
                    <a:pt x="4517268" y="1020466"/>
                  </a:cubicBezTo>
                  <a:lnTo>
                    <a:pt x="22904" y="1020466"/>
                  </a:lnTo>
                  <a:cubicBezTo>
                    <a:pt x="10255" y="1020466"/>
                    <a:pt x="0" y="1010212"/>
                    <a:pt x="0" y="997562"/>
                  </a:cubicBezTo>
                  <a:lnTo>
                    <a:pt x="0" y="22904"/>
                  </a:lnTo>
                  <a:cubicBezTo>
                    <a:pt x="0" y="10255"/>
                    <a:pt x="10255" y="0"/>
                    <a:pt x="22904"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068" name="Google Shape;1068;g38a3352c4e0_1_1287"/>
            <p:cNvSpPr txBox="1"/>
            <p:nvPr/>
          </p:nvSpPr>
          <p:spPr>
            <a:xfrm>
              <a:off x="0" y="-57150"/>
              <a:ext cx="4540200" cy="1077600"/>
            </a:xfrm>
            <a:prstGeom prst="rect">
              <a:avLst/>
            </a:prstGeom>
            <a:noFill/>
            <a:ln>
              <a:noFill/>
            </a:ln>
          </p:spPr>
          <p:txBody>
            <a:bodyPr anchorCtr="0" anchor="ctr" bIns="50775" lIns="50775" spcFirstLastPara="1" rIns="50775" wrap="square" tIns="50775">
              <a:noAutofit/>
            </a:bodyPr>
            <a:lstStyle/>
            <a:p>
              <a:pPr indent="0" lvl="0" marL="0" marR="0" rtl="0" algn="ctr">
                <a:lnSpc>
                  <a:spcPct val="147722"/>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69" name="Google Shape;1069;g38a3352c4e0_1_1287"/>
          <p:cNvSpPr/>
          <p:nvPr/>
        </p:nvSpPr>
        <p:spPr>
          <a:xfrm>
            <a:off x="9275940" y="3110148"/>
            <a:ext cx="3697495" cy="1577598"/>
          </a:xfrm>
          <a:custGeom>
            <a:rect b="b" l="l" r="r" t="t"/>
            <a:pathLst>
              <a:path extrusionOk="0" h="1573664" w="3688274">
                <a:moveTo>
                  <a:pt x="0" y="0"/>
                </a:moveTo>
                <a:lnTo>
                  <a:pt x="3688274" y="0"/>
                </a:lnTo>
                <a:lnTo>
                  <a:pt x="3688274" y="1573664"/>
                </a:lnTo>
                <a:lnTo>
                  <a:pt x="0" y="1573664"/>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070" name="Google Shape;1070;g38a3352c4e0_1_1287"/>
          <p:cNvSpPr/>
          <p:nvPr/>
        </p:nvSpPr>
        <p:spPr>
          <a:xfrm>
            <a:off x="13150061" y="1818221"/>
            <a:ext cx="4438094" cy="5745508"/>
          </a:xfrm>
          <a:custGeom>
            <a:rect b="b" l="l" r="r" t="t"/>
            <a:pathLst>
              <a:path extrusionOk="0" h="5731180" w="4427026">
                <a:moveTo>
                  <a:pt x="0" y="0"/>
                </a:moveTo>
                <a:lnTo>
                  <a:pt x="4427026" y="0"/>
                </a:lnTo>
                <a:lnTo>
                  <a:pt x="4427026" y="5731180"/>
                </a:lnTo>
                <a:lnTo>
                  <a:pt x="0" y="5731180"/>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071" name="Google Shape;1071;g38a3352c4e0_1_1287"/>
          <p:cNvSpPr txBox="1"/>
          <p:nvPr/>
        </p:nvSpPr>
        <p:spPr>
          <a:xfrm>
            <a:off x="558000" y="2331372"/>
            <a:ext cx="8586000" cy="1293000"/>
          </a:xfrm>
          <a:prstGeom prst="rect">
            <a:avLst/>
          </a:prstGeom>
          <a:noFill/>
          <a:ln>
            <a:noFill/>
          </a:ln>
        </p:spPr>
        <p:txBody>
          <a:bodyPr anchorCtr="0" anchor="t" bIns="0" lIns="0" spcFirstLastPara="1" rIns="0" wrap="square" tIns="0">
            <a:spAutoFit/>
          </a:bodyPr>
          <a:lstStyle/>
          <a:p>
            <a:pPr indent="0" lvl="0" marL="0" marR="0" rtl="0" algn="l">
              <a:lnSpc>
                <a:spcPct val="100015"/>
              </a:lnSpc>
              <a:spcBef>
                <a:spcPts val="0"/>
              </a:spcBef>
              <a:spcAft>
                <a:spcPts val="0"/>
              </a:spcAft>
              <a:buClr>
                <a:srgbClr val="000000"/>
              </a:buClr>
              <a:buSzPts val="10200"/>
              <a:buFont typeface="Arial"/>
              <a:buNone/>
            </a:pPr>
            <a:r>
              <a:rPr b="1" i="0" lang="en-US" sz="4200" u="none" cap="none" strike="noStrike">
                <a:solidFill>
                  <a:srgbClr val="F53106"/>
                </a:solidFill>
                <a:latin typeface="Poppins"/>
                <a:ea typeface="Poppins"/>
                <a:cs typeface="Poppins"/>
                <a:sym typeface="Poppins"/>
              </a:rPr>
              <a:t>WHY EMERGENCY CONTACT INFO IS CRITICAL</a:t>
            </a:r>
            <a:endParaRPr b="0" i="0" sz="1100" u="none" cap="none" strike="noStrike">
              <a:solidFill>
                <a:srgbClr val="000000"/>
              </a:solidFill>
              <a:latin typeface="Arial"/>
              <a:ea typeface="Arial"/>
              <a:cs typeface="Arial"/>
              <a:sym typeface="Arial"/>
            </a:endParaRPr>
          </a:p>
        </p:txBody>
      </p:sp>
      <p:sp>
        <p:nvSpPr>
          <p:cNvPr id="1072" name="Google Shape;1072;g38a3352c4e0_1_1287"/>
          <p:cNvSpPr txBox="1"/>
          <p:nvPr/>
        </p:nvSpPr>
        <p:spPr>
          <a:xfrm>
            <a:off x="1135964" y="6018635"/>
            <a:ext cx="12014100" cy="600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700"/>
              <a:buFont typeface="Arial"/>
              <a:buNone/>
            </a:pPr>
            <a:r>
              <a:rPr b="1" i="0" lang="en-US" sz="3900" u="none" cap="none" strike="noStrike">
                <a:solidFill>
                  <a:schemeClr val="lt1"/>
                </a:solidFill>
                <a:latin typeface="Poppins"/>
                <a:ea typeface="Poppins"/>
                <a:cs typeface="Poppins"/>
                <a:sym typeface="Poppins"/>
              </a:rPr>
              <a:t>WHY THIS MATTERS MORE THAN EVER</a:t>
            </a:r>
            <a:endParaRPr b="0" i="0" sz="3900" u="none" cap="none" strike="noStrike">
              <a:solidFill>
                <a:schemeClr val="lt1"/>
              </a:solidFill>
              <a:latin typeface="Arial"/>
              <a:ea typeface="Arial"/>
              <a:cs typeface="Arial"/>
              <a:sym typeface="Arial"/>
            </a:endParaRPr>
          </a:p>
        </p:txBody>
      </p:sp>
      <p:sp>
        <p:nvSpPr>
          <p:cNvPr id="1073" name="Google Shape;1073;g38a3352c4e0_1_1287"/>
          <p:cNvSpPr txBox="1"/>
          <p:nvPr/>
        </p:nvSpPr>
        <p:spPr>
          <a:xfrm>
            <a:off x="1135860" y="7204802"/>
            <a:ext cx="145806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700"/>
              <a:buFont typeface="Arial"/>
              <a:buNone/>
            </a:pPr>
            <a:r>
              <a:rPr b="1" i="0" lang="en-US" sz="3600" u="none" cap="none" strike="noStrike">
                <a:solidFill>
                  <a:srgbClr val="FFFFFF"/>
                </a:solidFill>
                <a:latin typeface="Poppins"/>
                <a:ea typeface="Poppins"/>
                <a:cs typeface="Poppins"/>
                <a:sym typeface="Poppins"/>
              </a:rPr>
              <a:t>Accurate contact info </a:t>
            </a:r>
            <a:r>
              <a:rPr b="1" i="0" lang="en-US" sz="3600" u="none" cap="none" strike="noStrike">
                <a:solidFill>
                  <a:srgbClr val="FCCC00"/>
                </a:solidFill>
                <a:latin typeface="Poppins"/>
                <a:ea typeface="Poppins"/>
                <a:cs typeface="Poppins"/>
                <a:sym typeface="Poppins"/>
              </a:rPr>
              <a:t>= </a:t>
            </a:r>
            <a:r>
              <a:rPr b="1" i="0" lang="en-US" sz="3600" u="none" cap="none" strike="noStrike">
                <a:solidFill>
                  <a:srgbClr val="FFFFFF"/>
                </a:solidFill>
                <a:latin typeface="Poppins"/>
                <a:ea typeface="Poppins"/>
                <a:cs typeface="Poppins"/>
                <a:sym typeface="Poppins"/>
              </a:rPr>
              <a:t>student safety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5700"/>
              <a:buFont typeface="Arial"/>
              <a:buNone/>
            </a:pPr>
            <a:r>
              <a:rPr b="1" i="0" lang="en-US" sz="3600" u="none" cap="none" strike="noStrike">
                <a:solidFill>
                  <a:srgbClr val="FFFFFF"/>
                </a:solidFill>
                <a:latin typeface="Poppins"/>
                <a:ea typeface="Poppins"/>
                <a:cs typeface="Poppins"/>
                <a:sym typeface="Poppins"/>
              </a:rPr>
              <a:t>Every update helps schools protect and support your child</a:t>
            </a:r>
            <a:endParaRPr b="0" i="0" sz="1400" u="none" cap="none" strike="noStrike">
              <a:solidFill>
                <a:srgbClr val="000000"/>
              </a:solidFill>
              <a:latin typeface="Poppins"/>
              <a:ea typeface="Poppins"/>
              <a:cs typeface="Poppins"/>
              <a:sym typeface="Poppins"/>
            </a:endParaRPr>
          </a:p>
        </p:txBody>
      </p:sp>
      <p:grpSp>
        <p:nvGrpSpPr>
          <p:cNvPr id="1074" name="Google Shape;1074;g38a3352c4e0_1_1287"/>
          <p:cNvGrpSpPr/>
          <p:nvPr/>
        </p:nvGrpSpPr>
        <p:grpSpPr>
          <a:xfrm>
            <a:off x="-576499" y="-185034"/>
            <a:ext cx="19000161" cy="2369459"/>
            <a:chOff x="-384333" y="-123356"/>
            <a:chExt cx="12666774" cy="1579639"/>
          </a:xfrm>
        </p:grpSpPr>
        <p:grpSp>
          <p:nvGrpSpPr>
            <p:cNvPr id="1075" name="Google Shape;1075;g38a3352c4e0_1_1287"/>
            <p:cNvGrpSpPr/>
            <p:nvPr/>
          </p:nvGrpSpPr>
          <p:grpSpPr>
            <a:xfrm>
              <a:off x="-384333" y="-123356"/>
              <a:ext cx="12666774" cy="1306923"/>
              <a:chOff x="0" y="-38100"/>
              <a:chExt cx="4959000" cy="516305"/>
            </a:xfrm>
          </p:grpSpPr>
          <p:sp>
            <p:nvSpPr>
              <p:cNvPr id="1076" name="Google Shape;1076;g38a3352c4e0_1_1287"/>
              <p:cNvSpPr/>
              <p:nvPr/>
            </p:nvSpPr>
            <p:spPr>
              <a:xfrm>
                <a:off x="0" y="0"/>
                <a:ext cx="4958901" cy="478205"/>
              </a:xfrm>
              <a:custGeom>
                <a:rect b="b" l="l" r="r" t="t"/>
                <a:pathLst>
                  <a:path extrusionOk="0" h="478205" w="4958901">
                    <a:moveTo>
                      <a:pt x="0" y="0"/>
                    </a:moveTo>
                    <a:lnTo>
                      <a:pt x="4958901" y="0"/>
                    </a:lnTo>
                    <a:lnTo>
                      <a:pt x="4958901" y="478205"/>
                    </a:lnTo>
                    <a:lnTo>
                      <a:pt x="0" y="478205"/>
                    </a:lnTo>
                    <a:close/>
                  </a:path>
                </a:pathLst>
              </a:custGeom>
              <a:solidFill>
                <a:srgbClr val="002575"/>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077" name="Google Shape;1077;g38a3352c4e0_1_1287"/>
              <p:cNvSpPr txBox="1"/>
              <p:nvPr/>
            </p:nvSpPr>
            <p:spPr>
              <a:xfrm>
                <a:off x="0" y="-38100"/>
                <a:ext cx="4959000" cy="516300"/>
              </a:xfrm>
              <a:prstGeom prst="rect">
                <a:avLst/>
              </a:prstGeom>
              <a:noFill/>
              <a:ln>
                <a:noFill/>
              </a:ln>
            </p:spPr>
            <p:txBody>
              <a:bodyPr anchorCtr="0" anchor="ctr" bIns="50775" lIns="50775" spcFirstLastPara="1" rIns="50775" wrap="square" tIns="50775">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78" name="Google Shape;1078;g38a3352c4e0_1_1287"/>
            <p:cNvSpPr/>
            <p:nvPr/>
          </p:nvSpPr>
          <p:spPr>
            <a:xfrm>
              <a:off x="270164" y="0"/>
              <a:ext cx="1456283" cy="1456283"/>
            </a:xfrm>
            <a:custGeom>
              <a:rect b="b" l="l" r="r" t="t"/>
              <a:pathLst>
                <a:path extrusionOk="0" h="2181697" w="2181697">
                  <a:moveTo>
                    <a:pt x="0" y="0"/>
                  </a:moveTo>
                  <a:lnTo>
                    <a:pt x="2181698" y="0"/>
                  </a:lnTo>
                  <a:lnTo>
                    <a:pt x="2181698" y="2181697"/>
                  </a:lnTo>
                  <a:lnTo>
                    <a:pt x="0" y="2181697"/>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079" name="Google Shape;1079;g38a3352c4e0_1_1287"/>
            <p:cNvSpPr txBox="1"/>
            <p:nvPr/>
          </p:nvSpPr>
          <p:spPr>
            <a:xfrm>
              <a:off x="2818354" y="50268"/>
              <a:ext cx="8678400" cy="4311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4200"/>
                <a:buFont typeface="Arial"/>
                <a:buNone/>
              </a:pPr>
              <a:r>
                <a:rPr b="1" i="0" lang="en-US" sz="4200" u="none" cap="none" strike="noStrike">
                  <a:solidFill>
                    <a:srgbClr val="FFFFFF"/>
                  </a:solidFill>
                  <a:latin typeface="Poppins"/>
                  <a:ea typeface="Poppins"/>
                  <a:cs typeface="Poppins"/>
                  <a:sym typeface="Poppins"/>
                </a:rPr>
                <a:t>Student Support and Attendance Services </a:t>
              </a:r>
              <a:endParaRPr b="0" i="0" sz="1200" u="none" cap="none" strike="noStrike">
                <a:solidFill>
                  <a:srgbClr val="000000"/>
                </a:solidFill>
                <a:latin typeface="Arial"/>
                <a:ea typeface="Arial"/>
                <a:cs typeface="Arial"/>
                <a:sym typeface="Arial"/>
              </a:endParaRPr>
            </a:p>
          </p:txBody>
        </p:sp>
        <p:sp>
          <p:nvSpPr>
            <p:cNvPr id="1080" name="Google Shape;1080;g38a3352c4e0_1_1287"/>
            <p:cNvSpPr txBox="1"/>
            <p:nvPr/>
          </p:nvSpPr>
          <p:spPr>
            <a:xfrm>
              <a:off x="2818607" y="440809"/>
              <a:ext cx="8678400" cy="4311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4200" u="none" cap="none" strike="noStrike">
                  <a:solidFill>
                    <a:srgbClr val="FFC000"/>
                  </a:solidFill>
                  <a:latin typeface="Poppins"/>
                  <a:ea typeface="Poppins"/>
                  <a:cs typeface="Poppins"/>
                  <a:sym typeface="Poppins"/>
                </a:rPr>
                <a:t>Servicios de Asistencia y Apoyo Estudiantil</a:t>
              </a:r>
              <a:endParaRPr b="0" i="0" sz="1200" u="none" cap="none" strike="noStrike">
                <a:solidFill>
                  <a:srgbClr val="FFC000"/>
                </a:solidFill>
                <a:latin typeface="Arial"/>
                <a:ea typeface="Arial"/>
                <a:cs typeface="Arial"/>
                <a:sym typeface="Arial"/>
              </a:endParaRPr>
            </a:p>
          </p:txBody>
        </p:sp>
      </p:grpSp>
      <p:sp>
        <p:nvSpPr>
          <p:cNvPr id="1081" name="Google Shape;1081;g38a3352c4e0_1_1287"/>
          <p:cNvSpPr txBox="1"/>
          <p:nvPr/>
        </p:nvSpPr>
        <p:spPr>
          <a:xfrm>
            <a:off x="557954" y="3723753"/>
            <a:ext cx="8586000" cy="1939500"/>
          </a:xfrm>
          <a:prstGeom prst="rect">
            <a:avLst/>
          </a:prstGeom>
          <a:noFill/>
          <a:ln>
            <a:noFill/>
          </a:ln>
        </p:spPr>
        <p:txBody>
          <a:bodyPr anchorCtr="0" anchor="t" bIns="0" lIns="0" spcFirstLastPara="1" rIns="0" wrap="square" tIns="0">
            <a:spAutoFit/>
          </a:bodyPr>
          <a:lstStyle/>
          <a:p>
            <a:pPr indent="0" lvl="0" marL="0" marR="0" rtl="0" algn="l">
              <a:lnSpc>
                <a:spcPct val="100015"/>
              </a:lnSpc>
              <a:spcBef>
                <a:spcPts val="0"/>
              </a:spcBef>
              <a:spcAft>
                <a:spcPts val="0"/>
              </a:spcAft>
              <a:buNone/>
            </a:pPr>
            <a:r>
              <a:rPr b="1" i="0" lang="en-US" sz="4200" u="none" cap="none" strike="noStrike">
                <a:solidFill>
                  <a:srgbClr val="002575"/>
                </a:solidFill>
                <a:latin typeface="Poppins"/>
                <a:ea typeface="Poppins"/>
                <a:cs typeface="Poppins"/>
                <a:sym typeface="Poppins"/>
              </a:rPr>
              <a:t>POR QUÉ LA INFORMACIÓN DE CONTACTO DE EMERGENCIA ES FUNDAMENTAL</a:t>
            </a:r>
            <a:endParaRPr b="0" i="0" sz="1100" u="none" cap="none" strike="noStrike">
              <a:solidFill>
                <a:srgbClr val="002575"/>
              </a:solidFill>
              <a:latin typeface="Arial"/>
              <a:ea typeface="Arial"/>
              <a:cs typeface="Arial"/>
              <a:sym typeface="Arial"/>
            </a:endParaRPr>
          </a:p>
        </p:txBody>
      </p:sp>
      <p:sp>
        <p:nvSpPr>
          <p:cNvPr id="1082" name="Google Shape;1082;g38a3352c4e0_1_1287"/>
          <p:cNvSpPr txBox="1"/>
          <p:nvPr/>
        </p:nvSpPr>
        <p:spPr>
          <a:xfrm>
            <a:off x="1135860" y="6511982"/>
            <a:ext cx="12014100" cy="600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00" u="none" cap="none" strike="noStrike">
                <a:solidFill>
                  <a:srgbClr val="FCCC00"/>
                </a:solidFill>
                <a:latin typeface="Poppins"/>
                <a:ea typeface="Poppins"/>
                <a:cs typeface="Poppins"/>
                <a:sym typeface="Poppins"/>
              </a:rPr>
              <a:t>POR QUÉ ESTO ES MÁS IMPORTANTE QUE NUNCA</a:t>
            </a:r>
            <a:endParaRPr b="0" i="0" sz="3900" u="none" cap="none" strike="noStrike">
              <a:solidFill>
                <a:srgbClr val="000000"/>
              </a:solidFill>
              <a:latin typeface="Arial"/>
              <a:ea typeface="Arial"/>
              <a:cs typeface="Arial"/>
              <a:sym typeface="Arial"/>
            </a:endParaRPr>
          </a:p>
        </p:txBody>
      </p:sp>
      <p:sp>
        <p:nvSpPr>
          <p:cNvPr id="1083" name="Google Shape;1083;g38a3352c4e0_1_1287"/>
          <p:cNvSpPr txBox="1"/>
          <p:nvPr/>
        </p:nvSpPr>
        <p:spPr>
          <a:xfrm>
            <a:off x="1135860" y="8325023"/>
            <a:ext cx="164412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C000"/>
                </a:solidFill>
                <a:latin typeface="Poppins"/>
                <a:ea typeface="Poppins"/>
                <a:cs typeface="Poppins"/>
                <a:sym typeface="Poppins"/>
              </a:rPr>
              <a:t>Información de contacto precisa </a:t>
            </a:r>
            <a:r>
              <a:rPr b="1" i="0" lang="en-US" sz="3600" u="none" cap="none" strike="noStrike">
                <a:solidFill>
                  <a:schemeClr val="lt1"/>
                </a:solidFill>
                <a:latin typeface="Poppins"/>
                <a:ea typeface="Poppins"/>
                <a:cs typeface="Poppins"/>
                <a:sym typeface="Poppins"/>
              </a:rPr>
              <a:t>=</a:t>
            </a:r>
            <a:r>
              <a:rPr b="1" i="0" lang="en-US" sz="3600" u="none" cap="none" strike="noStrike">
                <a:solidFill>
                  <a:srgbClr val="FFC000"/>
                </a:solidFill>
                <a:latin typeface="Poppins"/>
                <a:ea typeface="Poppins"/>
                <a:cs typeface="Poppins"/>
                <a:sym typeface="Poppins"/>
              </a:rPr>
              <a:t> seguridad del estudiante</a:t>
            </a:r>
            <a:endParaRPr b="0" i="0" sz="1400" u="none" cap="none" strike="noStrike">
              <a:solidFill>
                <a:srgbClr val="FFC000"/>
              </a:solidFill>
              <a:latin typeface="Poppins"/>
              <a:ea typeface="Poppins"/>
              <a:cs typeface="Poppins"/>
              <a:sym typeface="Poppins"/>
            </a:endParaRPr>
          </a:p>
          <a:p>
            <a:pPr indent="0" lvl="0" marL="0" marR="0" rtl="0" algn="l">
              <a:lnSpc>
                <a:spcPct val="100000"/>
              </a:lnSpc>
              <a:spcBef>
                <a:spcPts val="0"/>
              </a:spcBef>
              <a:spcAft>
                <a:spcPts val="0"/>
              </a:spcAft>
              <a:buNone/>
            </a:pPr>
            <a:r>
              <a:rPr b="1" i="0" lang="en-US" sz="3600" u="none" cap="none" strike="noStrike">
                <a:solidFill>
                  <a:srgbClr val="FFC000"/>
                </a:solidFill>
                <a:latin typeface="Poppins"/>
                <a:ea typeface="Poppins"/>
                <a:cs typeface="Poppins"/>
                <a:sym typeface="Poppins"/>
              </a:rPr>
              <a:t>Cada actualización ayuda a las escuelas a proteger y apoyar a su hijo</a:t>
            </a:r>
            <a:endParaRPr b="0" i="0" sz="1400" u="none" cap="none" strike="noStrike">
              <a:solidFill>
                <a:srgbClr val="FFC000"/>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g38a3352c4e0_1_478"/>
          <p:cNvSpPr/>
          <p:nvPr/>
        </p:nvSpPr>
        <p:spPr>
          <a:xfrm>
            <a:off x="0" y="0"/>
            <a:ext cx="19979640" cy="10312717"/>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0338" l="0" r="0" t="-10329"/>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nvGrpSpPr>
          <p:cNvPr id="125" name="Google Shape;125;g38a3352c4e0_1_478"/>
          <p:cNvGrpSpPr/>
          <p:nvPr/>
        </p:nvGrpSpPr>
        <p:grpSpPr>
          <a:xfrm>
            <a:off x="-2556172" y="-252070"/>
            <a:ext cx="24671767" cy="10647475"/>
            <a:chOff x="0" y="0"/>
            <a:chExt cx="6497700" cy="2804181"/>
          </a:xfrm>
        </p:grpSpPr>
        <p:sp>
          <p:nvSpPr>
            <p:cNvPr id="126" name="Google Shape;126;g38a3352c4e0_1_478"/>
            <p:cNvSpPr/>
            <p:nvPr/>
          </p:nvSpPr>
          <p:spPr>
            <a:xfrm>
              <a:off x="0" y="0"/>
              <a:ext cx="6497568" cy="2804181"/>
            </a:xfrm>
            <a:custGeom>
              <a:rect b="b" l="l" r="r" t="t"/>
              <a:pathLst>
                <a:path extrusionOk="0" h="2804181" w="6497568">
                  <a:moveTo>
                    <a:pt x="0" y="0"/>
                  </a:moveTo>
                  <a:lnTo>
                    <a:pt x="6497568" y="0"/>
                  </a:lnTo>
                  <a:lnTo>
                    <a:pt x="6497568" y="2804181"/>
                  </a:lnTo>
                  <a:lnTo>
                    <a:pt x="0" y="2804181"/>
                  </a:lnTo>
                  <a:close/>
                </a:path>
              </a:pathLst>
            </a:custGeom>
            <a:gradFill>
              <a:gsLst>
                <a:gs pos="0">
                  <a:srgbClr val="FFFFFF"/>
                </a:gs>
                <a:gs pos="33329">
                  <a:srgbClr val="FFFFFF"/>
                </a:gs>
                <a:gs pos="66670">
                  <a:srgbClr val="FFFFFF">
                    <a:alpha val="69411"/>
                  </a:srgbClr>
                </a:gs>
                <a:gs pos="100000">
                  <a:srgbClr val="FFFFFF">
                    <a:alpha val="0"/>
                  </a:srgbClr>
                </a:gs>
              </a:gsLst>
              <a:lin ang="0" scaled="0"/>
            </a:gra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27" name="Google Shape;127;g38a3352c4e0_1_478"/>
            <p:cNvSpPr txBox="1"/>
            <p:nvPr/>
          </p:nvSpPr>
          <p:spPr>
            <a:xfrm>
              <a:off x="0" y="38100"/>
              <a:ext cx="6497700" cy="2766000"/>
            </a:xfrm>
            <a:prstGeom prst="rect">
              <a:avLst/>
            </a:prstGeom>
            <a:noFill/>
            <a:ln>
              <a:noFill/>
            </a:ln>
          </p:spPr>
          <p:txBody>
            <a:bodyPr anchorCtr="0" anchor="ctr" bIns="50775" lIns="50775" spcFirstLastPara="1" rIns="50775" wrap="square" tIns="50775">
              <a:noAutofit/>
            </a:bodyPr>
            <a:lstStyle/>
            <a:p>
              <a:pPr indent="0" lvl="0" marL="0" marR="0" rtl="0" algn="ctr">
                <a:lnSpc>
                  <a:spcPct val="144388"/>
                </a:lnSpc>
                <a:spcBef>
                  <a:spcPts val="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p:txBody>
        </p:sp>
      </p:grpSp>
      <p:sp>
        <p:nvSpPr>
          <p:cNvPr id="128" name="Google Shape;128;g38a3352c4e0_1_478"/>
          <p:cNvSpPr/>
          <p:nvPr/>
        </p:nvSpPr>
        <p:spPr>
          <a:xfrm>
            <a:off x="1308194" y="1127024"/>
            <a:ext cx="411214" cy="411214"/>
          </a:xfrm>
          <a:custGeom>
            <a:rect b="b" l="l" r="r" t="t"/>
            <a:pathLst>
              <a:path extrusionOk="0" h="410189" w="410189">
                <a:moveTo>
                  <a:pt x="0" y="0"/>
                </a:moveTo>
                <a:lnTo>
                  <a:pt x="410189" y="0"/>
                </a:lnTo>
                <a:lnTo>
                  <a:pt x="410189" y="410189"/>
                </a:lnTo>
                <a:lnTo>
                  <a:pt x="0" y="410189"/>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29" name="Google Shape;129;g38a3352c4e0_1_478"/>
          <p:cNvSpPr/>
          <p:nvPr/>
        </p:nvSpPr>
        <p:spPr>
          <a:xfrm>
            <a:off x="5602674" y="7904859"/>
            <a:ext cx="791740" cy="764689"/>
          </a:xfrm>
          <a:custGeom>
            <a:rect b="b" l="l" r="r" t="t"/>
            <a:pathLst>
              <a:path extrusionOk="0" h="762782" w="789766">
                <a:moveTo>
                  <a:pt x="0" y="0"/>
                </a:moveTo>
                <a:lnTo>
                  <a:pt x="789766" y="0"/>
                </a:lnTo>
                <a:lnTo>
                  <a:pt x="789766" y="762782"/>
                </a:lnTo>
                <a:lnTo>
                  <a:pt x="0" y="762782"/>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30" name="Google Shape;130;g38a3352c4e0_1_478"/>
          <p:cNvSpPr/>
          <p:nvPr/>
        </p:nvSpPr>
        <p:spPr>
          <a:xfrm>
            <a:off x="12891680" y="8921142"/>
            <a:ext cx="6552372" cy="1146666"/>
          </a:xfrm>
          <a:custGeom>
            <a:rect b="b" l="l" r="r" t="t"/>
            <a:pathLst>
              <a:path extrusionOk="0" h="1143806" w="6536032">
                <a:moveTo>
                  <a:pt x="0" y="0"/>
                </a:moveTo>
                <a:lnTo>
                  <a:pt x="6536032" y="0"/>
                </a:lnTo>
                <a:lnTo>
                  <a:pt x="6536032" y="1143806"/>
                </a:lnTo>
                <a:lnTo>
                  <a:pt x="0" y="1143806"/>
                </a:lnTo>
                <a:lnTo>
                  <a:pt x="0" y="0"/>
                </a:lnTo>
                <a:close/>
              </a:path>
            </a:pathLst>
          </a:custGeom>
          <a:blipFill rotWithShape="1">
            <a:blip r:embed="rId6">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31" name="Google Shape;131;g38a3352c4e0_1_478"/>
          <p:cNvSpPr txBox="1"/>
          <p:nvPr/>
        </p:nvSpPr>
        <p:spPr>
          <a:xfrm>
            <a:off x="2217393" y="5694225"/>
            <a:ext cx="120156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002575"/>
                </a:solidFill>
                <a:latin typeface="Poppins SemiBold"/>
                <a:ea typeface="Poppins SemiBold"/>
                <a:cs typeface="Poppins SemiBold"/>
                <a:sym typeface="Poppins SemiBold"/>
              </a:rPr>
              <a:t>El personal de la escuela no puede preguntar ni compartir el estado migratorio de una familia.</a:t>
            </a:r>
            <a:endParaRPr b="1" i="0" sz="3600" u="none" cap="none" strike="noStrike">
              <a:solidFill>
                <a:srgbClr val="002575"/>
              </a:solidFill>
              <a:latin typeface="Poppins SemiBold"/>
              <a:ea typeface="Poppins SemiBold"/>
              <a:cs typeface="Poppins SemiBold"/>
              <a:sym typeface="Poppins SemiBold"/>
            </a:endParaRPr>
          </a:p>
        </p:txBody>
      </p:sp>
      <p:grpSp>
        <p:nvGrpSpPr>
          <p:cNvPr id="132" name="Google Shape;132;g38a3352c4e0_1_478"/>
          <p:cNvGrpSpPr/>
          <p:nvPr/>
        </p:nvGrpSpPr>
        <p:grpSpPr>
          <a:xfrm>
            <a:off x="10555" y="5615449"/>
            <a:ext cx="2118083" cy="1392833"/>
            <a:chOff x="-45952" y="8871427"/>
            <a:chExt cx="1388543" cy="937809"/>
          </a:xfrm>
        </p:grpSpPr>
        <p:grpSp>
          <p:nvGrpSpPr>
            <p:cNvPr id="133" name="Google Shape;133;g38a3352c4e0_1_478"/>
            <p:cNvGrpSpPr/>
            <p:nvPr/>
          </p:nvGrpSpPr>
          <p:grpSpPr>
            <a:xfrm>
              <a:off x="-45952" y="8886347"/>
              <a:ext cx="701434" cy="863462"/>
              <a:chOff x="0" y="-47625"/>
              <a:chExt cx="735950" cy="923193"/>
            </a:xfrm>
          </p:grpSpPr>
          <p:sp>
            <p:nvSpPr>
              <p:cNvPr id="134" name="Google Shape;134;g38a3352c4e0_1_478"/>
              <p:cNvSpPr/>
              <p:nvPr/>
            </p:nvSpPr>
            <p:spPr>
              <a:xfrm>
                <a:off x="0" y="0"/>
                <a:ext cx="735950" cy="875568"/>
              </a:xfrm>
              <a:custGeom>
                <a:rect b="b" l="l" r="r" t="t"/>
                <a:pathLst>
                  <a:path extrusionOk="0" h="875568" w="735950">
                    <a:moveTo>
                      <a:pt x="0" y="0"/>
                    </a:moveTo>
                    <a:lnTo>
                      <a:pt x="735950" y="0"/>
                    </a:lnTo>
                    <a:lnTo>
                      <a:pt x="735950" y="875568"/>
                    </a:lnTo>
                    <a:lnTo>
                      <a:pt x="0" y="875568"/>
                    </a:lnTo>
                    <a:close/>
                  </a:path>
                </a:pathLst>
              </a:custGeom>
              <a:solidFill>
                <a:srgbClr val="FFA509"/>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35" name="Google Shape;135;g38a3352c4e0_1_478"/>
              <p:cNvSpPr txBox="1"/>
              <p:nvPr/>
            </p:nvSpPr>
            <p:spPr>
              <a:xfrm>
                <a:off x="0" y="-47625"/>
                <a:ext cx="735900" cy="923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700" u="none" cap="none" strike="noStrike">
                  <a:solidFill>
                    <a:schemeClr val="dk1"/>
                  </a:solidFill>
                  <a:latin typeface="Calibri"/>
                  <a:ea typeface="Calibri"/>
                  <a:cs typeface="Calibri"/>
                  <a:sym typeface="Calibri"/>
                </a:endParaRPr>
              </a:p>
            </p:txBody>
          </p:sp>
        </p:grpSp>
        <p:grpSp>
          <p:nvGrpSpPr>
            <p:cNvPr id="136" name="Google Shape;136;g38a3352c4e0_1_478"/>
            <p:cNvGrpSpPr/>
            <p:nvPr/>
          </p:nvGrpSpPr>
          <p:grpSpPr>
            <a:xfrm rot="5400000">
              <a:off x="270303" y="8862486"/>
              <a:ext cx="937809" cy="955690"/>
              <a:chOff x="0" y="0"/>
              <a:chExt cx="812800" cy="812800"/>
            </a:xfrm>
          </p:grpSpPr>
          <p:sp>
            <p:nvSpPr>
              <p:cNvPr id="137" name="Google Shape;137;g38a3352c4e0_1_47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g38a3352c4e0_1_47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700" u="none" cap="none" strike="noStrike">
                  <a:solidFill>
                    <a:schemeClr val="dk1"/>
                  </a:solidFill>
                  <a:latin typeface="Calibri"/>
                  <a:ea typeface="Calibri"/>
                  <a:cs typeface="Calibri"/>
                  <a:sym typeface="Calibri"/>
                </a:endParaRPr>
              </a:p>
            </p:txBody>
          </p:sp>
        </p:grpSp>
        <p:grpSp>
          <p:nvGrpSpPr>
            <p:cNvPr id="139" name="Google Shape;139;g38a3352c4e0_1_478"/>
            <p:cNvGrpSpPr/>
            <p:nvPr/>
          </p:nvGrpSpPr>
          <p:grpSpPr>
            <a:xfrm rot="5400000">
              <a:off x="335426" y="8928859"/>
              <a:ext cx="807598" cy="822960"/>
              <a:chOff x="0" y="0"/>
              <a:chExt cx="812800" cy="812800"/>
            </a:xfrm>
          </p:grpSpPr>
          <p:sp>
            <p:nvSpPr>
              <p:cNvPr id="140" name="Google Shape;140;g38a3352c4e0_1_47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g38a3352c4e0_1_47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700" u="none" cap="none" strike="noStrike">
                  <a:solidFill>
                    <a:schemeClr val="dk1"/>
                  </a:solidFill>
                  <a:latin typeface="Calibri"/>
                  <a:ea typeface="Calibri"/>
                  <a:cs typeface="Calibri"/>
                  <a:sym typeface="Calibri"/>
                </a:endParaRPr>
              </a:p>
            </p:txBody>
          </p:sp>
        </p:grpSp>
        <p:sp>
          <p:nvSpPr>
            <p:cNvPr id="142" name="Google Shape;142;g38a3352c4e0_1_478"/>
            <p:cNvSpPr/>
            <p:nvPr/>
          </p:nvSpPr>
          <p:spPr>
            <a:xfrm>
              <a:off x="376197" y="8984067"/>
              <a:ext cx="725424" cy="7112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g38a3352c4e0_1_478"/>
            <p:cNvSpPr/>
            <p:nvPr/>
          </p:nvSpPr>
          <p:spPr>
            <a:xfrm>
              <a:off x="274896" y="8871427"/>
              <a:ext cx="1067695" cy="922274"/>
            </a:xfrm>
            <a:custGeom>
              <a:rect b="b" l="l" r="r" t="t"/>
              <a:pathLst>
                <a:path extrusionOk="0" h="3726361" w="4228495">
                  <a:moveTo>
                    <a:pt x="0" y="0"/>
                  </a:moveTo>
                  <a:lnTo>
                    <a:pt x="4228495" y="0"/>
                  </a:lnTo>
                  <a:lnTo>
                    <a:pt x="4228495" y="3726361"/>
                  </a:lnTo>
                  <a:lnTo>
                    <a:pt x="0" y="3726361"/>
                  </a:lnTo>
                  <a:lnTo>
                    <a:pt x="0" y="0"/>
                  </a:lnTo>
                  <a:close/>
                </a:path>
              </a:pathLst>
            </a:custGeom>
            <a:blipFill rotWithShape="1">
              <a:blip r:embed="rId7">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sp>
        <p:nvSpPr>
          <p:cNvPr id="144" name="Google Shape;144;g38a3352c4e0_1_478"/>
          <p:cNvSpPr txBox="1"/>
          <p:nvPr/>
        </p:nvSpPr>
        <p:spPr>
          <a:xfrm>
            <a:off x="2117818" y="7170869"/>
            <a:ext cx="10748700" cy="240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en-US" sz="3600" u="none" cap="none" strike="noStrike">
                <a:solidFill>
                  <a:srgbClr val="002575"/>
                </a:solidFill>
                <a:latin typeface="Poppins SemiBold"/>
                <a:ea typeface="Poppins SemiBold"/>
                <a:cs typeface="Poppins SemiBold"/>
                <a:sym typeface="Poppins SemiBold"/>
              </a:rPr>
              <a:t>Hay recursos disponibles para ayudar a </a:t>
            </a:r>
            <a:endParaRPr sz="2100"/>
          </a:p>
          <a:p>
            <a:pPr indent="0" lvl="0" marL="0" marR="0" rtl="0" algn="l">
              <a:lnSpc>
                <a:spcPct val="100000"/>
              </a:lnSpc>
              <a:spcBef>
                <a:spcPts val="0"/>
              </a:spcBef>
              <a:spcAft>
                <a:spcPts val="0"/>
              </a:spcAft>
              <a:buNone/>
            </a:pPr>
            <a:r>
              <a:rPr b="1" i="0" lang="en-US" sz="3600" u="none" cap="none" strike="noStrike">
                <a:solidFill>
                  <a:srgbClr val="002575"/>
                </a:solidFill>
                <a:latin typeface="Poppins SemiBold"/>
                <a:ea typeface="Poppins SemiBold"/>
                <a:cs typeface="Poppins SemiBold"/>
                <a:sym typeface="Poppins SemiBold"/>
              </a:rPr>
              <a:t>las familias a sentirse seguras y apoyadas.</a:t>
            </a:r>
            <a:endParaRPr b="1" i="0" sz="3600" u="none" cap="none" strike="noStrike">
              <a:solidFill>
                <a:srgbClr val="002575"/>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None/>
            </a:pPr>
            <a:r>
              <a:rPr b="1" lang="en-US" sz="3600">
                <a:solidFill>
                  <a:srgbClr val="002575"/>
                </a:solidFill>
                <a:latin typeface="Poppins SemiBold"/>
                <a:ea typeface="Poppins SemiBold"/>
                <a:cs typeface="Poppins SemiBold"/>
                <a:sym typeface="Poppins SemiBold"/>
              </a:rPr>
              <a:t>Visite</a:t>
            </a:r>
            <a:r>
              <a:rPr b="1" lang="en-US" sz="3600">
                <a:solidFill>
                  <a:srgbClr val="002575"/>
                </a:solidFill>
                <a:latin typeface="Poppins SemiBold"/>
                <a:ea typeface="Poppins SemiBold"/>
                <a:cs typeface="Poppins SemiBold"/>
                <a:sym typeface="Poppins SemiBold"/>
              </a:rPr>
              <a:t> la página </a:t>
            </a:r>
            <a:r>
              <a:rPr b="1" lang="en-US" sz="3600" u="sng">
                <a:solidFill>
                  <a:schemeClr val="hlink"/>
                </a:solidFill>
                <a:latin typeface="Poppins SemiBold"/>
                <a:ea typeface="Poppins SemiBold"/>
                <a:cs typeface="Poppins SemiBold"/>
                <a:sym typeface="Poppins SemiBold"/>
                <a:hlinkClick r:id="rId8"/>
              </a:rPr>
              <a:t>Estamos Unidos</a:t>
            </a:r>
            <a:r>
              <a:rPr b="1" lang="en-US" sz="3600">
                <a:solidFill>
                  <a:srgbClr val="002575"/>
                </a:solidFill>
                <a:latin typeface="Poppins SemiBold"/>
                <a:ea typeface="Poppins SemiBold"/>
                <a:cs typeface="Poppins SemiBold"/>
                <a:sym typeface="Poppins SemiBold"/>
              </a:rPr>
              <a:t> para </a:t>
            </a:r>
            <a:r>
              <a:rPr b="1" lang="en-US" sz="3600">
                <a:solidFill>
                  <a:srgbClr val="002575"/>
                </a:solidFill>
                <a:latin typeface="Poppins SemiBold"/>
                <a:ea typeface="Poppins SemiBold"/>
                <a:cs typeface="Poppins SemiBold"/>
                <a:sym typeface="Poppins SemiBold"/>
              </a:rPr>
              <a:t>más</a:t>
            </a:r>
            <a:r>
              <a:rPr b="1" lang="en-US" sz="3600">
                <a:solidFill>
                  <a:srgbClr val="002575"/>
                </a:solidFill>
                <a:latin typeface="Poppins SemiBold"/>
                <a:ea typeface="Poppins SemiBold"/>
                <a:cs typeface="Poppins SemiBold"/>
                <a:sym typeface="Poppins SemiBold"/>
              </a:rPr>
              <a:t> </a:t>
            </a:r>
            <a:r>
              <a:rPr b="1" lang="en-US" sz="3600">
                <a:solidFill>
                  <a:srgbClr val="002575"/>
                </a:solidFill>
                <a:latin typeface="Poppins SemiBold"/>
                <a:ea typeface="Poppins SemiBold"/>
                <a:cs typeface="Poppins SemiBold"/>
                <a:sym typeface="Poppins SemiBold"/>
              </a:rPr>
              <a:t>información</a:t>
            </a:r>
            <a:r>
              <a:rPr b="1" lang="en-US" sz="3600">
                <a:solidFill>
                  <a:srgbClr val="002575"/>
                </a:solidFill>
                <a:latin typeface="Poppins SemiBold"/>
                <a:ea typeface="Poppins SemiBold"/>
                <a:cs typeface="Poppins SemiBold"/>
                <a:sym typeface="Poppins SemiBold"/>
              </a:rPr>
              <a:t>.</a:t>
            </a:r>
            <a:endParaRPr b="1" sz="3600">
              <a:solidFill>
                <a:srgbClr val="002575"/>
              </a:solidFill>
              <a:latin typeface="Poppins SemiBold"/>
              <a:ea typeface="Poppins SemiBold"/>
              <a:cs typeface="Poppins SemiBold"/>
              <a:sym typeface="Poppins SemiBold"/>
            </a:endParaRPr>
          </a:p>
        </p:txBody>
      </p:sp>
      <p:grpSp>
        <p:nvGrpSpPr>
          <p:cNvPr id="145" name="Google Shape;145;g38a3352c4e0_1_478"/>
          <p:cNvGrpSpPr/>
          <p:nvPr/>
        </p:nvGrpSpPr>
        <p:grpSpPr>
          <a:xfrm>
            <a:off x="-264" y="7357355"/>
            <a:ext cx="2118083" cy="1392833"/>
            <a:chOff x="-45952" y="8871427"/>
            <a:chExt cx="1388543" cy="937809"/>
          </a:xfrm>
        </p:grpSpPr>
        <p:grpSp>
          <p:nvGrpSpPr>
            <p:cNvPr id="146" name="Google Shape;146;g38a3352c4e0_1_478"/>
            <p:cNvGrpSpPr/>
            <p:nvPr/>
          </p:nvGrpSpPr>
          <p:grpSpPr>
            <a:xfrm>
              <a:off x="-45952" y="8886347"/>
              <a:ext cx="701434" cy="863462"/>
              <a:chOff x="0" y="-47625"/>
              <a:chExt cx="735950" cy="923193"/>
            </a:xfrm>
          </p:grpSpPr>
          <p:sp>
            <p:nvSpPr>
              <p:cNvPr id="147" name="Google Shape;147;g38a3352c4e0_1_478"/>
              <p:cNvSpPr/>
              <p:nvPr/>
            </p:nvSpPr>
            <p:spPr>
              <a:xfrm>
                <a:off x="0" y="0"/>
                <a:ext cx="735950" cy="875568"/>
              </a:xfrm>
              <a:custGeom>
                <a:rect b="b" l="l" r="r" t="t"/>
                <a:pathLst>
                  <a:path extrusionOk="0" h="875568" w="735950">
                    <a:moveTo>
                      <a:pt x="0" y="0"/>
                    </a:moveTo>
                    <a:lnTo>
                      <a:pt x="735950" y="0"/>
                    </a:lnTo>
                    <a:lnTo>
                      <a:pt x="735950" y="875568"/>
                    </a:lnTo>
                    <a:lnTo>
                      <a:pt x="0" y="875568"/>
                    </a:lnTo>
                    <a:close/>
                  </a:path>
                </a:pathLst>
              </a:custGeom>
              <a:solidFill>
                <a:srgbClr val="FFA509"/>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48" name="Google Shape;148;g38a3352c4e0_1_478"/>
              <p:cNvSpPr txBox="1"/>
              <p:nvPr/>
            </p:nvSpPr>
            <p:spPr>
              <a:xfrm>
                <a:off x="0" y="-47625"/>
                <a:ext cx="735900" cy="923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700" u="none" cap="none" strike="noStrike">
                  <a:solidFill>
                    <a:schemeClr val="dk1"/>
                  </a:solidFill>
                  <a:latin typeface="Calibri"/>
                  <a:ea typeface="Calibri"/>
                  <a:cs typeface="Calibri"/>
                  <a:sym typeface="Calibri"/>
                </a:endParaRPr>
              </a:p>
            </p:txBody>
          </p:sp>
        </p:grpSp>
        <p:grpSp>
          <p:nvGrpSpPr>
            <p:cNvPr id="149" name="Google Shape;149;g38a3352c4e0_1_478"/>
            <p:cNvGrpSpPr/>
            <p:nvPr/>
          </p:nvGrpSpPr>
          <p:grpSpPr>
            <a:xfrm rot="5400000">
              <a:off x="270303" y="8862486"/>
              <a:ext cx="937809" cy="955690"/>
              <a:chOff x="0" y="0"/>
              <a:chExt cx="812800" cy="812800"/>
            </a:xfrm>
          </p:grpSpPr>
          <p:sp>
            <p:nvSpPr>
              <p:cNvPr id="150" name="Google Shape;150;g38a3352c4e0_1_47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g38a3352c4e0_1_47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700" u="none" cap="none" strike="noStrike">
                  <a:solidFill>
                    <a:schemeClr val="dk1"/>
                  </a:solidFill>
                  <a:latin typeface="Calibri"/>
                  <a:ea typeface="Calibri"/>
                  <a:cs typeface="Calibri"/>
                  <a:sym typeface="Calibri"/>
                </a:endParaRPr>
              </a:p>
            </p:txBody>
          </p:sp>
        </p:grpSp>
        <p:grpSp>
          <p:nvGrpSpPr>
            <p:cNvPr id="152" name="Google Shape;152;g38a3352c4e0_1_478"/>
            <p:cNvGrpSpPr/>
            <p:nvPr/>
          </p:nvGrpSpPr>
          <p:grpSpPr>
            <a:xfrm rot="5400000">
              <a:off x="335426" y="8928859"/>
              <a:ext cx="807598" cy="822960"/>
              <a:chOff x="0" y="0"/>
              <a:chExt cx="812800" cy="812800"/>
            </a:xfrm>
          </p:grpSpPr>
          <p:sp>
            <p:nvSpPr>
              <p:cNvPr id="153" name="Google Shape;153;g38a3352c4e0_1_47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g38a3352c4e0_1_47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700" u="none" cap="none" strike="noStrike">
                  <a:solidFill>
                    <a:schemeClr val="dk1"/>
                  </a:solidFill>
                  <a:latin typeface="Calibri"/>
                  <a:ea typeface="Calibri"/>
                  <a:cs typeface="Calibri"/>
                  <a:sym typeface="Calibri"/>
                </a:endParaRPr>
              </a:p>
            </p:txBody>
          </p:sp>
        </p:grpSp>
        <p:sp>
          <p:nvSpPr>
            <p:cNvPr id="155" name="Google Shape;155;g38a3352c4e0_1_478"/>
            <p:cNvSpPr/>
            <p:nvPr/>
          </p:nvSpPr>
          <p:spPr>
            <a:xfrm>
              <a:off x="376197" y="8984067"/>
              <a:ext cx="725424" cy="7112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g38a3352c4e0_1_478"/>
            <p:cNvSpPr/>
            <p:nvPr/>
          </p:nvSpPr>
          <p:spPr>
            <a:xfrm>
              <a:off x="274896" y="8871427"/>
              <a:ext cx="1067695" cy="922274"/>
            </a:xfrm>
            <a:custGeom>
              <a:rect b="b" l="l" r="r" t="t"/>
              <a:pathLst>
                <a:path extrusionOk="0" h="3726361" w="4228495">
                  <a:moveTo>
                    <a:pt x="0" y="0"/>
                  </a:moveTo>
                  <a:lnTo>
                    <a:pt x="4228495" y="0"/>
                  </a:lnTo>
                  <a:lnTo>
                    <a:pt x="4228495" y="3726361"/>
                  </a:lnTo>
                  <a:lnTo>
                    <a:pt x="0" y="3726361"/>
                  </a:lnTo>
                  <a:lnTo>
                    <a:pt x="0" y="0"/>
                  </a:lnTo>
                  <a:close/>
                </a:path>
              </a:pathLst>
            </a:custGeom>
            <a:blipFill rotWithShape="1">
              <a:blip r:embed="rId7">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sp>
        <p:nvSpPr>
          <p:cNvPr id="157" name="Google Shape;157;g38a3352c4e0_1_478"/>
          <p:cNvSpPr txBox="1"/>
          <p:nvPr/>
        </p:nvSpPr>
        <p:spPr>
          <a:xfrm>
            <a:off x="2217393" y="1540631"/>
            <a:ext cx="92403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Poppins SemiBold"/>
                <a:ea typeface="Poppins SemiBold"/>
                <a:cs typeface="Poppins SemiBold"/>
                <a:sym typeface="Poppins SemiBold"/>
              </a:rPr>
              <a:t>School staff cannot inquire about or share a family’s immigration status.</a:t>
            </a:r>
            <a:endParaRPr b="1" i="0" sz="3600" u="none" cap="none" strike="noStrike">
              <a:solidFill>
                <a:schemeClr val="dk1"/>
              </a:solidFill>
              <a:latin typeface="Poppins SemiBold"/>
              <a:ea typeface="Poppins SemiBold"/>
              <a:cs typeface="Poppins SemiBold"/>
              <a:sym typeface="Poppins SemiBold"/>
            </a:endParaRPr>
          </a:p>
        </p:txBody>
      </p:sp>
      <p:grpSp>
        <p:nvGrpSpPr>
          <p:cNvPr id="158" name="Google Shape;158;g38a3352c4e0_1_478"/>
          <p:cNvGrpSpPr/>
          <p:nvPr/>
        </p:nvGrpSpPr>
        <p:grpSpPr>
          <a:xfrm>
            <a:off x="-270" y="1399483"/>
            <a:ext cx="2118083" cy="1392833"/>
            <a:chOff x="-45952" y="8871427"/>
            <a:chExt cx="1388543" cy="937809"/>
          </a:xfrm>
        </p:grpSpPr>
        <p:grpSp>
          <p:nvGrpSpPr>
            <p:cNvPr id="159" name="Google Shape;159;g38a3352c4e0_1_478"/>
            <p:cNvGrpSpPr/>
            <p:nvPr/>
          </p:nvGrpSpPr>
          <p:grpSpPr>
            <a:xfrm>
              <a:off x="-45952" y="8886347"/>
              <a:ext cx="701434" cy="863462"/>
              <a:chOff x="0" y="-47625"/>
              <a:chExt cx="735950" cy="923193"/>
            </a:xfrm>
          </p:grpSpPr>
          <p:sp>
            <p:nvSpPr>
              <p:cNvPr id="160" name="Google Shape;160;g38a3352c4e0_1_478"/>
              <p:cNvSpPr/>
              <p:nvPr/>
            </p:nvSpPr>
            <p:spPr>
              <a:xfrm>
                <a:off x="0" y="0"/>
                <a:ext cx="735950" cy="875568"/>
              </a:xfrm>
              <a:custGeom>
                <a:rect b="b" l="l" r="r" t="t"/>
                <a:pathLst>
                  <a:path extrusionOk="0" h="875568" w="735950">
                    <a:moveTo>
                      <a:pt x="0" y="0"/>
                    </a:moveTo>
                    <a:lnTo>
                      <a:pt x="735950" y="0"/>
                    </a:lnTo>
                    <a:lnTo>
                      <a:pt x="735950" y="875568"/>
                    </a:lnTo>
                    <a:lnTo>
                      <a:pt x="0" y="875568"/>
                    </a:lnTo>
                    <a:close/>
                  </a:path>
                </a:pathLst>
              </a:custGeom>
              <a:solidFill>
                <a:srgbClr val="FFA509"/>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61" name="Google Shape;161;g38a3352c4e0_1_478"/>
              <p:cNvSpPr txBox="1"/>
              <p:nvPr/>
            </p:nvSpPr>
            <p:spPr>
              <a:xfrm>
                <a:off x="0" y="-47625"/>
                <a:ext cx="735900" cy="923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700" u="none" cap="none" strike="noStrike">
                  <a:solidFill>
                    <a:schemeClr val="dk1"/>
                  </a:solidFill>
                  <a:latin typeface="Calibri"/>
                  <a:ea typeface="Calibri"/>
                  <a:cs typeface="Calibri"/>
                  <a:sym typeface="Calibri"/>
                </a:endParaRPr>
              </a:p>
            </p:txBody>
          </p:sp>
        </p:grpSp>
        <p:grpSp>
          <p:nvGrpSpPr>
            <p:cNvPr id="162" name="Google Shape;162;g38a3352c4e0_1_478"/>
            <p:cNvGrpSpPr/>
            <p:nvPr/>
          </p:nvGrpSpPr>
          <p:grpSpPr>
            <a:xfrm rot="5400000">
              <a:off x="270303" y="8862486"/>
              <a:ext cx="937809" cy="955690"/>
              <a:chOff x="0" y="0"/>
              <a:chExt cx="812800" cy="812800"/>
            </a:xfrm>
          </p:grpSpPr>
          <p:sp>
            <p:nvSpPr>
              <p:cNvPr id="163" name="Google Shape;163;g38a3352c4e0_1_47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g38a3352c4e0_1_47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700" u="none" cap="none" strike="noStrike">
                  <a:solidFill>
                    <a:schemeClr val="dk1"/>
                  </a:solidFill>
                  <a:latin typeface="Calibri"/>
                  <a:ea typeface="Calibri"/>
                  <a:cs typeface="Calibri"/>
                  <a:sym typeface="Calibri"/>
                </a:endParaRPr>
              </a:p>
            </p:txBody>
          </p:sp>
        </p:grpSp>
        <p:grpSp>
          <p:nvGrpSpPr>
            <p:cNvPr id="165" name="Google Shape;165;g38a3352c4e0_1_478"/>
            <p:cNvGrpSpPr/>
            <p:nvPr/>
          </p:nvGrpSpPr>
          <p:grpSpPr>
            <a:xfrm rot="5400000">
              <a:off x="335426" y="8928859"/>
              <a:ext cx="807598" cy="822960"/>
              <a:chOff x="0" y="0"/>
              <a:chExt cx="812800" cy="812800"/>
            </a:xfrm>
          </p:grpSpPr>
          <p:sp>
            <p:nvSpPr>
              <p:cNvPr id="166" name="Google Shape;166;g38a3352c4e0_1_47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g38a3352c4e0_1_47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700" u="none" cap="none" strike="noStrike">
                  <a:solidFill>
                    <a:schemeClr val="dk1"/>
                  </a:solidFill>
                  <a:latin typeface="Calibri"/>
                  <a:ea typeface="Calibri"/>
                  <a:cs typeface="Calibri"/>
                  <a:sym typeface="Calibri"/>
                </a:endParaRPr>
              </a:p>
            </p:txBody>
          </p:sp>
        </p:grpSp>
        <p:sp>
          <p:nvSpPr>
            <p:cNvPr id="168" name="Google Shape;168;g38a3352c4e0_1_478"/>
            <p:cNvSpPr/>
            <p:nvPr/>
          </p:nvSpPr>
          <p:spPr>
            <a:xfrm>
              <a:off x="376197" y="8984067"/>
              <a:ext cx="725424" cy="7112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g38a3352c4e0_1_478"/>
            <p:cNvSpPr/>
            <p:nvPr/>
          </p:nvSpPr>
          <p:spPr>
            <a:xfrm>
              <a:off x="274896" y="8871427"/>
              <a:ext cx="1067695" cy="922274"/>
            </a:xfrm>
            <a:custGeom>
              <a:rect b="b" l="l" r="r" t="t"/>
              <a:pathLst>
                <a:path extrusionOk="0" h="3726361" w="4228495">
                  <a:moveTo>
                    <a:pt x="0" y="0"/>
                  </a:moveTo>
                  <a:lnTo>
                    <a:pt x="4228495" y="0"/>
                  </a:lnTo>
                  <a:lnTo>
                    <a:pt x="4228495" y="3726361"/>
                  </a:lnTo>
                  <a:lnTo>
                    <a:pt x="0" y="3726361"/>
                  </a:lnTo>
                  <a:lnTo>
                    <a:pt x="0" y="0"/>
                  </a:lnTo>
                  <a:close/>
                </a:path>
              </a:pathLst>
            </a:custGeom>
            <a:blipFill rotWithShape="1">
              <a:blip r:embed="rId7">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sp>
        <p:nvSpPr>
          <p:cNvPr id="170" name="Google Shape;170;g38a3352c4e0_1_478"/>
          <p:cNvSpPr txBox="1"/>
          <p:nvPr/>
        </p:nvSpPr>
        <p:spPr>
          <a:xfrm>
            <a:off x="2217393" y="2924574"/>
            <a:ext cx="8487000" cy="240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Poppins SemiBold"/>
                <a:ea typeface="Poppins SemiBold"/>
                <a:cs typeface="Poppins SemiBold"/>
                <a:sym typeface="Poppins SemiBold"/>
              </a:rPr>
              <a:t>Resources are available to help families feel secure and supported.</a:t>
            </a:r>
            <a:endParaRPr b="1" i="0" sz="3600" u="none" cap="none" strike="noStrike">
              <a:solidFill>
                <a:schemeClr val="dk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rgbClr val="000000"/>
              </a:buClr>
              <a:buSzPts val="3600"/>
              <a:buFont typeface="Arial"/>
              <a:buNone/>
            </a:pPr>
            <a:r>
              <a:rPr b="1" lang="en-US" sz="3600">
                <a:solidFill>
                  <a:schemeClr val="dk1"/>
                </a:solidFill>
                <a:latin typeface="Poppins SemiBold"/>
                <a:ea typeface="Poppins SemiBold"/>
                <a:cs typeface="Poppins SemiBold"/>
                <a:sym typeface="Poppins SemiBold"/>
              </a:rPr>
              <a:t>Visit the </a:t>
            </a:r>
            <a:r>
              <a:rPr b="1" lang="en-US" sz="3600" u="sng">
                <a:solidFill>
                  <a:schemeClr val="hlink"/>
                </a:solidFill>
                <a:latin typeface="Poppins SemiBold"/>
                <a:ea typeface="Poppins SemiBold"/>
                <a:cs typeface="Poppins SemiBold"/>
                <a:sym typeface="Poppins SemiBold"/>
                <a:hlinkClick r:id="rId9"/>
              </a:rPr>
              <a:t>We Are One</a:t>
            </a:r>
            <a:r>
              <a:rPr b="1" lang="en-US" sz="3600">
                <a:solidFill>
                  <a:schemeClr val="dk1"/>
                </a:solidFill>
                <a:latin typeface="Poppins SemiBold"/>
                <a:ea typeface="Poppins SemiBold"/>
                <a:cs typeface="Poppins SemiBold"/>
                <a:sym typeface="Poppins SemiBold"/>
              </a:rPr>
              <a:t> Web page for more information.</a:t>
            </a:r>
            <a:endParaRPr b="1" sz="3600">
              <a:solidFill>
                <a:schemeClr val="dk1"/>
              </a:solidFill>
              <a:latin typeface="Poppins SemiBold"/>
              <a:ea typeface="Poppins SemiBold"/>
              <a:cs typeface="Poppins SemiBold"/>
              <a:sym typeface="Poppins SemiBold"/>
            </a:endParaRPr>
          </a:p>
        </p:txBody>
      </p:sp>
      <p:grpSp>
        <p:nvGrpSpPr>
          <p:cNvPr id="171" name="Google Shape;171;g38a3352c4e0_1_478"/>
          <p:cNvGrpSpPr/>
          <p:nvPr/>
        </p:nvGrpSpPr>
        <p:grpSpPr>
          <a:xfrm>
            <a:off x="-18" y="3048819"/>
            <a:ext cx="2118083" cy="1392833"/>
            <a:chOff x="-45952" y="8871427"/>
            <a:chExt cx="1388543" cy="937809"/>
          </a:xfrm>
        </p:grpSpPr>
        <p:grpSp>
          <p:nvGrpSpPr>
            <p:cNvPr id="172" name="Google Shape;172;g38a3352c4e0_1_478"/>
            <p:cNvGrpSpPr/>
            <p:nvPr/>
          </p:nvGrpSpPr>
          <p:grpSpPr>
            <a:xfrm>
              <a:off x="-45952" y="8886347"/>
              <a:ext cx="701434" cy="863462"/>
              <a:chOff x="0" y="-47625"/>
              <a:chExt cx="735950" cy="923193"/>
            </a:xfrm>
          </p:grpSpPr>
          <p:sp>
            <p:nvSpPr>
              <p:cNvPr id="173" name="Google Shape;173;g38a3352c4e0_1_478"/>
              <p:cNvSpPr/>
              <p:nvPr/>
            </p:nvSpPr>
            <p:spPr>
              <a:xfrm>
                <a:off x="0" y="0"/>
                <a:ext cx="735950" cy="875568"/>
              </a:xfrm>
              <a:custGeom>
                <a:rect b="b" l="l" r="r" t="t"/>
                <a:pathLst>
                  <a:path extrusionOk="0" h="875568" w="735950">
                    <a:moveTo>
                      <a:pt x="0" y="0"/>
                    </a:moveTo>
                    <a:lnTo>
                      <a:pt x="735950" y="0"/>
                    </a:lnTo>
                    <a:lnTo>
                      <a:pt x="735950" y="875568"/>
                    </a:lnTo>
                    <a:lnTo>
                      <a:pt x="0" y="875568"/>
                    </a:lnTo>
                    <a:close/>
                  </a:path>
                </a:pathLst>
              </a:custGeom>
              <a:solidFill>
                <a:srgbClr val="FFA509"/>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74" name="Google Shape;174;g38a3352c4e0_1_478"/>
              <p:cNvSpPr txBox="1"/>
              <p:nvPr/>
            </p:nvSpPr>
            <p:spPr>
              <a:xfrm>
                <a:off x="0" y="-47625"/>
                <a:ext cx="735900" cy="923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700" u="none" cap="none" strike="noStrike">
                  <a:solidFill>
                    <a:schemeClr val="dk1"/>
                  </a:solidFill>
                  <a:latin typeface="Calibri"/>
                  <a:ea typeface="Calibri"/>
                  <a:cs typeface="Calibri"/>
                  <a:sym typeface="Calibri"/>
                </a:endParaRPr>
              </a:p>
            </p:txBody>
          </p:sp>
        </p:grpSp>
        <p:grpSp>
          <p:nvGrpSpPr>
            <p:cNvPr id="175" name="Google Shape;175;g38a3352c4e0_1_478"/>
            <p:cNvGrpSpPr/>
            <p:nvPr/>
          </p:nvGrpSpPr>
          <p:grpSpPr>
            <a:xfrm rot="5400000">
              <a:off x="270303" y="8862486"/>
              <a:ext cx="937809" cy="955690"/>
              <a:chOff x="0" y="0"/>
              <a:chExt cx="812800" cy="812800"/>
            </a:xfrm>
          </p:grpSpPr>
          <p:sp>
            <p:nvSpPr>
              <p:cNvPr id="176" name="Google Shape;176;g38a3352c4e0_1_47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g38a3352c4e0_1_47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700" u="none" cap="none" strike="noStrike">
                  <a:solidFill>
                    <a:schemeClr val="dk1"/>
                  </a:solidFill>
                  <a:latin typeface="Calibri"/>
                  <a:ea typeface="Calibri"/>
                  <a:cs typeface="Calibri"/>
                  <a:sym typeface="Calibri"/>
                </a:endParaRPr>
              </a:p>
            </p:txBody>
          </p:sp>
        </p:grpSp>
        <p:grpSp>
          <p:nvGrpSpPr>
            <p:cNvPr id="178" name="Google Shape;178;g38a3352c4e0_1_478"/>
            <p:cNvGrpSpPr/>
            <p:nvPr/>
          </p:nvGrpSpPr>
          <p:grpSpPr>
            <a:xfrm rot="5400000">
              <a:off x="335426" y="8928859"/>
              <a:ext cx="807598" cy="822960"/>
              <a:chOff x="0" y="0"/>
              <a:chExt cx="812800" cy="812800"/>
            </a:xfrm>
          </p:grpSpPr>
          <p:sp>
            <p:nvSpPr>
              <p:cNvPr id="179" name="Google Shape;179;g38a3352c4e0_1_47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g38a3352c4e0_1_47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700" u="none" cap="none" strike="noStrike">
                  <a:solidFill>
                    <a:schemeClr val="dk1"/>
                  </a:solidFill>
                  <a:latin typeface="Calibri"/>
                  <a:ea typeface="Calibri"/>
                  <a:cs typeface="Calibri"/>
                  <a:sym typeface="Calibri"/>
                </a:endParaRPr>
              </a:p>
            </p:txBody>
          </p:sp>
        </p:grpSp>
        <p:sp>
          <p:nvSpPr>
            <p:cNvPr id="181" name="Google Shape;181;g38a3352c4e0_1_478"/>
            <p:cNvSpPr/>
            <p:nvPr/>
          </p:nvSpPr>
          <p:spPr>
            <a:xfrm>
              <a:off x="376197" y="8984067"/>
              <a:ext cx="725424" cy="7112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g38a3352c4e0_1_478"/>
            <p:cNvSpPr/>
            <p:nvPr/>
          </p:nvSpPr>
          <p:spPr>
            <a:xfrm>
              <a:off x="274896" y="8871427"/>
              <a:ext cx="1067695" cy="922274"/>
            </a:xfrm>
            <a:custGeom>
              <a:rect b="b" l="l" r="r" t="t"/>
              <a:pathLst>
                <a:path extrusionOk="0" h="3726361" w="4228495">
                  <a:moveTo>
                    <a:pt x="0" y="0"/>
                  </a:moveTo>
                  <a:lnTo>
                    <a:pt x="4228495" y="0"/>
                  </a:lnTo>
                  <a:lnTo>
                    <a:pt x="4228495" y="3726361"/>
                  </a:lnTo>
                  <a:lnTo>
                    <a:pt x="0" y="3726361"/>
                  </a:lnTo>
                  <a:lnTo>
                    <a:pt x="0" y="0"/>
                  </a:lnTo>
                  <a:close/>
                </a:path>
              </a:pathLst>
            </a:custGeom>
            <a:blipFill rotWithShape="1">
              <a:blip r:embed="rId7">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F2"/>
        </a:solidFill>
      </p:bgPr>
    </p:bg>
    <p:spTree>
      <p:nvGrpSpPr>
        <p:cNvPr id="1087" name="Shape 1087"/>
        <p:cNvGrpSpPr/>
        <p:nvPr/>
      </p:nvGrpSpPr>
      <p:grpSpPr>
        <a:xfrm>
          <a:off x="0" y="0"/>
          <a:ext cx="0" cy="0"/>
          <a:chOff x="0" y="0"/>
          <a:chExt cx="0" cy="0"/>
        </a:xfrm>
      </p:grpSpPr>
      <p:sp>
        <p:nvSpPr>
          <p:cNvPr id="1088" name="Google Shape;1088;g38a3352c4e0_1_1308"/>
          <p:cNvSpPr/>
          <p:nvPr/>
        </p:nvSpPr>
        <p:spPr>
          <a:xfrm>
            <a:off x="738863" y="3831659"/>
            <a:ext cx="9383345" cy="1759377"/>
          </a:xfrm>
          <a:custGeom>
            <a:rect b="b" l="l" r="r" t="t"/>
            <a:pathLst>
              <a:path extrusionOk="0" h="1754990" w="9359945">
                <a:moveTo>
                  <a:pt x="0" y="0"/>
                </a:moveTo>
                <a:lnTo>
                  <a:pt x="9359945" y="0"/>
                </a:lnTo>
                <a:lnTo>
                  <a:pt x="9359945" y="1754990"/>
                </a:lnTo>
                <a:lnTo>
                  <a:pt x="0" y="1754990"/>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089" name="Google Shape;1089;g38a3352c4e0_1_1308"/>
          <p:cNvSpPr/>
          <p:nvPr/>
        </p:nvSpPr>
        <p:spPr>
          <a:xfrm>
            <a:off x="4547157" y="3831658"/>
            <a:ext cx="6020666" cy="1771103"/>
          </a:xfrm>
          <a:custGeom>
            <a:rect b="b" l="l" r="r" t="t"/>
            <a:pathLst>
              <a:path extrusionOk="0" h="1766686" w="6005652">
                <a:moveTo>
                  <a:pt x="0" y="0"/>
                </a:moveTo>
                <a:lnTo>
                  <a:pt x="6005652" y="0"/>
                </a:lnTo>
                <a:lnTo>
                  <a:pt x="6005652" y="1766687"/>
                </a:lnTo>
                <a:lnTo>
                  <a:pt x="0" y="1766687"/>
                </a:lnTo>
                <a:lnTo>
                  <a:pt x="0" y="0"/>
                </a:lnTo>
                <a:close/>
              </a:path>
            </a:pathLst>
          </a:custGeom>
          <a:blipFill rotWithShape="1">
            <a:blip r:embed="rId3">
              <a:alphaModFix/>
            </a:blip>
            <a:stretch>
              <a:fillRect b="0" l="-56879"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090" name="Google Shape;1090;g38a3352c4e0_1_1308"/>
          <p:cNvSpPr/>
          <p:nvPr/>
        </p:nvSpPr>
        <p:spPr>
          <a:xfrm>
            <a:off x="1938325" y="4272308"/>
            <a:ext cx="442375" cy="453780"/>
          </a:xfrm>
          <a:custGeom>
            <a:rect b="b" l="l" r="r" t="t"/>
            <a:pathLst>
              <a:path extrusionOk="0" h="452648" w="441272">
                <a:moveTo>
                  <a:pt x="0" y="0"/>
                </a:moveTo>
                <a:lnTo>
                  <a:pt x="441272" y="0"/>
                </a:lnTo>
                <a:lnTo>
                  <a:pt x="441272" y="452648"/>
                </a:lnTo>
                <a:lnTo>
                  <a:pt x="0" y="452648"/>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091" name="Google Shape;1091;g38a3352c4e0_1_1308"/>
          <p:cNvSpPr/>
          <p:nvPr/>
        </p:nvSpPr>
        <p:spPr>
          <a:xfrm>
            <a:off x="1004835" y="3629330"/>
            <a:ext cx="1742950" cy="1742950"/>
          </a:xfrm>
          <a:custGeom>
            <a:rect b="b" l="l" r="r" t="t"/>
            <a:pathLst>
              <a:path extrusionOk="0" h="1738603" w="1738603">
                <a:moveTo>
                  <a:pt x="0" y="0"/>
                </a:moveTo>
                <a:lnTo>
                  <a:pt x="1738603" y="0"/>
                </a:lnTo>
                <a:lnTo>
                  <a:pt x="1738603" y="1738603"/>
                </a:lnTo>
                <a:lnTo>
                  <a:pt x="0" y="1738603"/>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092" name="Google Shape;1092;g38a3352c4e0_1_1308"/>
          <p:cNvSpPr txBox="1"/>
          <p:nvPr/>
        </p:nvSpPr>
        <p:spPr>
          <a:xfrm>
            <a:off x="3129378" y="594855"/>
            <a:ext cx="156249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700"/>
              <a:buFont typeface="Arial"/>
              <a:buNone/>
            </a:pPr>
            <a:r>
              <a:rPr b="0" i="0" lang="en-US" sz="4800" u="none" cap="none" strike="noStrike">
                <a:solidFill>
                  <a:schemeClr val="dk1"/>
                </a:solidFill>
                <a:latin typeface="Poppins Black"/>
                <a:ea typeface="Poppins Black"/>
                <a:cs typeface="Poppins Black"/>
                <a:sym typeface="Poppins Black"/>
              </a:rPr>
              <a:t>Why Emergency Contact Info Is Critical</a:t>
            </a:r>
            <a:endParaRPr b="0" i="0" sz="4800" u="none" cap="none" strike="noStrike">
              <a:solidFill>
                <a:schemeClr val="dk1"/>
              </a:solidFill>
              <a:latin typeface="Poppins"/>
              <a:ea typeface="Poppins"/>
              <a:cs typeface="Poppins"/>
              <a:sym typeface="Poppins"/>
            </a:endParaRPr>
          </a:p>
        </p:txBody>
      </p:sp>
      <p:sp>
        <p:nvSpPr>
          <p:cNvPr id="1093" name="Google Shape;1093;g38a3352c4e0_1_1308"/>
          <p:cNvSpPr txBox="1"/>
          <p:nvPr/>
        </p:nvSpPr>
        <p:spPr>
          <a:xfrm>
            <a:off x="10815736" y="3577127"/>
            <a:ext cx="6270900" cy="25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200"/>
              <a:buFont typeface="Arial"/>
              <a:buNone/>
            </a:pPr>
            <a:r>
              <a:rPr b="0" i="0" lang="en-US" sz="2800" u="none" cap="none" strike="noStrike">
                <a:solidFill>
                  <a:srgbClr val="000000"/>
                </a:solidFill>
                <a:latin typeface="Poppins"/>
                <a:ea typeface="Poppins"/>
                <a:cs typeface="Poppins"/>
                <a:sym typeface="Poppins"/>
              </a:rPr>
              <a:t>In times of a health crisis, lockdown, or natural disaster, it is essential that we can swiftly communicate with families and ensure the safe release of students.</a:t>
            </a:r>
            <a:endParaRPr b="0" i="0" sz="1400" u="none" cap="none" strike="noStrike">
              <a:solidFill>
                <a:srgbClr val="000000"/>
              </a:solidFill>
              <a:latin typeface="Arial"/>
              <a:ea typeface="Arial"/>
              <a:cs typeface="Arial"/>
              <a:sym typeface="Arial"/>
            </a:endParaRPr>
          </a:p>
        </p:txBody>
      </p:sp>
      <p:sp>
        <p:nvSpPr>
          <p:cNvPr id="1094" name="Google Shape;1094;g38a3352c4e0_1_1308"/>
          <p:cNvSpPr txBox="1"/>
          <p:nvPr/>
        </p:nvSpPr>
        <p:spPr>
          <a:xfrm>
            <a:off x="3543537" y="4120884"/>
            <a:ext cx="8013300" cy="446400"/>
          </a:xfrm>
          <a:prstGeom prst="rect">
            <a:avLst/>
          </a:prstGeom>
          <a:noFill/>
          <a:ln>
            <a:noFill/>
          </a:ln>
        </p:spPr>
        <p:txBody>
          <a:bodyPr anchorCtr="0" anchor="t" bIns="0" lIns="0" spcFirstLastPara="1" rIns="0" wrap="square" tIns="0">
            <a:spAutoFit/>
          </a:bodyPr>
          <a:lstStyle/>
          <a:p>
            <a:pPr indent="0" lvl="0" marL="0" marR="0" rtl="0" algn="l">
              <a:lnSpc>
                <a:spcPct val="111986"/>
              </a:lnSpc>
              <a:spcBef>
                <a:spcPts val="0"/>
              </a:spcBef>
              <a:spcAft>
                <a:spcPts val="0"/>
              </a:spcAft>
              <a:buClr>
                <a:srgbClr val="000000"/>
              </a:buClr>
              <a:buSzPts val="4400"/>
              <a:buFont typeface="Arial"/>
              <a:buNone/>
            </a:pPr>
            <a:r>
              <a:rPr b="1" i="0" lang="en-US" sz="2900" u="none" cap="none" strike="noStrike">
                <a:solidFill>
                  <a:srgbClr val="000000"/>
                </a:solidFill>
                <a:latin typeface="Poppins SemiBold"/>
                <a:ea typeface="Poppins SemiBold"/>
                <a:cs typeface="Poppins SemiBold"/>
                <a:sym typeface="Poppins SemiBold"/>
              </a:rPr>
              <a:t>Why This Matters More Than Ever.</a:t>
            </a:r>
            <a:endParaRPr b="0" i="0" sz="1400" u="none" cap="none" strike="noStrike">
              <a:solidFill>
                <a:srgbClr val="000000"/>
              </a:solidFill>
              <a:latin typeface="Arial"/>
              <a:ea typeface="Arial"/>
              <a:cs typeface="Arial"/>
              <a:sym typeface="Arial"/>
            </a:endParaRPr>
          </a:p>
        </p:txBody>
      </p:sp>
      <p:sp>
        <p:nvSpPr>
          <p:cNvPr id="1095" name="Google Shape;1095;g38a3352c4e0_1_1308"/>
          <p:cNvSpPr txBox="1"/>
          <p:nvPr/>
        </p:nvSpPr>
        <p:spPr>
          <a:xfrm>
            <a:off x="3543527" y="4642467"/>
            <a:ext cx="6696900" cy="400200"/>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Clr>
                <a:srgbClr val="000000"/>
              </a:buClr>
              <a:buSzPts val="3900"/>
              <a:buFont typeface="Arial"/>
              <a:buNone/>
            </a:pPr>
            <a:r>
              <a:rPr b="1" i="0" lang="en-US" sz="2600" u="none" cap="none" strike="noStrike">
                <a:solidFill>
                  <a:srgbClr val="000000"/>
                </a:solidFill>
                <a:latin typeface="Poppins Medium"/>
                <a:ea typeface="Poppins Medium"/>
                <a:cs typeface="Poppins Medium"/>
                <a:sym typeface="Poppins Medium"/>
              </a:rPr>
              <a:t>Emergencies happen without warning.</a:t>
            </a:r>
            <a:endParaRPr b="0" i="0" sz="1400" u="none" cap="none" strike="noStrike">
              <a:solidFill>
                <a:srgbClr val="000000"/>
              </a:solidFill>
              <a:latin typeface="Arial"/>
              <a:ea typeface="Arial"/>
              <a:cs typeface="Arial"/>
              <a:sym typeface="Arial"/>
            </a:endParaRPr>
          </a:p>
        </p:txBody>
      </p:sp>
      <p:sp>
        <p:nvSpPr>
          <p:cNvPr id="1096" name="Google Shape;1096;g38a3352c4e0_1_1308"/>
          <p:cNvSpPr/>
          <p:nvPr/>
        </p:nvSpPr>
        <p:spPr>
          <a:xfrm>
            <a:off x="738862" y="638823"/>
            <a:ext cx="2187151" cy="2187151"/>
          </a:xfrm>
          <a:custGeom>
            <a:rect b="b" l="l" r="r" t="t"/>
            <a:pathLst>
              <a:path extrusionOk="0" h="2181697" w="2181697">
                <a:moveTo>
                  <a:pt x="0" y="0"/>
                </a:moveTo>
                <a:lnTo>
                  <a:pt x="2181698" y="0"/>
                </a:lnTo>
                <a:lnTo>
                  <a:pt x="2181698" y="2181698"/>
                </a:lnTo>
                <a:lnTo>
                  <a:pt x="0" y="2181698"/>
                </a:lnTo>
                <a:lnTo>
                  <a:pt x="0" y="0"/>
                </a:lnTo>
                <a:close/>
              </a:path>
            </a:pathLst>
          </a:custGeom>
          <a:blipFill rotWithShape="1">
            <a:blip r:embed="rId6">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097" name="Google Shape;1097;g38a3352c4e0_1_1308"/>
          <p:cNvSpPr/>
          <p:nvPr/>
        </p:nvSpPr>
        <p:spPr>
          <a:xfrm>
            <a:off x="738863" y="6578054"/>
            <a:ext cx="9383345" cy="1759377"/>
          </a:xfrm>
          <a:custGeom>
            <a:rect b="b" l="l" r="r" t="t"/>
            <a:pathLst>
              <a:path extrusionOk="0" h="1754990" w="9359945">
                <a:moveTo>
                  <a:pt x="0" y="0"/>
                </a:moveTo>
                <a:lnTo>
                  <a:pt x="9359945" y="0"/>
                </a:lnTo>
                <a:lnTo>
                  <a:pt x="9359945" y="1754990"/>
                </a:lnTo>
                <a:lnTo>
                  <a:pt x="0" y="1754990"/>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rgbClr val="002575"/>
              </a:solidFill>
              <a:latin typeface="Calibri"/>
              <a:ea typeface="Calibri"/>
              <a:cs typeface="Calibri"/>
              <a:sym typeface="Calibri"/>
            </a:endParaRPr>
          </a:p>
        </p:txBody>
      </p:sp>
      <p:sp>
        <p:nvSpPr>
          <p:cNvPr id="1098" name="Google Shape;1098;g38a3352c4e0_1_1308"/>
          <p:cNvSpPr/>
          <p:nvPr/>
        </p:nvSpPr>
        <p:spPr>
          <a:xfrm>
            <a:off x="4547157" y="6578054"/>
            <a:ext cx="6020666" cy="1771103"/>
          </a:xfrm>
          <a:custGeom>
            <a:rect b="b" l="l" r="r" t="t"/>
            <a:pathLst>
              <a:path extrusionOk="0" h="1766686" w="6005652">
                <a:moveTo>
                  <a:pt x="0" y="0"/>
                </a:moveTo>
                <a:lnTo>
                  <a:pt x="6005652" y="0"/>
                </a:lnTo>
                <a:lnTo>
                  <a:pt x="6005652" y="1766687"/>
                </a:lnTo>
                <a:lnTo>
                  <a:pt x="0" y="1766687"/>
                </a:lnTo>
                <a:lnTo>
                  <a:pt x="0" y="0"/>
                </a:lnTo>
                <a:close/>
              </a:path>
            </a:pathLst>
          </a:custGeom>
          <a:blipFill rotWithShape="1">
            <a:blip r:embed="rId3">
              <a:alphaModFix/>
            </a:blip>
            <a:stretch>
              <a:fillRect b="0" l="-56879"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rgbClr val="002575"/>
              </a:solidFill>
              <a:latin typeface="Calibri"/>
              <a:ea typeface="Calibri"/>
              <a:cs typeface="Calibri"/>
              <a:sym typeface="Calibri"/>
            </a:endParaRPr>
          </a:p>
        </p:txBody>
      </p:sp>
      <p:sp>
        <p:nvSpPr>
          <p:cNvPr id="1099" name="Google Shape;1099;g38a3352c4e0_1_1308"/>
          <p:cNvSpPr/>
          <p:nvPr/>
        </p:nvSpPr>
        <p:spPr>
          <a:xfrm>
            <a:off x="1938325" y="7018702"/>
            <a:ext cx="442375" cy="453780"/>
          </a:xfrm>
          <a:custGeom>
            <a:rect b="b" l="l" r="r" t="t"/>
            <a:pathLst>
              <a:path extrusionOk="0" h="452648" w="441272">
                <a:moveTo>
                  <a:pt x="0" y="0"/>
                </a:moveTo>
                <a:lnTo>
                  <a:pt x="441272" y="0"/>
                </a:lnTo>
                <a:lnTo>
                  <a:pt x="441272" y="452648"/>
                </a:lnTo>
                <a:lnTo>
                  <a:pt x="0" y="452648"/>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rgbClr val="002575"/>
              </a:solidFill>
              <a:latin typeface="Calibri"/>
              <a:ea typeface="Calibri"/>
              <a:cs typeface="Calibri"/>
              <a:sym typeface="Calibri"/>
            </a:endParaRPr>
          </a:p>
        </p:txBody>
      </p:sp>
      <p:sp>
        <p:nvSpPr>
          <p:cNvPr id="1100" name="Google Shape;1100;g38a3352c4e0_1_1308"/>
          <p:cNvSpPr/>
          <p:nvPr/>
        </p:nvSpPr>
        <p:spPr>
          <a:xfrm>
            <a:off x="1004835" y="6375724"/>
            <a:ext cx="1742950" cy="1742950"/>
          </a:xfrm>
          <a:custGeom>
            <a:rect b="b" l="l" r="r" t="t"/>
            <a:pathLst>
              <a:path extrusionOk="0" h="1738603" w="1738603">
                <a:moveTo>
                  <a:pt x="0" y="0"/>
                </a:moveTo>
                <a:lnTo>
                  <a:pt x="1738603" y="0"/>
                </a:lnTo>
                <a:lnTo>
                  <a:pt x="1738603" y="1738603"/>
                </a:lnTo>
                <a:lnTo>
                  <a:pt x="0" y="1738603"/>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rgbClr val="002575"/>
              </a:solidFill>
              <a:latin typeface="Calibri"/>
              <a:ea typeface="Calibri"/>
              <a:cs typeface="Calibri"/>
              <a:sym typeface="Calibri"/>
            </a:endParaRPr>
          </a:p>
        </p:txBody>
      </p:sp>
      <p:sp>
        <p:nvSpPr>
          <p:cNvPr id="1101" name="Google Shape;1101;g38a3352c4e0_1_1308"/>
          <p:cNvSpPr txBox="1"/>
          <p:nvPr/>
        </p:nvSpPr>
        <p:spPr>
          <a:xfrm>
            <a:off x="10815737" y="6347145"/>
            <a:ext cx="6387900" cy="25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200"/>
              <a:buFont typeface="Arial"/>
              <a:buNone/>
            </a:pPr>
            <a:r>
              <a:rPr b="0" i="0" lang="en-US" sz="2800" u="none" cap="none" strike="noStrike">
                <a:solidFill>
                  <a:srgbClr val="002575"/>
                </a:solidFill>
                <a:latin typeface="Poppins"/>
                <a:ea typeface="Poppins"/>
                <a:cs typeface="Poppins"/>
                <a:sym typeface="Poppins"/>
              </a:rPr>
              <a:t>En tiempos de crisis de salud, confinamiento o desastre natural, es esencial poder comunicarnos rápidamente con las familias y garantizar la liberación segura de los estudiantes.</a:t>
            </a:r>
            <a:endParaRPr b="0" i="0" sz="1400" u="none" cap="none" strike="noStrike">
              <a:solidFill>
                <a:srgbClr val="002575"/>
              </a:solidFill>
              <a:latin typeface="Arial"/>
              <a:ea typeface="Arial"/>
              <a:cs typeface="Arial"/>
              <a:sym typeface="Arial"/>
            </a:endParaRPr>
          </a:p>
        </p:txBody>
      </p:sp>
      <p:sp>
        <p:nvSpPr>
          <p:cNvPr id="1102" name="Google Shape;1102;g38a3352c4e0_1_1308"/>
          <p:cNvSpPr txBox="1"/>
          <p:nvPr/>
        </p:nvSpPr>
        <p:spPr>
          <a:xfrm>
            <a:off x="3385229" y="6814905"/>
            <a:ext cx="6520200" cy="83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00" u="none" cap="none" strike="noStrike">
                <a:solidFill>
                  <a:srgbClr val="002575"/>
                </a:solidFill>
                <a:latin typeface="Poppins SemiBold"/>
                <a:ea typeface="Poppins SemiBold"/>
                <a:cs typeface="Poppins SemiBold"/>
                <a:sym typeface="Poppins SemiBold"/>
              </a:rPr>
              <a:t>Por qué esto es más importante que nunca.</a:t>
            </a:r>
            <a:endParaRPr b="0" i="0" sz="1400" u="none" cap="none" strike="noStrike">
              <a:solidFill>
                <a:srgbClr val="002575"/>
              </a:solidFill>
              <a:latin typeface="Arial"/>
              <a:ea typeface="Arial"/>
              <a:cs typeface="Arial"/>
              <a:sym typeface="Arial"/>
            </a:endParaRPr>
          </a:p>
        </p:txBody>
      </p:sp>
      <p:sp>
        <p:nvSpPr>
          <p:cNvPr id="1103" name="Google Shape;1103;g38a3352c4e0_1_1308"/>
          <p:cNvSpPr txBox="1"/>
          <p:nvPr/>
        </p:nvSpPr>
        <p:spPr>
          <a:xfrm>
            <a:off x="3385230" y="7565316"/>
            <a:ext cx="7270500" cy="40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0" u="none" cap="none" strike="noStrike">
                <a:solidFill>
                  <a:srgbClr val="002575"/>
                </a:solidFill>
                <a:latin typeface="Poppins Medium"/>
                <a:ea typeface="Poppins Medium"/>
                <a:cs typeface="Poppins Medium"/>
                <a:sym typeface="Poppins Medium"/>
              </a:rPr>
              <a:t>Las emergencias ocurren sin previo aviso.</a:t>
            </a:r>
            <a:endParaRPr b="0" i="0" sz="1400" u="none" cap="none" strike="noStrike">
              <a:solidFill>
                <a:srgbClr val="002575"/>
              </a:solidFill>
              <a:latin typeface="Arial"/>
              <a:ea typeface="Arial"/>
              <a:cs typeface="Arial"/>
              <a:sym typeface="Arial"/>
            </a:endParaRPr>
          </a:p>
        </p:txBody>
      </p:sp>
      <p:sp>
        <p:nvSpPr>
          <p:cNvPr id="1104" name="Google Shape;1104;g38a3352c4e0_1_1308"/>
          <p:cNvSpPr txBox="1"/>
          <p:nvPr/>
        </p:nvSpPr>
        <p:spPr>
          <a:xfrm>
            <a:off x="3129378" y="1384317"/>
            <a:ext cx="156249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800" u="none" cap="none" strike="noStrike">
                <a:solidFill>
                  <a:srgbClr val="002575"/>
                </a:solidFill>
                <a:latin typeface="Poppins Black"/>
                <a:ea typeface="Poppins Black"/>
                <a:cs typeface="Poppins Black"/>
                <a:sym typeface="Poppins Black"/>
              </a:rPr>
              <a:t>Por qué la información de contacto de emergencia es fundamental</a:t>
            </a:r>
            <a:endParaRPr b="0" i="0" sz="4800" u="none" cap="none" strike="noStrike">
              <a:solidFill>
                <a:srgbClr val="000000"/>
              </a:solidFill>
              <a:latin typeface="Poppins"/>
              <a:ea typeface="Poppins"/>
              <a:cs typeface="Poppins"/>
              <a:sym typeface="Poppi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F2"/>
        </a:solidFill>
      </p:bgPr>
    </p:bg>
    <p:spTree>
      <p:nvGrpSpPr>
        <p:cNvPr id="1108" name="Shape 1108"/>
        <p:cNvGrpSpPr/>
        <p:nvPr/>
      </p:nvGrpSpPr>
      <p:grpSpPr>
        <a:xfrm>
          <a:off x="0" y="0"/>
          <a:ext cx="0" cy="0"/>
          <a:chOff x="0" y="0"/>
          <a:chExt cx="0" cy="0"/>
        </a:xfrm>
      </p:grpSpPr>
      <p:sp>
        <p:nvSpPr>
          <p:cNvPr id="1109" name="Google Shape;1109;g38a3352c4e0_1_1328"/>
          <p:cNvSpPr/>
          <p:nvPr/>
        </p:nvSpPr>
        <p:spPr>
          <a:xfrm>
            <a:off x="1018646" y="6487780"/>
            <a:ext cx="5237981" cy="1438686"/>
          </a:xfrm>
          <a:custGeom>
            <a:rect b="b" l="l" r="r" t="t"/>
            <a:pathLst>
              <a:path extrusionOk="0" h="1435098" w="5224919">
                <a:moveTo>
                  <a:pt x="0" y="0"/>
                </a:moveTo>
                <a:lnTo>
                  <a:pt x="5224920" y="0"/>
                </a:lnTo>
                <a:lnTo>
                  <a:pt x="5224920" y="1435098"/>
                </a:lnTo>
                <a:lnTo>
                  <a:pt x="0" y="1435098"/>
                </a:lnTo>
                <a:lnTo>
                  <a:pt x="0" y="0"/>
                </a:lnTo>
                <a:close/>
              </a:path>
            </a:pathLst>
          </a:custGeom>
          <a:blipFill rotWithShape="1">
            <a:blip r:embed="rId3">
              <a:alphaModFix/>
            </a:blip>
            <a:stretch>
              <a:fillRect b="-31509"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110" name="Google Shape;1110;g38a3352c4e0_1_1328"/>
          <p:cNvSpPr/>
          <p:nvPr/>
        </p:nvSpPr>
        <p:spPr>
          <a:xfrm>
            <a:off x="6414563" y="6487780"/>
            <a:ext cx="5052202" cy="1438686"/>
          </a:xfrm>
          <a:custGeom>
            <a:rect b="b" l="l" r="r" t="t"/>
            <a:pathLst>
              <a:path extrusionOk="0" h="1435098" w="5039603">
                <a:moveTo>
                  <a:pt x="0" y="0"/>
                </a:moveTo>
                <a:lnTo>
                  <a:pt x="5039604" y="0"/>
                </a:lnTo>
                <a:lnTo>
                  <a:pt x="5039604" y="1435098"/>
                </a:lnTo>
                <a:lnTo>
                  <a:pt x="0" y="1435098"/>
                </a:lnTo>
                <a:lnTo>
                  <a:pt x="0" y="0"/>
                </a:lnTo>
                <a:close/>
              </a:path>
            </a:pathLst>
          </a:custGeom>
          <a:blipFill rotWithShape="1">
            <a:blip r:embed="rId3">
              <a:alphaModFix/>
            </a:blip>
            <a:stretch>
              <a:fillRect b="-31509" l="0" r="-3679"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111" name="Google Shape;1111;g38a3352c4e0_1_1328"/>
          <p:cNvSpPr/>
          <p:nvPr/>
        </p:nvSpPr>
        <p:spPr>
          <a:xfrm>
            <a:off x="11864082" y="6450860"/>
            <a:ext cx="5237981" cy="1438686"/>
          </a:xfrm>
          <a:custGeom>
            <a:rect b="b" l="l" r="r" t="t"/>
            <a:pathLst>
              <a:path extrusionOk="0" h="1435098" w="5224919">
                <a:moveTo>
                  <a:pt x="0" y="0"/>
                </a:moveTo>
                <a:lnTo>
                  <a:pt x="5224920" y="0"/>
                </a:lnTo>
                <a:lnTo>
                  <a:pt x="5224920" y="1435098"/>
                </a:lnTo>
                <a:lnTo>
                  <a:pt x="0" y="1435098"/>
                </a:lnTo>
                <a:lnTo>
                  <a:pt x="0" y="0"/>
                </a:lnTo>
                <a:close/>
              </a:path>
            </a:pathLst>
          </a:custGeom>
          <a:blipFill rotWithShape="1">
            <a:blip r:embed="rId3">
              <a:alphaModFix/>
            </a:blip>
            <a:stretch>
              <a:fillRect b="-31509"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nvGrpSpPr>
          <p:cNvPr id="1112" name="Google Shape;1112;g38a3352c4e0_1_1328"/>
          <p:cNvGrpSpPr/>
          <p:nvPr/>
        </p:nvGrpSpPr>
        <p:grpSpPr>
          <a:xfrm>
            <a:off x="738863" y="2672258"/>
            <a:ext cx="16518449" cy="2471238"/>
            <a:chOff x="0" y="-66675"/>
            <a:chExt cx="3887700" cy="374464"/>
          </a:xfrm>
        </p:grpSpPr>
        <p:sp>
          <p:nvSpPr>
            <p:cNvPr id="1113" name="Google Shape;1113;g38a3352c4e0_1_1328"/>
            <p:cNvSpPr/>
            <p:nvPr/>
          </p:nvSpPr>
          <p:spPr>
            <a:xfrm>
              <a:off x="0" y="0"/>
              <a:ext cx="3887586" cy="307789"/>
            </a:xfrm>
            <a:custGeom>
              <a:rect b="b" l="l" r="r" t="t"/>
              <a:pathLst>
                <a:path extrusionOk="0" h="307789" w="3887586">
                  <a:moveTo>
                    <a:pt x="23904" y="0"/>
                  </a:moveTo>
                  <a:lnTo>
                    <a:pt x="3863683" y="0"/>
                  </a:lnTo>
                  <a:cubicBezTo>
                    <a:pt x="3870022" y="0"/>
                    <a:pt x="3876102" y="2518"/>
                    <a:pt x="3880585" y="7001"/>
                  </a:cubicBezTo>
                  <a:cubicBezTo>
                    <a:pt x="3885068" y="11484"/>
                    <a:pt x="3887586" y="17564"/>
                    <a:pt x="3887586" y="23904"/>
                  </a:cubicBezTo>
                  <a:lnTo>
                    <a:pt x="3887586" y="283885"/>
                  </a:lnTo>
                  <a:cubicBezTo>
                    <a:pt x="3887586" y="297087"/>
                    <a:pt x="3876884" y="307789"/>
                    <a:pt x="3863683" y="307789"/>
                  </a:cubicBezTo>
                  <a:lnTo>
                    <a:pt x="23904" y="307789"/>
                  </a:lnTo>
                  <a:cubicBezTo>
                    <a:pt x="10702" y="307789"/>
                    <a:pt x="0" y="297087"/>
                    <a:pt x="0" y="283885"/>
                  </a:cubicBezTo>
                  <a:lnTo>
                    <a:pt x="0" y="23904"/>
                  </a:lnTo>
                  <a:cubicBezTo>
                    <a:pt x="0" y="10702"/>
                    <a:pt x="10702" y="0"/>
                    <a:pt x="23904" y="0"/>
                  </a:cubicBezTo>
                  <a:close/>
                </a:path>
              </a:pathLst>
            </a:custGeom>
            <a:solidFill>
              <a:srgbClr val="0D3F8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700" u="none" cap="none" strike="noStrike">
                <a:solidFill>
                  <a:srgbClr val="000000"/>
                </a:solidFill>
                <a:latin typeface="Arial"/>
                <a:ea typeface="Arial"/>
                <a:cs typeface="Arial"/>
                <a:sym typeface="Arial"/>
              </a:endParaRPr>
            </a:p>
          </p:txBody>
        </p:sp>
        <p:sp>
          <p:nvSpPr>
            <p:cNvPr id="1114" name="Google Shape;1114;g38a3352c4e0_1_1328"/>
            <p:cNvSpPr txBox="1"/>
            <p:nvPr/>
          </p:nvSpPr>
          <p:spPr>
            <a:xfrm>
              <a:off x="0" y="-66675"/>
              <a:ext cx="3887700" cy="374400"/>
            </a:xfrm>
            <a:prstGeom prst="rect">
              <a:avLst/>
            </a:prstGeom>
            <a:noFill/>
            <a:ln>
              <a:noFill/>
            </a:ln>
          </p:spPr>
          <p:txBody>
            <a:bodyPr anchorCtr="0" anchor="ctr" bIns="50775" lIns="50775" spcFirstLastPara="1" rIns="50775" wrap="square" tIns="50775">
              <a:noAutofit/>
            </a:bodyPr>
            <a:lstStyle/>
            <a:p>
              <a:pPr indent="0" lvl="0" marL="0" marR="0" rtl="0" algn="ctr">
                <a:lnSpc>
                  <a:spcPct val="185722"/>
                </a:lnSpc>
                <a:spcBef>
                  <a:spcPts val="0"/>
                </a:spcBef>
                <a:spcAft>
                  <a:spcPts val="0"/>
                </a:spcAft>
                <a:buClr>
                  <a:srgbClr val="000000"/>
                </a:buClr>
                <a:buSzPts val="2700"/>
                <a:buFont typeface="Arial"/>
                <a:buNone/>
              </a:pPr>
              <a:r>
                <a:t/>
              </a:r>
              <a:endParaRPr b="0" i="0" sz="2700" u="none" cap="none" strike="noStrike">
                <a:solidFill>
                  <a:schemeClr val="dk1"/>
                </a:solidFill>
                <a:latin typeface="Calibri"/>
                <a:ea typeface="Calibri"/>
                <a:cs typeface="Calibri"/>
                <a:sym typeface="Calibri"/>
              </a:endParaRPr>
            </a:p>
          </p:txBody>
        </p:sp>
      </p:grpSp>
      <p:sp>
        <p:nvSpPr>
          <p:cNvPr id="1115" name="Google Shape;1115;g38a3352c4e0_1_1328"/>
          <p:cNvSpPr/>
          <p:nvPr/>
        </p:nvSpPr>
        <p:spPr>
          <a:xfrm>
            <a:off x="2978759" y="5025140"/>
            <a:ext cx="1832179" cy="1464979"/>
          </a:xfrm>
          <a:custGeom>
            <a:rect b="b" l="l" r="r" t="t"/>
            <a:pathLst>
              <a:path extrusionOk="0" h="1461326" w="1827610">
                <a:moveTo>
                  <a:pt x="0" y="0"/>
                </a:moveTo>
                <a:lnTo>
                  <a:pt x="1827610" y="0"/>
                </a:lnTo>
                <a:lnTo>
                  <a:pt x="1827610" y="1461327"/>
                </a:lnTo>
                <a:lnTo>
                  <a:pt x="0" y="1461327"/>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116" name="Google Shape;1116;g38a3352c4e0_1_1328"/>
          <p:cNvSpPr/>
          <p:nvPr/>
        </p:nvSpPr>
        <p:spPr>
          <a:xfrm>
            <a:off x="8518814" y="5280594"/>
            <a:ext cx="1284403" cy="1284403"/>
          </a:xfrm>
          <a:custGeom>
            <a:rect b="b" l="l" r="r" t="t"/>
            <a:pathLst>
              <a:path extrusionOk="0" h="1281200" w="1281200">
                <a:moveTo>
                  <a:pt x="0" y="0"/>
                </a:moveTo>
                <a:lnTo>
                  <a:pt x="1281200" y="0"/>
                </a:lnTo>
                <a:lnTo>
                  <a:pt x="1281200" y="1281200"/>
                </a:lnTo>
                <a:lnTo>
                  <a:pt x="0" y="1281200"/>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117" name="Google Shape;1117;g38a3352c4e0_1_1328"/>
          <p:cNvSpPr/>
          <p:nvPr/>
        </p:nvSpPr>
        <p:spPr>
          <a:xfrm>
            <a:off x="527050" y="6487781"/>
            <a:ext cx="6223631" cy="2217169"/>
          </a:xfrm>
          <a:custGeom>
            <a:rect b="b" l="l" r="r" t="t"/>
            <a:pathLst>
              <a:path extrusionOk="0" h="2211640" w="6208111">
                <a:moveTo>
                  <a:pt x="0" y="0"/>
                </a:moveTo>
                <a:lnTo>
                  <a:pt x="6208111" y="0"/>
                </a:lnTo>
                <a:lnTo>
                  <a:pt x="6208111" y="2211640"/>
                </a:lnTo>
                <a:lnTo>
                  <a:pt x="0" y="2211640"/>
                </a:lnTo>
                <a:lnTo>
                  <a:pt x="0" y="0"/>
                </a:lnTo>
                <a:close/>
              </a:path>
            </a:pathLst>
          </a:custGeom>
          <a:blipFill rotWithShape="1">
            <a:blip r:embed="rId6">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118" name="Google Shape;1118;g38a3352c4e0_1_1328"/>
          <p:cNvSpPr txBox="1"/>
          <p:nvPr/>
        </p:nvSpPr>
        <p:spPr>
          <a:xfrm>
            <a:off x="1488182" y="6880745"/>
            <a:ext cx="4173600" cy="110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700"/>
              <a:buFont typeface="Arial"/>
              <a:buNone/>
            </a:pPr>
            <a:r>
              <a:rPr b="1" i="0" lang="en-US" sz="2400" u="none" cap="none" strike="noStrike">
                <a:solidFill>
                  <a:srgbClr val="F53106"/>
                </a:solidFill>
                <a:latin typeface="Poppins SemiBold"/>
                <a:ea typeface="Poppins SemiBold"/>
                <a:cs typeface="Poppins SemiBold"/>
                <a:sym typeface="Poppins SemiBold"/>
              </a:rPr>
              <a:t>Current home address and phone number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700"/>
              <a:buFont typeface="Arial"/>
              <a:buNone/>
            </a:pPr>
            <a:r>
              <a:t/>
            </a:r>
            <a:endParaRPr b="1" i="0" sz="2400" u="none" cap="none" strike="noStrike">
              <a:solidFill>
                <a:srgbClr val="F53106"/>
              </a:solidFill>
              <a:latin typeface="Poppins SemiBold"/>
              <a:ea typeface="Poppins SemiBold"/>
              <a:cs typeface="Poppins SemiBold"/>
              <a:sym typeface="Poppins SemiBold"/>
            </a:endParaRPr>
          </a:p>
        </p:txBody>
      </p:sp>
      <p:sp>
        <p:nvSpPr>
          <p:cNvPr id="1119" name="Google Shape;1119;g38a3352c4e0_1_1328"/>
          <p:cNvSpPr/>
          <p:nvPr/>
        </p:nvSpPr>
        <p:spPr>
          <a:xfrm>
            <a:off x="5949768" y="6487781"/>
            <a:ext cx="6223631" cy="2217169"/>
          </a:xfrm>
          <a:custGeom>
            <a:rect b="b" l="l" r="r" t="t"/>
            <a:pathLst>
              <a:path extrusionOk="0" h="2211640" w="6208111">
                <a:moveTo>
                  <a:pt x="0" y="0"/>
                </a:moveTo>
                <a:lnTo>
                  <a:pt x="6208112" y="0"/>
                </a:lnTo>
                <a:lnTo>
                  <a:pt x="6208112" y="2211640"/>
                </a:lnTo>
                <a:lnTo>
                  <a:pt x="0" y="2211640"/>
                </a:lnTo>
                <a:lnTo>
                  <a:pt x="0" y="0"/>
                </a:lnTo>
                <a:close/>
              </a:path>
            </a:pathLst>
          </a:custGeom>
          <a:blipFill rotWithShape="1">
            <a:blip r:embed="rId6">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120" name="Google Shape;1120;g38a3352c4e0_1_1328"/>
          <p:cNvSpPr txBox="1"/>
          <p:nvPr/>
        </p:nvSpPr>
        <p:spPr>
          <a:xfrm>
            <a:off x="7048776" y="7058227"/>
            <a:ext cx="41736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500"/>
              <a:buFont typeface="Arial"/>
              <a:buNone/>
            </a:pPr>
            <a:r>
              <a:rPr b="1" i="0" lang="en-US" sz="2300" u="none" cap="none" strike="noStrike">
                <a:solidFill>
                  <a:srgbClr val="F53106"/>
                </a:solidFill>
                <a:latin typeface="Poppins SemiBold"/>
                <a:ea typeface="Poppins SemiBold"/>
                <a:cs typeface="Poppins SemiBold"/>
                <a:sym typeface="Poppins SemiBold"/>
              </a:rPr>
              <a:t>Work contact, if available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500"/>
              <a:buFont typeface="Arial"/>
              <a:buNone/>
            </a:pPr>
            <a:r>
              <a:t/>
            </a:r>
            <a:endParaRPr b="1" i="0" sz="2300" u="none" cap="none" strike="noStrike">
              <a:solidFill>
                <a:srgbClr val="F53106"/>
              </a:solidFill>
              <a:latin typeface="Poppins SemiBold"/>
              <a:ea typeface="Poppins SemiBold"/>
              <a:cs typeface="Poppins SemiBold"/>
              <a:sym typeface="Poppins SemiBold"/>
            </a:endParaRPr>
          </a:p>
        </p:txBody>
      </p:sp>
      <p:sp>
        <p:nvSpPr>
          <p:cNvPr id="1121" name="Google Shape;1121;g38a3352c4e0_1_1328"/>
          <p:cNvSpPr/>
          <p:nvPr/>
        </p:nvSpPr>
        <p:spPr>
          <a:xfrm>
            <a:off x="11423948" y="6450860"/>
            <a:ext cx="6223631" cy="2217169"/>
          </a:xfrm>
          <a:custGeom>
            <a:rect b="b" l="l" r="r" t="t"/>
            <a:pathLst>
              <a:path extrusionOk="0" h="2211640" w="6208111">
                <a:moveTo>
                  <a:pt x="0" y="0"/>
                </a:moveTo>
                <a:lnTo>
                  <a:pt x="6208111" y="0"/>
                </a:lnTo>
                <a:lnTo>
                  <a:pt x="6208111" y="2211640"/>
                </a:lnTo>
                <a:lnTo>
                  <a:pt x="0" y="2211640"/>
                </a:lnTo>
                <a:lnTo>
                  <a:pt x="0" y="0"/>
                </a:lnTo>
                <a:close/>
              </a:path>
            </a:pathLst>
          </a:custGeom>
          <a:blipFill rotWithShape="1">
            <a:blip r:embed="rId6">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122" name="Google Shape;1122;g38a3352c4e0_1_1328"/>
          <p:cNvSpPr txBox="1"/>
          <p:nvPr/>
        </p:nvSpPr>
        <p:spPr>
          <a:xfrm>
            <a:off x="12280482" y="6853349"/>
            <a:ext cx="44802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200"/>
              <a:buFont typeface="Arial"/>
              <a:buNone/>
            </a:pPr>
            <a:r>
              <a:rPr b="1" i="0" lang="en-US" sz="2100" u="none" cap="none" strike="noStrike">
                <a:solidFill>
                  <a:srgbClr val="F53106"/>
                </a:solidFill>
                <a:latin typeface="Poppins SemiBold"/>
                <a:ea typeface="Poppins SemiBold"/>
                <a:cs typeface="Poppins SemiBold"/>
                <a:sym typeface="Poppins SemiBold"/>
              </a:rPr>
              <a:t>At least one emergency contact (e.g., friend or relative)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1" i="0" sz="2100" u="none" cap="none" strike="noStrike">
              <a:solidFill>
                <a:srgbClr val="F53106"/>
              </a:solidFill>
              <a:latin typeface="Poppins SemiBold"/>
              <a:ea typeface="Poppins SemiBold"/>
              <a:cs typeface="Poppins SemiBold"/>
              <a:sym typeface="Poppins SemiBold"/>
            </a:endParaRPr>
          </a:p>
        </p:txBody>
      </p:sp>
      <p:sp>
        <p:nvSpPr>
          <p:cNvPr id="1123" name="Google Shape;1123;g38a3352c4e0_1_1328"/>
          <p:cNvSpPr txBox="1"/>
          <p:nvPr/>
        </p:nvSpPr>
        <p:spPr>
          <a:xfrm>
            <a:off x="1244045" y="3245127"/>
            <a:ext cx="15507600" cy="166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C000"/>
                </a:solidFill>
                <a:latin typeface="Poppins Medium"/>
                <a:ea typeface="Poppins Medium"/>
                <a:cs typeface="Poppins Medium"/>
                <a:sym typeface="Poppins Medium"/>
              </a:rPr>
              <a:t>Información para comunicarse con las familias durante emergencias médicas, de seguridad o conductuales. Asegúrese de incluir lo siguiente:</a:t>
            </a:r>
            <a:endParaRPr b="0" i="0" sz="1700" u="none" cap="none" strike="noStrike">
              <a:solidFill>
                <a:srgbClr val="FFC000"/>
              </a:solidFill>
              <a:latin typeface="Arial"/>
              <a:ea typeface="Arial"/>
              <a:cs typeface="Arial"/>
              <a:sym typeface="Arial"/>
            </a:endParaRPr>
          </a:p>
        </p:txBody>
      </p:sp>
      <p:pic>
        <p:nvPicPr>
          <p:cNvPr id="1124" name="Google Shape;1124;g38a3352c4e0_1_1328"/>
          <p:cNvPicPr preferRelativeResize="0"/>
          <p:nvPr/>
        </p:nvPicPr>
        <p:blipFill rotWithShape="1">
          <a:blip r:embed="rId7">
            <a:alphaModFix/>
          </a:blip>
          <a:srcRect b="0" l="0" r="0" t="0"/>
          <a:stretch/>
        </p:blipFill>
        <p:spPr>
          <a:xfrm>
            <a:off x="14017782" y="4944042"/>
            <a:ext cx="1697156" cy="1697156"/>
          </a:xfrm>
          <a:prstGeom prst="rect">
            <a:avLst/>
          </a:prstGeom>
          <a:noFill/>
          <a:ln>
            <a:noFill/>
          </a:ln>
        </p:spPr>
      </p:pic>
      <p:grpSp>
        <p:nvGrpSpPr>
          <p:cNvPr id="1125" name="Google Shape;1125;g38a3352c4e0_1_1328"/>
          <p:cNvGrpSpPr/>
          <p:nvPr/>
        </p:nvGrpSpPr>
        <p:grpSpPr>
          <a:xfrm>
            <a:off x="738863" y="282672"/>
            <a:ext cx="16518449" cy="2733213"/>
            <a:chOff x="0" y="-66675"/>
            <a:chExt cx="3887700" cy="374464"/>
          </a:xfrm>
        </p:grpSpPr>
        <p:sp>
          <p:nvSpPr>
            <p:cNvPr id="1126" name="Google Shape;1126;g38a3352c4e0_1_1328"/>
            <p:cNvSpPr/>
            <p:nvPr/>
          </p:nvSpPr>
          <p:spPr>
            <a:xfrm>
              <a:off x="0" y="0"/>
              <a:ext cx="3887586" cy="307789"/>
            </a:xfrm>
            <a:custGeom>
              <a:rect b="b" l="l" r="r" t="t"/>
              <a:pathLst>
                <a:path extrusionOk="0" h="307789" w="3887586">
                  <a:moveTo>
                    <a:pt x="23904" y="0"/>
                  </a:moveTo>
                  <a:lnTo>
                    <a:pt x="3863683" y="0"/>
                  </a:lnTo>
                  <a:cubicBezTo>
                    <a:pt x="3870022" y="0"/>
                    <a:pt x="3876102" y="2518"/>
                    <a:pt x="3880585" y="7001"/>
                  </a:cubicBezTo>
                  <a:cubicBezTo>
                    <a:pt x="3885068" y="11484"/>
                    <a:pt x="3887586" y="17564"/>
                    <a:pt x="3887586" y="23904"/>
                  </a:cubicBezTo>
                  <a:lnTo>
                    <a:pt x="3887586" y="283885"/>
                  </a:lnTo>
                  <a:cubicBezTo>
                    <a:pt x="3887586" y="297087"/>
                    <a:pt x="3876884" y="307789"/>
                    <a:pt x="3863683" y="307789"/>
                  </a:cubicBezTo>
                  <a:lnTo>
                    <a:pt x="23904" y="307789"/>
                  </a:lnTo>
                  <a:cubicBezTo>
                    <a:pt x="10702" y="307789"/>
                    <a:pt x="0" y="297087"/>
                    <a:pt x="0" y="283885"/>
                  </a:cubicBezTo>
                  <a:lnTo>
                    <a:pt x="0" y="23904"/>
                  </a:lnTo>
                  <a:cubicBezTo>
                    <a:pt x="0" y="10702"/>
                    <a:pt x="10702" y="0"/>
                    <a:pt x="23904" y="0"/>
                  </a:cubicBezTo>
                  <a:close/>
                </a:path>
              </a:pathLst>
            </a:custGeom>
            <a:solidFill>
              <a:srgbClr val="0D3F8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700" u="none" cap="none" strike="noStrike">
                <a:solidFill>
                  <a:srgbClr val="000000"/>
                </a:solidFill>
                <a:latin typeface="Arial"/>
                <a:ea typeface="Arial"/>
                <a:cs typeface="Arial"/>
                <a:sym typeface="Arial"/>
              </a:endParaRPr>
            </a:p>
          </p:txBody>
        </p:sp>
        <p:sp>
          <p:nvSpPr>
            <p:cNvPr id="1127" name="Google Shape;1127;g38a3352c4e0_1_1328"/>
            <p:cNvSpPr txBox="1"/>
            <p:nvPr/>
          </p:nvSpPr>
          <p:spPr>
            <a:xfrm>
              <a:off x="0" y="-66675"/>
              <a:ext cx="3887700" cy="374400"/>
            </a:xfrm>
            <a:prstGeom prst="rect">
              <a:avLst/>
            </a:prstGeom>
            <a:noFill/>
            <a:ln>
              <a:noFill/>
            </a:ln>
          </p:spPr>
          <p:txBody>
            <a:bodyPr anchorCtr="0" anchor="ctr" bIns="50775" lIns="50775" spcFirstLastPara="1" rIns="50775" wrap="square" tIns="50775">
              <a:noAutofit/>
            </a:bodyPr>
            <a:lstStyle/>
            <a:p>
              <a:pPr indent="0" lvl="0" marL="0" marR="0" rtl="0" algn="ctr">
                <a:lnSpc>
                  <a:spcPct val="185722"/>
                </a:lnSpc>
                <a:spcBef>
                  <a:spcPts val="0"/>
                </a:spcBef>
                <a:spcAft>
                  <a:spcPts val="0"/>
                </a:spcAft>
                <a:buClr>
                  <a:srgbClr val="000000"/>
                </a:buClr>
                <a:buSzPts val="2700"/>
                <a:buFont typeface="Arial"/>
                <a:buNone/>
              </a:pPr>
              <a:r>
                <a:t/>
              </a:r>
              <a:endParaRPr b="0" i="0" sz="2700" u="none" cap="none" strike="noStrike">
                <a:solidFill>
                  <a:schemeClr val="dk1"/>
                </a:solidFill>
                <a:latin typeface="Calibri"/>
                <a:ea typeface="Calibri"/>
                <a:cs typeface="Calibri"/>
                <a:sym typeface="Calibri"/>
              </a:endParaRPr>
            </a:p>
          </p:txBody>
        </p:sp>
      </p:grpSp>
      <p:sp>
        <p:nvSpPr>
          <p:cNvPr id="1128" name="Google Shape;1128;g38a3352c4e0_1_1328"/>
          <p:cNvSpPr txBox="1"/>
          <p:nvPr/>
        </p:nvSpPr>
        <p:spPr>
          <a:xfrm>
            <a:off x="1253082" y="1084209"/>
            <a:ext cx="15507600" cy="166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900"/>
              <a:buFont typeface="Arial"/>
              <a:buNone/>
            </a:pPr>
            <a:r>
              <a:rPr b="1" i="0" lang="en-US" sz="3600" u="none" cap="none" strike="noStrike">
                <a:solidFill>
                  <a:srgbClr val="FFFFFF"/>
                </a:solidFill>
                <a:latin typeface="Poppins Medium"/>
                <a:ea typeface="Poppins Medium"/>
                <a:cs typeface="Poppins Medium"/>
                <a:sym typeface="Poppins Medium"/>
              </a:rPr>
              <a:t>Information for Contacting Families During Medical, Safety, or Behavioral Emergencies</a:t>
            </a:r>
            <a:endParaRPr b="0" i="0" sz="17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900"/>
              <a:buFont typeface="Arial"/>
              <a:buNone/>
            </a:pPr>
            <a:r>
              <a:rPr b="1" i="0" lang="en-US" sz="3600" u="none" cap="none" strike="noStrike">
                <a:solidFill>
                  <a:srgbClr val="FFFFFF"/>
                </a:solidFill>
                <a:latin typeface="Poppins Medium"/>
                <a:ea typeface="Poppins Medium"/>
                <a:cs typeface="Poppins Medium"/>
                <a:sym typeface="Poppins Medium"/>
              </a:rPr>
              <a:t>Make sure to include the following:</a:t>
            </a:r>
            <a:endParaRPr b="0" i="0" sz="1700" u="none" cap="none" strike="noStrike">
              <a:solidFill>
                <a:srgbClr val="000000"/>
              </a:solidFill>
              <a:latin typeface="Arial"/>
              <a:ea typeface="Arial"/>
              <a:cs typeface="Arial"/>
              <a:sym typeface="Arial"/>
            </a:endParaRPr>
          </a:p>
        </p:txBody>
      </p:sp>
      <p:sp>
        <p:nvSpPr>
          <p:cNvPr id="1129" name="Google Shape;1129;g38a3352c4e0_1_1328"/>
          <p:cNvSpPr/>
          <p:nvPr/>
        </p:nvSpPr>
        <p:spPr>
          <a:xfrm>
            <a:off x="1018646" y="7829607"/>
            <a:ext cx="5237981" cy="1438686"/>
          </a:xfrm>
          <a:custGeom>
            <a:rect b="b" l="l" r="r" t="t"/>
            <a:pathLst>
              <a:path extrusionOk="0" h="1435098" w="5224919">
                <a:moveTo>
                  <a:pt x="0" y="0"/>
                </a:moveTo>
                <a:lnTo>
                  <a:pt x="5224920" y="0"/>
                </a:lnTo>
                <a:lnTo>
                  <a:pt x="5224920" y="1435098"/>
                </a:lnTo>
                <a:lnTo>
                  <a:pt x="0" y="1435098"/>
                </a:lnTo>
                <a:lnTo>
                  <a:pt x="0" y="0"/>
                </a:lnTo>
                <a:close/>
              </a:path>
            </a:pathLst>
          </a:custGeom>
          <a:blipFill rotWithShape="1">
            <a:blip r:embed="rId3">
              <a:alphaModFix/>
            </a:blip>
            <a:stretch>
              <a:fillRect b="-31509"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130" name="Google Shape;1130;g38a3352c4e0_1_1328"/>
          <p:cNvSpPr/>
          <p:nvPr/>
        </p:nvSpPr>
        <p:spPr>
          <a:xfrm>
            <a:off x="6414563" y="7829607"/>
            <a:ext cx="5052202" cy="1438686"/>
          </a:xfrm>
          <a:custGeom>
            <a:rect b="b" l="l" r="r" t="t"/>
            <a:pathLst>
              <a:path extrusionOk="0" h="1435098" w="5039603">
                <a:moveTo>
                  <a:pt x="0" y="0"/>
                </a:moveTo>
                <a:lnTo>
                  <a:pt x="5039604" y="0"/>
                </a:lnTo>
                <a:lnTo>
                  <a:pt x="5039604" y="1435098"/>
                </a:lnTo>
                <a:lnTo>
                  <a:pt x="0" y="1435098"/>
                </a:lnTo>
                <a:lnTo>
                  <a:pt x="0" y="0"/>
                </a:lnTo>
                <a:close/>
              </a:path>
            </a:pathLst>
          </a:custGeom>
          <a:blipFill rotWithShape="1">
            <a:blip r:embed="rId3">
              <a:alphaModFix/>
            </a:blip>
            <a:stretch>
              <a:fillRect b="-31509" l="0" r="-3679"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131" name="Google Shape;1131;g38a3352c4e0_1_1328"/>
          <p:cNvSpPr/>
          <p:nvPr/>
        </p:nvSpPr>
        <p:spPr>
          <a:xfrm>
            <a:off x="11864082" y="7792686"/>
            <a:ext cx="5237981" cy="1438686"/>
          </a:xfrm>
          <a:custGeom>
            <a:rect b="b" l="l" r="r" t="t"/>
            <a:pathLst>
              <a:path extrusionOk="0" h="1435098" w="5224919">
                <a:moveTo>
                  <a:pt x="0" y="0"/>
                </a:moveTo>
                <a:lnTo>
                  <a:pt x="5224920" y="0"/>
                </a:lnTo>
                <a:lnTo>
                  <a:pt x="5224920" y="1435098"/>
                </a:lnTo>
                <a:lnTo>
                  <a:pt x="0" y="1435098"/>
                </a:lnTo>
                <a:lnTo>
                  <a:pt x="0" y="0"/>
                </a:lnTo>
                <a:close/>
              </a:path>
            </a:pathLst>
          </a:custGeom>
          <a:blipFill rotWithShape="1">
            <a:blip r:embed="rId3">
              <a:alphaModFix/>
            </a:blip>
            <a:stretch>
              <a:fillRect b="-31509"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132" name="Google Shape;1132;g38a3352c4e0_1_1328"/>
          <p:cNvSpPr/>
          <p:nvPr/>
        </p:nvSpPr>
        <p:spPr>
          <a:xfrm>
            <a:off x="527050" y="7829607"/>
            <a:ext cx="6223631" cy="2217169"/>
          </a:xfrm>
          <a:custGeom>
            <a:rect b="b" l="l" r="r" t="t"/>
            <a:pathLst>
              <a:path extrusionOk="0" h="2211640" w="6208111">
                <a:moveTo>
                  <a:pt x="0" y="0"/>
                </a:moveTo>
                <a:lnTo>
                  <a:pt x="6208111" y="0"/>
                </a:lnTo>
                <a:lnTo>
                  <a:pt x="6208111" y="2211640"/>
                </a:lnTo>
                <a:lnTo>
                  <a:pt x="0" y="2211640"/>
                </a:lnTo>
                <a:lnTo>
                  <a:pt x="0" y="0"/>
                </a:lnTo>
                <a:close/>
              </a:path>
            </a:pathLst>
          </a:custGeom>
          <a:blipFill rotWithShape="1">
            <a:blip r:embed="rId6">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133" name="Google Shape;1133;g38a3352c4e0_1_1328"/>
          <p:cNvSpPr txBox="1"/>
          <p:nvPr/>
        </p:nvSpPr>
        <p:spPr>
          <a:xfrm>
            <a:off x="1488182" y="8222571"/>
            <a:ext cx="41736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400" u="none" cap="none" strike="noStrike">
                <a:solidFill>
                  <a:srgbClr val="135DFF"/>
                </a:solidFill>
                <a:latin typeface="Poppins SemiBold"/>
                <a:ea typeface="Poppins SemiBold"/>
                <a:cs typeface="Poppins SemiBold"/>
                <a:sym typeface="Poppins SemiBold"/>
              </a:rPr>
              <a:t>Dirección y número de teléfono actuales</a:t>
            </a:r>
            <a:endParaRPr b="1" i="0" sz="2400" u="none" cap="none" strike="noStrike">
              <a:solidFill>
                <a:srgbClr val="135DFF"/>
              </a:solidFill>
              <a:latin typeface="Poppins SemiBold"/>
              <a:ea typeface="Poppins SemiBold"/>
              <a:cs typeface="Poppins SemiBold"/>
              <a:sym typeface="Poppins SemiBold"/>
            </a:endParaRPr>
          </a:p>
        </p:txBody>
      </p:sp>
      <p:sp>
        <p:nvSpPr>
          <p:cNvPr id="1134" name="Google Shape;1134;g38a3352c4e0_1_1328"/>
          <p:cNvSpPr/>
          <p:nvPr/>
        </p:nvSpPr>
        <p:spPr>
          <a:xfrm>
            <a:off x="5949768" y="7829607"/>
            <a:ext cx="6223631" cy="2217169"/>
          </a:xfrm>
          <a:custGeom>
            <a:rect b="b" l="l" r="r" t="t"/>
            <a:pathLst>
              <a:path extrusionOk="0" h="2211640" w="6208111">
                <a:moveTo>
                  <a:pt x="0" y="0"/>
                </a:moveTo>
                <a:lnTo>
                  <a:pt x="6208112" y="0"/>
                </a:lnTo>
                <a:lnTo>
                  <a:pt x="6208112" y="2211640"/>
                </a:lnTo>
                <a:lnTo>
                  <a:pt x="0" y="2211640"/>
                </a:lnTo>
                <a:lnTo>
                  <a:pt x="0" y="0"/>
                </a:lnTo>
                <a:close/>
              </a:path>
            </a:pathLst>
          </a:custGeom>
          <a:blipFill rotWithShape="1">
            <a:blip r:embed="rId6">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135" name="Google Shape;1135;g38a3352c4e0_1_1328"/>
          <p:cNvSpPr txBox="1"/>
          <p:nvPr/>
        </p:nvSpPr>
        <p:spPr>
          <a:xfrm>
            <a:off x="6992604" y="8281509"/>
            <a:ext cx="41736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500"/>
              <a:buFont typeface="Arial"/>
              <a:buNone/>
            </a:pPr>
            <a:r>
              <a:rPr b="1" i="0" lang="en-US" sz="2300" u="none" cap="none" strike="noStrike">
                <a:solidFill>
                  <a:srgbClr val="135DFF"/>
                </a:solidFill>
                <a:latin typeface="Poppins SemiBold"/>
                <a:ea typeface="Poppins SemiBold"/>
                <a:cs typeface="Poppins SemiBold"/>
                <a:sym typeface="Poppins SemiBold"/>
              </a:rPr>
              <a:t>Contacto del trabajo, si está disponible</a:t>
            </a:r>
            <a:endParaRPr b="1" i="0" sz="2300" u="none" cap="none" strike="noStrike">
              <a:solidFill>
                <a:srgbClr val="135DFF"/>
              </a:solidFill>
              <a:latin typeface="Poppins SemiBold"/>
              <a:ea typeface="Poppins SemiBold"/>
              <a:cs typeface="Poppins SemiBold"/>
              <a:sym typeface="Poppins SemiBold"/>
            </a:endParaRPr>
          </a:p>
        </p:txBody>
      </p:sp>
      <p:sp>
        <p:nvSpPr>
          <p:cNvPr id="1136" name="Google Shape;1136;g38a3352c4e0_1_1328"/>
          <p:cNvSpPr/>
          <p:nvPr/>
        </p:nvSpPr>
        <p:spPr>
          <a:xfrm>
            <a:off x="11423948" y="7792686"/>
            <a:ext cx="6223631" cy="2217169"/>
          </a:xfrm>
          <a:custGeom>
            <a:rect b="b" l="l" r="r" t="t"/>
            <a:pathLst>
              <a:path extrusionOk="0" h="2211640" w="6208111">
                <a:moveTo>
                  <a:pt x="0" y="0"/>
                </a:moveTo>
                <a:lnTo>
                  <a:pt x="6208111" y="0"/>
                </a:lnTo>
                <a:lnTo>
                  <a:pt x="6208111" y="2211640"/>
                </a:lnTo>
                <a:lnTo>
                  <a:pt x="0" y="2211640"/>
                </a:lnTo>
                <a:lnTo>
                  <a:pt x="0" y="0"/>
                </a:lnTo>
                <a:close/>
              </a:path>
            </a:pathLst>
          </a:custGeom>
          <a:blipFill rotWithShape="1">
            <a:blip r:embed="rId6">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137" name="Google Shape;1137;g38a3352c4e0_1_1328"/>
          <p:cNvSpPr txBox="1"/>
          <p:nvPr/>
        </p:nvSpPr>
        <p:spPr>
          <a:xfrm>
            <a:off x="12280482" y="8195175"/>
            <a:ext cx="41832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000" u="none" cap="none" strike="noStrike">
                <a:solidFill>
                  <a:srgbClr val="135DFF"/>
                </a:solidFill>
                <a:latin typeface="Poppins SemiBold"/>
                <a:ea typeface="Poppins SemiBold"/>
                <a:cs typeface="Poppins SemiBold"/>
                <a:sym typeface="Poppins SemiBold"/>
              </a:rPr>
              <a:t>Al menos un contacto de emergencia (ej., amigo o pariente)</a:t>
            </a:r>
            <a:endParaRPr b="1" i="0" sz="2000" u="none" cap="none" strike="noStrike">
              <a:solidFill>
                <a:srgbClr val="135DFF"/>
              </a:solidFill>
              <a:latin typeface="Poppins SemiBold"/>
              <a:ea typeface="Poppins SemiBold"/>
              <a:cs typeface="Poppins SemiBold"/>
              <a:sym typeface="Poppins SemiBo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F2"/>
        </a:solidFill>
      </p:bgPr>
    </p:bg>
    <p:spTree>
      <p:nvGrpSpPr>
        <p:cNvPr id="1141" name="Shape 1141"/>
        <p:cNvGrpSpPr/>
        <p:nvPr/>
      </p:nvGrpSpPr>
      <p:grpSpPr>
        <a:xfrm>
          <a:off x="0" y="0"/>
          <a:ext cx="0" cy="0"/>
          <a:chOff x="0" y="0"/>
          <a:chExt cx="0" cy="0"/>
        </a:xfrm>
      </p:grpSpPr>
      <p:sp>
        <p:nvSpPr>
          <p:cNvPr id="1142" name="Google Shape;1142;g38a3352c4e0_1_1360"/>
          <p:cNvSpPr/>
          <p:nvPr/>
        </p:nvSpPr>
        <p:spPr>
          <a:xfrm>
            <a:off x="9602772" y="2858860"/>
            <a:ext cx="8706942" cy="5836613"/>
          </a:xfrm>
          <a:custGeom>
            <a:rect b="b" l="l" r="r" t="t"/>
            <a:pathLst>
              <a:path extrusionOk="0" h="5822058" w="8685229">
                <a:moveTo>
                  <a:pt x="0" y="0"/>
                </a:moveTo>
                <a:lnTo>
                  <a:pt x="8685229" y="0"/>
                </a:lnTo>
                <a:lnTo>
                  <a:pt x="8685229" y="5822058"/>
                </a:lnTo>
                <a:lnTo>
                  <a:pt x="0" y="5822058"/>
                </a:lnTo>
                <a:lnTo>
                  <a:pt x="0" y="0"/>
                </a:lnTo>
                <a:close/>
              </a:path>
            </a:pathLst>
          </a:custGeom>
          <a:blipFill rotWithShape="1">
            <a:blip r:embed="rId3">
              <a:alphaModFix/>
            </a:blip>
            <a:stretch>
              <a:fillRect b="0" l="-107039"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143" name="Google Shape;1143;g38a3352c4e0_1_1360"/>
          <p:cNvSpPr/>
          <p:nvPr/>
        </p:nvSpPr>
        <p:spPr>
          <a:xfrm>
            <a:off x="304812" y="2858860"/>
            <a:ext cx="10775350" cy="5836613"/>
          </a:xfrm>
          <a:custGeom>
            <a:rect b="b" l="l" r="r" t="t"/>
            <a:pathLst>
              <a:path extrusionOk="0" h="5822058" w="10748479">
                <a:moveTo>
                  <a:pt x="0" y="0"/>
                </a:moveTo>
                <a:lnTo>
                  <a:pt x="10748479" y="0"/>
                </a:lnTo>
                <a:lnTo>
                  <a:pt x="10748479" y="5822058"/>
                </a:lnTo>
                <a:lnTo>
                  <a:pt x="0" y="5822058"/>
                </a:lnTo>
                <a:lnTo>
                  <a:pt x="0" y="0"/>
                </a:lnTo>
                <a:close/>
              </a:path>
            </a:pathLst>
          </a:custGeom>
          <a:blipFill rotWithShape="1">
            <a:blip r:embed="rId4">
              <a:alphaModFix/>
            </a:blip>
            <a:stretch>
              <a:fillRect b="0" l="0" r="-67299"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144" name="Google Shape;1144;g38a3352c4e0_1_1360"/>
          <p:cNvSpPr/>
          <p:nvPr/>
        </p:nvSpPr>
        <p:spPr>
          <a:xfrm>
            <a:off x="7287948" y="3691880"/>
            <a:ext cx="4027116" cy="4125087"/>
          </a:xfrm>
          <a:custGeom>
            <a:rect b="b" l="l" r="r" t="t"/>
            <a:pathLst>
              <a:path extrusionOk="0" h="4114800" w="4017073">
                <a:moveTo>
                  <a:pt x="0" y="0"/>
                </a:moveTo>
                <a:lnTo>
                  <a:pt x="4017073" y="0"/>
                </a:lnTo>
                <a:lnTo>
                  <a:pt x="4017073" y="4114800"/>
                </a:lnTo>
                <a:lnTo>
                  <a:pt x="0" y="4114800"/>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145" name="Google Shape;1145;g38a3352c4e0_1_1360"/>
          <p:cNvSpPr txBox="1"/>
          <p:nvPr/>
        </p:nvSpPr>
        <p:spPr>
          <a:xfrm>
            <a:off x="2912850" y="534762"/>
            <a:ext cx="12462300" cy="923400"/>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Clr>
                <a:srgbClr val="000000"/>
              </a:buClr>
              <a:buSzPts val="9000"/>
              <a:buFont typeface="Arial"/>
              <a:buNone/>
            </a:pPr>
            <a:r>
              <a:rPr b="0" i="0" lang="en-US" sz="6000" u="none" cap="none" strike="noStrike">
                <a:solidFill>
                  <a:schemeClr val="dk1"/>
                </a:solidFill>
                <a:latin typeface="Poppins Black"/>
                <a:ea typeface="Poppins Black"/>
                <a:cs typeface="Poppins Black"/>
                <a:sym typeface="Poppins Black"/>
              </a:rPr>
              <a:t>What Families Need to Do</a:t>
            </a:r>
            <a:endParaRPr b="0" i="0" sz="6000" u="none" cap="none" strike="noStrike">
              <a:solidFill>
                <a:schemeClr val="dk1"/>
              </a:solidFill>
              <a:latin typeface="Poppins"/>
              <a:ea typeface="Poppins"/>
              <a:cs typeface="Poppins"/>
              <a:sym typeface="Poppins"/>
            </a:endParaRPr>
          </a:p>
        </p:txBody>
      </p:sp>
      <p:sp>
        <p:nvSpPr>
          <p:cNvPr id="1146" name="Google Shape;1146;g38a3352c4e0_1_1360"/>
          <p:cNvSpPr txBox="1"/>
          <p:nvPr/>
        </p:nvSpPr>
        <p:spPr>
          <a:xfrm>
            <a:off x="414216" y="2872046"/>
            <a:ext cx="66021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600"/>
              <a:buFont typeface="Arial"/>
              <a:buNone/>
            </a:pPr>
            <a:r>
              <a:rPr b="1" i="0" lang="en-US" sz="2100" u="none" cap="none" strike="noStrike">
                <a:solidFill>
                  <a:srgbClr val="FFFFFF"/>
                </a:solidFill>
                <a:latin typeface="Poppins"/>
                <a:ea typeface="Poppins"/>
                <a:cs typeface="Poppins"/>
                <a:sym typeface="Poppins"/>
              </a:rPr>
              <a:t>Complete and submit a Student Emergency Information Form each year.</a:t>
            </a:r>
            <a:endParaRPr b="0" i="0" sz="2100" u="none" cap="none" strike="noStrike">
              <a:solidFill>
                <a:srgbClr val="000000"/>
              </a:solidFill>
              <a:latin typeface="Arial"/>
              <a:ea typeface="Arial"/>
              <a:cs typeface="Arial"/>
              <a:sym typeface="Arial"/>
            </a:endParaRPr>
          </a:p>
        </p:txBody>
      </p:sp>
      <p:sp>
        <p:nvSpPr>
          <p:cNvPr id="1147" name="Google Shape;1147;g38a3352c4e0_1_1360"/>
          <p:cNvSpPr txBox="1"/>
          <p:nvPr/>
        </p:nvSpPr>
        <p:spPr>
          <a:xfrm>
            <a:off x="11785642" y="2904758"/>
            <a:ext cx="62034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300"/>
              <a:buFont typeface="Arial"/>
              <a:buNone/>
            </a:pPr>
            <a:r>
              <a:rPr b="1" i="0" lang="en-US" sz="2100" u="none" cap="none" strike="noStrike">
                <a:solidFill>
                  <a:schemeClr val="lt1"/>
                </a:solidFill>
                <a:latin typeface="Poppins"/>
                <a:ea typeface="Poppins"/>
                <a:cs typeface="Poppins"/>
                <a:sym typeface="Poppins"/>
              </a:rPr>
              <a:t>Ensure only authorized adults are listed to pick up students in case of emergencies</a:t>
            </a:r>
            <a:endParaRPr b="0" i="0" sz="2100" u="none" cap="none" strike="noStrike">
              <a:solidFill>
                <a:schemeClr val="lt1"/>
              </a:solidFill>
              <a:latin typeface="Arial"/>
              <a:ea typeface="Arial"/>
              <a:cs typeface="Arial"/>
              <a:sym typeface="Arial"/>
            </a:endParaRPr>
          </a:p>
        </p:txBody>
      </p:sp>
      <p:sp>
        <p:nvSpPr>
          <p:cNvPr id="1148" name="Google Shape;1148;g38a3352c4e0_1_1360"/>
          <p:cNvSpPr txBox="1"/>
          <p:nvPr/>
        </p:nvSpPr>
        <p:spPr>
          <a:xfrm>
            <a:off x="604140" y="5077863"/>
            <a:ext cx="63786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300"/>
              <a:buFont typeface="Arial"/>
              <a:buNone/>
            </a:pPr>
            <a:r>
              <a:rPr b="1" i="0" lang="en-US" sz="2100" u="none" cap="none" strike="noStrike">
                <a:solidFill>
                  <a:srgbClr val="FFFFFF"/>
                </a:solidFill>
                <a:latin typeface="Poppins"/>
                <a:ea typeface="Poppins"/>
                <a:cs typeface="Poppins"/>
                <a:sym typeface="Poppins"/>
              </a:rPr>
              <a:t>Update your contact information or address promptly if there are any changes.</a:t>
            </a:r>
            <a:endParaRPr b="0" i="0" sz="2100" u="none" cap="none" strike="noStrike">
              <a:solidFill>
                <a:srgbClr val="000000"/>
              </a:solidFill>
              <a:latin typeface="Arial"/>
              <a:ea typeface="Arial"/>
              <a:cs typeface="Arial"/>
              <a:sym typeface="Arial"/>
            </a:endParaRPr>
          </a:p>
        </p:txBody>
      </p:sp>
      <p:sp>
        <p:nvSpPr>
          <p:cNvPr id="1149" name="Google Shape;1149;g38a3352c4e0_1_1360"/>
          <p:cNvSpPr txBox="1"/>
          <p:nvPr/>
        </p:nvSpPr>
        <p:spPr>
          <a:xfrm>
            <a:off x="11985135" y="5132186"/>
            <a:ext cx="58041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200"/>
              <a:buFont typeface="Arial"/>
              <a:buNone/>
            </a:pPr>
            <a:r>
              <a:rPr b="1" i="0" lang="en-US" sz="2100" u="none" cap="none" strike="noStrike">
                <a:solidFill>
                  <a:schemeClr val="lt1"/>
                </a:solidFill>
                <a:latin typeface="Poppins"/>
                <a:ea typeface="Poppins"/>
                <a:cs typeface="Poppins"/>
                <a:sym typeface="Poppins"/>
              </a:rPr>
              <a:t>Changes of address require both proof of residence and approval from the school.</a:t>
            </a:r>
            <a:endParaRPr b="0" i="0" sz="2100" u="none" cap="none" strike="noStrike">
              <a:solidFill>
                <a:schemeClr val="lt1"/>
              </a:solidFill>
              <a:latin typeface="Arial"/>
              <a:ea typeface="Arial"/>
              <a:cs typeface="Arial"/>
              <a:sym typeface="Arial"/>
            </a:endParaRPr>
          </a:p>
        </p:txBody>
      </p:sp>
      <p:sp>
        <p:nvSpPr>
          <p:cNvPr id="1150" name="Google Shape;1150;g38a3352c4e0_1_1360"/>
          <p:cNvSpPr txBox="1"/>
          <p:nvPr/>
        </p:nvSpPr>
        <p:spPr>
          <a:xfrm>
            <a:off x="891389" y="7212861"/>
            <a:ext cx="58041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4200"/>
              <a:buFont typeface="Arial"/>
              <a:buNone/>
            </a:pPr>
            <a:r>
              <a:rPr b="1" i="0" lang="en-US" sz="2100" u="none" cap="none" strike="noStrike">
                <a:solidFill>
                  <a:srgbClr val="FFFFFF"/>
                </a:solidFill>
                <a:latin typeface="Poppins"/>
                <a:ea typeface="Poppins"/>
                <a:cs typeface="Poppins"/>
                <a:sym typeface="Poppins"/>
              </a:rPr>
              <a:t>Verify that all contact numbers are accurate.</a:t>
            </a:r>
            <a:endParaRPr b="0" i="0" sz="2100" u="none" cap="none" strike="noStrike">
              <a:solidFill>
                <a:srgbClr val="000000"/>
              </a:solidFill>
              <a:latin typeface="Poppins"/>
              <a:ea typeface="Poppins"/>
              <a:cs typeface="Poppins"/>
              <a:sym typeface="Poppins"/>
            </a:endParaRPr>
          </a:p>
        </p:txBody>
      </p:sp>
      <p:sp>
        <p:nvSpPr>
          <p:cNvPr id="1151" name="Google Shape;1151;g38a3352c4e0_1_1360"/>
          <p:cNvSpPr txBox="1"/>
          <p:nvPr/>
        </p:nvSpPr>
        <p:spPr>
          <a:xfrm>
            <a:off x="11737928" y="7212861"/>
            <a:ext cx="62985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300"/>
              <a:buFont typeface="Arial"/>
              <a:buNone/>
            </a:pPr>
            <a:r>
              <a:rPr b="1" i="0" lang="en-US" sz="2100" u="none" cap="none" strike="noStrike">
                <a:solidFill>
                  <a:schemeClr val="lt1"/>
                </a:solidFill>
                <a:latin typeface="Poppins"/>
                <a:ea typeface="Poppins"/>
                <a:cs typeface="Poppins"/>
                <a:sym typeface="Poppins"/>
              </a:rPr>
              <a:t>Reach out to the school with any questions you may have during the school year.</a:t>
            </a:r>
            <a:endParaRPr b="0" i="0" sz="2100" u="none" cap="none" strike="noStrike">
              <a:solidFill>
                <a:schemeClr val="lt1"/>
              </a:solidFill>
              <a:latin typeface="Arial"/>
              <a:ea typeface="Arial"/>
              <a:cs typeface="Arial"/>
              <a:sym typeface="Arial"/>
            </a:endParaRPr>
          </a:p>
        </p:txBody>
      </p:sp>
      <p:sp>
        <p:nvSpPr>
          <p:cNvPr id="1152" name="Google Shape;1152;g38a3352c4e0_1_1360"/>
          <p:cNvSpPr/>
          <p:nvPr/>
        </p:nvSpPr>
        <p:spPr>
          <a:xfrm>
            <a:off x="688514" y="326925"/>
            <a:ext cx="2187151" cy="2187151"/>
          </a:xfrm>
          <a:custGeom>
            <a:rect b="b" l="l" r="r" t="t"/>
            <a:pathLst>
              <a:path extrusionOk="0" h="2181697" w="2181697">
                <a:moveTo>
                  <a:pt x="0" y="0"/>
                </a:moveTo>
                <a:lnTo>
                  <a:pt x="2181698" y="0"/>
                </a:lnTo>
                <a:lnTo>
                  <a:pt x="2181698" y="2181698"/>
                </a:lnTo>
                <a:lnTo>
                  <a:pt x="0" y="2181698"/>
                </a:lnTo>
                <a:lnTo>
                  <a:pt x="0" y="0"/>
                </a:lnTo>
                <a:close/>
              </a:path>
            </a:pathLst>
          </a:custGeom>
          <a:blipFill rotWithShape="1">
            <a:blip r:embed="rId6">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153" name="Google Shape;1153;g38a3352c4e0_1_1360"/>
          <p:cNvSpPr txBox="1"/>
          <p:nvPr/>
        </p:nvSpPr>
        <p:spPr>
          <a:xfrm>
            <a:off x="2955489" y="1392397"/>
            <a:ext cx="12462300" cy="923400"/>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0" i="0" lang="en-US" sz="6000" u="none" cap="none" strike="noStrike">
                <a:solidFill>
                  <a:srgbClr val="002575"/>
                </a:solidFill>
                <a:latin typeface="Poppins Black"/>
                <a:ea typeface="Poppins Black"/>
                <a:cs typeface="Poppins Black"/>
                <a:sym typeface="Poppins Black"/>
              </a:rPr>
              <a:t>Lo que las familias deben hacer</a:t>
            </a:r>
            <a:endParaRPr b="0" i="0" sz="6000" u="none" cap="none" strike="noStrike">
              <a:solidFill>
                <a:srgbClr val="000000"/>
              </a:solidFill>
              <a:latin typeface="Poppins"/>
              <a:ea typeface="Poppins"/>
              <a:cs typeface="Poppins"/>
              <a:sym typeface="Poppins"/>
            </a:endParaRPr>
          </a:p>
        </p:txBody>
      </p:sp>
      <p:sp>
        <p:nvSpPr>
          <p:cNvPr id="1154" name="Google Shape;1154;g38a3352c4e0_1_1360"/>
          <p:cNvSpPr txBox="1"/>
          <p:nvPr/>
        </p:nvSpPr>
        <p:spPr>
          <a:xfrm>
            <a:off x="434118" y="3606074"/>
            <a:ext cx="66021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100" u="none" cap="none" strike="noStrike">
                <a:solidFill>
                  <a:srgbClr val="FFC000"/>
                </a:solidFill>
                <a:latin typeface="Poppins"/>
                <a:ea typeface="Poppins"/>
                <a:cs typeface="Poppins"/>
                <a:sym typeface="Poppins"/>
              </a:rPr>
              <a:t>Complete y envíe un Formulario de información de emergencia para estudiantes cada año.</a:t>
            </a:r>
            <a:endParaRPr b="0" i="0" sz="2100" u="none" cap="none" strike="noStrike">
              <a:solidFill>
                <a:srgbClr val="FFC000"/>
              </a:solidFill>
              <a:latin typeface="Arial"/>
              <a:ea typeface="Arial"/>
              <a:cs typeface="Arial"/>
              <a:sym typeface="Arial"/>
            </a:endParaRPr>
          </a:p>
        </p:txBody>
      </p:sp>
      <p:sp>
        <p:nvSpPr>
          <p:cNvPr id="1155" name="Google Shape;1155;g38a3352c4e0_1_1360"/>
          <p:cNvSpPr txBox="1"/>
          <p:nvPr/>
        </p:nvSpPr>
        <p:spPr>
          <a:xfrm>
            <a:off x="624042" y="5811891"/>
            <a:ext cx="63786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100" u="none" cap="none" strike="noStrike">
                <a:solidFill>
                  <a:srgbClr val="FFC000"/>
                </a:solidFill>
                <a:latin typeface="Poppins"/>
                <a:ea typeface="Poppins"/>
                <a:cs typeface="Poppins"/>
                <a:sym typeface="Poppins"/>
              </a:rPr>
              <a:t>Actualice su información de contacto o dirección de inmediato si hay algún cambio.</a:t>
            </a:r>
            <a:endParaRPr b="0" i="0" sz="2100" u="none" cap="none" strike="noStrike">
              <a:solidFill>
                <a:srgbClr val="FFC000"/>
              </a:solidFill>
              <a:latin typeface="Arial"/>
              <a:ea typeface="Arial"/>
              <a:cs typeface="Arial"/>
              <a:sym typeface="Arial"/>
            </a:endParaRPr>
          </a:p>
        </p:txBody>
      </p:sp>
      <p:sp>
        <p:nvSpPr>
          <p:cNvPr id="1156" name="Google Shape;1156;g38a3352c4e0_1_1360"/>
          <p:cNvSpPr txBox="1"/>
          <p:nvPr/>
        </p:nvSpPr>
        <p:spPr>
          <a:xfrm>
            <a:off x="911290" y="7946889"/>
            <a:ext cx="58041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100" u="none" cap="none" strike="noStrike">
                <a:solidFill>
                  <a:srgbClr val="FFC000"/>
                </a:solidFill>
                <a:latin typeface="Poppins"/>
                <a:ea typeface="Poppins"/>
                <a:cs typeface="Poppins"/>
                <a:sym typeface="Poppins"/>
              </a:rPr>
              <a:t>Verifique que todos los números de contacto sean correctos.</a:t>
            </a:r>
            <a:endParaRPr b="0" i="0" sz="2100" u="none" cap="none" strike="noStrike">
              <a:solidFill>
                <a:srgbClr val="FFC000"/>
              </a:solidFill>
              <a:latin typeface="Poppins"/>
              <a:ea typeface="Poppins"/>
              <a:cs typeface="Poppins"/>
              <a:sym typeface="Poppins"/>
            </a:endParaRPr>
          </a:p>
        </p:txBody>
      </p:sp>
      <p:sp>
        <p:nvSpPr>
          <p:cNvPr id="1157" name="Google Shape;1157;g38a3352c4e0_1_1360"/>
          <p:cNvSpPr txBox="1"/>
          <p:nvPr/>
        </p:nvSpPr>
        <p:spPr>
          <a:xfrm>
            <a:off x="11556752" y="3551088"/>
            <a:ext cx="6731100" cy="831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800" u="none" cap="none" strike="noStrike">
                <a:solidFill>
                  <a:srgbClr val="013165"/>
                </a:solidFill>
                <a:latin typeface="Poppins"/>
                <a:ea typeface="Poppins"/>
                <a:cs typeface="Poppins"/>
                <a:sym typeface="Poppins"/>
              </a:rPr>
              <a:t>Asegúrese de que solo los adultos autorizados estén en la lista para recoger a los estudiantes en caso de emergencias.</a:t>
            </a:r>
            <a:endParaRPr b="0" i="0" sz="1800" u="none" cap="none" strike="noStrike">
              <a:solidFill>
                <a:srgbClr val="000000"/>
              </a:solidFill>
              <a:latin typeface="Arial"/>
              <a:ea typeface="Arial"/>
              <a:cs typeface="Arial"/>
              <a:sym typeface="Arial"/>
            </a:endParaRPr>
          </a:p>
        </p:txBody>
      </p:sp>
      <p:sp>
        <p:nvSpPr>
          <p:cNvPr id="1158" name="Google Shape;1158;g38a3352c4e0_1_1360"/>
          <p:cNvSpPr txBox="1"/>
          <p:nvPr/>
        </p:nvSpPr>
        <p:spPr>
          <a:xfrm>
            <a:off x="11985135" y="5866214"/>
            <a:ext cx="58041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800" u="none" cap="none" strike="noStrike">
                <a:solidFill>
                  <a:srgbClr val="013165"/>
                </a:solidFill>
                <a:latin typeface="Poppins"/>
                <a:ea typeface="Poppins"/>
                <a:cs typeface="Poppins"/>
                <a:sym typeface="Poppins"/>
              </a:rPr>
              <a:t>Los cambios de dirección requieren tanto prueba de residencia como aprobación de la escuela.</a:t>
            </a:r>
            <a:endParaRPr b="0" i="0" sz="2100" u="none" cap="none" strike="noStrike">
              <a:solidFill>
                <a:srgbClr val="000000"/>
              </a:solidFill>
              <a:latin typeface="Arial"/>
              <a:ea typeface="Arial"/>
              <a:cs typeface="Arial"/>
              <a:sym typeface="Arial"/>
            </a:endParaRPr>
          </a:p>
        </p:txBody>
      </p:sp>
      <p:sp>
        <p:nvSpPr>
          <p:cNvPr id="1159" name="Google Shape;1159;g38a3352c4e0_1_1360"/>
          <p:cNvSpPr txBox="1"/>
          <p:nvPr/>
        </p:nvSpPr>
        <p:spPr>
          <a:xfrm>
            <a:off x="11737928" y="7946889"/>
            <a:ext cx="62985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800" u="none" cap="none" strike="noStrike">
                <a:solidFill>
                  <a:srgbClr val="013165"/>
                </a:solidFill>
                <a:latin typeface="Poppins"/>
                <a:ea typeface="Poppins"/>
                <a:cs typeface="Poppins"/>
                <a:sym typeface="Poppins"/>
              </a:rPr>
              <a:t>Comuníquese con la escuela con cualquier pregunta que pueda tener durante el año escolar.</a:t>
            </a:r>
            <a:endParaRPr b="0" i="0" sz="1800" u="none" cap="none" strike="noStrike">
              <a:solidFill>
                <a:srgbClr val="000000"/>
              </a:solidFill>
              <a:latin typeface="Arial"/>
              <a:ea typeface="Arial"/>
              <a:cs typeface="Arial"/>
              <a:sym typeface="Arial"/>
            </a:endParaRPr>
          </a:p>
        </p:txBody>
      </p:sp>
      <p:sp>
        <p:nvSpPr>
          <p:cNvPr id="1160" name="Google Shape;1160;g38a3352c4e0_1_1360"/>
          <p:cNvSpPr/>
          <p:nvPr/>
        </p:nvSpPr>
        <p:spPr>
          <a:xfrm>
            <a:off x="6817983" y="6844287"/>
            <a:ext cx="4754700" cy="2012400"/>
          </a:xfrm>
          <a:prstGeom prst="ellipse">
            <a:avLst/>
          </a:prstGeom>
          <a:solidFill>
            <a:srgbClr val="E54809"/>
          </a:solidFill>
          <a:ln cap="flat" cmpd="sng" w="85725">
            <a:solidFill>
              <a:srgbClr val="002575"/>
            </a:solidFill>
            <a:prstDash val="solid"/>
            <a:round/>
            <a:headEnd len="sm" w="sm" type="none"/>
            <a:tailEnd len="sm" w="sm" type="none"/>
          </a:ln>
        </p:spPr>
        <p:txBody>
          <a:bodyPr anchorCtr="0" anchor="t" bIns="68550" lIns="137150" spcFirstLastPara="1" rIns="137150" wrap="square" tIns="68550">
            <a:noAutofit/>
          </a:bodyPr>
          <a:lstStyle/>
          <a:p>
            <a:pPr indent="0" lvl="0" marL="0" marR="0" rtl="0" algn="ctr">
              <a:spcBef>
                <a:spcPts val="0"/>
              </a:spcBef>
              <a:spcAft>
                <a:spcPts val="0"/>
              </a:spcAft>
              <a:buNone/>
            </a:pPr>
            <a:r>
              <a:rPr b="1" lang="en-US" sz="4200">
                <a:solidFill>
                  <a:schemeClr val="lt1"/>
                </a:solidFill>
                <a:latin typeface="Poppins"/>
                <a:ea typeface="Poppins"/>
                <a:cs typeface="Poppins"/>
                <a:sym typeface="Poppins"/>
              </a:rPr>
              <a:t>SEGURIDAD</a:t>
            </a:r>
            <a:br>
              <a:rPr b="1" lang="en-US" sz="4200">
                <a:solidFill>
                  <a:schemeClr val="dk1"/>
                </a:solidFill>
                <a:latin typeface="Poppins"/>
                <a:ea typeface="Poppins"/>
                <a:cs typeface="Poppins"/>
                <a:sym typeface="Poppins"/>
              </a:rPr>
            </a:br>
            <a:r>
              <a:rPr b="1" lang="en-US" sz="4200">
                <a:solidFill>
                  <a:srgbClr val="FFFF00"/>
                </a:solidFill>
                <a:latin typeface="Poppins"/>
                <a:ea typeface="Poppins"/>
                <a:cs typeface="Poppins"/>
                <a:sym typeface="Poppins"/>
              </a:rPr>
              <a:t>PRIMERO</a:t>
            </a:r>
            <a:endParaRPr sz="21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grpSp>
        <p:nvGrpSpPr>
          <p:cNvPr id="1165" name="Google Shape;1165;g38a3352c4e0_1_1382"/>
          <p:cNvGrpSpPr/>
          <p:nvPr/>
        </p:nvGrpSpPr>
        <p:grpSpPr>
          <a:xfrm>
            <a:off x="-105601" y="2283961"/>
            <a:ext cx="18394083" cy="7769801"/>
            <a:chOff x="0" y="-66675"/>
            <a:chExt cx="4816592" cy="2046300"/>
          </a:xfrm>
        </p:grpSpPr>
        <p:sp>
          <p:nvSpPr>
            <p:cNvPr id="1166" name="Google Shape;1166;g38a3352c4e0_1_1382"/>
            <p:cNvSpPr/>
            <p:nvPr/>
          </p:nvSpPr>
          <p:spPr>
            <a:xfrm>
              <a:off x="0" y="0"/>
              <a:ext cx="4816592" cy="1979481"/>
            </a:xfrm>
            <a:custGeom>
              <a:rect b="b" l="l" r="r" t="t"/>
              <a:pathLst>
                <a:path extrusionOk="0" h="1979481" w="4816592">
                  <a:moveTo>
                    <a:pt x="0" y="0"/>
                  </a:moveTo>
                  <a:lnTo>
                    <a:pt x="4816592" y="0"/>
                  </a:lnTo>
                  <a:lnTo>
                    <a:pt x="4816592" y="1979481"/>
                  </a:lnTo>
                  <a:lnTo>
                    <a:pt x="0" y="1979481"/>
                  </a:lnTo>
                  <a:close/>
                </a:path>
              </a:pathLst>
            </a:custGeom>
            <a:solidFill>
              <a:srgbClr val="DCF0FF"/>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167" name="Google Shape;1167;g38a3352c4e0_1_1382"/>
            <p:cNvSpPr txBox="1"/>
            <p:nvPr/>
          </p:nvSpPr>
          <p:spPr>
            <a:xfrm>
              <a:off x="0" y="-66675"/>
              <a:ext cx="4816500" cy="2046300"/>
            </a:xfrm>
            <a:prstGeom prst="rect">
              <a:avLst/>
            </a:prstGeom>
            <a:noFill/>
            <a:ln>
              <a:noFill/>
            </a:ln>
          </p:spPr>
          <p:txBody>
            <a:bodyPr anchorCtr="0" anchor="ctr" bIns="50775" lIns="50775" spcFirstLastPara="1" rIns="50775" wrap="square" tIns="50775">
              <a:noAutofit/>
            </a:bodyPr>
            <a:lstStyle/>
            <a:p>
              <a:pPr indent="0" lvl="0" marL="0" marR="0" rtl="0" algn="ctr">
                <a:lnSpc>
                  <a:spcPct val="155555"/>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55555"/>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68" name="Google Shape;1168;g38a3352c4e0_1_1382"/>
          <p:cNvGrpSpPr/>
          <p:nvPr/>
        </p:nvGrpSpPr>
        <p:grpSpPr>
          <a:xfrm>
            <a:off x="948979" y="4479988"/>
            <a:ext cx="6975477" cy="1267151"/>
            <a:chOff x="0" y="-66675"/>
            <a:chExt cx="1332724" cy="242100"/>
          </a:xfrm>
        </p:grpSpPr>
        <p:sp>
          <p:nvSpPr>
            <p:cNvPr id="1169" name="Google Shape;1169;g38a3352c4e0_1_1382"/>
            <p:cNvSpPr/>
            <p:nvPr/>
          </p:nvSpPr>
          <p:spPr>
            <a:xfrm>
              <a:off x="0" y="0"/>
              <a:ext cx="1332724" cy="175329"/>
            </a:xfrm>
            <a:custGeom>
              <a:rect b="b" l="l" r="r" t="t"/>
              <a:pathLst>
                <a:path extrusionOk="0" h="175329" w="1332724">
                  <a:moveTo>
                    <a:pt x="56605" y="0"/>
                  </a:moveTo>
                  <a:lnTo>
                    <a:pt x="1276119" y="0"/>
                  </a:lnTo>
                  <a:cubicBezTo>
                    <a:pt x="1291131" y="0"/>
                    <a:pt x="1305529" y="5964"/>
                    <a:pt x="1316144" y="16579"/>
                  </a:cubicBezTo>
                  <a:cubicBezTo>
                    <a:pt x="1326760" y="27195"/>
                    <a:pt x="1332724" y="41592"/>
                    <a:pt x="1332724" y="56605"/>
                  </a:cubicBezTo>
                  <a:lnTo>
                    <a:pt x="1332724" y="118724"/>
                  </a:lnTo>
                  <a:cubicBezTo>
                    <a:pt x="1332724" y="133736"/>
                    <a:pt x="1326760" y="148134"/>
                    <a:pt x="1316144" y="158749"/>
                  </a:cubicBezTo>
                  <a:cubicBezTo>
                    <a:pt x="1305529" y="169365"/>
                    <a:pt x="1291131" y="175329"/>
                    <a:pt x="1276119" y="175329"/>
                  </a:cubicBezTo>
                  <a:lnTo>
                    <a:pt x="56605" y="175329"/>
                  </a:lnTo>
                  <a:cubicBezTo>
                    <a:pt x="41592" y="175329"/>
                    <a:pt x="27195" y="169365"/>
                    <a:pt x="16579" y="158749"/>
                  </a:cubicBezTo>
                  <a:cubicBezTo>
                    <a:pt x="5964" y="148134"/>
                    <a:pt x="0" y="133736"/>
                    <a:pt x="0" y="118724"/>
                  </a:cubicBezTo>
                  <a:lnTo>
                    <a:pt x="0" y="56605"/>
                  </a:lnTo>
                  <a:cubicBezTo>
                    <a:pt x="0" y="41592"/>
                    <a:pt x="5964" y="27195"/>
                    <a:pt x="16579" y="16579"/>
                  </a:cubicBezTo>
                  <a:cubicBezTo>
                    <a:pt x="27195" y="5964"/>
                    <a:pt x="41592" y="0"/>
                    <a:pt x="56605"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g38a3352c4e0_1_1382"/>
            <p:cNvSpPr txBox="1"/>
            <p:nvPr/>
          </p:nvSpPr>
          <p:spPr>
            <a:xfrm>
              <a:off x="0" y="-66675"/>
              <a:ext cx="1332600" cy="242100"/>
            </a:xfrm>
            <a:prstGeom prst="rect">
              <a:avLst/>
            </a:prstGeom>
            <a:noFill/>
            <a:ln>
              <a:noFill/>
            </a:ln>
          </p:spPr>
          <p:txBody>
            <a:bodyPr anchorCtr="0" anchor="ctr" bIns="50775" lIns="50775" spcFirstLastPara="1" rIns="50775" wrap="square" tIns="50775">
              <a:noAutofit/>
            </a:bodyPr>
            <a:lstStyle/>
            <a:p>
              <a:pPr indent="0" lvl="0" marL="0" marR="0" rtl="0" algn="ctr">
                <a:lnSpc>
                  <a:spcPct val="155555"/>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71" name="Google Shape;1171;g38a3352c4e0_1_1382"/>
          <p:cNvGrpSpPr/>
          <p:nvPr/>
        </p:nvGrpSpPr>
        <p:grpSpPr>
          <a:xfrm>
            <a:off x="1029355" y="5810787"/>
            <a:ext cx="6738386" cy="2997959"/>
            <a:chOff x="0" y="-66675"/>
            <a:chExt cx="1332724" cy="592939"/>
          </a:xfrm>
        </p:grpSpPr>
        <p:sp>
          <p:nvSpPr>
            <p:cNvPr id="1172" name="Google Shape;1172;g38a3352c4e0_1_1382"/>
            <p:cNvSpPr/>
            <p:nvPr/>
          </p:nvSpPr>
          <p:spPr>
            <a:xfrm>
              <a:off x="0" y="0"/>
              <a:ext cx="1332724" cy="526264"/>
            </a:xfrm>
            <a:custGeom>
              <a:rect b="b" l="l" r="r" t="t"/>
              <a:pathLst>
                <a:path extrusionOk="0" h="526264" w="1332724">
                  <a:moveTo>
                    <a:pt x="21830" y="0"/>
                  </a:moveTo>
                  <a:lnTo>
                    <a:pt x="1310894" y="0"/>
                  </a:lnTo>
                  <a:cubicBezTo>
                    <a:pt x="1322950" y="0"/>
                    <a:pt x="1332724" y="9773"/>
                    <a:pt x="1332724" y="21830"/>
                  </a:cubicBezTo>
                  <a:lnTo>
                    <a:pt x="1332724" y="504434"/>
                  </a:lnTo>
                  <a:cubicBezTo>
                    <a:pt x="1332724" y="510224"/>
                    <a:pt x="1330424" y="515776"/>
                    <a:pt x="1326330" y="519870"/>
                  </a:cubicBezTo>
                  <a:cubicBezTo>
                    <a:pt x="1322236" y="523964"/>
                    <a:pt x="1316684" y="526264"/>
                    <a:pt x="1310894" y="526264"/>
                  </a:cubicBezTo>
                  <a:lnTo>
                    <a:pt x="21830" y="526264"/>
                  </a:lnTo>
                  <a:cubicBezTo>
                    <a:pt x="9773" y="526264"/>
                    <a:pt x="0" y="516491"/>
                    <a:pt x="0" y="504434"/>
                  </a:cubicBezTo>
                  <a:lnTo>
                    <a:pt x="0" y="21830"/>
                  </a:lnTo>
                  <a:cubicBezTo>
                    <a:pt x="0" y="9773"/>
                    <a:pt x="9773" y="0"/>
                    <a:pt x="21830"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g38a3352c4e0_1_1382"/>
            <p:cNvSpPr txBox="1"/>
            <p:nvPr/>
          </p:nvSpPr>
          <p:spPr>
            <a:xfrm>
              <a:off x="0" y="-66675"/>
              <a:ext cx="1332600" cy="592800"/>
            </a:xfrm>
            <a:prstGeom prst="rect">
              <a:avLst/>
            </a:prstGeom>
            <a:noFill/>
            <a:ln>
              <a:noFill/>
            </a:ln>
          </p:spPr>
          <p:txBody>
            <a:bodyPr anchorCtr="0" anchor="ctr" bIns="50775" lIns="50775" spcFirstLastPara="1" rIns="50775" wrap="square" tIns="50775">
              <a:noAutofit/>
            </a:bodyPr>
            <a:lstStyle/>
            <a:p>
              <a:pPr indent="0" lvl="0" marL="0" marR="0" rtl="0" algn="ctr">
                <a:lnSpc>
                  <a:spcPct val="155555"/>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74" name="Google Shape;1174;g38a3352c4e0_1_1382">
            <a:hlinkClick r:id="rId3"/>
          </p:cNvPr>
          <p:cNvSpPr/>
          <p:nvPr/>
        </p:nvSpPr>
        <p:spPr>
          <a:xfrm>
            <a:off x="7421816" y="2842302"/>
            <a:ext cx="3420123" cy="1445508"/>
          </a:xfrm>
          <a:custGeom>
            <a:rect b="b" l="l" r="r" t="t"/>
            <a:pathLst>
              <a:path extrusionOk="0" h="1441903" w="3411594">
                <a:moveTo>
                  <a:pt x="0" y="0"/>
                </a:moveTo>
                <a:lnTo>
                  <a:pt x="3411593" y="0"/>
                </a:lnTo>
                <a:lnTo>
                  <a:pt x="3411593" y="1441904"/>
                </a:lnTo>
                <a:lnTo>
                  <a:pt x="0" y="1441904"/>
                </a:lnTo>
                <a:lnTo>
                  <a:pt x="0" y="0"/>
                </a:lnTo>
                <a:close/>
              </a:path>
            </a:pathLst>
          </a:custGeom>
          <a:blipFill rotWithShape="1">
            <a:blip r:embed="rId4">
              <a:alphaModFix/>
            </a:blip>
            <a:stretch>
              <a:fillRect b="-6859" l="-2469"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175" name="Google Shape;1175;g38a3352c4e0_1_1382"/>
          <p:cNvSpPr txBox="1"/>
          <p:nvPr/>
        </p:nvSpPr>
        <p:spPr>
          <a:xfrm>
            <a:off x="1451515" y="4943447"/>
            <a:ext cx="5970300" cy="492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800"/>
              <a:buFont typeface="Arial"/>
              <a:buNone/>
            </a:pPr>
            <a:r>
              <a:rPr b="1" i="0" lang="en-US" sz="3200" u="none" cap="none" strike="noStrike">
                <a:solidFill>
                  <a:srgbClr val="FF5D03"/>
                </a:solidFill>
                <a:latin typeface="Poppins Black"/>
                <a:ea typeface="Poppins Black"/>
                <a:cs typeface="Poppins Black"/>
                <a:sym typeface="Poppins Black"/>
              </a:rPr>
              <a:t>Option 1: </a:t>
            </a:r>
            <a:r>
              <a:rPr b="1" i="0" lang="en-US" sz="3200" u="none" cap="none" strike="noStrike">
                <a:solidFill>
                  <a:srgbClr val="FFFFFF"/>
                </a:solidFill>
                <a:latin typeface="Poppins Black"/>
                <a:ea typeface="Poppins Black"/>
                <a:cs typeface="Poppins Black"/>
                <a:sym typeface="Poppins Black"/>
              </a:rPr>
              <a:t>Parent Portal </a:t>
            </a:r>
            <a:endParaRPr b="0" i="0" sz="1400" u="none" cap="none" strike="noStrike">
              <a:solidFill>
                <a:srgbClr val="000000"/>
              </a:solidFill>
              <a:latin typeface="Arial"/>
              <a:ea typeface="Arial"/>
              <a:cs typeface="Arial"/>
              <a:sym typeface="Arial"/>
            </a:endParaRPr>
          </a:p>
        </p:txBody>
      </p:sp>
      <p:sp>
        <p:nvSpPr>
          <p:cNvPr id="1176" name="Google Shape;1176;g38a3352c4e0_1_1382"/>
          <p:cNvSpPr txBox="1"/>
          <p:nvPr/>
        </p:nvSpPr>
        <p:spPr>
          <a:xfrm>
            <a:off x="5946300" y="9120783"/>
            <a:ext cx="6395400" cy="461700"/>
          </a:xfrm>
          <a:prstGeom prst="rect">
            <a:avLst/>
          </a:prstGeom>
          <a:noFill/>
          <a:ln>
            <a:noFill/>
          </a:ln>
        </p:spPr>
        <p:txBody>
          <a:bodyPr anchorCtr="0" anchor="t" bIns="0" lIns="0" spcFirstLastPara="1" rIns="0" wrap="square" tIns="0">
            <a:spAutoFit/>
          </a:bodyPr>
          <a:lstStyle/>
          <a:p>
            <a:pPr indent="0" lvl="0" marL="0" marR="0" rtl="0" algn="ctr">
              <a:lnSpc>
                <a:spcPct val="130043"/>
              </a:lnSpc>
              <a:spcBef>
                <a:spcPts val="0"/>
              </a:spcBef>
              <a:spcAft>
                <a:spcPts val="0"/>
              </a:spcAft>
              <a:buClr>
                <a:srgbClr val="000000"/>
              </a:buClr>
              <a:buSzPts val="3100"/>
              <a:buFont typeface="Arial"/>
              <a:buNone/>
            </a:pPr>
            <a:r>
              <a:rPr b="1" i="0" lang="en-US" sz="3000" u="none" cap="none" strike="noStrike">
                <a:solidFill>
                  <a:srgbClr val="002575"/>
                </a:solidFill>
                <a:latin typeface="Poppins"/>
                <a:ea typeface="Poppins"/>
                <a:cs typeface="Poppins"/>
                <a:sym typeface="Poppins"/>
              </a:rPr>
              <a:t>https://parentportal.lausd.net</a:t>
            </a:r>
            <a:endParaRPr b="0" i="0" sz="1800" u="none" cap="none" strike="noStrike">
              <a:solidFill>
                <a:srgbClr val="000000"/>
              </a:solidFill>
              <a:latin typeface="Arial"/>
              <a:ea typeface="Arial"/>
              <a:cs typeface="Arial"/>
              <a:sym typeface="Arial"/>
            </a:endParaRPr>
          </a:p>
        </p:txBody>
      </p:sp>
      <p:sp>
        <p:nvSpPr>
          <p:cNvPr id="1177" name="Google Shape;1177;g38a3352c4e0_1_1382"/>
          <p:cNvSpPr txBox="1"/>
          <p:nvPr/>
        </p:nvSpPr>
        <p:spPr>
          <a:xfrm>
            <a:off x="1160921" y="6577577"/>
            <a:ext cx="6472800" cy="2154900"/>
          </a:xfrm>
          <a:prstGeom prst="rect">
            <a:avLst/>
          </a:prstGeom>
          <a:noFill/>
          <a:ln>
            <a:noFill/>
          </a:ln>
        </p:spPr>
        <p:txBody>
          <a:bodyPr anchorCtr="0" anchor="t" bIns="0" lIns="0" spcFirstLastPara="1" rIns="0" wrap="square" tIns="0">
            <a:spAutoFit/>
          </a:bodyPr>
          <a:lstStyle/>
          <a:p>
            <a:pPr indent="-304800" lvl="1" marL="609600" marR="0" rtl="0" algn="l">
              <a:lnSpc>
                <a:spcPct val="100000"/>
              </a:lnSpc>
              <a:spcBef>
                <a:spcPts val="0"/>
              </a:spcBef>
              <a:spcAft>
                <a:spcPts val="0"/>
              </a:spcAft>
              <a:buClr>
                <a:srgbClr val="FFFFFF"/>
              </a:buClr>
              <a:buSzPts val="4200"/>
              <a:buFont typeface="Arial"/>
              <a:buChar char="•"/>
            </a:pPr>
            <a:r>
              <a:rPr b="1" i="0" lang="en-US" sz="2800" u="none" cap="none" strike="noStrike">
                <a:solidFill>
                  <a:srgbClr val="FFFFFF"/>
                </a:solidFill>
                <a:latin typeface="Poppins Medium"/>
                <a:ea typeface="Poppins Medium"/>
                <a:cs typeface="Poppins Medium"/>
                <a:sym typeface="Poppins Medium"/>
              </a:rPr>
              <a:t>Update phone numbers for existing emergency contacts</a:t>
            </a:r>
            <a:endParaRPr b="0" i="0" sz="1400" u="none" cap="none" strike="noStrike">
              <a:solidFill>
                <a:srgbClr val="000000"/>
              </a:solidFill>
              <a:latin typeface="Arial"/>
              <a:ea typeface="Arial"/>
              <a:cs typeface="Arial"/>
              <a:sym typeface="Arial"/>
            </a:endParaRPr>
          </a:p>
          <a:p>
            <a:pPr indent="-304800" lvl="1" marL="609600" marR="0" rtl="0" algn="l">
              <a:lnSpc>
                <a:spcPct val="100000"/>
              </a:lnSpc>
              <a:spcBef>
                <a:spcPts val="0"/>
              </a:spcBef>
              <a:spcAft>
                <a:spcPts val="0"/>
              </a:spcAft>
              <a:buClr>
                <a:srgbClr val="FFFFFF"/>
              </a:buClr>
              <a:buSzPts val="4200"/>
              <a:buFont typeface="Arial"/>
              <a:buChar char="•"/>
            </a:pPr>
            <a:r>
              <a:rPr b="1" i="0" lang="en-US" sz="2800" u="none" cap="none" strike="noStrike">
                <a:solidFill>
                  <a:srgbClr val="FFFFFF"/>
                </a:solidFill>
                <a:latin typeface="Poppins Medium"/>
                <a:ea typeface="Poppins Medium"/>
                <a:cs typeface="Poppins Medium"/>
                <a:sym typeface="Poppins Medium"/>
              </a:rPr>
              <a:t>Upload documents for address changes</a:t>
            </a:r>
            <a:endParaRPr b="0" i="0" sz="1400" u="none" cap="none" strike="noStrike">
              <a:solidFill>
                <a:srgbClr val="000000"/>
              </a:solidFill>
              <a:latin typeface="Arial"/>
              <a:ea typeface="Arial"/>
              <a:cs typeface="Arial"/>
              <a:sym typeface="Arial"/>
            </a:endParaRPr>
          </a:p>
        </p:txBody>
      </p:sp>
      <p:sp>
        <p:nvSpPr>
          <p:cNvPr id="1178" name="Google Shape;1178;g38a3352c4e0_1_1382"/>
          <p:cNvSpPr txBox="1"/>
          <p:nvPr/>
        </p:nvSpPr>
        <p:spPr>
          <a:xfrm>
            <a:off x="3023013" y="488030"/>
            <a:ext cx="57903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100"/>
              <a:buFont typeface="Arial"/>
              <a:buNone/>
            </a:pPr>
            <a:r>
              <a:rPr b="1" i="0" lang="en-US" sz="4800" u="none" cap="none" strike="noStrike">
                <a:solidFill>
                  <a:schemeClr val="dk1"/>
                </a:solidFill>
                <a:latin typeface="Poppins Black"/>
                <a:ea typeface="Poppins Black"/>
                <a:cs typeface="Poppins Black"/>
                <a:sym typeface="Poppins Black"/>
              </a:rPr>
              <a:t>How Families </a:t>
            </a:r>
            <a:endParaRPr sz="2100"/>
          </a:p>
          <a:p>
            <a:pPr indent="0" lvl="0" marL="0" marR="0" rtl="0" algn="ctr">
              <a:lnSpc>
                <a:spcPct val="100000"/>
              </a:lnSpc>
              <a:spcBef>
                <a:spcPts val="0"/>
              </a:spcBef>
              <a:spcAft>
                <a:spcPts val="0"/>
              </a:spcAft>
              <a:buClr>
                <a:srgbClr val="000000"/>
              </a:buClr>
              <a:buSzPts val="9100"/>
              <a:buFont typeface="Arial"/>
              <a:buNone/>
            </a:pPr>
            <a:r>
              <a:rPr b="1" i="0" lang="en-US" sz="4800" u="none" cap="none" strike="noStrike">
                <a:solidFill>
                  <a:schemeClr val="dk1"/>
                </a:solidFill>
                <a:latin typeface="Poppins Black"/>
                <a:ea typeface="Poppins Black"/>
                <a:cs typeface="Poppins Black"/>
                <a:sym typeface="Poppins Black"/>
              </a:rPr>
              <a:t>Can Update Info</a:t>
            </a:r>
            <a:endParaRPr b="0" i="0" sz="1600" u="none" cap="none" strike="noStrike">
              <a:solidFill>
                <a:schemeClr val="dk1"/>
              </a:solidFill>
              <a:latin typeface="Arial"/>
              <a:ea typeface="Arial"/>
              <a:cs typeface="Arial"/>
              <a:sym typeface="Arial"/>
            </a:endParaRPr>
          </a:p>
        </p:txBody>
      </p:sp>
      <p:grpSp>
        <p:nvGrpSpPr>
          <p:cNvPr id="1179" name="Google Shape;1179;g38a3352c4e0_1_1382"/>
          <p:cNvGrpSpPr/>
          <p:nvPr/>
        </p:nvGrpSpPr>
        <p:grpSpPr>
          <a:xfrm>
            <a:off x="580437" y="4713429"/>
            <a:ext cx="1162108" cy="1033211"/>
            <a:chOff x="-31" y="0"/>
            <a:chExt cx="1549477" cy="1377615"/>
          </a:xfrm>
        </p:grpSpPr>
        <p:grpSp>
          <p:nvGrpSpPr>
            <p:cNvPr id="1180" name="Google Shape;1180;g38a3352c4e0_1_1382"/>
            <p:cNvGrpSpPr/>
            <p:nvPr/>
          </p:nvGrpSpPr>
          <p:grpSpPr>
            <a:xfrm rot="5400000">
              <a:off x="-31" y="0"/>
              <a:ext cx="1377615" cy="1377615"/>
              <a:chOff x="0" y="0"/>
              <a:chExt cx="812800" cy="812800"/>
            </a:xfrm>
          </p:grpSpPr>
          <p:sp>
            <p:nvSpPr>
              <p:cNvPr id="1181" name="Google Shape;1181;g38a3352c4e0_1_138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g38a3352c4e0_1_1382"/>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83" name="Google Shape;1183;g38a3352c4e0_1_1382"/>
            <p:cNvGrpSpPr/>
            <p:nvPr/>
          </p:nvGrpSpPr>
          <p:grpSpPr>
            <a:xfrm rot="5400000">
              <a:off x="95659" y="95643"/>
              <a:ext cx="1186282" cy="1186282"/>
              <a:chOff x="0" y="0"/>
              <a:chExt cx="812800" cy="812800"/>
            </a:xfrm>
          </p:grpSpPr>
          <p:sp>
            <p:nvSpPr>
              <p:cNvPr id="1184" name="Google Shape;1184;g38a3352c4e0_1_138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g38a3352c4e0_1_1382"/>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86" name="Google Shape;1186;g38a3352c4e0_1_1382"/>
            <p:cNvSpPr/>
            <p:nvPr/>
          </p:nvSpPr>
          <p:spPr>
            <a:xfrm>
              <a:off x="165454" y="165454"/>
              <a:ext cx="1046480" cy="104648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g38a3352c4e0_1_1382"/>
            <p:cNvSpPr/>
            <p:nvPr/>
          </p:nvSpPr>
          <p:spPr>
            <a:xfrm>
              <a:off x="19424" y="0"/>
              <a:ext cx="1530022" cy="1348332"/>
            </a:xfrm>
            <a:custGeom>
              <a:rect b="b" l="l" r="r" t="t"/>
              <a:pathLst>
                <a:path extrusionOk="0" h="1348332" w="1530022">
                  <a:moveTo>
                    <a:pt x="0" y="0"/>
                  </a:moveTo>
                  <a:lnTo>
                    <a:pt x="1530022" y="0"/>
                  </a:lnTo>
                  <a:lnTo>
                    <a:pt x="1530022" y="1348332"/>
                  </a:lnTo>
                  <a:lnTo>
                    <a:pt x="0" y="1348332"/>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sp>
        <p:nvSpPr>
          <p:cNvPr id="1188" name="Google Shape;1188;g38a3352c4e0_1_1382"/>
          <p:cNvSpPr/>
          <p:nvPr/>
        </p:nvSpPr>
        <p:spPr>
          <a:xfrm>
            <a:off x="6977856" y="3433685"/>
            <a:ext cx="4311577" cy="1425788"/>
          </a:xfrm>
          <a:custGeom>
            <a:rect b="b" l="l" r="r" t="t"/>
            <a:pathLst>
              <a:path extrusionOk="0" h="1422232" w="4300825">
                <a:moveTo>
                  <a:pt x="0" y="0"/>
                </a:moveTo>
                <a:lnTo>
                  <a:pt x="4300825" y="0"/>
                </a:lnTo>
                <a:lnTo>
                  <a:pt x="4300825" y="1422232"/>
                </a:lnTo>
                <a:lnTo>
                  <a:pt x="0" y="1422232"/>
                </a:lnTo>
                <a:lnTo>
                  <a:pt x="0" y="0"/>
                </a:lnTo>
                <a:close/>
              </a:path>
            </a:pathLst>
          </a:custGeom>
          <a:blipFill rotWithShape="1">
            <a:blip r:embed="rId6">
              <a:alphaModFix/>
            </a:blip>
            <a:stretch>
              <a:fillRect b="-3859" l="0" r="0" t="-3859"/>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189" name="Google Shape;1189;g38a3352c4e0_1_1382"/>
          <p:cNvSpPr/>
          <p:nvPr/>
        </p:nvSpPr>
        <p:spPr>
          <a:xfrm>
            <a:off x="510417" y="223974"/>
            <a:ext cx="2187151" cy="2187151"/>
          </a:xfrm>
          <a:custGeom>
            <a:rect b="b" l="l" r="r" t="t"/>
            <a:pathLst>
              <a:path extrusionOk="0" h="2181697" w="2181697">
                <a:moveTo>
                  <a:pt x="0" y="0"/>
                </a:moveTo>
                <a:lnTo>
                  <a:pt x="2181698" y="0"/>
                </a:lnTo>
                <a:lnTo>
                  <a:pt x="2181698" y="2181698"/>
                </a:lnTo>
                <a:lnTo>
                  <a:pt x="0" y="2181698"/>
                </a:lnTo>
                <a:lnTo>
                  <a:pt x="0" y="0"/>
                </a:lnTo>
                <a:close/>
              </a:path>
            </a:pathLst>
          </a:custGeom>
          <a:blipFill rotWithShape="1">
            <a:blip r:embed="rId7">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190" name="Google Shape;1190;g38a3352c4e0_1_1382"/>
          <p:cNvSpPr txBox="1"/>
          <p:nvPr/>
        </p:nvSpPr>
        <p:spPr>
          <a:xfrm>
            <a:off x="9474918" y="189522"/>
            <a:ext cx="82197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800" u="none" cap="none" strike="noStrike">
                <a:solidFill>
                  <a:srgbClr val="002575"/>
                </a:solidFill>
                <a:latin typeface="Poppins Black"/>
                <a:ea typeface="Poppins Black"/>
                <a:cs typeface="Poppins Black"/>
                <a:sym typeface="Poppins Black"/>
              </a:rPr>
              <a:t>Cómo las familias pueden actualizar la información</a:t>
            </a:r>
            <a:endParaRPr b="0" i="0" sz="1600" u="none" cap="none" strike="noStrike">
              <a:solidFill>
                <a:srgbClr val="000000"/>
              </a:solidFill>
              <a:latin typeface="Arial"/>
              <a:ea typeface="Arial"/>
              <a:cs typeface="Arial"/>
              <a:sym typeface="Arial"/>
            </a:endParaRPr>
          </a:p>
        </p:txBody>
      </p:sp>
      <p:grpSp>
        <p:nvGrpSpPr>
          <p:cNvPr id="1191" name="Google Shape;1191;g38a3352c4e0_1_1382"/>
          <p:cNvGrpSpPr/>
          <p:nvPr/>
        </p:nvGrpSpPr>
        <p:grpSpPr>
          <a:xfrm>
            <a:off x="10308318" y="4543654"/>
            <a:ext cx="6975477" cy="1267151"/>
            <a:chOff x="0" y="-66675"/>
            <a:chExt cx="1332724" cy="242100"/>
          </a:xfrm>
        </p:grpSpPr>
        <p:sp>
          <p:nvSpPr>
            <p:cNvPr id="1192" name="Google Shape;1192;g38a3352c4e0_1_1382"/>
            <p:cNvSpPr/>
            <p:nvPr/>
          </p:nvSpPr>
          <p:spPr>
            <a:xfrm>
              <a:off x="0" y="0"/>
              <a:ext cx="1332724" cy="175329"/>
            </a:xfrm>
            <a:custGeom>
              <a:rect b="b" l="l" r="r" t="t"/>
              <a:pathLst>
                <a:path extrusionOk="0" h="175329" w="1332724">
                  <a:moveTo>
                    <a:pt x="56605" y="0"/>
                  </a:moveTo>
                  <a:lnTo>
                    <a:pt x="1276119" y="0"/>
                  </a:lnTo>
                  <a:cubicBezTo>
                    <a:pt x="1291131" y="0"/>
                    <a:pt x="1305529" y="5964"/>
                    <a:pt x="1316144" y="16579"/>
                  </a:cubicBezTo>
                  <a:cubicBezTo>
                    <a:pt x="1326760" y="27195"/>
                    <a:pt x="1332724" y="41592"/>
                    <a:pt x="1332724" y="56605"/>
                  </a:cubicBezTo>
                  <a:lnTo>
                    <a:pt x="1332724" y="118724"/>
                  </a:lnTo>
                  <a:cubicBezTo>
                    <a:pt x="1332724" y="133736"/>
                    <a:pt x="1326760" y="148134"/>
                    <a:pt x="1316144" y="158749"/>
                  </a:cubicBezTo>
                  <a:cubicBezTo>
                    <a:pt x="1305529" y="169365"/>
                    <a:pt x="1291131" y="175329"/>
                    <a:pt x="1276119" y="175329"/>
                  </a:cubicBezTo>
                  <a:lnTo>
                    <a:pt x="56605" y="175329"/>
                  </a:lnTo>
                  <a:cubicBezTo>
                    <a:pt x="41592" y="175329"/>
                    <a:pt x="27195" y="169365"/>
                    <a:pt x="16579" y="158749"/>
                  </a:cubicBezTo>
                  <a:cubicBezTo>
                    <a:pt x="5964" y="148134"/>
                    <a:pt x="0" y="133736"/>
                    <a:pt x="0" y="118724"/>
                  </a:cubicBezTo>
                  <a:lnTo>
                    <a:pt x="0" y="56605"/>
                  </a:lnTo>
                  <a:cubicBezTo>
                    <a:pt x="0" y="41592"/>
                    <a:pt x="5964" y="27195"/>
                    <a:pt x="16579" y="16579"/>
                  </a:cubicBezTo>
                  <a:cubicBezTo>
                    <a:pt x="27195" y="5964"/>
                    <a:pt x="41592" y="0"/>
                    <a:pt x="56605"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g38a3352c4e0_1_1382"/>
            <p:cNvSpPr txBox="1"/>
            <p:nvPr/>
          </p:nvSpPr>
          <p:spPr>
            <a:xfrm>
              <a:off x="0" y="-66675"/>
              <a:ext cx="1332600" cy="242100"/>
            </a:xfrm>
            <a:prstGeom prst="rect">
              <a:avLst/>
            </a:prstGeom>
            <a:noFill/>
            <a:ln>
              <a:noFill/>
            </a:ln>
          </p:spPr>
          <p:txBody>
            <a:bodyPr anchorCtr="0" anchor="ctr" bIns="50775" lIns="50775" spcFirstLastPara="1" rIns="50775" wrap="square" tIns="50775">
              <a:noAutofit/>
            </a:bodyPr>
            <a:lstStyle/>
            <a:p>
              <a:pPr indent="0" lvl="0" marL="0" marR="0" rtl="0" algn="ctr">
                <a:lnSpc>
                  <a:spcPct val="155555"/>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94" name="Google Shape;1194;g38a3352c4e0_1_1382"/>
          <p:cNvGrpSpPr/>
          <p:nvPr/>
        </p:nvGrpSpPr>
        <p:grpSpPr>
          <a:xfrm>
            <a:off x="10388694" y="5874453"/>
            <a:ext cx="6738386" cy="2997959"/>
            <a:chOff x="0" y="-66675"/>
            <a:chExt cx="1332724" cy="592939"/>
          </a:xfrm>
        </p:grpSpPr>
        <p:sp>
          <p:nvSpPr>
            <p:cNvPr id="1195" name="Google Shape;1195;g38a3352c4e0_1_1382"/>
            <p:cNvSpPr/>
            <p:nvPr/>
          </p:nvSpPr>
          <p:spPr>
            <a:xfrm>
              <a:off x="0" y="0"/>
              <a:ext cx="1332724" cy="526264"/>
            </a:xfrm>
            <a:custGeom>
              <a:rect b="b" l="l" r="r" t="t"/>
              <a:pathLst>
                <a:path extrusionOk="0" h="526264" w="1332724">
                  <a:moveTo>
                    <a:pt x="21830" y="0"/>
                  </a:moveTo>
                  <a:lnTo>
                    <a:pt x="1310894" y="0"/>
                  </a:lnTo>
                  <a:cubicBezTo>
                    <a:pt x="1322950" y="0"/>
                    <a:pt x="1332724" y="9773"/>
                    <a:pt x="1332724" y="21830"/>
                  </a:cubicBezTo>
                  <a:lnTo>
                    <a:pt x="1332724" y="504434"/>
                  </a:lnTo>
                  <a:cubicBezTo>
                    <a:pt x="1332724" y="510224"/>
                    <a:pt x="1330424" y="515776"/>
                    <a:pt x="1326330" y="519870"/>
                  </a:cubicBezTo>
                  <a:cubicBezTo>
                    <a:pt x="1322236" y="523964"/>
                    <a:pt x="1316684" y="526264"/>
                    <a:pt x="1310894" y="526264"/>
                  </a:cubicBezTo>
                  <a:lnTo>
                    <a:pt x="21830" y="526264"/>
                  </a:lnTo>
                  <a:cubicBezTo>
                    <a:pt x="9773" y="526264"/>
                    <a:pt x="0" y="516491"/>
                    <a:pt x="0" y="504434"/>
                  </a:cubicBezTo>
                  <a:lnTo>
                    <a:pt x="0" y="21830"/>
                  </a:lnTo>
                  <a:cubicBezTo>
                    <a:pt x="0" y="9773"/>
                    <a:pt x="9773" y="0"/>
                    <a:pt x="21830"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g38a3352c4e0_1_1382"/>
            <p:cNvSpPr txBox="1"/>
            <p:nvPr/>
          </p:nvSpPr>
          <p:spPr>
            <a:xfrm>
              <a:off x="0" y="-66675"/>
              <a:ext cx="1332600" cy="592800"/>
            </a:xfrm>
            <a:prstGeom prst="rect">
              <a:avLst/>
            </a:prstGeom>
            <a:noFill/>
            <a:ln>
              <a:noFill/>
            </a:ln>
          </p:spPr>
          <p:txBody>
            <a:bodyPr anchorCtr="0" anchor="ctr" bIns="50775" lIns="50775" spcFirstLastPara="1" rIns="50775" wrap="square" tIns="50775">
              <a:noAutofit/>
            </a:bodyPr>
            <a:lstStyle/>
            <a:p>
              <a:pPr indent="0" lvl="0" marL="0" marR="0" rtl="0" algn="ctr">
                <a:lnSpc>
                  <a:spcPct val="155555"/>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97" name="Google Shape;1197;g38a3352c4e0_1_1382"/>
          <p:cNvSpPr txBox="1"/>
          <p:nvPr/>
        </p:nvSpPr>
        <p:spPr>
          <a:xfrm>
            <a:off x="10810854" y="5007113"/>
            <a:ext cx="5970300" cy="492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FF5D03"/>
                </a:solidFill>
                <a:latin typeface="Poppins Black"/>
                <a:ea typeface="Poppins Black"/>
                <a:cs typeface="Poppins Black"/>
                <a:sym typeface="Poppins Black"/>
              </a:rPr>
              <a:t>Opción 1: </a:t>
            </a:r>
            <a:r>
              <a:rPr b="1" i="0" lang="en-US" sz="3200" u="none" cap="none" strike="noStrike">
                <a:solidFill>
                  <a:srgbClr val="FFFFFF"/>
                </a:solidFill>
                <a:latin typeface="Poppins Black"/>
                <a:ea typeface="Poppins Black"/>
                <a:cs typeface="Poppins Black"/>
                <a:sym typeface="Poppins Black"/>
              </a:rPr>
              <a:t>Portal de padres</a:t>
            </a:r>
            <a:endParaRPr b="0" i="0" sz="1400" u="none" cap="none" strike="noStrike">
              <a:solidFill>
                <a:srgbClr val="000000"/>
              </a:solidFill>
              <a:latin typeface="Arial"/>
              <a:ea typeface="Arial"/>
              <a:cs typeface="Arial"/>
              <a:sym typeface="Arial"/>
            </a:endParaRPr>
          </a:p>
        </p:txBody>
      </p:sp>
      <p:sp>
        <p:nvSpPr>
          <p:cNvPr id="1198" name="Google Shape;1198;g38a3352c4e0_1_1382"/>
          <p:cNvSpPr txBox="1"/>
          <p:nvPr/>
        </p:nvSpPr>
        <p:spPr>
          <a:xfrm>
            <a:off x="10520906" y="6460644"/>
            <a:ext cx="6472800" cy="2586000"/>
          </a:xfrm>
          <a:prstGeom prst="rect">
            <a:avLst/>
          </a:prstGeom>
          <a:noFill/>
          <a:ln>
            <a:noFill/>
          </a:ln>
        </p:spPr>
        <p:txBody>
          <a:bodyPr anchorCtr="0" anchor="t" bIns="0" lIns="0" spcFirstLastPara="1" rIns="0" wrap="square" tIns="0">
            <a:spAutoFit/>
          </a:bodyPr>
          <a:lstStyle/>
          <a:p>
            <a:pPr indent="-304800" lvl="1" marL="609600" marR="0" rtl="0" algn="l">
              <a:lnSpc>
                <a:spcPct val="100000"/>
              </a:lnSpc>
              <a:spcBef>
                <a:spcPts val="0"/>
              </a:spcBef>
              <a:spcAft>
                <a:spcPts val="0"/>
              </a:spcAft>
              <a:buClr>
                <a:srgbClr val="FFFFFF"/>
              </a:buClr>
              <a:buSzPts val="4200"/>
              <a:buFont typeface="Arial"/>
              <a:buChar char="•"/>
            </a:pPr>
            <a:r>
              <a:rPr b="1" i="0" lang="en-US" sz="2800" u="none" cap="none" strike="noStrike">
                <a:solidFill>
                  <a:srgbClr val="FFFFFF"/>
                </a:solidFill>
                <a:latin typeface="Poppins Medium"/>
                <a:ea typeface="Poppins Medium"/>
                <a:cs typeface="Poppins Medium"/>
                <a:sym typeface="Poppins Medium"/>
              </a:rPr>
              <a:t>Actualizar los números de teléfono de los contactos de emergencia existentes</a:t>
            </a:r>
            <a:endParaRPr sz="2100"/>
          </a:p>
          <a:p>
            <a:pPr indent="-304800" lvl="1" marL="609600" marR="0" rtl="0" algn="l">
              <a:lnSpc>
                <a:spcPct val="100000"/>
              </a:lnSpc>
              <a:spcBef>
                <a:spcPts val="0"/>
              </a:spcBef>
              <a:spcAft>
                <a:spcPts val="0"/>
              </a:spcAft>
              <a:buClr>
                <a:srgbClr val="FFFFFF"/>
              </a:buClr>
              <a:buSzPts val="4200"/>
              <a:buFont typeface="Arial"/>
              <a:buChar char="•"/>
            </a:pPr>
            <a:r>
              <a:rPr b="1" i="0" lang="en-US" sz="2800" u="none" cap="none" strike="noStrike">
                <a:solidFill>
                  <a:srgbClr val="FFFFFF"/>
                </a:solidFill>
                <a:latin typeface="Poppins Medium"/>
                <a:ea typeface="Poppins Medium"/>
                <a:cs typeface="Poppins Medium"/>
                <a:sym typeface="Poppins Medium"/>
              </a:rPr>
              <a:t>Subir documentos para cambios de dirección</a:t>
            </a:r>
            <a:endParaRPr b="0" i="0" sz="1400" u="none" cap="none" strike="noStrike">
              <a:solidFill>
                <a:srgbClr val="000000"/>
              </a:solidFill>
              <a:latin typeface="Arial"/>
              <a:ea typeface="Arial"/>
              <a:cs typeface="Arial"/>
              <a:sym typeface="Arial"/>
            </a:endParaRPr>
          </a:p>
        </p:txBody>
      </p:sp>
      <p:grpSp>
        <p:nvGrpSpPr>
          <p:cNvPr id="1199" name="Google Shape;1199;g38a3352c4e0_1_1382"/>
          <p:cNvGrpSpPr/>
          <p:nvPr/>
        </p:nvGrpSpPr>
        <p:grpSpPr>
          <a:xfrm>
            <a:off x="9939776" y="4777095"/>
            <a:ext cx="1162108" cy="1033211"/>
            <a:chOff x="-31" y="0"/>
            <a:chExt cx="1549477" cy="1377615"/>
          </a:xfrm>
        </p:grpSpPr>
        <p:grpSp>
          <p:nvGrpSpPr>
            <p:cNvPr id="1200" name="Google Shape;1200;g38a3352c4e0_1_1382"/>
            <p:cNvGrpSpPr/>
            <p:nvPr/>
          </p:nvGrpSpPr>
          <p:grpSpPr>
            <a:xfrm rot="5400000">
              <a:off x="-31" y="0"/>
              <a:ext cx="1377615" cy="1377615"/>
              <a:chOff x="0" y="0"/>
              <a:chExt cx="812800" cy="812800"/>
            </a:xfrm>
          </p:grpSpPr>
          <p:sp>
            <p:nvSpPr>
              <p:cNvPr id="1201" name="Google Shape;1201;g38a3352c4e0_1_138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g38a3352c4e0_1_1382"/>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03" name="Google Shape;1203;g38a3352c4e0_1_1382"/>
            <p:cNvGrpSpPr/>
            <p:nvPr/>
          </p:nvGrpSpPr>
          <p:grpSpPr>
            <a:xfrm rot="5400000">
              <a:off x="95659" y="95643"/>
              <a:ext cx="1186282" cy="1186282"/>
              <a:chOff x="0" y="0"/>
              <a:chExt cx="812800" cy="812800"/>
            </a:xfrm>
          </p:grpSpPr>
          <p:sp>
            <p:nvSpPr>
              <p:cNvPr id="1204" name="Google Shape;1204;g38a3352c4e0_1_138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g38a3352c4e0_1_1382"/>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06" name="Google Shape;1206;g38a3352c4e0_1_1382"/>
            <p:cNvSpPr/>
            <p:nvPr/>
          </p:nvSpPr>
          <p:spPr>
            <a:xfrm>
              <a:off x="165454" y="165454"/>
              <a:ext cx="1046480" cy="104648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g38a3352c4e0_1_1382"/>
            <p:cNvSpPr/>
            <p:nvPr/>
          </p:nvSpPr>
          <p:spPr>
            <a:xfrm>
              <a:off x="19424" y="0"/>
              <a:ext cx="1530022" cy="1348332"/>
            </a:xfrm>
            <a:custGeom>
              <a:rect b="b" l="l" r="r" t="t"/>
              <a:pathLst>
                <a:path extrusionOk="0" h="1348332" w="1530022">
                  <a:moveTo>
                    <a:pt x="0" y="0"/>
                  </a:moveTo>
                  <a:lnTo>
                    <a:pt x="1530022" y="0"/>
                  </a:lnTo>
                  <a:lnTo>
                    <a:pt x="1530022" y="1348332"/>
                  </a:lnTo>
                  <a:lnTo>
                    <a:pt x="0" y="1348332"/>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grpSp>
        <p:nvGrpSpPr>
          <p:cNvPr id="1212" name="Google Shape;1212;g38a3352c4e0_1_1428"/>
          <p:cNvGrpSpPr/>
          <p:nvPr/>
        </p:nvGrpSpPr>
        <p:grpSpPr>
          <a:xfrm>
            <a:off x="64049" y="2263097"/>
            <a:ext cx="18394083" cy="7769801"/>
            <a:chOff x="0" y="-66675"/>
            <a:chExt cx="4816592" cy="2046300"/>
          </a:xfrm>
        </p:grpSpPr>
        <p:sp>
          <p:nvSpPr>
            <p:cNvPr id="1213" name="Google Shape;1213;g38a3352c4e0_1_1428"/>
            <p:cNvSpPr/>
            <p:nvPr/>
          </p:nvSpPr>
          <p:spPr>
            <a:xfrm>
              <a:off x="0" y="0"/>
              <a:ext cx="4816592" cy="1979481"/>
            </a:xfrm>
            <a:custGeom>
              <a:rect b="b" l="l" r="r" t="t"/>
              <a:pathLst>
                <a:path extrusionOk="0" h="1979481" w="4816592">
                  <a:moveTo>
                    <a:pt x="0" y="0"/>
                  </a:moveTo>
                  <a:lnTo>
                    <a:pt x="4816592" y="0"/>
                  </a:lnTo>
                  <a:lnTo>
                    <a:pt x="4816592" y="1979481"/>
                  </a:lnTo>
                  <a:lnTo>
                    <a:pt x="0" y="1979481"/>
                  </a:lnTo>
                  <a:close/>
                </a:path>
              </a:pathLst>
            </a:custGeom>
            <a:solidFill>
              <a:srgbClr val="DCF0FF"/>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214" name="Google Shape;1214;g38a3352c4e0_1_1428"/>
            <p:cNvSpPr txBox="1"/>
            <p:nvPr/>
          </p:nvSpPr>
          <p:spPr>
            <a:xfrm>
              <a:off x="0" y="-66675"/>
              <a:ext cx="4816500" cy="2046300"/>
            </a:xfrm>
            <a:prstGeom prst="rect">
              <a:avLst/>
            </a:prstGeom>
            <a:noFill/>
            <a:ln>
              <a:noFill/>
            </a:ln>
          </p:spPr>
          <p:txBody>
            <a:bodyPr anchorCtr="0" anchor="ctr" bIns="50775" lIns="50775" spcFirstLastPara="1" rIns="50775" wrap="square" tIns="50775">
              <a:noAutofit/>
            </a:bodyPr>
            <a:lstStyle/>
            <a:p>
              <a:pPr indent="0" lvl="0" marL="0" marR="0" rtl="0" algn="ctr">
                <a:lnSpc>
                  <a:spcPct val="155555"/>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55555"/>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15" name="Google Shape;1215;g38a3352c4e0_1_1428"/>
          <p:cNvGrpSpPr/>
          <p:nvPr/>
        </p:nvGrpSpPr>
        <p:grpSpPr>
          <a:xfrm>
            <a:off x="9787905" y="4487168"/>
            <a:ext cx="8023172" cy="1241077"/>
            <a:chOff x="0" y="-66675"/>
            <a:chExt cx="1565100" cy="242100"/>
          </a:xfrm>
        </p:grpSpPr>
        <p:sp>
          <p:nvSpPr>
            <p:cNvPr id="1216" name="Google Shape;1216;g38a3352c4e0_1_1428"/>
            <p:cNvSpPr/>
            <p:nvPr/>
          </p:nvSpPr>
          <p:spPr>
            <a:xfrm>
              <a:off x="0" y="0"/>
              <a:ext cx="1565100" cy="175329"/>
            </a:xfrm>
            <a:custGeom>
              <a:rect b="b" l="l" r="r" t="t"/>
              <a:pathLst>
                <a:path extrusionOk="0" h="175329" w="1565100">
                  <a:moveTo>
                    <a:pt x="49213" y="0"/>
                  </a:moveTo>
                  <a:lnTo>
                    <a:pt x="1515887" y="0"/>
                  </a:lnTo>
                  <a:cubicBezTo>
                    <a:pt x="1543067" y="0"/>
                    <a:pt x="1565100" y="22033"/>
                    <a:pt x="1565100" y="49213"/>
                  </a:cubicBezTo>
                  <a:lnTo>
                    <a:pt x="1565100" y="126115"/>
                  </a:lnTo>
                  <a:cubicBezTo>
                    <a:pt x="1565100" y="153295"/>
                    <a:pt x="1543067" y="175329"/>
                    <a:pt x="1515887" y="175329"/>
                  </a:cubicBezTo>
                  <a:lnTo>
                    <a:pt x="49213" y="175329"/>
                  </a:lnTo>
                  <a:cubicBezTo>
                    <a:pt x="22033" y="175329"/>
                    <a:pt x="0" y="153295"/>
                    <a:pt x="0" y="126115"/>
                  </a:cubicBezTo>
                  <a:lnTo>
                    <a:pt x="0" y="49213"/>
                  </a:lnTo>
                  <a:cubicBezTo>
                    <a:pt x="0" y="22033"/>
                    <a:pt x="22033" y="0"/>
                    <a:pt x="49213"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g38a3352c4e0_1_1428"/>
            <p:cNvSpPr txBox="1"/>
            <p:nvPr/>
          </p:nvSpPr>
          <p:spPr>
            <a:xfrm>
              <a:off x="0" y="-66675"/>
              <a:ext cx="1565100" cy="242100"/>
            </a:xfrm>
            <a:prstGeom prst="rect">
              <a:avLst/>
            </a:prstGeom>
            <a:noFill/>
            <a:ln>
              <a:noFill/>
            </a:ln>
          </p:spPr>
          <p:txBody>
            <a:bodyPr anchorCtr="0" anchor="ctr" bIns="50775" lIns="50775" spcFirstLastPara="1" rIns="50775" wrap="square" tIns="50775">
              <a:noAutofit/>
            </a:bodyPr>
            <a:lstStyle/>
            <a:p>
              <a:pPr indent="0" lvl="0" marL="0" marR="0" rtl="0" algn="ctr">
                <a:lnSpc>
                  <a:spcPct val="155555"/>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18" name="Google Shape;1218;g38a3352c4e0_1_1428"/>
          <p:cNvGrpSpPr/>
          <p:nvPr/>
        </p:nvGrpSpPr>
        <p:grpSpPr>
          <a:xfrm>
            <a:off x="9452277" y="5659988"/>
            <a:ext cx="8244215" cy="2691844"/>
            <a:chOff x="0" y="-66675"/>
            <a:chExt cx="1518971" cy="621300"/>
          </a:xfrm>
        </p:grpSpPr>
        <p:sp>
          <p:nvSpPr>
            <p:cNvPr id="1219" name="Google Shape;1219;g38a3352c4e0_1_1428"/>
            <p:cNvSpPr/>
            <p:nvPr/>
          </p:nvSpPr>
          <p:spPr>
            <a:xfrm>
              <a:off x="0" y="0"/>
              <a:ext cx="1518971" cy="554522"/>
            </a:xfrm>
            <a:custGeom>
              <a:rect b="b" l="l" r="r" t="t"/>
              <a:pathLst>
                <a:path extrusionOk="0" h="554522" w="1518971">
                  <a:moveTo>
                    <a:pt x="19153" y="0"/>
                  </a:moveTo>
                  <a:lnTo>
                    <a:pt x="1499818" y="0"/>
                  </a:lnTo>
                  <a:cubicBezTo>
                    <a:pt x="1504898" y="0"/>
                    <a:pt x="1509769" y="2018"/>
                    <a:pt x="1513361" y="5610"/>
                  </a:cubicBezTo>
                  <a:cubicBezTo>
                    <a:pt x="1516953" y="9202"/>
                    <a:pt x="1518971" y="14073"/>
                    <a:pt x="1518971" y="19153"/>
                  </a:cubicBezTo>
                  <a:lnTo>
                    <a:pt x="1518971" y="535369"/>
                  </a:lnTo>
                  <a:cubicBezTo>
                    <a:pt x="1518971" y="545947"/>
                    <a:pt x="1510396" y="554522"/>
                    <a:pt x="1499818" y="554522"/>
                  </a:cubicBezTo>
                  <a:lnTo>
                    <a:pt x="19153" y="554522"/>
                  </a:lnTo>
                  <a:cubicBezTo>
                    <a:pt x="8575" y="554522"/>
                    <a:pt x="0" y="545947"/>
                    <a:pt x="0" y="535369"/>
                  </a:cubicBezTo>
                  <a:lnTo>
                    <a:pt x="0" y="19153"/>
                  </a:lnTo>
                  <a:cubicBezTo>
                    <a:pt x="0" y="8575"/>
                    <a:pt x="8575" y="0"/>
                    <a:pt x="19153"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g38a3352c4e0_1_1428"/>
            <p:cNvSpPr txBox="1"/>
            <p:nvPr/>
          </p:nvSpPr>
          <p:spPr>
            <a:xfrm>
              <a:off x="0" y="-66675"/>
              <a:ext cx="1518900" cy="621300"/>
            </a:xfrm>
            <a:prstGeom prst="rect">
              <a:avLst/>
            </a:prstGeom>
            <a:noFill/>
            <a:ln>
              <a:noFill/>
            </a:ln>
          </p:spPr>
          <p:txBody>
            <a:bodyPr anchorCtr="0" anchor="ctr" bIns="50775" lIns="50775" spcFirstLastPara="1" rIns="50775" wrap="square" tIns="50775">
              <a:noAutofit/>
            </a:bodyPr>
            <a:lstStyle/>
            <a:p>
              <a:pPr indent="0" lvl="0" marL="0" marR="0" rtl="0" algn="ctr">
                <a:lnSpc>
                  <a:spcPct val="155555"/>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21" name="Google Shape;1221;g38a3352c4e0_1_1428"/>
          <p:cNvSpPr/>
          <p:nvPr/>
        </p:nvSpPr>
        <p:spPr>
          <a:xfrm>
            <a:off x="9402242" y="2486643"/>
            <a:ext cx="1676262" cy="2142189"/>
          </a:xfrm>
          <a:custGeom>
            <a:rect b="b" l="l" r="r" t="t"/>
            <a:pathLst>
              <a:path extrusionOk="0" h="2136847" w="1672082">
                <a:moveTo>
                  <a:pt x="0" y="0"/>
                </a:moveTo>
                <a:lnTo>
                  <a:pt x="1672083" y="0"/>
                </a:lnTo>
                <a:lnTo>
                  <a:pt x="1672083" y="2136847"/>
                </a:lnTo>
                <a:lnTo>
                  <a:pt x="0" y="2136847"/>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222" name="Google Shape;1222;g38a3352c4e0_1_1428"/>
          <p:cNvSpPr/>
          <p:nvPr/>
        </p:nvSpPr>
        <p:spPr>
          <a:xfrm>
            <a:off x="7407705" y="2827118"/>
            <a:ext cx="1771391" cy="1700536"/>
          </a:xfrm>
          <a:custGeom>
            <a:rect b="b" l="l" r="r" t="t"/>
            <a:pathLst>
              <a:path extrusionOk="0" h="1696295" w="1766974">
                <a:moveTo>
                  <a:pt x="0" y="0"/>
                </a:moveTo>
                <a:lnTo>
                  <a:pt x="1766975" y="0"/>
                </a:lnTo>
                <a:lnTo>
                  <a:pt x="1766975" y="1696295"/>
                </a:lnTo>
                <a:lnTo>
                  <a:pt x="0" y="1696295"/>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223" name="Google Shape;1223;g38a3352c4e0_1_1428"/>
          <p:cNvSpPr txBox="1"/>
          <p:nvPr/>
        </p:nvSpPr>
        <p:spPr>
          <a:xfrm>
            <a:off x="10077978" y="4911878"/>
            <a:ext cx="7680300" cy="477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100" u="none" cap="none" strike="noStrike">
                <a:solidFill>
                  <a:srgbClr val="FF5D03"/>
                </a:solidFill>
                <a:latin typeface="Poppins Black"/>
                <a:ea typeface="Poppins Black"/>
                <a:cs typeface="Poppins Black"/>
                <a:sym typeface="Poppins Black"/>
              </a:rPr>
              <a:t>Opción 2: </a:t>
            </a:r>
            <a:r>
              <a:rPr b="1" i="0" lang="en-US" sz="3100" u="none" cap="none" strike="noStrike">
                <a:solidFill>
                  <a:srgbClr val="FFFFFF"/>
                </a:solidFill>
                <a:latin typeface="Poppins Black"/>
                <a:ea typeface="Poppins Black"/>
                <a:cs typeface="Poppins Black"/>
                <a:sym typeface="Poppins Black"/>
              </a:rPr>
              <a:t>En persona en la escuela</a:t>
            </a:r>
            <a:endParaRPr b="1" i="0" sz="3100" u="none" cap="none" strike="noStrike">
              <a:solidFill>
                <a:srgbClr val="FFFFFF"/>
              </a:solidFill>
              <a:latin typeface="Poppins Black"/>
              <a:ea typeface="Poppins Black"/>
              <a:cs typeface="Poppins Black"/>
              <a:sym typeface="Poppins Black"/>
            </a:endParaRPr>
          </a:p>
        </p:txBody>
      </p:sp>
      <p:sp>
        <p:nvSpPr>
          <p:cNvPr id="1224" name="Google Shape;1224;g38a3352c4e0_1_1428"/>
          <p:cNvSpPr txBox="1"/>
          <p:nvPr/>
        </p:nvSpPr>
        <p:spPr>
          <a:xfrm>
            <a:off x="9402254" y="5996408"/>
            <a:ext cx="8113500" cy="2293500"/>
          </a:xfrm>
          <a:prstGeom prst="rect">
            <a:avLst/>
          </a:prstGeom>
          <a:noFill/>
          <a:ln>
            <a:noFill/>
          </a:ln>
        </p:spPr>
        <p:txBody>
          <a:bodyPr anchorCtr="0" anchor="t" bIns="0" lIns="0" spcFirstLastPara="1" rIns="0" wrap="square" tIns="0">
            <a:spAutoFit/>
          </a:bodyPr>
          <a:lstStyle/>
          <a:p>
            <a:pPr indent="-247650" lvl="1" marL="558800" marR="0" rtl="0" algn="l">
              <a:lnSpc>
                <a:spcPct val="100000"/>
              </a:lnSpc>
              <a:spcBef>
                <a:spcPts val="0"/>
              </a:spcBef>
              <a:spcAft>
                <a:spcPts val="0"/>
              </a:spcAft>
              <a:buClr>
                <a:srgbClr val="FFFFFF"/>
              </a:buClr>
              <a:buSzPts val="3500"/>
              <a:buFont typeface="Arial"/>
              <a:buChar char="•"/>
            </a:pPr>
            <a:r>
              <a:rPr b="1" i="0" lang="en-US" sz="2200" u="none" cap="none" strike="noStrike">
                <a:solidFill>
                  <a:srgbClr val="FFFFFF"/>
                </a:solidFill>
                <a:latin typeface="Poppins Medium"/>
                <a:ea typeface="Poppins Medium"/>
                <a:cs typeface="Poppins Medium"/>
                <a:sym typeface="Poppins Medium"/>
              </a:rPr>
              <a:t>Solicite un formulario en papel</a:t>
            </a:r>
            <a:endParaRPr sz="1700"/>
          </a:p>
          <a:p>
            <a:pPr indent="-247650" lvl="1" marL="558800" marR="0" rtl="0" algn="l">
              <a:lnSpc>
                <a:spcPct val="100000"/>
              </a:lnSpc>
              <a:spcBef>
                <a:spcPts val="0"/>
              </a:spcBef>
              <a:spcAft>
                <a:spcPts val="0"/>
              </a:spcAft>
              <a:buClr>
                <a:srgbClr val="FFFFFF"/>
              </a:buClr>
              <a:buSzPts val="3500"/>
              <a:buFont typeface="Arial"/>
              <a:buChar char="•"/>
            </a:pPr>
            <a:r>
              <a:rPr b="1" i="0" lang="en-US" sz="2200" u="none" cap="none" strike="noStrike">
                <a:solidFill>
                  <a:srgbClr val="FFFFFF"/>
                </a:solidFill>
                <a:latin typeface="Poppins Medium"/>
                <a:ea typeface="Poppins Medium"/>
                <a:cs typeface="Poppins Medium"/>
                <a:sym typeface="Poppins Medium"/>
              </a:rPr>
              <a:t>Envíe actualizaciones con identificación y comprobante de domicilio (si es necesario)</a:t>
            </a:r>
            <a:endParaRPr sz="1700"/>
          </a:p>
          <a:p>
            <a:pPr indent="-247650" lvl="1" marL="558800" marR="0" rtl="0" algn="l">
              <a:lnSpc>
                <a:spcPct val="100000"/>
              </a:lnSpc>
              <a:spcBef>
                <a:spcPts val="0"/>
              </a:spcBef>
              <a:spcAft>
                <a:spcPts val="0"/>
              </a:spcAft>
              <a:buClr>
                <a:srgbClr val="FFFFFF"/>
              </a:buClr>
              <a:buSzPts val="3500"/>
              <a:buFont typeface="Arial"/>
              <a:buChar char="•"/>
            </a:pPr>
            <a:r>
              <a:rPr b="1" i="0" lang="en-US" sz="2200" u="sng" cap="none" strike="noStrike">
                <a:solidFill>
                  <a:srgbClr val="FFFFFF"/>
                </a:solidFill>
                <a:latin typeface="Poppins Medium"/>
                <a:ea typeface="Poppins Medium"/>
                <a:cs typeface="Poppins Medium"/>
                <a:sym typeface="Poppins Medium"/>
              </a:rPr>
              <a:t>Formularios disponibles en 8 idiomas en las escuelas o en el sitio web de LAUSD Families</a:t>
            </a:r>
            <a:endParaRPr b="0" i="0" sz="2200" u="none" cap="none" strike="noStrike">
              <a:solidFill>
                <a:srgbClr val="000000"/>
              </a:solidFill>
              <a:latin typeface="Arial"/>
              <a:ea typeface="Arial"/>
              <a:cs typeface="Arial"/>
              <a:sym typeface="Arial"/>
            </a:endParaRPr>
          </a:p>
        </p:txBody>
      </p:sp>
      <p:sp>
        <p:nvSpPr>
          <p:cNvPr id="1225" name="Google Shape;1225;g38a3352c4e0_1_1428"/>
          <p:cNvSpPr txBox="1"/>
          <p:nvPr/>
        </p:nvSpPr>
        <p:spPr>
          <a:xfrm>
            <a:off x="3023013" y="488030"/>
            <a:ext cx="57903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100"/>
              <a:buFont typeface="Arial"/>
              <a:buNone/>
            </a:pPr>
            <a:r>
              <a:rPr b="1" i="0" lang="en-US" sz="4800" u="none" cap="none" strike="noStrike">
                <a:solidFill>
                  <a:schemeClr val="dk1"/>
                </a:solidFill>
                <a:latin typeface="Poppins Black"/>
                <a:ea typeface="Poppins Black"/>
                <a:cs typeface="Poppins Black"/>
                <a:sym typeface="Poppins Black"/>
              </a:rPr>
              <a:t>How Families </a:t>
            </a:r>
            <a:endParaRPr sz="2100"/>
          </a:p>
          <a:p>
            <a:pPr indent="0" lvl="0" marL="0" marR="0" rtl="0" algn="ctr">
              <a:lnSpc>
                <a:spcPct val="100000"/>
              </a:lnSpc>
              <a:spcBef>
                <a:spcPts val="0"/>
              </a:spcBef>
              <a:spcAft>
                <a:spcPts val="0"/>
              </a:spcAft>
              <a:buClr>
                <a:srgbClr val="000000"/>
              </a:buClr>
              <a:buSzPts val="9100"/>
              <a:buFont typeface="Arial"/>
              <a:buNone/>
            </a:pPr>
            <a:r>
              <a:rPr b="1" i="0" lang="en-US" sz="4800" u="none" cap="none" strike="noStrike">
                <a:solidFill>
                  <a:schemeClr val="dk1"/>
                </a:solidFill>
                <a:latin typeface="Poppins Black"/>
                <a:ea typeface="Poppins Black"/>
                <a:cs typeface="Poppins Black"/>
                <a:sym typeface="Poppins Black"/>
              </a:rPr>
              <a:t>Can Update Info</a:t>
            </a:r>
            <a:endParaRPr b="0" i="0" sz="1600" u="none" cap="none" strike="noStrike">
              <a:solidFill>
                <a:schemeClr val="dk1"/>
              </a:solidFill>
              <a:latin typeface="Arial"/>
              <a:ea typeface="Arial"/>
              <a:cs typeface="Arial"/>
              <a:sym typeface="Arial"/>
            </a:endParaRPr>
          </a:p>
        </p:txBody>
      </p:sp>
      <p:grpSp>
        <p:nvGrpSpPr>
          <p:cNvPr id="1226" name="Google Shape;1226;g38a3352c4e0_1_1428"/>
          <p:cNvGrpSpPr/>
          <p:nvPr/>
        </p:nvGrpSpPr>
        <p:grpSpPr>
          <a:xfrm>
            <a:off x="9143984" y="4783440"/>
            <a:ext cx="1094298" cy="972922"/>
            <a:chOff x="-21" y="0"/>
            <a:chExt cx="1459064" cy="1297229"/>
          </a:xfrm>
        </p:grpSpPr>
        <p:grpSp>
          <p:nvGrpSpPr>
            <p:cNvPr id="1227" name="Google Shape;1227;g38a3352c4e0_1_1428"/>
            <p:cNvGrpSpPr/>
            <p:nvPr/>
          </p:nvGrpSpPr>
          <p:grpSpPr>
            <a:xfrm rot="5400000">
              <a:off x="-21" y="0"/>
              <a:ext cx="1297229" cy="1297229"/>
              <a:chOff x="0" y="0"/>
              <a:chExt cx="812800" cy="812800"/>
            </a:xfrm>
          </p:grpSpPr>
          <p:sp>
            <p:nvSpPr>
              <p:cNvPr id="1228" name="Google Shape;1228;g38a3352c4e0_1_14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g38a3352c4e0_1_142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30" name="Google Shape;1230;g38a3352c4e0_1_1428"/>
            <p:cNvGrpSpPr/>
            <p:nvPr/>
          </p:nvGrpSpPr>
          <p:grpSpPr>
            <a:xfrm rot="5400000">
              <a:off x="90033" y="90062"/>
              <a:ext cx="1117112" cy="1117112"/>
              <a:chOff x="0" y="0"/>
              <a:chExt cx="812800" cy="812800"/>
            </a:xfrm>
          </p:grpSpPr>
          <p:sp>
            <p:nvSpPr>
              <p:cNvPr id="1231" name="Google Shape;1231;g38a3352c4e0_1_14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g38a3352c4e0_1_142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33" name="Google Shape;1233;g38a3352c4e0_1_1428"/>
            <p:cNvSpPr/>
            <p:nvPr/>
          </p:nvSpPr>
          <p:spPr>
            <a:xfrm>
              <a:off x="155800" y="155800"/>
              <a:ext cx="985520" cy="98552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g38a3352c4e0_1_1428"/>
            <p:cNvSpPr/>
            <p:nvPr/>
          </p:nvSpPr>
          <p:spPr>
            <a:xfrm>
              <a:off x="18291" y="0"/>
              <a:ext cx="1440752" cy="1269662"/>
            </a:xfrm>
            <a:custGeom>
              <a:rect b="b" l="l" r="r" t="t"/>
              <a:pathLst>
                <a:path extrusionOk="0" h="1269662" w="1440752">
                  <a:moveTo>
                    <a:pt x="0" y="0"/>
                  </a:moveTo>
                  <a:lnTo>
                    <a:pt x="1440751" y="0"/>
                  </a:lnTo>
                  <a:lnTo>
                    <a:pt x="1440751" y="1269662"/>
                  </a:lnTo>
                  <a:lnTo>
                    <a:pt x="0" y="1269662"/>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sp>
        <p:nvSpPr>
          <p:cNvPr id="1235" name="Google Shape;1235;g38a3352c4e0_1_1428"/>
          <p:cNvSpPr/>
          <p:nvPr/>
        </p:nvSpPr>
        <p:spPr>
          <a:xfrm>
            <a:off x="9174680" y="4220150"/>
            <a:ext cx="2119357" cy="611258"/>
          </a:xfrm>
          <a:custGeom>
            <a:rect b="b" l="l" r="r" t="t"/>
            <a:pathLst>
              <a:path extrusionOk="0" h="609734" w="2114072">
                <a:moveTo>
                  <a:pt x="0" y="0"/>
                </a:moveTo>
                <a:lnTo>
                  <a:pt x="2114072" y="0"/>
                </a:lnTo>
                <a:lnTo>
                  <a:pt x="2114072" y="609734"/>
                </a:lnTo>
                <a:lnTo>
                  <a:pt x="0" y="609734"/>
                </a:lnTo>
                <a:lnTo>
                  <a:pt x="0" y="0"/>
                </a:lnTo>
                <a:close/>
              </a:path>
            </a:pathLst>
          </a:custGeom>
          <a:blipFill rotWithShape="1">
            <a:blip r:embed="rId6">
              <a:alphaModFix/>
            </a:blip>
            <a:stretch>
              <a:fillRect b="-11749" l="0" r="0" t="-11759"/>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236" name="Google Shape;1236;g38a3352c4e0_1_1428"/>
          <p:cNvSpPr/>
          <p:nvPr/>
        </p:nvSpPr>
        <p:spPr>
          <a:xfrm>
            <a:off x="7407705" y="4104614"/>
            <a:ext cx="1715813" cy="611258"/>
          </a:xfrm>
          <a:custGeom>
            <a:rect b="b" l="l" r="r" t="t"/>
            <a:pathLst>
              <a:path extrusionOk="0" h="609734" w="1711534">
                <a:moveTo>
                  <a:pt x="0" y="0"/>
                </a:moveTo>
                <a:lnTo>
                  <a:pt x="1711534" y="0"/>
                </a:lnTo>
                <a:lnTo>
                  <a:pt x="1711534" y="609734"/>
                </a:lnTo>
                <a:lnTo>
                  <a:pt x="0" y="609734"/>
                </a:lnTo>
                <a:lnTo>
                  <a:pt x="0" y="0"/>
                </a:lnTo>
                <a:close/>
              </a:path>
            </a:pathLst>
          </a:custGeom>
          <a:blipFill rotWithShape="1">
            <a:blip r:embed="rId6">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237" name="Google Shape;1237;g38a3352c4e0_1_1428"/>
          <p:cNvSpPr/>
          <p:nvPr/>
        </p:nvSpPr>
        <p:spPr>
          <a:xfrm>
            <a:off x="510417" y="223974"/>
            <a:ext cx="2187151" cy="2187151"/>
          </a:xfrm>
          <a:custGeom>
            <a:rect b="b" l="l" r="r" t="t"/>
            <a:pathLst>
              <a:path extrusionOk="0" h="2181697" w="2181697">
                <a:moveTo>
                  <a:pt x="0" y="0"/>
                </a:moveTo>
                <a:lnTo>
                  <a:pt x="2181698" y="0"/>
                </a:lnTo>
                <a:lnTo>
                  <a:pt x="2181698" y="2181698"/>
                </a:lnTo>
                <a:lnTo>
                  <a:pt x="0" y="2181698"/>
                </a:lnTo>
                <a:lnTo>
                  <a:pt x="0" y="0"/>
                </a:lnTo>
                <a:close/>
              </a:path>
            </a:pathLst>
          </a:custGeom>
          <a:blipFill rotWithShape="1">
            <a:blip r:embed="rId7">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238" name="Google Shape;1238;g38a3352c4e0_1_1428"/>
          <p:cNvSpPr txBox="1"/>
          <p:nvPr/>
        </p:nvSpPr>
        <p:spPr>
          <a:xfrm>
            <a:off x="9474918" y="189522"/>
            <a:ext cx="82197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800" u="none" cap="none" strike="noStrike">
                <a:solidFill>
                  <a:srgbClr val="002575"/>
                </a:solidFill>
                <a:latin typeface="Poppins Black"/>
                <a:ea typeface="Poppins Black"/>
                <a:cs typeface="Poppins Black"/>
                <a:sym typeface="Poppins Black"/>
              </a:rPr>
              <a:t>Cómo las familias pueden actualizar la información</a:t>
            </a:r>
            <a:endParaRPr b="0" i="0" sz="1600" u="none" cap="none" strike="noStrike">
              <a:solidFill>
                <a:srgbClr val="000000"/>
              </a:solidFill>
              <a:latin typeface="Arial"/>
              <a:ea typeface="Arial"/>
              <a:cs typeface="Arial"/>
              <a:sym typeface="Arial"/>
            </a:endParaRPr>
          </a:p>
        </p:txBody>
      </p:sp>
      <p:grpSp>
        <p:nvGrpSpPr>
          <p:cNvPr id="1239" name="Google Shape;1239;g38a3352c4e0_1_1428"/>
          <p:cNvGrpSpPr/>
          <p:nvPr/>
        </p:nvGrpSpPr>
        <p:grpSpPr>
          <a:xfrm>
            <a:off x="852879" y="4479247"/>
            <a:ext cx="8023172" cy="1241077"/>
            <a:chOff x="0" y="-66675"/>
            <a:chExt cx="1565100" cy="242100"/>
          </a:xfrm>
        </p:grpSpPr>
        <p:sp>
          <p:nvSpPr>
            <p:cNvPr id="1240" name="Google Shape;1240;g38a3352c4e0_1_1428"/>
            <p:cNvSpPr/>
            <p:nvPr/>
          </p:nvSpPr>
          <p:spPr>
            <a:xfrm>
              <a:off x="0" y="0"/>
              <a:ext cx="1565100" cy="175329"/>
            </a:xfrm>
            <a:custGeom>
              <a:rect b="b" l="l" r="r" t="t"/>
              <a:pathLst>
                <a:path extrusionOk="0" h="175329" w="1565100">
                  <a:moveTo>
                    <a:pt x="49213" y="0"/>
                  </a:moveTo>
                  <a:lnTo>
                    <a:pt x="1515887" y="0"/>
                  </a:lnTo>
                  <a:cubicBezTo>
                    <a:pt x="1543067" y="0"/>
                    <a:pt x="1565100" y="22033"/>
                    <a:pt x="1565100" y="49213"/>
                  </a:cubicBezTo>
                  <a:lnTo>
                    <a:pt x="1565100" y="126115"/>
                  </a:lnTo>
                  <a:cubicBezTo>
                    <a:pt x="1565100" y="153295"/>
                    <a:pt x="1543067" y="175329"/>
                    <a:pt x="1515887" y="175329"/>
                  </a:cubicBezTo>
                  <a:lnTo>
                    <a:pt x="49213" y="175329"/>
                  </a:lnTo>
                  <a:cubicBezTo>
                    <a:pt x="22033" y="175329"/>
                    <a:pt x="0" y="153295"/>
                    <a:pt x="0" y="126115"/>
                  </a:cubicBezTo>
                  <a:lnTo>
                    <a:pt x="0" y="49213"/>
                  </a:lnTo>
                  <a:cubicBezTo>
                    <a:pt x="0" y="22033"/>
                    <a:pt x="22033" y="0"/>
                    <a:pt x="49213"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g38a3352c4e0_1_1428"/>
            <p:cNvSpPr txBox="1"/>
            <p:nvPr/>
          </p:nvSpPr>
          <p:spPr>
            <a:xfrm>
              <a:off x="0" y="-66675"/>
              <a:ext cx="1565100" cy="242100"/>
            </a:xfrm>
            <a:prstGeom prst="rect">
              <a:avLst/>
            </a:prstGeom>
            <a:noFill/>
            <a:ln>
              <a:noFill/>
            </a:ln>
          </p:spPr>
          <p:txBody>
            <a:bodyPr anchorCtr="0" anchor="ctr" bIns="50775" lIns="50775" spcFirstLastPara="1" rIns="50775" wrap="square" tIns="50775">
              <a:noAutofit/>
            </a:bodyPr>
            <a:lstStyle/>
            <a:p>
              <a:pPr indent="0" lvl="0" marL="0" marR="0" rtl="0" algn="ctr">
                <a:lnSpc>
                  <a:spcPct val="155555"/>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42" name="Google Shape;1242;g38a3352c4e0_1_1428"/>
          <p:cNvGrpSpPr/>
          <p:nvPr/>
        </p:nvGrpSpPr>
        <p:grpSpPr>
          <a:xfrm>
            <a:off x="355071" y="5659988"/>
            <a:ext cx="8406137" cy="2691844"/>
            <a:chOff x="0" y="-66675"/>
            <a:chExt cx="1518971" cy="621300"/>
          </a:xfrm>
        </p:grpSpPr>
        <p:sp>
          <p:nvSpPr>
            <p:cNvPr id="1243" name="Google Shape;1243;g38a3352c4e0_1_1428"/>
            <p:cNvSpPr/>
            <p:nvPr/>
          </p:nvSpPr>
          <p:spPr>
            <a:xfrm>
              <a:off x="0" y="0"/>
              <a:ext cx="1518971" cy="554522"/>
            </a:xfrm>
            <a:custGeom>
              <a:rect b="b" l="l" r="r" t="t"/>
              <a:pathLst>
                <a:path extrusionOk="0" h="554522" w="1518971">
                  <a:moveTo>
                    <a:pt x="19153" y="0"/>
                  </a:moveTo>
                  <a:lnTo>
                    <a:pt x="1499818" y="0"/>
                  </a:lnTo>
                  <a:cubicBezTo>
                    <a:pt x="1504898" y="0"/>
                    <a:pt x="1509769" y="2018"/>
                    <a:pt x="1513361" y="5610"/>
                  </a:cubicBezTo>
                  <a:cubicBezTo>
                    <a:pt x="1516953" y="9202"/>
                    <a:pt x="1518971" y="14073"/>
                    <a:pt x="1518971" y="19153"/>
                  </a:cubicBezTo>
                  <a:lnTo>
                    <a:pt x="1518971" y="535369"/>
                  </a:lnTo>
                  <a:cubicBezTo>
                    <a:pt x="1518971" y="545947"/>
                    <a:pt x="1510396" y="554522"/>
                    <a:pt x="1499818" y="554522"/>
                  </a:cubicBezTo>
                  <a:lnTo>
                    <a:pt x="19153" y="554522"/>
                  </a:lnTo>
                  <a:cubicBezTo>
                    <a:pt x="8575" y="554522"/>
                    <a:pt x="0" y="545947"/>
                    <a:pt x="0" y="535369"/>
                  </a:cubicBezTo>
                  <a:lnTo>
                    <a:pt x="0" y="19153"/>
                  </a:lnTo>
                  <a:cubicBezTo>
                    <a:pt x="0" y="8575"/>
                    <a:pt x="8575" y="0"/>
                    <a:pt x="19153"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g38a3352c4e0_1_1428"/>
            <p:cNvSpPr txBox="1"/>
            <p:nvPr/>
          </p:nvSpPr>
          <p:spPr>
            <a:xfrm>
              <a:off x="0" y="-66675"/>
              <a:ext cx="1518900" cy="621300"/>
            </a:xfrm>
            <a:prstGeom prst="rect">
              <a:avLst/>
            </a:prstGeom>
            <a:noFill/>
            <a:ln>
              <a:noFill/>
            </a:ln>
          </p:spPr>
          <p:txBody>
            <a:bodyPr anchorCtr="0" anchor="ctr" bIns="50775" lIns="50775" spcFirstLastPara="1" rIns="50775" wrap="square" tIns="50775">
              <a:noAutofit/>
            </a:bodyPr>
            <a:lstStyle/>
            <a:p>
              <a:pPr indent="0" lvl="0" marL="0" marR="0" rtl="0" algn="ctr">
                <a:lnSpc>
                  <a:spcPct val="155555"/>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45" name="Google Shape;1245;g38a3352c4e0_1_1428"/>
          <p:cNvSpPr txBox="1"/>
          <p:nvPr/>
        </p:nvSpPr>
        <p:spPr>
          <a:xfrm>
            <a:off x="1142952" y="4903956"/>
            <a:ext cx="7680300" cy="1145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700"/>
              <a:buFont typeface="Arial"/>
              <a:buNone/>
            </a:pPr>
            <a:r>
              <a:rPr b="1" i="0" lang="en-US" sz="3100" u="none" cap="none" strike="noStrike">
                <a:solidFill>
                  <a:srgbClr val="FF5D03"/>
                </a:solidFill>
                <a:latin typeface="Poppins Black"/>
                <a:ea typeface="Poppins Black"/>
                <a:cs typeface="Poppins Black"/>
                <a:sym typeface="Poppins Black"/>
              </a:rPr>
              <a:t>Option 2: </a:t>
            </a:r>
            <a:r>
              <a:rPr b="1" i="0" lang="en-US" sz="3100" u="none" cap="none" strike="noStrike">
                <a:solidFill>
                  <a:srgbClr val="FFFFFF"/>
                </a:solidFill>
                <a:latin typeface="Poppins Black"/>
                <a:ea typeface="Poppins Black"/>
                <a:cs typeface="Poppins Black"/>
                <a:sym typeface="Poppins Black"/>
              </a:rPr>
              <a:t>In Person at the School</a:t>
            </a:r>
            <a:endParaRPr b="0" i="0" sz="14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4700"/>
              <a:buFont typeface="Arial"/>
              <a:buNone/>
            </a:pPr>
            <a:r>
              <a:t/>
            </a:r>
            <a:endParaRPr b="1" i="0" sz="3100" u="none" cap="none" strike="noStrike">
              <a:solidFill>
                <a:srgbClr val="FFFFFF"/>
              </a:solidFill>
              <a:latin typeface="Poppins Black"/>
              <a:ea typeface="Poppins Black"/>
              <a:cs typeface="Poppins Black"/>
              <a:sym typeface="Poppins Black"/>
            </a:endParaRPr>
          </a:p>
        </p:txBody>
      </p:sp>
      <p:sp>
        <p:nvSpPr>
          <p:cNvPr id="1246" name="Google Shape;1246;g38a3352c4e0_1_1428"/>
          <p:cNvSpPr txBox="1"/>
          <p:nvPr/>
        </p:nvSpPr>
        <p:spPr>
          <a:xfrm>
            <a:off x="355065" y="5903721"/>
            <a:ext cx="8050200" cy="2416500"/>
          </a:xfrm>
          <a:prstGeom prst="rect">
            <a:avLst/>
          </a:prstGeom>
          <a:noFill/>
          <a:ln>
            <a:noFill/>
          </a:ln>
        </p:spPr>
        <p:txBody>
          <a:bodyPr anchorCtr="0" anchor="t" bIns="0" lIns="0" spcFirstLastPara="1" rIns="0" wrap="square" tIns="0">
            <a:spAutoFit/>
          </a:bodyPr>
          <a:lstStyle/>
          <a:p>
            <a:pPr indent="-254000" lvl="1" marL="558800" marR="0" rtl="0" algn="l">
              <a:lnSpc>
                <a:spcPct val="100000"/>
              </a:lnSpc>
              <a:spcBef>
                <a:spcPts val="0"/>
              </a:spcBef>
              <a:spcAft>
                <a:spcPts val="0"/>
              </a:spcAft>
              <a:buClr>
                <a:srgbClr val="FFFFFF"/>
              </a:buClr>
              <a:buSzPts val="3600"/>
              <a:buFont typeface="Arial"/>
              <a:buChar char="•"/>
            </a:pPr>
            <a:r>
              <a:rPr b="1" i="0" lang="en-US" sz="2300" u="none" cap="none" strike="noStrike">
                <a:solidFill>
                  <a:srgbClr val="FFFFFF"/>
                </a:solidFill>
                <a:latin typeface="Poppins Medium"/>
                <a:ea typeface="Poppins Medium"/>
                <a:cs typeface="Poppins Medium"/>
                <a:sym typeface="Poppins Medium"/>
              </a:rPr>
              <a:t>Request a paper form</a:t>
            </a:r>
            <a:endParaRPr b="0" i="0" sz="2300" u="none" cap="none" strike="noStrike">
              <a:solidFill>
                <a:srgbClr val="000000"/>
              </a:solidFill>
              <a:latin typeface="Arial"/>
              <a:ea typeface="Arial"/>
              <a:cs typeface="Arial"/>
              <a:sym typeface="Arial"/>
            </a:endParaRPr>
          </a:p>
          <a:p>
            <a:pPr indent="-254000" lvl="1" marL="558800" marR="0" rtl="0" algn="l">
              <a:lnSpc>
                <a:spcPct val="100000"/>
              </a:lnSpc>
              <a:spcBef>
                <a:spcPts val="0"/>
              </a:spcBef>
              <a:spcAft>
                <a:spcPts val="0"/>
              </a:spcAft>
              <a:buClr>
                <a:srgbClr val="FFFFFF"/>
              </a:buClr>
              <a:buSzPts val="3600"/>
              <a:buFont typeface="Arial"/>
              <a:buChar char="•"/>
            </a:pPr>
            <a:r>
              <a:rPr b="1" i="0" lang="en-US" sz="2300" u="none" cap="none" strike="noStrike">
                <a:solidFill>
                  <a:srgbClr val="FFFFFF"/>
                </a:solidFill>
                <a:latin typeface="Poppins Medium"/>
                <a:ea typeface="Poppins Medium"/>
                <a:cs typeface="Poppins Medium"/>
                <a:sym typeface="Poppins Medium"/>
              </a:rPr>
              <a:t>Submit updates with ID and proof of address (if needed)</a:t>
            </a:r>
            <a:endParaRPr b="0" i="0" sz="2300" u="none" cap="none" strike="noStrike">
              <a:solidFill>
                <a:srgbClr val="000000"/>
              </a:solidFill>
              <a:latin typeface="Arial"/>
              <a:ea typeface="Arial"/>
              <a:cs typeface="Arial"/>
              <a:sym typeface="Arial"/>
            </a:endParaRPr>
          </a:p>
          <a:p>
            <a:pPr indent="-285750" lvl="1" marL="609600" marR="0" rtl="0" algn="l">
              <a:lnSpc>
                <a:spcPct val="100000"/>
              </a:lnSpc>
              <a:spcBef>
                <a:spcPts val="0"/>
              </a:spcBef>
              <a:spcAft>
                <a:spcPts val="0"/>
              </a:spcAft>
              <a:buClr>
                <a:srgbClr val="FFFFFF"/>
              </a:buClr>
              <a:buSzPts val="3900"/>
              <a:buFont typeface="Arial"/>
              <a:buChar char="•"/>
            </a:pPr>
            <a:r>
              <a:rPr b="1" i="0" lang="en-US" sz="2300" u="sng" cap="none" strike="noStrike">
                <a:solidFill>
                  <a:srgbClr val="FFFFFF"/>
                </a:solidFill>
                <a:latin typeface="Poppins Medium"/>
                <a:ea typeface="Poppins Medium"/>
                <a:cs typeface="Poppins Medium"/>
                <a:sym typeface="Poppins Medium"/>
                <a:hlinkClick r:id="rId8">
                  <a:extLst>
                    <a:ext uri="{A12FA001-AC4F-418D-AE19-62706E023703}">
                      <ahyp:hlinkClr val="tx"/>
                    </a:ext>
                  </a:extLst>
                </a:hlinkClick>
              </a:rPr>
              <a:t>Forms available in 8 languages at schools or the LAUSD Families website </a:t>
            </a:r>
            <a:endParaRPr b="0" i="0" sz="2300" u="none" cap="none" strike="noStrike">
              <a:solidFill>
                <a:srgbClr val="000000"/>
              </a:solidFill>
              <a:latin typeface="Arial"/>
              <a:ea typeface="Arial"/>
              <a:cs typeface="Arial"/>
              <a:sym typeface="Arial"/>
            </a:endParaRPr>
          </a:p>
        </p:txBody>
      </p:sp>
      <p:grpSp>
        <p:nvGrpSpPr>
          <p:cNvPr id="1247" name="Google Shape;1247;g38a3352c4e0_1_1428"/>
          <p:cNvGrpSpPr/>
          <p:nvPr/>
        </p:nvGrpSpPr>
        <p:grpSpPr>
          <a:xfrm>
            <a:off x="208958" y="4775519"/>
            <a:ext cx="1094298" cy="972922"/>
            <a:chOff x="-21" y="0"/>
            <a:chExt cx="1459064" cy="1297229"/>
          </a:xfrm>
        </p:grpSpPr>
        <p:grpSp>
          <p:nvGrpSpPr>
            <p:cNvPr id="1248" name="Google Shape;1248;g38a3352c4e0_1_1428"/>
            <p:cNvGrpSpPr/>
            <p:nvPr/>
          </p:nvGrpSpPr>
          <p:grpSpPr>
            <a:xfrm rot="5400000">
              <a:off x="-21" y="0"/>
              <a:ext cx="1297229" cy="1297229"/>
              <a:chOff x="0" y="0"/>
              <a:chExt cx="812800" cy="812800"/>
            </a:xfrm>
          </p:grpSpPr>
          <p:sp>
            <p:nvSpPr>
              <p:cNvPr id="1249" name="Google Shape;1249;g38a3352c4e0_1_14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g38a3352c4e0_1_142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51" name="Google Shape;1251;g38a3352c4e0_1_1428"/>
            <p:cNvGrpSpPr/>
            <p:nvPr/>
          </p:nvGrpSpPr>
          <p:grpSpPr>
            <a:xfrm rot="5400000">
              <a:off x="90033" y="90062"/>
              <a:ext cx="1117112" cy="1117112"/>
              <a:chOff x="0" y="0"/>
              <a:chExt cx="812800" cy="812800"/>
            </a:xfrm>
          </p:grpSpPr>
          <p:sp>
            <p:nvSpPr>
              <p:cNvPr id="1252" name="Google Shape;1252;g38a3352c4e0_1_14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g38a3352c4e0_1_142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54" name="Google Shape;1254;g38a3352c4e0_1_1428"/>
            <p:cNvSpPr/>
            <p:nvPr/>
          </p:nvSpPr>
          <p:spPr>
            <a:xfrm>
              <a:off x="155800" y="155800"/>
              <a:ext cx="985520" cy="98552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g38a3352c4e0_1_1428"/>
            <p:cNvSpPr/>
            <p:nvPr/>
          </p:nvSpPr>
          <p:spPr>
            <a:xfrm>
              <a:off x="18291" y="0"/>
              <a:ext cx="1440752" cy="1269662"/>
            </a:xfrm>
            <a:custGeom>
              <a:rect b="b" l="l" r="r" t="t"/>
              <a:pathLst>
                <a:path extrusionOk="0" h="1269662" w="1440752">
                  <a:moveTo>
                    <a:pt x="0" y="0"/>
                  </a:moveTo>
                  <a:lnTo>
                    <a:pt x="1440751" y="0"/>
                  </a:lnTo>
                  <a:lnTo>
                    <a:pt x="1440751" y="1269662"/>
                  </a:lnTo>
                  <a:lnTo>
                    <a:pt x="0" y="1269662"/>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sp>
        <p:nvSpPr>
          <p:cNvPr id="1256" name="Google Shape;1256;g38a3352c4e0_1_1428"/>
          <p:cNvSpPr txBox="1"/>
          <p:nvPr/>
        </p:nvSpPr>
        <p:spPr>
          <a:xfrm>
            <a:off x="1303257" y="9204941"/>
            <a:ext cx="5726400" cy="369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300"/>
              <a:buFont typeface="Arial"/>
              <a:buNone/>
            </a:pPr>
            <a:r>
              <a:rPr b="1" i="0" lang="en-US" sz="2400" u="sng" cap="none" strike="noStrike">
                <a:solidFill>
                  <a:schemeClr val="dk1"/>
                </a:solidFill>
                <a:latin typeface="Poppins Medium"/>
                <a:ea typeface="Poppins Medium"/>
                <a:cs typeface="Poppins Medium"/>
                <a:sym typeface="Poppins Medium"/>
                <a:hlinkClick r:id="rId9">
                  <a:extLst>
                    <a:ext uri="{A12FA001-AC4F-418D-AE19-62706E023703}">
                      <ahyp:hlinkClr val="tx"/>
                    </a:ext>
                  </a:extLst>
                </a:hlinkClick>
              </a:rPr>
              <a:t>(Under School Forms &amp; Resources)</a:t>
            </a:r>
            <a:endParaRPr b="0" i="0" sz="2100" u="none" cap="none" strike="noStrike">
              <a:solidFill>
                <a:schemeClr val="dk1"/>
              </a:solidFill>
              <a:latin typeface="Arial"/>
              <a:ea typeface="Arial"/>
              <a:cs typeface="Arial"/>
              <a:sym typeface="Arial"/>
            </a:endParaRPr>
          </a:p>
        </p:txBody>
      </p:sp>
      <p:sp>
        <p:nvSpPr>
          <p:cNvPr id="1257" name="Google Shape;1257;g38a3352c4e0_1_1428"/>
          <p:cNvSpPr txBox="1"/>
          <p:nvPr/>
        </p:nvSpPr>
        <p:spPr>
          <a:xfrm>
            <a:off x="5304000" y="8461952"/>
            <a:ext cx="7680300" cy="554100"/>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Clr>
                <a:srgbClr val="000000"/>
              </a:buClr>
              <a:buSzPts val="3000"/>
              <a:buFont typeface="Arial"/>
              <a:buNone/>
            </a:pPr>
            <a:r>
              <a:rPr b="1" i="0" lang="en-US" sz="3600" u="sng" cap="none" strike="noStrike">
                <a:solidFill>
                  <a:srgbClr val="002575"/>
                </a:solidFill>
                <a:latin typeface="Poppins"/>
                <a:ea typeface="Poppins"/>
                <a:cs typeface="Poppins"/>
                <a:sym typeface="Poppins"/>
                <a:hlinkClick r:id="rId10">
                  <a:extLst>
                    <a:ext uri="{A12FA001-AC4F-418D-AE19-62706E023703}">
                      <ahyp:hlinkClr val="tx"/>
                    </a:ext>
                  </a:extLst>
                </a:hlinkClick>
              </a:rPr>
              <a:t>https://families.lausd.org/</a:t>
            </a:r>
            <a:endParaRPr b="0" i="0" sz="2100" u="none" cap="none" strike="noStrike">
              <a:solidFill>
                <a:srgbClr val="000000"/>
              </a:solidFill>
              <a:latin typeface="Arial"/>
              <a:ea typeface="Arial"/>
              <a:cs typeface="Arial"/>
              <a:sym typeface="Arial"/>
            </a:endParaRPr>
          </a:p>
        </p:txBody>
      </p:sp>
      <p:sp>
        <p:nvSpPr>
          <p:cNvPr id="1258" name="Google Shape;1258;g38a3352c4e0_1_1428"/>
          <p:cNvSpPr txBox="1"/>
          <p:nvPr/>
        </p:nvSpPr>
        <p:spPr>
          <a:xfrm>
            <a:off x="10306391" y="9204941"/>
            <a:ext cx="6678600" cy="369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400" u="sng" cap="none" strike="noStrike">
                <a:solidFill>
                  <a:schemeClr val="dk1"/>
                </a:solidFill>
                <a:latin typeface="Poppins Medium"/>
                <a:ea typeface="Poppins Medium"/>
                <a:cs typeface="Poppins Medium"/>
                <a:sym typeface="Poppins Medium"/>
                <a:hlinkClick r:id="rId11">
                  <a:extLst>
                    <a:ext uri="{A12FA001-AC4F-418D-AE19-62706E023703}">
                      <ahyp:hlinkClr val="tx"/>
                    </a:ext>
                  </a:extLst>
                </a:hlinkClick>
              </a:rPr>
              <a:t>(Bajo Formularios y recursos escolares)</a:t>
            </a:r>
            <a:endParaRPr b="0" i="0" sz="2100" u="none" cap="none" strike="noStrik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p8"/>
          <p:cNvSpPr txBox="1"/>
          <p:nvPr/>
        </p:nvSpPr>
        <p:spPr>
          <a:xfrm>
            <a:off x="745213" y="2721625"/>
            <a:ext cx="6491700" cy="1704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930"/>
              <a:buFont typeface="Arial"/>
              <a:buNone/>
            </a:pPr>
            <a:r>
              <a:rPr b="1" i="0" lang="en-US" sz="2130" u="none" cap="none" strike="noStrike">
                <a:solidFill>
                  <a:srgbClr val="002575"/>
                </a:solidFill>
                <a:latin typeface="Poppins"/>
                <a:ea typeface="Poppins"/>
                <a:cs typeface="Poppins"/>
                <a:sym typeface="Poppins"/>
              </a:rPr>
              <a:t>LAUSD Parent Student Handbook offers</a:t>
            </a:r>
            <a:r>
              <a:rPr b="1" lang="en-US" sz="2130">
                <a:solidFill>
                  <a:srgbClr val="002575"/>
                </a:solidFill>
                <a:latin typeface="Poppins"/>
                <a:ea typeface="Poppins"/>
                <a:cs typeface="Poppins"/>
                <a:sym typeface="Poppins"/>
              </a:rPr>
              <a:t> information on School Attendance starting on page 30.  Please access the Parent Student Handbook </a:t>
            </a:r>
            <a:r>
              <a:rPr b="1" lang="en-US" sz="2130" u="sng">
                <a:solidFill>
                  <a:schemeClr val="hlink"/>
                </a:solidFill>
                <a:latin typeface="Poppins"/>
                <a:ea typeface="Poppins"/>
                <a:cs typeface="Poppins"/>
                <a:sym typeface="Poppins"/>
                <a:hlinkClick r:id="rId3"/>
              </a:rPr>
              <a:t>https://www.lausd.org/Page/17131</a:t>
            </a:r>
            <a:r>
              <a:rPr b="1" lang="en-US" sz="2130">
                <a:solidFill>
                  <a:srgbClr val="002575"/>
                </a:solidFill>
                <a:latin typeface="Poppins"/>
                <a:ea typeface="Poppins"/>
                <a:cs typeface="Poppins"/>
                <a:sym typeface="Poppins"/>
              </a:rPr>
              <a:t> </a:t>
            </a:r>
            <a:endParaRPr b="0" i="0" sz="600" u="none" cap="none" strike="noStrike">
              <a:solidFill>
                <a:srgbClr val="000000"/>
              </a:solidFill>
              <a:latin typeface="Arial"/>
              <a:ea typeface="Arial"/>
              <a:cs typeface="Arial"/>
              <a:sym typeface="Arial"/>
            </a:endParaRPr>
          </a:p>
        </p:txBody>
      </p:sp>
      <p:pic>
        <p:nvPicPr>
          <p:cNvPr id="1264" name="Google Shape;1264;p8"/>
          <p:cNvPicPr preferRelativeResize="0"/>
          <p:nvPr/>
        </p:nvPicPr>
        <p:blipFill>
          <a:blip r:embed="rId4">
            <a:alphaModFix/>
          </a:blip>
          <a:stretch>
            <a:fillRect/>
          </a:stretch>
        </p:blipFill>
        <p:spPr>
          <a:xfrm>
            <a:off x="11039064" y="4781762"/>
            <a:ext cx="4113025" cy="5332650"/>
          </a:xfrm>
          <a:prstGeom prst="rect">
            <a:avLst/>
          </a:prstGeom>
          <a:noFill/>
          <a:ln>
            <a:noFill/>
          </a:ln>
        </p:spPr>
      </p:pic>
      <p:pic>
        <p:nvPicPr>
          <p:cNvPr id="1265" name="Google Shape;1265;p8"/>
          <p:cNvPicPr preferRelativeResize="0"/>
          <p:nvPr/>
        </p:nvPicPr>
        <p:blipFill>
          <a:blip r:embed="rId5">
            <a:alphaModFix/>
          </a:blip>
          <a:stretch>
            <a:fillRect/>
          </a:stretch>
        </p:blipFill>
        <p:spPr>
          <a:xfrm>
            <a:off x="0" y="-9"/>
            <a:ext cx="18288000" cy="2366367"/>
          </a:xfrm>
          <a:prstGeom prst="rect">
            <a:avLst/>
          </a:prstGeom>
          <a:noFill/>
          <a:ln>
            <a:noFill/>
          </a:ln>
        </p:spPr>
      </p:pic>
      <p:pic>
        <p:nvPicPr>
          <p:cNvPr id="1266" name="Google Shape;1266;p8"/>
          <p:cNvPicPr preferRelativeResize="0"/>
          <p:nvPr/>
        </p:nvPicPr>
        <p:blipFill>
          <a:blip r:embed="rId6">
            <a:alphaModFix/>
          </a:blip>
          <a:stretch>
            <a:fillRect/>
          </a:stretch>
        </p:blipFill>
        <p:spPr>
          <a:xfrm>
            <a:off x="1487925" y="4849026"/>
            <a:ext cx="5006274" cy="5198175"/>
          </a:xfrm>
          <a:prstGeom prst="rect">
            <a:avLst/>
          </a:prstGeom>
          <a:noFill/>
          <a:ln>
            <a:noFill/>
          </a:ln>
        </p:spPr>
      </p:pic>
      <p:sp>
        <p:nvSpPr>
          <p:cNvPr id="1267" name="Google Shape;1267;p8"/>
          <p:cNvSpPr txBox="1"/>
          <p:nvPr/>
        </p:nvSpPr>
        <p:spPr>
          <a:xfrm>
            <a:off x="9200225" y="2681550"/>
            <a:ext cx="7790700" cy="1785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230"/>
              <a:buFont typeface="Arial"/>
              <a:buNone/>
            </a:pPr>
            <a:r>
              <a:rPr b="1" lang="en-US" sz="2230">
                <a:solidFill>
                  <a:srgbClr val="002575"/>
                </a:solidFill>
                <a:latin typeface="Poppins"/>
                <a:ea typeface="Poppins"/>
                <a:cs typeface="Poppins"/>
                <a:sym typeface="Poppins"/>
              </a:rPr>
              <a:t>El Manual para Padres y Estudiantes del LAUSD ofrece información sobre la asistencia escolar a partir de la página 30. Acceda al Manual para Padres y Estudiantes en </a:t>
            </a:r>
            <a:r>
              <a:rPr b="1" lang="en-US" sz="2230" u="sng">
                <a:solidFill>
                  <a:schemeClr val="hlink"/>
                </a:solidFill>
                <a:latin typeface="Poppins"/>
                <a:ea typeface="Poppins"/>
                <a:cs typeface="Poppins"/>
                <a:sym typeface="Poppins"/>
                <a:hlinkClick r:id="rId7"/>
              </a:rPr>
              <a:t>https://www.lausd.org/Page/17131</a:t>
            </a:r>
            <a:r>
              <a:rPr b="1" lang="en-US" sz="2230">
                <a:solidFill>
                  <a:srgbClr val="002575"/>
                </a:solidFill>
                <a:latin typeface="Poppins"/>
                <a:ea typeface="Poppins"/>
                <a:cs typeface="Poppins"/>
                <a:sym typeface="Poppins"/>
              </a:rPr>
              <a:t> </a:t>
            </a:r>
            <a:endParaRPr b="1" i="0" sz="2230" u="none" cap="none" strike="noStrike">
              <a:solidFill>
                <a:srgbClr val="002575"/>
              </a:solidFill>
              <a:latin typeface="Poppins"/>
              <a:ea typeface="Poppins"/>
              <a:cs typeface="Poppins"/>
              <a:sym typeface="Poppi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g2e26d5afc29_0_297"/>
          <p:cNvSpPr/>
          <p:nvPr/>
        </p:nvSpPr>
        <p:spPr>
          <a:xfrm>
            <a:off x="8637950" y="1590175"/>
            <a:ext cx="9650100" cy="86970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74" name="Google Shape;1274;g2e26d5afc29_0_297"/>
          <p:cNvSpPr txBox="1"/>
          <p:nvPr/>
        </p:nvSpPr>
        <p:spPr>
          <a:xfrm>
            <a:off x="709951" y="2965850"/>
            <a:ext cx="6999000" cy="7080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4600"/>
              <a:buFont typeface="Arial"/>
              <a:buNone/>
            </a:pPr>
            <a:r>
              <a:rPr b="0" i="0" lang="en-US" sz="4600" u="none" cap="none" strike="noStrike">
                <a:solidFill>
                  <a:srgbClr val="00247C"/>
                </a:solidFill>
                <a:latin typeface="Poppins SemiBold"/>
                <a:ea typeface="Poppins SemiBold"/>
                <a:cs typeface="Poppins SemiBold"/>
                <a:sym typeface="Poppins SemiBold"/>
              </a:rPr>
              <a:t>Absence Verification</a:t>
            </a:r>
            <a:endParaRPr b="0" i="0" sz="4600" u="none" cap="none" strike="noStrike">
              <a:solidFill>
                <a:srgbClr val="00247C"/>
              </a:solidFill>
              <a:latin typeface="Poppins SemiBold"/>
              <a:ea typeface="Poppins SemiBold"/>
              <a:cs typeface="Poppins SemiBold"/>
              <a:sym typeface="Poppins SemiBold"/>
            </a:endParaRPr>
          </a:p>
        </p:txBody>
      </p:sp>
      <p:sp>
        <p:nvSpPr>
          <p:cNvPr id="1275" name="Google Shape;1275;g2e26d5afc29_0_297"/>
          <p:cNvSpPr txBox="1"/>
          <p:nvPr/>
        </p:nvSpPr>
        <p:spPr>
          <a:xfrm>
            <a:off x="9498688" y="5078892"/>
            <a:ext cx="8259000" cy="1404000"/>
          </a:xfrm>
          <a:prstGeom prst="rect">
            <a:avLst/>
          </a:prstGeom>
          <a:noFill/>
          <a:ln>
            <a:noFill/>
          </a:ln>
        </p:spPr>
        <p:txBody>
          <a:bodyPr anchorCtr="0" anchor="t" bIns="0" lIns="0" spcFirstLastPara="1" rIns="0" wrap="square" tIns="0">
            <a:spAutoFit/>
          </a:bodyPr>
          <a:lstStyle/>
          <a:p>
            <a:pPr indent="-381000" lvl="0" marL="457200" marR="0" rtl="0" algn="l">
              <a:lnSpc>
                <a:spcPct val="140020"/>
              </a:lnSpc>
              <a:spcBef>
                <a:spcPts val="0"/>
              </a:spcBef>
              <a:spcAft>
                <a:spcPts val="0"/>
              </a:spcAft>
              <a:buClr>
                <a:srgbClr val="0062AD"/>
              </a:buClr>
              <a:buSzPts val="2400"/>
              <a:buFont typeface="Poppins"/>
              <a:buChar char="●"/>
            </a:pPr>
            <a:r>
              <a:rPr b="1" i="0" lang="en-US" sz="2400" u="none" cap="none" strike="noStrike">
                <a:solidFill>
                  <a:srgbClr val="0062AD"/>
                </a:solidFill>
                <a:latin typeface="Poppins"/>
                <a:ea typeface="Poppins"/>
                <a:cs typeface="Poppins"/>
                <a:sym typeface="Poppins"/>
              </a:rPr>
              <a:t>Parent/legal guardian </a:t>
            </a:r>
            <a:endParaRPr b="0" i="0" sz="2400" u="none" cap="none" strike="noStrike">
              <a:solidFill>
                <a:srgbClr val="0062AD"/>
              </a:solidFill>
              <a:latin typeface="Arial"/>
              <a:ea typeface="Arial"/>
              <a:cs typeface="Arial"/>
              <a:sym typeface="Arial"/>
            </a:endParaRPr>
          </a:p>
          <a:p>
            <a:pPr indent="-254000" lvl="1" marL="431800" marR="0" rtl="0" algn="l">
              <a:lnSpc>
                <a:spcPct val="140020"/>
              </a:lnSpc>
              <a:spcBef>
                <a:spcPts val="0"/>
              </a:spcBef>
              <a:spcAft>
                <a:spcPts val="0"/>
              </a:spcAft>
              <a:buClr>
                <a:srgbClr val="0062AD"/>
              </a:buClr>
              <a:buSzPts val="2400"/>
              <a:buFont typeface="Arial"/>
              <a:buChar char="•"/>
            </a:pPr>
            <a:r>
              <a:rPr b="1" i="0" lang="en-US" sz="2400" u="none" cap="none" strike="noStrike">
                <a:solidFill>
                  <a:srgbClr val="0062AD"/>
                </a:solidFill>
                <a:latin typeface="Poppins"/>
                <a:ea typeface="Poppins"/>
                <a:cs typeface="Poppins"/>
                <a:sym typeface="Poppins"/>
              </a:rPr>
              <a:t>Doctor</a:t>
            </a:r>
            <a:r>
              <a:rPr b="1" lang="en-US" sz="2400">
                <a:solidFill>
                  <a:srgbClr val="0062AD"/>
                </a:solidFill>
                <a:latin typeface="Poppins"/>
                <a:ea typeface="Poppins"/>
                <a:cs typeface="Poppins"/>
                <a:sym typeface="Poppins"/>
              </a:rPr>
              <a:t> or medical provider</a:t>
            </a:r>
            <a:endParaRPr b="0" i="0" sz="2400" u="none" cap="none" strike="noStrike">
              <a:solidFill>
                <a:srgbClr val="0062AD"/>
              </a:solidFill>
              <a:latin typeface="Arial"/>
              <a:ea typeface="Arial"/>
              <a:cs typeface="Arial"/>
              <a:sym typeface="Arial"/>
            </a:endParaRPr>
          </a:p>
          <a:p>
            <a:pPr indent="-254000" lvl="1" marL="431800" marR="0" rtl="0" algn="l">
              <a:lnSpc>
                <a:spcPct val="140020"/>
              </a:lnSpc>
              <a:spcBef>
                <a:spcPts val="0"/>
              </a:spcBef>
              <a:spcAft>
                <a:spcPts val="0"/>
              </a:spcAft>
              <a:buClr>
                <a:srgbClr val="0062AD"/>
              </a:buClr>
              <a:buSzPts val="2400"/>
              <a:buFont typeface="Arial"/>
              <a:buChar char="•"/>
            </a:pPr>
            <a:r>
              <a:rPr b="1" i="0" lang="en-US" sz="2400" u="none" cap="none" strike="noStrike">
                <a:solidFill>
                  <a:srgbClr val="0062AD"/>
                </a:solidFill>
                <a:latin typeface="Poppins"/>
                <a:ea typeface="Poppins"/>
                <a:cs typeface="Poppins"/>
                <a:sym typeface="Poppins"/>
              </a:rPr>
              <a:t>Court </a:t>
            </a:r>
            <a:r>
              <a:rPr b="1" lang="en-US" sz="2400">
                <a:solidFill>
                  <a:srgbClr val="0062AD"/>
                </a:solidFill>
                <a:latin typeface="Poppins"/>
                <a:ea typeface="Poppins"/>
                <a:cs typeface="Poppins"/>
                <a:sym typeface="Poppins"/>
              </a:rPr>
              <a:t>documents</a:t>
            </a:r>
            <a:endParaRPr b="1" sz="2400">
              <a:solidFill>
                <a:srgbClr val="0062AD"/>
              </a:solidFill>
              <a:latin typeface="Poppins"/>
              <a:ea typeface="Poppins"/>
              <a:cs typeface="Poppins"/>
              <a:sym typeface="Poppins"/>
            </a:endParaRPr>
          </a:p>
        </p:txBody>
      </p:sp>
      <p:sp>
        <p:nvSpPr>
          <p:cNvPr id="1276" name="Google Shape;1276;g2e26d5afc29_0_297"/>
          <p:cNvSpPr txBox="1"/>
          <p:nvPr/>
        </p:nvSpPr>
        <p:spPr>
          <a:xfrm>
            <a:off x="594750" y="7672950"/>
            <a:ext cx="7229400" cy="8127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Clr>
                <a:srgbClr val="000000"/>
              </a:buClr>
              <a:buSzPts val="1800"/>
              <a:buFont typeface="Arial"/>
              <a:buNone/>
            </a:pPr>
            <a:r>
              <a:rPr b="1" i="0" lang="en-US" sz="1800" u="none" cap="none" strike="noStrike">
                <a:solidFill>
                  <a:srgbClr val="008CFF"/>
                </a:solidFill>
                <a:latin typeface="Poppins"/>
                <a:ea typeface="Poppins"/>
                <a:cs typeface="Poppins"/>
                <a:sym typeface="Poppins"/>
              </a:rPr>
              <a:t>*</a:t>
            </a:r>
            <a:r>
              <a:rPr b="1" i="0" lang="en-US" sz="2200" u="none" cap="none" strike="noStrike">
                <a:solidFill>
                  <a:srgbClr val="008CFF"/>
                </a:solidFill>
                <a:latin typeface="Poppins"/>
                <a:ea typeface="Poppins"/>
                <a:cs typeface="Poppins"/>
                <a:sym typeface="Poppins"/>
              </a:rPr>
              <a:t>Siblings, grandparents, cousins, other students cannot provide absence verification. </a:t>
            </a:r>
            <a:endParaRPr b="0" i="0" sz="1800" u="none" cap="none" strike="noStrike">
              <a:solidFill>
                <a:srgbClr val="008CFF"/>
              </a:solidFill>
              <a:latin typeface="Arial"/>
              <a:ea typeface="Arial"/>
              <a:cs typeface="Arial"/>
              <a:sym typeface="Arial"/>
            </a:endParaRPr>
          </a:p>
        </p:txBody>
      </p:sp>
      <p:sp>
        <p:nvSpPr>
          <p:cNvPr id="1277" name="Google Shape;1277;g2e26d5afc29_0_297"/>
          <p:cNvSpPr txBox="1"/>
          <p:nvPr/>
        </p:nvSpPr>
        <p:spPr>
          <a:xfrm>
            <a:off x="732574" y="3937150"/>
            <a:ext cx="7349400" cy="3472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400"/>
              <a:buFont typeface="Arial"/>
              <a:buNone/>
            </a:pPr>
            <a:r>
              <a:rPr b="1" i="0" lang="en-US" sz="2400" u="none" cap="none" strike="noStrike">
                <a:solidFill>
                  <a:srgbClr val="002575"/>
                </a:solidFill>
                <a:latin typeface="Poppins"/>
                <a:ea typeface="Poppins"/>
                <a:cs typeface="Poppins"/>
                <a:sym typeface="Poppins"/>
              </a:rPr>
              <a:t>It is the parent’s/legal guardian’s responsibility to provide documentation to verify the reason(s) for absence within 10 school days after the student returns to school in order to prevent absences from being recorded as uncleared/unexcused and counting towards truancy.</a:t>
            </a:r>
            <a:endParaRPr b="0" i="0" sz="1600" u="none" cap="none" strike="noStrike">
              <a:solidFill>
                <a:srgbClr val="000000"/>
              </a:solidFill>
              <a:latin typeface="Arial"/>
              <a:ea typeface="Arial"/>
              <a:cs typeface="Arial"/>
              <a:sym typeface="Arial"/>
            </a:endParaRPr>
          </a:p>
        </p:txBody>
      </p:sp>
      <p:sp>
        <p:nvSpPr>
          <p:cNvPr id="1278" name="Google Shape;1278;g2e26d5afc29_0_297"/>
          <p:cNvSpPr txBox="1"/>
          <p:nvPr/>
        </p:nvSpPr>
        <p:spPr>
          <a:xfrm>
            <a:off x="8835400" y="2712500"/>
            <a:ext cx="8922300" cy="477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600"/>
              <a:buFont typeface="Arial"/>
              <a:buNone/>
            </a:pPr>
            <a:r>
              <a:rPr b="1" lang="en-US" sz="3100">
                <a:solidFill>
                  <a:srgbClr val="0189FF"/>
                </a:solidFill>
                <a:latin typeface="Poppins"/>
                <a:ea typeface="Poppins"/>
                <a:cs typeface="Poppins"/>
                <a:sym typeface="Poppins"/>
              </a:rPr>
              <a:t>SCHOOL ABSENCE VERIFICATION PROTOCOL:</a:t>
            </a:r>
            <a:endParaRPr sz="2100">
              <a:solidFill>
                <a:srgbClr val="0189FF"/>
              </a:solidFill>
              <a:latin typeface="Poppins"/>
              <a:ea typeface="Poppins"/>
              <a:cs typeface="Poppins"/>
              <a:sym typeface="Poppins"/>
            </a:endParaRPr>
          </a:p>
        </p:txBody>
      </p:sp>
      <p:pic>
        <p:nvPicPr>
          <p:cNvPr id="1279" name="Google Shape;1279;g2e26d5afc29_0_297"/>
          <p:cNvPicPr preferRelativeResize="0"/>
          <p:nvPr/>
        </p:nvPicPr>
        <p:blipFill rotWithShape="1">
          <a:blip r:embed="rId3">
            <a:alphaModFix/>
          </a:blip>
          <a:srcRect b="0" l="0" r="0" t="0"/>
          <a:stretch/>
        </p:blipFill>
        <p:spPr>
          <a:xfrm>
            <a:off x="434825" y="9021925"/>
            <a:ext cx="2399826" cy="911400"/>
          </a:xfrm>
          <a:prstGeom prst="rect">
            <a:avLst/>
          </a:prstGeom>
          <a:noFill/>
          <a:ln>
            <a:noFill/>
          </a:ln>
        </p:spPr>
      </p:pic>
      <p:sp>
        <p:nvSpPr>
          <p:cNvPr id="1280" name="Google Shape;1280;g2e26d5afc29_0_297"/>
          <p:cNvSpPr txBox="1"/>
          <p:nvPr/>
        </p:nvSpPr>
        <p:spPr>
          <a:xfrm>
            <a:off x="8681800" y="3535950"/>
            <a:ext cx="9229500" cy="1293000"/>
          </a:xfrm>
          <a:prstGeom prst="rect">
            <a:avLst/>
          </a:prstGeom>
          <a:noFill/>
          <a:ln>
            <a:noFill/>
          </a:ln>
        </p:spPr>
        <p:txBody>
          <a:bodyPr anchorCtr="0" anchor="t" bIns="91425" lIns="91425" spcFirstLastPara="1" rIns="91425" wrap="square" tIns="91425">
            <a:spAutoFit/>
          </a:bodyPr>
          <a:lstStyle/>
          <a:p>
            <a:pPr indent="-381000" lvl="0" marL="457200" rtl="0" algn="l">
              <a:lnSpc>
                <a:spcPct val="100000"/>
              </a:lnSpc>
              <a:spcBef>
                <a:spcPts val="0"/>
              </a:spcBef>
              <a:spcAft>
                <a:spcPts val="0"/>
              </a:spcAft>
              <a:buClr>
                <a:srgbClr val="002575"/>
              </a:buClr>
              <a:buSzPts val="2400"/>
              <a:buFont typeface="Poppins"/>
              <a:buChar char="❖"/>
            </a:pPr>
            <a:r>
              <a:rPr b="1" lang="en-US" sz="2400">
                <a:solidFill>
                  <a:srgbClr val="002575"/>
                </a:solidFill>
                <a:latin typeface="Poppins"/>
                <a:ea typeface="Poppins"/>
                <a:cs typeface="Poppins"/>
                <a:sym typeface="Poppins"/>
              </a:rPr>
              <a:t>To verify absences, an absence note should be completed by the following individuals, or alternative documents may be submitted to the school:</a:t>
            </a:r>
            <a:endParaRPr/>
          </a:p>
        </p:txBody>
      </p:sp>
      <p:sp>
        <p:nvSpPr>
          <p:cNvPr id="1281" name="Google Shape;1281;g2e26d5afc29_0_297"/>
          <p:cNvSpPr txBox="1"/>
          <p:nvPr/>
        </p:nvSpPr>
        <p:spPr>
          <a:xfrm>
            <a:off x="8654950" y="6642038"/>
            <a:ext cx="7710300" cy="923400"/>
          </a:xfrm>
          <a:prstGeom prst="rect">
            <a:avLst/>
          </a:prstGeom>
          <a:noFill/>
          <a:ln>
            <a:noFill/>
          </a:ln>
        </p:spPr>
        <p:txBody>
          <a:bodyPr anchorCtr="0" anchor="t" bIns="91425" lIns="91425" spcFirstLastPara="1" rIns="91425" wrap="square" tIns="91425">
            <a:spAutoFit/>
          </a:bodyPr>
          <a:lstStyle/>
          <a:p>
            <a:pPr indent="-381000" lvl="0" marL="457200" rtl="0" algn="l">
              <a:lnSpc>
                <a:spcPct val="100000"/>
              </a:lnSpc>
              <a:spcBef>
                <a:spcPts val="0"/>
              </a:spcBef>
              <a:spcAft>
                <a:spcPts val="0"/>
              </a:spcAft>
              <a:buClr>
                <a:srgbClr val="002575"/>
              </a:buClr>
              <a:buSzPts val="2400"/>
              <a:buFont typeface="Poppins"/>
              <a:buChar char="❖"/>
            </a:pPr>
            <a:r>
              <a:rPr b="1" lang="en-US" sz="2400">
                <a:solidFill>
                  <a:srgbClr val="002575"/>
                </a:solidFill>
                <a:latin typeface="Poppins"/>
                <a:ea typeface="Poppins"/>
                <a:cs typeface="Poppins"/>
                <a:sym typeface="Poppins"/>
              </a:rPr>
              <a:t>Submit the notes or documents by the day following your absence to:</a:t>
            </a:r>
            <a:endParaRPr/>
          </a:p>
        </p:txBody>
      </p:sp>
      <p:sp>
        <p:nvSpPr>
          <p:cNvPr id="1282" name="Google Shape;1282;g2e26d5afc29_0_297"/>
          <p:cNvSpPr txBox="1"/>
          <p:nvPr/>
        </p:nvSpPr>
        <p:spPr>
          <a:xfrm>
            <a:off x="9625438" y="7792942"/>
            <a:ext cx="8259000" cy="1921200"/>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1" lang="en-US" sz="2400">
                <a:solidFill>
                  <a:srgbClr val="002575"/>
                </a:solidFill>
                <a:latin typeface="Poppins"/>
                <a:ea typeface="Poppins"/>
                <a:cs typeface="Poppins"/>
                <a:sym typeface="Poppins"/>
              </a:rPr>
              <a:t>Examples: &lt;&lt;insert school protocol&gt;&gt;</a:t>
            </a:r>
            <a:endParaRPr b="1" sz="2400">
              <a:solidFill>
                <a:srgbClr val="002575"/>
              </a:solidFill>
              <a:latin typeface="Poppins"/>
              <a:ea typeface="Poppins"/>
              <a:cs typeface="Poppins"/>
              <a:sym typeface="Poppins"/>
            </a:endParaRPr>
          </a:p>
          <a:p>
            <a:pPr indent="-381000" lvl="0" marL="457200" marR="0" rtl="0" algn="l">
              <a:lnSpc>
                <a:spcPct val="140020"/>
              </a:lnSpc>
              <a:spcBef>
                <a:spcPts val="0"/>
              </a:spcBef>
              <a:spcAft>
                <a:spcPts val="0"/>
              </a:spcAft>
              <a:buClr>
                <a:srgbClr val="0062AD"/>
              </a:buClr>
              <a:buSzPts val="2400"/>
              <a:buFont typeface="Poppins"/>
              <a:buChar char="●"/>
            </a:pPr>
            <a:r>
              <a:rPr b="1" lang="en-US" sz="2400">
                <a:solidFill>
                  <a:srgbClr val="0062AD"/>
                </a:solidFill>
                <a:latin typeface="Poppins"/>
                <a:ea typeface="Poppins"/>
                <a:cs typeface="Poppins"/>
                <a:sym typeface="Poppins"/>
              </a:rPr>
              <a:t>The main office</a:t>
            </a:r>
            <a:endParaRPr b="1" sz="2400">
              <a:solidFill>
                <a:srgbClr val="0062AD"/>
              </a:solidFill>
              <a:latin typeface="Poppins"/>
              <a:ea typeface="Poppins"/>
              <a:cs typeface="Poppins"/>
              <a:sym typeface="Poppins"/>
            </a:endParaRPr>
          </a:p>
          <a:p>
            <a:pPr indent="-381000" lvl="0" marL="457200" marR="0" rtl="0" algn="l">
              <a:lnSpc>
                <a:spcPct val="140020"/>
              </a:lnSpc>
              <a:spcBef>
                <a:spcPts val="0"/>
              </a:spcBef>
              <a:spcAft>
                <a:spcPts val="0"/>
              </a:spcAft>
              <a:buClr>
                <a:srgbClr val="0062AD"/>
              </a:buClr>
              <a:buSzPts val="2400"/>
              <a:buFont typeface="Poppins"/>
              <a:buChar char="●"/>
            </a:pPr>
            <a:r>
              <a:rPr b="1" lang="en-US" sz="2400">
                <a:solidFill>
                  <a:srgbClr val="0062AD"/>
                </a:solidFill>
                <a:latin typeface="Poppins"/>
                <a:ea typeface="Poppins"/>
                <a:cs typeface="Poppins"/>
                <a:sym typeface="Poppins"/>
              </a:rPr>
              <a:t>Attendance office</a:t>
            </a:r>
            <a:endParaRPr b="1" sz="2400">
              <a:solidFill>
                <a:srgbClr val="0062AD"/>
              </a:solidFill>
              <a:latin typeface="Poppins"/>
              <a:ea typeface="Poppins"/>
              <a:cs typeface="Poppins"/>
              <a:sym typeface="Poppins"/>
            </a:endParaRPr>
          </a:p>
          <a:p>
            <a:pPr indent="-381000" lvl="0" marL="457200" marR="0" rtl="0" algn="l">
              <a:lnSpc>
                <a:spcPct val="140020"/>
              </a:lnSpc>
              <a:spcBef>
                <a:spcPts val="0"/>
              </a:spcBef>
              <a:spcAft>
                <a:spcPts val="0"/>
              </a:spcAft>
              <a:buClr>
                <a:srgbClr val="0062AD"/>
              </a:buClr>
              <a:buSzPts val="2400"/>
              <a:buFont typeface="Poppins"/>
              <a:buChar char="●"/>
            </a:pPr>
            <a:r>
              <a:rPr b="1" lang="en-US" sz="2400">
                <a:solidFill>
                  <a:srgbClr val="0062AD"/>
                </a:solidFill>
                <a:latin typeface="Poppins"/>
                <a:ea typeface="Poppins"/>
                <a:cs typeface="Poppins"/>
                <a:sym typeface="Poppins"/>
              </a:rPr>
              <a:t>PSA Counselor, &lt;&lt;insert name&gt;&gt;</a:t>
            </a:r>
            <a:endParaRPr b="1" sz="2400">
              <a:solidFill>
                <a:srgbClr val="0062AD"/>
              </a:solidFill>
              <a:latin typeface="Poppins"/>
              <a:ea typeface="Poppins"/>
              <a:cs typeface="Poppins"/>
              <a:sym typeface="Poppins"/>
            </a:endParaRPr>
          </a:p>
        </p:txBody>
      </p:sp>
      <p:pic>
        <p:nvPicPr>
          <p:cNvPr id="1283" name="Google Shape;1283;g2e26d5afc29_0_297"/>
          <p:cNvPicPr preferRelativeResize="0"/>
          <p:nvPr/>
        </p:nvPicPr>
        <p:blipFill>
          <a:blip r:embed="rId4">
            <a:alphaModFix/>
          </a:blip>
          <a:stretch>
            <a:fillRect/>
          </a:stretch>
        </p:blipFill>
        <p:spPr>
          <a:xfrm>
            <a:off x="0" y="-9"/>
            <a:ext cx="18288000" cy="236636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sp>
        <p:nvSpPr>
          <p:cNvPr id="1289" name="Google Shape;1289;g2e26d5afc29_0_315"/>
          <p:cNvSpPr txBox="1"/>
          <p:nvPr/>
        </p:nvSpPr>
        <p:spPr>
          <a:xfrm>
            <a:off x="270601" y="3098101"/>
            <a:ext cx="8602800" cy="6618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4600"/>
              <a:buFont typeface="Arial"/>
              <a:buNone/>
            </a:pPr>
            <a:r>
              <a:rPr b="0" i="0" lang="en-US" sz="4300" u="none" cap="none" strike="noStrike">
                <a:solidFill>
                  <a:srgbClr val="00247C"/>
                </a:solidFill>
                <a:latin typeface="Poppins SemiBold"/>
                <a:ea typeface="Poppins SemiBold"/>
                <a:cs typeface="Poppins SemiBold"/>
                <a:sym typeface="Poppins SemiBold"/>
              </a:rPr>
              <a:t>VERIFICACIÓN DE AUSENCIAS</a:t>
            </a:r>
            <a:endParaRPr b="0" i="0" sz="4300" u="none" cap="none" strike="noStrike">
              <a:solidFill>
                <a:srgbClr val="00247C"/>
              </a:solidFill>
              <a:latin typeface="Poppins SemiBold"/>
              <a:ea typeface="Poppins SemiBold"/>
              <a:cs typeface="Poppins SemiBold"/>
              <a:sym typeface="Poppins SemiBold"/>
            </a:endParaRPr>
          </a:p>
        </p:txBody>
      </p:sp>
      <p:sp>
        <p:nvSpPr>
          <p:cNvPr id="1290" name="Google Shape;1290;g2e26d5afc29_0_315"/>
          <p:cNvSpPr txBox="1"/>
          <p:nvPr/>
        </p:nvSpPr>
        <p:spPr>
          <a:xfrm>
            <a:off x="737101" y="8177388"/>
            <a:ext cx="6123000" cy="6651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Clr>
                <a:srgbClr val="000000"/>
              </a:buClr>
              <a:buSzPts val="1800"/>
              <a:buFont typeface="Arial"/>
              <a:buNone/>
            </a:pPr>
            <a:r>
              <a:rPr b="1" i="0" lang="en-US" sz="1800" u="none" cap="none" strike="noStrike">
                <a:solidFill>
                  <a:srgbClr val="0189FF"/>
                </a:solidFill>
                <a:latin typeface="Poppins"/>
                <a:ea typeface="Poppins"/>
                <a:cs typeface="Poppins"/>
                <a:sym typeface="Poppins"/>
              </a:rPr>
              <a:t>*Hermanos, abuelos, primos, otros estudiantes no pueden proporcionar verificación de ausencia.</a:t>
            </a:r>
            <a:endParaRPr b="0" i="0" sz="1400" u="none" cap="none" strike="noStrike">
              <a:solidFill>
                <a:srgbClr val="0189FF"/>
              </a:solidFill>
              <a:latin typeface="Arial"/>
              <a:ea typeface="Arial"/>
              <a:cs typeface="Arial"/>
              <a:sym typeface="Arial"/>
            </a:endParaRPr>
          </a:p>
        </p:txBody>
      </p:sp>
      <p:sp>
        <p:nvSpPr>
          <p:cNvPr id="1291" name="Google Shape;1291;g2e26d5afc29_0_315"/>
          <p:cNvSpPr txBox="1"/>
          <p:nvPr/>
        </p:nvSpPr>
        <p:spPr>
          <a:xfrm>
            <a:off x="737100" y="4377150"/>
            <a:ext cx="7669800" cy="3183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200"/>
              <a:buFont typeface="Arial"/>
              <a:buNone/>
            </a:pPr>
            <a:r>
              <a:rPr b="1" i="0" lang="en-US" sz="2200" u="none" cap="none" strike="noStrike">
                <a:solidFill>
                  <a:srgbClr val="002575"/>
                </a:solidFill>
                <a:latin typeface="Poppins"/>
                <a:ea typeface="Poppins"/>
                <a:cs typeface="Poppins"/>
                <a:sym typeface="Poppins"/>
              </a:rPr>
              <a:t>Es responsabilidad del padre/tutor legal proporcionar documentos que justifiquen la razón (o razones) de la ausencia dentro del marco de 10 días escolares después de que el estudiante regrese a la escuela, a fin de prevenir que las ausencias se documenten como injustificadas y que cuenten para el ausentismo.</a:t>
            </a:r>
            <a:endParaRPr b="1" i="0" sz="1400" u="none" cap="none" strike="noStrike">
              <a:solidFill>
                <a:srgbClr val="000000"/>
              </a:solidFill>
              <a:latin typeface="Arial"/>
              <a:ea typeface="Arial"/>
              <a:cs typeface="Arial"/>
              <a:sym typeface="Arial"/>
            </a:endParaRPr>
          </a:p>
        </p:txBody>
      </p:sp>
      <p:sp>
        <p:nvSpPr>
          <p:cNvPr id="1292" name="Google Shape;1292;g2e26d5afc29_0_315"/>
          <p:cNvSpPr/>
          <p:nvPr/>
        </p:nvSpPr>
        <p:spPr>
          <a:xfrm>
            <a:off x="8637950" y="1590175"/>
            <a:ext cx="9650100" cy="86970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93" name="Google Shape;1293;g2e26d5afc29_0_315"/>
          <p:cNvSpPr txBox="1"/>
          <p:nvPr/>
        </p:nvSpPr>
        <p:spPr>
          <a:xfrm>
            <a:off x="9485638" y="4964380"/>
            <a:ext cx="8259000" cy="1404000"/>
          </a:xfrm>
          <a:prstGeom prst="rect">
            <a:avLst/>
          </a:prstGeom>
          <a:noFill/>
          <a:ln>
            <a:noFill/>
          </a:ln>
        </p:spPr>
        <p:txBody>
          <a:bodyPr anchorCtr="0" anchor="t" bIns="0" lIns="0" spcFirstLastPara="1" rIns="0" wrap="square" tIns="0">
            <a:spAutoFit/>
          </a:bodyPr>
          <a:lstStyle/>
          <a:p>
            <a:pPr indent="-381000" lvl="0" marL="457200" marR="0" rtl="0" algn="l">
              <a:lnSpc>
                <a:spcPct val="140020"/>
              </a:lnSpc>
              <a:spcBef>
                <a:spcPts val="0"/>
              </a:spcBef>
              <a:spcAft>
                <a:spcPts val="0"/>
              </a:spcAft>
              <a:buClr>
                <a:srgbClr val="0062AD"/>
              </a:buClr>
              <a:buSzPts val="2400"/>
              <a:buFont typeface="Poppins"/>
              <a:buChar char="●"/>
            </a:pPr>
            <a:r>
              <a:rPr b="1" lang="en-US" sz="2400">
                <a:solidFill>
                  <a:srgbClr val="0062AD"/>
                </a:solidFill>
                <a:latin typeface="Poppins"/>
                <a:ea typeface="Poppins"/>
                <a:cs typeface="Poppins"/>
                <a:sym typeface="Poppins"/>
              </a:rPr>
              <a:t>Padre/tutor legal</a:t>
            </a:r>
            <a:endParaRPr b="1" sz="2400">
              <a:solidFill>
                <a:srgbClr val="0062AD"/>
              </a:solidFill>
              <a:latin typeface="Poppins"/>
              <a:ea typeface="Poppins"/>
              <a:cs typeface="Poppins"/>
              <a:sym typeface="Poppins"/>
            </a:endParaRPr>
          </a:p>
          <a:p>
            <a:pPr indent="-381000" lvl="0" marL="457200" marR="0" rtl="0" algn="l">
              <a:lnSpc>
                <a:spcPct val="140020"/>
              </a:lnSpc>
              <a:spcBef>
                <a:spcPts val="0"/>
              </a:spcBef>
              <a:spcAft>
                <a:spcPts val="0"/>
              </a:spcAft>
              <a:buClr>
                <a:srgbClr val="0062AD"/>
              </a:buClr>
              <a:buSzPts val="2400"/>
              <a:buFont typeface="Poppins"/>
              <a:buChar char="●"/>
            </a:pPr>
            <a:r>
              <a:rPr b="1" lang="en-US" sz="2400">
                <a:solidFill>
                  <a:srgbClr val="0062AD"/>
                </a:solidFill>
                <a:latin typeface="Poppins"/>
                <a:ea typeface="Poppins"/>
                <a:cs typeface="Poppins"/>
                <a:sym typeface="Poppins"/>
              </a:rPr>
              <a:t>Médico o profesional de la salud</a:t>
            </a:r>
            <a:endParaRPr b="1" sz="2400">
              <a:solidFill>
                <a:srgbClr val="0062AD"/>
              </a:solidFill>
              <a:latin typeface="Poppins"/>
              <a:ea typeface="Poppins"/>
              <a:cs typeface="Poppins"/>
              <a:sym typeface="Poppins"/>
            </a:endParaRPr>
          </a:p>
          <a:p>
            <a:pPr indent="-381000" lvl="0" marL="457200" marR="0" rtl="0" algn="l">
              <a:lnSpc>
                <a:spcPct val="140020"/>
              </a:lnSpc>
              <a:spcBef>
                <a:spcPts val="0"/>
              </a:spcBef>
              <a:spcAft>
                <a:spcPts val="0"/>
              </a:spcAft>
              <a:buClr>
                <a:srgbClr val="0062AD"/>
              </a:buClr>
              <a:buSzPts val="2400"/>
              <a:buFont typeface="Poppins"/>
              <a:buChar char="●"/>
            </a:pPr>
            <a:r>
              <a:rPr b="1" lang="en-US" sz="2400">
                <a:solidFill>
                  <a:srgbClr val="0062AD"/>
                </a:solidFill>
                <a:latin typeface="Poppins"/>
                <a:ea typeface="Poppins"/>
                <a:cs typeface="Poppins"/>
                <a:sym typeface="Poppins"/>
              </a:rPr>
              <a:t>Documentos judiciales</a:t>
            </a:r>
            <a:endParaRPr b="1" sz="2400">
              <a:solidFill>
                <a:srgbClr val="0062AD"/>
              </a:solidFill>
              <a:latin typeface="Poppins"/>
              <a:ea typeface="Poppins"/>
              <a:cs typeface="Poppins"/>
              <a:sym typeface="Poppins"/>
            </a:endParaRPr>
          </a:p>
        </p:txBody>
      </p:sp>
      <p:sp>
        <p:nvSpPr>
          <p:cNvPr id="1294" name="Google Shape;1294;g2e26d5afc29_0_315"/>
          <p:cNvSpPr txBox="1"/>
          <p:nvPr/>
        </p:nvSpPr>
        <p:spPr>
          <a:xfrm>
            <a:off x="8835400" y="2702550"/>
            <a:ext cx="10168200" cy="415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600"/>
              <a:buFont typeface="Arial"/>
              <a:buNone/>
            </a:pPr>
            <a:r>
              <a:rPr b="1" lang="en-US" sz="2700">
                <a:solidFill>
                  <a:srgbClr val="0189FF"/>
                </a:solidFill>
                <a:latin typeface="Poppins"/>
                <a:ea typeface="Poppins"/>
                <a:cs typeface="Poppins"/>
                <a:sym typeface="Poppins"/>
              </a:rPr>
              <a:t>PROTOCOLO DE VERIFICACIÓN DE AUSENCIA ESCOLAR:</a:t>
            </a:r>
            <a:endParaRPr sz="1700">
              <a:solidFill>
                <a:srgbClr val="0189FF"/>
              </a:solidFill>
              <a:latin typeface="Poppins"/>
              <a:ea typeface="Poppins"/>
              <a:cs typeface="Poppins"/>
              <a:sym typeface="Poppins"/>
            </a:endParaRPr>
          </a:p>
        </p:txBody>
      </p:sp>
      <p:sp>
        <p:nvSpPr>
          <p:cNvPr id="1295" name="Google Shape;1295;g2e26d5afc29_0_315"/>
          <p:cNvSpPr txBox="1"/>
          <p:nvPr/>
        </p:nvSpPr>
        <p:spPr>
          <a:xfrm>
            <a:off x="8637950" y="3302063"/>
            <a:ext cx="9229500" cy="1662300"/>
          </a:xfrm>
          <a:prstGeom prst="rect">
            <a:avLst/>
          </a:prstGeom>
          <a:noFill/>
          <a:ln>
            <a:noFill/>
          </a:ln>
        </p:spPr>
        <p:txBody>
          <a:bodyPr anchorCtr="0" anchor="t" bIns="91425" lIns="91425" spcFirstLastPara="1" rIns="91425" wrap="square" tIns="91425">
            <a:spAutoFit/>
          </a:bodyPr>
          <a:lstStyle/>
          <a:p>
            <a:pPr indent="-381000" lvl="0" marL="457200" rtl="0" algn="l">
              <a:lnSpc>
                <a:spcPct val="100000"/>
              </a:lnSpc>
              <a:spcBef>
                <a:spcPts val="0"/>
              </a:spcBef>
              <a:spcAft>
                <a:spcPts val="0"/>
              </a:spcAft>
              <a:buClr>
                <a:srgbClr val="002575"/>
              </a:buClr>
              <a:buSzPts val="2400"/>
              <a:buFont typeface="Poppins"/>
              <a:buChar char="❖"/>
            </a:pPr>
            <a:r>
              <a:rPr b="1" lang="en-US" sz="2400">
                <a:solidFill>
                  <a:srgbClr val="002575"/>
                </a:solidFill>
                <a:latin typeface="Poppins"/>
                <a:ea typeface="Poppins"/>
                <a:cs typeface="Poppins"/>
                <a:sym typeface="Poppins"/>
              </a:rPr>
              <a:t>Para verificar las ausencias, se debe completar una nota de ausencia por las siguientes personas, o se pueden presentar documentos alternativos a la escuela:</a:t>
            </a:r>
            <a:endParaRPr/>
          </a:p>
        </p:txBody>
      </p:sp>
      <p:sp>
        <p:nvSpPr>
          <p:cNvPr id="1296" name="Google Shape;1296;g2e26d5afc29_0_315"/>
          <p:cNvSpPr txBox="1"/>
          <p:nvPr/>
        </p:nvSpPr>
        <p:spPr>
          <a:xfrm>
            <a:off x="8654950" y="6661663"/>
            <a:ext cx="7710300" cy="923400"/>
          </a:xfrm>
          <a:prstGeom prst="rect">
            <a:avLst/>
          </a:prstGeom>
          <a:noFill/>
          <a:ln>
            <a:noFill/>
          </a:ln>
        </p:spPr>
        <p:txBody>
          <a:bodyPr anchorCtr="0" anchor="t" bIns="91425" lIns="91425" spcFirstLastPara="1" rIns="91425" wrap="square" tIns="91425">
            <a:spAutoFit/>
          </a:bodyPr>
          <a:lstStyle/>
          <a:p>
            <a:pPr indent="-381000" lvl="0" marL="457200" rtl="0" algn="l">
              <a:lnSpc>
                <a:spcPct val="100000"/>
              </a:lnSpc>
              <a:spcBef>
                <a:spcPts val="0"/>
              </a:spcBef>
              <a:spcAft>
                <a:spcPts val="0"/>
              </a:spcAft>
              <a:buClr>
                <a:srgbClr val="002575"/>
              </a:buClr>
              <a:buSzPts val="2400"/>
              <a:buFont typeface="Poppins"/>
              <a:buChar char="❖"/>
            </a:pPr>
            <a:r>
              <a:rPr b="1" lang="en-US" sz="2400">
                <a:solidFill>
                  <a:srgbClr val="002575"/>
                </a:solidFill>
                <a:latin typeface="Poppins"/>
                <a:ea typeface="Poppins"/>
                <a:cs typeface="Poppins"/>
                <a:sym typeface="Poppins"/>
              </a:rPr>
              <a:t>Entregar las notas o documentos al día siguiente de su ausencia a:</a:t>
            </a:r>
            <a:endParaRPr/>
          </a:p>
        </p:txBody>
      </p:sp>
      <p:sp>
        <p:nvSpPr>
          <p:cNvPr id="1297" name="Google Shape;1297;g2e26d5afc29_0_315"/>
          <p:cNvSpPr txBox="1"/>
          <p:nvPr/>
        </p:nvSpPr>
        <p:spPr>
          <a:xfrm>
            <a:off x="9625438" y="7766267"/>
            <a:ext cx="8259000" cy="1921200"/>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1" lang="en-US" sz="2400">
                <a:solidFill>
                  <a:srgbClr val="002575"/>
                </a:solidFill>
                <a:latin typeface="Poppins"/>
                <a:ea typeface="Poppins"/>
                <a:cs typeface="Poppins"/>
                <a:sym typeface="Poppins"/>
              </a:rPr>
              <a:t>Ejemplos:&lt;&lt;insert school protocol&gt;&gt;</a:t>
            </a:r>
            <a:endParaRPr b="1" sz="2400">
              <a:solidFill>
                <a:srgbClr val="002575"/>
              </a:solidFill>
              <a:latin typeface="Poppins"/>
              <a:ea typeface="Poppins"/>
              <a:cs typeface="Poppins"/>
              <a:sym typeface="Poppins"/>
            </a:endParaRPr>
          </a:p>
          <a:p>
            <a:pPr indent="-381000" lvl="0" marL="457200" marR="0" rtl="0" algn="l">
              <a:lnSpc>
                <a:spcPct val="140020"/>
              </a:lnSpc>
              <a:spcBef>
                <a:spcPts val="0"/>
              </a:spcBef>
              <a:spcAft>
                <a:spcPts val="0"/>
              </a:spcAft>
              <a:buClr>
                <a:srgbClr val="0062AD"/>
              </a:buClr>
              <a:buSzPts val="2400"/>
              <a:buFont typeface="Poppins"/>
              <a:buChar char="●"/>
            </a:pPr>
            <a:r>
              <a:rPr b="1" lang="en-US" sz="2400">
                <a:solidFill>
                  <a:srgbClr val="0062AD"/>
                </a:solidFill>
                <a:latin typeface="Poppins"/>
                <a:ea typeface="Poppins"/>
                <a:cs typeface="Poppins"/>
                <a:sym typeface="Poppins"/>
              </a:rPr>
              <a:t>La oficina principal</a:t>
            </a:r>
            <a:endParaRPr b="1" sz="2400">
              <a:solidFill>
                <a:srgbClr val="0062AD"/>
              </a:solidFill>
              <a:latin typeface="Poppins"/>
              <a:ea typeface="Poppins"/>
              <a:cs typeface="Poppins"/>
              <a:sym typeface="Poppins"/>
            </a:endParaRPr>
          </a:p>
          <a:p>
            <a:pPr indent="-381000" lvl="0" marL="457200" marR="0" rtl="0" algn="l">
              <a:lnSpc>
                <a:spcPct val="140020"/>
              </a:lnSpc>
              <a:spcBef>
                <a:spcPts val="0"/>
              </a:spcBef>
              <a:spcAft>
                <a:spcPts val="0"/>
              </a:spcAft>
              <a:buClr>
                <a:srgbClr val="0062AD"/>
              </a:buClr>
              <a:buSzPts val="2400"/>
              <a:buFont typeface="Poppins"/>
              <a:buChar char="●"/>
            </a:pPr>
            <a:r>
              <a:rPr b="1" lang="en-US" sz="2400">
                <a:solidFill>
                  <a:srgbClr val="0062AD"/>
                </a:solidFill>
                <a:latin typeface="Poppins"/>
                <a:ea typeface="Poppins"/>
                <a:cs typeface="Poppins"/>
                <a:sym typeface="Poppins"/>
              </a:rPr>
              <a:t>Oficina de asistencia</a:t>
            </a:r>
            <a:endParaRPr b="1" sz="2400">
              <a:solidFill>
                <a:srgbClr val="0062AD"/>
              </a:solidFill>
              <a:latin typeface="Poppins"/>
              <a:ea typeface="Poppins"/>
              <a:cs typeface="Poppins"/>
              <a:sym typeface="Poppins"/>
            </a:endParaRPr>
          </a:p>
          <a:p>
            <a:pPr indent="-381000" lvl="0" marL="457200" marR="0" rtl="0" algn="l">
              <a:lnSpc>
                <a:spcPct val="140020"/>
              </a:lnSpc>
              <a:spcBef>
                <a:spcPts val="0"/>
              </a:spcBef>
              <a:spcAft>
                <a:spcPts val="0"/>
              </a:spcAft>
              <a:buClr>
                <a:srgbClr val="0062AD"/>
              </a:buClr>
              <a:buSzPts val="2400"/>
              <a:buFont typeface="Poppins"/>
              <a:buChar char="●"/>
            </a:pPr>
            <a:r>
              <a:rPr b="1" lang="en-US" sz="2400">
                <a:solidFill>
                  <a:srgbClr val="0062AD"/>
                </a:solidFill>
                <a:latin typeface="Poppins"/>
                <a:ea typeface="Poppins"/>
                <a:cs typeface="Poppins"/>
                <a:sym typeface="Poppins"/>
              </a:rPr>
              <a:t>Consejero de PSA, </a:t>
            </a:r>
            <a:r>
              <a:rPr b="1" lang="en-US" sz="2400">
                <a:solidFill>
                  <a:srgbClr val="0062AD"/>
                </a:solidFill>
                <a:latin typeface="Poppins"/>
                <a:ea typeface="Poppins"/>
                <a:cs typeface="Poppins"/>
                <a:sym typeface="Poppins"/>
              </a:rPr>
              <a:t>&lt;&lt;insert name&gt;&gt;</a:t>
            </a:r>
            <a:endParaRPr b="1" sz="2400">
              <a:solidFill>
                <a:srgbClr val="0062AD"/>
              </a:solidFill>
              <a:latin typeface="Poppins"/>
              <a:ea typeface="Poppins"/>
              <a:cs typeface="Poppins"/>
              <a:sym typeface="Poppins"/>
            </a:endParaRPr>
          </a:p>
        </p:txBody>
      </p:sp>
      <p:pic>
        <p:nvPicPr>
          <p:cNvPr id="1298" name="Google Shape;1298;g2e26d5afc29_0_315"/>
          <p:cNvPicPr preferRelativeResize="0"/>
          <p:nvPr/>
        </p:nvPicPr>
        <p:blipFill>
          <a:blip r:embed="rId3">
            <a:alphaModFix/>
          </a:blip>
          <a:stretch>
            <a:fillRect/>
          </a:stretch>
        </p:blipFill>
        <p:spPr>
          <a:xfrm>
            <a:off x="0" y="-9"/>
            <a:ext cx="18288000" cy="2366367"/>
          </a:xfrm>
          <a:prstGeom prst="rect">
            <a:avLst/>
          </a:prstGeom>
          <a:noFill/>
          <a:ln>
            <a:noFill/>
          </a:ln>
        </p:spPr>
      </p:pic>
      <p:pic>
        <p:nvPicPr>
          <p:cNvPr id="1299" name="Google Shape;1299;g2e26d5afc29_0_315"/>
          <p:cNvPicPr preferRelativeResize="0"/>
          <p:nvPr/>
        </p:nvPicPr>
        <p:blipFill rotWithShape="1">
          <a:blip r:embed="rId4">
            <a:alphaModFix/>
          </a:blip>
          <a:srcRect b="0" l="0" r="0" t="0"/>
          <a:stretch/>
        </p:blipFill>
        <p:spPr>
          <a:xfrm>
            <a:off x="434825" y="9021925"/>
            <a:ext cx="2399826" cy="9114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sp>
        <p:nvSpPr>
          <p:cNvPr id="1305" name="Google Shape;1305;p26"/>
          <p:cNvSpPr txBox="1"/>
          <p:nvPr/>
        </p:nvSpPr>
        <p:spPr>
          <a:xfrm>
            <a:off x="503858" y="2275055"/>
            <a:ext cx="12302400" cy="7389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4800"/>
              <a:buFont typeface="Arial"/>
              <a:buNone/>
            </a:pPr>
            <a:r>
              <a:rPr b="1" i="0" lang="en-US" sz="4800" u="none" cap="none" strike="noStrike">
                <a:solidFill>
                  <a:srgbClr val="00247C"/>
                </a:solidFill>
                <a:latin typeface="Poppins"/>
                <a:ea typeface="Poppins"/>
                <a:cs typeface="Poppins"/>
                <a:sym typeface="Poppins"/>
              </a:rPr>
              <a:t>HOW TO PROMOTE GOOD ATTENDANCE</a:t>
            </a:r>
            <a:endParaRPr b="0" i="0" sz="100" u="none" cap="none" strike="noStrike">
              <a:solidFill>
                <a:srgbClr val="00247C"/>
              </a:solidFill>
              <a:latin typeface="Arial"/>
              <a:ea typeface="Arial"/>
              <a:cs typeface="Arial"/>
              <a:sym typeface="Arial"/>
            </a:endParaRPr>
          </a:p>
        </p:txBody>
      </p:sp>
      <p:sp>
        <p:nvSpPr>
          <p:cNvPr id="1306" name="Google Shape;1306;p26"/>
          <p:cNvSpPr txBox="1"/>
          <p:nvPr/>
        </p:nvSpPr>
        <p:spPr>
          <a:xfrm>
            <a:off x="503850" y="3054150"/>
            <a:ext cx="11301900" cy="70269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200"/>
              <a:buFont typeface="Arial"/>
              <a:buNone/>
            </a:pPr>
            <a:r>
              <a:rPr b="1" i="0" lang="en-US" sz="2200" u="none" cap="none" strike="noStrike">
                <a:solidFill>
                  <a:srgbClr val="FF4E00"/>
                </a:solidFill>
                <a:latin typeface="Poppins"/>
                <a:ea typeface="Poppins"/>
                <a:cs typeface="Poppins"/>
                <a:sym typeface="Poppins"/>
              </a:rPr>
              <a:t>C</a:t>
            </a:r>
            <a:r>
              <a:rPr b="1" i="0" lang="en-US" sz="1700" u="none" cap="none" strike="noStrike">
                <a:solidFill>
                  <a:srgbClr val="FF4E00"/>
                </a:solidFill>
                <a:latin typeface="Poppins"/>
                <a:ea typeface="Poppins"/>
                <a:cs typeface="Poppins"/>
                <a:sym typeface="Poppins"/>
              </a:rPr>
              <a:t>ommunicate with the School</a:t>
            </a:r>
            <a:endParaRPr b="1" i="0" sz="1700" u="none" cap="none" strike="noStrike">
              <a:solidFill>
                <a:srgbClr val="FF4E00"/>
              </a:solidFill>
              <a:latin typeface="Poppins"/>
              <a:ea typeface="Poppins"/>
              <a:cs typeface="Poppins"/>
              <a:sym typeface="Poppins"/>
            </a:endParaRPr>
          </a:p>
          <a:p>
            <a:pPr indent="-323850" lvl="0" marL="457200" marR="0" rtl="0" algn="l">
              <a:lnSpc>
                <a:spcPct val="150000"/>
              </a:lnSpc>
              <a:spcBef>
                <a:spcPts val="0"/>
              </a:spcBef>
              <a:spcAft>
                <a:spcPts val="0"/>
              </a:spcAft>
              <a:buClr>
                <a:srgbClr val="00247C"/>
              </a:buClr>
              <a:buSzPts val="1500"/>
              <a:buFont typeface="Poppins Medium"/>
              <a:buChar char="❏"/>
            </a:pPr>
            <a:r>
              <a:rPr b="0" i="0" lang="en-US" sz="1500" u="none" cap="none" strike="noStrike">
                <a:solidFill>
                  <a:srgbClr val="00247C"/>
                </a:solidFill>
                <a:latin typeface="Poppins Medium"/>
                <a:ea typeface="Poppins Medium"/>
                <a:cs typeface="Poppins Medium"/>
                <a:sym typeface="Poppins Medium"/>
              </a:rPr>
              <a:t>Contact your student’s teacher(s) and let them know how to reach you.</a:t>
            </a:r>
            <a:endParaRPr b="0" i="0" sz="1500" u="none" cap="none" strike="noStrike">
              <a:solidFill>
                <a:srgbClr val="00247C"/>
              </a:solidFill>
              <a:latin typeface="Poppins Medium"/>
              <a:ea typeface="Poppins Medium"/>
              <a:cs typeface="Poppins Medium"/>
              <a:sym typeface="Poppins Medium"/>
            </a:endParaRPr>
          </a:p>
          <a:p>
            <a:pPr indent="-323850" lvl="0" marL="457200" marR="0" rtl="0" algn="l">
              <a:lnSpc>
                <a:spcPct val="150000"/>
              </a:lnSpc>
              <a:spcBef>
                <a:spcPts val="0"/>
              </a:spcBef>
              <a:spcAft>
                <a:spcPts val="0"/>
              </a:spcAft>
              <a:buClr>
                <a:srgbClr val="00247C"/>
              </a:buClr>
              <a:buSzPts val="1500"/>
              <a:buFont typeface="Poppins Medium"/>
              <a:buChar char="❏"/>
            </a:pPr>
            <a:r>
              <a:rPr b="0" i="0" lang="en-US" sz="1500" u="none" cap="none" strike="noStrike">
                <a:solidFill>
                  <a:srgbClr val="00247C"/>
                </a:solidFill>
                <a:latin typeface="Poppins Medium"/>
                <a:ea typeface="Poppins Medium"/>
                <a:cs typeface="Poppins Medium"/>
                <a:sym typeface="Poppins Medium"/>
              </a:rPr>
              <a:t>Ensure that your contact information is updated in our system.</a:t>
            </a:r>
            <a:endParaRPr b="0" i="0" sz="1500" u="none" cap="none" strike="noStrike">
              <a:solidFill>
                <a:srgbClr val="00247C"/>
              </a:solidFill>
              <a:latin typeface="Poppins Medium"/>
              <a:ea typeface="Poppins Medium"/>
              <a:cs typeface="Poppins Medium"/>
              <a:sym typeface="Poppins Medium"/>
            </a:endParaRPr>
          </a:p>
          <a:p>
            <a:pPr indent="-323850" lvl="0" marL="457200" marR="0" rtl="0" algn="l">
              <a:lnSpc>
                <a:spcPct val="150000"/>
              </a:lnSpc>
              <a:spcBef>
                <a:spcPts val="0"/>
              </a:spcBef>
              <a:spcAft>
                <a:spcPts val="0"/>
              </a:spcAft>
              <a:buClr>
                <a:srgbClr val="00247C"/>
              </a:buClr>
              <a:buSzPts val="1500"/>
              <a:buFont typeface="Poppins Medium"/>
              <a:buChar char="❏"/>
            </a:pPr>
            <a:r>
              <a:rPr b="0" i="0" lang="en-US" sz="1500" u="none" cap="none" strike="noStrike">
                <a:solidFill>
                  <a:srgbClr val="00247C"/>
                </a:solidFill>
                <a:latin typeface="Poppins Medium"/>
                <a:ea typeface="Poppins Medium"/>
                <a:cs typeface="Poppins Medium"/>
                <a:sym typeface="Poppins Medium"/>
              </a:rPr>
              <a:t>Meet with teachers regularly (attend school meetings, parent conferences, IEPs).</a:t>
            </a:r>
            <a:endParaRPr b="0" i="0" sz="1500" u="none" cap="none" strike="noStrike">
              <a:solidFill>
                <a:srgbClr val="00247C"/>
              </a:solidFill>
              <a:latin typeface="Poppins Medium"/>
              <a:ea typeface="Poppins Medium"/>
              <a:cs typeface="Poppins Medium"/>
              <a:sym typeface="Poppins Medium"/>
            </a:endParaRPr>
          </a:p>
          <a:p>
            <a:pPr indent="-323850" lvl="0" marL="457200" marR="0" rtl="0" algn="l">
              <a:lnSpc>
                <a:spcPct val="150000"/>
              </a:lnSpc>
              <a:spcBef>
                <a:spcPts val="0"/>
              </a:spcBef>
              <a:spcAft>
                <a:spcPts val="0"/>
              </a:spcAft>
              <a:buClr>
                <a:srgbClr val="00247C"/>
              </a:buClr>
              <a:buSzPts val="1500"/>
              <a:buFont typeface="Poppins Medium"/>
              <a:buChar char="❏"/>
            </a:pPr>
            <a:r>
              <a:rPr b="0" i="0" lang="en-US" sz="1500" u="none" cap="none" strike="noStrike">
                <a:solidFill>
                  <a:srgbClr val="00247C"/>
                </a:solidFill>
                <a:latin typeface="Poppins Medium"/>
                <a:ea typeface="Poppins Medium"/>
                <a:cs typeface="Poppins Medium"/>
                <a:sym typeface="Poppins Medium"/>
              </a:rPr>
              <a:t>Submit notes from physician and/or school personnel (keep copies).</a:t>
            </a:r>
            <a:endParaRPr b="0" i="0" sz="1500" u="none" cap="none" strike="noStrike">
              <a:solidFill>
                <a:srgbClr val="00247C"/>
              </a:solidFill>
              <a:latin typeface="Poppins Medium"/>
              <a:ea typeface="Poppins Medium"/>
              <a:cs typeface="Poppins Medium"/>
              <a:sym typeface="Poppins Medium"/>
            </a:endParaRPr>
          </a:p>
          <a:p>
            <a:pPr indent="-323850" lvl="0" marL="457200" marR="0" rtl="0" algn="l">
              <a:lnSpc>
                <a:spcPct val="150000"/>
              </a:lnSpc>
              <a:spcBef>
                <a:spcPts val="0"/>
              </a:spcBef>
              <a:spcAft>
                <a:spcPts val="0"/>
              </a:spcAft>
              <a:buClr>
                <a:srgbClr val="00247C"/>
              </a:buClr>
              <a:buSzPts val="1500"/>
              <a:buFont typeface="Poppins Medium"/>
              <a:buChar char="❏"/>
            </a:pPr>
            <a:r>
              <a:rPr b="0" i="0" lang="en-US" sz="1500" u="none" cap="none" strike="noStrike">
                <a:solidFill>
                  <a:srgbClr val="00247C"/>
                </a:solidFill>
                <a:latin typeface="Poppins Medium"/>
                <a:ea typeface="Poppins Medium"/>
                <a:cs typeface="Poppins Medium"/>
                <a:sym typeface="Poppins Medium"/>
              </a:rPr>
              <a:t>Be Involved!</a:t>
            </a:r>
            <a:endParaRPr b="0" i="0" sz="1500" u="none" cap="none" strike="noStrike">
              <a:solidFill>
                <a:srgbClr val="00247C"/>
              </a:solidFill>
              <a:latin typeface="Poppins Medium"/>
              <a:ea typeface="Poppins Medium"/>
              <a:cs typeface="Poppins Medium"/>
              <a:sym typeface="Poppins Medium"/>
            </a:endParaRPr>
          </a:p>
          <a:p>
            <a:pPr indent="0" lvl="0" marL="0" marR="0" rtl="0" algn="l">
              <a:lnSpc>
                <a:spcPct val="150000"/>
              </a:lnSpc>
              <a:spcBef>
                <a:spcPts val="0"/>
              </a:spcBef>
              <a:spcAft>
                <a:spcPts val="0"/>
              </a:spcAft>
              <a:buClr>
                <a:srgbClr val="000000"/>
              </a:buClr>
              <a:buSzPts val="1700"/>
              <a:buFont typeface="Arial"/>
              <a:buNone/>
            </a:pPr>
            <a:r>
              <a:rPr b="1" i="0" lang="en-US" sz="1700" u="none" cap="none" strike="noStrike">
                <a:solidFill>
                  <a:srgbClr val="FF4E00"/>
                </a:solidFill>
                <a:latin typeface="Poppins"/>
                <a:ea typeface="Poppins"/>
                <a:cs typeface="Poppins"/>
                <a:sym typeface="Poppins"/>
              </a:rPr>
              <a:t>Make School Attendance a Priority</a:t>
            </a:r>
            <a:endParaRPr b="1" i="0" sz="1700" u="none" cap="none" strike="noStrike">
              <a:solidFill>
                <a:srgbClr val="FF4E00"/>
              </a:solidFill>
              <a:latin typeface="Poppins"/>
              <a:ea typeface="Poppins"/>
              <a:cs typeface="Poppins"/>
              <a:sym typeface="Poppins"/>
            </a:endParaRPr>
          </a:p>
          <a:p>
            <a:pPr indent="-323850" lvl="0" marL="457200" marR="0" rtl="0" algn="l">
              <a:lnSpc>
                <a:spcPct val="150000"/>
              </a:lnSpc>
              <a:spcBef>
                <a:spcPts val="0"/>
              </a:spcBef>
              <a:spcAft>
                <a:spcPts val="0"/>
              </a:spcAft>
              <a:buClr>
                <a:srgbClr val="00247C"/>
              </a:buClr>
              <a:buSzPts val="1500"/>
              <a:buFont typeface="Poppins Medium"/>
              <a:buChar char="❏"/>
            </a:pPr>
            <a:r>
              <a:rPr b="0" i="0" lang="en-US" sz="1500" u="none" cap="none" strike="noStrike">
                <a:solidFill>
                  <a:srgbClr val="00247C"/>
                </a:solidFill>
                <a:latin typeface="Poppins Medium"/>
                <a:ea typeface="Poppins Medium"/>
                <a:cs typeface="Poppins Medium"/>
                <a:sym typeface="Poppins Medium"/>
              </a:rPr>
              <a:t>Monitor your student’s attendance and participation and contact the teacher to address any concerns.</a:t>
            </a:r>
            <a:endParaRPr b="0" i="0" sz="1500" u="none" cap="none" strike="noStrike">
              <a:solidFill>
                <a:srgbClr val="00247C"/>
              </a:solidFill>
              <a:latin typeface="Poppins Medium"/>
              <a:ea typeface="Poppins Medium"/>
              <a:cs typeface="Poppins Medium"/>
              <a:sym typeface="Poppins Medium"/>
            </a:endParaRPr>
          </a:p>
          <a:p>
            <a:pPr indent="-323850" lvl="0" marL="457200" marR="0" rtl="0" algn="l">
              <a:lnSpc>
                <a:spcPct val="150000"/>
              </a:lnSpc>
              <a:spcBef>
                <a:spcPts val="0"/>
              </a:spcBef>
              <a:spcAft>
                <a:spcPts val="0"/>
              </a:spcAft>
              <a:buClr>
                <a:srgbClr val="00247C"/>
              </a:buClr>
              <a:buSzPts val="1500"/>
              <a:buFont typeface="Poppins Medium"/>
              <a:buChar char="❏"/>
            </a:pPr>
            <a:r>
              <a:rPr b="0" i="0" lang="en-US" sz="1500" u="none" cap="none" strike="noStrike">
                <a:solidFill>
                  <a:srgbClr val="00247C"/>
                </a:solidFill>
                <a:latin typeface="Poppins Medium"/>
                <a:ea typeface="Poppins Medium"/>
                <a:cs typeface="Poppins Medium"/>
                <a:sym typeface="Poppins Medium"/>
              </a:rPr>
              <a:t>Ensure your student is in school every day and on time.</a:t>
            </a:r>
            <a:endParaRPr b="0" i="0" sz="1500" u="none" cap="none" strike="noStrike">
              <a:solidFill>
                <a:srgbClr val="00247C"/>
              </a:solidFill>
              <a:latin typeface="Poppins Medium"/>
              <a:ea typeface="Poppins Medium"/>
              <a:cs typeface="Poppins Medium"/>
              <a:sym typeface="Poppins Medium"/>
            </a:endParaRPr>
          </a:p>
          <a:p>
            <a:pPr indent="-323850" lvl="0" marL="457200" marR="0" rtl="0" algn="l">
              <a:lnSpc>
                <a:spcPct val="150000"/>
              </a:lnSpc>
              <a:spcBef>
                <a:spcPts val="0"/>
              </a:spcBef>
              <a:spcAft>
                <a:spcPts val="0"/>
              </a:spcAft>
              <a:buClr>
                <a:srgbClr val="00247C"/>
              </a:buClr>
              <a:buSzPts val="1500"/>
              <a:buFont typeface="Poppins Medium"/>
              <a:buChar char="❏"/>
            </a:pPr>
            <a:r>
              <a:rPr b="0" i="0" lang="en-US" sz="1500" u="none" cap="none" strike="noStrike">
                <a:solidFill>
                  <a:srgbClr val="00247C"/>
                </a:solidFill>
                <a:latin typeface="Poppins Medium"/>
                <a:ea typeface="Poppins Medium"/>
                <a:cs typeface="Poppins Medium"/>
                <a:sym typeface="Poppins Medium"/>
              </a:rPr>
              <a:t>Schedule all vacations and appointments during non-school hours/days​.</a:t>
            </a:r>
            <a:endParaRPr b="0" i="0" sz="1500" u="none" cap="none" strike="noStrike">
              <a:solidFill>
                <a:srgbClr val="00247C"/>
              </a:solidFill>
              <a:latin typeface="Poppins Medium"/>
              <a:ea typeface="Poppins Medium"/>
              <a:cs typeface="Poppins Medium"/>
              <a:sym typeface="Poppins Medium"/>
            </a:endParaRPr>
          </a:p>
          <a:p>
            <a:pPr indent="-323850" lvl="0" marL="457200" marR="0" rtl="0" algn="l">
              <a:lnSpc>
                <a:spcPct val="150000"/>
              </a:lnSpc>
              <a:spcBef>
                <a:spcPts val="0"/>
              </a:spcBef>
              <a:spcAft>
                <a:spcPts val="0"/>
              </a:spcAft>
              <a:buClr>
                <a:srgbClr val="00247C"/>
              </a:buClr>
              <a:buSzPts val="1500"/>
              <a:buFont typeface="Poppins Medium"/>
              <a:buChar char="❏"/>
            </a:pPr>
            <a:r>
              <a:rPr b="0" i="0" lang="en-US" sz="1500" u="none" cap="none" strike="noStrike">
                <a:solidFill>
                  <a:srgbClr val="00247C"/>
                </a:solidFill>
                <a:latin typeface="Poppins Medium"/>
                <a:ea typeface="Poppins Medium"/>
                <a:cs typeface="Poppins Medium"/>
                <a:sym typeface="Poppins Medium"/>
              </a:rPr>
              <a:t>Maintain the student school’s bell schedule at home and handy.</a:t>
            </a:r>
            <a:endParaRPr b="0" i="0" sz="1500" u="none" cap="none" strike="noStrike">
              <a:solidFill>
                <a:srgbClr val="00247C"/>
              </a:solidFill>
              <a:latin typeface="Poppins Medium"/>
              <a:ea typeface="Poppins Medium"/>
              <a:cs typeface="Poppins Medium"/>
              <a:sym typeface="Poppins Medium"/>
            </a:endParaRPr>
          </a:p>
          <a:p>
            <a:pPr indent="-323850" lvl="0" marL="457200" marR="0" rtl="0" algn="l">
              <a:lnSpc>
                <a:spcPct val="150000"/>
              </a:lnSpc>
              <a:spcBef>
                <a:spcPts val="0"/>
              </a:spcBef>
              <a:spcAft>
                <a:spcPts val="0"/>
              </a:spcAft>
              <a:buClr>
                <a:srgbClr val="00247C"/>
              </a:buClr>
              <a:buSzPts val="1500"/>
              <a:buFont typeface="Poppins Medium"/>
              <a:buChar char="❏"/>
            </a:pPr>
            <a:r>
              <a:rPr b="0" i="0" lang="en-US" sz="1500" u="none" cap="none" strike="noStrike">
                <a:solidFill>
                  <a:srgbClr val="00247C"/>
                </a:solidFill>
                <a:latin typeface="Poppins Medium"/>
                <a:ea typeface="Poppins Medium"/>
                <a:cs typeface="Poppins Medium"/>
                <a:sym typeface="Poppins Medium"/>
              </a:rPr>
              <a:t>Check to see that your student receiving homework from all classes.</a:t>
            </a:r>
            <a:endParaRPr b="0" i="0" sz="1500" u="none" cap="none" strike="noStrike">
              <a:solidFill>
                <a:srgbClr val="00247C"/>
              </a:solidFill>
              <a:latin typeface="Poppins Medium"/>
              <a:ea typeface="Poppins Medium"/>
              <a:cs typeface="Poppins Medium"/>
              <a:sym typeface="Poppins Medium"/>
            </a:endParaRPr>
          </a:p>
          <a:p>
            <a:pPr indent="-323850" lvl="0" marL="457200" marR="0" rtl="0" algn="l">
              <a:lnSpc>
                <a:spcPct val="150000"/>
              </a:lnSpc>
              <a:spcBef>
                <a:spcPts val="0"/>
              </a:spcBef>
              <a:spcAft>
                <a:spcPts val="0"/>
              </a:spcAft>
              <a:buClr>
                <a:srgbClr val="00247C"/>
              </a:buClr>
              <a:buSzPts val="1500"/>
              <a:buFont typeface="Poppins Medium"/>
              <a:buChar char="❏"/>
            </a:pPr>
            <a:r>
              <a:rPr b="0" i="0" lang="en-US" sz="1500" u="none" cap="none" strike="noStrike">
                <a:solidFill>
                  <a:srgbClr val="00247C"/>
                </a:solidFill>
                <a:latin typeface="Poppins Medium"/>
                <a:ea typeface="Poppins Medium"/>
                <a:cs typeface="Poppins Medium"/>
                <a:sym typeface="Poppins Medium"/>
              </a:rPr>
              <a:t>Check in with the attendance office or PSA counselor regularly to confirm that your student attended all classes.​</a:t>
            </a:r>
            <a:endParaRPr b="0" i="0" sz="1500" u="none" cap="none" strike="noStrike">
              <a:solidFill>
                <a:srgbClr val="00247C"/>
              </a:solidFill>
              <a:latin typeface="Poppins Medium"/>
              <a:ea typeface="Poppins Medium"/>
              <a:cs typeface="Poppins Medium"/>
              <a:sym typeface="Poppins Medium"/>
            </a:endParaRPr>
          </a:p>
          <a:p>
            <a:pPr indent="-323850" lvl="0" marL="457200" marR="0" rtl="0" algn="l">
              <a:lnSpc>
                <a:spcPct val="150000"/>
              </a:lnSpc>
              <a:spcBef>
                <a:spcPts val="0"/>
              </a:spcBef>
              <a:spcAft>
                <a:spcPts val="0"/>
              </a:spcAft>
              <a:buClr>
                <a:srgbClr val="00247C"/>
              </a:buClr>
              <a:buSzPts val="1500"/>
              <a:buFont typeface="Poppins Medium"/>
              <a:buChar char="❏"/>
            </a:pPr>
            <a:r>
              <a:rPr b="0" i="0" lang="en-US" sz="1500" u="none" cap="none" strike="noStrike">
                <a:solidFill>
                  <a:srgbClr val="00247C"/>
                </a:solidFill>
                <a:latin typeface="Poppins Medium"/>
                <a:ea typeface="Poppins Medium"/>
                <a:cs typeface="Poppins Medium"/>
                <a:sym typeface="Poppins Medium"/>
              </a:rPr>
              <a:t>Check the absence and tardy section on your child’s report card every quarter and making sure the number of absences and tardies are correct.</a:t>
            </a:r>
            <a:endParaRPr b="0" i="0" sz="1500" u="none" cap="none" strike="noStrike">
              <a:solidFill>
                <a:srgbClr val="00247C"/>
              </a:solidFill>
              <a:latin typeface="Poppins Medium"/>
              <a:ea typeface="Poppins Medium"/>
              <a:cs typeface="Poppins Medium"/>
              <a:sym typeface="Poppins Medium"/>
            </a:endParaRPr>
          </a:p>
          <a:p>
            <a:pPr indent="0" lvl="0" marL="0" marR="0" rtl="0" algn="l">
              <a:lnSpc>
                <a:spcPct val="150000"/>
              </a:lnSpc>
              <a:spcBef>
                <a:spcPts val="0"/>
              </a:spcBef>
              <a:spcAft>
                <a:spcPts val="0"/>
              </a:spcAft>
              <a:buClr>
                <a:srgbClr val="000000"/>
              </a:buClr>
              <a:buSzPts val="1700"/>
              <a:buFont typeface="Arial"/>
              <a:buNone/>
            </a:pPr>
            <a:r>
              <a:rPr b="1" i="0" lang="en-US" sz="1700" u="none" cap="none" strike="noStrike">
                <a:solidFill>
                  <a:srgbClr val="FF4E00"/>
                </a:solidFill>
                <a:latin typeface="Poppins"/>
                <a:ea typeface="Poppins"/>
                <a:cs typeface="Poppins"/>
                <a:sym typeface="Poppins"/>
              </a:rPr>
              <a:t>Help your Student Stay Healthy and Engaged</a:t>
            </a:r>
            <a:endParaRPr b="1" i="0" sz="1700" u="none" cap="none" strike="noStrike">
              <a:solidFill>
                <a:srgbClr val="FF4E00"/>
              </a:solidFill>
              <a:latin typeface="Poppins"/>
              <a:ea typeface="Poppins"/>
              <a:cs typeface="Poppins"/>
              <a:sym typeface="Poppins"/>
            </a:endParaRPr>
          </a:p>
          <a:p>
            <a:pPr indent="-323850" lvl="0" marL="457200" marR="0" rtl="0" algn="l">
              <a:lnSpc>
                <a:spcPct val="150000"/>
              </a:lnSpc>
              <a:spcBef>
                <a:spcPts val="0"/>
              </a:spcBef>
              <a:spcAft>
                <a:spcPts val="0"/>
              </a:spcAft>
              <a:buClr>
                <a:srgbClr val="00247C"/>
              </a:buClr>
              <a:buSzPts val="1500"/>
              <a:buFont typeface="Poppins Medium"/>
              <a:buChar char="❏"/>
            </a:pPr>
            <a:r>
              <a:rPr b="0" i="0" lang="en-US" sz="1500" u="none" cap="none" strike="noStrike">
                <a:solidFill>
                  <a:srgbClr val="00247C"/>
                </a:solidFill>
                <a:latin typeface="Poppins Medium"/>
                <a:ea typeface="Poppins Medium"/>
                <a:cs typeface="Poppins Medium"/>
                <a:sym typeface="Poppins Medium"/>
              </a:rPr>
              <a:t>Establish routines for bedtime, waking up and showing up for class.</a:t>
            </a:r>
            <a:endParaRPr b="0" i="0" sz="1500" u="none" cap="none" strike="noStrike">
              <a:solidFill>
                <a:srgbClr val="00247C"/>
              </a:solidFill>
              <a:latin typeface="Poppins Medium"/>
              <a:ea typeface="Poppins Medium"/>
              <a:cs typeface="Poppins Medium"/>
              <a:sym typeface="Poppins Medium"/>
            </a:endParaRPr>
          </a:p>
          <a:p>
            <a:pPr indent="-323850" lvl="0" marL="457200" marR="0" rtl="0" algn="l">
              <a:lnSpc>
                <a:spcPct val="150000"/>
              </a:lnSpc>
              <a:spcBef>
                <a:spcPts val="0"/>
              </a:spcBef>
              <a:spcAft>
                <a:spcPts val="0"/>
              </a:spcAft>
              <a:buClr>
                <a:srgbClr val="00247C"/>
              </a:buClr>
              <a:buSzPts val="1500"/>
              <a:buFont typeface="Poppins Medium"/>
              <a:buChar char="❏"/>
            </a:pPr>
            <a:r>
              <a:rPr b="0" i="0" lang="en-US" sz="1500" u="none" cap="none" strike="noStrike">
                <a:solidFill>
                  <a:srgbClr val="00247C"/>
                </a:solidFill>
                <a:latin typeface="Poppins Medium"/>
                <a:ea typeface="Poppins Medium"/>
                <a:cs typeface="Poppins Medium"/>
                <a:sym typeface="Poppins Medium"/>
              </a:rPr>
              <a:t>Identify a quiet place for your child to do school work.</a:t>
            </a:r>
            <a:endParaRPr b="0" i="0" sz="1500" u="none" cap="none" strike="noStrike">
              <a:solidFill>
                <a:srgbClr val="00247C"/>
              </a:solidFill>
              <a:latin typeface="Poppins Medium"/>
              <a:ea typeface="Poppins Medium"/>
              <a:cs typeface="Poppins Medium"/>
              <a:sym typeface="Poppins Medium"/>
            </a:endParaRPr>
          </a:p>
          <a:p>
            <a:pPr indent="-323850" lvl="0" marL="457200" marR="0" rtl="0" algn="l">
              <a:lnSpc>
                <a:spcPct val="150000"/>
              </a:lnSpc>
              <a:spcBef>
                <a:spcPts val="0"/>
              </a:spcBef>
              <a:spcAft>
                <a:spcPts val="0"/>
              </a:spcAft>
              <a:buClr>
                <a:srgbClr val="00247C"/>
              </a:buClr>
              <a:buSzPts val="1500"/>
              <a:buFont typeface="Poppins Medium"/>
              <a:buChar char="❏"/>
            </a:pPr>
            <a:r>
              <a:rPr b="0" i="0" lang="en-US" sz="1500" u="none" cap="none" strike="noStrike">
                <a:solidFill>
                  <a:srgbClr val="00247C"/>
                </a:solidFill>
                <a:latin typeface="Poppins Medium"/>
                <a:ea typeface="Poppins Medium"/>
                <a:cs typeface="Poppins Medium"/>
                <a:sym typeface="Poppins Medium"/>
              </a:rPr>
              <a:t>Talk to your child about the importance of school attendance​.</a:t>
            </a:r>
            <a:endParaRPr b="0" i="0" sz="1500" u="none" cap="none" strike="noStrike">
              <a:solidFill>
                <a:srgbClr val="00247C"/>
              </a:solidFill>
              <a:latin typeface="Poppins Medium"/>
              <a:ea typeface="Poppins Medium"/>
              <a:cs typeface="Poppins Medium"/>
              <a:sym typeface="Poppins Medium"/>
            </a:endParaRPr>
          </a:p>
          <a:p>
            <a:pPr indent="-323850" lvl="0" marL="457200" marR="0" rtl="0" algn="l">
              <a:lnSpc>
                <a:spcPct val="150000"/>
              </a:lnSpc>
              <a:spcBef>
                <a:spcPts val="0"/>
              </a:spcBef>
              <a:spcAft>
                <a:spcPts val="0"/>
              </a:spcAft>
              <a:buClr>
                <a:srgbClr val="00247C"/>
              </a:buClr>
              <a:buSzPts val="1500"/>
              <a:buFont typeface="Poppins Medium"/>
              <a:buChar char="❏"/>
            </a:pPr>
            <a:r>
              <a:rPr b="0" i="0" lang="en-US" sz="1500" u="none" cap="none" strike="noStrike">
                <a:solidFill>
                  <a:srgbClr val="00247C"/>
                </a:solidFill>
                <a:latin typeface="Poppins Medium"/>
                <a:ea typeface="Poppins Medium"/>
                <a:cs typeface="Poppins Medium"/>
                <a:sym typeface="Poppins Medium"/>
              </a:rPr>
              <a:t>Ask for help when you need it.</a:t>
            </a:r>
            <a:endParaRPr b="0" i="0" sz="1500" u="none" cap="none" strike="noStrike">
              <a:solidFill>
                <a:srgbClr val="00247C"/>
              </a:solidFill>
              <a:latin typeface="Poppins Medium"/>
              <a:ea typeface="Poppins Medium"/>
              <a:cs typeface="Poppins Medium"/>
              <a:sym typeface="Poppins Medium"/>
            </a:endParaRPr>
          </a:p>
          <a:p>
            <a:pPr indent="0" lvl="0" marL="0" marR="0" rtl="0" algn="l">
              <a:lnSpc>
                <a:spcPct val="150000"/>
              </a:lnSpc>
              <a:spcBef>
                <a:spcPts val="0"/>
              </a:spcBef>
              <a:spcAft>
                <a:spcPts val="0"/>
              </a:spcAft>
              <a:buClr>
                <a:srgbClr val="000000"/>
              </a:buClr>
              <a:buSzPts val="1500"/>
              <a:buFont typeface="Arial"/>
              <a:buNone/>
            </a:pPr>
            <a:r>
              <a:t/>
            </a:r>
            <a:endParaRPr b="0" i="0" sz="1500" u="none" cap="none" strike="noStrike">
              <a:solidFill>
                <a:srgbClr val="00247C"/>
              </a:solidFill>
              <a:latin typeface="Poppins Medium"/>
              <a:ea typeface="Poppins Medium"/>
              <a:cs typeface="Poppins Medium"/>
              <a:sym typeface="Poppins Medium"/>
            </a:endParaRPr>
          </a:p>
          <a:p>
            <a:pPr indent="0" lvl="0" marL="0" marR="0" rtl="0" algn="l">
              <a:lnSpc>
                <a:spcPct val="150000"/>
              </a:lnSpc>
              <a:spcBef>
                <a:spcPts val="0"/>
              </a:spcBef>
              <a:spcAft>
                <a:spcPts val="0"/>
              </a:spcAft>
              <a:buClr>
                <a:srgbClr val="000000"/>
              </a:buClr>
              <a:buSzPts val="1500"/>
              <a:buFont typeface="Arial"/>
              <a:buNone/>
            </a:pPr>
            <a:r>
              <a:t/>
            </a:r>
            <a:endParaRPr b="0" i="0" sz="1500" u="none" cap="none" strike="noStrike">
              <a:solidFill>
                <a:srgbClr val="00247C"/>
              </a:solidFill>
              <a:latin typeface="Poppins Medium"/>
              <a:ea typeface="Poppins Medium"/>
              <a:cs typeface="Poppins Medium"/>
              <a:sym typeface="Poppins Medium"/>
            </a:endParaRPr>
          </a:p>
        </p:txBody>
      </p:sp>
      <p:pic>
        <p:nvPicPr>
          <p:cNvPr id="1307" name="Google Shape;1307;p26"/>
          <p:cNvPicPr preferRelativeResize="0"/>
          <p:nvPr/>
        </p:nvPicPr>
        <p:blipFill rotWithShape="1">
          <a:blip r:embed="rId3">
            <a:alphaModFix/>
          </a:blip>
          <a:srcRect b="0" l="0" r="0" t="0"/>
          <a:stretch/>
        </p:blipFill>
        <p:spPr>
          <a:xfrm>
            <a:off x="11107925" y="9169650"/>
            <a:ext cx="2399824" cy="911400"/>
          </a:xfrm>
          <a:prstGeom prst="rect">
            <a:avLst/>
          </a:prstGeom>
          <a:noFill/>
          <a:ln>
            <a:noFill/>
          </a:ln>
        </p:spPr>
      </p:pic>
      <p:pic>
        <p:nvPicPr>
          <p:cNvPr id="1308" name="Google Shape;1308;p26"/>
          <p:cNvPicPr preferRelativeResize="0"/>
          <p:nvPr/>
        </p:nvPicPr>
        <p:blipFill rotWithShape="1">
          <a:blip r:embed="rId4">
            <a:alphaModFix/>
          </a:blip>
          <a:srcRect b="0" l="0" r="0" t="0"/>
          <a:stretch/>
        </p:blipFill>
        <p:spPr>
          <a:xfrm>
            <a:off x="14658175" y="2044443"/>
            <a:ext cx="3675749" cy="2769107"/>
          </a:xfrm>
          <a:prstGeom prst="rect">
            <a:avLst/>
          </a:prstGeom>
          <a:noFill/>
          <a:ln>
            <a:noFill/>
          </a:ln>
        </p:spPr>
      </p:pic>
      <p:pic>
        <p:nvPicPr>
          <p:cNvPr id="1309" name="Google Shape;1309;p26"/>
          <p:cNvPicPr preferRelativeResize="0"/>
          <p:nvPr/>
        </p:nvPicPr>
        <p:blipFill rotWithShape="1">
          <a:blip r:embed="rId5">
            <a:alphaModFix/>
          </a:blip>
          <a:srcRect b="0" l="0" r="0" t="0"/>
          <a:stretch/>
        </p:blipFill>
        <p:spPr>
          <a:xfrm>
            <a:off x="14704125" y="7578950"/>
            <a:ext cx="3583874" cy="2708050"/>
          </a:xfrm>
          <a:prstGeom prst="rect">
            <a:avLst/>
          </a:prstGeom>
          <a:noFill/>
          <a:ln>
            <a:noFill/>
          </a:ln>
        </p:spPr>
      </p:pic>
      <p:pic>
        <p:nvPicPr>
          <p:cNvPr id="1310" name="Google Shape;1310;p26"/>
          <p:cNvPicPr preferRelativeResize="0"/>
          <p:nvPr/>
        </p:nvPicPr>
        <p:blipFill rotWithShape="1">
          <a:blip r:embed="rId6">
            <a:alphaModFix/>
          </a:blip>
          <a:srcRect b="0" l="0" r="0" t="0"/>
          <a:stretch/>
        </p:blipFill>
        <p:spPr>
          <a:xfrm>
            <a:off x="14658181" y="4822140"/>
            <a:ext cx="3675756" cy="2756812"/>
          </a:xfrm>
          <a:prstGeom prst="rect">
            <a:avLst/>
          </a:prstGeom>
          <a:noFill/>
          <a:ln>
            <a:noFill/>
          </a:ln>
        </p:spPr>
      </p:pic>
      <p:pic>
        <p:nvPicPr>
          <p:cNvPr id="1311" name="Google Shape;1311;p26"/>
          <p:cNvPicPr preferRelativeResize="0"/>
          <p:nvPr/>
        </p:nvPicPr>
        <p:blipFill>
          <a:blip r:embed="rId7">
            <a:alphaModFix/>
          </a:blip>
          <a:stretch>
            <a:fillRect/>
          </a:stretch>
        </p:blipFill>
        <p:spPr>
          <a:xfrm>
            <a:off x="45925" y="-131509"/>
            <a:ext cx="18288000" cy="236636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sp>
        <p:nvSpPr>
          <p:cNvPr id="1317" name="Google Shape;1317;p27"/>
          <p:cNvSpPr txBox="1"/>
          <p:nvPr/>
        </p:nvSpPr>
        <p:spPr>
          <a:xfrm>
            <a:off x="349099" y="2553900"/>
            <a:ext cx="14040000" cy="7389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4800"/>
              <a:buFont typeface="Arial"/>
              <a:buNone/>
            </a:pPr>
            <a:r>
              <a:rPr b="1" i="0" lang="en-US" sz="4800" u="none" cap="none" strike="noStrike">
                <a:solidFill>
                  <a:srgbClr val="00247C"/>
                </a:solidFill>
                <a:latin typeface="Poppins"/>
                <a:ea typeface="Poppins"/>
                <a:cs typeface="Poppins"/>
                <a:sym typeface="Poppins"/>
              </a:rPr>
              <a:t>CÓMO PROMOVER LA BUENA ASISTENCIA</a:t>
            </a:r>
            <a:endParaRPr b="0" i="0" sz="4800" u="none" cap="none" strike="noStrike">
              <a:solidFill>
                <a:srgbClr val="00247C"/>
              </a:solidFill>
              <a:latin typeface="Arial"/>
              <a:ea typeface="Arial"/>
              <a:cs typeface="Arial"/>
              <a:sym typeface="Arial"/>
            </a:endParaRPr>
          </a:p>
        </p:txBody>
      </p:sp>
      <p:sp>
        <p:nvSpPr>
          <p:cNvPr id="1318" name="Google Shape;1318;p27"/>
          <p:cNvSpPr txBox="1"/>
          <p:nvPr/>
        </p:nvSpPr>
        <p:spPr>
          <a:xfrm>
            <a:off x="476475" y="3292825"/>
            <a:ext cx="12965400" cy="66465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1800"/>
              <a:buFont typeface="Arial"/>
              <a:buNone/>
            </a:pPr>
            <a:r>
              <a:rPr b="1" i="0" lang="en-US" sz="1800" u="none" cap="none" strike="noStrike">
                <a:solidFill>
                  <a:srgbClr val="FF4E00"/>
                </a:solidFill>
                <a:highlight>
                  <a:srgbClr val="F8F9FA"/>
                </a:highlight>
                <a:latin typeface="Poppins"/>
                <a:ea typeface="Poppins"/>
                <a:cs typeface="Poppins"/>
                <a:sym typeface="Poppins"/>
              </a:rPr>
              <a:t>Comunicarse con la Escuela</a:t>
            </a:r>
            <a:endParaRPr b="1" i="0" sz="1800" u="none" cap="none" strike="noStrike">
              <a:solidFill>
                <a:srgbClr val="FF4E00"/>
              </a:solidFill>
              <a:highlight>
                <a:srgbClr val="F8F9FA"/>
              </a:highlight>
              <a:latin typeface="Poppins"/>
              <a:ea typeface="Poppins"/>
              <a:cs typeface="Poppins"/>
              <a:sym typeface="Poppins"/>
            </a:endParaRPr>
          </a:p>
          <a:p>
            <a:pPr indent="-323850" lvl="0" marL="457200" marR="0" rtl="0" algn="l">
              <a:lnSpc>
                <a:spcPct val="120000"/>
              </a:lnSpc>
              <a:spcBef>
                <a:spcPts val="0"/>
              </a:spcBef>
              <a:spcAft>
                <a:spcPts val="0"/>
              </a:spcAft>
              <a:buClr>
                <a:srgbClr val="00247C"/>
              </a:buClr>
              <a:buSzPts val="1500"/>
              <a:buFont typeface="Poppins Medium"/>
              <a:buChar char="❏"/>
            </a:pPr>
            <a:r>
              <a:rPr b="0" i="0" lang="en-US" sz="1600" u="none" cap="none" strike="noStrike">
                <a:solidFill>
                  <a:srgbClr val="00247C"/>
                </a:solidFill>
                <a:highlight>
                  <a:srgbClr val="F8F9FA"/>
                </a:highlight>
                <a:latin typeface="Poppins Medium"/>
                <a:ea typeface="Poppins Medium"/>
                <a:cs typeface="Poppins Medium"/>
                <a:sym typeface="Poppins Medium"/>
              </a:rPr>
              <a:t>Comuníquese con los maestra/os de su estudiante y déjeles saber cómo comunicarse con usted.</a:t>
            </a:r>
            <a:endParaRPr b="0" i="0" sz="1600" u="none" cap="none" strike="noStrike">
              <a:solidFill>
                <a:srgbClr val="00247C"/>
              </a:solidFill>
              <a:highlight>
                <a:srgbClr val="F8F9FA"/>
              </a:highlight>
              <a:latin typeface="Poppins Medium"/>
              <a:ea typeface="Poppins Medium"/>
              <a:cs typeface="Poppins Medium"/>
              <a:sym typeface="Poppins Medium"/>
            </a:endParaRPr>
          </a:p>
          <a:p>
            <a:pPr indent="-323850" lvl="0" marL="457200" marR="0" rtl="0" algn="l">
              <a:lnSpc>
                <a:spcPct val="120000"/>
              </a:lnSpc>
              <a:spcBef>
                <a:spcPts val="0"/>
              </a:spcBef>
              <a:spcAft>
                <a:spcPts val="0"/>
              </a:spcAft>
              <a:buClr>
                <a:srgbClr val="00247C"/>
              </a:buClr>
              <a:buSzPts val="1500"/>
              <a:buFont typeface="Poppins Medium"/>
              <a:buChar char="❏"/>
            </a:pPr>
            <a:r>
              <a:rPr b="0" i="0" lang="en-US" sz="1600" u="none" cap="none" strike="noStrike">
                <a:solidFill>
                  <a:srgbClr val="00247C"/>
                </a:solidFill>
                <a:highlight>
                  <a:srgbClr val="F8F9FA"/>
                </a:highlight>
                <a:latin typeface="Poppins Medium"/>
                <a:ea typeface="Poppins Medium"/>
                <a:cs typeface="Poppins Medium"/>
                <a:sym typeface="Poppins Medium"/>
              </a:rPr>
              <a:t>Asegúrese de que su información de contacto esté actualizada en nuestro sistema.</a:t>
            </a:r>
            <a:endParaRPr b="0" i="0" sz="1600" u="none" cap="none" strike="noStrike">
              <a:solidFill>
                <a:srgbClr val="00247C"/>
              </a:solidFill>
              <a:highlight>
                <a:srgbClr val="F8F9FA"/>
              </a:highlight>
              <a:latin typeface="Poppins Medium"/>
              <a:ea typeface="Poppins Medium"/>
              <a:cs typeface="Poppins Medium"/>
              <a:sym typeface="Poppins Medium"/>
            </a:endParaRPr>
          </a:p>
          <a:p>
            <a:pPr indent="-323850" lvl="0" marL="457200" marR="0" rtl="0" algn="l">
              <a:lnSpc>
                <a:spcPct val="120000"/>
              </a:lnSpc>
              <a:spcBef>
                <a:spcPts val="0"/>
              </a:spcBef>
              <a:spcAft>
                <a:spcPts val="0"/>
              </a:spcAft>
              <a:buClr>
                <a:srgbClr val="00247C"/>
              </a:buClr>
              <a:buSzPts val="1500"/>
              <a:buFont typeface="Poppins Medium"/>
              <a:buChar char="❏"/>
            </a:pPr>
            <a:r>
              <a:rPr b="0" i="0" lang="en-US" sz="1600" u="none" cap="none" strike="noStrike">
                <a:solidFill>
                  <a:srgbClr val="00247C"/>
                </a:solidFill>
                <a:highlight>
                  <a:srgbClr val="F8F9FA"/>
                </a:highlight>
                <a:latin typeface="Poppins Medium"/>
                <a:ea typeface="Poppins Medium"/>
                <a:cs typeface="Poppins Medium"/>
                <a:sym typeface="Poppins Medium"/>
              </a:rPr>
              <a:t>Reúnase con los maestros regularmente (asista a reuniones escolares, conferencias de padres, IEPs., etc.).</a:t>
            </a:r>
            <a:endParaRPr b="0" i="0" sz="1600" u="none" cap="none" strike="noStrike">
              <a:solidFill>
                <a:srgbClr val="00247C"/>
              </a:solidFill>
              <a:highlight>
                <a:srgbClr val="F8F9FA"/>
              </a:highlight>
              <a:latin typeface="Poppins Medium"/>
              <a:ea typeface="Poppins Medium"/>
              <a:cs typeface="Poppins Medium"/>
              <a:sym typeface="Poppins Medium"/>
            </a:endParaRPr>
          </a:p>
          <a:p>
            <a:pPr indent="-323850" lvl="0" marL="457200" marR="0" rtl="0" algn="l">
              <a:lnSpc>
                <a:spcPct val="120000"/>
              </a:lnSpc>
              <a:spcBef>
                <a:spcPts val="0"/>
              </a:spcBef>
              <a:spcAft>
                <a:spcPts val="0"/>
              </a:spcAft>
              <a:buClr>
                <a:srgbClr val="00247C"/>
              </a:buClr>
              <a:buSzPts val="1500"/>
              <a:buFont typeface="Poppins Medium"/>
              <a:buChar char="❏"/>
            </a:pPr>
            <a:r>
              <a:rPr b="0" i="0" lang="en-US" sz="1600" u="none" cap="none" strike="noStrike">
                <a:solidFill>
                  <a:srgbClr val="00247C"/>
                </a:solidFill>
                <a:highlight>
                  <a:srgbClr val="F8F9FA"/>
                </a:highlight>
                <a:latin typeface="Poppins Medium"/>
                <a:ea typeface="Poppins Medium"/>
                <a:cs typeface="Poppins Medium"/>
                <a:sym typeface="Poppins Medium"/>
              </a:rPr>
              <a:t>Envíe notas del médico y/o personal de la escuela (guarde copias).</a:t>
            </a:r>
            <a:endParaRPr b="0" i="0" sz="1600" u="none" cap="none" strike="noStrike">
              <a:solidFill>
                <a:srgbClr val="00247C"/>
              </a:solidFill>
              <a:highlight>
                <a:srgbClr val="F8F9FA"/>
              </a:highlight>
              <a:latin typeface="Poppins Medium"/>
              <a:ea typeface="Poppins Medium"/>
              <a:cs typeface="Poppins Medium"/>
              <a:sym typeface="Poppins Medium"/>
            </a:endParaRPr>
          </a:p>
          <a:p>
            <a:pPr indent="-323850" lvl="0" marL="457200" marR="38100" rtl="0" algn="l">
              <a:lnSpc>
                <a:spcPct val="120000"/>
              </a:lnSpc>
              <a:spcBef>
                <a:spcPts val="0"/>
              </a:spcBef>
              <a:spcAft>
                <a:spcPts val="0"/>
              </a:spcAft>
              <a:buClr>
                <a:srgbClr val="00247C"/>
              </a:buClr>
              <a:buSzPts val="1500"/>
              <a:buFont typeface="Poppins Medium"/>
              <a:buChar char="❏"/>
            </a:pPr>
            <a:r>
              <a:rPr b="0" i="0" lang="en-US" sz="1600" u="none" cap="none" strike="noStrike">
                <a:solidFill>
                  <a:srgbClr val="00247C"/>
                </a:solidFill>
                <a:highlight>
                  <a:srgbClr val="F8F9FA"/>
                </a:highlight>
                <a:latin typeface="Poppins Medium"/>
                <a:ea typeface="Poppins Medium"/>
                <a:cs typeface="Poppins Medium"/>
                <a:sym typeface="Poppins Medium"/>
              </a:rPr>
              <a:t>¡Estar involucrado!</a:t>
            </a:r>
            <a:endParaRPr b="0" i="0" sz="1600" u="none" cap="none" strike="noStrike">
              <a:solidFill>
                <a:srgbClr val="00247C"/>
              </a:solidFill>
              <a:highlight>
                <a:srgbClr val="F8F9FA"/>
              </a:highlight>
              <a:latin typeface="Poppins Medium"/>
              <a:ea typeface="Poppins Medium"/>
              <a:cs typeface="Poppins Medium"/>
              <a:sym typeface="Poppins Medium"/>
            </a:endParaRPr>
          </a:p>
          <a:p>
            <a:pPr indent="0" lvl="0" marL="0" marR="38100" rtl="0" algn="l">
              <a:lnSpc>
                <a:spcPct val="120000"/>
              </a:lnSpc>
              <a:spcBef>
                <a:spcPts val="0"/>
              </a:spcBef>
              <a:spcAft>
                <a:spcPts val="0"/>
              </a:spcAft>
              <a:buClr>
                <a:srgbClr val="000000"/>
              </a:buClr>
              <a:buSzPts val="1800"/>
              <a:buFont typeface="Arial"/>
              <a:buNone/>
            </a:pPr>
            <a:r>
              <a:rPr b="1" i="0" lang="en-US" sz="1800" u="none" cap="none" strike="noStrike">
                <a:solidFill>
                  <a:srgbClr val="FF4E00"/>
                </a:solidFill>
                <a:highlight>
                  <a:srgbClr val="F8F9FA"/>
                </a:highlight>
                <a:latin typeface="Poppins"/>
                <a:ea typeface="Poppins"/>
                <a:cs typeface="Poppins"/>
                <a:sym typeface="Poppins"/>
              </a:rPr>
              <a:t>Haga de la asistencia a la escuela una prioridad</a:t>
            </a:r>
            <a:endParaRPr b="1" i="0" sz="1800" u="none" cap="none" strike="noStrike">
              <a:solidFill>
                <a:srgbClr val="FF4E00"/>
              </a:solidFill>
              <a:highlight>
                <a:srgbClr val="F8F9FA"/>
              </a:highlight>
              <a:latin typeface="Poppins"/>
              <a:ea typeface="Poppins"/>
              <a:cs typeface="Poppins"/>
              <a:sym typeface="Poppins"/>
            </a:endParaRPr>
          </a:p>
          <a:p>
            <a:pPr indent="-330200" lvl="0" marL="457200" marR="38100" rtl="0" algn="l">
              <a:lnSpc>
                <a:spcPct val="120000"/>
              </a:lnSpc>
              <a:spcBef>
                <a:spcPts val="0"/>
              </a:spcBef>
              <a:spcAft>
                <a:spcPts val="0"/>
              </a:spcAft>
              <a:buClr>
                <a:srgbClr val="00247C"/>
              </a:buClr>
              <a:buSzPts val="1600"/>
              <a:buFont typeface="Poppins Medium"/>
              <a:buChar char="❏"/>
            </a:pPr>
            <a:r>
              <a:rPr b="0" i="0" lang="en-US" sz="1600" u="none" cap="none" strike="noStrike">
                <a:solidFill>
                  <a:srgbClr val="00247C"/>
                </a:solidFill>
                <a:highlight>
                  <a:srgbClr val="F8F9FA"/>
                </a:highlight>
                <a:latin typeface="Poppins Medium"/>
                <a:ea typeface="Poppins Medium"/>
                <a:cs typeface="Poppins Medium"/>
                <a:sym typeface="Poppins Medium"/>
              </a:rPr>
              <a:t>Supervise la asistencia y participación de su estudiante y comuníquese con el maestro para comunicar cualquier inquietud.</a:t>
            </a:r>
            <a:endParaRPr b="0" i="0" sz="1600" u="none" cap="none" strike="noStrike">
              <a:solidFill>
                <a:srgbClr val="00247C"/>
              </a:solidFill>
              <a:highlight>
                <a:srgbClr val="F8F9FA"/>
              </a:highlight>
              <a:latin typeface="Poppins Medium"/>
              <a:ea typeface="Poppins Medium"/>
              <a:cs typeface="Poppins Medium"/>
              <a:sym typeface="Poppins Medium"/>
            </a:endParaRPr>
          </a:p>
          <a:p>
            <a:pPr indent="-330200" lvl="0" marL="457200" marR="38100" rtl="0" algn="l">
              <a:lnSpc>
                <a:spcPct val="120000"/>
              </a:lnSpc>
              <a:spcBef>
                <a:spcPts val="0"/>
              </a:spcBef>
              <a:spcAft>
                <a:spcPts val="0"/>
              </a:spcAft>
              <a:buClr>
                <a:srgbClr val="00247C"/>
              </a:buClr>
              <a:buSzPts val="1600"/>
              <a:buFont typeface="Poppins Medium"/>
              <a:buChar char="❏"/>
            </a:pPr>
            <a:r>
              <a:rPr b="0" i="0" lang="en-US" sz="1600" u="none" cap="none" strike="noStrike">
                <a:solidFill>
                  <a:srgbClr val="00247C"/>
                </a:solidFill>
                <a:highlight>
                  <a:srgbClr val="F8F9FA"/>
                </a:highlight>
                <a:latin typeface="Poppins Medium"/>
                <a:ea typeface="Poppins Medium"/>
                <a:cs typeface="Poppins Medium"/>
                <a:sym typeface="Poppins Medium"/>
              </a:rPr>
              <a:t>Asegúrese de que su estudiante esté en la escuela todos los días y a tiempo.</a:t>
            </a:r>
            <a:endParaRPr b="0" i="0" sz="1600" u="none" cap="none" strike="noStrike">
              <a:solidFill>
                <a:srgbClr val="00247C"/>
              </a:solidFill>
              <a:highlight>
                <a:srgbClr val="F8F9FA"/>
              </a:highlight>
              <a:latin typeface="Poppins Medium"/>
              <a:ea typeface="Poppins Medium"/>
              <a:cs typeface="Poppins Medium"/>
              <a:sym typeface="Poppins Medium"/>
            </a:endParaRPr>
          </a:p>
          <a:p>
            <a:pPr indent="-330200" lvl="0" marL="457200" marR="38100" rtl="0" algn="l">
              <a:lnSpc>
                <a:spcPct val="120000"/>
              </a:lnSpc>
              <a:spcBef>
                <a:spcPts val="0"/>
              </a:spcBef>
              <a:spcAft>
                <a:spcPts val="0"/>
              </a:spcAft>
              <a:buClr>
                <a:srgbClr val="00247C"/>
              </a:buClr>
              <a:buSzPts val="1600"/>
              <a:buFont typeface="Poppins Medium"/>
              <a:buChar char="❏"/>
            </a:pPr>
            <a:r>
              <a:rPr b="0" i="0" lang="en-US" sz="1600" u="none" cap="none" strike="noStrike">
                <a:solidFill>
                  <a:srgbClr val="00247C"/>
                </a:solidFill>
                <a:highlight>
                  <a:srgbClr val="F8F9FA"/>
                </a:highlight>
                <a:latin typeface="Poppins Medium"/>
                <a:ea typeface="Poppins Medium"/>
                <a:cs typeface="Poppins Medium"/>
                <a:sym typeface="Poppins Medium"/>
              </a:rPr>
              <a:t>Programe todas las vacaciones y citas fuera del horario/días escolares.</a:t>
            </a:r>
            <a:endParaRPr b="0" i="0" sz="1600" u="none" cap="none" strike="noStrike">
              <a:solidFill>
                <a:srgbClr val="00247C"/>
              </a:solidFill>
              <a:highlight>
                <a:srgbClr val="F8F9FA"/>
              </a:highlight>
              <a:latin typeface="Poppins Medium"/>
              <a:ea typeface="Poppins Medium"/>
              <a:cs typeface="Poppins Medium"/>
              <a:sym typeface="Poppins Medium"/>
            </a:endParaRPr>
          </a:p>
          <a:p>
            <a:pPr indent="-330200" lvl="0" marL="457200" marR="38100" rtl="0" algn="l">
              <a:lnSpc>
                <a:spcPct val="120000"/>
              </a:lnSpc>
              <a:spcBef>
                <a:spcPts val="0"/>
              </a:spcBef>
              <a:spcAft>
                <a:spcPts val="0"/>
              </a:spcAft>
              <a:buClr>
                <a:srgbClr val="00247C"/>
              </a:buClr>
              <a:buSzPts val="1600"/>
              <a:buFont typeface="Poppins Medium"/>
              <a:buChar char="❏"/>
            </a:pPr>
            <a:r>
              <a:rPr b="0" i="0" lang="en-US" sz="1600" u="none" cap="none" strike="noStrike">
                <a:solidFill>
                  <a:srgbClr val="00247C"/>
                </a:solidFill>
                <a:highlight>
                  <a:srgbClr val="F8F9FA"/>
                </a:highlight>
                <a:latin typeface="Poppins Medium"/>
                <a:ea typeface="Poppins Medium"/>
                <a:cs typeface="Poppins Medium"/>
                <a:sym typeface="Poppins Medium"/>
              </a:rPr>
              <a:t>Mantenga el horario de la escuela del estudiante en casa y a la mano.</a:t>
            </a:r>
            <a:endParaRPr b="0" i="0" sz="1600" u="none" cap="none" strike="noStrike">
              <a:solidFill>
                <a:srgbClr val="00247C"/>
              </a:solidFill>
              <a:highlight>
                <a:srgbClr val="F8F9FA"/>
              </a:highlight>
              <a:latin typeface="Poppins Medium"/>
              <a:ea typeface="Poppins Medium"/>
              <a:cs typeface="Poppins Medium"/>
              <a:sym typeface="Poppins Medium"/>
            </a:endParaRPr>
          </a:p>
          <a:p>
            <a:pPr indent="-330200" lvl="0" marL="457200" marR="38100" rtl="0" algn="l">
              <a:lnSpc>
                <a:spcPct val="120000"/>
              </a:lnSpc>
              <a:spcBef>
                <a:spcPts val="0"/>
              </a:spcBef>
              <a:spcAft>
                <a:spcPts val="0"/>
              </a:spcAft>
              <a:buClr>
                <a:srgbClr val="00247C"/>
              </a:buClr>
              <a:buSzPts val="1600"/>
              <a:buFont typeface="Poppins Medium"/>
              <a:buChar char="❏"/>
            </a:pPr>
            <a:r>
              <a:rPr b="0" i="0" lang="en-US" sz="1600" u="none" cap="none" strike="noStrike">
                <a:solidFill>
                  <a:srgbClr val="00247C"/>
                </a:solidFill>
                <a:highlight>
                  <a:srgbClr val="F8F9FA"/>
                </a:highlight>
                <a:latin typeface="Poppins Medium"/>
                <a:ea typeface="Poppins Medium"/>
                <a:cs typeface="Poppins Medium"/>
                <a:sym typeface="Poppins Medium"/>
              </a:rPr>
              <a:t>Verifique que su estudiante reciba la tarea de todas las clases.</a:t>
            </a:r>
            <a:endParaRPr b="0" i="0" sz="1600" u="none" cap="none" strike="noStrike">
              <a:solidFill>
                <a:srgbClr val="00247C"/>
              </a:solidFill>
              <a:highlight>
                <a:srgbClr val="F8F9FA"/>
              </a:highlight>
              <a:latin typeface="Poppins Medium"/>
              <a:ea typeface="Poppins Medium"/>
              <a:cs typeface="Poppins Medium"/>
              <a:sym typeface="Poppins Medium"/>
            </a:endParaRPr>
          </a:p>
          <a:p>
            <a:pPr indent="-330200" lvl="0" marL="457200" marR="38100" rtl="0" algn="l">
              <a:lnSpc>
                <a:spcPct val="120000"/>
              </a:lnSpc>
              <a:spcBef>
                <a:spcPts val="0"/>
              </a:spcBef>
              <a:spcAft>
                <a:spcPts val="0"/>
              </a:spcAft>
              <a:buClr>
                <a:srgbClr val="00247C"/>
              </a:buClr>
              <a:buSzPts val="1600"/>
              <a:buFont typeface="Poppins Medium"/>
              <a:buChar char="❏"/>
            </a:pPr>
            <a:r>
              <a:rPr b="0" i="0" lang="en-US" sz="1600" u="none" cap="none" strike="noStrike">
                <a:solidFill>
                  <a:srgbClr val="00247C"/>
                </a:solidFill>
                <a:highlight>
                  <a:srgbClr val="F8F9FA"/>
                </a:highlight>
                <a:latin typeface="Poppins Medium"/>
                <a:ea typeface="Poppins Medium"/>
                <a:cs typeface="Poppins Medium"/>
                <a:sym typeface="Poppins Medium"/>
              </a:rPr>
              <a:t>Consulte regularmente con la oficina de asistencia o el consejero de PSA para confirmar que su estudiante asistió a todas las clases.</a:t>
            </a:r>
            <a:endParaRPr b="0" i="0" sz="1600" u="none" cap="none" strike="noStrike">
              <a:solidFill>
                <a:srgbClr val="00247C"/>
              </a:solidFill>
              <a:highlight>
                <a:srgbClr val="F8F9FA"/>
              </a:highlight>
              <a:latin typeface="Poppins Medium"/>
              <a:ea typeface="Poppins Medium"/>
              <a:cs typeface="Poppins Medium"/>
              <a:sym typeface="Poppins Medium"/>
            </a:endParaRPr>
          </a:p>
          <a:p>
            <a:pPr indent="-330200" lvl="0" marL="457200" marR="38100" rtl="0" algn="l">
              <a:lnSpc>
                <a:spcPct val="120000"/>
              </a:lnSpc>
              <a:spcBef>
                <a:spcPts val="0"/>
              </a:spcBef>
              <a:spcAft>
                <a:spcPts val="0"/>
              </a:spcAft>
              <a:buClr>
                <a:srgbClr val="00247C"/>
              </a:buClr>
              <a:buSzPts val="1600"/>
              <a:buFont typeface="Poppins Medium"/>
              <a:buChar char="❏"/>
            </a:pPr>
            <a:r>
              <a:rPr b="0" i="0" lang="en-US" sz="1600" u="none" cap="none" strike="noStrike">
                <a:solidFill>
                  <a:srgbClr val="00247C"/>
                </a:solidFill>
                <a:highlight>
                  <a:srgbClr val="F8F9FA"/>
                </a:highlight>
                <a:latin typeface="Poppins Medium"/>
                <a:ea typeface="Poppins Medium"/>
                <a:cs typeface="Poppins Medium"/>
                <a:sym typeface="Poppins Medium"/>
              </a:rPr>
              <a:t>Revise la sección de ausencias y tardanzas en la boleta de calificaciones de su hijo cada trimestre y asegúrese de que la cantidad de ausencias y tardanzas sea correcta.</a:t>
            </a:r>
            <a:endParaRPr b="0" i="0" sz="1600" u="none" cap="none" strike="noStrike">
              <a:solidFill>
                <a:srgbClr val="00247C"/>
              </a:solidFill>
              <a:highlight>
                <a:srgbClr val="F8F9FA"/>
              </a:highlight>
              <a:latin typeface="Poppins Medium"/>
              <a:ea typeface="Poppins Medium"/>
              <a:cs typeface="Poppins Medium"/>
              <a:sym typeface="Poppins Medium"/>
            </a:endParaRPr>
          </a:p>
          <a:p>
            <a:pPr indent="0" lvl="0" marL="0" marR="38100" rtl="0" algn="l">
              <a:lnSpc>
                <a:spcPct val="120000"/>
              </a:lnSpc>
              <a:spcBef>
                <a:spcPts val="0"/>
              </a:spcBef>
              <a:spcAft>
                <a:spcPts val="0"/>
              </a:spcAft>
              <a:buClr>
                <a:srgbClr val="000000"/>
              </a:buClr>
              <a:buSzPts val="1800"/>
              <a:buFont typeface="Arial"/>
              <a:buNone/>
            </a:pPr>
            <a:r>
              <a:rPr b="1" i="0" lang="en-US" sz="1800" u="none" cap="none" strike="noStrike">
                <a:solidFill>
                  <a:srgbClr val="FF4E00"/>
                </a:solidFill>
                <a:highlight>
                  <a:srgbClr val="F8F9FA"/>
                </a:highlight>
                <a:latin typeface="Poppins"/>
                <a:ea typeface="Poppins"/>
                <a:cs typeface="Poppins"/>
                <a:sym typeface="Poppins"/>
              </a:rPr>
              <a:t>Ayude a su estudiante a mantenerse saludable y comprometido</a:t>
            </a:r>
            <a:endParaRPr b="1" i="0" sz="1800" u="none" cap="none" strike="noStrike">
              <a:solidFill>
                <a:srgbClr val="FF4E00"/>
              </a:solidFill>
              <a:highlight>
                <a:srgbClr val="F8F9FA"/>
              </a:highlight>
              <a:latin typeface="Poppins"/>
              <a:ea typeface="Poppins"/>
              <a:cs typeface="Poppins"/>
              <a:sym typeface="Poppins"/>
            </a:endParaRPr>
          </a:p>
          <a:p>
            <a:pPr indent="-330200" lvl="0" marL="457200" marR="38100" rtl="0" algn="l">
              <a:lnSpc>
                <a:spcPct val="120000"/>
              </a:lnSpc>
              <a:spcBef>
                <a:spcPts val="0"/>
              </a:spcBef>
              <a:spcAft>
                <a:spcPts val="0"/>
              </a:spcAft>
              <a:buClr>
                <a:srgbClr val="00247C"/>
              </a:buClr>
              <a:buSzPts val="1600"/>
              <a:buFont typeface="Poppins Medium"/>
              <a:buChar char="❏"/>
            </a:pPr>
            <a:r>
              <a:rPr b="0" i="0" lang="en-US" sz="1600" u="none" cap="none" strike="noStrike">
                <a:solidFill>
                  <a:srgbClr val="00247C"/>
                </a:solidFill>
                <a:highlight>
                  <a:srgbClr val="F8F9FA"/>
                </a:highlight>
                <a:latin typeface="Poppins Medium"/>
                <a:ea typeface="Poppins Medium"/>
                <a:cs typeface="Poppins Medium"/>
                <a:sym typeface="Poppins Medium"/>
              </a:rPr>
              <a:t>Establezca rutinas para acostarse, despertarse y presentarse a clase.</a:t>
            </a:r>
            <a:endParaRPr b="0" i="0" sz="1600" u="none" cap="none" strike="noStrike">
              <a:solidFill>
                <a:srgbClr val="00247C"/>
              </a:solidFill>
              <a:highlight>
                <a:srgbClr val="F8F9FA"/>
              </a:highlight>
              <a:latin typeface="Poppins Medium"/>
              <a:ea typeface="Poppins Medium"/>
              <a:cs typeface="Poppins Medium"/>
              <a:sym typeface="Poppins Medium"/>
            </a:endParaRPr>
          </a:p>
          <a:p>
            <a:pPr indent="-330200" lvl="0" marL="457200" marR="38100" rtl="0" algn="l">
              <a:lnSpc>
                <a:spcPct val="120000"/>
              </a:lnSpc>
              <a:spcBef>
                <a:spcPts val="0"/>
              </a:spcBef>
              <a:spcAft>
                <a:spcPts val="0"/>
              </a:spcAft>
              <a:buClr>
                <a:srgbClr val="00247C"/>
              </a:buClr>
              <a:buSzPts val="1600"/>
              <a:buFont typeface="Poppins Medium"/>
              <a:buChar char="❏"/>
            </a:pPr>
            <a:r>
              <a:rPr b="0" i="0" lang="en-US" sz="1600" u="none" cap="none" strike="noStrike">
                <a:solidFill>
                  <a:srgbClr val="00247C"/>
                </a:solidFill>
                <a:highlight>
                  <a:srgbClr val="F8F9FA"/>
                </a:highlight>
                <a:latin typeface="Poppins Medium"/>
                <a:ea typeface="Poppins Medium"/>
                <a:cs typeface="Poppins Medium"/>
                <a:sym typeface="Poppins Medium"/>
              </a:rPr>
              <a:t>Identifique un lugar tranquilo para que su hijo haga el trabajo escolar.</a:t>
            </a:r>
            <a:endParaRPr b="0" i="0" sz="1600" u="none" cap="none" strike="noStrike">
              <a:solidFill>
                <a:srgbClr val="00247C"/>
              </a:solidFill>
              <a:highlight>
                <a:srgbClr val="F8F9FA"/>
              </a:highlight>
              <a:latin typeface="Poppins Medium"/>
              <a:ea typeface="Poppins Medium"/>
              <a:cs typeface="Poppins Medium"/>
              <a:sym typeface="Poppins Medium"/>
            </a:endParaRPr>
          </a:p>
          <a:p>
            <a:pPr indent="-330200" lvl="0" marL="457200" marR="38100" rtl="0" algn="l">
              <a:lnSpc>
                <a:spcPct val="120000"/>
              </a:lnSpc>
              <a:spcBef>
                <a:spcPts val="0"/>
              </a:spcBef>
              <a:spcAft>
                <a:spcPts val="0"/>
              </a:spcAft>
              <a:buClr>
                <a:srgbClr val="00247C"/>
              </a:buClr>
              <a:buSzPts val="1600"/>
              <a:buFont typeface="Poppins Medium"/>
              <a:buChar char="❏"/>
            </a:pPr>
            <a:r>
              <a:rPr b="0" i="0" lang="en-US" sz="1600" u="none" cap="none" strike="noStrike">
                <a:solidFill>
                  <a:srgbClr val="00247C"/>
                </a:solidFill>
                <a:highlight>
                  <a:srgbClr val="F8F9FA"/>
                </a:highlight>
                <a:latin typeface="Poppins Medium"/>
                <a:ea typeface="Poppins Medium"/>
                <a:cs typeface="Poppins Medium"/>
                <a:sym typeface="Poppins Medium"/>
              </a:rPr>
              <a:t>Hable con su hijo sobre la importancia de asistir a la escuela.</a:t>
            </a:r>
            <a:endParaRPr b="0" i="0" sz="1600" u="none" cap="none" strike="noStrike">
              <a:solidFill>
                <a:srgbClr val="00247C"/>
              </a:solidFill>
              <a:highlight>
                <a:srgbClr val="F8F9FA"/>
              </a:highlight>
              <a:latin typeface="Poppins Medium"/>
              <a:ea typeface="Poppins Medium"/>
              <a:cs typeface="Poppins Medium"/>
              <a:sym typeface="Poppins Medium"/>
            </a:endParaRPr>
          </a:p>
          <a:p>
            <a:pPr indent="-330200" lvl="0" marL="457200" marR="38100" rtl="0" algn="l">
              <a:lnSpc>
                <a:spcPct val="120000"/>
              </a:lnSpc>
              <a:spcBef>
                <a:spcPts val="0"/>
              </a:spcBef>
              <a:spcAft>
                <a:spcPts val="0"/>
              </a:spcAft>
              <a:buClr>
                <a:srgbClr val="00247C"/>
              </a:buClr>
              <a:buSzPts val="1600"/>
              <a:buFont typeface="Poppins Medium"/>
              <a:buChar char="❏"/>
            </a:pPr>
            <a:r>
              <a:rPr b="0" i="0" lang="en-US" sz="1600" u="none" cap="none" strike="noStrike">
                <a:solidFill>
                  <a:srgbClr val="00247C"/>
                </a:solidFill>
                <a:highlight>
                  <a:srgbClr val="F8F9FA"/>
                </a:highlight>
                <a:latin typeface="Poppins Medium"/>
                <a:ea typeface="Poppins Medium"/>
                <a:cs typeface="Poppins Medium"/>
                <a:sym typeface="Poppins Medium"/>
              </a:rPr>
              <a:t>Pida ayuda cuando la necesite.</a:t>
            </a:r>
            <a:endParaRPr b="0" i="0" sz="2000" u="none" cap="none" strike="noStrike">
              <a:solidFill>
                <a:srgbClr val="00247C"/>
              </a:solidFill>
              <a:latin typeface="Poppins Medium"/>
              <a:ea typeface="Poppins Medium"/>
              <a:cs typeface="Poppins Medium"/>
              <a:sym typeface="Poppins Medium"/>
            </a:endParaRPr>
          </a:p>
        </p:txBody>
      </p:sp>
      <p:pic>
        <p:nvPicPr>
          <p:cNvPr id="1319" name="Google Shape;1319;p27"/>
          <p:cNvPicPr preferRelativeResize="0"/>
          <p:nvPr/>
        </p:nvPicPr>
        <p:blipFill rotWithShape="1">
          <a:blip r:embed="rId3">
            <a:alphaModFix/>
          </a:blip>
          <a:srcRect b="0" l="0" r="0" t="0"/>
          <a:stretch/>
        </p:blipFill>
        <p:spPr>
          <a:xfrm>
            <a:off x="10957250" y="9150425"/>
            <a:ext cx="2399824" cy="911400"/>
          </a:xfrm>
          <a:prstGeom prst="rect">
            <a:avLst/>
          </a:prstGeom>
          <a:noFill/>
          <a:ln>
            <a:noFill/>
          </a:ln>
        </p:spPr>
      </p:pic>
      <p:pic>
        <p:nvPicPr>
          <p:cNvPr id="1320" name="Google Shape;1320;p27"/>
          <p:cNvPicPr preferRelativeResize="0"/>
          <p:nvPr/>
        </p:nvPicPr>
        <p:blipFill rotWithShape="1">
          <a:blip r:embed="rId4">
            <a:alphaModFix/>
          </a:blip>
          <a:srcRect b="0" l="0" r="0" t="0"/>
          <a:stretch/>
        </p:blipFill>
        <p:spPr>
          <a:xfrm>
            <a:off x="14658175" y="2044443"/>
            <a:ext cx="3675749" cy="2769107"/>
          </a:xfrm>
          <a:prstGeom prst="rect">
            <a:avLst/>
          </a:prstGeom>
          <a:noFill/>
          <a:ln>
            <a:noFill/>
          </a:ln>
        </p:spPr>
      </p:pic>
      <p:pic>
        <p:nvPicPr>
          <p:cNvPr id="1321" name="Google Shape;1321;p27"/>
          <p:cNvPicPr preferRelativeResize="0"/>
          <p:nvPr/>
        </p:nvPicPr>
        <p:blipFill>
          <a:blip r:embed="rId5">
            <a:alphaModFix/>
          </a:blip>
          <a:stretch>
            <a:fillRect/>
          </a:stretch>
        </p:blipFill>
        <p:spPr>
          <a:xfrm>
            <a:off x="45925" y="-131509"/>
            <a:ext cx="18288000" cy="2366367"/>
          </a:xfrm>
          <a:prstGeom prst="rect">
            <a:avLst/>
          </a:prstGeom>
          <a:noFill/>
          <a:ln>
            <a:noFill/>
          </a:ln>
        </p:spPr>
      </p:pic>
      <p:pic>
        <p:nvPicPr>
          <p:cNvPr id="1322" name="Google Shape;1322;p27"/>
          <p:cNvPicPr preferRelativeResize="0"/>
          <p:nvPr/>
        </p:nvPicPr>
        <p:blipFill rotWithShape="1">
          <a:blip r:embed="rId6">
            <a:alphaModFix/>
          </a:blip>
          <a:srcRect b="0" l="0" r="0" t="0"/>
          <a:stretch/>
        </p:blipFill>
        <p:spPr>
          <a:xfrm>
            <a:off x="14704125" y="7578950"/>
            <a:ext cx="3583874" cy="2708050"/>
          </a:xfrm>
          <a:prstGeom prst="rect">
            <a:avLst/>
          </a:prstGeom>
          <a:noFill/>
          <a:ln>
            <a:noFill/>
          </a:ln>
        </p:spPr>
      </p:pic>
      <p:pic>
        <p:nvPicPr>
          <p:cNvPr id="1323" name="Google Shape;1323;p27"/>
          <p:cNvPicPr preferRelativeResize="0"/>
          <p:nvPr/>
        </p:nvPicPr>
        <p:blipFill rotWithShape="1">
          <a:blip r:embed="rId7">
            <a:alphaModFix/>
          </a:blip>
          <a:srcRect b="0" l="0" r="0" t="0"/>
          <a:stretch/>
        </p:blipFill>
        <p:spPr>
          <a:xfrm>
            <a:off x="14658181" y="4822140"/>
            <a:ext cx="3675756" cy="27568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38a3352c4e0_1_540"/>
          <p:cNvSpPr/>
          <p:nvPr/>
        </p:nvSpPr>
        <p:spPr>
          <a:xfrm>
            <a:off x="0" y="0"/>
            <a:ext cx="20116800" cy="10312717"/>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19"/>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nvGrpSpPr>
          <p:cNvPr id="188" name="Google Shape;188;g38a3352c4e0_1_540"/>
          <p:cNvGrpSpPr/>
          <p:nvPr/>
        </p:nvGrpSpPr>
        <p:grpSpPr>
          <a:xfrm>
            <a:off x="-34580" y="-180050"/>
            <a:ext cx="14492306" cy="10647475"/>
            <a:chOff x="2680872" y="3"/>
            <a:chExt cx="3816778" cy="2804181"/>
          </a:xfrm>
        </p:grpSpPr>
        <p:sp>
          <p:nvSpPr>
            <p:cNvPr id="189" name="Google Shape;189;g38a3352c4e0_1_540"/>
            <p:cNvSpPr/>
            <p:nvPr/>
          </p:nvSpPr>
          <p:spPr>
            <a:xfrm>
              <a:off x="2680872" y="3"/>
              <a:ext cx="3801077" cy="2804181"/>
            </a:xfrm>
            <a:custGeom>
              <a:rect b="b" l="l" r="r" t="t"/>
              <a:pathLst>
                <a:path extrusionOk="0" h="2804181" w="6497568">
                  <a:moveTo>
                    <a:pt x="0" y="0"/>
                  </a:moveTo>
                  <a:lnTo>
                    <a:pt x="6497568" y="0"/>
                  </a:lnTo>
                  <a:lnTo>
                    <a:pt x="6497568" y="2804181"/>
                  </a:lnTo>
                  <a:lnTo>
                    <a:pt x="0" y="2804181"/>
                  </a:lnTo>
                  <a:close/>
                </a:path>
              </a:pathLst>
            </a:custGeom>
            <a:gradFill>
              <a:gsLst>
                <a:gs pos="0">
                  <a:srgbClr val="FFFFFF"/>
                </a:gs>
                <a:gs pos="33329">
                  <a:srgbClr val="FFFFFF"/>
                </a:gs>
                <a:gs pos="66670">
                  <a:srgbClr val="FFFFFF">
                    <a:alpha val="69411"/>
                  </a:srgbClr>
                </a:gs>
                <a:gs pos="100000">
                  <a:srgbClr val="FFFFFF">
                    <a:alpha val="0"/>
                  </a:srgbClr>
                </a:gs>
              </a:gsLst>
              <a:lin ang="0" scaled="0"/>
            </a:gra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90" name="Google Shape;190;g38a3352c4e0_1_540"/>
            <p:cNvSpPr txBox="1"/>
            <p:nvPr/>
          </p:nvSpPr>
          <p:spPr>
            <a:xfrm>
              <a:off x="2690050" y="38100"/>
              <a:ext cx="3807600" cy="2766000"/>
            </a:xfrm>
            <a:prstGeom prst="rect">
              <a:avLst/>
            </a:prstGeom>
            <a:noFill/>
            <a:ln>
              <a:noFill/>
            </a:ln>
          </p:spPr>
          <p:txBody>
            <a:bodyPr anchorCtr="0" anchor="ctr" bIns="50775" lIns="50775" spcFirstLastPara="1" rIns="50775" wrap="square" tIns="50775">
              <a:noAutofit/>
            </a:bodyPr>
            <a:lstStyle/>
            <a:p>
              <a:pPr indent="0" lvl="0" marL="0" marR="0" rtl="0" algn="ctr">
                <a:lnSpc>
                  <a:spcPct val="144388"/>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91" name="Google Shape;191;g38a3352c4e0_1_540"/>
          <p:cNvSpPr/>
          <p:nvPr/>
        </p:nvSpPr>
        <p:spPr>
          <a:xfrm>
            <a:off x="1308194" y="1127024"/>
            <a:ext cx="411214" cy="411214"/>
          </a:xfrm>
          <a:custGeom>
            <a:rect b="b" l="l" r="r" t="t"/>
            <a:pathLst>
              <a:path extrusionOk="0" h="410189" w="410189">
                <a:moveTo>
                  <a:pt x="0" y="0"/>
                </a:moveTo>
                <a:lnTo>
                  <a:pt x="410189" y="0"/>
                </a:lnTo>
                <a:lnTo>
                  <a:pt x="410189" y="410189"/>
                </a:lnTo>
                <a:lnTo>
                  <a:pt x="0" y="410189"/>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92" name="Google Shape;192;g38a3352c4e0_1_540"/>
          <p:cNvSpPr/>
          <p:nvPr/>
        </p:nvSpPr>
        <p:spPr>
          <a:xfrm>
            <a:off x="5602674" y="7904859"/>
            <a:ext cx="791740" cy="764689"/>
          </a:xfrm>
          <a:custGeom>
            <a:rect b="b" l="l" r="r" t="t"/>
            <a:pathLst>
              <a:path extrusionOk="0" h="762782" w="789766">
                <a:moveTo>
                  <a:pt x="0" y="0"/>
                </a:moveTo>
                <a:lnTo>
                  <a:pt x="789766" y="0"/>
                </a:lnTo>
                <a:lnTo>
                  <a:pt x="789766" y="762782"/>
                </a:lnTo>
                <a:lnTo>
                  <a:pt x="0" y="762782"/>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93" name="Google Shape;193;g38a3352c4e0_1_540"/>
          <p:cNvSpPr/>
          <p:nvPr/>
        </p:nvSpPr>
        <p:spPr>
          <a:xfrm>
            <a:off x="12822030" y="395767"/>
            <a:ext cx="6552372" cy="1146666"/>
          </a:xfrm>
          <a:custGeom>
            <a:rect b="b" l="l" r="r" t="t"/>
            <a:pathLst>
              <a:path extrusionOk="0" h="1143806" w="6536032">
                <a:moveTo>
                  <a:pt x="0" y="0"/>
                </a:moveTo>
                <a:lnTo>
                  <a:pt x="6536032" y="0"/>
                </a:lnTo>
                <a:lnTo>
                  <a:pt x="6536032" y="1143806"/>
                </a:lnTo>
                <a:lnTo>
                  <a:pt x="0" y="1143806"/>
                </a:lnTo>
                <a:lnTo>
                  <a:pt x="0" y="0"/>
                </a:lnTo>
                <a:close/>
              </a:path>
            </a:pathLst>
          </a:custGeom>
          <a:blipFill rotWithShape="1">
            <a:blip r:embed="rId6">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94" name="Google Shape;194;g38a3352c4e0_1_540"/>
          <p:cNvSpPr txBox="1"/>
          <p:nvPr/>
        </p:nvSpPr>
        <p:spPr>
          <a:xfrm>
            <a:off x="684905" y="369987"/>
            <a:ext cx="12137700" cy="215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000"/>
              <a:buFont typeface="Arial"/>
              <a:buNone/>
            </a:pPr>
            <a:r>
              <a:rPr b="1" i="0" lang="en-US" sz="7000" u="none" cap="none" strike="noStrike">
                <a:solidFill>
                  <a:schemeClr val="dk1"/>
                </a:solidFill>
                <a:latin typeface="Poppins"/>
                <a:ea typeface="Poppins"/>
                <a:cs typeface="Poppins"/>
                <a:sym typeface="Poppins"/>
              </a:rPr>
              <a:t>United </a:t>
            </a:r>
            <a:endParaRPr sz="2100"/>
          </a:p>
          <a:p>
            <a:pPr indent="0" lvl="0" marL="0" marR="0" rtl="0" algn="l">
              <a:lnSpc>
                <a:spcPct val="100000"/>
              </a:lnSpc>
              <a:spcBef>
                <a:spcPts val="0"/>
              </a:spcBef>
              <a:spcAft>
                <a:spcPts val="0"/>
              </a:spcAft>
              <a:buClr>
                <a:srgbClr val="000000"/>
              </a:buClr>
              <a:buSzPts val="7000"/>
              <a:buFont typeface="Arial"/>
              <a:buNone/>
            </a:pPr>
            <a:r>
              <a:rPr b="1" i="0" lang="en-US" sz="7000" u="none" cap="none" strike="noStrike">
                <a:solidFill>
                  <a:schemeClr val="dk1"/>
                </a:solidFill>
                <a:latin typeface="Poppins"/>
                <a:ea typeface="Poppins"/>
                <a:cs typeface="Poppins"/>
                <a:sym typeface="Poppins"/>
              </a:rPr>
              <a:t>We Stand Together</a:t>
            </a:r>
            <a:endParaRPr b="0" i="0" sz="1000" u="none" cap="none" strike="noStrike">
              <a:solidFill>
                <a:schemeClr val="dk1"/>
              </a:solidFill>
              <a:latin typeface="Arial"/>
              <a:ea typeface="Arial"/>
              <a:cs typeface="Arial"/>
              <a:sym typeface="Arial"/>
            </a:endParaRPr>
          </a:p>
        </p:txBody>
      </p:sp>
      <p:sp>
        <p:nvSpPr>
          <p:cNvPr id="195" name="Google Shape;195;g38a3352c4e0_1_540"/>
          <p:cNvSpPr txBox="1"/>
          <p:nvPr/>
        </p:nvSpPr>
        <p:spPr>
          <a:xfrm>
            <a:off x="684899" y="2524050"/>
            <a:ext cx="13587600" cy="226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chemeClr val="dk1"/>
                </a:solidFill>
                <a:latin typeface="Poppins"/>
                <a:ea typeface="Poppins"/>
                <a:cs typeface="Poppins"/>
                <a:sym typeface="Poppins"/>
              </a:rPr>
              <a:t>Schools continue to be a safe and supportive environment for students, thanks to the collaboration between district resources and community partners. </a:t>
            </a:r>
            <a:endParaRPr b="0" i="0" sz="27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dk1"/>
                </a:solidFill>
                <a:latin typeface="Poppins"/>
                <a:ea typeface="Poppins"/>
                <a:cs typeface="Poppins"/>
                <a:sym typeface="Poppins"/>
              </a:rPr>
              <a:t>PSA Counselors</a:t>
            </a:r>
            <a:r>
              <a:rPr b="0" i="0" lang="en-US" sz="2700" u="none" cap="none" strike="noStrike">
                <a:solidFill>
                  <a:schemeClr val="dk1"/>
                </a:solidFill>
                <a:latin typeface="Poppins"/>
                <a:ea typeface="Poppins"/>
                <a:cs typeface="Poppins"/>
                <a:sym typeface="Poppins"/>
              </a:rPr>
              <a:t> are also available to assist students and families by providing referrals and connecting them to needed resources.</a:t>
            </a:r>
            <a:endParaRPr b="0" i="0" sz="2700" u="none" cap="none" strike="noStrike">
              <a:solidFill>
                <a:schemeClr val="dk1"/>
              </a:solidFill>
              <a:latin typeface="Poppins"/>
              <a:ea typeface="Poppins"/>
              <a:cs typeface="Poppins"/>
              <a:sym typeface="Poppins"/>
            </a:endParaRPr>
          </a:p>
        </p:txBody>
      </p:sp>
      <p:sp>
        <p:nvSpPr>
          <p:cNvPr id="196" name="Google Shape;196;g38a3352c4e0_1_540"/>
          <p:cNvSpPr txBox="1"/>
          <p:nvPr/>
        </p:nvSpPr>
        <p:spPr>
          <a:xfrm>
            <a:off x="684904" y="4783574"/>
            <a:ext cx="14252400" cy="215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000" u="none" cap="none" strike="noStrike">
                <a:solidFill>
                  <a:srgbClr val="002575"/>
                </a:solidFill>
                <a:latin typeface="Poppins"/>
                <a:ea typeface="Poppins"/>
                <a:cs typeface="Poppins"/>
                <a:sym typeface="Poppins"/>
              </a:rPr>
              <a:t>Unidos </a:t>
            </a:r>
            <a:endParaRPr sz="2100"/>
          </a:p>
          <a:p>
            <a:pPr indent="0" lvl="0" marL="0" marR="0" rtl="0" algn="l">
              <a:lnSpc>
                <a:spcPct val="100000"/>
              </a:lnSpc>
              <a:spcBef>
                <a:spcPts val="0"/>
              </a:spcBef>
              <a:spcAft>
                <a:spcPts val="0"/>
              </a:spcAft>
              <a:buNone/>
            </a:pPr>
            <a:r>
              <a:rPr b="1" i="0" lang="en-US" sz="7000" u="none" cap="none" strike="noStrike">
                <a:solidFill>
                  <a:srgbClr val="002575"/>
                </a:solidFill>
                <a:latin typeface="Poppins"/>
                <a:ea typeface="Poppins"/>
                <a:cs typeface="Poppins"/>
                <a:sym typeface="Poppins"/>
              </a:rPr>
              <a:t>Permanecemos Juntos</a:t>
            </a:r>
            <a:endParaRPr b="0" i="0" sz="1000" u="none" cap="none" strike="noStrike">
              <a:solidFill>
                <a:srgbClr val="002575"/>
              </a:solidFill>
              <a:latin typeface="Arial"/>
              <a:ea typeface="Arial"/>
              <a:cs typeface="Arial"/>
              <a:sym typeface="Arial"/>
            </a:endParaRPr>
          </a:p>
        </p:txBody>
      </p:sp>
      <p:sp>
        <p:nvSpPr>
          <p:cNvPr id="197" name="Google Shape;197;g38a3352c4e0_1_540"/>
          <p:cNvSpPr txBox="1"/>
          <p:nvPr/>
        </p:nvSpPr>
        <p:spPr>
          <a:xfrm>
            <a:off x="684900" y="6967200"/>
            <a:ext cx="11823300" cy="267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2575"/>
                </a:solidFill>
                <a:latin typeface="Poppins"/>
                <a:ea typeface="Poppins"/>
                <a:cs typeface="Poppins"/>
                <a:sym typeface="Poppins"/>
              </a:rPr>
              <a:t>Las escuelas continúan siendo un entorno seguro y de apoyo para los estudiantes, gracias a la colaboración entre los recursos del distrito y los socios comunitarios. </a:t>
            </a:r>
            <a:endParaRPr b="0" i="0" sz="2700" u="none" cap="none" strike="noStrike">
              <a:solidFill>
                <a:srgbClr val="002575"/>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rgbClr val="002575"/>
                </a:solidFill>
                <a:latin typeface="Poppins"/>
                <a:ea typeface="Poppins"/>
                <a:cs typeface="Poppins"/>
                <a:sym typeface="Poppins"/>
              </a:rPr>
              <a:t>Los consejeros de PSA </a:t>
            </a:r>
            <a:r>
              <a:rPr b="0" i="0" lang="en-US" sz="2700" u="none" cap="none" strike="noStrike">
                <a:solidFill>
                  <a:srgbClr val="002575"/>
                </a:solidFill>
                <a:latin typeface="Poppins"/>
                <a:ea typeface="Poppins"/>
                <a:cs typeface="Poppins"/>
                <a:sym typeface="Poppins"/>
              </a:rPr>
              <a:t>también están disponibles para ayudar a los estudiantes y las familias, brindando referencias y conectándolos con los recursos que necesiten.</a:t>
            </a:r>
            <a:endParaRPr b="0" i="0" sz="2700" u="none" cap="none" strike="noStrike">
              <a:solidFill>
                <a:srgbClr val="002575"/>
              </a:solidFill>
              <a:latin typeface="Poppins"/>
              <a:ea typeface="Poppins"/>
              <a:cs typeface="Poppins"/>
              <a:sym typeface="Poppi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g38a3352c4e0_1_1478"/>
          <p:cNvSpPr/>
          <p:nvPr/>
        </p:nvSpPr>
        <p:spPr>
          <a:xfrm>
            <a:off x="345942" y="3004621"/>
            <a:ext cx="5228548" cy="8250174"/>
          </a:xfrm>
          <a:custGeom>
            <a:rect b="b" l="l" r="r" t="t"/>
            <a:pathLst>
              <a:path extrusionOk="0" h="8229600" w="5215509">
                <a:moveTo>
                  <a:pt x="0" y="0"/>
                </a:moveTo>
                <a:lnTo>
                  <a:pt x="5215509" y="0"/>
                </a:lnTo>
                <a:lnTo>
                  <a:pt x="5215509" y="8229600"/>
                </a:lnTo>
                <a:lnTo>
                  <a:pt x="0" y="8229600"/>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329" name="Google Shape;1329;g38a3352c4e0_1_1478"/>
          <p:cNvSpPr/>
          <p:nvPr/>
        </p:nvSpPr>
        <p:spPr>
          <a:xfrm>
            <a:off x="1323405" y="7320013"/>
            <a:ext cx="1559416" cy="1559416"/>
          </a:xfrm>
          <a:custGeom>
            <a:rect b="b" l="l" r="r" t="t"/>
            <a:pathLst>
              <a:path extrusionOk="0" h="1555527" w="1555527">
                <a:moveTo>
                  <a:pt x="0" y="0"/>
                </a:moveTo>
                <a:lnTo>
                  <a:pt x="1555527" y="0"/>
                </a:lnTo>
                <a:lnTo>
                  <a:pt x="1555527" y="1555527"/>
                </a:lnTo>
                <a:lnTo>
                  <a:pt x="0" y="1555527"/>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330" name="Google Shape;1330;g38a3352c4e0_1_1478"/>
          <p:cNvSpPr/>
          <p:nvPr/>
        </p:nvSpPr>
        <p:spPr>
          <a:xfrm>
            <a:off x="1323405" y="4054268"/>
            <a:ext cx="1741264" cy="1675966"/>
          </a:xfrm>
          <a:custGeom>
            <a:rect b="b" l="l" r="r" t="t"/>
            <a:pathLst>
              <a:path extrusionOk="0" h="1671787" w="1736922">
                <a:moveTo>
                  <a:pt x="0" y="0"/>
                </a:moveTo>
                <a:lnTo>
                  <a:pt x="1736922" y="0"/>
                </a:lnTo>
                <a:lnTo>
                  <a:pt x="1736922" y="1671788"/>
                </a:lnTo>
                <a:lnTo>
                  <a:pt x="0" y="1671788"/>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nvGrpSpPr>
          <p:cNvPr id="1331" name="Google Shape;1331;g38a3352c4e0_1_1478"/>
          <p:cNvGrpSpPr/>
          <p:nvPr/>
        </p:nvGrpSpPr>
        <p:grpSpPr>
          <a:xfrm>
            <a:off x="3332595" y="3120553"/>
            <a:ext cx="4457860" cy="2283018"/>
            <a:chOff x="0" y="-47625"/>
            <a:chExt cx="1174048" cy="601269"/>
          </a:xfrm>
        </p:grpSpPr>
        <p:sp>
          <p:nvSpPr>
            <p:cNvPr id="1332" name="Google Shape;1332;g38a3352c4e0_1_1478"/>
            <p:cNvSpPr/>
            <p:nvPr/>
          </p:nvSpPr>
          <p:spPr>
            <a:xfrm>
              <a:off x="0" y="0"/>
              <a:ext cx="1174048" cy="553644"/>
            </a:xfrm>
            <a:custGeom>
              <a:rect b="b" l="l" r="r" t="t"/>
              <a:pathLst>
                <a:path extrusionOk="0" h="553644" w="1174048">
                  <a:moveTo>
                    <a:pt x="88574" y="0"/>
                  </a:moveTo>
                  <a:lnTo>
                    <a:pt x="1085473" y="0"/>
                  </a:lnTo>
                  <a:cubicBezTo>
                    <a:pt x="1108965" y="0"/>
                    <a:pt x="1131494" y="9332"/>
                    <a:pt x="1148105" y="25943"/>
                  </a:cubicBezTo>
                  <a:cubicBezTo>
                    <a:pt x="1164716" y="42554"/>
                    <a:pt x="1174048" y="65083"/>
                    <a:pt x="1174048" y="88574"/>
                  </a:cubicBezTo>
                  <a:lnTo>
                    <a:pt x="1174048" y="465070"/>
                  </a:lnTo>
                  <a:cubicBezTo>
                    <a:pt x="1174048" y="513988"/>
                    <a:pt x="1134392" y="553644"/>
                    <a:pt x="1085473" y="553644"/>
                  </a:cubicBezTo>
                  <a:lnTo>
                    <a:pt x="88574" y="553644"/>
                  </a:lnTo>
                  <a:cubicBezTo>
                    <a:pt x="65083" y="553644"/>
                    <a:pt x="42554" y="544312"/>
                    <a:pt x="25943" y="527701"/>
                  </a:cubicBezTo>
                  <a:cubicBezTo>
                    <a:pt x="9332" y="511091"/>
                    <a:pt x="0" y="488561"/>
                    <a:pt x="0" y="465070"/>
                  </a:cubicBezTo>
                  <a:lnTo>
                    <a:pt x="0" y="88574"/>
                  </a:lnTo>
                  <a:cubicBezTo>
                    <a:pt x="0" y="65083"/>
                    <a:pt x="9332" y="42554"/>
                    <a:pt x="25943" y="25943"/>
                  </a:cubicBezTo>
                  <a:cubicBezTo>
                    <a:pt x="42554" y="9332"/>
                    <a:pt x="65083" y="0"/>
                    <a:pt x="88574" y="0"/>
                  </a:cubicBezTo>
                  <a:close/>
                </a:path>
              </a:pathLst>
            </a:custGeom>
            <a:solidFill>
              <a:srgbClr val="FCCC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g38a3352c4e0_1_1478"/>
            <p:cNvSpPr txBox="1"/>
            <p:nvPr/>
          </p:nvSpPr>
          <p:spPr>
            <a:xfrm>
              <a:off x="0" y="-47625"/>
              <a:ext cx="1173900" cy="6012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34" name="Google Shape;1334;g38a3352c4e0_1_1478"/>
          <p:cNvGrpSpPr/>
          <p:nvPr/>
        </p:nvGrpSpPr>
        <p:grpSpPr>
          <a:xfrm rot="5400000">
            <a:off x="5219326" y="4507695"/>
            <a:ext cx="835896" cy="1791616"/>
            <a:chOff x="0" y="-47625"/>
            <a:chExt cx="262020" cy="561600"/>
          </a:xfrm>
        </p:grpSpPr>
        <p:sp>
          <p:nvSpPr>
            <p:cNvPr id="1335" name="Google Shape;1335;g38a3352c4e0_1_1478"/>
            <p:cNvSpPr/>
            <p:nvPr/>
          </p:nvSpPr>
          <p:spPr>
            <a:xfrm>
              <a:off x="0" y="0"/>
              <a:ext cx="262020" cy="513887"/>
            </a:xfrm>
            <a:custGeom>
              <a:rect b="b" l="l" r="r" t="t"/>
              <a:pathLst>
                <a:path extrusionOk="0" h="513887" w="262020">
                  <a:moveTo>
                    <a:pt x="58820" y="0"/>
                  </a:moveTo>
                  <a:lnTo>
                    <a:pt x="0" y="0"/>
                  </a:lnTo>
                  <a:lnTo>
                    <a:pt x="0" y="513887"/>
                  </a:lnTo>
                  <a:lnTo>
                    <a:pt x="58820" y="513887"/>
                  </a:lnTo>
                  <a:lnTo>
                    <a:pt x="262020" y="256943"/>
                  </a:lnTo>
                  <a:lnTo>
                    <a:pt x="58820" y="0"/>
                  </a:lnTo>
                  <a:close/>
                </a:path>
              </a:pathLst>
            </a:custGeom>
            <a:solidFill>
              <a:srgbClr val="FCCC00"/>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336" name="Google Shape;1336;g38a3352c4e0_1_1478"/>
            <p:cNvSpPr txBox="1"/>
            <p:nvPr/>
          </p:nvSpPr>
          <p:spPr>
            <a:xfrm>
              <a:off x="0" y="-47625"/>
              <a:ext cx="147600" cy="5616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337" name="Google Shape;1337;g38a3352c4e0_1_1478"/>
          <p:cNvSpPr txBox="1"/>
          <p:nvPr/>
        </p:nvSpPr>
        <p:spPr>
          <a:xfrm>
            <a:off x="568057" y="522771"/>
            <a:ext cx="6638100" cy="1840500"/>
          </a:xfrm>
          <a:prstGeom prst="rect">
            <a:avLst/>
          </a:prstGeom>
          <a:noFill/>
          <a:ln>
            <a:noFill/>
          </a:ln>
        </p:spPr>
        <p:txBody>
          <a:bodyPr anchorCtr="0" anchor="t" bIns="0" lIns="0" spcFirstLastPara="1" rIns="0" wrap="square" tIns="0">
            <a:spAutoFit/>
          </a:bodyPr>
          <a:lstStyle/>
          <a:p>
            <a:pPr indent="0" lvl="0" marL="0" marR="0" rtl="0" algn="l">
              <a:lnSpc>
                <a:spcPct val="119976"/>
              </a:lnSpc>
              <a:spcBef>
                <a:spcPts val="0"/>
              </a:spcBef>
              <a:spcAft>
                <a:spcPts val="0"/>
              </a:spcAft>
              <a:buClr>
                <a:srgbClr val="000000"/>
              </a:buClr>
              <a:buSzPts val="3800"/>
              <a:buFont typeface="Arial"/>
              <a:buNone/>
            </a:pPr>
            <a:r>
              <a:rPr b="1" i="0" lang="en-US" sz="2600" u="none" cap="none" strike="noStrike">
                <a:solidFill>
                  <a:schemeClr val="dk1"/>
                </a:solidFill>
                <a:latin typeface="Poppins Black"/>
                <a:ea typeface="Poppins Black"/>
                <a:cs typeface="Poppins Black"/>
                <a:sym typeface="Poppins Black"/>
              </a:rPr>
              <a:t>If you or your family need assistance regarding immigration, health, wellness or housing, please call </a:t>
            </a:r>
            <a:r>
              <a:rPr b="1" i="0" lang="en-US" sz="2600" u="none" cap="none" strike="noStrike">
                <a:solidFill>
                  <a:srgbClr val="018BFF"/>
                </a:solidFill>
                <a:latin typeface="Poppins Black"/>
                <a:ea typeface="Poppins Black"/>
                <a:cs typeface="Poppins Black"/>
                <a:sym typeface="Poppins Black"/>
              </a:rPr>
              <a:t>LAUSD’s Family Hotline (213) 443-1300 </a:t>
            </a:r>
            <a:endParaRPr b="0" i="0" sz="1400" u="none" cap="none" strike="noStrike">
              <a:solidFill>
                <a:srgbClr val="000000"/>
              </a:solidFill>
              <a:latin typeface="Arial"/>
              <a:ea typeface="Arial"/>
              <a:cs typeface="Arial"/>
              <a:sym typeface="Arial"/>
            </a:endParaRPr>
          </a:p>
        </p:txBody>
      </p:sp>
      <p:sp>
        <p:nvSpPr>
          <p:cNvPr id="1338" name="Google Shape;1338;g38a3352c4e0_1_1478"/>
          <p:cNvSpPr txBox="1"/>
          <p:nvPr/>
        </p:nvSpPr>
        <p:spPr>
          <a:xfrm>
            <a:off x="1030653" y="5953547"/>
            <a:ext cx="2141100" cy="1219200"/>
          </a:xfrm>
          <a:prstGeom prst="rect">
            <a:avLst/>
          </a:prstGeom>
          <a:noFill/>
          <a:ln>
            <a:noFill/>
          </a:ln>
        </p:spPr>
        <p:txBody>
          <a:bodyPr anchorCtr="0" anchor="t" bIns="0" lIns="0" spcFirstLastPara="1" rIns="0" wrap="square" tIns="0">
            <a:spAutoFit/>
          </a:bodyPr>
          <a:lstStyle/>
          <a:p>
            <a:pPr indent="0" lvl="0" marL="0" marR="0" rtl="0" algn="ctr">
              <a:lnSpc>
                <a:spcPct val="140042"/>
              </a:lnSpc>
              <a:spcBef>
                <a:spcPts val="0"/>
              </a:spcBef>
              <a:spcAft>
                <a:spcPts val="0"/>
              </a:spcAft>
              <a:buClr>
                <a:srgbClr val="000000"/>
              </a:buClr>
              <a:buSzPts val="5000"/>
              <a:buFont typeface="Arial"/>
              <a:buNone/>
            </a:pPr>
            <a:r>
              <a:rPr b="1" i="0" lang="en-US" sz="3300" u="none" cap="none" strike="noStrike">
                <a:solidFill>
                  <a:srgbClr val="000000"/>
                </a:solidFill>
                <a:latin typeface="Poppins Black"/>
                <a:ea typeface="Poppins Black"/>
                <a:cs typeface="Poppins Black"/>
                <a:sym typeface="Poppins Black"/>
              </a:rPr>
              <a:t>Family Hotline</a:t>
            </a:r>
            <a:endParaRPr b="0" i="0" sz="1400" u="none" cap="none" strike="noStrike">
              <a:solidFill>
                <a:srgbClr val="000000"/>
              </a:solidFill>
              <a:latin typeface="Arial"/>
              <a:ea typeface="Arial"/>
              <a:cs typeface="Arial"/>
              <a:sym typeface="Arial"/>
            </a:endParaRPr>
          </a:p>
        </p:txBody>
      </p:sp>
      <p:sp>
        <p:nvSpPr>
          <p:cNvPr id="1339" name="Google Shape;1339;g38a3352c4e0_1_1478"/>
          <p:cNvSpPr txBox="1"/>
          <p:nvPr/>
        </p:nvSpPr>
        <p:spPr>
          <a:xfrm>
            <a:off x="3642385" y="3433521"/>
            <a:ext cx="3837600" cy="18288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Clr>
                <a:srgbClr val="000000"/>
              </a:buClr>
              <a:buSzPts val="2700"/>
              <a:buFont typeface="Arial"/>
              <a:buNone/>
            </a:pPr>
            <a:r>
              <a:rPr b="1" i="0" lang="en-US" sz="1800" u="none" cap="none" strike="noStrike">
                <a:solidFill>
                  <a:srgbClr val="000000"/>
                </a:solidFill>
                <a:latin typeface="Poppins"/>
                <a:ea typeface="Poppins"/>
                <a:cs typeface="Poppins"/>
                <a:sym typeface="Poppins"/>
              </a:rPr>
              <a:t>If you or your family need assistance regarding immigration, health, wellness, or housing, please call LAUSD’s Family Hotline.</a:t>
            </a:r>
            <a:endParaRPr b="0" i="0" sz="1400" u="none" cap="none" strike="noStrike">
              <a:solidFill>
                <a:srgbClr val="000000"/>
              </a:solidFill>
              <a:latin typeface="Arial"/>
              <a:ea typeface="Arial"/>
              <a:cs typeface="Arial"/>
              <a:sym typeface="Arial"/>
            </a:endParaRPr>
          </a:p>
        </p:txBody>
      </p:sp>
      <p:sp>
        <p:nvSpPr>
          <p:cNvPr id="1340" name="Google Shape;1340;g38a3352c4e0_1_1478"/>
          <p:cNvSpPr txBox="1"/>
          <p:nvPr/>
        </p:nvSpPr>
        <p:spPr>
          <a:xfrm>
            <a:off x="3810806" y="5925638"/>
            <a:ext cx="3340200" cy="523200"/>
          </a:xfrm>
          <a:prstGeom prst="rect">
            <a:avLst/>
          </a:prstGeom>
          <a:noFill/>
          <a:ln>
            <a:noFill/>
          </a:ln>
        </p:spPr>
        <p:txBody>
          <a:bodyPr anchorCtr="0" anchor="t" bIns="0" lIns="0" spcFirstLastPara="1" rIns="0" wrap="square" tIns="0">
            <a:spAutoFit/>
          </a:bodyPr>
          <a:lstStyle/>
          <a:p>
            <a:pPr indent="0" lvl="0" marL="0" marR="0" rtl="0" algn="ctr">
              <a:lnSpc>
                <a:spcPct val="140047"/>
              </a:lnSpc>
              <a:spcBef>
                <a:spcPts val="0"/>
              </a:spcBef>
              <a:spcAft>
                <a:spcPts val="0"/>
              </a:spcAft>
              <a:buClr>
                <a:srgbClr val="000000"/>
              </a:buClr>
              <a:buSzPts val="5100"/>
              <a:buFont typeface="Arial"/>
              <a:buNone/>
            </a:pPr>
            <a:r>
              <a:rPr b="1" i="0" lang="en-US" sz="3400" u="none" cap="none" strike="noStrike">
                <a:solidFill>
                  <a:srgbClr val="002575"/>
                </a:solidFill>
                <a:latin typeface="Poppins"/>
                <a:ea typeface="Poppins"/>
                <a:cs typeface="Poppins"/>
                <a:sym typeface="Poppins"/>
              </a:rPr>
              <a:t>(213) 443-1300 </a:t>
            </a:r>
            <a:endParaRPr b="0" i="0" sz="1400" u="none" cap="none" strike="noStrike">
              <a:solidFill>
                <a:srgbClr val="000000"/>
              </a:solidFill>
              <a:latin typeface="Arial"/>
              <a:ea typeface="Arial"/>
              <a:cs typeface="Arial"/>
              <a:sym typeface="Arial"/>
            </a:endParaRPr>
          </a:p>
        </p:txBody>
      </p:sp>
      <p:sp>
        <p:nvSpPr>
          <p:cNvPr id="1341" name="Google Shape;1341;g38a3352c4e0_1_1478"/>
          <p:cNvSpPr txBox="1"/>
          <p:nvPr/>
        </p:nvSpPr>
        <p:spPr>
          <a:xfrm>
            <a:off x="4232904" y="6551822"/>
            <a:ext cx="2496300" cy="7020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Clr>
                <a:srgbClr val="000000"/>
              </a:buClr>
              <a:buSzPts val="2800"/>
              <a:buFont typeface="Arial"/>
              <a:buNone/>
            </a:pPr>
            <a:r>
              <a:rPr b="1" i="0" lang="en-US" sz="1900" u="none" cap="none" strike="noStrike">
                <a:solidFill>
                  <a:srgbClr val="002575"/>
                </a:solidFill>
                <a:latin typeface="Poppins"/>
                <a:ea typeface="Poppins"/>
                <a:cs typeface="Poppins"/>
                <a:sym typeface="Poppins"/>
              </a:rPr>
              <a:t>English and Spanish</a:t>
            </a:r>
            <a:endParaRPr b="0" i="0" sz="1400" u="none" cap="none" strike="noStrike">
              <a:solidFill>
                <a:srgbClr val="000000"/>
              </a:solidFill>
              <a:latin typeface="Arial"/>
              <a:ea typeface="Arial"/>
              <a:cs typeface="Arial"/>
              <a:sym typeface="Arial"/>
            </a:endParaRPr>
          </a:p>
        </p:txBody>
      </p:sp>
      <p:sp>
        <p:nvSpPr>
          <p:cNvPr id="1342" name="Google Shape;1342;g38a3352c4e0_1_1478"/>
          <p:cNvSpPr txBox="1"/>
          <p:nvPr/>
        </p:nvSpPr>
        <p:spPr>
          <a:xfrm>
            <a:off x="3785087" y="7413251"/>
            <a:ext cx="3704400" cy="936300"/>
          </a:xfrm>
          <a:prstGeom prst="rect">
            <a:avLst/>
          </a:prstGeom>
          <a:noFill/>
          <a:ln>
            <a:noFill/>
          </a:ln>
        </p:spPr>
        <p:txBody>
          <a:bodyPr anchorCtr="0" anchor="t" bIns="0" lIns="0" spcFirstLastPara="1" rIns="0" wrap="square" tIns="0">
            <a:spAutoFit/>
          </a:bodyPr>
          <a:lstStyle/>
          <a:p>
            <a:pPr indent="0" lvl="0" marL="0" marR="0" rtl="0" algn="ctr">
              <a:lnSpc>
                <a:spcPct val="140097"/>
              </a:lnSpc>
              <a:spcBef>
                <a:spcPts val="0"/>
              </a:spcBef>
              <a:spcAft>
                <a:spcPts val="0"/>
              </a:spcAft>
              <a:buNone/>
            </a:pPr>
            <a:r>
              <a:rPr b="1" i="0" lang="en-US" sz="1600" u="none" cap="none" strike="noStrike">
                <a:solidFill>
                  <a:srgbClr val="0D3F83"/>
                </a:solidFill>
                <a:latin typeface="Poppins"/>
                <a:ea typeface="Poppins"/>
                <a:cs typeface="Poppins"/>
                <a:sym typeface="Poppins"/>
              </a:rPr>
              <a:t>The hotline is now available 24 hours a day, 7 days a week.</a:t>
            </a:r>
            <a:endParaRPr b="1" i="0" sz="1600" u="none" cap="none" strike="noStrike">
              <a:solidFill>
                <a:srgbClr val="0D3F83"/>
              </a:solidFill>
              <a:latin typeface="Poppins"/>
              <a:ea typeface="Poppins"/>
              <a:cs typeface="Poppins"/>
              <a:sym typeface="Poppins"/>
            </a:endParaRPr>
          </a:p>
          <a:p>
            <a:pPr indent="0" lvl="0" marL="0" marR="0" rtl="0" algn="ctr">
              <a:lnSpc>
                <a:spcPct val="140097"/>
              </a:lnSpc>
              <a:spcBef>
                <a:spcPts val="0"/>
              </a:spcBef>
              <a:spcAft>
                <a:spcPts val="0"/>
              </a:spcAft>
              <a:buNone/>
            </a:pPr>
            <a:r>
              <a:t/>
            </a:r>
            <a:endParaRPr b="1" i="0" sz="1600" u="none" cap="none" strike="noStrike">
              <a:solidFill>
                <a:srgbClr val="0D3F83"/>
              </a:solidFill>
              <a:latin typeface="Poppins"/>
              <a:ea typeface="Poppins"/>
              <a:cs typeface="Poppins"/>
              <a:sym typeface="Poppins"/>
            </a:endParaRPr>
          </a:p>
        </p:txBody>
      </p:sp>
      <p:sp>
        <p:nvSpPr>
          <p:cNvPr id="1343" name="Google Shape;1343;g38a3352c4e0_1_1478"/>
          <p:cNvSpPr/>
          <p:nvPr/>
        </p:nvSpPr>
        <p:spPr>
          <a:xfrm>
            <a:off x="9735140" y="3004621"/>
            <a:ext cx="5228548" cy="8250174"/>
          </a:xfrm>
          <a:custGeom>
            <a:rect b="b" l="l" r="r" t="t"/>
            <a:pathLst>
              <a:path extrusionOk="0" h="8229600" w="5215509">
                <a:moveTo>
                  <a:pt x="0" y="0"/>
                </a:moveTo>
                <a:lnTo>
                  <a:pt x="5215509" y="0"/>
                </a:lnTo>
                <a:lnTo>
                  <a:pt x="5215509" y="8229600"/>
                </a:lnTo>
                <a:lnTo>
                  <a:pt x="0" y="8229600"/>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344" name="Google Shape;1344;g38a3352c4e0_1_1478"/>
          <p:cNvSpPr/>
          <p:nvPr/>
        </p:nvSpPr>
        <p:spPr>
          <a:xfrm>
            <a:off x="10745679" y="7517332"/>
            <a:ext cx="1559416" cy="1559416"/>
          </a:xfrm>
          <a:custGeom>
            <a:rect b="b" l="l" r="r" t="t"/>
            <a:pathLst>
              <a:path extrusionOk="0" h="1555527" w="1555527">
                <a:moveTo>
                  <a:pt x="0" y="0"/>
                </a:moveTo>
                <a:lnTo>
                  <a:pt x="1555527" y="0"/>
                </a:lnTo>
                <a:lnTo>
                  <a:pt x="1555527" y="1555527"/>
                </a:lnTo>
                <a:lnTo>
                  <a:pt x="0" y="1555527"/>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345" name="Google Shape;1345;g38a3352c4e0_1_1478"/>
          <p:cNvSpPr/>
          <p:nvPr/>
        </p:nvSpPr>
        <p:spPr>
          <a:xfrm>
            <a:off x="10712603" y="4054268"/>
            <a:ext cx="1741264" cy="1675966"/>
          </a:xfrm>
          <a:custGeom>
            <a:rect b="b" l="l" r="r" t="t"/>
            <a:pathLst>
              <a:path extrusionOk="0" h="1671787" w="1736922">
                <a:moveTo>
                  <a:pt x="0" y="0"/>
                </a:moveTo>
                <a:lnTo>
                  <a:pt x="1736922" y="0"/>
                </a:lnTo>
                <a:lnTo>
                  <a:pt x="1736922" y="1671788"/>
                </a:lnTo>
                <a:lnTo>
                  <a:pt x="0" y="1671788"/>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nvGrpSpPr>
          <p:cNvPr id="1346" name="Google Shape;1346;g38a3352c4e0_1_1478"/>
          <p:cNvGrpSpPr/>
          <p:nvPr/>
        </p:nvGrpSpPr>
        <p:grpSpPr>
          <a:xfrm>
            <a:off x="12721792" y="3120553"/>
            <a:ext cx="4457860" cy="2283018"/>
            <a:chOff x="0" y="-47625"/>
            <a:chExt cx="1174048" cy="601269"/>
          </a:xfrm>
        </p:grpSpPr>
        <p:sp>
          <p:nvSpPr>
            <p:cNvPr id="1347" name="Google Shape;1347;g38a3352c4e0_1_1478"/>
            <p:cNvSpPr/>
            <p:nvPr/>
          </p:nvSpPr>
          <p:spPr>
            <a:xfrm>
              <a:off x="0" y="0"/>
              <a:ext cx="1174048" cy="553644"/>
            </a:xfrm>
            <a:custGeom>
              <a:rect b="b" l="l" r="r" t="t"/>
              <a:pathLst>
                <a:path extrusionOk="0" h="553644" w="1174048">
                  <a:moveTo>
                    <a:pt x="88574" y="0"/>
                  </a:moveTo>
                  <a:lnTo>
                    <a:pt x="1085473" y="0"/>
                  </a:lnTo>
                  <a:cubicBezTo>
                    <a:pt x="1108965" y="0"/>
                    <a:pt x="1131494" y="9332"/>
                    <a:pt x="1148105" y="25943"/>
                  </a:cubicBezTo>
                  <a:cubicBezTo>
                    <a:pt x="1164716" y="42554"/>
                    <a:pt x="1174048" y="65083"/>
                    <a:pt x="1174048" y="88574"/>
                  </a:cubicBezTo>
                  <a:lnTo>
                    <a:pt x="1174048" y="465070"/>
                  </a:lnTo>
                  <a:cubicBezTo>
                    <a:pt x="1174048" y="513988"/>
                    <a:pt x="1134392" y="553644"/>
                    <a:pt x="1085473" y="553644"/>
                  </a:cubicBezTo>
                  <a:lnTo>
                    <a:pt x="88574" y="553644"/>
                  </a:lnTo>
                  <a:cubicBezTo>
                    <a:pt x="65083" y="553644"/>
                    <a:pt x="42554" y="544312"/>
                    <a:pt x="25943" y="527701"/>
                  </a:cubicBezTo>
                  <a:cubicBezTo>
                    <a:pt x="9332" y="511091"/>
                    <a:pt x="0" y="488561"/>
                    <a:pt x="0" y="465070"/>
                  </a:cubicBezTo>
                  <a:lnTo>
                    <a:pt x="0" y="88574"/>
                  </a:lnTo>
                  <a:cubicBezTo>
                    <a:pt x="0" y="65083"/>
                    <a:pt x="9332" y="42554"/>
                    <a:pt x="25943" y="25943"/>
                  </a:cubicBezTo>
                  <a:cubicBezTo>
                    <a:pt x="42554" y="9332"/>
                    <a:pt x="65083" y="0"/>
                    <a:pt x="88574" y="0"/>
                  </a:cubicBezTo>
                  <a:close/>
                </a:path>
              </a:pathLst>
            </a:custGeom>
            <a:solidFill>
              <a:srgbClr val="FCCC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g38a3352c4e0_1_1478"/>
            <p:cNvSpPr txBox="1"/>
            <p:nvPr/>
          </p:nvSpPr>
          <p:spPr>
            <a:xfrm>
              <a:off x="0" y="-47625"/>
              <a:ext cx="1173900" cy="6012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49" name="Google Shape;1349;g38a3352c4e0_1_1478"/>
          <p:cNvGrpSpPr/>
          <p:nvPr/>
        </p:nvGrpSpPr>
        <p:grpSpPr>
          <a:xfrm rot="5400000">
            <a:off x="14608524" y="4507695"/>
            <a:ext cx="835896" cy="1791616"/>
            <a:chOff x="0" y="-47625"/>
            <a:chExt cx="262020" cy="561600"/>
          </a:xfrm>
        </p:grpSpPr>
        <p:sp>
          <p:nvSpPr>
            <p:cNvPr id="1350" name="Google Shape;1350;g38a3352c4e0_1_1478"/>
            <p:cNvSpPr/>
            <p:nvPr/>
          </p:nvSpPr>
          <p:spPr>
            <a:xfrm>
              <a:off x="0" y="0"/>
              <a:ext cx="262020" cy="513887"/>
            </a:xfrm>
            <a:custGeom>
              <a:rect b="b" l="l" r="r" t="t"/>
              <a:pathLst>
                <a:path extrusionOk="0" h="513887" w="262020">
                  <a:moveTo>
                    <a:pt x="58820" y="0"/>
                  </a:moveTo>
                  <a:lnTo>
                    <a:pt x="0" y="0"/>
                  </a:lnTo>
                  <a:lnTo>
                    <a:pt x="0" y="513887"/>
                  </a:lnTo>
                  <a:lnTo>
                    <a:pt x="58820" y="513887"/>
                  </a:lnTo>
                  <a:lnTo>
                    <a:pt x="262020" y="256943"/>
                  </a:lnTo>
                  <a:lnTo>
                    <a:pt x="58820" y="0"/>
                  </a:lnTo>
                  <a:close/>
                </a:path>
              </a:pathLst>
            </a:custGeom>
            <a:solidFill>
              <a:srgbClr val="FCCC00"/>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351" name="Google Shape;1351;g38a3352c4e0_1_1478"/>
            <p:cNvSpPr txBox="1"/>
            <p:nvPr/>
          </p:nvSpPr>
          <p:spPr>
            <a:xfrm>
              <a:off x="0" y="-47625"/>
              <a:ext cx="147600" cy="5616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352" name="Google Shape;1352;g38a3352c4e0_1_1478"/>
          <p:cNvSpPr txBox="1"/>
          <p:nvPr/>
        </p:nvSpPr>
        <p:spPr>
          <a:xfrm>
            <a:off x="9957255" y="522771"/>
            <a:ext cx="6638100" cy="2800800"/>
          </a:xfrm>
          <a:prstGeom prst="rect">
            <a:avLst/>
          </a:prstGeom>
          <a:noFill/>
          <a:ln>
            <a:noFill/>
          </a:ln>
        </p:spPr>
        <p:txBody>
          <a:bodyPr anchorCtr="0" anchor="t" bIns="0" lIns="0" spcFirstLastPara="1" rIns="0" wrap="square" tIns="0">
            <a:spAutoFit/>
          </a:bodyPr>
          <a:lstStyle/>
          <a:p>
            <a:pPr indent="0" lvl="0" marL="0" marR="0" rtl="0" algn="l">
              <a:lnSpc>
                <a:spcPct val="119976"/>
              </a:lnSpc>
              <a:spcBef>
                <a:spcPts val="0"/>
              </a:spcBef>
              <a:spcAft>
                <a:spcPts val="0"/>
              </a:spcAft>
              <a:buClr>
                <a:srgbClr val="000000"/>
              </a:buClr>
              <a:buSzPts val="3800"/>
              <a:buFont typeface="Arial"/>
              <a:buNone/>
            </a:pPr>
            <a:r>
              <a:rPr b="1" i="0" lang="en-US" sz="2600" u="none" cap="none" strike="noStrike">
                <a:solidFill>
                  <a:srgbClr val="002575"/>
                </a:solidFill>
                <a:latin typeface="Poppins Black"/>
                <a:ea typeface="Poppins Black"/>
                <a:cs typeface="Poppins Black"/>
                <a:sym typeface="Poppins Black"/>
              </a:rPr>
              <a:t>Si usted o su familia necesitan asistencia con respecto a inmigración, salud, bienestar o vivienda, por favor llame a la</a:t>
            </a:r>
            <a:r>
              <a:rPr b="1" i="0" lang="en-US" sz="2600" u="none" cap="none" strike="noStrike">
                <a:solidFill>
                  <a:srgbClr val="018BFF"/>
                </a:solidFill>
                <a:latin typeface="Poppins Black"/>
                <a:ea typeface="Poppins Black"/>
                <a:cs typeface="Poppins Black"/>
                <a:sym typeface="Poppins Black"/>
              </a:rPr>
              <a:t> línea directa para familias de LAUSD (213) 443-1300 </a:t>
            </a:r>
            <a:endParaRPr b="0" i="0" sz="1400" u="none" cap="none" strike="noStrike">
              <a:solidFill>
                <a:srgbClr val="000000"/>
              </a:solidFill>
              <a:latin typeface="Arial"/>
              <a:ea typeface="Arial"/>
              <a:cs typeface="Arial"/>
              <a:sym typeface="Arial"/>
            </a:endParaRPr>
          </a:p>
        </p:txBody>
      </p:sp>
      <p:sp>
        <p:nvSpPr>
          <p:cNvPr id="1353" name="Google Shape;1353;g38a3352c4e0_1_1478"/>
          <p:cNvSpPr txBox="1"/>
          <p:nvPr/>
        </p:nvSpPr>
        <p:spPr>
          <a:xfrm>
            <a:off x="10426740" y="5795636"/>
            <a:ext cx="2141100" cy="166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00" u="none" cap="none" strike="noStrike">
                <a:solidFill>
                  <a:srgbClr val="000000"/>
                </a:solidFill>
                <a:latin typeface="Poppins Black"/>
                <a:ea typeface="Poppins Black"/>
                <a:cs typeface="Poppins Black"/>
                <a:sym typeface="Poppins Black"/>
              </a:rPr>
              <a:t>Línea directa para las  familias</a:t>
            </a:r>
            <a:endParaRPr b="0" i="0" sz="1200" u="none" cap="none" strike="noStrike">
              <a:solidFill>
                <a:srgbClr val="000000"/>
              </a:solidFill>
              <a:latin typeface="Arial"/>
              <a:ea typeface="Arial"/>
              <a:cs typeface="Arial"/>
              <a:sym typeface="Arial"/>
            </a:endParaRPr>
          </a:p>
        </p:txBody>
      </p:sp>
      <p:sp>
        <p:nvSpPr>
          <p:cNvPr id="1354" name="Google Shape;1354;g38a3352c4e0_1_1478"/>
          <p:cNvSpPr txBox="1"/>
          <p:nvPr/>
        </p:nvSpPr>
        <p:spPr>
          <a:xfrm>
            <a:off x="13031583" y="3574136"/>
            <a:ext cx="3837600" cy="166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700"/>
              <a:buFont typeface="Arial"/>
              <a:buNone/>
            </a:pPr>
            <a:r>
              <a:rPr b="1" i="0" lang="en-US" sz="1800" u="none" cap="none" strike="noStrike">
                <a:solidFill>
                  <a:srgbClr val="002575"/>
                </a:solidFill>
                <a:latin typeface="Poppins"/>
                <a:ea typeface="Poppins"/>
                <a:cs typeface="Poppins"/>
                <a:sym typeface="Poppins"/>
              </a:rPr>
              <a:t>Si usted o su familia necesitan asistencia con respecto a inmigración, salud, bienestar o vivienda, por favor llame a la Línea Directa para Familias de LAUSD.</a:t>
            </a:r>
            <a:endParaRPr b="0" i="0" sz="1400" u="none" cap="none" strike="noStrike">
              <a:solidFill>
                <a:srgbClr val="002575"/>
              </a:solidFill>
              <a:latin typeface="Arial"/>
              <a:ea typeface="Arial"/>
              <a:cs typeface="Arial"/>
              <a:sym typeface="Arial"/>
            </a:endParaRPr>
          </a:p>
        </p:txBody>
      </p:sp>
      <p:sp>
        <p:nvSpPr>
          <p:cNvPr id="1355" name="Google Shape;1355;g38a3352c4e0_1_1478"/>
          <p:cNvSpPr txBox="1"/>
          <p:nvPr/>
        </p:nvSpPr>
        <p:spPr>
          <a:xfrm>
            <a:off x="13200003" y="5925638"/>
            <a:ext cx="3340200" cy="523200"/>
          </a:xfrm>
          <a:prstGeom prst="rect">
            <a:avLst/>
          </a:prstGeom>
          <a:noFill/>
          <a:ln>
            <a:noFill/>
          </a:ln>
        </p:spPr>
        <p:txBody>
          <a:bodyPr anchorCtr="0" anchor="t" bIns="0" lIns="0" spcFirstLastPara="1" rIns="0" wrap="square" tIns="0">
            <a:spAutoFit/>
          </a:bodyPr>
          <a:lstStyle/>
          <a:p>
            <a:pPr indent="0" lvl="0" marL="0" marR="0" rtl="0" algn="ctr">
              <a:lnSpc>
                <a:spcPct val="140047"/>
              </a:lnSpc>
              <a:spcBef>
                <a:spcPts val="0"/>
              </a:spcBef>
              <a:spcAft>
                <a:spcPts val="0"/>
              </a:spcAft>
              <a:buClr>
                <a:srgbClr val="000000"/>
              </a:buClr>
              <a:buSzPts val="5100"/>
              <a:buFont typeface="Arial"/>
              <a:buNone/>
            </a:pPr>
            <a:r>
              <a:rPr b="1" i="0" lang="en-US" sz="3400" u="none" cap="none" strike="noStrike">
                <a:solidFill>
                  <a:srgbClr val="002575"/>
                </a:solidFill>
                <a:latin typeface="Poppins"/>
                <a:ea typeface="Poppins"/>
                <a:cs typeface="Poppins"/>
                <a:sym typeface="Poppins"/>
              </a:rPr>
              <a:t>(213) 443-1300 </a:t>
            </a:r>
            <a:endParaRPr b="0" i="0" sz="1400" u="none" cap="none" strike="noStrike">
              <a:solidFill>
                <a:srgbClr val="002575"/>
              </a:solidFill>
              <a:latin typeface="Arial"/>
              <a:ea typeface="Arial"/>
              <a:cs typeface="Arial"/>
              <a:sym typeface="Arial"/>
            </a:endParaRPr>
          </a:p>
        </p:txBody>
      </p:sp>
      <p:sp>
        <p:nvSpPr>
          <p:cNvPr id="1356" name="Google Shape;1356;g38a3352c4e0_1_1478"/>
          <p:cNvSpPr txBox="1"/>
          <p:nvPr/>
        </p:nvSpPr>
        <p:spPr>
          <a:xfrm>
            <a:off x="13622102" y="6551822"/>
            <a:ext cx="2496300" cy="2925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1" i="0" lang="en-US" sz="1900" u="none" cap="none" strike="noStrike">
                <a:solidFill>
                  <a:srgbClr val="002575"/>
                </a:solidFill>
                <a:latin typeface="Poppins"/>
                <a:ea typeface="Poppins"/>
                <a:cs typeface="Poppins"/>
                <a:sym typeface="Poppins"/>
              </a:rPr>
              <a:t>Inglés y español</a:t>
            </a:r>
            <a:endParaRPr b="0" i="0" sz="1400" u="none" cap="none" strike="noStrike">
              <a:solidFill>
                <a:srgbClr val="002575"/>
              </a:solidFill>
              <a:latin typeface="Arial"/>
              <a:ea typeface="Arial"/>
              <a:cs typeface="Arial"/>
              <a:sym typeface="Arial"/>
            </a:endParaRPr>
          </a:p>
        </p:txBody>
      </p:sp>
      <p:sp>
        <p:nvSpPr>
          <p:cNvPr id="1357" name="Google Shape;1357;g38a3352c4e0_1_1478"/>
          <p:cNvSpPr txBox="1"/>
          <p:nvPr/>
        </p:nvSpPr>
        <p:spPr>
          <a:xfrm>
            <a:off x="13174284" y="7413251"/>
            <a:ext cx="3704400" cy="936300"/>
          </a:xfrm>
          <a:prstGeom prst="rect">
            <a:avLst/>
          </a:prstGeom>
          <a:noFill/>
          <a:ln>
            <a:noFill/>
          </a:ln>
        </p:spPr>
        <p:txBody>
          <a:bodyPr anchorCtr="0" anchor="t" bIns="0" lIns="0" spcFirstLastPara="1" rIns="0" wrap="square" tIns="0">
            <a:spAutoFit/>
          </a:bodyPr>
          <a:lstStyle/>
          <a:p>
            <a:pPr indent="0" lvl="0" marL="0" marR="0" rtl="0" algn="ctr">
              <a:lnSpc>
                <a:spcPct val="140097"/>
              </a:lnSpc>
              <a:spcBef>
                <a:spcPts val="0"/>
              </a:spcBef>
              <a:spcAft>
                <a:spcPts val="0"/>
              </a:spcAft>
              <a:buNone/>
            </a:pPr>
            <a:r>
              <a:rPr b="1" i="0" lang="en-US" sz="1600" u="none" cap="none" strike="noStrike">
                <a:solidFill>
                  <a:srgbClr val="002575"/>
                </a:solidFill>
                <a:latin typeface="Poppins"/>
                <a:ea typeface="Poppins"/>
                <a:cs typeface="Poppins"/>
                <a:sym typeface="Poppins"/>
              </a:rPr>
              <a:t>La línea directa ahora está disponible las 24 horas del día, los 7 días de la semana.</a:t>
            </a:r>
            <a:endParaRPr b="1" i="0" sz="1600" u="none" cap="none" strike="noStrike">
              <a:solidFill>
                <a:srgbClr val="002575"/>
              </a:solidFill>
              <a:latin typeface="Poppins"/>
              <a:ea typeface="Poppins"/>
              <a:cs typeface="Poppins"/>
              <a:sym typeface="Poppi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575"/>
        </a:solidFill>
      </p:bgPr>
    </p:bg>
    <p:spTree>
      <p:nvGrpSpPr>
        <p:cNvPr id="1361" name="Shape 1361"/>
        <p:cNvGrpSpPr/>
        <p:nvPr/>
      </p:nvGrpSpPr>
      <p:grpSpPr>
        <a:xfrm>
          <a:off x="0" y="0"/>
          <a:ext cx="0" cy="0"/>
          <a:chOff x="0" y="0"/>
          <a:chExt cx="0" cy="0"/>
        </a:xfrm>
      </p:grpSpPr>
      <p:sp>
        <p:nvSpPr>
          <p:cNvPr id="1362" name="Google Shape;1362;g38a3352c4e0_1_1511"/>
          <p:cNvSpPr/>
          <p:nvPr/>
        </p:nvSpPr>
        <p:spPr>
          <a:xfrm>
            <a:off x="341054" y="4404019"/>
            <a:ext cx="515451" cy="799150"/>
          </a:xfrm>
          <a:custGeom>
            <a:rect b="b" l="l" r="r" t="t"/>
            <a:pathLst>
              <a:path extrusionOk="0" h="797157" w="514166">
                <a:moveTo>
                  <a:pt x="0" y="0"/>
                </a:moveTo>
                <a:lnTo>
                  <a:pt x="514167" y="0"/>
                </a:lnTo>
                <a:lnTo>
                  <a:pt x="514167" y="797157"/>
                </a:lnTo>
                <a:lnTo>
                  <a:pt x="0" y="797157"/>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363" name="Google Shape;1363;g38a3352c4e0_1_1511"/>
          <p:cNvSpPr/>
          <p:nvPr/>
        </p:nvSpPr>
        <p:spPr>
          <a:xfrm>
            <a:off x="12221307" y="4432212"/>
            <a:ext cx="515451" cy="799150"/>
          </a:xfrm>
          <a:custGeom>
            <a:rect b="b" l="l" r="r" t="t"/>
            <a:pathLst>
              <a:path extrusionOk="0" h="797157" w="514166">
                <a:moveTo>
                  <a:pt x="0" y="0"/>
                </a:moveTo>
                <a:lnTo>
                  <a:pt x="514167" y="0"/>
                </a:lnTo>
                <a:lnTo>
                  <a:pt x="514167" y="797157"/>
                </a:lnTo>
                <a:lnTo>
                  <a:pt x="0" y="797157"/>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364" name="Google Shape;1364;g38a3352c4e0_1_1511"/>
          <p:cNvSpPr/>
          <p:nvPr/>
        </p:nvSpPr>
        <p:spPr>
          <a:xfrm>
            <a:off x="360010" y="7017785"/>
            <a:ext cx="515451" cy="799150"/>
          </a:xfrm>
          <a:custGeom>
            <a:rect b="b" l="l" r="r" t="t"/>
            <a:pathLst>
              <a:path extrusionOk="0" h="797157" w="514166">
                <a:moveTo>
                  <a:pt x="0" y="0"/>
                </a:moveTo>
                <a:lnTo>
                  <a:pt x="514166" y="0"/>
                </a:lnTo>
                <a:lnTo>
                  <a:pt x="514166" y="797157"/>
                </a:lnTo>
                <a:lnTo>
                  <a:pt x="0" y="797157"/>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365" name="Google Shape;1365;g38a3352c4e0_1_1511"/>
          <p:cNvSpPr/>
          <p:nvPr/>
        </p:nvSpPr>
        <p:spPr>
          <a:xfrm>
            <a:off x="6088721" y="4401900"/>
            <a:ext cx="515451" cy="799150"/>
          </a:xfrm>
          <a:custGeom>
            <a:rect b="b" l="l" r="r" t="t"/>
            <a:pathLst>
              <a:path extrusionOk="0" h="797157" w="514166">
                <a:moveTo>
                  <a:pt x="0" y="0"/>
                </a:moveTo>
                <a:lnTo>
                  <a:pt x="514167" y="0"/>
                </a:lnTo>
                <a:lnTo>
                  <a:pt x="514167" y="797157"/>
                </a:lnTo>
                <a:lnTo>
                  <a:pt x="0" y="797157"/>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366" name="Google Shape;1366;g38a3352c4e0_1_1511"/>
          <p:cNvSpPr/>
          <p:nvPr/>
        </p:nvSpPr>
        <p:spPr>
          <a:xfrm>
            <a:off x="15480525" y="720427"/>
            <a:ext cx="2320066" cy="2284199"/>
          </a:xfrm>
          <a:custGeom>
            <a:rect b="b" l="l" r="r" t="t"/>
            <a:pathLst>
              <a:path extrusionOk="0" h="1292333" w="1120805">
                <a:moveTo>
                  <a:pt x="0" y="0"/>
                </a:moveTo>
                <a:lnTo>
                  <a:pt x="1120805" y="0"/>
                </a:lnTo>
                <a:lnTo>
                  <a:pt x="1120805" y="1292333"/>
                </a:lnTo>
                <a:lnTo>
                  <a:pt x="0" y="1292333"/>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367" name="Google Shape;1367;g38a3352c4e0_1_1511"/>
          <p:cNvSpPr txBox="1"/>
          <p:nvPr/>
        </p:nvSpPr>
        <p:spPr>
          <a:xfrm>
            <a:off x="8192072" y="415069"/>
            <a:ext cx="7003500" cy="1288500"/>
          </a:xfrm>
          <a:prstGeom prst="rect">
            <a:avLst/>
          </a:prstGeom>
          <a:noFill/>
          <a:ln>
            <a:noFill/>
          </a:ln>
        </p:spPr>
        <p:txBody>
          <a:bodyPr anchorCtr="0" anchor="t" bIns="0" lIns="0" spcFirstLastPara="1" rIns="0" wrap="square" tIns="0">
            <a:spAutoFit/>
          </a:bodyPr>
          <a:lstStyle/>
          <a:p>
            <a:pPr indent="0" lvl="0" marL="0" marR="0" rtl="0" algn="l">
              <a:lnSpc>
                <a:spcPct val="90986"/>
              </a:lnSpc>
              <a:spcBef>
                <a:spcPts val="0"/>
              </a:spcBef>
              <a:spcAft>
                <a:spcPts val="0"/>
              </a:spcAft>
              <a:buNone/>
            </a:pPr>
            <a:r>
              <a:rPr b="1" i="0" lang="en-US" sz="4600" u="none" cap="none" strike="noStrike">
                <a:solidFill>
                  <a:srgbClr val="FFFFFF"/>
                </a:solidFill>
                <a:latin typeface="Poppins"/>
                <a:ea typeface="Poppins"/>
                <a:cs typeface="Poppins"/>
                <a:sym typeface="Poppins"/>
              </a:rPr>
              <a:t>SITIOS DE SOPORTE</a:t>
            </a:r>
            <a:endParaRPr b="0" i="0" sz="1400" u="none" cap="none" strike="noStrike">
              <a:solidFill>
                <a:srgbClr val="000000"/>
              </a:solidFill>
              <a:latin typeface="Arial"/>
              <a:ea typeface="Arial"/>
              <a:cs typeface="Arial"/>
              <a:sym typeface="Arial"/>
            </a:endParaRPr>
          </a:p>
          <a:p>
            <a:pPr indent="0" lvl="0" marL="0" marR="0" rtl="0" algn="l">
              <a:lnSpc>
                <a:spcPct val="90986"/>
              </a:lnSpc>
              <a:spcBef>
                <a:spcPts val="0"/>
              </a:spcBef>
              <a:spcAft>
                <a:spcPts val="0"/>
              </a:spcAft>
              <a:buNone/>
            </a:pPr>
            <a:r>
              <a:rPr b="1" i="0" lang="en-US" sz="4600" u="none" cap="none" strike="noStrike">
                <a:solidFill>
                  <a:srgbClr val="FFA509"/>
                </a:solidFill>
                <a:latin typeface="Poppins"/>
                <a:ea typeface="Poppins"/>
                <a:cs typeface="Poppins"/>
                <a:sym typeface="Poppins"/>
              </a:rPr>
              <a:t>EXTENDIDO</a:t>
            </a:r>
            <a:endParaRPr b="0" i="0" sz="1400" u="none" cap="none" strike="noStrike">
              <a:solidFill>
                <a:srgbClr val="000000"/>
              </a:solidFill>
              <a:latin typeface="Arial"/>
              <a:ea typeface="Arial"/>
              <a:cs typeface="Arial"/>
              <a:sym typeface="Arial"/>
            </a:endParaRPr>
          </a:p>
        </p:txBody>
      </p:sp>
      <p:sp>
        <p:nvSpPr>
          <p:cNvPr id="1368" name="Google Shape;1368;g38a3352c4e0_1_1511"/>
          <p:cNvSpPr txBox="1"/>
          <p:nvPr/>
        </p:nvSpPr>
        <p:spPr>
          <a:xfrm>
            <a:off x="360011" y="1682849"/>
            <a:ext cx="7285200" cy="172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3000"/>
              <a:buFont typeface="Arial"/>
              <a:buNone/>
            </a:pPr>
            <a:r>
              <a:rPr b="1" i="0" lang="en-US" sz="2000" u="none" cap="none" strike="noStrike">
                <a:solidFill>
                  <a:srgbClr val="FFFFFF"/>
                </a:solidFill>
                <a:latin typeface="Poppins Medium"/>
                <a:ea typeface="Poppins Medium"/>
                <a:cs typeface="Poppins Medium"/>
                <a:sym typeface="Poppins Medium"/>
              </a:rPr>
              <a:t>The Extended Support Sites (ESS) assess student and family needs related to school enrollment, attendance, physical and mental health referrals, health insurance enrollment, legal resources and connect them with services to ensure academic success. </a:t>
            </a:r>
            <a:endParaRPr b="0" i="0" sz="2000" u="none" cap="none" strike="noStrike">
              <a:solidFill>
                <a:srgbClr val="000000"/>
              </a:solidFill>
              <a:latin typeface="Arial"/>
              <a:ea typeface="Arial"/>
              <a:cs typeface="Arial"/>
              <a:sym typeface="Arial"/>
            </a:endParaRPr>
          </a:p>
        </p:txBody>
      </p:sp>
      <p:sp>
        <p:nvSpPr>
          <p:cNvPr id="1369" name="Google Shape;1369;g38a3352c4e0_1_1511"/>
          <p:cNvSpPr txBox="1"/>
          <p:nvPr/>
        </p:nvSpPr>
        <p:spPr>
          <a:xfrm>
            <a:off x="916490" y="4446635"/>
            <a:ext cx="4895100" cy="4617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i="0" lang="en-US" sz="3000" u="none" cap="none" strike="noStrike">
                <a:solidFill>
                  <a:srgbClr val="FFA509"/>
                </a:solidFill>
                <a:latin typeface="Poppins"/>
                <a:ea typeface="Poppins"/>
                <a:cs typeface="Poppins"/>
                <a:sym typeface="Poppins"/>
              </a:rPr>
              <a:t>Region East / Región Este</a:t>
            </a:r>
            <a:endParaRPr sz="2100"/>
          </a:p>
        </p:txBody>
      </p:sp>
      <p:sp>
        <p:nvSpPr>
          <p:cNvPr id="1370" name="Google Shape;1370;g38a3352c4e0_1_1511"/>
          <p:cNvSpPr txBox="1"/>
          <p:nvPr/>
        </p:nvSpPr>
        <p:spPr>
          <a:xfrm>
            <a:off x="12735473" y="4418937"/>
            <a:ext cx="5552700" cy="4617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i="0" lang="en-US" sz="3000" u="none" cap="none" strike="noStrike">
                <a:solidFill>
                  <a:srgbClr val="FFA509"/>
                </a:solidFill>
                <a:latin typeface="Poppins"/>
                <a:ea typeface="Poppins"/>
                <a:cs typeface="Poppins"/>
                <a:sym typeface="Poppins"/>
              </a:rPr>
              <a:t>Region North / Región Norte</a:t>
            </a:r>
            <a:endParaRPr b="0" i="0" sz="1200" u="none" cap="none" strike="noStrike">
              <a:solidFill>
                <a:srgbClr val="000000"/>
              </a:solidFill>
              <a:latin typeface="Arial"/>
              <a:ea typeface="Arial"/>
              <a:cs typeface="Arial"/>
              <a:sym typeface="Arial"/>
            </a:endParaRPr>
          </a:p>
        </p:txBody>
      </p:sp>
      <p:sp>
        <p:nvSpPr>
          <p:cNvPr id="1371" name="Google Shape;1371;g38a3352c4e0_1_1511"/>
          <p:cNvSpPr txBox="1"/>
          <p:nvPr/>
        </p:nvSpPr>
        <p:spPr>
          <a:xfrm>
            <a:off x="977043" y="7100928"/>
            <a:ext cx="5039100" cy="4617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Clr>
                <a:srgbClr val="000000"/>
              </a:buClr>
              <a:buSzPts val="6000"/>
              <a:buFont typeface="Arial"/>
              <a:buNone/>
            </a:pPr>
            <a:r>
              <a:rPr b="1" i="0" lang="en-US" sz="3000" u="none" cap="none" strike="noStrike">
                <a:solidFill>
                  <a:srgbClr val="FFA509"/>
                </a:solidFill>
                <a:latin typeface="Poppins"/>
                <a:ea typeface="Poppins"/>
                <a:cs typeface="Poppins"/>
                <a:sym typeface="Poppins"/>
              </a:rPr>
              <a:t>Region South / Región Sur</a:t>
            </a:r>
            <a:endParaRPr b="0" i="0" sz="1200" u="none" cap="none" strike="noStrike">
              <a:solidFill>
                <a:srgbClr val="000000"/>
              </a:solidFill>
              <a:latin typeface="Arial"/>
              <a:ea typeface="Arial"/>
              <a:cs typeface="Arial"/>
              <a:sym typeface="Arial"/>
            </a:endParaRPr>
          </a:p>
        </p:txBody>
      </p:sp>
      <p:sp>
        <p:nvSpPr>
          <p:cNvPr id="1372" name="Google Shape;1372;g38a3352c4e0_1_1511"/>
          <p:cNvSpPr txBox="1"/>
          <p:nvPr/>
        </p:nvSpPr>
        <p:spPr>
          <a:xfrm>
            <a:off x="6664157" y="4493201"/>
            <a:ext cx="5409900" cy="4617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Clr>
                <a:srgbClr val="000000"/>
              </a:buClr>
              <a:buSzPts val="6000"/>
              <a:buFont typeface="Arial"/>
              <a:buNone/>
            </a:pPr>
            <a:r>
              <a:rPr b="1" i="0" lang="en-US" sz="3000" u="none" cap="none" strike="noStrike">
                <a:solidFill>
                  <a:srgbClr val="FFA509"/>
                </a:solidFill>
                <a:latin typeface="Poppins"/>
                <a:ea typeface="Poppins"/>
                <a:cs typeface="Poppins"/>
                <a:sym typeface="Poppins"/>
              </a:rPr>
              <a:t>Region West /Región Oeste </a:t>
            </a:r>
            <a:endParaRPr b="0" i="0" sz="1200" u="none" cap="none" strike="noStrike">
              <a:solidFill>
                <a:srgbClr val="000000"/>
              </a:solidFill>
              <a:latin typeface="Arial"/>
              <a:ea typeface="Arial"/>
              <a:cs typeface="Arial"/>
              <a:sym typeface="Arial"/>
            </a:endParaRPr>
          </a:p>
        </p:txBody>
      </p:sp>
      <p:sp>
        <p:nvSpPr>
          <p:cNvPr id="1373" name="Google Shape;1373;g38a3352c4e0_1_1511"/>
          <p:cNvSpPr txBox="1"/>
          <p:nvPr/>
        </p:nvSpPr>
        <p:spPr>
          <a:xfrm>
            <a:off x="1586607" y="4969814"/>
            <a:ext cx="2927700" cy="1169700"/>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Clr>
                <a:srgbClr val="000000"/>
              </a:buClr>
              <a:buSzPts val="3000"/>
              <a:buFont typeface="Arial"/>
              <a:buNone/>
            </a:pPr>
            <a:r>
              <a:rPr b="1" i="0" lang="en-US" sz="2000" u="none" cap="none" strike="noStrike">
                <a:solidFill>
                  <a:srgbClr val="FFFFFF"/>
                </a:solidFill>
                <a:latin typeface="Poppins Medium"/>
                <a:ea typeface="Poppins Medium"/>
                <a:cs typeface="Poppins Medium"/>
                <a:sym typeface="Poppins Medium"/>
              </a:rPr>
              <a:t>2151 N. Soto St.</a:t>
            </a:r>
            <a:endParaRPr b="0" i="0" sz="1400" u="none" cap="none" strike="noStrike">
              <a:solidFill>
                <a:srgbClr val="000000"/>
              </a:solidFill>
              <a:latin typeface="Arial"/>
              <a:ea typeface="Arial"/>
              <a:cs typeface="Arial"/>
              <a:sym typeface="Arial"/>
            </a:endParaRPr>
          </a:p>
          <a:p>
            <a:pPr indent="0" lvl="0" marL="0" marR="0" rtl="0" algn="ctr">
              <a:lnSpc>
                <a:spcPct val="139990"/>
              </a:lnSpc>
              <a:spcBef>
                <a:spcPts val="0"/>
              </a:spcBef>
              <a:spcAft>
                <a:spcPts val="0"/>
              </a:spcAft>
              <a:buClr>
                <a:srgbClr val="000000"/>
              </a:buClr>
              <a:buSzPts val="3000"/>
              <a:buFont typeface="Arial"/>
              <a:buNone/>
            </a:pPr>
            <a:r>
              <a:rPr b="1" i="0" lang="en-US" sz="2000" u="none" cap="none" strike="noStrike">
                <a:solidFill>
                  <a:srgbClr val="FFFFFF"/>
                </a:solidFill>
                <a:latin typeface="Poppins Medium"/>
                <a:ea typeface="Poppins Medium"/>
                <a:cs typeface="Poppins Medium"/>
                <a:sym typeface="Poppins Medium"/>
              </a:rPr>
              <a:t>Los Angeles 90032</a:t>
            </a:r>
            <a:endParaRPr b="0" i="0" sz="1400" u="none" cap="none" strike="noStrike">
              <a:solidFill>
                <a:srgbClr val="000000"/>
              </a:solidFill>
              <a:latin typeface="Arial"/>
              <a:ea typeface="Arial"/>
              <a:cs typeface="Arial"/>
              <a:sym typeface="Arial"/>
            </a:endParaRPr>
          </a:p>
          <a:p>
            <a:pPr indent="0" lvl="0" marL="0" marR="0" rtl="0" algn="ctr">
              <a:lnSpc>
                <a:spcPct val="139990"/>
              </a:lnSpc>
              <a:spcBef>
                <a:spcPts val="0"/>
              </a:spcBef>
              <a:spcAft>
                <a:spcPts val="0"/>
              </a:spcAft>
              <a:buClr>
                <a:srgbClr val="000000"/>
              </a:buClr>
              <a:buSzPts val="3000"/>
              <a:buFont typeface="Arial"/>
              <a:buNone/>
            </a:pPr>
            <a:r>
              <a:rPr b="1" i="0" lang="en-US" sz="2000" u="none" cap="none" strike="noStrike">
                <a:solidFill>
                  <a:srgbClr val="FFFFFF"/>
                </a:solidFill>
                <a:latin typeface="Poppins Medium"/>
                <a:ea typeface="Poppins Medium"/>
                <a:cs typeface="Poppins Medium"/>
                <a:sym typeface="Poppins Medium"/>
              </a:rPr>
              <a:t>(323) 224-3100</a:t>
            </a:r>
            <a:endParaRPr b="0" i="0" sz="1400" u="none" cap="none" strike="noStrike">
              <a:solidFill>
                <a:srgbClr val="000000"/>
              </a:solidFill>
              <a:latin typeface="Arial"/>
              <a:ea typeface="Arial"/>
              <a:cs typeface="Arial"/>
              <a:sym typeface="Arial"/>
            </a:endParaRPr>
          </a:p>
        </p:txBody>
      </p:sp>
      <p:sp>
        <p:nvSpPr>
          <p:cNvPr id="1374" name="Google Shape;1374;g38a3352c4e0_1_1511"/>
          <p:cNvSpPr txBox="1"/>
          <p:nvPr/>
        </p:nvSpPr>
        <p:spPr>
          <a:xfrm>
            <a:off x="13851264" y="5092965"/>
            <a:ext cx="2763600" cy="1169700"/>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Clr>
                <a:srgbClr val="000000"/>
              </a:buClr>
              <a:buSzPts val="3000"/>
              <a:buFont typeface="Arial"/>
              <a:buNone/>
            </a:pPr>
            <a:r>
              <a:rPr b="1" i="0" lang="en-US" sz="2000" u="none" cap="none" strike="noStrike">
                <a:solidFill>
                  <a:srgbClr val="FFFFFF"/>
                </a:solidFill>
                <a:latin typeface="Poppins Medium"/>
                <a:ea typeface="Poppins Medium"/>
                <a:cs typeface="Poppins Medium"/>
                <a:sym typeface="Poppins Medium"/>
              </a:rPr>
              <a:t>6621 Balboa Blvd.</a:t>
            </a:r>
            <a:endParaRPr b="0" i="0" sz="1400" u="none" cap="none" strike="noStrike">
              <a:solidFill>
                <a:srgbClr val="000000"/>
              </a:solidFill>
              <a:latin typeface="Arial"/>
              <a:ea typeface="Arial"/>
              <a:cs typeface="Arial"/>
              <a:sym typeface="Arial"/>
            </a:endParaRPr>
          </a:p>
          <a:p>
            <a:pPr indent="0" lvl="0" marL="0" marR="0" rtl="0" algn="ctr">
              <a:lnSpc>
                <a:spcPct val="139990"/>
              </a:lnSpc>
              <a:spcBef>
                <a:spcPts val="0"/>
              </a:spcBef>
              <a:spcAft>
                <a:spcPts val="0"/>
              </a:spcAft>
              <a:buClr>
                <a:srgbClr val="000000"/>
              </a:buClr>
              <a:buSzPts val="3000"/>
              <a:buFont typeface="Arial"/>
              <a:buNone/>
            </a:pPr>
            <a:r>
              <a:rPr b="1" i="0" lang="en-US" sz="2000" u="none" cap="none" strike="noStrike">
                <a:solidFill>
                  <a:srgbClr val="FFFFFF"/>
                </a:solidFill>
                <a:latin typeface="Poppins Medium"/>
                <a:ea typeface="Poppins Medium"/>
                <a:cs typeface="Poppins Medium"/>
                <a:sym typeface="Poppins Medium"/>
              </a:rPr>
              <a:t>Lake Balboa 91406</a:t>
            </a:r>
            <a:endParaRPr b="0" i="0" sz="1400" u="none" cap="none" strike="noStrike">
              <a:solidFill>
                <a:srgbClr val="000000"/>
              </a:solidFill>
              <a:latin typeface="Arial"/>
              <a:ea typeface="Arial"/>
              <a:cs typeface="Arial"/>
              <a:sym typeface="Arial"/>
            </a:endParaRPr>
          </a:p>
          <a:p>
            <a:pPr indent="0" lvl="0" marL="0" marR="0" rtl="0" algn="ctr">
              <a:lnSpc>
                <a:spcPct val="139990"/>
              </a:lnSpc>
              <a:spcBef>
                <a:spcPts val="0"/>
              </a:spcBef>
              <a:spcAft>
                <a:spcPts val="0"/>
              </a:spcAft>
              <a:buClr>
                <a:srgbClr val="000000"/>
              </a:buClr>
              <a:buSzPts val="3000"/>
              <a:buFont typeface="Arial"/>
              <a:buNone/>
            </a:pPr>
            <a:r>
              <a:rPr b="1" i="0" lang="en-US" sz="2000" u="none" cap="none" strike="noStrike">
                <a:solidFill>
                  <a:srgbClr val="FFFFFF"/>
                </a:solidFill>
                <a:latin typeface="Poppins Medium"/>
                <a:ea typeface="Poppins Medium"/>
                <a:cs typeface="Poppins Medium"/>
                <a:sym typeface="Poppins Medium"/>
              </a:rPr>
              <a:t>(818) 654-3600</a:t>
            </a:r>
            <a:endParaRPr b="0" i="0" sz="1400" u="none" cap="none" strike="noStrike">
              <a:solidFill>
                <a:srgbClr val="000000"/>
              </a:solidFill>
              <a:latin typeface="Arial"/>
              <a:ea typeface="Arial"/>
              <a:cs typeface="Arial"/>
              <a:sym typeface="Arial"/>
            </a:endParaRPr>
          </a:p>
        </p:txBody>
      </p:sp>
      <p:sp>
        <p:nvSpPr>
          <p:cNvPr id="1375" name="Google Shape;1375;g38a3352c4e0_1_1511"/>
          <p:cNvSpPr txBox="1"/>
          <p:nvPr/>
        </p:nvSpPr>
        <p:spPr>
          <a:xfrm>
            <a:off x="1815327" y="7747259"/>
            <a:ext cx="3362700" cy="1169700"/>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Clr>
                <a:srgbClr val="000000"/>
              </a:buClr>
              <a:buSzPts val="3000"/>
              <a:buFont typeface="Arial"/>
              <a:buNone/>
            </a:pPr>
            <a:r>
              <a:rPr b="1" i="0" lang="en-US" sz="2000" u="none" cap="none" strike="noStrike">
                <a:solidFill>
                  <a:srgbClr val="FFFFFF"/>
                </a:solidFill>
                <a:latin typeface="Poppins"/>
                <a:ea typeface="Poppins"/>
                <a:cs typeface="Poppins"/>
                <a:sym typeface="Poppins"/>
              </a:rPr>
              <a:t>1208 Magnolia Ave.</a:t>
            </a:r>
            <a:endParaRPr b="1" i="0" sz="1400" u="none" cap="none" strike="noStrike">
              <a:solidFill>
                <a:srgbClr val="000000"/>
              </a:solidFill>
              <a:latin typeface="Arial"/>
              <a:ea typeface="Arial"/>
              <a:cs typeface="Arial"/>
              <a:sym typeface="Arial"/>
            </a:endParaRPr>
          </a:p>
          <a:p>
            <a:pPr indent="0" lvl="0" marL="0" marR="0" rtl="0" algn="ctr">
              <a:lnSpc>
                <a:spcPct val="139990"/>
              </a:lnSpc>
              <a:spcBef>
                <a:spcPts val="0"/>
              </a:spcBef>
              <a:spcAft>
                <a:spcPts val="0"/>
              </a:spcAft>
              <a:buClr>
                <a:srgbClr val="000000"/>
              </a:buClr>
              <a:buSzPts val="3000"/>
              <a:buFont typeface="Arial"/>
              <a:buNone/>
            </a:pPr>
            <a:r>
              <a:rPr b="1" i="0" lang="en-US" sz="2000" u="none" cap="none" strike="noStrike">
                <a:solidFill>
                  <a:srgbClr val="FFFFFF"/>
                </a:solidFill>
                <a:latin typeface="Poppins"/>
                <a:ea typeface="Poppins"/>
                <a:cs typeface="Poppins"/>
                <a:sym typeface="Poppins"/>
              </a:rPr>
              <a:t>Gardena 90247</a:t>
            </a:r>
            <a:endParaRPr b="1" i="0" sz="1400" u="none" cap="none" strike="noStrike">
              <a:solidFill>
                <a:srgbClr val="000000"/>
              </a:solidFill>
              <a:latin typeface="Arial"/>
              <a:ea typeface="Arial"/>
              <a:cs typeface="Arial"/>
              <a:sym typeface="Arial"/>
            </a:endParaRPr>
          </a:p>
          <a:p>
            <a:pPr indent="0" lvl="0" marL="0" marR="0" rtl="0" algn="ctr">
              <a:lnSpc>
                <a:spcPct val="139990"/>
              </a:lnSpc>
              <a:spcBef>
                <a:spcPts val="0"/>
              </a:spcBef>
              <a:spcAft>
                <a:spcPts val="0"/>
              </a:spcAft>
              <a:buClr>
                <a:srgbClr val="000000"/>
              </a:buClr>
              <a:buSzPts val="3000"/>
              <a:buFont typeface="Arial"/>
              <a:buNone/>
            </a:pPr>
            <a:r>
              <a:rPr b="1" i="0" lang="en-US" sz="2000" u="none" cap="none" strike="noStrike">
                <a:solidFill>
                  <a:srgbClr val="FFFFFF"/>
                </a:solidFill>
                <a:latin typeface="Poppins Medium"/>
                <a:ea typeface="Poppins Medium"/>
                <a:cs typeface="Poppins Medium"/>
                <a:sym typeface="Poppins Medium"/>
              </a:rPr>
              <a:t>(310) 354-3400</a:t>
            </a:r>
            <a:endParaRPr b="1" i="0" sz="1400" u="none" cap="none" strike="noStrike">
              <a:solidFill>
                <a:srgbClr val="000000"/>
              </a:solidFill>
              <a:latin typeface="Arial"/>
              <a:ea typeface="Arial"/>
              <a:cs typeface="Arial"/>
              <a:sym typeface="Arial"/>
            </a:endParaRPr>
          </a:p>
        </p:txBody>
      </p:sp>
      <p:sp>
        <p:nvSpPr>
          <p:cNvPr id="1376" name="Google Shape;1376;g38a3352c4e0_1_1511"/>
          <p:cNvSpPr txBox="1"/>
          <p:nvPr/>
        </p:nvSpPr>
        <p:spPr>
          <a:xfrm>
            <a:off x="7718936" y="5163192"/>
            <a:ext cx="2927700" cy="1169700"/>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Clr>
                <a:srgbClr val="000000"/>
              </a:buClr>
              <a:buSzPts val="3000"/>
              <a:buFont typeface="Arial"/>
              <a:buNone/>
            </a:pPr>
            <a:r>
              <a:rPr b="1" i="0" lang="en-US" sz="2000" u="none" cap="none" strike="noStrike">
                <a:solidFill>
                  <a:srgbClr val="FFFFFF"/>
                </a:solidFill>
                <a:latin typeface="Poppins Medium"/>
                <a:ea typeface="Poppins Medium"/>
                <a:cs typeface="Poppins Medium"/>
                <a:sym typeface="Poppins Medium"/>
              </a:rPr>
              <a:t>11380 W. Graham Pl.</a:t>
            </a:r>
            <a:endParaRPr b="0" i="0" sz="1400" u="none" cap="none" strike="noStrike">
              <a:solidFill>
                <a:srgbClr val="000000"/>
              </a:solidFill>
              <a:latin typeface="Arial"/>
              <a:ea typeface="Arial"/>
              <a:cs typeface="Arial"/>
              <a:sym typeface="Arial"/>
            </a:endParaRPr>
          </a:p>
          <a:p>
            <a:pPr indent="0" lvl="0" marL="0" marR="0" rtl="0" algn="ctr">
              <a:lnSpc>
                <a:spcPct val="139990"/>
              </a:lnSpc>
              <a:spcBef>
                <a:spcPts val="0"/>
              </a:spcBef>
              <a:spcAft>
                <a:spcPts val="0"/>
              </a:spcAft>
              <a:buClr>
                <a:srgbClr val="000000"/>
              </a:buClr>
              <a:buSzPts val="3000"/>
              <a:buFont typeface="Arial"/>
              <a:buNone/>
            </a:pPr>
            <a:r>
              <a:rPr b="1" i="0" lang="en-US" sz="2000" u="none" cap="none" strike="noStrike">
                <a:solidFill>
                  <a:srgbClr val="FFFFFF"/>
                </a:solidFill>
                <a:latin typeface="Poppins Medium"/>
                <a:ea typeface="Poppins Medium"/>
                <a:cs typeface="Poppins Medium"/>
                <a:sym typeface="Poppins Medium"/>
              </a:rPr>
              <a:t>Los Angeles 90064</a:t>
            </a:r>
            <a:endParaRPr b="0" i="0" sz="1400" u="none" cap="none" strike="noStrike">
              <a:solidFill>
                <a:srgbClr val="000000"/>
              </a:solidFill>
              <a:latin typeface="Arial"/>
              <a:ea typeface="Arial"/>
              <a:cs typeface="Arial"/>
              <a:sym typeface="Arial"/>
            </a:endParaRPr>
          </a:p>
          <a:p>
            <a:pPr indent="0" lvl="0" marL="0" marR="0" rtl="0" algn="ctr">
              <a:lnSpc>
                <a:spcPct val="139990"/>
              </a:lnSpc>
              <a:spcBef>
                <a:spcPts val="0"/>
              </a:spcBef>
              <a:spcAft>
                <a:spcPts val="0"/>
              </a:spcAft>
              <a:buClr>
                <a:srgbClr val="000000"/>
              </a:buClr>
              <a:buSzPts val="3000"/>
              <a:buFont typeface="Arial"/>
              <a:buNone/>
            </a:pPr>
            <a:r>
              <a:rPr b="1" i="0" lang="en-US" sz="2000" u="none" cap="none" strike="noStrike">
                <a:solidFill>
                  <a:srgbClr val="FFFFFF"/>
                </a:solidFill>
                <a:latin typeface="Poppins Medium"/>
                <a:ea typeface="Poppins Medium"/>
                <a:cs typeface="Poppins Medium"/>
                <a:sym typeface="Poppins Medium"/>
              </a:rPr>
              <a:t>(310) 914-2100</a:t>
            </a:r>
            <a:endParaRPr b="0" i="0" sz="1400" u="none" cap="none" strike="noStrike">
              <a:solidFill>
                <a:srgbClr val="000000"/>
              </a:solidFill>
              <a:latin typeface="Arial"/>
              <a:ea typeface="Arial"/>
              <a:cs typeface="Arial"/>
              <a:sym typeface="Arial"/>
            </a:endParaRPr>
          </a:p>
        </p:txBody>
      </p:sp>
      <p:sp>
        <p:nvSpPr>
          <p:cNvPr id="1377" name="Google Shape;1377;g38a3352c4e0_1_1511"/>
          <p:cNvSpPr txBox="1"/>
          <p:nvPr/>
        </p:nvSpPr>
        <p:spPr>
          <a:xfrm>
            <a:off x="8012753" y="7040126"/>
            <a:ext cx="9706800" cy="797400"/>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Clr>
                <a:srgbClr val="000000"/>
              </a:buClr>
              <a:buSzPts val="3300"/>
              <a:buFont typeface="Arial"/>
              <a:buNone/>
            </a:pPr>
            <a:r>
              <a:rPr b="1" i="0" lang="en-US" sz="2200" u="none" cap="none" strike="noStrike">
                <a:solidFill>
                  <a:srgbClr val="FFA509"/>
                </a:solidFill>
                <a:latin typeface="Poppins"/>
                <a:ea typeface="Poppins"/>
                <a:cs typeface="Poppins"/>
                <a:sym typeface="Poppins"/>
              </a:rPr>
              <a:t>School Enrollment Placement and Assessment (SEPA) Center /</a:t>
            </a:r>
            <a:endParaRPr sz="2100"/>
          </a:p>
          <a:p>
            <a:pPr indent="0" lvl="0" marL="0" marR="0" rtl="0" algn="l">
              <a:lnSpc>
                <a:spcPct val="140009"/>
              </a:lnSpc>
              <a:spcBef>
                <a:spcPts val="0"/>
              </a:spcBef>
              <a:spcAft>
                <a:spcPts val="0"/>
              </a:spcAft>
              <a:buClr>
                <a:srgbClr val="000000"/>
              </a:buClr>
              <a:buSzPts val="3300"/>
              <a:buFont typeface="Arial"/>
              <a:buNone/>
            </a:pPr>
            <a:r>
              <a:rPr b="1" i="0" lang="en-US" sz="2100" u="none" cap="none" strike="noStrike">
                <a:solidFill>
                  <a:srgbClr val="FFA509"/>
                </a:solidFill>
                <a:latin typeface="Poppins"/>
                <a:ea typeface="Poppins"/>
                <a:cs typeface="Poppins"/>
                <a:sym typeface="Poppins"/>
              </a:rPr>
              <a:t>Centro de Colocación y Evaluación de Matrícula Escolar (SEPA)</a:t>
            </a:r>
            <a:endParaRPr b="1" i="0" sz="2100" u="none" cap="none" strike="noStrike">
              <a:solidFill>
                <a:srgbClr val="FFA509"/>
              </a:solidFill>
              <a:latin typeface="Poppins"/>
              <a:ea typeface="Poppins"/>
              <a:cs typeface="Poppins"/>
              <a:sym typeface="Poppins"/>
            </a:endParaRPr>
          </a:p>
        </p:txBody>
      </p:sp>
      <p:sp>
        <p:nvSpPr>
          <p:cNvPr id="1378" name="Google Shape;1378;g38a3352c4e0_1_1511"/>
          <p:cNvSpPr txBox="1"/>
          <p:nvPr/>
        </p:nvSpPr>
        <p:spPr>
          <a:xfrm>
            <a:off x="8503059" y="7909530"/>
            <a:ext cx="3601500" cy="1169700"/>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Clr>
                <a:srgbClr val="000000"/>
              </a:buClr>
              <a:buSzPts val="3000"/>
              <a:buFont typeface="Arial"/>
              <a:buNone/>
            </a:pPr>
            <a:r>
              <a:rPr b="1" i="0" lang="en-US" sz="2000" u="none" cap="none" strike="noStrike">
                <a:solidFill>
                  <a:srgbClr val="FFFFFF"/>
                </a:solidFill>
                <a:latin typeface="Poppins Medium"/>
                <a:ea typeface="Poppins Medium"/>
                <a:cs typeface="Poppins Medium"/>
                <a:sym typeface="Poppins Medium"/>
              </a:rPr>
              <a:t>11339 Angelina St.</a:t>
            </a:r>
            <a:endParaRPr b="0" i="0" sz="1400" u="none" cap="none" strike="noStrike">
              <a:solidFill>
                <a:srgbClr val="000000"/>
              </a:solidFill>
              <a:latin typeface="Arial"/>
              <a:ea typeface="Arial"/>
              <a:cs typeface="Arial"/>
              <a:sym typeface="Arial"/>
            </a:endParaRPr>
          </a:p>
          <a:p>
            <a:pPr indent="0" lvl="0" marL="0" marR="0" rtl="0" algn="ctr">
              <a:lnSpc>
                <a:spcPct val="139990"/>
              </a:lnSpc>
              <a:spcBef>
                <a:spcPts val="0"/>
              </a:spcBef>
              <a:spcAft>
                <a:spcPts val="0"/>
              </a:spcAft>
              <a:buClr>
                <a:srgbClr val="000000"/>
              </a:buClr>
              <a:buSzPts val="3000"/>
              <a:buFont typeface="Arial"/>
              <a:buNone/>
            </a:pPr>
            <a:r>
              <a:rPr b="1" i="0" lang="en-US" sz="2000" u="none" cap="none" strike="noStrike">
                <a:solidFill>
                  <a:srgbClr val="FFFFFF"/>
                </a:solidFill>
                <a:latin typeface="Poppins Medium"/>
                <a:ea typeface="Poppins Medium"/>
                <a:cs typeface="Poppins Medium"/>
                <a:sym typeface="Poppins Medium"/>
              </a:rPr>
              <a:t>Los Angeles 90026</a:t>
            </a:r>
            <a:endParaRPr b="0" i="0" sz="1400" u="none" cap="none" strike="noStrike">
              <a:solidFill>
                <a:srgbClr val="000000"/>
              </a:solidFill>
              <a:latin typeface="Arial"/>
              <a:ea typeface="Arial"/>
              <a:cs typeface="Arial"/>
              <a:sym typeface="Arial"/>
            </a:endParaRPr>
          </a:p>
          <a:p>
            <a:pPr indent="0" lvl="0" marL="0" marR="0" rtl="0" algn="ctr">
              <a:lnSpc>
                <a:spcPct val="139990"/>
              </a:lnSpc>
              <a:spcBef>
                <a:spcPts val="0"/>
              </a:spcBef>
              <a:spcAft>
                <a:spcPts val="0"/>
              </a:spcAft>
              <a:buClr>
                <a:srgbClr val="000000"/>
              </a:buClr>
              <a:buSzPts val="3000"/>
              <a:buFont typeface="Arial"/>
              <a:buNone/>
            </a:pPr>
            <a:r>
              <a:rPr b="1" i="0" lang="en-US" sz="2000" u="none" cap="none" strike="noStrike">
                <a:solidFill>
                  <a:srgbClr val="FFFFFF"/>
                </a:solidFill>
                <a:latin typeface="Poppins Medium"/>
                <a:ea typeface="Poppins Medium"/>
                <a:cs typeface="Poppins Medium"/>
                <a:sym typeface="Poppins Medium"/>
              </a:rPr>
              <a:t>(213) 482-3954</a:t>
            </a:r>
            <a:endParaRPr b="0" i="0" sz="1400" u="none" cap="none" strike="noStrike">
              <a:solidFill>
                <a:srgbClr val="000000"/>
              </a:solidFill>
              <a:latin typeface="Arial"/>
              <a:ea typeface="Arial"/>
              <a:cs typeface="Arial"/>
              <a:sym typeface="Arial"/>
            </a:endParaRPr>
          </a:p>
        </p:txBody>
      </p:sp>
      <p:sp>
        <p:nvSpPr>
          <p:cNvPr id="1379" name="Google Shape;1379;g38a3352c4e0_1_1511"/>
          <p:cNvSpPr txBox="1"/>
          <p:nvPr/>
        </p:nvSpPr>
        <p:spPr>
          <a:xfrm>
            <a:off x="13683027" y="7870955"/>
            <a:ext cx="3246900" cy="1169700"/>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Clr>
                <a:srgbClr val="000000"/>
              </a:buClr>
              <a:buSzPts val="3000"/>
              <a:buFont typeface="Arial"/>
              <a:buNone/>
            </a:pPr>
            <a:r>
              <a:rPr b="1" i="0" lang="en-US" sz="2000" u="none" cap="none" strike="noStrike">
                <a:solidFill>
                  <a:srgbClr val="FFFFFF"/>
                </a:solidFill>
                <a:latin typeface="Poppins Medium"/>
                <a:ea typeface="Poppins Medium"/>
                <a:cs typeface="Poppins Medium"/>
                <a:sym typeface="Poppins Medium"/>
              </a:rPr>
              <a:t>8015 Van Nuys Blvd.</a:t>
            </a:r>
            <a:endParaRPr b="0" i="0" sz="1400" u="none" cap="none" strike="noStrike">
              <a:solidFill>
                <a:srgbClr val="000000"/>
              </a:solidFill>
              <a:latin typeface="Arial"/>
              <a:ea typeface="Arial"/>
              <a:cs typeface="Arial"/>
              <a:sym typeface="Arial"/>
            </a:endParaRPr>
          </a:p>
          <a:p>
            <a:pPr indent="0" lvl="0" marL="0" marR="0" rtl="0" algn="ctr">
              <a:lnSpc>
                <a:spcPct val="139990"/>
              </a:lnSpc>
              <a:spcBef>
                <a:spcPts val="0"/>
              </a:spcBef>
              <a:spcAft>
                <a:spcPts val="0"/>
              </a:spcAft>
              <a:buClr>
                <a:srgbClr val="000000"/>
              </a:buClr>
              <a:buSzPts val="3000"/>
              <a:buFont typeface="Arial"/>
              <a:buNone/>
            </a:pPr>
            <a:r>
              <a:rPr b="1" i="0" lang="en-US" sz="2000" u="none" cap="none" strike="noStrike">
                <a:solidFill>
                  <a:srgbClr val="FFFFFF"/>
                </a:solidFill>
                <a:latin typeface="Poppins Medium"/>
                <a:ea typeface="Poppins Medium"/>
                <a:cs typeface="Poppins Medium"/>
                <a:sym typeface="Poppins Medium"/>
              </a:rPr>
              <a:t>Panorama City 91402</a:t>
            </a:r>
            <a:endParaRPr b="0" i="0" sz="1400" u="none" cap="none" strike="noStrike">
              <a:solidFill>
                <a:srgbClr val="000000"/>
              </a:solidFill>
              <a:latin typeface="Arial"/>
              <a:ea typeface="Arial"/>
              <a:cs typeface="Arial"/>
              <a:sym typeface="Arial"/>
            </a:endParaRPr>
          </a:p>
          <a:p>
            <a:pPr indent="0" lvl="0" marL="0" marR="0" rtl="0" algn="ctr">
              <a:lnSpc>
                <a:spcPct val="139990"/>
              </a:lnSpc>
              <a:spcBef>
                <a:spcPts val="0"/>
              </a:spcBef>
              <a:spcAft>
                <a:spcPts val="0"/>
              </a:spcAft>
              <a:buClr>
                <a:srgbClr val="000000"/>
              </a:buClr>
              <a:buSzPts val="3000"/>
              <a:buFont typeface="Arial"/>
              <a:buNone/>
            </a:pPr>
            <a:r>
              <a:rPr b="1" i="0" lang="en-US" sz="2000" u="none" cap="none" strike="noStrike">
                <a:solidFill>
                  <a:srgbClr val="FFFFFF"/>
                </a:solidFill>
                <a:latin typeface="Poppins Medium"/>
                <a:ea typeface="Poppins Medium"/>
                <a:cs typeface="Poppins Medium"/>
                <a:sym typeface="Poppins Medium"/>
              </a:rPr>
              <a:t>(818) 909-4583</a:t>
            </a:r>
            <a:endParaRPr b="0" i="0" sz="1400" u="none" cap="none" strike="noStrike">
              <a:solidFill>
                <a:srgbClr val="000000"/>
              </a:solidFill>
              <a:latin typeface="Arial"/>
              <a:ea typeface="Arial"/>
              <a:cs typeface="Arial"/>
              <a:sym typeface="Arial"/>
            </a:endParaRPr>
          </a:p>
        </p:txBody>
      </p:sp>
      <p:sp>
        <p:nvSpPr>
          <p:cNvPr id="1380" name="Google Shape;1380;g38a3352c4e0_1_1511"/>
          <p:cNvSpPr/>
          <p:nvPr/>
        </p:nvSpPr>
        <p:spPr>
          <a:xfrm>
            <a:off x="7312521" y="7005363"/>
            <a:ext cx="515451" cy="799150"/>
          </a:xfrm>
          <a:custGeom>
            <a:rect b="b" l="l" r="r" t="t"/>
            <a:pathLst>
              <a:path extrusionOk="0" h="797157" w="514166">
                <a:moveTo>
                  <a:pt x="0" y="0"/>
                </a:moveTo>
                <a:lnTo>
                  <a:pt x="514167" y="0"/>
                </a:lnTo>
                <a:lnTo>
                  <a:pt x="514167" y="797157"/>
                </a:lnTo>
                <a:lnTo>
                  <a:pt x="0" y="797157"/>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1381" name="Google Shape;1381;g38a3352c4e0_1_1511"/>
          <p:cNvSpPr txBox="1"/>
          <p:nvPr/>
        </p:nvSpPr>
        <p:spPr>
          <a:xfrm>
            <a:off x="345942" y="405768"/>
            <a:ext cx="7003500" cy="1288500"/>
          </a:xfrm>
          <a:prstGeom prst="rect">
            <a:avLst/>
          </a:prstGeom>
          <a:noFill/>
          <a:ln>
            <a:noFill/>
          </a:ln>
        </p:spPr>
        <p:txBody>
          <a:bodyPr anchorCtr="0" anchor="t" bIns="0" lIns="0" spcFirstLastPara="1" rIns="0" wrap="square" tIns="0">
            <a:spAutoFit/>
          </a:bodyPr>
          <a:lstStyle/>
          <a:p>
            <a:pPr indent="0" lvl="0" marL="0" marR="0" rtl="0" algn="l">
              <a:lnSpc>
                <a:spcPct val="90986"/>
              </a:lnSpc>
              <a:spcBef>
                <a:spcPts val="0"/>
              </a:spcBef>
              <a:spcAft>
                <a:spcPts val="0"/>
              </a:spcAft>
              <a:buClr>
                <a:srgbClr val="000000"/>
              </a:buClr>
              <a:buSzPts val="6800"/>
              <a:buFont typeface="Arial"/>
              <a:buNone/>
            </a:pPr>
            <a:r>
              <a:rPr b="1" i="0" lang="en-US" sz="4600" u="none" cap="none" strike="noStrike">
                <a:solidFill>
                  <a:srgbClr val="FFA509"/>
                </a:solidFill>
                <a:latin typeface="Poppins"/>
                <a:ea typeface="Poppins"/>
                <a:cs typeface="Poppins"/>
                <a:sym typeface="Poppins"/>
              </a:rPr>
              <a:t>EXTENDED</a:t>
            </a:r>
            <a:r>
              <a:rPr b="1" i="0" lang="en-US" sz="4600" u="none" cap="none" strike="noStrike">
                <a:solidFill>
                  <a:srgbClr val="FFFFFF"/>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a:p>
            <a:pPr indent="0" lvl="0" marL="0" marR="0" rtl="0" algn="l">
              <a:lnSpc>
                <a:spcPct val="90986"/>
              </a:lnSpc>
              <a:spcBef>
                <a:spcPts val="0"/>
              </a:spcBef>
              <a:spcAft>
                <a:spcPts val="0"/>
              </a:spcAft>
              <a:buClr>
                <a:srgbClr val="000000"/>
              </a:buClr>
              <a:buSzPts val="6800"/>
              <a:buFont typeface="Arial"/>
              <a:buNone/>
            </a:pPr>
            <a:r>
              <a:rPr b="1" i="0" lang="en-US" sz="4600" u="none" cap="none" strike="noStrike">
                <a:solidFill>
                  <a:srgbClr val="FFFFFF"/>
                </a:solidFill>
                <a:latin typeface="Poppins"/>
                <a:ea typeface="Poppins"/>
                <a:cs typeface="Poppins"/>
                <a:sym typeface="Poppins"/>
              </a:rPr>
              <a:t>SUPPORT SITES</a:t>
            </a:r>
            <a:endParaRPr b="0" i="0" sz="1400" u="none" cap="none" strike="noStrike">
              <a:solidFill>
                <a:srgbClr val="000000"/>
              </a:solidFill>
              <a:latin typeface="Arial"/>
              <a:ea typeface="Arial"/>
              <a:cs typeface="Arial"/>
              <a:sym typeface="Arial"/>
            </a:endParaRPr>
          </a:p>
        </p:txBody>
      </p:sp>
      <p:sp>
        <p:nvSpPr>
          <p:cNvPr id="1382" name="Google Shape;1382;g38a3352c4e0_1_1511"/>
          <p:cNvSpPr txBox="1"/>
          <p:nvPr/>
        </p:nvSpPr>
        <p:spPr>
          <a:xfrm>
            <a:off x="8146203" y="1750750"/>
            <a:ext cx="7285200" cy="207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000" u="none" cap="none" strike="noStrike">
                <a:solidFill>
                  <a:srgbClr val="FFC000"/>
                </a:solidFill>
                <a:latin typeface="Poppins Medium"/>
                <a:ea typeface="Poppins Medium"/>
                <a:cs typeface="Poppins Medium"/>
                <a:sym typeface="Poppins Medium"/>
              </a:rPr>
              <a:t>Los Sitios de Apoyo Extendido (ESS) evalúan las necesidades de los estudiantes y las familias relacionadas con la inscripción escolar, la asistencia, las referencias de salud física y mental, la inscripción en el seguro médico, los recursos legales y los conectan con los servicios para garantizar el éxito académico.</a:t>
            </a:r>
            <a:endParaRPr b="0" i="0" sz="2000" u="none" cap="none" strike="noStrike">
              <a:solidFill>
                <a:srgbClr val="FFC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6" name="Shape 1386"/>
        <p:cNvGrpSpPr/>
        <p:nvPr/>
      </p:nvGrpSpPr>
      <p:grpSpPr>
        <a:xfrm>
          <a:off x="0" y="0"/>
          <a:ext cx="0" cy="0"/>
          <a:chOff x="0" y="0"/>
          <a:chExt cx="0" cy="0"/>
        </a:xfrm>
      </p:grpSpPr>
      <p:sp>
        <p:nvSpPr>
          <p:cNvPr id="1387" name="Google Shape;1387;p32"/>
          <p:cNvSpPr txBox="1"/>
          <p:nvPr/>
        </p:nvSpPr>
        <p:spPr>
          <a:xfrm>
            <a:off x="7489533" y="383214"/>
            <a:ext cx="9769800" cy="25860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8000"/>
              <a:buFont typeface="Arial"/>
              <a:buNone/>
            </a:pPr>
            <a:r>
              <a:rPr b="1" i="0" lang="en-US" sz="8000" u="none" cap="none" strike="noStrike">
                <a:solidFill>
                  <a:srgbClr val="00247C"/>
                </a:solidFill>
                <a:latin typeface="Poppins"/>
                <a:ea typeface="Poppins"/>
                <a:cs typeface="Poppins"/>
                <a:sym typeface="Poppins"/>
              </a:rPr>
              <a:t>WE ARE HERE TO HELP</a:t>
            </a:r>
            <a:endParaRPr b="0" i="0" sz="1400" u="none" cap="none" strike="noStrike">
              <a:solidFill>
                <a:srgbClr val="00247C"/>
              </a:solidFill>
              <a:latin typeface="Arial"/>
              <a:ea typeface="Arial"/>
              <a:cs typeface="Arial"/>
              <a:sym typeface="Arial"/>
            </a:endParaRPr>
          </a:p>
        </p:txBody>
      </p:sp>
      <p:sp>
        <p:nvSpPr>
          <p:cNvPr id="1388" name="Google Shape;1388;p32"/>
          <p:cNvSpPr txBox="1"/>
          <p:nvPr/>
        </p:nvSpPr>
        <p:spPr>
          <a:xfrm>
            <a:off x="7604262" y="3419613"/>
            <a:ext cx="9655038" cy="534035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Clr>
                <a:srgbClr val="000000"/>
              </a:buClr>
              <a:buSzPts val="2499"/>
              <a:buFont typeface="Arial"/>
              <a:buNone/>
            </a:pPr>
            <a:r>
              <a:rPr b="1" i="0" lang="en-US" sz="2499" u="none" cap="none" strike="noStrike">
                <a:solidFill>
                  <a:srgbClr val="002575"/>
                </a:solidFill>
                <a:latin typeface="Poppins"/>
                <a:ea typeface="Poppins"/>
                <a:cs typeface="Poppins"/>
                <a:sym typeface="Poppins"/>
              </a:rPr>
              <a:t>ADMINISTRATORS: </a:t>
            </a:r>
            <a:endParaRPr b="0" i="0" sz="1400" u="none" cap="none" strike="noStrike">
              <a:solidFill>
                <a:srgbClr val="000000"/>
              </a:solidFill>
              <a:latin typeface="Arial"/>
              <a:ea typeface="Arial"/>
              <a:cs typeface="Arial"/>
              <a:sym typeface="Arial"/>
            </a:endParaRPr>
          </a:p>
          <a:p>
            <a:pPr indent="0" lvl="0" marL="0" marR="0" rtl="0" algn="l">
              <a:lnSpc>
                <a:spcPct val="130011"/>
              </a:lnSpc>
              <a:spcBef>
                <a:spcPts val="0"/>
              </a:spcBef>
              <a:spcAft>
                <a:spcPts val="0"/>
              </a:spcAft>
              <a:buClr>
                <a:srgbClr val="000000"/>
              </a:buClr>
              <a:buSzPts val="2499"/>
              <a:buFont typeface="Arial"/>
              <a:buNone/>
            </a:pPr>
            <a:r>
              <a:rPr b="1" i="0" lang="en-US" sz="2499" u="none" cap="none" strike="noStrike">
                <a:solidFill>
                  <a:srgbClr val="002575"/>
                </a:solidFill>
                <a:latin typeface="Poppins"/>
                <a:ea typeface="Poppins"/>
                <a:cs typeface="Poppins"/>
                <a:sym typeface="Poppins"/>
              </a:rPr>
              <a:t>ACADEMIC COUNSELOR:</a:t>
            </a:r>
            <a:endParaRPr b="0" i="0" sz="1400" u="none" cap="none" strike="noStrike">
              <a:solidFill>
                <a:srgbClr val="000000"/>
              </a:solidFill>
              <a:latin typeface="Arial"/>
              <a:ea typeface="Arial"/>
              <a:cs typeface="Arial"/>
              <a:sym typeface="Arial"/>
            </a:endParaRPr>
          </a:p>
          <a:p>
            <a:pPr indent="0" lvl="0" marL="0" marR="0" rtl="0" algn="l">
              <a:lnSpc>
                <a:spcPct val="130011"/>
              </a:lnSpc>
              <a:spcBef>
                <a:spcPts val="0"/>
              </a:spcBef>
              <a:spcAft>
                <a:spcPts val="0"/>
              </a:spcAft>
              <a:buClr>
                <a:srgbClr val="000000"/>
              </a:buClr>
              <a:buSzPts val="2499"/>
              <a:buFont typeface="Arial"/>
              <a:buNone/>
            </a:pPr>
            <a:r>
              <a:rPr b="1" i="0" lang="en-US" sz="2499" u="none" cap="none" strike="noStrike">
                <a:solidFill>
                  <a:srgbClr val="002575"/>
                </a:solidFill>
                <a:latin typeface="Poppins"/>
                <a:ea typeface="Poppins"/>
                <a:cs typeface="Poppins"/>
                <a:sym typeface="Poppins"/>
              </a:rPr>
              <a:t>PSA COUNSELOR: </a:t>
            </a:r>
            <a:endParaRPr b="0" i="0" sz="1400" u="none" cap="none" strike="noStrike">
              <a:solidFill>
                <a:srgbClr val="000000"/>
              </a:solidFill>
              <a:latin typeface="Arial"/>
              <a:ea typeface="Arial"/>
              <a:cs typeface="Arial"/>
              <a:sym typeface="Arial"/>
            </a:endParaRPr>
          </a:p>
          <a:p>
            <a:pPr indent="0" lvl="0" marL="0" marR="0" rtl="0" algn="l">
              <a:lnSpc>
                <a:spcPct val="130011"/>
              </a:lnSpc>
              <a:spcBef>
                <a:spcPts val="0"/>
              </a:spcBef>
              <a:spcAft>
                <a:spcPts val="0"/>
              </a:spcAft>
              <a:buClr>
                <a:srgbClr val="000000"/>
              </a:buClr>
              <a:buSzPts val="2499"/>
              <a:buFont typeface="Arial"/>
              <a:buNone/>
            </a:pPr>
            <a:r>
              <a:rPr b="1" i="0" lang="en-US" sz="2499" u="none" cap="none" strike="noStrike">
                <a:solidFill>
                  <a:srgbClr val="002575"/>
                </a:solidFill>
                <a:latin typeface="Poppins"/>
                <a:ea typeface="Poppins"/>
                <a:cs typeface="Poppins"/>
                <a:sym typeface="Poppins"/>
              </a:rPr>
              <a:t>SSS COUNSELOR: </a:t>
            </a:r>
            <a:endParaRPr b="0" i="0" sz="1400" u="none" cap="none" strike="noStrike">
              <a:solidFill>
                <a:srgbClr val="000000"/>
              </a:solidFill>
              <a:latin typeface="Arial"/>
              <a:ea typeface="Arial"/>
              <a:cs typeface="Arial"/>
              <a:sym typeface="Arial"/>
            </a:endParaRPr>
          </a:p>
          <a:p>
            <a:pPr indent="0" lvl="0" marL="0" marR="0" rtl="0" algn="l">
              <a:lnSpc>
                <a:spcPct val="130011"/>
              </a:lnSpc>
              <a:spcBef>
                <a:spcPts val="0"/>
              </a:spcBef>
              <a:spcAft>
                <a:spcPts val="0"/>
              </a:spcAft>
              <a:buClr>
                <a:srgbClr val="000000"/>
              </a:buClr>
              <a:buSzPts val="2499"/>
              <a:buFont typeface="Arial"/>
              <a:buNone/>
            </a:pPr>
            <a:r>
              <a:rPr b="1" i="0" lang="en-US" sz="2499" u="none" cap="none" strike="noStrike">
                <a:solidFill>
                  <a:srgbClr val="002575"/>
                </a:solidFill>
                <a:latin typeface="Poppins"/>
                <a:ea typeface="Poppins"/>
                <a:cs typeface="Poppins"/>
                <a:sym typeface="Poppins"/>
              </a:rPr>
              <a:t>A-G COUNSELOR: </a:t>
            </a:r>
            <a:endParaRPr b="0" i="0" sz="1400" u="none" cap="none" strike="noStrike">
              <a:solidFill>
                <a:srgbClr val="000000"/>
              </a:solidFill>
              <a:latin typeface="Arial"/>
              <a:ea typeface="Arial"/>
              <a:cs typeface="Arial"/>
              <a:sym typeface="Arial"/>
            </a:endParaRPr>
          </a:p>
          <a:p>
            <a:pPr indent="0" lvl="0" marL="0" marR="0" rtl="0" algn="l">
              <a:lnSpc>
                <a:spcPct val="130011"/>
              </a:lnSpc>
              <a:spcBef>
                <a:spcPts val="0"/>
              </a:spcBef>
              <a:spcAft>
                <a:spcPts val="0"/>
              </a:spcAft>
              <a:buClr>
                <a:srgbClr val="000000"/>
              </a:buClr>
              <a:buSzPts val="2499"/>
              <a:buFont typeface="Arial"/>
              <a:buNone/>
            </a:pPr>
            <a:r>
              <a:rPr b="1" i="0" lang="en-US" sz="2499" u="none" cap="none" strike="noStrike">
                <a:solidFill>
                  <a:srgbClr val="002575"/>
                </a:solidFill>
                <a:latin typeface="Poppins"/>
                <a:ea typeface="Poppins"/>
                <a:cs typeface="Poppins"/>
                <a:sym typeface="Poppins"/>
              </a:rPr>
              <a:t>A-G COUNSELOR: </a:t>
            </a:r>
            <a:endParaRPr b="0" i="0" sz="1400" u="none" cap="none" strike="noStrike">
              <a:solidFill>
                <a:srgbClr val="000000"/>
              </a:solidFill>
              <a:latin typeface="Arial"/>
              <a:ea typeface="Arial"/>
              <a:cs typeface="Arial"/>
              <a:sym typeface="Arial"/>
            </a:endParaRPr>
          </a:p>
          <a:p>
            <a:pPr indent="0" lvl="0" marL="0" marR="0" rtl="0" algn="l">
              <a:lnSpc>
                <a:spcPct val="130011"/>
              </a:lnSpc>
              <a:spcBef>
                <a:spcPts val="0"/>
              </a:spcBef>
              <a:spcAft>
                <a:spcPts val="0"/>
              </a:spcAft>
              <a:buClr>
                <a:srgbClr val="000000"/>
              </a:buClr>
              <a:buSzPts val="2499"/>
              <a:buFont typeface="Arial"/>
              <a:buNone/>
            </a:pPr>
            <a:r>
              <a:rPr b="1" i="0" lang="en-US" sz="2499" u="none" cap="none" strike="noStrike">
                <a:solidFill>
                  <a:srgbClr val="002575"/>
                </a:solidFill>
                <a:latin typeface="Poppins"/>
                <a:ea typeface="Poppins"/>
                <a:cs typeface="Poppins"/>
                <a:sym typeface="Poppins"/>
              </a:rPr>
              <a:t>SCHOOL PSYCHOLOGIST: </a:t>
            </a:r>
            <a:endParaRPr b="0" i="0" sz="1400" u="none" cap="none" strike="noStrike">
              <a:solidFill>
                <a:srgbClr val="000000"/>
              </a:solidFill>
              <a:latin typeface="Arial"/>
              <a:ea typeface="Arial"/>
              <a:cs typeface="Arial"/>
              <a:sym typeface="Arial"/>
            </a:endParaRPr>
          </a:p>
          <a:p>
            <a:pPr indent="0" lvl="0" marL="0" marR="0" rtl="0" algn="l">
              <a:lnSpc>
                <a:spcPct val="130011"/>
              </a:lnSpc>
              <a:spcBef>
                <a:spcPts val="0"/>
              </a:spcBef>
              <a:spcAft>
                <a:spcPts val="0"/>
              </a:spcAft>
              <a:buClr>
                <a:srgbClr val="000000"/>
              </a:buClr>
              <a:buSzPts val="2499"/>
              <a:buFont typeface="Arial"/>
              <a:buNone/>
            </a:pPr>
            <a:r>
              <a:rPr b="1" i="0" lang="en-US" sz="2499" u="none" cap="none" strike="noStrike">
                <a:solidFill>
                  <a:srgbClr val="002575"/>
                </a:solidFill>
                <a:latin typeface="Poppins"/>
                <a:ea typeface="Poppins"/>
                <a:cs typeface="Poppins"/>
                <a:sym typeface="Poppins"/>
              </a:rPr>
              <a:t>PSW:</a:t>
            </a:r>
            <a:endParaRPr b="0" i="0" sz="1400" u="none" cap="none" strike="noStrike">
              <a:solidFill>
                <a:srgbClr val="000000"/>
              </a:solidFill>
              <a:latin typeface="Arial"/>
              <a:ea typeface="Arial"/>
              <a:cs typeface="Arial"/>
              <a:sym typeface="Arial"/>
            </a:endParaRPr>
          </a:p>
          <a:p>
            <a:pPr indent="0" lvl="0" marL="0" marR="0" rtl="0" algn="l">
              <a:lnSpc>
                <a:spcPct val="130011"/>
              </a:lnSpc>
              <a:spcBef>
                <a:spcPts val="0"/>
              </a:spcBef>
              <a:spcAft>
                <a:spcPts val="0"/>
              </a:spcAft>
              <a:buClr>
                <a:srgbClr val="000000"/>
              </a:buClr>
              <a:buSzPts val="2499"/>
              <a:buFont typeface="Arial"/>
              <a:buNone/>
            </a:pPr>
            <a:r>
              <a:rPr b="1" i="0" lang="en-US" sz="2499" u="none" cap="none" strike="noStrike">
                <a:solidFill>
                  <a:srgbClr val="002575"/>
                </a:solidFill>
                <a:latin typeface="Poppins"/>
                <a:ea typeface="Poppins"/>
                <a:cs typeface="Poppins"/>
                <a:sym typeface="Poppins"/>
              </a:rPr>
              <a:t>PARENT REPRESENTATIVE: </a:t>
            </a:r>
            <a:endParaRPr b="0" i="0" sz="1400" u="none" cap="none" strike="noStrike">
              <a:solidFill>
                <a:srgbClr val="000000"/>
              </a:solidFill>
              <a:latin typeface="Arial"/>
              <a:ea typeface="Arial"/>
              <a:cs typeface="Arial"/>
              <a:sym typeface="Arial"/>
            </a:endParaRPr>
          </a:p>
          <a:p>
            <a:pPr indent="0" lvl="0" marL="0" marR="0" rtl="0" algn="l">
              <a:lnSpc>
                <a:spcPct val="130011"/>
              </a:lnSpc>
              <a:spcBef>
                <a:spcPts val="0"/>
              </a:spcBef>
              <a:spcAft>
                <a:spcPts val="0"/>
              </a:spcAft>
              <a:buClr>
                <a:srgbClr val="000000"/>
              </a:buClr>
              <a:buSzPts val="2499"/>
              <a:buFont typeface="Arial"/>
              <a:buNone/>
            </a:pPr>
            <a:r>
              <a:t/>
            </a:r>
            <a:endParaRPr b="1" i="0" sz="2499" u="none" cap="none" strike="noStrike">
              <a:solidFill>
                <a:srgbClr val="002575"/>
              </a:solidFill>
              <a:latin typeface="Poppins"/>
              <a:ea typeface="Poppins"/>
              <a:cs typeface="Poppins"/>
              <a:sym typeface="Poppins"/>
            </a:endParaRPr>
          </a:p>
          <a:p>
            <a:pPr indent="0" lvl="0" marL="0" marR="0" rtl="0" algn="l">
              <a:lnSpc>
                <a:spcPct val="130011"/>
              </a:lnSpc>
              <a:spcBef>
                <a:spcPts val="0"/>
              </a:spcBef>
              <a:spcAft>
                <a:spcPts val="0"/>
              </a:spcAft>
              <a:buClr>
                <a:srgbClr val="000000"/>
              </a:buClr>
              <a:buSzPts val="2499"/>
              <a:buFont typeface="Arial"/>
              <a:buNone/>
            </a:pPr>
            <a:r>
              <a:rPr b="1" i="0" lang="en-US" sz="2499" u="none" cap="none" strike="noStrike">
                <a:solidFill>
                  <a:srgbClr val="002575"/>
                </a:solidFill>
                <a:latin typeface="Poppins"/>
                <a:ea typeface="Poppins"/>
                <a:cs typeface="Poppins"/>
                <a:sym typeface="Poppins"/>
              </a:rPr>
              <a:t>&lt;&lt;SCHOOL NAME&gt;&gt; </a:t>
            </a:r>
            <a:endParaRPr b="0" i="0" sz="1400" u="none" cap="none" strike="noStrike">
              <a:solidFill>
                <a:srgbClr val="000000"/>
              </a:solidFill>
              <a:latin typeface="Arial"/>
              <a:ea typeface="Arial"/>
              <a:cs typeface="Arial"/>
              <a:sym typeface="Arial"/>
            </a:endParaRPr>
          </a:p>
          <a:p>
            <a:pPr indent="0" lvl="0" marL="0" marR="0" rtl="0" algn="l">
              <a:lnSpc>
                <a:spcPct val="130011"/>
              </a:lnSpc>
              <a:spcBef>
                <a:spcPts val="0"/>
              </a:spcBef>
              <a:spcAft>
                <a:spcPts val="0"/>
              </a:spcAft>
              <a:buClr>
                <a:srgbClr val="000000"/>
              </a:buClr>
              <a:buSzPts val="2499"/>
              <a:buFont typeface="Arial"/>
              <a:buNone/>
            </a:pPr>
            <a:r>
              <a:rPr b="1" i="0" lang="en-US" sz="2499" u="none" cap="none" strike="noStrike">
                <a:solidFill>
                  <a:srgbClr val="002575"/>
                </a:solidFill>
                <a:latin typeface="Poppins"/>
                <a:ea typeface="Poppins"/>
                <a:cs typeface="Poppins"/>
                <a:sym typeface="Poppins"/>
              </a:rPr>
              <a:t>&lt;&lt;SCHOOL ADDRESS&gt;&gt;</a:t>
            </a:r>
            <a:endParaRPr b="0" i="0" sz="1400" u="none" cap="none" strike="noStrike">
              <a:solidFill>
                <a:srgbClr val="000000"/>
              </a:solidFill>
              <a:latin typeface="Arial"/>
              <a:ea typeface="Arial"/>
              <a:cs typeface="Arial"/>
              <a:sym typeface="Arial"/>
            </a:endParaRPr>
          </a:p>
          <a:p>
            <a:pPr indent="0" lvl="0" marL="0" marR="0" rtl="0" algn="l">
              <a:lnSpc>
                <a:spcPct val="130011"/>
              </a:lnSpc>
              <a:spcBef>
                <a:spcPts val="0"/>
              </a:spcBef>
              <a:spcAft>
                <a:spcPts val="0"/>
              </a:spcAft>
              <a:buClr>
                <a:srgbClr val="000000"/>
              </a:buClr>
              <a:buSzPts val="2499"/>
              <a:buFont typeface="Arial"/>
              <a:buNone/>
            </a:pPr>
            <a:r>
              <a:rPr b="1" i="0" lang="en-US" sz="2499" u="none" cap="none" strike="noStrike">
                <a:solidFill>
                  <a:srgbClr val="002575"/>
                </a:solidFill>
                <a:latin typeface="Poppins"/>
                <a:ea typeface="Poppins"/>
                <a:cs typeface="Poppins"/>
                <a:sym typeface="Poppins"/>
              </a:rPr>
              <a:t>&lt;&lt;SCHOOL PHONE NUMBER&gt;&gt;</a:t>
            </a:r>
            <a:endParaRPr b="0" i="0" sz="1400" u="none" cap="none" strike="noStrike">
              <a:solidFill>
                <a:srgbClr val="000000"/>
              </a:solidFill>
              <a:latin typeface="Arial"/>
              <a:ea typeface="Arial"/>
              <a:cs typeface="Arial"/>
              <a:sym typeface="Arial"/>
            </a:endParaRPr>
          </a:p>
        </p:txBody>
      </p:sp>
      <p:grpSp>
        <p:nvGrpSpPr>
          <p:cNvPr id="1389" name="Google Shape;1389;p32"/>
          <p:cNvGrpSpPr/>
          <p:nvPr/>
        </p:nvGrpSpPr>
        <p:grpSpPr>
          <a:xfrm>
            <a:off x="-12" y="-254025"/>
            <a:ext cx="5893951" cy="10541026"/>
            <a:chOff x="-12" y="-254025"/>
            <a:chExt cx="5893951" cy="10541026"/>
          </a:xfrm>
        </p:grpSpPr>
        <p:pic>
          <p:nvPicPr>
            <p:cNvPr id="1390" name="Google Shape;1390;p32"/>
            <p:cNvPicPr preferRelativeResize="0"/>
            <p:nvPr/>
          </p:nvPicPr>
          <p:blipFill rotWithShape="1">
            <a:blip r:embed="rId3">
              <a:alphaModFix/>
            </a:blip>
            <a:srcRect b="-23753" l="0" r="19510" t="-3407"/>
            <a:stretch/>
          </p:blipFill>
          <p:spPr>
            <a:xfrm>
              <a:off x="24175" y="-254025"/>
              <a:ext cx="5845599" cy="8163451"/>
            </a:xfrm>
            <a:prstGeom prst="rect">
              <a:avLst/>
            </a:prstGeom>
            <a:noFill/>
            <a:ln>
              <a:noFill/>
            </a:ln>
          </p:spPr>
        </p:pic>
        <p:pic>
          <p:nvPicPr>
            <p:cNvPr id="1391" name="Google Shape;1391;p32"/>
            <p:cNvPicPr preferRelativeResize="0"/>
            <p:nvPr/>
          </p:nvPicPr>
          <p:blipFill rotWithShape="1">
            <a:blip r:embed="rId4">
              <a:alphaModFix/>
            </a:blip>
            <a:srcRect b="0" l="0" r="0" t="0"/>
            <a:stretch/>
          </p:blipFill>
          <p:spPr>
            <a:xfrm>
              <a:off x="-12" y="4393050"/>
              <a:ext cx="5893951" cy="5893951"/>
            </a:xfrm>
            <a:prstGeom prst="rect">
              <a:avLst/>
            </a:prstGeom>
            <a:noFill/>
            <a:ln>
              <a:noFill/>
            </a:ln>
          </p:spPr>
        </p:pic>
      </p:grpSp>
      <p:pic>
        <p:nvPicPr>
          <p:cNvPr id="1392" name="Google Shape;1392;p32"/>
          <p:cNvPicPr preferRelativeResize="0"/>
          <p:nvPr/>
        </p:nvPicPr>
        <p:blipFill rotWithShape="1">
          <a:blip r:embed="rId5">
            <a:alphaModFix/>
          </a:blip>
          <a:srcRect b="0" l="0" r="0" t="0"/>
          <a:stretch/>
        </p:blipFill>
        <p:spPr>
          <a:xfrm>
            <a:off x="15691875" y="9210375"/>
            <a:ext cx="2399824" cy="911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6" name="Shape 1396"/>
        <p:cNvGrpSpPr/>
        <p:nvPr/>
      </p:nvGrpSpPr>
      <p:grpSpPr>
        <a:xfrm>
          <a:off x="0" y="0"/>
          <a:ext cx="0" cy="0"/>
          <a:chOff x="0" y="0"/>
          <a:chExt cx="0" cy="0"/>
        </a:xfrm>
      </p:grpSpPr>
      <p:sp>
        <p:nvSpPr>
          <p:cNvPr id="1397" name="Google Shape;1397;p33"/>
          <p:cNvSpPr txBox="1"/>
          <p:nvPr/>
        </p:nvSpPr>
        <p:spPr>
          <a:xfrm>
            <a:off x="7489533" y="3294520"/>
            <a:ext cx="9769800" cy="6310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500"/>
              <a:buFont typeface="Arial"/>
              <a:buNone/>
            </a:pPr>
            <a:r>
              <a:rPr b="1" i="0" lang="en-US" sz="2500" u="none" cap="none" strike="noStrike">
                <a:solidFill>
                  <a:srgbClr val="002575"/>
                </a:solidFill>
                <a:latin typeface="Poppins"/>
                <a:ea typeface="Poppins"/>
                <a:cs typeface="Poppins"/>
                <a:sym typeface="Poppins"/>
              </a:rPr>
              <a:t>ADMINISTRADOR: </a:t>
            </a:r>
            <a:r>
              <a:rPr b="0" i="0" lang="en-US" sz="2500" u="none" cap="none" strike="noStrike">
                <a:solidFill>
                  <a:srgbClr val="002575"/>
                </a:solidFill>
                <a:latin typeface="Poppins"/>
                <a:ea typeface="Poppins"/>
                <a:cs typeface="Poppins"/>
                <a:sym typeface="Poppins"/>
              </a:rPr>
              <a:t>&lt;&lt;ADMINISTRATOR’S NAME&gt;&gt;​</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500"/>
              <a:buFont typeface="Arial"/>
              <a:buNone/>
            </a:pPr>
            <a:r>
              <a:rPr b="1" i="0" lang="en-US" sz="2500" u="none" cap="none" strike="noStrike">
                <a:solidFill>
                  <a:srgbClr val="002575"/>
                </a:solidFill>
                <a:latin typeface="Poppins"/>
                <a:ea typeface="Poppins"/>
                <a:cs typeface="Poppins"/>
                <a:sym typeface="Poppins"/>
              </a:rPr>
              <a:t>CONSEJERO ACADÉMICO: </a:t>
            </a:r>
            <a:r>
              <a:rPr b="0" i="0" lang="en-US" sz="2500" u="none" cap="none" strike="noStrike">
                <a:solidFill>
                  <a:srgbClr val="002575"/>
                </a:solidFill>
                <a:latin typeface="Poppins"/>
                <a:ea typeface="Poppins"/>
                <a:cs typeface="Poppins"/>
                <a:sym typeface="Poppins"/>
              </a:rPr>
              <a:t>&lt;&lt;COUNSELOR’S NAMES&gt;&gt;​</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500"/>
              <a:buFont typeface="Arial"/>
              <a:buNone/>
            </a:pPr>
            <a:r>
              <a:rPr b="1" i="0" lang="en-US" sz="2500" u="none" cap="none" strike="noStrike">
                <a:solidFill>
                  <a:srgbClr val="002575"/>
                </a:solidFill>
                <a:latin typeface="Poppins"/>
                <a:ea typeface="Poppins"/>
                <a:cs typeface="Poppins"/>
                <a:sym typeface="Poppins"/>
              </a:rPr>
              <a:t>CONSEJERO PSA: </a:t>
            </a:r>
            <a:r>
              <a:rPr b="0" i="0" lang="en-US" sz="2500" u="none" cap="none" strike="noStrike">
                <a:solidFill>
                  <a:srgbClr val="002575"/>
                </a:solidFill>
                <a:latin typeface="Poppins"/>
                <a:ea typeface="Poppins"/>
                <a:cs typeface="Poppins"/>
                <a:sym typeface="Poppins"/>
              </a:rPr>
              <a:t>&lt;&lt;PSA NAME&gt;&gt;​</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500"/>
              <a:buFont typeface="Arial"/>
              <a:buNone/>
            </a:pPr>
            <a:r>
              <a:rPr b="1" i="0" lang="en-US" sz="2500" u="none" cap="none" strike="noStrike">
                <a:solidFill>
                  <a:srgbClr val="002575"/>
                </a:solidFill>
                <a:latin typeface="Poppins"/>
                <a:ea typeface="Poppins"/>
                <a:cs typeface="Poppins"/>
                <a:sym typeface="Poppins"/>
              </a:rPr>
              <a:t>​​CONSEJERO SSS: </a:t>
            </a:r>
            <a:r>
              <a:rPr b="0" i="0" lang="en-US" sz="2500" u="none" cap="none" strike="noStrike">
                <a:solidFill>
                  <a:srgbClr val="002575"/>
                </a:solidFill>
                <a:latin typeface="Poppins"/>
                <a:ea typeface="Poppins"/>
                <a:cs typeface="Poppins"/>
                <a:sym typeface="Poppins"/>
              </a:rPr>
              <a:t>&lt;&lt;SSS NAME&gt;&gt;</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500"/>
              <a:buFont typeface="Arial"/>
              <a:buNone/>
            </a:pPr>
            <a:r>
              <a:rPr b="1" i="0" lang="en-US" sz="2500" u="none" cap="none" strike="noStrike">
                <a:solidFill>
                  <a:srgbClr val="002575"/>
                </a:solidFill>
                <a:latin typeface="Poppins"/>
                <a:ea typeface="Poppins"/>
                <a:cs typeface="Poppins"/>
                <a:sym typeface="Poppins"/>
              </a:rPr>
              <a:t>​CONSEJERO A-G : </a:t>
            </a:r>
            <a:r>
              <a:rPr b="0" i="0" lang="en-US" sz="2500" u="none" cap="none" strike="noStrike">
                <a:solidFill>
                  <a:srgbClr val="002575"/>
                </a:solidFill>
                <a:latin typeface="Poppins"/>
                <a:ea typeface="Poppins"/>
                <a:cs typeface="Poppins"/>
                <a:sym typeface="Poppins"/>
              </a:rPr>
              <a:t>&lt;&lt;A-G NAME&gt;&gt;</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500"/>
              <a:buFont typeface="Arial"/>
              <a:buNone/>
            </a:pPr>
            <a:r>
              <a:rPr b="1" i="0" lang="en-US" sz="2500" u="none" cap="none" strike="noStrike">
                <a:solidFill>
                  <a:srgbClr val="002575"/>
                </a:solidFill>
                <a:latin typeface="Poppins"/>
                <a:ea typeface="Poppins"/>
                <a:cs typeface="Poppins"/>
                <a:sym typeface="Poppins"/>
              </a:rPr>
              <a:t>PSICÓLOGO ESCOLAR: </a:t>
            </a:r>
            <a:r>
              <a:rPr b="0" i="0" lang="en-US" sz="2500" u="none" cap="none" strike="noStrike">
                <a:solidFill>
                  <a:srgbClr val="002575"/>
                </a:solidFill>
                <a:latin typeface="Poppins"/>
                <a:ea typeface="Poppins"/>
                <a:cs typeface="Poppins"/>
                <a:sym typeface="Poppins"/>
              </a:rPr>
              <a:t>&lt;&lt;NAME HERE&gt;&gt;</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500"/>
              <a:buFont typeface="Arial"/>
              <a:buNone/>
            </a:pPr>
            <a:r>
              <a:rPr b="1" i="0" lang="en-US" sz="2500" u="none" cap="none" strike="noStrike">
                <a:solidFill>
                  <a:srgbClr val="002575"/>
                </a:solidFill>
                <a:latin typeface="Poppins"/>
                <a:ea typeface="Poppins"/>
                <a:cs typeface="Poppins"/>
                <a:sym typeface="Poppins"/>
              </a:rPr>
              <a:t>​PSW: </a:t>
            </a:r>
            <a:r>
              <a:rPr b="0" i="0" lang="en-US" sz="2500" u="none" cap="none" strike="noStrike">
                <a:solidFill>
                  <a:srgbClr val="002575"/>
                </a:solidFill>
                <a:latin typeface="Poppins"/>
                <a:ea typeface="Poppins"/>
                <a:cs typeface="Poppins"/>
                <a:sym typeface="Poppins"/>
              </a:rPr>
              <a:t>&lt;&lt;NAME HERE&gt;&gt;</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500"/>
              <a:buFont typeface="Arial"/>
              <a:buNone/>
            </a:pPr>
            <a:r>
              <a:rPr b="1" i="0" lang="en-US" sz="2500" u="none" cap="none" strike="noStrike">
                <a:solidFill>
                  <a:srgbClr val="002575"/>
                </a:solidFill>
                <a:latin typeface="Poppins"/>
                <a:ea typeface="Poppins"/>
                <a:cs typeface="Poppins"/>
                <a:sym typeface="Poppins"/>
              </a:rPr>
              <a:t>REPRESENTANTE DE PADRES: </a:t>
            </a:r>
            <a:r>
              <a:rPr b="0" i="0" lang="en-US" sz="2500" u="none" cap="none" strike="noStrike">
                <a:solidFill>
                  <a:srgbClr val="002575"/>
                </a:solidFill>
                <a:latin typeface="Poppins"/>
                <a:ea typeface="Poppins"/>
                <a:cs typeface="Poppins"/>
                <a:sym typeface="Poppins"/>
              </a:rPr>
              <a:t>&lt;&lt;NAME HERE&gt;&gt;</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500"/>
              <a:buFont typeface="Arial"/>
              <a:buNone/>
            </a:pPr>
            <a:r>
              <a:t/>
            </a:r>
            <a:endParaRPr b="1" i="0" sz="2500" u="none" cap="none" strike="noStrike">
              <a:solidFill>
                <a:srgbClr val="002575"/>
              </a:solidFill>
              <a:latin typeface="Poppins"/>
              <a:ea typeface="Poppins"/>
              <a:cs typeface="Poppins"/>
              <a:sym typeface="Poppins"/>
            </a:endParaRPr>
          </a:p>
          <a:p>
            <a:pPr indent="0" lvl="0" marL="0" marR="0" rtl="0" algn="l">
              <a:lnSpc>
                <a:spcPct val="140000"/>
              </a:lnSpc>
              <a:spcBef>
                <a:spcPts val="0"/>
              </a:spcBef>
              <a:spcAft>
                <a:spcPts val="0"/>
              </a:spcAft>
              <a:buClr>
                <a:srgbClr val="000000"/>
              </a:buClr>
              <a:buSzPts val="2500"/>
              <a:buFont typeface="Arial"/>
              <a:buNone/>
            </a:pPr>
            <a:r>
              <a:rPr b="1" i="0" lang="en-US" sz="2500" u="none" cap="none" strike="noStrike">
                <a:solidFill>
                  <a:srgbClr val="002575"/>
                </a:solidFill>
                <a:latin typeface="Poppins"/>
                <a:ea typeface="Poppins"/>
                <a:cs typeface="Poppins"/>
                <a:sym typeface="Poppins"/>
              </a:rPr>
              <a:t>&lt;&lt;School Name&gt;&gt;  </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500"/>
              <a:buFont typeface="Arial"/>
              <a:buNone/>
            </a:pPr>
            <a:r>
              <a:rPr b="1" i="0" lang="en-US" sz="2500" u="none" cap="none" strike="noStrike">
                <a:solidFill>
                  <a:srgbClr val="002575"/>
                </a:solidFill>
                <a:latin typeface="Poppins"/>
                <a:ea typeface="Poppins"/>
                <a:cs typeface="Poppins"/>
                <a:sym typeface="Poppins"/>
              </a:rPr>
              <a:t>&lt;&lt;School Address&gt;&gt;</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500"/>
              <a:buFont typeface="Arial"/>
              <a:buNone/>
            </a:pPr>
            <a:r>
              <a:rPr b="1" i="0" lang="en-US" sz="2500" u="none" cap="none" strike="noStrike">
                <a:solidFill>
                  <a:srgbClr val="002575"/>
                </a:solidFill>
                <a:latin typeface="Poppins"/>
                <a:ea typeface="Poppins"/>
                <a:cs typeface="Poppins"/>
                <a:sym typeface="Poppins"/>
              </a:rPr>
              <a:t>&lt;&lt;School telephone number&gt;&gt;</a:t>
            </a:r>
            <a:endParaRPr b="0" i="0" sz="1400" u="none" cap="none" strike="noStrike">
              <a:solidFill>
                <a:srgbClr val="000000"/>
              </a:solidFill>
              <a:latin typeface="Arial"/>
              <a:ea typeface="Arial"/>
              <a:cs typeface="Arial"/>
              <a:sym typeface="Arial"/>
            </a:endParaRPr>
          </a:p>
        </p:txBody>
      </p:sp>
      <p:sp>
        <p:nvSpPr>
          <p:cNvPr id="1398" name="Google Shape;1398;p33"/>
          <p:cNvSpPr txBox="1"/>
          <p:nvPr/>
        </p:nvSpPr>
        <p:spPr>
          <a:xfrm>
            <a:off x="7489533" y="501806"/>
            <a:ext cx="9769800" cy="25857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Clr>
                <a:srgbClr val="000000"/>
              </a:buClr>
              <a:buSzPts val="7999"/>
              <a:buFont typeface="Arial"/>
              <a:buNone/>
            </a:pPr>
            <a:r>
              <a:rPr b="1" i="0" lang="en-US" sz="7999" u="none" cap="none" strike="noStrike">
                <a:solidFill>
                  <a:srgbClr val="00247C"/>
                </a:solidFill>
                <a:latin typeface="Poppins"/>
                <a:ea typeface="Poppins"/>
                <a:cs typeface="Poppins"/>
                <a:sym typeface="Poppins"/>
              </a:rPr>
              <a:t>ESTAMOS AQUÍ PARA AYUDAR</a:t>
            </a:r>
            <a:endParaRPr b="0" i="0" sz="1400" u="none" cap="none" strike="noStrike">
              <a:solidFill>
                <a:srgbClr val="00247C"/>
              </a:solidFill>
              <a:latin typeface="Arial"/>
              <a:ea typeface="Arial"/>
              <a:cs typeface="Arial"/>
              <a:sym typeface="Arial"/>
            </a:endParaRPr>
          </a:p>
        </p:txBody>
      </p:sp>
      <p:grpSp>
        <p:nvGrpSpPr>
          <p:cNvPr id="1399" name="Google Shape;1399;p33"/>
          <p:cNvGrpSpPr/>
          <p:nvPr/>
        </p:nvGrpSpPr>
        <p:grpSpPr>
          <a:xfrm>
            <a:off x="-12" y="-254025"/>
            <a:ext cx="5893951" cy="10541026"/>
            <a:chOff x="-12" y="-254025"/>
            <a:chExt cx="5893951" cy="10541026"/>
          </a:xfrm>
        </p:grpSpPr>
        <p:pic>
          <p:nvPicPr>
            <p:cNvPr id="1400" name="Google Shape;1400;p33"/>
            <p:cNvPicPr preferRelativeResize="0"/>
            <p:nvPr/>
          </p:nvPicPr>
          <p:blipFill rotWithShape="1">
            <a:blip r:embed="rId3">
              <a:alphaModFix/>
            </a:blip>
            <a:srcRect b="-23753" l="0" r="19510" t="-3407"/>
            <a:stretch/>
          </p:blipFill>
          <p:spPr>
            <a:xfrm>
              <a:off x="24175" y="-254025"/>
              <a:ext cx="5845599" cy="8163451"/>
            </a:xfrm>
            <a:prstGeom prst="rect">
              <a:avLst/>
            </a:prstGeom>
            <a:noFill/>
            <a:ln>
              <a:noFill/>
            </a:ln>
          </p:spPr>
        </p:pic>
        <p:pic>
          <p:nvPicPr>
            <p:cNvPr id="1401" name="Google Shape;1401;p33"/>
            <p:cNvPicPr preferRelativeResize="0"/>
            <p:nvPr/>
          </p:nvPicPr>
          <p:blipFill rotWithShape="1">
            <a:blip r:embed="rId4">
              <a:alphaModFix/>
            </a:blip>
            <a:srcRect b="0" l="0" r="0" t="0"/>
            <a:stretch/>
          </p:blipFill>
          <p:spPr>
            <a:xfrm>
              <a:off x="-12" y="4393050"/>
              <a:ext cx="5893951" cy="5893951"/>
            </a:xfrm>
            <a:prstGeom prst="rect">
              <a:avLst/>
            </a:prstGeom>
            <a:noFill/>
            <a:ln>
              <a:noFill/>
            </a:ln>
          </p:spPr>
        </p:pic>
      </p:grpSp>
      <p:pic>
        <p:nvPicPr>
          <p:cNvPr id="1402" name="Google Shape;1402;p33"/>
          <p:cNvPicPr preferRelativeResize="0"/>
          <p:nvPr/>
        </p:nvPicPr>
        <p:blipFill rotWithShape="1">
          <a:blip r:embed="rId5">
            <a:alphaModFix/>
          </a:blip>
          <a:srcRect b="0" l="0" r="0" t="0"/>
          <a:stretch/>
        </p:blipFill>
        <p:spPr>
          <a:xfrm>
            <a:off x="15656625" y="9113625"/>
            <a:ext cx="2399824" cy="911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7" name="Shape 1407"/>
        <p:cNvGrpSpPr/>
        <p:nvPr/>
      </p:nvGrpSpPr>
      <p:grpSpPr>
        <a:xfrm>
          <a:off x="0" y="0"/>
          <a:ext cx="0" cy="0"/>
          <a:chOff x="0" y="0"/>
          <a:chExt cx="0" cy="0"/>
        </a:xfrm>
      </p:grpSpPr>
      <p:sp>
        <p:nvSpPr>
          <p:cNvPr id="1408" name="Google Shape;1408;g23a10434dec_0_85"/>
          <p:cNvSpPr txBox="1"/>
          <p:nvPr/>
        </p:nvSpPr>
        <p:spPr>
          <a:xfrm>
            <a:off x="923943" y="4858488"/>
            <a:ext cx="15792900" cy="1231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Clr>
                <a:srgbClr val="000000"/>
              </a:buClr>
              <a:buSzPts val="8000"/>
              <a:buFont typeface="Arial"/>
              <a:buNone/>
            </a:pPr>
            <a:r>
              <a:rPr b="1" i="1" lang="en-US" sz="8000" u="none" cap="none" strike="noStrike">
                <a:solidFill>
                  <a:srgbClr val="00247C"/>
                </a:solidFill>
                <a:latin typeface="Poppins"/>
                <a:ea typeface="Poppins"/>
                <a:cs typeface="Poppins"/>
                <a:sym typeface="Poppins"/>
              </a:rPr>
              <a:t>  Thank you!</a:t>
            </a:r>
            <a:endParaRPr b="0" i="1" sz="1400" u="none" cap="none" strike="noStrike">
              <a:solidFill>
                <a:srgbClr val="00247C"/>
              </a:solidFill>
              <a:latin typeface="Arial"/>
              <a:ea typeface="Arial"/>
              <a:cs typeface="Arial"/>
              <a:sym typeface="Arial"/>
            </a:endParaRPr>
          </a:p>
        </p:txBody>
      </p:sp>
      <p:sp>
        <p:nvSpPr>
          <p:cNvPr id="1409" name="Google Shape;1409;g23a10434dec_0_85"/>
          <p:cNvSpPr txBox="1"/>
          <p:nvPr/>
        </p:nvSpPr>
        <p:spPr>
          <a:xfrm>
            <a:off x="1419705" y="6194950"/>
            <a:ext cx="15792900" cy="1231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Clr>
                <a:srgbClr val="000000"/>
              </a:buClr>
              <a:buSzPts val="8000"/>
              <a:buFont typeface="Arial"/>
              <a:buNone/>
            </a:pPr>
            <a:r>
              <a:rPr b="1" i="1" lang="en-US" sz="8000" u="none" cap="none" strike="noStrike">
                <a:solidFill>
                  <a:srgbClr val="00247C"/>
                </a:solidFill>
                <a:latin typeface="Poppins"/>
                <a:ea typeface="Poppins"/>
                <a:cs typeface="Poppins"/>
                <a:sym typeface="Poppins"/>
              </a:rPr>
              <a:t>¡Gracias!</a:t>
            </a:r>
            <a:endParaRPr b="0" i="1" sz="1400" u="none" cap="none" strike="noStrike">
              <a:solidFill>
                <a:srgbClr val="00247C"/>
              </a:solidFill>
              <a:latin typeface="Arial"/>
              <a:ea typeface="Arial"/>
              <a:cs typeface="Arial"/>
              <a:sym typeface="Arial"/>
            </a:endParaRPr>
          </a:p>
        </p:txBody>
      </p:sp>
      <p:sp>
        <p:nvSpPr>
          <p:cNvPr id="1410" name="Google Shape;1410;g23a10434dec_0_85"/>
          <p:cNvSpPr txBox="1"/>
          <p:nvPr/>
        </p:nvSpPr>
        <p:spPr>
          <a:xfrm>
            <a:off x="3137550" y="2659325"/>
            <a:ext cx="12012900" cy="19410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Clr>
                <a:srgbClr val="000000"/>
              </a:buClr>
              <a:buSzPts val="8100"/>
              <a:buFont typeface="Arial"/>
              <a:buNone/>
            </a:pPr>
            <a:r>
              <a:rPr b="1" i="0" lang="en-US" sz="8100" u="none" cap="none" strike="noStrike">
                <a:solidFill>
                  <a:srgbClr val="00247C"/>
                </a:solidFill>
                <a:latin typeface="Poppins"/>
                <a:ea typeface="Poppins"/>
                <a:cs typeface="Poppins"/>
                <a:sym typeface="Poppins"/>
              </a:rPr>
              <a:t>Pupil Services</a:t>
            </a:r>
            <a:endParaRPr b="1" i="0" sz="8100" u="none" cap="none" strike="noStrike">
              <a:solidFill>
                <a:srgbClr val="00247C"/>
              </a:solidFill>
              <a:latin typeface="Poppins"/>
              <a:ea typeface="Poppins"/>
              <a:cs typeface="Poppins"/>
              <a:sym typeface="Poppins"/>
            </a:endParaRPr>
          </a:p>
          <a:p>
            <a:pPr indent="0" lvl="0" marL="0" marR="0" rtl="0" algn="ctr">
              <a:lnSpc>
                <a:spcPct val="110000"/>
              </a:lnSpc>
              <a:spcBef>
                <a:spcPts val="0"/>
              </a:spcBef>
              <a:spcAft>
                <a:spcPts val="0"/>
              </a:spcAft>
              <a:buClr>
                <a:srgbClr val="000000"/>
              </a:buClr>
              <a:buSzPts val="3700"/>
              <a:buFont typeface="Arial"/>
              <a:buNone/>
            </a:pPr>
            <a:r>
              <a:rPr b="1" i="0" lang="en-US" sz="3700" u="none" cap="none" strike="noStrike">
                <a:solidFill>
                  <a:srgbClr val="0189FF"/>
                </a:solidFill>
                <a:latin typeface="Poppins"/>
                <a:ea typeface="Poppins"/>
                <a:cs typeface="Poppins"/>
                <a:sym typeface="Poppins"/>
              </a:rPr>
              <a:t>Child Welfare and Attendance</a:t>
            </a:r>
            <a:endParaRPr b="1" i="0" sz="3700" u="none" cap="none" strike="noStrike">
              <a:solidFill>
                <a:srgbClr val="0189FF"/>
              </a:solidFill>
              <a:latin typeface="Poppins"/>
              <a:ea typeface="Poppins"/>
              <a:cs typeface="Poppins"/>
              <a:sym typeface="Poppins"/>
            </a:endParaRPr>
          </a:p>
        </p:txBody>
      </p:sp>
      <p:pic>
        <p:nvPicPr>
          <p:cNvPr id="1411" name="Google Shape;1411;g23a10434dec_0_85"/>
          <p:cNvPicPr preferRelativeResize="0"/>
          <p:nvPr/>
        </p:nvPicPr>
        <p:blipFill rotWithShape="1">
          <a:blip r:embed="rId3">
            <a:alphaModFix/>
          </a:blip>
          <a:srcRect b="0" l="0" r="0" t="0"/>
          <a:stretch/>
        </p:blipFill>
        <p:spPr>
          <a:xfrm>
            <a:off x="7842100" y="8304875"/>
            <a:ext cx="2399824" cy="911400"/>
          </a:xfrm>
          <a:prstGeom prst="rect">
            <a:avLst/>
          </a:prstGeom>
          <a:noFill/>
          <a:ln>
            <a:noFill/>
          </a:ln>
        </p:spPr>
      </p:pic>
      <p:pic>
        <p:nvPicPr>
          <p:cNvPr id="1412" name="Google Shape;1412;g23a10434dec_0_85"/>
          <p:cNvPicPr preferRelativeResize="0"/>
          <p:nvPr/>
        </p:nvPicPr>
        <p:blipFill>
          <a:blip r:embed="rId4">
            <a:alphaModFix/>
          </a:blip>
          <a:stretch>
            <a:fillRect/>
          </a:stretch>
        </p:blipFill>
        <p:spPr>
          <a:xfrm>
            <a:off x="45925" y="-131509"/>
            <a:ext cx="18288000" cy="23663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38a3352c4e0_1_628"/>
          <p:cNvSpPr/>
          <p:nvPr/>
        </p:nvSpPr>
        <p:spPr>
          <a:xfrm>
            <a:off x="0" y="0"/>
            <a:ext cx="19979640" cy="10312717"/>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19"/>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nvGrpSpPr>
          <p:cNvPr id="203" name="Google Shape;203;g38a3352c4e0_1_628"/>
          <p:cNvGrpSpPr/>
          <p:nvPr/>
        </p:nvGrpSpPr>
        <p:grpSpPr>
          <a:xfrm>
            <a:off x="-45949" y="105236"/>
            <a:ext cx="18333919" cy="2044719"/>
            <a:chOff x="0" y="-38100"/>
            <a:chExt cx="4959000" cy="368524"/>
          </a:xfrm>
        </p:grpSpPr>
        <p:sp>
          <p:nvSpPr>
            <p:cNvPr id="204" name="Google Shape;204;g38a3352c4e0_1_628"/>
            <p:cNvSpPr/>
            <p:nvPr/>
          </p:nvSpPr>
          <p:spPr>
            <a:xfrm>
              <a:off x="0" y="0"/>
              <a:ext cx="4958901" cy="330424"/>
            </a:xfrm>
            <a:custGeom>
              <a:rect b="b" l="l" r="r" t="t"/>
              <a:pathLst>
                <a:path extrusionOk="0" h="330424" w="4958901">
                  <a:moveTo>
                    <a:pt x="0" y="0"/>
                  </a:moveTo>
                  <a:lnTo>
                    <a:pt x="4958901" y="0"/>
                  </a:lnTo>
                  <a:lnTo>
                    <a:pt x="4958901" y="330424"/>
                  </a:lnTo>
                  <a:lnTo>
                    <a:pt x="0" y="330424"/>
                  </a:lnTo>
                  <a:close/>
                </a:path>
              </a:pathLst>
            </a:custGeom>
            <a:solidFill>
              <a:srgbClr val="002575"/>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205" name="Google Shape;205;g38a3352c4e0_1_628"/>
            <p:cNvSpPr txBox="1"/>
            <p:nvPr/>
          </p:nvSpPr>
          <p:spPr>
            <a:xfrm>
              <a:off x="0" y="-38100"/>
              <a:ext cx="4959000" cy="368400"/>
            </a:xfrm>
            <a:prstGeom prst="rect">
              <a:avLst/>
            </a:prstGeom>
            <a:noFill/>
            <a:ln>
              <a:noFill/>
            </a:ln>
          </p:spPr>
          <p:txBody>
            <a:bodyPr anchorCtr="0" anchor="ctr" bIns="50775" lIns="50775" spcFirstLastPara="1" rIns="50775" wrap="square" tIns="50775">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06" name="Google Shape;206;g38a3352c4e0_1_628"/>
          <p:cNvSpPr/>
          <p:nvPr/>
        </p:nvSpPr>
        <p:spPr>
          <a:xfrm>
            <a:off x="393072" y="150158"/>
            <a:ext cx="2187151" cy="2187151"/>
          </a:xfrm>
          <a:custGeom>
            <a:rect b="b" l="l" r="r" t="t"/>
            <a:pathLst>
              <a:path extrusionOk="0" h="2181697" w="2181697">
                <a:moveTo>
                  <a:pt x="0" y="0"/>
                </a:moveTo>
                <a:lnTo>
                  <a:pt x="2181698" y="0"/>
                </a:lnTo>
                <a:lnTo>
                  <a:pt x="2181698" y="2181697"/>
                </a:lnTo>
                <a:lnTo>
                  <a:pt x="0" y="2181697"/>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207" name="Google Shape;207;g38a3352c4e0_1_628"/>
          <p:cNvSpPr txBox="1"/>
          <p:nvPr/>
        </p:nvSpPr>
        <p:spPr>
          <a:xfrm>
            <a:off x="2275093" y="2422127"/>
            <a:ext cx="13735800" cy="1293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4200"/>
              <a:buFont typeface="Arial"/>
              <a:buNone/>
            </a:pPr>
            <a:r>
              <a:rPr b="1" i="0" lang="en-US" sz="4200" u="none" cap="none" strike="noStrike">
                <a:solidFill>
                  <a:schemeClr val="dk1"/>
                </a:solidFill>
                <a:latin typeface="Poppins Black"/>
                <a:ea typeface="Poppins Black"/>
                <a:cs typeface="Poppins Black"/>
                <a:sym typeface="Poppins Black"/>
              </a:rPr>
              <a:t>Support for Families from</a:t>
            </a:r>
            <a:endParaRPr sz="2100"/>
          </a:p>
          <a:p>
            <a:pPr indent="0" lvl="0" marL="0" marR="0" rtl="0" algn="ctr">
              <a:lnSpc>
                <a:spcPct val="100000"/>
              </a:lnSpc>
              <a:spcBef>
                <a:spcPts val="0"/>
              </a:spcBef>
              <a:spcAft>
                <a:spcPts val="0"/>
              </a:spcAft>
              <a:buClr>
                <a:srgbClr val="000000"/>
              </a:buClr>
              <a:buSzPts val="4200"/>
              <a:buFont typeface="Arial"/>
              <a:buNone/>
            </a:pPr>
            <a:r>
              <a:rPr b="1" i="0" lang="en-US" sz="4200" u="none" cap="none" strike="noStrike">
                <a:solidFill>
                  <a:schemeClr val="dk1"/>
                </a:solidFill>
                <a:latin typeface="Poppins Black"/>
                <a:ea typeface="Poppins Black"/>
                <a:cs typeface="Poppins Black"/>
                <a:sym typeface="Poppins Black"/>
              </a:rPr>
              <a:t>PSA Counselors and School Staff</a:t>
            </a:r>
            <a:endParaRPr b="0" i="0" sz="1200" u="none" cap="none" strike="noStrike">
              <a:solidFill>
                <a:schemeClr val="dk1"/>
              </a:solidFill>
              <a:latin typeface="Arial"/>
              <a:ea typeface="Arial"/>
              <a:cs typeface="Arial"/>
              <a:sym typeface="Arial"/>
            </a:endParaRPr>
          </a:p>
        </p:txBody>
      </p:sp>
      <p:sp>
        <p:nvSpPr>
          <p:cNvPr id="208" name="Google Shape;208;g38a3352c4e0_1_628"/>
          <p:cNvSpPr txBox="1"/>
          <p:nvPr/>
        </p:nvSpPr>
        <p:spPr>
          <a:xfrm>
            <a:off x="5994042" y="263789"/>
            <a:ext cx="11406300" cy="7389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4800"/>
              <a:buFont typeface="Arial"/>
              <a:buNone/>
            </a:pPr>
            <a:r>
              <a:rPr b="1" i="0" lang="en-US" sz="4800" u="none" cap="none" strike="noStrike">
                <a:solidFill>
                  <a:srgbClr val="FFFFFF"/>
                </a:solidFill>
                <a:latin typeface="Poppins"/>
                <a:ea typeface="Poppins"/>
                <a:cs typeface="Poppins"/>
                <a:sym typeface="Poppins"/>
              </a:rPr>
              <a:t>Pupil Services and Attendance </a:t>
            </a:r>
            <a:endParaRPr b="0" i="0" sz="1400" u="none" cap="none" strike="noStrike">
              <a:solidFill>
                <a:srgbClr val="000000"/>
              </a:solidFill>
              <a:latin typeface="Arial"/>
              <a:ea typeface="Arial"/>
              <a:cs typeface="Arial"/>
              <a:sym typeface="Arial"/>
            </a:endParaRPr>
          </a:p>
        </p:txBody>
      </p:sp>
      <p:grpSp>
        <p:nvGrpSpPr>
          <p:cNvPr id="209" name="Google Shape;209;g38a3352c4e0_1_628"/>
          <p:cNvGrpSpPr/>
          <p:nvPr/>
        </p:nvGrpSpPr>
        <p:grpSpPr>
          <a:xfrm>
            <a:off x="522837" y="5030454"/>
            <a:ext cx="3250160" cy="2418102"/>
            <a:chOff x="0" y="-57150"/>
            <a:chExt cx="855981" cy="582900"/>
          </a:xfrm>
        </p:grpSpPr>
        <p:sp>
          <p:nvSpPr>
            <p:cNvPr id="210" name="Google Shape;210;g38a3352c4e0_1_628"/>
            <p:cNvSpPr/>
            <p:nvPr/>
          </p:nvSpPr>
          <p:spPr>
            <a:xfrm>
              <a:off x="0" y="0"/>
              <a:ext cx="855981" cy="525654"/>
            </a:xfrm>
            <a:custGeom>
              <a:rect b="b" l="l" r="r" t="t"/>
              <a:pathLst>
                <a:path extrusionOk="0" h="525654" w="855981">
                  <a:moveTo>
                    <a:pt x="121487" y="0"/>
                  </a:moveTo>
                  <a:lnTo>
                    <a:pt x="734495" y="0"/>
                  </a:lnTo>
                  <a:cubicBezTo>
                    <a:pt x="766715" y="0"/>
                    <a:pt x="797616" y="12799"/>
                    <a:pt x="820399" y="35583"/>
                  </a:cubicBezTo>
                  <a:cubicBezTo>
                    <a:pt x="843182" y="58366"/>
                    <a:pt x="855981" y="89266"/>
                    <a:pt x="855981" y="121487"/>
                  </a:cubicBezTo>
                  <a:lnTo>
                    <a:pt x="855981" y="404167"/>
                  </a:lnTo>
                  <a:cubicBezTo>
                    <a:pt x="855981" y="436387"/>
                    <a:pt x="843182" y="467288"/>
                    <a:pt x="820399" y="490071"/>
                  </a:cubicBezTo>
                  <a:cubicBezTo>
                    <a:pt x="797616" y="512854"/>
                    <a:pt x="766715" y="525654"/>
                    <a:pt x="734495" y="525654"/>
                  </a:cubicBezTo>
                  <a:lnTo>
                    <a:pt x="121487" y="525654"/>
                  </a:lnTo>
                  <a:cubicBezTo>
                    <a:pt x="89266" y="525654"/>
                    <a:pt x="58366" y="512854"/>
                    <a:pt x="35583" y="490071"/>
                  </a:cubicBezTo>
                  <a:cubicBezTo>
                    <a:pt x="12799" y="467288"/>
                    <a:pt x="0" y="436387"/>
                    <a:pt x="0" y="404167"/>
                  </a:cubicBezTo>
                  <a:lnTo>
                    <a:pt x="0" y="121487"/>
                  </a:lnTo>
                  <a:cubicBezTo>
                    <a:pt x="0" y="89266"/>
                    <a:pt x="12799" y="58366"/>
                    <a:pt x="35583" y="35583"/>
                  </a:cubicBezTo>
                  <a:cubicBezTo>
                    <a:pt x="58366" y="12799"/>
                    <a:pt x="89266" y="0"/>
                    <a:pt x="121487"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11" name="Google Shape;211;g38a3352c4e0_1_628"/>
            <p:cNvSpPr txBox="1"/>
            <p:nvPr/>
          </p:nvSpPr>
          <p:spPr>
            <a:xfrm>
              <a:off x="0" y="-57150"/>
              <a:ext cx="855900" cy="582900"/>
            </a:xfrm>
            <a:prstGeom prst="rect">
              <a:avLst/>
            </a:prstGeom>
            <a:noFill/>
            <a:ln>
              <a:noFill/>
            </a:ln>
          </p:spPr>
          <p:txBody>
            <a:bodyPr anchorCtr="0" anchor="ctr" bIns="50775" lIns="50775" spcFirstLastPara="1" rIns="50775" wrap="square" tIns="50775">
              <a:noAutofit/>
            </a:bodyPr>
            <a:lstStyle/>
            <a:p>
              <a:pPr indent="0" lvl="0" marL="0" marR="0" rtl="0" algn="ctr">
                <a:lnSpc>
                  <a:spcPct val="1581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12" name="Google Shape;212;g38a3352c4e0_1_628"/>
          <p:cNvGrpSpPr/>
          <p:nvPr/>
        </p:nvGrpSpPr>
        <p:grpSpPr>
          <a:xfrm>
            <a:off x="4020561" y="5046228"/>
            <a:ext cx="3250160" cy="2418102"/>
            <a:chOff x="0" y="-57150"/>
            <a:chExt cx="855981" cy="582900"/>
          </a:xfrm>
        </p:grpSpPr>
        <p:sp>
          <p:nvSpPr>
            <p:cNvPr id="213" name="Google Shape;213;g38a3352c4e0_1_628"/>
            <p:cNvSpPr/>
            <p:nvPr/>
          </p:nvSpPr>
          <p:spPr>
            <a:xfrm>
              <a:off x="0" y="0"/>
              <a:ext cx="855981" cy="525654"/>
            </a:xfrm>
            <a:custGeom>
              <a:rect b="b" l="l" r="r" t="t"/>
              <a:pathLst>
                <a:path extrusionOk="0" h="525654" w="855981">
                  <a:moveTo>
                    <a:pt x="121487" y="0"/>
                  </a:moveTo>
                  <a:lnTo>
                    <a:pt x="734495" y="0"/>
                  </a:lnTo>
                  <a:cubicBezTo>
                    <a:pt x="766715" y="0"/>
                    <a:pt x="797616" y="12799"/>
                    <a:pt x="820399" y="35583"/>
                  </a:cubicBezTo>
                  <a:cubicBezTo>
                    <a:pt x="843182" y="58366"/>
                    <a:pt x="855981" y="89266"/>
                    <a:pt x="855981" y="121487"/>
                  </a:cubicBezTo>
                  <a:lnTo>
                    <a:pt x="855981" y="404167"/>
                  </a:lnTo>
                  <a:cubicBezTo>
                    <a:pt x="855981" y="436387"/>
                    <a:pt x="843182" y="467288"/>
                    <a:pt x="820399" y="490071"/>
                  </a:cubicBezTo>
                  <a:cubicBezTo>
                    <a:pt x="797616" y="512854"/>
                    <a:pt x="766715" y="525654"/>
                    <a:pt x="734495" y="525654"/>
                  </a:cubicBezTo>
                  <a:lnTo>
                    <a:pt x="121487" y="525654"/>
                  </a:lnTo>
                  <a:cubicBezTo>
                    <a:pt x="89266" y="525654"/>
                    <a:pt x="58366" y="512854"/>
                    <a:pt x="35583" y="490071"/>
                  </a:cubicBezTo>
                  <a:cubicBezTo>
                    <a:pt x="12799" y="467288"/>
                    <a:pt x="0" y="436387"/>
                    <a:pt x="0" y="404167"/>
                  </a:cubicBezTo>
                  <a:lnTo>
                    <a:pt x="0" y="121487"/>
                  </a:lnTo>
                  <a:cubicBezTo>
                    <a:pt x="0" y="89266"/>
                    <a:pt x="12799" y="58366"/>
                    <a:pt x="35583" y="35583"/>
                  </a:cubicBezTo>
                  <a:cubicBezTo>
                    <a:pt x="58366" y="12799"/>
                    <a:pt x="89266" y="0"/>
                    <a:pt x="121487"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14" name="Google Shape;214;g38a3352c4e0_1_628"/>
            <p:cNvSpPr txBox="1"/>
            <p:nvPr/>
          </p:nvSpPr>
          <p:spPr>
            <a:xfrm>
              <a:off x="0" y="-57150"/>
              <a:ext cx="855900" cy="582900"/>
            </a:xfrm>
            <a:prstGeom prst="rect">
              <a:avLst/>
            </a:prstGeom>
            <a:noFill/>
            <a:ln>
              <a:noFill/>
            </a:ln>
          </p:spPr>
          <p:txBody>
            <a:bodyPr anchorCtr="0" anchor="ctr" bIns="50775" lIns="50775" spcFirstLastPara="1" rIns="50775" wrap="square" tIns="50775">
              <a:noAutofit/>
            </a:bodyPr>
            <a:lstStyle/>
            <a:p>
              <a:pPr indent="0" lvl="0" marL="0" marR="0" rtl="0" algn="ctr">
                <a:lnSpc>
                  <a:spcPct val="1581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g38a3352c4e0_1_628"/>
          <p:cNvGrpSpPr/>
          <p:nvPr/>
        </p:nvGrpSpPr>
        <p:grpSpPr>
          <a:xfrm>
            <a:off x="7518287" y="5030479"/>
            <a:ext cx="3250160" cy="2418102"/>
            <a:chOff x="0" y="-57150"/>
            <a:chExt cx="855981" cy="582900"/>
          </a:xfrm>
        </p:grpSpPr>
        <p:sp>
          <p:nvSpPr>
            <p:cNvPr id="216" name="Google Shape;216;g38a3352c4e0_1_628"/>
            <p:cNvSpPr/>
            <p:nvPr/>
          </p:nvSpPr>
          <p:spPr>
            <a:xfrm>
              <a:off x="0" y="0"/>
              <a:ext cx="855981" cy="525654"/>
            </a:xfrm>
            <a:custGeom>
              <a:rect b="b" l="l" r="r" t="t"/>
              <a:pathLst>
                <a:path extrusionOk="0" h="525654" w="855981">
                  <a:moveTo>
                    <a:pt x="121487" y="0"/>
                  </a:moveTo>
                  <a:lnTo>
                    <a:pt x="734495" y="0"/>
                  </a:lnTo>
                  <a:cubicBezTo>
                    <a:pt x="766715" y="0"/>
                    <a:pt x="797616" y="12799"/>
                    <a:pt x="820399" y="35583"/>
                  </a:cubicBezTo>
                  <a:cubicBezTo>
                    <a:pt x="843182" y="58366"/>
                    <a:pt x="855981" y="89266"/>
                    <a:pt x="855981" y="121487"/>
                  </a:cubicBezTo>
                  <a:lnTo>
                    <a:pt x="855981" y="404167"/>
                  </a:lnTo>
                  <a:cubicBezTo>
                    <a:pt x="855981" y="436387"/>
                    <a:pt x="843182" y="467288"/>
                    <a:pt x="820399" y="490071"/>
                  </a:cubicBezTo>
                  <a:cubicBezTo>
                    <a:pt x="797616" y="512854"/>
                    <a:pt x="766715" y="525654"/>
                    <a:pt x="734495" y="525654"/>
                  </a:cubicBezTo>
                  <a:lnTo>
                    <a:pt x="121487" y="525654"/>
                  </a:lnTo>
                  <a:cubicBezTo>
                    <a:pt x="89266" y="525654"/>
                    <a:pt x="58366" y="512854"/>
                    <a:pt x="35583" y="490071"/>
                  </a:cubicBezTo>
                  <a:cubicBezTo>
                    <a:pt x="12799" y="467288"/>
                    <a:pt x="0" y="436387"/>
                    <a:pt x="0" y="404167"/>
                  </a:cubicBezTo>
                  <a:lnTo>
                    <a:pt x="0" y="121487"/>
                  </a:lnTo>
                  <a:cubicBezTo>
                    <a:pt x="0" y="89266"/>
                    <a:pt x="12799" y="58366"/>
                    <a:pt x="35583" y="35583"/>
                  </a:cubicBezTo>
                  <a:cubicBezTo>
                    <a:pt x="58366" y="12799"/>
                    <a:pt x="89266" y="0"/>
                    <a:pt x="121487"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17" name="Google Shape;217;g38a3352c4e0_1_628"/>
            <p:cNvSpPr txBox="1"/>
            <p:nvPr/>
          </p:nvSpPr>
          <p:spPr>
            <a:xfrm>
              <a:off x="0" y="-57150"/>
              <a:ext cx="855900" cy="582900"/>
            </a:xfrm>
            <a:prstGeom prst="rect">
              <a:avLst/>
            </a:prstGeom>
            <a:noFill/>
            <a:ln>
              <a:noFill/>
            </a:ln>
          </p:spPr>
          <p:txBody>
            <a:bodyPr anchorCtr="0" anchor="ctr" bIns="50775" lIns="50775" spcFirstLastPara="1" rIns="50775" wrap="square" tIns="50775">
              <a:noAutofit/>
            </a:bodyPr>
            <a:lstStyle/>
            <a:p>
              <a:pPr indent="0" lvl="0" marL="0" marR="0" rtl="0" algn="ctr">
                <a:lnSpc>
                  <a:spcPct val="1581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g38a3352c4e0_1_628"/>
          <p:cNvGrpSpPr/>
          <p:nvPr/>
        </p:nvGrpSpPr>
        <p:grpSpPr>
          <a:xfrm>
            <a:off x="11015961" y="5030478"/>
            <a:ext cx="3250160" cy="2418102"/>
            <a:chOff x="0" y="-57150"/>
            <a:chExt cx="855981" cy="582900"/>
          </a:xfrm>
        </p:grpSpPr>
        <p:sp>
          <p:nvSpPr>
            <p:cNvPr id="219" name="Google Shape;219;g38a3352c4e0_1_628"/>
            <p:cNvSpPr/>
            <p:nvPr/>
          </p:nvSpPr>
          <p:spPr>
            <a:xfrm>
              <a:off x="0" y="0"/>
              <a:ext cx="855981" cy="525654"/>
            </a:xfrm>
            <a:custGeom>
              <a:rect b="b" l="l" r="r" t="t"/>
              <a:pathLst>
                <a:path extrusionOk="0" h="525654" w="855981">
                  <a:moveTo>
                    <a:pt x="121487" y="0"/>
                  </a:moveTo>
                  <a:lnTo>
                    <a:pt x="734495" y="0"/>
                  </a:lnTo>
                  <a:cubicBezTo>
                    <a:pt x="766715" y="0"/>
                    <a:pt x="797616" y="12799"/>
                    <a:pt x="820399" y="35583"/>
                  </a:cubicBezTo>
                  <a:cubicBezTo>
                    <a:pt x="843182" y="58366"/>
                    <a:pt x="855981" y="89266"/>
                    <a:pt x="855981" y="121487"/>
                  </a:cubicBezTo>
                  <a:lnTo>
                    <a:pt x="855981" y="404167"/>
                  </a:lnTo>
                  <a:cubicBezTo>
                    <a:pt x="855981" y="436387"/>
                    <a:pt x="843182" y="467288"/>
                    <a:pt x="820399" y="490071"/>
                  </a:cubicBezTo>
                  <a:cubicBezTo>
                    <a:pt x="797616" y="512854"/>
                    <a:pt x="766715" y="525654"/>
                    <a:pt x="734495" y="525654"/>
                  </a:cubicBezTo>
                  <a:lnTo>
                    <a:pt x="121487" y="525654"/>
                  </a:lnTo>
                  <a:cubicBezTo>
                    <a:pt x="89266" y="525654"/>
                    <a:pt x="58366" y="512854"/>
                    <a:pt x="35583" y="490071"/>
                  </a:cubicBezTo>
                  <a:cubicBezTo>
                    <a:pt x="12799" y="467288"/>
                    <a:pt x="0" y="436387"/>
                    <a:pt x="0" y="404167"/>
                  </a:cubicBezTo>
                  <a:lnTo>
                    <a:pt x="0" y="121487"/>
                  </a:lnTo>
                  <a:cubicBezTo>
                    <a:pt x="0" y="89266"/>
                    <a:pt x="12799" y="58366"/>
                    <a:pt x="35583" y="35583"/>
                  </a:cubicBezTo>
                  <a:cubicBezTo>
                    <a:pt x="58366" y="12799"/>
                    <a:pt x="89266" y="0"/>
                    <a:pt x="121487"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20" name="Google Shape;220;g38a3352c4e0_1_628"/>
            <p:cNvSpPr txBox="1"/>
            <p:nvPr/>
          </p:nvSpPr>
          <p:spPr>
            <a:xfrm>
              <a:off x="0" y="-57150"/>
              <a:ext cx="855900" cy="582900"/>
            </a:xfrm>
            <a:prstGeom prst="rect">
              <a:avLst/>
            </a:prstGeom>
            <a:noFill/>
            <a:ln>
              <a:noFill/>
            </a:ln>
          </p:spPr>
          <p:txBody>
            <a:bodyPr anchorCtr="0" anchor="ctr" bIns="50775" lIns="50775" spcFirstLastPara="1" rIns="50775" wrap="square" tIns="50775">
              <a:noAutofit/>
            </a:bodyPr>
            <a:lstStyle/>
            <a:p>
              <a:pPr indent="0" lvl="0" marL="0" marR="0" rtl="0" algn="ctr">
                <a:lnSpc>
                  <a:spcPct val="1581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21" name="Google Shape;221;g38a3352c4e0_1_628"/>
          <p:cNvGrpSpPr/>
          <p:nvPr/>
        </p:nvGrpSpPr>
        <p:grpSpPr>
          <a:xfrm>
            <a:off x="14513661" y="5030454"/>
            <a:ext cx="3250160" cy="2418102"/>
            <a:chOff x="0" y="-57150"/>
            <a:chExt cx="855981" cy="582900"/>
          </a:xfrm>
        </p:grpSpPr>
        <p:sp>
          <p:nvSpPr>
            <p:cNvPr id="222" name="Google Shape;222;g38a3352c4e0_1_628"/>
            <p:cNvSpPr/>
            <p:nvPr/>
          </p:nvSpPr>
          <p:spPr>
            <a:xfrm>
              <a:off x="0" y="0"/>
              <a:ext cx="855981" cy="525654"/>
            </a:xfrm>
            <a:custGeom>
              <a:rect b="b" l="l" r="r" t="t"/>
              <a:pathLst>
                <a:path extrusionOk="0" h="525654" w="855981">
                  <a:moveTo>
                    <a:pt x="121487" y="0"/>
                  </a:moveTo>
                  <a:lnTo>
                    <a:pt x="734495" y="0"/>
                  </a:lnTo>
                  <a:cubicBezTo>
                    <a:pt x="766715" y="0"/>
                    <a:pt x="797616" y="12799"/>
                    <a:pt x="820399" y="35583"/>
                  </a:cubicBezTo>
                  <a:cubicBezTo>
                    <a:pt x="843182" y="58366"/>
                    <a:pt x="855981" y="89266"/>
                    <a:pt x="855981" y="121487"/>
                  </a:cubicBezTo>
                  <a:lnTo>
                    <a:pt x="855981" y="404167"/>
                  </a:lnTo>
                  <a:cubicBezTo>
                    <a:pt x="855981" y="436387"/>
                    <a:pt x="843182" y="467288"/>
                    <a:pt x="820399" y="490071"/>
                  </a:cubicBezTo>
                  <a:cubicBezTo>
                    <a:pt x="797616" y="512854"/>
                    <a:pt x="766715" y="525654"/>
                    <a:pt x="734495" y="525654"/>
                  </a:cubicBezTo>
                  <a:lnTo>
                    <a:pt x="121487" y="525654"/>
                  </a:lnTo>
                  <a:cubicBezTo>
                    <a:pt x="89266" y="525654"/>
                    <a:pt x="58366" y="512854"/>
                    <a:pt x="35583" y="490071"/>
                  </a:cubicBezTo>
                  <a:cubicBezTo>
                    <a:pt x="12799" y="467288"/>
                    <a:pt x="0" y="436387"/>
                    <a:pt x="0" y="404167"/>
                  </a:cubicBezTo>
                  <a:lnTo>
                    <a:pt x="0" y="121487"/>
                  </a:lnTo>
                  <a:cubicBezTo>
                    <a:pt x="0" y="89266"/>
                    <a:pt x="12799" y="58366"/>
                    <a:pt x="35583" y="35583"/>
                  </a:cubicBezTo>
                  <a:cubicBezTo>
                    <a:pt x="58366" y="12799"/>
                    <a:pt x="89266" y="0"/>
                    <a:pt x="121487"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23" name="Google Shape;223;g38a3352c4e0_1_628"/>
            <p:cNvSpPr txBox="1"/>
            <p:nvPr/>
          </p:nvSpPr>
          <p:spPr>
            <a:xfrm>
              <a:off x="0" y="-57150"/>
              <a:ext cx="855900" cy="582900"/>
            </a:xfrm>
            <a:prstGeom prst="rect">
              <a:avLst/>
            </a:prstGeom>
            <a:noFill/>
            <a:ln>
              <a:noFill/>
            </a:ln>
          </p:spPr>
          <p:txBody>
            <a:bodyPr anchorCtr="0" anchor="ctr" bIns="50775" lIns="50775" spcFirstLastPara="1" rIns="50775" wrap="square" tIns="50775">
              <a:noAutofit/>
            </a:bodyPr>
            <a:lstStyle/>
            <a:p>
              <a:pPr indent="0" lvl="0" marL="0" marR="0" rtl="0" algn="ctr">
                <a:lnSpc>
                  <a:spcPct val="1581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24" name="Google Shape;224;g38a3352c4e0_1_628"/>
          <p:cNvSpPr txBox="1"/>
          <p:nvPr/>
        </p:nvSpPr>
        <p:spPr>
          <a:xfrm>
            <a:off x="646765" y="5710686"/>
            <a:ext cx="2966400" cy="994200"/>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Clr>
                <a:srgbClr val="000000"/>
              </a:buClr>
              <a:buSzPts val="1700"/>
              <a:buFont typeface="Arial"/>
              <a:buNone/>
            </a:pPr>
            <a:r>
              <a:rPr b="1" i="0" lang="en-US" sz="1700" u="none" cap="none" strike="noStrike">
                <a:solidFill>
                  <a:srgbClr val="FFFFFF"/>
                </a:solidFill>
                <a:latin typeface="Poppins Medium"/>
                <a:ea typeface="Poppins Medium"/>
                <a:cs typeface="Poppins Medium"/>
                <a:sym typeface="Poppins Medium"/>
              </a:rPr>
              <a:t>Engage with families to address concerns and problem-solve.</a:t>
            </a:r>
            <a:endParaRPr b="0" i="0" sz="1100" u="none" cap="none" strike="noStrike">
              <a:solidFill>
                <a:srgbClr val="000000"/>
              </a:solidFill>
              <a:latin typeface="Arial"/>
              <a:ea typeface="Arial"/>
              <a:cs typeface="Arial"/>
              <a:sym typeface="Arial"/>
            </a:endParaRPr>
          </a:p>
        </p:txBody>
      </p:sp>
      <p:sp>
        <p:nvSpPr>
          <p:cNvPr id="225" name="Google Shape;225;g38a3352c4e0_1_628"/>
          <p:cNvSpPr txBox="1"/>
          <p:nvPr/>
        </p:nvSpPr>
        <p:spPr>
          <a:xfrm>
            <a:off x="4073555" y="5710698"/>
            <a:ext cx="2966400" cy="994200"/>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Clr>
                <a:srgbClr val="000000"/>
              </a:buClr>
              <a:buSzPts val="1700"/>
              <a:buFont typeface="Arial"/>
              <a:buNone/>
            </a:pPr>
            <a:r>
              <a:rPr b="1" i="0" lang="en-US" sz="1700" u="none" cap="none" strike="noStrike">
                <a:solidFill>
                  <a:srgbClr val="FFFFFF"/>
                </a:solidFill>
                <a:latin typeface="Poppins Medium"/>
                <a:ea typeface="Poppins Medium"/>
                <a:cs typeface="Poppins Medium"/>
                <a:sym typeface="Poppins Medium"/>
              </a:rPr>
              <a:t>Provide resources to ensure students feel safe and ready to learn.</a:t>
            </a:r>
            <a:endParaRPr b="0" i="0" sz="1100" u="none" cap="none" strike="noStrike">
              <a:solidFill>
                <a:srgbClr val="000000"/>
              </a:solidFill>
              <a:latin typeface="Arial"/>
              <a:ea typeface="Arial"/>
              <a:cs typeface="Arial"/>
              <a:sym typeface="Arial"/>
            </a:endParaRPr>
          </a:p>
        </p:txBody>
      </p:sp>
      <p:sp>
        <p:nvSpPr>
          <p:cNvPr id="226" name="Google Shape;226;g38a3352c4e0_1_628"/>
          <p:cNvSpPr txBox="1"/>
          <p:nvPr/>
        </p:nvSpPr>
        <p:spPr>
          <a:xfrm>
            <a:off x="7660113" y="5630238"/>
            <a:ext cx="2966400" cy="1360500"/>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Clr>
                <a:srgbClr val="000000"/>
              </a:buClr>
              <a:buSzPts val="1700"/>
              <a:buFont typeface="Arial"/>
              <a:buNone/>
            </a:pPr>
            <a:r>
              <a:rPr b="1" i="0" lang="en-US" sz="1700" u="none" cap="none" strike="noStrike">
                <a:solidFill>
                  <a:srgbClr val="FFFFFF"/>
                </a:solidFill>
                <a:latin typeface="Poppins Medium"/>
                <a:ea typeface="Poppins Medium"/>
                <a:cs typeface="Poppins Medium"/>
                <a:sym typeface="Poppins Medium"/>
              </a:rPr>
              <a:t>Connect families to community services that help prevent school absences.</a:t>
            </a:r>
            <a:endParaRPr b="0" i="0" sz="1100" u="none" cap="none" strike="noStrike">
              <a:solidFill>
                <a:srgbClr val="000000"/>
              </a:solidFill>
              <a:latin typeface="Arial"/>
              <a:ea typeface="Arial"/>
              <a:cs typeface="Arial"/>
              <a:sym typeface="Arial"/>
            </a:endParaRPr>
          </a:p>
        </p:txBody>
      </p:sp>
      <p:sp>
        <p:nvSpPr>
          <p:cNvPr id="227" name="Google Shape;227;g38a3352c4e0_1_628"/>
          <p:cNvSpPr txBox="1"/>
          <p:nvPr/>
        </p:nvSpPr>
        <p:spPr>
          <a:xfrm>
            <a:off x="11157816" y="5593011"/>
            <a:ext cx="2966400" cy="1360500"/>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Clr>
                <a:srgbClr val="000000"/>
              </a:buClr>
              <a:buSzPts val="1700"/>
              <a:buFont typeface="Arial"/>
              <a:buNone/>
            </a:pPr>
            <a:r>
              <a:rPr b="1" i="0" lang="en-US" sz="1700" u="none" cap="none" strike="noStrike">
                <a:solidFill>
                  <a:srgbClr val="FFFFFF"/>
                </a:solidFill>
                <a:latin typeface="Poppins Medium"/>
                <a:ea typeface="Poppins Medium"/>
                <a:cs typeface="Poppins Medium"/>
                <a:sym typeface="Poppins Medium"/>
              </a:rPr>
              <a:t>Link families with resources for support with healthcare, and other essential needs.</a:t>
            </a:r>
            <a:endParaRPr b="0" i="0" sz="1700" u="none" cap="none" strike="noStrike">
              <a:solidFill>
                <a:srgbClr val="000000"/>
              </a:solidFill>
              <a:latin typeface="Arial"/>
              <a:ea typeface="Arial"/>
              <a:cs typeface="Arial"/>
              <a:sym typeface="Arial"/>
            </a:endParaRPr>
          </a:p>
        </p:txBody>
      </p:sp>
      <p:sp>
        <p:nvSpPr>
          <p:cNvPr id="228" name="Google Shape;228;g38a3352c4e0_1_628"/>
          <p:cNvSpPr txBox="1"/>
          <p:nvPr/>
        </p:nvSpPr>
        <p:spPr>
          <a:xfrm>
            <a:off x="14513712" y="5630229"/>
            <a:ext cx="3250500" cy="1360500"/>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rPr b="1" i="0" lang="en-US" sz="1700" u="none" cap="none" strike="noStrike">
                <a:solidFill>
                  <a:srgbClr val="FFFFFF"/>
                </a:solidFill>
                <a:latin typeface="Poppins Medium"/>
                <a:ea typeface="Poppins Medium"/>
                <a:cs typeface="Poppins Medium"/>
                <a:sym typeface="Poppins Medium"/>
              </a:rPr>
              <a:t>Address specific barriers affecting attendance, offering flexible support options.</a:t>
            </a:r>
            <a:endParaRPr b="0" i="0" sz="1700" u="none" cap="none" strike="noStrike">
              <a:solidFill>
                <a:srgbClr val="000000"/>
              </a:solidFill>
              <a:latin typeface="Arial"/>
              <a:ea typeface="Arial"/>
              <a:cs typeface="Arial"/>
              <a:sym typeface="Arial"/>
            </a:endParaRPr>
          </a:p>
        </p:txBody>
      </p:sp>
      <p:sp>
        <p:nvSpPr>
          <p:cNvPr id="229" name="Google Shape;229;g38a3352c4e0_1_628"/>
          <p:cNvSpPr txBox="1"/>
          <p:nvPr/>
        </p:nvSpPr>
        <p:spPr>
          <a:xfrm>
            <a:off x="5994042" y="1030620"/>
            <a:ext cx="11406300" cy="7389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4800"/>
              <a:buFont typeface="Arial"/>
              <a:buNone/>
            </a:pPr>
            <a:r>
              <a:rPr b="1" i="0" lang="en-US" sz="4800" u="none" cap="none" strike="noStrike">
                <a:solidFill>
                  <a:srgbClr val="FFC000"/>
                </a:solidFill>
                <a:latin typeface="Poppins"/>
                <a:ea typeface="Poppins"/>
                <a:cs typeface="Poppins"/>
                <a:sym typeface="Poppins"/>
              </a:rPr>
              <a:t>Servicios y Asistencia Estudiantil</a:t>
            </a:r>
            <a:endParaRPr b="0" i="0" sz="1400" u="none" cap="none" strike="noStrike">
              <a:solidFill>
                <a:srgbClr val="FFC000"/>
              </a:solidFill>
              <a:latin typeface="Arial"/>
              <a:ea typeface="Arial"/>
              <a:cs typeface="Arial"/>
              <a:sym typeface="Arial"/>
            </a:endParaRPr>
          </a:p>
        </p:txBody>
      </p:sp>
      <p:sp>
        <p:nvSpPr>
          <p:cNvPr id="230" name="Google Shape;230;g38a3352c4e0_1_628"/>
          <p:cNvSpPr txBox="1"/>
          <p:nvPr/>
        </p:nvSpPr>
        <p:spPr>
          <a:xfrm>
            <a:off x="450723" y="3850839"/>
            <a:ext cx="17386800" cy="1293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4200"/>
              <a:buFont typeface="Arial"/>
              <a:buNone/>
            </a:pPr>
            <a:r>
              <a:rPr b="1" i="0" lang="en-US" sz="4200" u="none" cap="none" strike="noStrike">
                <a:solidFill>
                  <a:srgbClr val="002575"/>
                </a:solidFill>
                <a:latin typeface="Poppins Black"/>
                <a:ea typeface="Poppins Black"/>
                <a:cs typeface="Poppins Black"/>
                <a:sym typeface="Poppins Black"/>
              </a:rPr>
              <a:t>Apoyo para las familias por parte de </a:t>
            </a:r>
            <a:endParaRPr sz="2100"/>
          </a:p>
          <a:p>
            <a:pPr indent="0" lvl="0" marL="0" marR="0" rtl="0" algn="ctr">
              <a:lnSpc>
                <a:spcPct val="100000"/>
              </a:lnSpc>
              <a:spcBef>
                <a:spcPts val="0"/>
              </a:spcBef>
              <a:spcAft>
                <a:spcPts val="0"/>
              </a:spcAft>
              <a:buClr>
                <a:srgbClr val="000000"/>
              </a:buClr>
              <a:buSzPts val="4200"/>
              <a:buFont typeface="Arial"/>
              <a:buNone/>
            </a:pPr>
            <a:r>
              <a:rPr b="1" i="0" lang="en-US" sz="4200" u="none" cap="none" strike="noStrike">
                <a:solidFill>
                  <a:srgbClr val="002575"/>
                </a:solidFill>
                <a:latin typeface="Poppins Black"/>
                <a:ea typeface="Poppins Black"/>
                <a:cs typeface="Poppins Black"/>
                <a:sym typeface="Poppins Black"/>
              </a:rPr>
              <a:t>los consejeros de PSA y el personal escolar</a:t>
            </a:r>
            <a:endParaRPr b="0" i="0" sz="1200" u="none" cap="none" strike="noStrike">
              <a:solidFill>
                <a:srgbClr val="000000"/>
              </a:solidFill>
              <a:latin typeface="Arial"/>
              <a:ea typeface="Arial"/>
              <a:cs typeface="Arial"/>
              <a:sym typeface="Arial"/>
            </a:endParaRPr>
          </a:p>
        </p:txBody>
      </p:sp>
      <p:grpSp>
        <p:nvGrpSpPr>
          <p:cNvPr id="231" name="Google Shape;231;g38a3352c4e0_1_628"/>
          <p:cNvGrpSpPr/>
          <p:nvPr/>
        </p:nvGrpSpPr>
        <p:grpSpPr>
          <a:xfrm>
            <a:off x="522837" y="7377894"/>
            <a:ext cx="3250160" cy="2418102"/>
            <a:chOff x="0" y="-57150"/>
            <a:chExt cx="855981" cy="582900"/>
          </a:xfrm>
        </p:grpSpPr>
        <p:sp>
          <p:nvSpPr>
            <p:cNvPr id="232" name="Google Shape;232;g38a3352c4e0_1_628"/>
            <p:cNvSpPr/>
            <p:nvPr/>
          </p:nvSpPr>
          <p:spPr>
            <a:xfrm>
              <a:off x="0" y="0"/>
              <a:ext cx="855981" cy="525654"/>
            </a:xfrm>
            <a:custGeom>
              <a:rect b="b" l="l" r="r" t="t"/>
              <a:pathLst>
                <a:path extrusionOk="0" h="525654" w="855981">
                  <a:moveTo>
                    <a:pt x="121487" y="0"/>
                  </a:moveTo>
                  <a:lnTo>
                    <a:pt x="734495" y="0"/>
                  </a:lnTo>
                  <a:cubicBezTo>
                    <a:pt x="766715" y="0"/>
                    <a:pt x="797616" y="12799"/>
                    <a:pt x="820399" y="35583"/>
                  </a:cubicBezTo>
                  <a:cubicBezTo>
                    <a:pt x="843182" y="58366"/>
                    <a:pt x="855981" y="89266"/>
                    <a:pt x="855981" y="121487"/>
                  </a:cubicBezTo>
                  <a:lnTo>
                    <a:pt x="855981" y="404167"/>
                  </a:lnTo>
                  <a:cubicBezTo>
                    <a:pt x="855981" y="436387"/>
                    <a:pt x="843182" y="467288"/>
                    <a:pt x="820399" y="490071"/>
                  </a:cubicBezTo>
                  <a:cubicBezTo>
                    <a:pt x="797616" y="512854"/>
                    <a:pt x="766715" y="525654"/>
                    <a:pt x="734495" y="525654"/>
                  </a:cubicBezTo>
                  <a:lnTo>
                    <a:pt x="121487" y="525654"/>
                  </a:lnTo>
                  <a:cubicBezTo>
                    <a:pt x="89266" y="525654"/>
                    <a:pt x="58366" y="512854"/>
                    <a:pt x="35583" y="490071"/>
                  </a:cubicBezTo>
                  <a:cubicBezTo>
                    <a:pt x="12799" y="467288"/>
                    <a:pt x="0" y="436387"/>
                    <a:pt x="0" y="404167"/>
                  </a:cubicBezTo>
                  <a:lnTo>
                    <a:pt x="0" y="121487"/>
                  </a:lnTo>
                  <a:cubicBezTo>
                    <a:pt x="0" y="89266"/>
                    <a:pt x="12799" y="58366"/>
                    <a:pt x="35583" y="35583"/>
                  </a:cubicBezTo>
                  <a:cubicBezTo>
                    <a:pt x="58366" y="12799"/>
                    <a:pt x="89266" y="0"/>
                    <a:pt x="121487"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33" name="Google Shape;233;g38a3352c4e0_1_628"/>
            <p:cNvSpPr txBox="1"/>
            <p:nvPr/>
          </p:nvSpPr>
          <p:spPr>
            <a:xfrm>
              <a:off x="0" y="-57150"/>
              <a:ext cx="855900" cy="582900"/>
            </a:xfrm>
            <a:prstGeom prst="rect">
              <a:avLst/>
            </a:prstGeom>
            <a:noFill/>
            <a:ln>
              <a:noFill/>
            </a:ln>
          </p:spPr>
          <p:txBody>
            <a:bodyPr anchorCtr="0" anchor="ctr" bIns="50775" lIns="50775" spcFirstLastPara="1" rIns="50775" wrap="square" tIns="50775">
              <a:noAutofit/>
            </a:bodyPr>
            <a:lstStyle/>
            <a:p>
              <a:pPr indent="0" lvl="0" marL="0" marR="0" rtl="0" algn="ctr">
                <a:lnSpc>
                  <a:spcPct val="1581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34" name="Google Shape;234;g38a3352c4e0_1_628"/>
          <p:cNvGrpSpPr/>
          <p:nvPr/>
        </p:nvGrpSpPr>
        <p:grpSpPr>
          <a:xfrm>
            <a:off x="4020561" y="7393668"/>
            <a:ext cx="3250160" cy="2418102"/>
            <a:chOff x="0" y="-57150"/>
            <a:chExt cx="855981" cy="582900"/>
          </a:xfrm>
        </p:grpSpPr>
        <p:sp>
          <p:nvSpPr>
            <p:cNvPr id="235" name="Google Shape;235;g38a3352c4e0_1_628"/>
            <p:cNvSpPr/>
            <p:nvPr/>
          </p:nvSpPr>
          <p:spPr>
            <a:xfrm>
              <a:off x="0" y="0"/>
              <a:ext cx="855981" cy="525654"/>
            </a:xfrm>
            <a:custGeom>
              <a:rect b="b" l="l" r="r" t="t"/>
              <a:pathLst>
                <a:path extrusionOk="0" h="525654" w="855981">
                  <a:moveTo>
                    <a:pt x="121487" y="0"/>
                  </a:moveTo>
                  <a:lnTo>
                    <a:pt x="734495" y="0"/>
                  </a:lnTo>
                  <a:cubicBezTo>
                    <a:pt x="766715" y="0"/>
                    <a:pt x="797616" y="12799"/>
                    <a:pt x="820399" y="35583"/>
                  </a:cubicBezTo>
                  <a:cubicBezTo>
                    <a:pt x="843182" y="58366"/>
                    <a:pt x="855981" y="89266"/>
                    <a:pt x="855981" y="121487"/>
                  </a:cubicBezTo>
                  <a:lnTo>
                    <a:pt x="855981" y="404167"/>
                  </a:lnTo>
                  <a:cubicBezTo>
                    <a:pt x="855981" y="436387"/>
                    <a:pt x="843182" y="467288"/>
                    <a:pt x="820399" y="490071"/>
                  </a:cubicBezTo>
                  <a:cubicBezTo>
                    <a:pt x="797616" y="512854"/>
                    <a:pt x="766715" y="525654"/>
                    <a:pt x="734495" y="525654"/>
                  </a:cubicBezTo>
                  <a:lnTo>
                    <a:pt x="121487" y="525654"/>
                  </a:lnTo>
                  <a:cubicBezTo>
                    <a:pt x="89266" y="525654"/>
                    <a:pt x="58366" y="512854"/>
                    <a:pt x="35583" y="490071"/>
                  </a:cubicBezTo>
                  <a:cubicBezTo>
                    <a:pt x="12799" y="467288"/>
                    <a:pt x="0" y="436387"/>
                    <a:pt x="0" y="404167"/>
                  </a:cubicBezTo>
                  <a:lnTo>
                    <a:pt x="0" y="121487"/>
                  </a:lnTo>
                  <a:cubicBezTo>
                    <a:pt x="0" y="89266"/>
                    <a:pt x="12799" y="58366"/>
                    <a:pt x="35583" y="35583"/>
                  </a:cubicBezTo>
                  <a:cubicBezTo>
                    <a:pt x="58366" y="12799"/>
                    <a:pt x="89266" y="0"/>
                    <a:pt x="121487"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36" name="Google Shape;236;g38a3352c4e0_1_628"/>
            <p:cNvSpPr txBox="1"/>
            <p:nvPr/>
          </p:nvSpPr>
          <p:spPr>
            <a:xfrm>
              <a:off x="0" y="-57150"/>
              <a:ext cx="855900" cy="582900"/>
            </a:xfrm>
            <a:prstGeom prst="rect">
              <a:avLst/>
            </a:prstGeom>
            <a:noFill/>
            <a:ln>
              <a:noFill/>
            </a:ln>
          </p:spPr>
          <p:txBody>
            <a:bodyPr anchorCtr="0" anchor="ctr" bIns="50775" lIns="50775" spcFirstLastPara="1" rIns="50775" wrap="square" tIns="50775">
              <a:noAutofit/>
            </a:bodyPr>
            <a:lstStyle/>
            <a:p>
              <a:pPr indent="0" lvl="0" marL="0" marR="0" rtl="0" algn="ctr">
                <a:lnSpc>
                  <a:spcPct val="1581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37" name="Google Shape;237;g38a3352c4e0_1_628"/>
          <p:cNvGrpSpPr/>
          <p:nvPr/>
        </p:nvGrpSpPr>
        <p:grpSpPr>
          <a:xfrm>
            <a:off x="7518287" y="7377919"/>
            <a:ext cx="3250160" cy="2418102"/>
            <a:chOff x="0" y="-57150"/>
            <a:chExt cx="855981" cy="582900"/>
          </a:xfrm>
        </p:grpSpPr>
        <p:sp>
          <p:nvSpPr>
            <p:cNvPr id="238" name="Google Shape;238;g38a3352c4e0_1_628"/>
            <p:cNvSpPr/>
            <p:nvPr/>
          </p:nvSpPr>
          <p:spPr>
            <a:xfrm>
              <a:off x="0" y="0"/>
              <a:ext cx="855981" cy="525654"/>
            </a:xfrm>
            <a:custGeom>
              <a:rect b="b" l="l" r="r" t="t"/>
              <a:pathLst>
                <a:path extrusionOk="0" h="525654" w="855981">
                  <a:moveTo>
                    <a:pt x="121487" y="0"/>
                  </a:moveTo>
                  <a:lnTo>
                    <a:pt x="734495" y="0"/>
                  </a:lnTo>
                  <a:cubicBezTo>
                    <a:pt x="766715" y="0"/>
                    <a:pt x="797616" y="12799"/>
                    <a:pt x="820399" y="35583"/>
                  </a:cubicBezTo>
                  <a:cubicBezTo>
                    <a:pt x="843182" y="58366"/>
                    <a:pt x="855981" y="89266"/>
                    <a:pt x="855981" y="121487"/>
                  </a:cubicBezTo>
                  <a:lnTo>
                    <a:pt x="855981" y="404167"/>
                  </a:lnTo>
                  <a:cubicBezTo>
                    <a:pt x="855981" y="436387"/>
                    <a:pt x="843182" y="467288"/>
                    <a:pt x="820399" y="490071"/>
                  </a:cubicBezTo>
                  <a:cubicBezTo>
                    <a:pt x="797616" y="512854"/>
                    <a:pt x="766715" y="525654"/>
                    <a:pt x="734495" y="525654"/>
                  </a:cubicBezTo>
                  <a:lnTo>
                    <a:pt x="121487" y="525654"/>
                  </a:lnTo>
                  <a:cubicBezTo>
                    <a:pt x="89266" y="525654"/>
                    <a:pt x="58366" y="512854"/>
                    <a:pt x="35583" y="490071"/>
                  </a:cubicBezTo>
                  <a:cubicBezTo>
                    <a:pt x="12799" y="467288"/>
                    <a:pt x="0" y="436387"/>
                    <a:pt x="0" y="404167"/>
                  </a:cubicBezTo>
                  <a:lnTo>
                    <a:pt x="0" y="121487"/>
                  </a:lnTo>
                  <a:cubicBezTo>
                    <a:pt x="0" y="89266"/>
                    <a:pt x="12799" y="58366"/>
                    <a:pt x="35583" y="35583"/>
                  </a:cubicBezTo>
                  <a:cubicBezTo>
                    <a:pt x="58366" y="12799"/>
                    <a:pt x="89266" y="0"/>
                    <a:pt x="121487"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39" name="Google Shape;239;g38a3352c4e0_1_628"/>
            <p:cNvSpPr txBox="1"/>
            <p:nvPr/>
          </p:nvSpPr>
          <p:spPr>
            <a:xfrm>
              <a:off x="0" y="-57150"/>
              <a:ext cx="855900" cy="582900"/>
            </a:xfrm>
            <a:prstGeom prst="rect">
              <a:avLst/>
            </a:prstGeom>
            <a:noFill/>
            <a:ln>
              <a:noFill/>
            </a:ln>
          </p:spPr>
          <p:txBody>
            <a:bodyPr anchorCtr="0" anchor="ctr" bIns="50775" lIns="50775" spcFirstLastPara="1" rIns="50775" wrap="square" tIns="50775">
              <a:noAutofit/>
            </a:bodyPr>
            <a:lstStyle/>
            <a:p>
              <a:pPr indent="0" lvl="0" marL="0" marR="0" rtl="0" algn="ctr">
                <a:lnSpc>
                  <a:spcPct val="1581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40" name="Google Shape;240;g38a3352c4e0_1_628"/>
          <p:cNvGrpSpPr/>
          <p:nvPr/>
        </p:nvGrpSpPr>
        <p:grpSpPr>
          <a:xfrm>
            <a:off x="11015961" y="7377918"/>
            <a:ext cx="3250160" cy="2418102"/>
            <a:chOff x="0" y="-57150"/>
            <a:chExt cx="855981" cy="582900"/>
          </a:xfrm>
        </p:grpSpPr>
        <p:sp>
          <p:nvSpPr>
            <p:cNvPr id="241" name="Google Shape;241;g38a3352c4e0_1_628"/>
            <p:cNvSpPr/>
            <p:nvPr/>
          </p:nvSpPr>
          <p:spPr>
            <a:xfrm>
              <a:off x="0" y="0"/>
              <a:ext cx="855981" cy="525654"/>
            </a:xfrm>
            <a:custGeom>
              <a:rect b="b" l="l" r="r" t="t"/>
              <a:pathLst>
                <a:path extrusionOk="0" h="525654" w="855981">
                  <a:moveTo>
                    <a:pt x="121487" y="0"/>
                  </a:moveTo>
                  <a:lnTo>
                    <a:pt x="734495" y="0"/>
                  </a:lnTo>
                  <a:cubicBezTo>
                    <a:pt x="766715" y="0"/>
                    <a:pt x="797616" y="12799"/>
                    <a:pt x="820399" y="35583"/>
                  </a:cubicBezTo>
                  <a:cubicBezTo>
                    <a:pt x="843182" y="58366"/>
                    <a:pt x="855981" y="89266"/>
                    <a:pt x="855981" y="121487"/>
                  </a:cubicBezTo>
                  <a:lnTo>
                    <a:pt x="855981" y="404167"/>
                  </a:lnTo>
                  <a:cubicBezTo>
                    <a:pt x="855981" y="436387"/>
                    <a:pt x="843182" y="467288"/>
                    <a:pt x="820399" y="490071"/>
                  </a:cubicBezTo>
                  <a:cubicBezTo>
                    <a:pt x="797616" y="512854"/>
                    <a:pt x="766715" y="525654"/>
                    <a:pt x="734495" y="525654"/>
                  </a:cubicBezTo>
                  <a:lnTo>
                    <a:pt x="121487" y="525654"/>
                  </a:lnTo>
                  <a:cubicBezTo>
                    <a:pt x="89266" y="525654"/>
                    <a:pt x="58366" y="512854"/>
                    <a:pt x="35583" y="490071"/>
                  </a:cubicBezTo>
                  <a:cubicBezTo>
                    <a:pt x="12799" y="467288"/>
                    <a:pt x="0" y="436387"/>
                    <a:pt x="0" y="404167"/>
                  </a:cubicBezTo>
                  <a:lnTo>
                    <a:pt x="0" y="121487"/>
                  </a:lnTo>
                  <a:cubicBezTo>
                    <a:pt x="0" y="89266"/>
                    <a:pt x="12799" y="58366"/>
                    <a:pt x="35583" y="35583"/>
                  </a:cubicBezTo>
                  <a:cubicBezTo>
                    <a:pt x="58366" y="12799"/>
                    <a:pt x="89266" y="0"/>
                    <a:pt x="121487"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42" name="Google Shape;242;g38a3352c4e0_1_628"/>
            <p:cNvSpPr txBox="1"/>
            <p:nvPr/>
          </p:nvSpPr>
          <p:spPr>
            <a:xfrm>
              <a:off x="0" y="-57150"/>
              <a:ext cx="855900" cy="582900"/>
            </a:xfrm>
            <a:prstGeom prst="rect">
              <a:avLst/>
            </a:prstGeom>
            <a:noFill/>
            <a:ln>
              <a:noFill/>
            </a:ln>
          </p:spPr>
          <p:txBody>
            <a:bodyPr anchorCtr="0" anchor="ctr" bIns="50775" lIns="50775" spcFirstLastPara="1" rIns="50775" wrap="square" tIns="50775">
              <a:noAutofit/>
            </a:bodyPr>
            <a:lstStyle/>
            <a:p>
              <a:pPr indent="0" lvl="0" marL="0" marR="0" rtl="0" algn="ctr">
                <a:lnSpc>
                  <a:spcPct val="1581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43" name="Google Shape;243;g38a3352c4e0_1_628"/>
          <p:cNvGrpSpPr/>
          <p:nvPr/>
        </p:nvGrpSpPr>
        <p:grpSpPr>
          <a:xfrm>
            <a:off x="14513661" y="7377894"/>
            <a:ext cx="3250160" cy="2418102"/>
            <a:chOff x="0" y="-57150"/>
            <a:chExt cx="855981" cy="582900"/>
          </a:xfrm>
        </p:grpSpPr>
        <p:sp>
          <p:nvSpPr>
            <p:cNvPr id="244" name="Google Shape;244;g38a3352c4e0_1_628"/>
            <p:cNvSpPr/>
            <p:nvPr/>
          </p:nvSpPr>
          <p:spPr>
            <a:xfrm>
              <a:off x="0" y="0"/>
              <a:ext cx="855981" cy="525654"/>
            </a:xfrm>
            <a:custGeom>
              <a:rect b="b" l="l" r="r" t="t"/>
              <a:pathLst>
                <a:path extrusionOk="0" h="525654" w="855981">
                  <a:moveTo>
                    <a:pt x="121487" y="0"/>
                  </a:moveTo>
                  <a:lnTo>
                    <a:pt x="734495" y="0"/>
                  </a:lnTo>
                  <a:cubicBezTo>
                    <a:pt x="766715" y="0"/>
                    <a:pt x="797616" y="12799"/>
                    <a:pt x="820399" y="35583"/>
                  </a:cubicBezTo>
                  <a:cubicBezTo>
                    <a:pt x="843182" y="58366"/>
                    <a:pt x="855981" y="89266"/>
                    <a:pt x="855981" y="121487"/>
                  </a:cubicBezTo>
                  <a:lnTo>
                    <a:pt x="855981" y="404167"/>
                  </a:lnTo>
                  <a:cubicBezTo>
                    <a:pt x="855981" y="436387"/>
                    <a:pt x="843182" y="467288"/>
                    <a:pt x="820399" y="490071"/>
                  </a:cubicBezTo>
                  <a:cubicBezTo>
                    <a:pt x="797616" y="512854"/>
                    <a:pt x="766715" y="525654"/>
                    <a:pt x="734495" y="525654"/>
                  </a:cubicBezTo>
                  <a:lnTo>
                    <a:pt x="121487" y="525654"/>
                  </a:lnTo>
                  <a:cubicBezTo>
                    <a:pt x="89266" y="525654"/>
                    <a:pt x="58366" y="512854"/>
                    <a:pt x="35583" y="490071"/>
                  </a:cubicBezTo>
                  <a:cubicBezTo>
                    <a:pt x="12799" y="467288"/>
                    <a:pt x="0" y="436387"/>
                    <a:pt x="0" y="404167"/>
                  </a:cubicBezTo>
                  <a:lnTo>
                    <a:pt x="0" y="121487"/>
                  </a:lnTo>
                  <a:cubicBezTo>
                    <a:pt x="0" y="89266"/>
                    <a:pt x="12799" y="58366"/>
                    <a:pt x="35583" y="35583"/>
                  </a:cubicBezTo>
                  <a:cubicBezTo>
                    <a:pt x="58366" y="12799"/>
                    <a:pt x="89266" y="0"/>
                    <a:pt x="121487" y="0"/>
                  </a:cubicBezTo>
                  <a:close/>
                </a:path>
              </a:pathLst>
            </a:custGeom>
            <a:solidFill>
              <a:srgbClr val="002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45" name="Google Shape;245;g38a3352c4e0_1_628"/>
            <p:cNvSpPr txBox="1"/>
            <p:nvPr/>
          </p:nvSpPr>
          <p:spPr>
            <a:xfrm>
              <a:off x="0" y="-57150"/>
              <a:ext cx="855900" cy="582900"/>
            </a:xfrm>
            <a:prstGeom prst="rect">
              <a:avLst/>
            </a:prstGeom>
            <a:noFill/>
            <a:ln>
              <a:noFill/>
            </a:ln>
          </p:spPr>
          <p:txBody>
            <a:bodyPr anchorCtr="0" anchor="ctr" bIns="50775" lIns="50775" spcFirstLastPara="1" rIns="50775" wrap="square" tIns="50775">
              <a:noAutofit/>
            </a:bodyPr>
            <a:lstStyle/>
            <a:p>
              <a:pPr indent="0" lvl="0" marL="0" marR="0" rtl="0" algn="ctr">
                <a:lnSpc>
                  <a:spcPct val="1581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46" name="Google Shape;246;g38a3352c4e0_1_628"/>
          <p:cNvSpPr txBox="1"/>
          <p:nvPr/>
        </p:nvSpPr>
        <p:spPr>
          <a:xfrm>
            <a:off x="664520" y="8125238"/>
            <a:ext cx="2966400" cy="994200"/>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Clr>
                <a:srgbClr val="000000"/>
              </a:buClr>
              <a:buSzPts val="1700"/>
              <a:buFont typeface="Arial"/>
              <a:buNone/>
            </a:pPr>
            <a:r>
              <a:rPr b="1" i="0" lang="en-US" sz="1700" u="none" cap="none" strike="noStrike">
                <a:solidFill>
                  <a:srgbClr val="FFC000"/>
                </a:solidFill>
                <a:latin typeface="Poppins Medium"/>
                <a:ea typeface="Poppins Medium"/>
                <a:cs typeface="Poppins Medium"/>
                <a:sym typeface="Poppins Medium"/>
              </a:rPr>
              <a:t>Involucrar a las familias para abordar inquietudes y buscar soluciones.</a:t>
            </a:r>
            <a:endParaRPr b="0" i="0" sz="1100" u="none" cap="none" strike="noStrike">
              <a:solidFill>
                <a:srgbClr val="FFC000"/>
              </a:solidFill>
              <a:latin typeface="Arial"/>
              <a:ea typeface="Arial"/>
              <a:cs typeface="Arial"/>
              <a:sym typeface="Arial"/>
            </a:endParaRPr>
          </a:p>
        </p:txBody>
      </p:sp>
      <p:sp>
        <p:nvSpPr>
          <p:cNvPr id="247" name="Google Shape;247;g38a3352c4e0_1_628"/>
          <p:cNvSpPr txBox="1"/>
          <p:nvPr/>
        </p:nvSpPr>
        <p:spPr>
          <a:xfrm>
            <a:off x="4171218" y="7878413"/>
            <a:ext cx="2966400" cy="1726800"/>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Clr>
                <a:srgbClr val="000000"/>
              </a:buClr>
              <a:buSzPts val="1700"/>
              <a:buFont typeface="Arial"/>
              <a:buNone/>
            </a:pPr>
            <a:r>
              <a:rPr b="1" i="0" lang="en-US" sz="1700" u="none" cap="none" strike="noStrike">
                <a:solidFill>
                  <a:srgbClr val="FFC000"/>
                </a:solidFill>
                <a:latin typeface="Poppins Medium"/>
                <a:ea typeface="Poppins Medium"/>
                <a:cs typeface="Poppins Medium"/>
                <a:sym typeface="Poppins Medium"/>
              </a:rPr>
              <a:t>Proporcionar recursos para que los estudiantes se sientan seguros y preparados para aprender.</a:t>
            </a:r>
            <a:endParaRPr b="0" i="0" sz="1100" u="none" cap="none" strike="noStrike">
              <a:solidFill>
                <a:srgbClr val="FFC000"/>
              </a:solidFill>
              <a:latin typeface="Arial"/>
              <a:ea typeface="Arial"/>
              <a:cs typeface="Arial"/>
              <a:sym typeface="Arial"/>
            </a:endParaRPr>
          </a:p>
        </p:txBody>
      </p:sp>
      <p:sp>
        <p:nvSpPr>
          <p:cNvPr id="248" name="Google Shape;248;g38a3352c4e0_1_628"/>
          <p:cNvSpPr txBox="1"/>
          <p:nvPr/>
        </p:nvSpPr>
        <p:spPr>
          <a:xfrm>
            <a:off x="7660113" y="7977678"/>
            <a:ext cx="2966400" cy="1360500"/>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Clr>
                <a:srgbClr val="000000"/>
              </a:buClr>
              <a:buSzPts val="1700"/>
              <a:buFont typeface="Arial"/>
              <a:buNone/>
            </a:pPr>
            <a:r>
              <a:rPr b="1" i="0" lang="en-US" sz="1700" u="none" cap="none" strike="noStrike">
                <a:solidFill>
                  <a:srgbClr val="FFC000"/>
                </a:solidFill>
                <a:latin typeface="Poppins Medium"/>
                <a:ea typeface="Poppins Medium"/>
                <a:cs typeface="Poppins Medium"/>
                <a:sym typeface="Poppins Medium"/>
              </a:rPr>
              <a:t>Connect families to community services that help prevent school absences.</a:t>
            </a:r>
            <a:endParaRPr b="0" i="0" sz="1100" u="none" cap="none" strike="noStrike">
              <a:solidFill>
                <a:srgbClr val="FFC000"/>
              </a:solidFill>
              <a:latin typeface="Arial"/>
              <a:ea typeface="Arial"/>
              <a:cs typeface="Arial"/>
              <a:sym typeface="Arial"/>
            </a:endParaRPr>
          </a:p>
        </p:txBody>
      </p:sp>
      <p:sp>
        <p:nvSpPr>
          <p:cNvPr id="249" name="Google Shape;249;g38a3352c4e0_1_628"/>
          <p:cNvSpPr txBox="1"/>
          <p:nvPr/>
        </p:nvSpPr>
        <p:spPr>
          <a:xfrm>
            <a:off x="11157816" y="7940451"/>
            <a:ext cx="2966400" cy="1726800"/>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Clr>
                <a:srgbClr val="000000"/>
              </a:buClr>
              <a:buSzPts val="1700"/>
              <a:buFont typeface="Arial"/>
              <a:buNone/>
            </a:pPr>
            <a:r>
              <a:rPr b="1" i="0" lang="en-US" sz="1700" u="none" cap="none" strike="noStrike">
                <a:solidFill>
                  <a:srgbClr val="FFC000"/>
                </a:solidFill>
                <a:latin typeface="Poppins Medium"/>
                <a:ea typeface="Poppins Medium"/>
                <a:cs typeface="Poppins Medium"/>
                <a:sym typeface="Poppins Medium"/>
              </a:rPr>
              <a:t>Conectar a las familias con servicios comunitarios que ayudan a prevenir las ausencias escolares.</a:t>
            </a:r>
            <a:endParaRPr b="0" i="0" sz="1700" u="none" cap="none" strike="noStrike">
              <a:solidFill>
                <a:srgbClr val="FFC000"/>
              </a:solidFill>
              <a:latin typeface="Arial"/>
              <a:ea typeface="Arial"/>
              <a:cs typeface="Arial"/>
              <a:sym typeface="Arial"/>
            </a:endParaRPr>
          </a:p>
        </p:txBody>
      </p:sp>
      <p:sp>
        <p:nvSpPr>
          <p:cNvPr id="250" name="Google Shape;250;g38a3352c4e0_1_628"/>
          <p:cNvSpPr txBox="1"/>
          <p:nvPr/>
        </p:nvSpPr>
        <p:spPr>
          <a:xfrm>
            <a:off x="14513712" y="7977669"/>
            <a:ext cx="3250500" cy="1360500"/>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rPr b="1" i="0" lang="en-US" sz="1700" u="none" cap="none" strike="noStrike">
                <a:solidFill>
                  <a:srgbClr val="FFC000"/>
                </a:solidFill>
                <a:latin typeface="Poppins Medium"/>
                <a:ea typeface="Poppins Medium"/>
                <a:cs typeface="Poppins Medium"/>
                <a:sym typeface="Poppins Medium"/>
              </a:rPr>
              <a:t>Abordar problemas específicos que afectan la asistencia, ofreciendo opciones de apoyo flexibles.</a:t>
            </a:r>
            <a:endParaRPr b="0" i="0" sz="1100" u="none" cap="none" strike="noStrike">
              <a:solidFill>
                <a:srgbClr val="FFC000"/>
              </a:solidFill>
              <a:latin typeface="Arial"/>
              <a:ea typeface="Arial"/>
              <a:cs typeface="Arial"/>
              <a:sym typeface="Arial"/>
            </a:endParaRPr>
          </a:p>
        </p:txBody>
      </p:sp>
      <p:grpSp>
        <p:nvGrpSpPr>
          <p:cNvPr id="251" name="Google Shape;251;g38a3352c4e0_1_628"/>
          <p:cNvGrpSpPr/>
          <p:nvPr/>
        </p:nvGrpSpPr>
        <p:grpSpPr>
          <a:xfrm>
            <a:off x="1694228" y="7041227"/>
            <a:ext cx="14898208" cy="826437"/>
            <a:chOff x="1129437" y="2611925"/>
            <a:chExt cx="9932138" cy="550958"/>
          </a:xfrm>
        </p:grpSpPr>
        <p:grpSp>
          <p:nvGrpSpPr>
            <p:cNvPr id="252" name="Google Shape;252;g38a3352c4e0_1_628"/>
            <p:cNvGrpSpPr/>
            <p:nvPr/>
          </p:nvGrpSpPr>
          <p:grpSpPr>
            <a:xfrm>
              <a:off x="1129437" y="2611925"/>
              <a:ext cx="604947" cy="531175"/>
              <a:chOff x="261362" y="8871427"/>
              <a:chExt cx="1081229" cy="937809"/>
            </a:xfrm>
          </p:grpSpPr>
          <p:grpSp>
            <p:nvGrpSpPr>
              <p:cNvPr id="253" name="Google Shape;253;g38a3352c4e0_1_628"/>
              <p:cNvGrpSpPr/>
              <p:nvPr/>
            </p:nvGrpSpPr>
            <p:grpSpPr>
              <a:xfrm rot="5400000">
                <a:off x="270303" y="8862486"/>
                <a:ext cx="937809" cy="955690"/>
                <a:chOff x="0" y="0"/>
                <a:chExt cx="812800" cy="812800"/>
              </a:xfrm>
            </p:grpSpPr>
            <p:sp>
              <p:nvSpPr>
                <p:cNvPr id="254" name="Google Shape;254;g38a3352c4e0_1_6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g38a3352c4e0_1_62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6" name="Google Shape;256;g38a3352c4e0_1_628"/>
              <p:cNvGrpSpPr/>
              <p:nvPr/>
            </p:nvGrpSpPr>
            <p:grpSpPr>
              <a:xfrm rot="5400000">
                <a:off x="335426" y="8928859"/>
                <a:ext cx="807598" cy="822960"/>
                <a:chOff x="0" y="0"/>
                <a:chExt cx="812800" cy="812800"/>
              </a:xfrm>
            </p:grpSpPr>
            <p:sp>
              <p:nvSpPr>
                <p:cNvPr id="257" name="Google Shape;257;g38a3352c4e0_1_6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g38a3352c4e0_1_62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59" name="Google Shape;259;g38a3352c4e0_1_628"/>
              <p:cNvSpPr/>
              <p:nvPr/>
            </p:nvSpPr>
            <p:spPr>
              <a:xfrm>
                <a:off x="376197" y="8984067"/>
                <a:ext cx="725424" cy="7112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g38a3352c4e0_1_628"/>
              <p:cNvSpPr/>
              <p:nvPr/>
            </p:nvSpPr>
            <p:spPr>
              <a:xfrm>
                <a:off x="274896" y="8871427"/>
                <a:ext cx="1067695" cy="922274"/>
              </a:xfrm>
              <a:custGeom>
                <a:rect b="b" l="l" r="r" t="t"/>
                <a:pathLst>
                  <a:path extrusionOk="0" h="3726361" w="4228495">
                    <a:moveTo>
                      <a:pt x="0" y="0"/>
                    </a:moveTo>
                    <a:lnTo>
                      <a:pt x="4228495" y="0"/>
                    </a:lnTo>
                    <a:lnTo>
                      <a:pt x="4228495" y="3726361"/>
                    </a:lnTo>
                    <a:lnTo>
                      <a:pt x="0" y="3726361"/>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grpSp>
          <p:nvGrpSpPr>
            <p:cNvPr id="261" name="Google Shape;261;g38a3352c4e0_1_628"/>
            <p:cNvGrpSpPr/>
            <p:nvPr/>
          </p:nvGrpSpPr>
          <p:grpSpPr>
            <a:xfrm>
              <a:off x="3461228" y="2631708"/>
              <a:ext cx="604947" cy="531175"/>
              <a:chOff x="261362" y="8871427"/>
              <a:chExt cx="1081229" cy="937809"/>
            </a:xfrm>
          </p:grpSpPr>
          <p:grpSp>
            <p:nvGrpSpPr>
              <p:cNvPr id="262" name="Google Shape;262;g38a3352c4e0_1_628"/>
              <p:cNvGrpSpPr/>
              <p:nvPr/>
            </p:nvGrpSpPr>
            <p:grpSpPr>
              <a:xfrm rot="5400000">
                <a:off x="270303" y="8862486"/>
                <a:ext cx="937809" cy="955690"/>
                <a:chOff x="0" y="0"/>
                <a:chExt cx="812800" cy="812800"/>
              </a:xfrm>
            </p:grpSpPr>
            <p:sp>
              <p:nvSpPr>
                <p:cNvPr id="263" name="Google Shape;263;g38a3352c4e0_1_6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g38a3352c4e0_1_62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g38a3352c4e0_1_628"/>
              <p:cNvGrpSpPr/>
              <p:nvPr/>
            </p:nvGrpSpPr>
            <p:grpSpPr>
              <a:xfrm rot="5400000">
                <a:off x="335426" y="8928859"/>
                <a:ext cx="807598" cy="822960"/>
                <a:chOff x="0" y="0"/>
                <a:chExt cx="812800" cy="812800"/>
              </a:xfrm>
            </p:grpSpPr>
            <p:sp>
              <p:nvSpPr>
                <p:cNvPr id="266" name="Google Shape;266;g38a3352c4e0_1_6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g38a3352c4e0_1_62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68" name="Google Shape;268;g38a3352c4e0_1_628"/>
              <p:cNvSpPr/>
              <p:nvPr/>
            </p:nvSpPr>
            <p:spPr>
              <a:xfrm>
                <a:off x="376197" y="8984067"/>
                <a:ext cx="725424" cy="7112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g38a3352c4e0_1_628"/>
              <p:cNvSpPr/>
              <p:nvPr/>
            </p:nvSpPr>
            <p:spPr>
              <a:xfrm>
                <a:off x="274896" y="8871427"/>
                <a:ext cx="1067695" cy="922274"/>
              </a:xfrm>
              <a:custGeom>
                <a:rect b="b" l="l" r="r" t="t"/>
                <a:pathLst>
                  <a:path extrusionOk="0" h="3726361" w="4228495">
                    <a:moveTo>
                      <a:pt x="0" y="0"/>
                    </a:moveTo>
                    <a:lnTo>
                      <a:pt x="4228495" y="0"/>
                    </a:lnTo>
                    <a:lnTo>
                      <a:pt x="4228495" y="3726361"/>
                    </a:lnTo>
                    <a:lnTo>
                      <a:pt x="0" y="3726361"/>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grpSp>
          <p:nvGrpSpPr>
            <p:cNvPr id="270" name="Google Shape;270;g38a3352c4e0_1_628"/>
            <p:cNvGrpSpPr/>
            <p:nvPr/>
          </p:nvGrpSpPr>
          <p:grpSpPr>
            <a:xfrm>
              <a:off x="5793028" y="2631708"/>
              <a:ext cx="604947" cy="531175"/>
              <a:chOff x="261362" y="8871427"/>
              <a:chExt cx="1081229" cy="937809"/>
            </a:xfrm>
          </p:grpSpPr>
          <p:grpSp>
            <p:nvGrpSpPr>
              <p:cNvPr id="271" name="Google Shape;271;g38a3352c4e0_1_628"/>
              <p:cNvGrpSpPr/>
              <p:nvPr/>
            </p:nvGrpSpPr>
            <p:grpSpPr>
              <a:xfrm rot="5400000">
                <a:off x="270303" y="8862486"/>
                <a:ext cx="937809" cy="955690"/>
                <a:chOff x="0" y="0"/>
                <a:chExt cx="812800" cy="812800"/>
              </a:xfrm>
            </p:grpSpPr>
            <p:sp>
              <p:nvSpPr>
                <p:cNvPr id="272" name="Google Shape;272;g38a3352c4e0_1_6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g38a3352c4e0_1_62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g38a3352c4e0_1_628"/>
              <p:cNvGrpSpPr/>
              <p:nvPr/>
            </p:nvGrpSpPr>
            <p:grpSpPr>
              <a:xfrm rot="5400000">
                <a:off x="335426" y="8928859"/>
                <a:ext cx="807598" cy="822960"/>
                <a:chOff x="0" y="0"/>
                <a:chExt cx="812800" cy="812800"/>
              </a:xfrm>
            </p:grpSpPr>
            <p:sp>
              <p:nvSpPr>
                <p:cNvPr id="275" name="Google Shape;275;g38a3352c4e0_1_6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g38a3352c4e0_1_62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77" name="Google Shape;277;g38a3352c4e0_1_628"/>
              <p:cNvSpPr/>
              <p:nvPr/>
            </p:nvSpPr>
            <p:spPr>
              <a:xfrm>
                <a:off x="376197" y="8984067"/>
                <a:ext cx="725424" cy="7112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g38a3352c4e0_1_628"/>
              <p:cNvSpPr/>
              <p:nvPr/>
            </p:nvSpPr>
            <p:spPr>
              <a:xfrm>
                <a:off x="274896" y="8871427"/>
                <a:ext cx="1067695" cy="922274"/>
              </a:xfrm>
              <a:custGeom>
                <a:rect b="b" l="l" r="r" t="t"/>
                <a:pathLst>
                  <a:path extrusionOk="0" h="3726361" w="4228495">
                    <a:moveTo>
                      <a:pt x="0" y="0"/>
                    </a:moveTo>
                    <a:lnTo>
                      <a:pt x="4228495" y="0"/>
                    </a:lnTo>
                    <a:lnTo>
                      <a:pt x="4228495" y="3726361"/>
                    </a:lnTo>
                    <a:lnTo>
                      <a:pt x="0" y="3726361"/>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grpSp>
          <p:nvGrpSpPr>
            <p:cNvPr id="279" name="Google Shape;279;g38a3352c4e0_1_628"/>
            <p:cNvGrpSpPr/>
            <p:nvPr/>
          </p:nvGrpSpPr>
          <p:grpSpPr>
            <a:xfrm>
              <a:off x="8124828" y="2631708"/>
              <a:ext cx="604947" cy="531175"/>
              <a:chOff x="261362" y="8871427"/>
              <a:chExt cx="1081229" cy="937809"/>
            </a:xfrm>
          </p:grpSpPr>
          <p:grpSp>
            <p:nvGrpSpPr>
              <p:cNvPr id="280" name="Google Shape;280;g38a3352c4e0_1_628"/>
              <p:cNvGrpSpPr/>
              <p:nvPr/>
            </p:nvGrpSpPr>
            <p:grpSpPr>
              <a:xfrm rot="5400000">
                <a:off x="270303" y="8862486"/>
                <a:ext cx="937809" cy="955690"/>
                <a:chOff x="0" y="0"/>
                <a:chExt cx="812800" cy="812800"/>
              </a:xfrm>
            </p:grpSpPr>
            <p:sp>
              <p:nvSpPr>
                <p:cNvPr id="281" name="Google Shape;281;g38a3352c4e0_1_6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g38a3352c4e0_1_62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g38a3352c4e0_1_628"/>
              <p:cNvGrpSpPr/>
              <p:nvPr/>
            </p:nvGrpSpPr>
            <p:grpSpPr>
              <a:xfrm rot="5400000">
                <a:off x="335426" y="8928859"/>
                <a:ext cx="807598" cy="822960"/>
                <a:chOff x="0" y="0"/>
                <a:chExt cx="812800" cy="812800"/>
              </a:xfrm>
            </p:grpSpPr>
            <p:sp>
              <p:nvSpPr>
                <p:cNvPr id="284" name="Google Shape;284;g38a3352c4e0_1_6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g38a3352c4e0_1_62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86" name="Google Shape;286;g38a3352c4e0_1_628"/>
              <p:cNvSpPr/>
              <p:nvPr/>
            </p:nvSpPr>
            <p:spPr>
              <a:xfrm>
                <a:off x="376197" y="8984067"/>
                <a:ext cx="725424" cy="7112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g38a3352c4e0_1_628"/>
              <p:cNvSpPr/>
              <p:nvPr/>
            </p:nvSpPr>
            <p:spPr>
              <a:xfrm>
                <a:off x="274896" y="8871427"/>
                <a:ext cx="1067695" cy="922274"/>
              </a:xfrm>
              <a:custGeom>
                <a:rect b="b" l="l" r="r" t="t"/>
                <a:pathLst>
                  <a:path extrusionOk="0" h="3726361" w="4228495">
                    <a:moveTo>
                      <a:pt x="0" y="0"/>
                    </a:moveTo>
                    <a:lnTo>
                      <a:pt x="4228495" y="0"/>
                    </a:lnTo>
                    <a:lnTo>
                      <a:pt x="4228495" y="3726361"/>
                    </a:lnTo>
                    <a:lnTo>
                      <a:pt x="0" y="3726361"/>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grpSp>
          <p:nvGrpSpPr>
            <p:cNvPr id="288" name="Google Shape;288;g38a3352c4e0_1_628"/>
            <p:cNvGrpSpPr/>
            <p:nvPr/>
          </p:nvGrpSpPr>
          <p:grpSpPr>
            <a:xfrm>
              <a:off x="10456628" y="2631708"/>
              <a:ext cx="604947" cy="531175"/>
              <a:chOff x="261362" y="8871427"/>
              <a:chExt cx="1081229" cy="937809"/>
            </a:xfrm>
          </p:grpSpPr>
          <p:grpSp>
            <p:nvGrpSpPr>
              <p:cNvPr id="289" name="Google Shape;289;g38a3352c4e0_1_628"/>
              <p:cNvGrpSpPr/>
              <p:nvPr/>
            </p:nvGrpSpPr>
            <p:grpSpPr>
              <a:xfrm rot="5400000">
                <a:off x="270303" y="8862486"/>
                <a:ext cx="937809" cy="955690"/>
                <a:chOff x="0" y="0"/>
                <a:chExt cx="812800" cy="812800"/>
              </a:xfrm>
            </p:grpSpPr>
            <p:sp>
              <p:nvSpPr>
                <p:cNvPr id="290" name="Google Shape;290;g38a3352c4e0_1_6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g38a3352c4e0_1_62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g38a3352c4e0_1_628"/>
              <p:cNvGrpSpPr/>
              <p:nvPr/>
            </p:nvGrpSpPr>
            <p:grpSpPr>
              <a:xfrm rot="5400000">
                <a:off x="335426" y="8928859"/>
                <a:ext cx="807598" cy="822960"/>
                <a:chOff x="0" y="0"/>
                <a:chExt cx="812800" cy="812800"/>
              </a:xfrm>
            </p:grpSpPr>
            <p:sp>
              <p:nvSpPr>
                <p:cNvPr id="293" name="Google Shape;293;g38a3352c4e0_1_6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g38a3352c4e0_1_628"/>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95" name="Google Shape;295;g38a3352c4e0_1_628"/>
              <p:cNvSpPr/>
              <p:nvPr/>
            </p:nvSpPr>
            <p:spPr>
              <a:xfrm>
                <a:off x="376197" y="8984067"/>
                <a:ext cx="725424" cy="7112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g38a3352c4e0_1_628"/>
              <p:cNvSpPr/>
              <p:nvPr/>
            </p:nvSpPr>
            <p:spPr>
              <a:xfrm>
                <a:off x="274896" y="8871427"/>
                <a:ext cx="1067695" cy="922274"/>
              </a:xfrm>
              <a:custGeom>
                <a:rect b="b" l="l" r="r" t="t"/>
                <a:pathLst>
                  <a:path extrusionOk="0" h="3726361" w="4228495">
                    <a:moveTo>
                      <a:pt x="0" y="0"/>
                    </a:moveTo>
                    <a:lnTo>
                      <a:pt x="4228495" y="0"/>
                    </a:lnTo>
                    <a:lnTo>
                      <a:pt x="4228495" y="3726361"/>
                    </a:lnTo>
                    <a:lnTo>
                      <a:pt x="0" y="3726361"/>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g38a3352c4e0_1_554"/>
          <p:cNvSpPr/>
          <p:nvPr/>
        </p:nvSpPr>
        <p:spPr>
          <a:xfrm>
            <a:off x="0" y="0"/>
            <a:ext cx="20116800" cy="10312717"/>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19"/>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nvGrpSpPr>
          <p:cNvPr id="302" name="Google Shape;302;g38a3352c4e0_1_554"/>
          <p:cNvGrpSpPr/>
          <p:nvPr/>
        </p:nvGrpSpPr>
        <p:grpSpPr>
          <a:xfrm>
            <a:off x="-34580" y="-180050"/>
            <a:ext cx="14492306" cy="10647475"/>
            <a:chOff x="2680872" y="3"/>
            <a:chExt cx="3816778" cy="2804181"/>
          </a:xfrm>
        </p:grpSpPr>
        <p:sp>
          <p:nvSpPr>
            <p:cNvPr id="303" name="Google Shape;303;g38a3352c4e0_1_554"/>
            <p:cNvSpPr/>
            <p:nvPr/>
          </p:nvSpPr>
          <p:spPr>
            <a:xfrm>
              <a:off x="2680872" y="3"/>
              <a:ext cx="3801077" cy="2804181"/>
            </a:xfrm>
            <a:custGeom>
              <a:rect b="b" l="l" r="r" t="t"/>
              <a:pathLst>
                <a:path extrusionOk="0" h="2804181" w="6497568">
                  <a:moveTo>
                    <a:pt x="0" y="0"/>
                  </a:moveTo>
                  <a:lnTo>
                    <a:pt x="6497568" y="0"/>
                  </a:lnTo>
                  <a:lnTo>
                    <a:pt x="6497568" y="2804181"/>
                  </a:lnTo>
                  <a:lnTo>
                    <a:pt x="0" y="2804181"/>
                  </a:lnTo>
                  <a:close/>
                </a:path>
              </a:pathLst>
            </a:custGeom>
            <a:gradFill>
              <a:gsLst>
                <a:gs pos="0">
                  <a:srgbClr val="FFFFFF"/>
                </a:gs>
                <a:gs pos="33329">
                  <a:srgbClr val="FFFFFF"/>
                </a:gs>
                <a:gs pos="66670">
                  <a:srgbClr val="FFFFFF">
                    <a:alpha val="69411"/>
                  </a:srgbClr>
                </a:gs>
                <a:gs pos="100000">
                  <a:srgbClr val="FFFFFF">
                    <a:alpha val="0"/>
                  </a:srgbClr>
                </a:gs>
              </a:gsLst>
              <a:lin ang="0" scaled="0"/>
            </a:gra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rgbClr val="002575"/>
                </a:solidFill>
                <a:latin typeface="Calibri"/>
                <a:ea typeface="Calibri"/>
                <a:cs typeface="Calibri"/>
                <a:sym typeface="Calibri"/>
              </a:endParaRPr>
            </a:p>
          </p:txBody>
        </p:sp>
        <p:sp>
          <p:nvSpPr>
            <p:cNvPr id="304" name="Google Shape;304;g38a3352c4e0_1_554"/>
            <p:cNvSpPr txBox="1"/>
            <p:nvPr/>
          </p:nvSpPr>
          <p:spPr>
            <a:xfrm>
              <a:off x="2690050" y="38100"/>
              <a:ext cx="3807600" cy="2766000"/>
            </a:xfrm>
            <a:prstGeom prst="rect">
              <a:avLst/>
            </a:prstGeom>
            <a:noFill/>
            <a:ln>
              <a:noFill/>
            </a:ln>
          </p:spPr>
          <p:txBody>
            <a:bodyPr anchorCtr="0" anchor="ctr" bIns="50775" lIns="50775" spcFirstLastPara="1" rIns="50775" wrap="square" tIns="50775">
              <a:noAutofit/>
            </a:bodyPr>
            <a:lstStyle/>
            <a:p>
              <a:pPr indent="0" lvl="0" marL="0" marR="0" rtl="0" algn="ctr">
                <a:lnSpc>
                  <a:spcPct val="144388"/>
                </a:lnSpc>
                <a:spcBef>
                  <a:spcPts val="0"/>
                </a:spcBef>
                <a:spcAft>
                  <a:spcPts val="0"/>
                </a:spcAft>
                <a:buClr>
                  <a:srgbClr val="000000"/>
                </a:buClr>
                <a:buSzPts val="1800"/>
                <a:buFont typeface="Arial"/>
                <a:buNone/>
              </a:pPr>
              <a:r>
                <a:t/>
              </a:r>
              <a:endParaRPr b="0" i="0" sz="1800" u="none" cap="none" strike="noStrike">
                <a:solidFill>
                  <a:srgbClr val="002575"/>
                </a:solidFill>
                <a:latin typeface="Calibri"/>
                <a:ea typeface="Calibri"/>
                <a:cs typeface="Calibri"/>
                <a:sym typeface="Calibri"/>
              </a:endParaRPr>
            </a:p>
          </p:txBody>
        </p:sp>
      </p:grpSp>
      <p:sp>
        <p:nvSpPr>
          <p:cNvPr id="305" name="Google Shape;305;g38a3352c4e0_1_554"/>
          <p:cNvSpPr/>
          <p:nvPr/>
        </p:nvSpPr>
        <p:spPr>
          <a:xfrm>
            <a:off x="1308194" y="2455831"/>
            <a:ext cx="411214" cy="411214"/>
          </a:xfrm>
          <a:custGeom>
            <a:rect b="b" l="l" r="r" t="t"/>
            <a:pathLst>
              <a:path extrusionOk="0" h="410189" w="410189">
                <a:moveTo>
                  <a:pt x="0" y="0"/>
                </a:moveTo>
                <a:lnTo>
                  <a:pt x="410189" y="0"/>
                </a:lnTo>
                <a:lnTo>
                  <a:pt x="410189" y="410189"/>
                </a:lnTo>
                <a:lnTo>
                  <a:pt x="0" y="410189"/>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306" name="Google Shape;306;g38a3352c4e0_1_554"/>
          <p:cNvSpPr/>
          <p:nvPr/>
        </p:nvSpPr>
        <p:spPr>
          <a:xfrm>
            <a:off x="13004592" y="189392"/>
            <a:ext cx="6552372" cy="1146666"/>
          </a:xfrm>
          <a:custGeom>
            <a:rect b="b" l="l" r="r" t="t"/>
            <a:pathLst>
              <a:path extrusionOk="0" h="1143806" w="6536032">
                <a:moveTo>
                  <a:pt x="0" y="0"/>
                </a:moveTo>
                <a:lnTo>
                  <a:pt x="6536032" y="0"/>
                </a:lnTo>
                <a:lnTo>
                  <a:pt x="6536032" y="1143806"/>
                </a:lnTo>
                <a:lnTo>
                  <a:pt x="0" y="1143806"/>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nvGrpSpPr>
          <p:cNvPr id="307" name="Google Shape;307;g38a3352c4e0_1_554"/>
          <p:cNvGrpSpPr/>
          <p:nvPr/>
        </p:nvGrpSpPr>
        <p:grpSpPr>
          <a:xfrm>
            <a:off x="-34851" y="1785480"/>
            <a:ext cx="1357533" cy="1702922"/>
            <a:chOff x="0" y="-47625"/>
            <a:chExt cx="735950" cy="923193"/>
          </a:xfrm>
        </p:grpSpPr>
        <p:sp>
          <p:nvSpPr>
            <p:cNvPr id="308" name="Google Shape;308;g38a3352c4e0_1_554"/>
            <p:cNvSpPr/>
            <p:nvPr/>
          </p:nvSpPr>
          <p:spPr>
            <a:xfrm>
              <a:off x="0" y="0"/>
              <a:ext cx="735950" cy="875568"/>
            </a:xfrm>
            <a:custGeom>
              <a:rect b="b" l="l" r="r" t="t"/>
              <a:pathLst>
                <a:path extrusionOk="0" h="875568" w="735950">
                  <a:moveTo>
                    <a:pt x="0" y="0"/>
                  </a:moveTo>
                  <a:lnTo>
                    <a:pt x="735950" y="0"/>
                  </a:lnTo>
                  <a:lnTo>
                    <a:pt x="735950" y="875568"/>
                  </a:lnTo>
                  <a:lnTo>
                    <a:pt x="0" y="875568"/>
                  </a:lnTo>
                  <a:close/>
                </a:path>
              </a:pathLst>
            </a:custGeom>
            <a:solidFill>
              <a:srgbClr val="FFA509"/>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309" name="Google Shape;309;g38a3352c4e0_1_554"/>
            <p:cNvSpPr txBox="1"/>
            <p:nvPr/>
          </p:nvSpPr>
          <p:spPr>
            <a:xfrm>
              <a:off x="0" y="-47625"/>
              <a:ext cx="735900" cy="923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10" name="Google Shape;310;g38a3352c4e0_1_554"/>
          <p:cNvGrpSpPr/>
          <p:nvPr/>
        </p:nvGrpSpPr>
        <p:grpSpPr>
          <a:xfrm rot="5400000">
            <a:off x="560016" y="1756059"/>
            <a:ext cx="1849608" cy="1849608"/>
            <a:chOff x="0" y="0"/>
            <a:chExt cx="812800" cy="812800"/>
          </a:xfrm>
        </p:grpSpPr>
        <p:sp>
          <p:nvSpPr>
            <p:cNvPr id="311" name="Google Shape;311;g38a3352c4e0_1_55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12" name="Google Shape;312;g38a3352c4e0_1_554"/>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13" name="Google Shape;313;g38a3352c4e0_1_554"/>
          <p:cNvGrpSpPr/>
          <p:nvPr/>
        </p:nvGrpSpPr>
        <p:grpSpPr>
          <a:xfrm rot="5400000">
            <a:off x="688449" y="1884471"/>
            <a:ext cx="1592763" cy="1592763"/>
            <a:chOff x="0" y="0"/>
            <a:chExt cx="812800" cy="812800"/>
          </a:xfrm>
        </p:grpSpPr>
        <p:sp>
          <p:nvSpPr>
            <p:cNvPr id="314" name="Google Shape;314;g38a3352c4e0_1_55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15" name="Google Shape;315;g38a3352c4e0_1_554"/>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16" name="Google Shape;316;g38a3352c4e0_1_554"/>
          <p:cNvSpPr/>
          <p:nvPr/>
        </p:nvSpPr>
        <p:spPr>
          <a:xfrm>
            <a:off x="782196" y="1978202"/>
            <a:ext cx="1406144" cy="140614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17" name="Google Shape;317;g38a3352c4e0_1_554"/>
          <p:cNvSpPr/>
          <p:nvPr/>
        </p:nvSpPr>
        <p:spPr>
          <a:xfrm>
            <a:off x="965432" y="2179598"/>
            <a:ext cx="977764" cy="967987"/>
          </a:xfrm>
          <a:custGeom>
            <a:rect b="b" l="l" r="r" t="t"/>
            <a:pathLst>
              <a:path extrusionOk="0" h="965573" w="975326">
                <a:moveTo>
                  <a:pt x="0" y="0"/>
                </a:moveTo>
                <a:lnTo>
                  <a:pt x="975326" y="0"/>
                </a:lnTo>
                <a:lnTo>
                  <a:pt x="975326" y="965572"/>
                </a:lnTo>
                <a:lnTo>
                  <a:pt x="0" y="965572"/>
                </a:lnTo>
                <a:lnTo>
                  <a:pt x="0" y="0"/>
                </a:lnTo>
                <a:close/>
              </a:path>
            </a:pathLst>
          </a:custGeom>
          <a:blipFill rotWithShape="1">
            <a:blip r:embed="rId6">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318" name="Google Shape;318;g38a3352c4e0_1_554"/>
          <p:cNvSpPr txBox="1"/>
          <p:nvPr/>
        </p:nvSpPr>
        <p:spPr>
          <a:xfrm>
            <a:off x="2433062" y="2527409"/>
            <a:ext cx="9701100" cy="2001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chemeClr val="dk1"/>
                </a:solidFill>
                <a:latin typeface="Poppins SemiBold"/>
                <a:ea typeface="Poppins SemiBold"/>
                <a:cs typeface="Poppins SemiBold"/>
                <a:sym typeface="Poppins SemiBold"/>
              </a:rPr>
              <a:t>There are 19 FamilySource Centers (FSC) located across the City of Los Angeles, primarily dedicated to supporting families with children aged 5 to 17. These centers focus on advocacy and connecting families to various programs and services.</a:t>
            </a:r>
            <a:endParaRPr b="1" i="0" sz="2600" u="none" cap="none" strike="noStrike">
              <a:solidFill>
                <a:schemeClr val="dk1"/>
              </a:solidFill>
              <a:latin typeface="Poppins SemiBold"/>
              <a:ea typeface="Poppins SemiBold"/>
              <a:cs typeface="Poppins SemiBold"/>
              <a:sym typeface="Poppins SemiBold"/>
            </a:endParaRPr>
          </a:p>
        </p:txBody>
      </p:sp>
      <p:sp>
        <p:nvSpPr>
          <p:cNvPr id="319" name="Google Shape;319;g38a3352c4e0_1_554"/>
          <p:cNvSpPr txBox="1"/>
          <p:nvPr/>
        </p:nvSpPr>
        <p:spPr>
          <a:xfrm>
            <a:off x="2433060" y="1781660"/>
            <a:ext cx="82797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sng" cap="none" strike="noStrike">
                <a:solidFill>
                  <a:schemeClr val="hlink"/>
                </a:solidFill>
                <a:latin typeface="Poppins"/>
                <a:ea typeface="Poppins"/>
                <a:cs typeface="Poppins"/>
                <a:sym typeface="Poppins"/>
                <a:hlinkClick r:id="rId7"/>
              </a:rPr>
              <a:t>FamilySource Program Centers</a:t>
            </a:r>
            <a:endParaRPr b="0" i="0" sz="1100" u="none" cap="none" strike="noStrike">
              <a:solidFill>
                <a:schemeClr val="dk1"/>
              </a:solidFill>
              <a:latin typeface="Arial"/>
              <a:ea typeface="Arial"/>
              <a:cs typeface="Arial"/>
              <a:sym typeface="Arial"/>
            </a:endParaRPr>
          </a:p>
        </p:txBody>
      </p:sp>
      <p:sp>
        <p:nvSpPr>
          <p:cNvPr id="320" name="Google Shape;320;g38a3352c4e0_1_554"/>
          <p:cNvSpPr/>
          <p:nvPr/>
        </p:nvSpPr>
        <p:spPr>
          <a:xfrm>
            <a:off x="1308194" y="5578083"/>
            <a:ext cx="411214" cy="411214"/>
          </a:xfrm>
          <a:custGeom>
            <a:rect b="b" l="l" r="r" t="t"/>
            <a:pathLst>
              <a:path extrusionOk="0" h="410189" w="410189">
                <a:moveTo>
                  <a:pt x="0" y="0"/>
                </a:moveTo>
                <a:lnTo>
                  <a:pt x="410189" y="0"/>
                </a:lnTo>
                <a:lnTo>
                  <a:pt x="410189" y="410189"/>
                </a:lnTo>
                <a:lnTo>
                  <a:pt x="0" y="410189"/>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nvGrpSpPr>
          <p:cNvPr id="321" name="Google Shape;321;g38a3352c4e0_1_554"/>
          <p:cNvGrpSpPr/>
          <p:nvPr/>
        </p:nvGrpSpPr>
        <p:grpSpPr>
          <a:xfrm>
            <a:off x="-34851" y="4907731"/>
            <a:ext cx="1357533" cy="1702922"/>
            <a:chOff x="0" y="-47625"/>
            <a:chExt cx="735950" cy="923193"/>
          </a:xfrm>
        </p:grpSpPr>
        <p:sp>
          <p:nvSpPr>
            <p:cNvPr id="322" name="Google Shape;322;g38a3352c4e0_1_554"/>
            <p:cNvSpPr/>
            <p:nvPr/>
          </p:nvSpPr>
          <p:spPr>
            <a:xfrm>
              <a:off x="0" y="0"/>
              <a:ext cx="735950" cy="875568"/>
            </a:xfrm>
            <a:custGeom>
              <a:rect b="b" l="l" r="r" t="t"/>
              <a:pathLst>
                <a:path extrusionOk="0" h="875568" w="735950">
                  <a:moveTo>
                    <a:pt x="0" y="0"/>
                  </a:moveTo>
                  <a:lnTo>
                    <a:pt x="735950" y="0"/>
                  </a:lnTo>
                  <a:lnTo>
                    <a:pt x="735950" y="875568"/>
                  </a:lnTo>
                  <a:lnTo>
                    <a:pt x="0" y="875568"/>
                  </a:lnTo>
                  <a:close/>
                </a:path>
              </a:pathLst>
            </a:custGeom>
            <a:solidFill>
              <a:srgbClr val="FFA509"/>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323" name="Google Shape;323;g38a3352c4e0_1_554"/>
            <p:cNvSpPr txBox="1"/>
            <p:nvPr/>
          </p:nvSpPr>
          <p:spPr>
            <a:xfrm>
              <a:off x="0" y="-47625"/>
              <a:ext cx="735900" cy="923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g38a3352c4e0_1_554"/>
          <p:cNvGrpSpPr/>
          <p:nvPr/>
        </p:nvGrpSpPr>
        <p:grpSpPr>
          <a:xfrm rot="5400000">
            <a:off x="560016" y="4878311"/>
            <a:ext cx="1849608" cy="1849608"/>
            <a:chOff x="0" y="0"/>
            <a:chExt cx="812800" cy="812800"/>
          </a:xfrm>
        </p:grpSpPr>
        <p:sp>
          <p:nvSpPr>
            <p:cNvPr id="325" name="Google Shape;325;g38a3352c4e0_1_55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26" name="Google Shape;326;g38a3352c4e0_1_554"/>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g38a3352c4e0_1_554"/>
          <p:cNvGrpSpPr/>
          <p:nvPr/>
        </p:nvGrpSpPr>
        <p:grpSpPr>
          <a:xfrm rot="5400000">
            <a:off x="688449" y="5006723"/>
            <a:ext cx="1592763" cy="1592763"/>
            <a:chOff x="0" y="0"/>
            <a:chExt cx="812800" cy="812800"/>
          </a:xfrm>
        </p:grpSpPr>
        <p:sp>
          <p:nvSpPr>
            <p:cNvPr id="328" name="Google Shape;328;g38a3352c4e0_1_55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29" name="Google Shape;329;g38a3352c4e0_1_554"/>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30" name="Google Shape;330;g38a3352c4e0_1_554"/>
          <p:cNvSpPr/>
          <p:nvPr/>
        </p:nvSpPr>
        <p:spPr>
          <a:xfrm>
            <a:off x="782196" y="5100453"/>
            <a:ext cx="1406144" cy="140614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31" name="Google Shape;331;g38a3352c4e0_1_554"/>
          <p:cNvSpPr/>
          <p:nvPr/>
        </p:nvSpPr>
        <p:spPr>
          <a:xfrm>
            <a:off x="965432" y="5301849"/>
            <a:ext cx="977764" cy="967987"/>
          </a:xfrm>
          <a:custGeom>
            <a:rect b="b" l="l" r="r" t="t"/>
            <a:pathLst>
              <a:path extrusionOk="0" h="965573" w="975326">
                <a:moveTo>
                  <a:pt x="0" y="0"/>
                </a:moveTo>
                <a:lnTo>
                  <a:pt x="975326" y="0"/>
                </a:lnTo>
                <a:lnTo>
                  <a:pt x="975326" y="965572"/>
                </a:lnTo>
                <a:lnTo>
                  <a:pt x="0" y="965572"/>
                </a:lnTo>
                <a:lnTo>
                  <a:pt x="0" y="0"/>
                </a:lnTo>
                <a:close/>
              </a:path>
            </a:pathLst>
          </a:custGeom>
          <a:blipFill rotWithShape="1">
            <a:blip r:embed="rId6">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332" name="Google Shape;332;g38a3352c4e0_1_554"/>
          <p:cNvSpPr txBox="1"/>
          <p:nvPr/>
        </p:nvSpPr>
        <p:spPr>
          <a:xfrm>
            <a:off x="2433062" y="5649660"/>
            <a:ext cx="9701100" cy="2001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002575"/>
                </a:solidFill>
                <a:latin typeface="Poppins SemiBold"/>
                <a:ea typeface="Poppins SemiBold"/>
                <a:cs typeface="Poppins SemiBold"/>
                <a:sym typeface="Poppins SemiBold"/>
              </a:rPr>
              <a:t>Hay 19 Centros FamilySource (FSC) ubicados en toda la Ciudad de Los Ángeles, dedicados principalmente a apoyar a familias con niños de 5 a 17 años. Estos centros se enfocan en la defensa de los derechos de las familias y en conectarlas con diversos programas y servicios.</a:t>
            </a:r>
            <a:endParaRPr b="1" i="0" sz="2600" u="none" cap="none" strike="noStrike">
              <a:solidFill>
                <a:srgbClr val="002575"/>
              </a:solidFill>
              <a:latin typeface="Poppins SemiBold"/>
              <a:ea typeface="Poppins SemiBold"/>
              <a:cs typeface="Poppins SemiBold"/>
              <a:sym typeface="Poppins SemiBold"/>
            </a:endParaRPr>
          </a:p>
        </p:txBody>
      </p:sp>
      <p:sp>
        <p:nvSpPr>
          <p:cNvPr id="333" name="Google Shape;333;g38a3352c4e0_1_554"/>
          <p:cNvSpPr txBox="1"/>
          <p:nvPr/>
        </p:nvSpPr>
        <p:spPr>
          <a:xfrm>
            <a:off x="2407846" y="5004764"/>
            <a:ext cx="82797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000" u="sng" cap="none" strike="noStrike">
                <a:solidFill>
                  <a:schemeClr val="hlink"/>
                </a:solidFill>
                <a:latin typeface="Poppins"/>
                <a:ea typeface="Poppins"/>
                <a:cs typeface="Poppins"/>
                <a:sym typeface="Poppins"/>
                <a:hlinkClick r:id="rId8"/>
              </a:rPr>
              <a:t>Centros del programa FamilySource</a:t>
            </a:r>
            <a:endParaRPr b="0" i="0" sz="1100" u="none" cap="none" strike="noStrike">
              <a:solidFill>
                <a:srgbClr val="002575"/>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38a3352c4e0_1_590"/>
          <p:cNvSpPr/>
          <p:nvPr/>
        </p:nvSpPr>
        <p:spPr>
          <a:xfrm>
            <a:off x="0" y="0"/>
            <a:ext cx="20116800" cy="10312717"/>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19"/>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nvGrpSpPr>
          <p:cNvPr id="339" name="Google Shape;339;g38a3352c4e0_1_590"/>
          <p:cNvGrpSpPr/>
          <p:nvPr/>
        </p:nvGrpSpPr>
        <p:grpSpPr>
          <a:xfrm>
            <a:off x="1" y="-334753"/>
            <a:ext cx="14492306" cy="10647475"/>
            <a:chOff x="2680872" y="3"/>
            <a:chExt cx="3816778" cy="2804181"/>
          </a:xfrm>
        </p:grpSpPr>
        <p:sp>
          <p:nvSpPr>
            <p:cNvPr id="340" name="Google Shape;340;g38a3352c4e0_1_590"/>
            <p:cNvSpPr/>
            <p:nvPr/>
          </p:nvSpPr>
          <p:spPr>
            <a:xfrm>
              <a:off x="2680872" y="3"/>
              <a:ext cx="3801077" cy="2804181"/>
            </a:xfrm>
            <a:custGeom>
              <a:rect b="b" l="l" r="r" t="t"/>
              <a:pathLst>
                <a:path extrusionOk="0" h="2804181" w="6497568">
                  <a:moveTo>
                    <a:pt x="0" y="0"/>
                  </a:moveTo>
                  <a:lnTo>
                    <a:pt x="6497568" y="0"/>
                  </a:lnTo>
                  <a:lnTo>
                    <a:pt x="6497568" y="2804181"/>
                  </a:lnTo>
                  <a:lnTo>
                    <a:pt x="0" y="2804181"/>
                  </a:lnTo>
                  <a:close/>
                </a:path>
              </a:pathLst>
            </a:custGeom>
            <a:gradFill>
              <a:gsLst>
                <a:gs pos="0">
                  <a:srgbClr val="FFFFFF"/>
                </a:gs>
                <a:gs pos="33329">
                  <a:srgbClr val="FFFFFF"/>
                </a:gs>
                <a:gs pos="66670">
                  <a:srgbClr val="FFFFFF">
                    <a:alpha val="69411"/>
                  </a:srgbClr>
                </a:gs>
                <a:gs pos="100000">
                  <a:srgbClr val="FFFFFF">
                    <a:alpha val="0"/>
                  </a:srgbClr>
                </a:gs>
              </a:gsLst>
              <a:lin ang="0" scaled="0"/>
            </a:gra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341" name="Google Shape;341;g38a3352c4e0_1_590"/>
            <p:cNvSpPr txBox="1"/>
            <p:nvPr/>
          </p:nvSpPr>
          <p:spPr>
            <a:xfrm>
              <a:off x="2690050" y="38100"/>
              <a:ext cx="3807600" cy="2766000"/>
            </a:xfrm>
            <a:prstGeom prst="rect">
              <a:avLst/>
            </a:prstGeom>
            <a:noFill/>
            <a:ln>
              <a:noFill/>
            </a:ln>
          </p:spPr>
          <p:txBody>
            <a:bodyPr anchorCtr="0" anchor="ctr" bIns="50775" lIns="50775" spcFirstLastPara="1" rIns="50775" wrap="square" tIns="50775">
              <a:noAutofit/>
            </a:bodyPr>
            <a:lstStyle/>
            <a:p>
              <a:pPr indent="0" lvl="0" marL="0" marR="0" rtl="0" algn="ctr">
                <a:lnSpc>
                  <a:spcPct val="144388"/>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42" name="Google Shape;342;g38a3352c4e0_1_590"/>
          <p:cNvSpPr/>
          <p:nvPr/>
        </p:nvSpPr>
        <p:spPr>
          <a:xfrm>
            <a:off x="5567822" y="2616326"/>
            <a:ext cx="791740" cy="764689"/>
          </a:xfrm>
          <a:custGeom>
            <a:rect b="b" l="l" r="r" t="t"/>
            <a:pathLst>
              <a:path extrusionOk="0" h="762782" w="789766">
                <a:moveTo>
                  <a:pt x="0" y="0"/>
                </a:moveTo>
                <a:lnTo>
                  <a:pt x="789766" y="0"/>
                </a:lnTo>
                <a:lnTo>
                  <a:pt x="789766" y="762782"/>
                </a:lnTo>
                <a:lnTo>
                  <a:pt x="0" y="762782"/>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343" name="Google Shape;343;g38a3352c4e0_1_590"/>
          <p:cNvSpPr/>
          <p:nvPr/>
        </p:nvSpPr>
        <p:spPr>
          <a:xfrm>
            <a:off x="12462678" y="-3994"/>
            <a:ext cx="6552372" cy="1146666"/>
          </a:xfrm>
          <a:custGeom>
            <a:rect b="b" l="l" r="r" t="t"/>
            <a:pathLst>
              <a:path extrusionOk="0" h="1143806" w="6536032">
                <a:moveTo>
                  <a:pt x="0" y="0"/>
                </a:moveTo>
                <a:lnTo>
                  <a:pt x="6536032" y="0"/>
                </a:lnTo>
                <a:lnTo>
                  <a:pt x="6536032" y="1143806"/>
                </a:lnTo>
                <a:lnTo>
                  <a:pt x="0" y="1143806"/>
                </a:lnTo>
                <a:lnTo>
                  <a:pt x="0" y="0"/>
                </a:lnTo>
                <a:close/>
              </a:path>
            </a:pathLst>
          </a:custGeom>
          <a:blipFill rotWithShape="1">
            <a:blip r:embed="rId5">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nvGrpSpPr>
          <p:cNvPr id="344" name="Google Shape;344;g38a3352c4e0_1_590"/>
          <p:cNvGrpSpPr/>
          <p:nvPr/>
        </p:nvGrpSpPr>
        <p:grpSpPr>
          <a:xfrm>
            <a:off x="101626" y="1140420"/>
            <a:ext cx="2334257" cy="1766194"/>
            <a:chOff x="0" y="0"/>
            <a:chExt cx="3112342" cy="2354925"/>
          </a:xfrm>
        </p:grpSpPr>
        <p:grpSp>
          <p:nvGrpSpPr>
            <p:cNvPr id="345" name="Google Shape;345;g38a3352c4e0_1_590"/>
            <p:cNvGrpSpPr/>
            <p:nvPr/>
          </p:nvGrpSpPr>
          <p:grpSpPr>
            <a:xfrm>
              <a:off x="0" y="37462"/>
              <a:ext cx="1728379" cy="2168119"/>
              <a:chOff x="0" y="-47625"/>
              <a:chExt cx="735950" cy="923193"/>
            </a:xfrm>
          </p:grpSpPr>
          <p:sp>
            <p:nvSpPr>
              <p:cNvPr id="346" name="Google Shape;346;g38a3352c4e0_1_590"/>
              <p:cNvSpPr/>
              <p:nvPr/>
            </p:nvSpPr>
            <p:spPr>
              <a:xfrm>
                <a:off x="0" y="0"/>
                <a:ext cx="735950" cy="875568"/>
              </a:xfrm>
              <a:custGeom>
                <a:rect b="b" l="l" r="r" t="t"/>
                <a:pathLst>
                  <a:path extrusionOk="0" h="875568" w="735950">
                    <a:moveTo>
                      <a:pt x="0" y="0"/>
                    </a:moveTo>
                    <a:lnTo>
                      <a:pt x="735950" y="0"/>
                    </a:lnTo>
                    <a:lnTo>
                      <a:pt x="735950" y="875568"/>
                    </a:lnTo>
                    <a:lnTo>
                      <a:pt x="0" y="875568"/>
                    </a:lnTo>
                    <a:close/>
                  </a:path>
                </a:pathLst>
              </a:custGeom>
              <a:solidFill>
                <a:srgbClr val="FFA509"/>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347" name="Google Shape;347;g38a3352c4e0_1_590"/>
              <p:cNvSpPr txBox="1"/>
              <p:nvPr/>
            </p:nvSpPr>
            <p:spPr>
              <a:xfrm>
                <a:off x="0" y="-47625"/>
                <a:ext cx="735900" cy="923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g38a3352c4e0_1_590"/>
            <p:cNvGrpSpPr/>
            <p:nvPr/>
          </p:nvGrpSpPr>
          <p:grpSpPr>
            <a:xfrm rot="5400000">
              <a:off x="757417" y="0"/>
              <a:ext cx="2354925" cy="2354925"/>
              <a:chOff x="0" y="0"/>
              <a:chExt cx="812800" cy="812800"/>
            </a:xfrm>
          </p:grpSpPr>
          <p:sp>
            <p:nvSpPr>
              <p:cNvPr id="349" name="Google Shape;349;g38a3352c4e0_1_59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50" name="Google Shape;350;g38a3352c4e0_1_590"/>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51" name="Google Shape;351;g38a3352c4e0_1_590"/>
            <p:cNvGrpSpPr/>
            <p:nvPr/>
          </p:nvGrpSpPr>
          <p:grpSpPr>
            <a:xfrm rot="5400000">
              <a:off x="920910" y="163496"/>
              <a:ext cx="2027936" cy="2027936"/>
              <a:chOff x="0" y="0"/>
              <a:chExt cx="812800" cy="812800"/>
            </a:xfrm>
          </p:grpSpPr>
          <p:sp>
            <p:nvSpPr>
              <p:cNvPr id="352" name="Google Shape;352;g38a3352c4e0_1_59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53" name="Google Shape;353;g38a3352c4e0_1_590"/>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54" name="Google Shape;354;g38a3352c4e0_1_590"/>
            <p:cNvSpPr/>
            <p:nvPr/>
          </p:nvSpPr>
          <p:spPr>
            <a:xfrm>
              <a:off x="1040275" y="282834"/>
              <a:ext cx="1790192" cy="179019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55" name="Google Shape;355;g38a3352c4e0_1_590"/>
            <p:cNvSpPr/>
            <p:nvPr/>
          </p:nvSpPr>
          <p:spPr>
            <a:xfrm>
              <a:off x="1437385" y="524859"/>
              <a:ext cx="1011048" cy="1201840"/>
            </a:xfrm>
            <a:custGeom>
              <a:rect b="b" l="l" r="r" t="t"/>
              <a:pathLst>
                <a:path extrusionOk="0" h="1201840" w="1011048">
                  <a:moveTo>
                    <a:pt x="0" y="0"/>
                  </a:moveTo>
                  <a:lnTo>
                    <a:pt x="1011048" y="0"/>
                  </a:lnTo>
                  <a:lnTo>
                    <a:pt x="1011048" y="1201840"/>
                  </a:lnTo>
                  <a:lnTo>
                    <a:pt x="0" y="1201840"/>
                  </a:lnTo>
                  <a:lnTo>
                    <a:pt x="0" y="0"/>
                  </a:lnTo>
                  <a:close/>
                </a:path>
              </a:pathLst>
            </a:custGeom>
            <a:blipFill rotWithShape="1">
              <a:blip r:embed="rId6">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sp>
        <p:nvSpPr>
          <p:cNvPr id="356" name="Google Shape;356;g38a3352c4e0_1_590"/>
          <p:cNvSpPr txBox="1"/>
          <p:nvPr/>
        </p:nvSpPr>
        <p:spPr>
          <a:xfrm>
            <a:off x="2432413" y="2123612"/>
            <a:ext cx="111789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900"/>
              </a:spcBef>
              <a:spcAft>
                <a:spcPts val="0"/>
              </a:spcAft>
              <a:buNone/>
            </a:pPr>
            <a:r>
              <a:rPr b="1" i="0" lang="en-US" sz="2000" u="none" cap="none" strike="noStrike">
                <a:solidFill>
                  <a:srgbClr val="333333"/>
                </a:solidFill>
                <a:latin typeface="Poppins SemiBold"/>
                <a:ea typeface="Poppins SemiBold"/>
                <a:cs typeface="Poppins SemiBold"/>
                <a:sym typeface="Poppins SemiBold"/>
              </a:rPr>
              <a:t>In an effort to address the dropout rate, the Los Angeles Unified School District (LAUSD) and the City of Los Angeles Economic and Workforce Development Department (EWDD) collaborated to develop a comprehensive dropout recovery model. Established in 2012, the City Partnership program serves youth, ages 16-24 with a focus on school re-engagement and work experience opportunities. LAUSD Pupil Services and Attendance (PSA) Counselors are co-located at 14 YouthSource Centers (YSC) and three America’s Job Center of California (AJCC) to provide comprehensive services that aim to address barriers that impede school attendance and academic achievement</a:t>
            </a:r>
            <a:endParaRPr b="1" i="0" sz="2000" u="none" cap="none" strike="noStrike">
              <a:solidFill>
                <a:srgbClr val="000000"/>
              </a:solidFill>
              <a:latin typeface="Poppins SemiBold"/>
              <a:ea typeface="Poppins SemiBold"/>
              <a:cs typeface="Poppins SemiBold"/>
              <a:sym typeface="Poppins SemiBold"/>
            </a:endParaRPr>
          </a:p>
        </p:txBody>
      </p:sp>
      <p:sp>
        <p:nvSpPr>
          <p:cNvPr id="357" name="Google Shape;357;g38a3352c4e0_1_590"/>
          <p:cNvSpPr txBox="1"/>
          <p:nvPr/>
        </p:nvSpPr>
        <p:spPr>
          <a:xfrm>
            <a:off x="2475062" y="1269530"/>
            <a:ext cx="82995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sng" cap="none" strike="noStrike">
                <a:solidFill>
                  <a:schemeClr val="hlink"/>
                </a:solidFill>
                <a:latin typeface="Poppins"/>
                <a:ea typeface="Poppins"/>
                <a:cs typeface="Poppins"/>
                <a:sym typeface="Poppins"/>
                <a:hlinkClick r:id="rId7"/>
              </a:rPr>
              <a:t>YouthSource/America’s Job Centers </a:t>
            </a:r>
            <a:endParaRPr b="0" i="0" sz="1100" u="none" cap="none" strike="noStrike">
              <a:solidFill>
                <a:schemeClr val="dk1"/>
              </a:solidFill>
              <a:latin typeface="Arial"/>
              <a:ea typeface="Arial"/>
              <a:cs typeface="Arial"/>
              <a:sym typeface="Arial"/>
            </a:endParaRPr>
          </a:p>
        </p:txBody>
      </p:sp>
      <p:sp>
        <p:nvSpPr>
          <p:cNvPr id="358" name="Google Shape;358;g38a3352c4e0_1_590"/>
          <p:cNvSpPr/>
          <p:nvPr/>
        </p:nvSpPr>
        <p:spPr>
          <a:xfrm>
            <a:off x="5581671" y="5869130"/>
            <a:ext cx="791740" cy="764689"/>
          </a:xfrm>
          <a:custGeom>
            <a:rect b="b" l="l" r="r" t="t"/>
            <a:pathLst>
              <a:path extrusionOk="0" h="762782" w="789766">
                <a:moveTo>
                  <a:pt x="0" y="0"/>
                </a:moveTo>
                <a:lnTo>
                  <a:pt x="789766" y="0"/>
                </a:lnTo>
                <a:lnTo>
                  <a:pt x="789766" y="762782"/>
                </a:lnTo>
                <a:lnTo>
                  <a:pt x="0" y="762782"/>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nvGrpSpPr>
          <p:cNvPr id="359" name="Google Shape;359;g38a3352c4e0_1_590"/>
          <p:cNvGrpSpPr/>
          <p:nvPr/>
        </p:nvGrpSpPr>
        <p:grpSpPr>
          <a:xfrm>
            <a:off x="98416" y="5747686"/>
            <a:ext cx="2334257" cy="1766194"/>
            <a:chOff x="0" y="0"/>
            <a:chExt cx="3112342" cy="2354925"/>
          </a:xfrm>
        </p:grpSpPr>
        <p:grpSp>
          <p:nvGrpSpPr>
            <p:cNvPr id="360" name="Google Shape;360;g38a3352c4e0_1_590"/>
            <p:cNvGrpSpPr/>
            <p:nvPr/>
          </p:nvGrpSpPr>
          <p:grpSpPr>
            <a:xfrm>
              <a:off x="0" y="37462"/>
              <a:ext cx="1728379" cy="2168119"/>
              <a:chOff x="0" y="-47625"/>
              <a:chExt cx="735950" cy="923193"/>
            </a:xfrm>
          </p:grpSpPr>
          <p:sp>
            <p:nvSpPr>
              <p:cNvPr id="361" name="Google Shape;361;g38a3352c4e0_1_590"/>
              <p:cNvSpPr/>
              <p:nvPr/>
            </p:nvSpPr>
            <p:spPr>
              <a:xfrm>
                <a:off x="0" y="0"/>
                <a:ext cx="735950" cy="875568"/>
              </a:xfrm>
              <a:custGeom>
                <a:rect b="b" l="l" r="r" t="t"/>
                <a:pathLst>
                  <a:path extrusionOk="0" h="875568" w="735950">
                    <a:moveTo>
                      <a:pt x="0" y="0"/>
                    </a:moveTo>
                    <a:lnTo>
                      <a:pt x="735950" y="0"/>
                    </a:lnTo>
                    <a:lnTo>
                      <a:pt x="735950" y="875568"/>
                    </a:lnTo>
                    <a:lnTo>
                      <a:pt x="0" y="875568"/>
                    </a:lnTo>
                    <a:close/>
                  </a:path>
                </a:pathLst>
              </a:custGeom>
              <a:solidFill>
                <a:srgbClr val="FFA509"/>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362" name="Google Shape;362;g38a3352c4e0_1_590"/>
              <p:cNvSpPr txBox="1"/>
              <p:nvPr/>
            </p:nvSpPr>
            <p:spPr>
              <a:xfrm>
                <a:off x="0" y="-47625"/>
                <a:ext cx="735900" cy="923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g38a3352c4e0_1_590"/>
            <p:cNvGrpSpPr/>
            <p:nvPr/>
          </p:nvGrpSpPr>
          <p:grpSpPr>
            <a:xfrm rot="5400000">
              <a:off x="757417" y="0"/>
              <a:ext cx="2354925" cy="2354925"/>
              <a:chOff x="0" y="0"/>
              <a:chExt cx="812800" cy="812800"/>
            </a:xfrm>
          </p:grpSpPr>
          <p:sp>
            <p:nvSpPr>
              <p:cNvPr id="364" name="Google Shape;364;g38a3352c4e0_1_59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65" name="Google Shape;365;g38a3352c4e0_1_590"/>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g38a3352c4e0_1_590"/>
            <p:cNvGrpSpPr/>
            <p:nvPr/>
          </p:nvGrpSpPr>
          <p:grpSpPr>
            <a:xfrm rot="5400000">
              <a:off x="920910" y="163496"/>
              <a:ext cx="2027936" cy="2027936"/>
              <a:chOff x="0" y="0"/>
              <a:chExt cx="812800" cy="812800"/>
            </a:xfrm>
          </p:grpSpPr>
          <p:sp>
            <p:nvSpPr>
              <p:cNvPr id="367" name="Google Shape;367;g38a3352c4e0_1_59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68" name="Google Shape;368;g38a3352c4e0_1_590"/>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69" name="Google Shape;369;g38a3352c4e0_1_590"/>
            <p:cNvSpPr/>
            <p:nvPr/>
          </p:nvSpPr>
          <p:spPr>
            <a:xfrm>
              <a:off x="1040275" y="282834"/>
              <a:ext cx="1790192" cy="179019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70" name="Google Shape;370;g38a3352c4e0_1_590"/>
            <p:cNvSpPr/>
            <p:nvPr/>
          </p:nvSpPr>
          <p:spPr>
            <a:xfrm>
              <a:off x="1437385" y="524859"/>
              <a:ext cx="1011048" cy="1201840"/>
            </a:xfrm>
            <a:custGeom>
              <a:rect b="b" l="l" r="r" t="t"/>
              <a:pathLst>
                <a:path extrusionOk="0" h="1201840" w="1011048">
                  <a:moveTo>
                    <a:pt x="0" y="0"/>
                  </a:moveTo>
                  <a:lnTo>
                    <a:pt x="1011048" y="0"/>
                  </a:lnTo>
                  <a:lnTo>
                    <a:pt x="1011048" y="1201840"/>
                  </a:lnTo>
                  <a:lnTo>
                    <a:pt x="0" y="1201840"/>
                  </a:lnTo>
                  <a:lnTo>
                    <a:pt x="0" y="0"/>
                  </a:lnTo>
                  <a:close/>
                </a:path>
              </a:pathLst>
            </a:custGeom>
            <a:blipFill rotWithShape="1">
              <a:blip r:embed="rId6">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sp>
        <p:nvSpPr>
          <p:cNvPr id="371" name="Google Shape;371;g38a3352c4e0_1_590"/>
          <p:cNvSpPr txBox="1"/>
          <p:nvPr/>
        </p:nvSpPr>
        <p:spPr>
          <a:xfrm>
            <a:off x="2479125" y="6252642"/>
            <a:ext cx="12109200" cy="3232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100" u="none" cap="none" strike="noStrike">
                <a:solidFill>
                  <a:srgbClr val="002575"/>
                </a:solidFill>
                <a:latin typeface="Poppins SemiBold"/>
                <a:ea typeface="Poppins SemiBold"/>
                <a:cs typeface="Poppins SemiBold"/>
                <a:sym typeface="Poppins SemiBold"/>
              </a:rPr>
              <a:t>Para abordar la tasa de deserción escolar, el Distrito Escolar Unificado de Los Ángeles (LAUSD) y el Departamento de Desarrollo Económico y Laboral de la Ciudad de Los Ángeles (EWDD) colaboraron para desarrollar un modelo integral de recuperación. Establecido en 2012, el programa City Partnership atiende a jóvenes de 16 a 24 años, enfocándose en la reincorporación escolar y la oportunidad de adquirir experiencia laboral. Los consejeros de Servicios Estudiantiles y Asistencia (PSA) del LAUSD comparten ubicación en 14 Centros YouthSource (YSC) y tres Centros de Empleo de América de California (AJCC) para brindar servicios integrales que buscan abordar las barreras que impiden la asistencia escolar y el rendimiento académico.</a:t>
            </a:r>
            <a:br>
              <a:rPr b="1" i="0" lang="en-US" sz="2100" u="none" cap="none" strike="noStrike">
                <a:solidFill>
                  <a:srgbClr val="002575"/>
                </a:solidFill>
                <a:latin typeface="Poppins SemiBold"/>
                <a:ea typeface="Poppins SemiBold"/>
                <a:cs typeface="Poppins SemiBold"/>
                <a:sym typeface="Poppins SemiBold"/>
              </a:rPr>
            </a:br>
            <a:endParaRPr b="1" i="0" sz="2100" u="none" cap="none" strike="noStrike">
              <a:solidFill>
                <a:srgbClr val="002575"/>
              </a:solidFill>
              <a:latin typeface="Poppins SemiBold"/>
              <a:ea typeface="Poppins SemiBold"/>
              <a:cs typeface="Poppins SemiBold"/>
              <a:sym typeface="Poppins SemiBold"/>
            </a:endParaRPr>
          </a:p>
        </p:txBody>
      </p:sp>
      <p:sp>
        <p:nvSpPr>
          <p:cNvPr id="372" name="Google Shape;372;g38a3352c4e0_1_590"/>
          <p:cNvSpPr txBox="1"/>
          <p:nvPr/>
        </p:nvSpPr>
        <p:spPr>
          <a:xfrm>
            <a:off x="2474358" y="5633828"/>
            <a:ext cx="75651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000" u="sng" cap="none" strike="noStrike">
                <a:solidFill>
                  <a:schemeClr val="hlink"/>
                </a:solidFill>
                <a:latin typeface="Poppins"/>
                <a:ea typeface="Poppins"/>
                <a:cs typeface="Poppins"/>
                <a:sym typeface="Poppins"/>
                <a:hlinkClick r:id="rId8"/>
              </a:rPr>
              <a:t>YouthSource/America’s Job Centers </a:t>
            </a:r>
            <a:endParaRPr b="0" i="0" sz="1100" u="none" cap="none" strike="noStrike">
              <a:solidFill>
                <a:srgbClr val="002575"/>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g38a3352c4e0_1_726"/>
          <p:cNvSpPr/>
          <p:nvPr/>
        </p:nvSpPr>
        <p:spPr>
          <a:xfrm>
            <a:off x="0" y="0"/>
            <a:ext cx="19979640" cy="10312717"/>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19"/>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nvGrpSpPr>
          <p:cNvPr id="378" name="Google Shape;378;g38a3352c4e0_1_726"/>
          <p:cNvGrpSpPr/>
          <p:nvPr/>
        </p:nvGrpSpPr>
        <p:grpSpPr>
          <a:xfrm>
            <a:off x="-45949" y="105236"/>
            <a:ext cx="18333919" cy="2044719"/>
            <a:chOff x="0" y="-38100"/>
            <a:chExt cx="4959000" cy="368524"/>
          </a:xfrm>
        </p:grpSpPr>
        <p:sp>
          <p:nvSpPr>
            <p:cNvPr id="379" name="Google Shape;379;g38a3352c4e0_1_726"/>
            <p:cNvSpPr/>
            <p:nvPr/>
          </p:nvSpPr>
          <p:spPr>
            <a:xfrm>
              <a:off x="0" y="0"/>
              <a:ext cx="4958901" cy="330424"/>
            </a:xfrm>
            <a:custGeom>
              <a:rect b="b" l="l" r="r" t="t"/>
              <a:pathLst>
                <a:path extrusionOk="0" h="330424" w="4958901">
                  <a:moveTo>
                    <a:pt x="0" y="0"/>
                  </a:moveTo>
                  <a:lnTo>
                    <a:pt x="4958901" y="0"/>
                  </a:lnTo>
                  <a:lnTo>
                    <a:pt x="4958901" y="330424"/>
                  </a:lnTo>
                  <a:lnTo>
                    <a:pt x="0" y="330424"/>
                  </a:lnTo>
                  <a:close/>
                </a:path>
              </a:pathLst>
            </a:custGeom>
            <a:solidFill>
              <a:srgbClr val="002575"/>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380" name="Google Shape;380;g38a3352c4e0_1_726"/>
            <p:cNvSpPr txBox="1"/>
            <p:nvPr/>
          </p:nvSpPr>
          <p:spPr>
            <a:xfrm>
              <a:off x="0" y="-38100"/>
              <a:ext cx="4959000" cy="368400"/>
            </a:xfrm>
            <a:prstGeom prst="rect">
              <a:avLst/>
            </a:prstGeom>
            <a:noFill/>
            <a:ln>
              <a:noFill/>
            </a:ln>
          </p:spPr>
          <p:txBody>
            <a:bodyPr anchorCtr="0" anchor="ctr" bIns="50775" lIns="50775" spcFirstLastPara="1" rIns="50775" wrap="square" tIns="50775">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81" name="Google Shape;381;g38a3352c4e0_1_726"/>
          <p:cNvSpPr/>
          <p:nvPr/>
        </p:nvSpPr>
        <p:spPr>
          <a:xfrm>
            <a:off x="393072" y="150158"/>
            <a:ext cx="2187151" cy="2187151"/>
          </a:xfrm>
          <a:custGeom>
            <a:rect b="b" l="l" r="r" t="t"/>
            <a:pathLst>
              <a:path extrusionOk="0" h="2181697" w="2181697">
                <a:moveTo>
                  <a:pt x="0" y="0"/>
                </a:moveTo>
                <a:lnTo>
                  <a:pt x="2181698" y="0"/>
                </a:lnTo>
                <a:lnTo>
                  <a:pt x="2181698" y="2181697"/>
                </a:lnTo>
                <a:lnTo>
                  <a:pt x="0" y="2181697"/>
                </a:lnTo>
                <a:lnTo>
                  <a:pt x="0" y="0"/>
                </a:lnTo>
                <a:close/>
              </a:path>
            </a:pathLst>
          </a:custGeom>
          <a:blipFill rotWithShape="1">
            <a:blip r:embed="rId4">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382" name="Google Shape;382;g38a3352c4e0_1_726"/>
          <p:cNvSpPr txBox="1"/>
          <p:nvPr/>
        </p:nvSpPr>
        <p:spPr>
          <a:xfrm>
            <a:off x="5996997" y="263789"/>
            <a:ext cx="11375700" cy="7389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4800"/>
              <a:buFont typeface="Arial"/>
              <a:buNone/>
            </a:pPr>
            <a:r>
              <a:rPr b="1" i="0" lang="en-US" sz="4800" u="none" cap="none" strike="noStrike">
                <a:solidFill>
                  <a:srgbClr val="FFFFFF"/>
                </a:solidFill>
                <a:latin typeface="Poppins"/>
                <a:ea typeface="Poppins"/>
                <a:cs typeface="Poppins"/>
                <a:sym typeface="Poppins"/>
              </a:rPr>
              <a:t>Pupil Services and Attendance </a:t>
            </a:r>
            <a:endParaRPr b="0" i="0" sz="1400" u="none" cap="none" strike="noStrike">
              <a:solidFill>
                <a:srgbClr val="000000"/>
              </a:solidFill>
              <a:latin typeface="Arial"/>
              <a:ea typeface="Arial"/>
              <a:cs typeface="Arial"/>
              <a:sym typeface="Arial"/>
            </a:endParaRPr>
          </a:p>
        </p:txBody>
      </p:sp>
      <p:sp>
        <p:nvSpPr>
          <p:cNvPr id="383" name="Google Shape;383;g38a3352c4e0_1_726"/>
          <p:cNvSpPr txBox="1"/>
          <p:nvPr/>
        </p:nvSpPr>
        <p:spPr>
          <a:xfrm>
            <a:off x="5996997" y="1030620"/>
            <a:ext cx="11375700" cy="7389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4800"/>
              <a:buFont typeface="Arial"/>
              <a:buNone/>
            </a:pPr>
            <a:r>
              <a:rPr b="1" i="0" lang="en-US" sz="4800" u="none" cap="none" strike="noStrike">
                <a:solidFill>
                  <a:srgbClr val="FFC000"/>
                </a:solidFill>
                <a:latin typeface="Poppins"/>
                <a:ea typeface="Poppins"/>
                <a:cs typeface="Poppins"/>
                <a:sym typeface="Poppins"/>
              </a:rPr>
              <a:t>Servicios y Asistencia Estudiantil</a:t>
            </a:r>
            <a:endParaRPr b="0" i="0" sz="1400" u="none" cap="none" strike="noStrike">
              <a:solidFill>
                <a:srgbClr val="FFC000"/>
              </a:solidFill>
              <a:latin typeface="Arial"/>
              <a:ea typeface="Arial"/>
              <a:cs typeface="Arial"/>
              <a:sym typeface="Arial"/>
            </a:endParaRPr>
          </a:p>
        </p:txBody>
      </p:sp>
      <p:sp>
        <p:nvSpPr>
          <p:cNvPr id="384" name="Google Shape;384;g38a3352c4e0_1_726"/>
          <p:cNvSpPr/>
          <p:nvPr/>
        </p:nvSpPr>
        <p:spPr>
          <a:xfrm>
            <a:off x="6750754" y="2888613"/>
            <a:ext cx="4163590" cy="2872297"/>
          </a:xfrm>
          <a:custGeom>
            <a:rect b="b" l="l" r="r" t="t"/>
            <a:pathLst>
              <a:path extrusionOk="0" h="3730256" w="4153207">
                <a:moveTo>
                  <a:pt x="0" y="0"/>
                </a:moveTo>
                <a:lnTo>
                  <a:pt x="4153207" y="0"/>
                </a:lnTo>
                <a:lnTo>
                  <a:pt x="4153207" y="3730255"/>
                </a:lnTo>
                <a:lnTo>
                  <a:pt x="0" y="3730255"/>
                </a:lnTo>
                <a:lnTo>
                  <a:pt x="0" y="0"/>
                </a:lnTo>
                <a:close/>
              </a:path>
            </a:pathLst>
          </a:custGeom>
          <a:blipFill rotWithShape="1">
            <a:blip r:embed="rId5">
              <a:alphaModFix/>
            </a:blip>
            <a:stretch>
              <a:fillRect b="-22689" l="-22499" r="-70958" t="-20558"/>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385" name="Google Shape;385;g38a3352c4e0_1_726"/>
          <p:cNvSpPr txBox="1"/>
          <p:nvPr/>
        </p:nvSpPr>
        <p:spPr>
          <a:xfrm>
            <a:off x="2456876" y="6186799"/>
            <a:ext cx="14921100" cy="92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sng" cap="none" strike="noStrike">
                <a:solidFill>
                  <a:schemeClr val="hlink"/>
                </a:solidFill>
                <a:latin typeface="Poppins ExtraBold"/>
                <a:ea typeface="Poppins ExtraBold"/>
                <a:cs typeface="Poppins ExtraBold"/>
                <a:sym typeface="Poppins ExtraBold"/>
                <a:hlinkClick r:id="rId6"/>
              </a:rPr>
              <a:t>Virtual Academy </a:t>
            </a:r>
            <a:r>
              <a:rPr b="0" i="0" lang="en-US" sz="3000" u="none" cap="none" strike="noStrike">
                <a:solidFill>
                  <a:srgbClr val="002575"/>
                </a:solidFill>
                <a:latin typeface="Poppins ExtraBold"/>
                <a:ea typeface="Poppins ExtraBold"/>
                <a:cs typeface="Poppins ExtraBold"/>
                <a:sym typeface="Poppins ExtraBold"/>
              </a:rPr>
              <a:t>options may be available to aid regular attendance, which is crucial for learning and stability, especially now.</a:t>
            </a:r>
            <a:endParaRPr b="0" i="0" sz="1800" u="none" cap="none" strike="noStrike">
              <a:solidFill>
                <a:srgbClr val="000000"/>
              </a:solidFill>
              <a:latin typeface="Poppins ExtraBold"/>
              <a:ea typeface="Poppins ExtraBold"/>
              <a:cs typeface="Poppins ExtraBold"/>
              <a:sym typeface="Poppins ExtraBold"/>
            </a:endParaRPr>
          </a:p>
        </p:txBody>
      </p:sp>
      <p:grpSp>
        <p:nvGrpSpPr>
          <p:cNvPr id="386" name="Google Shape;386;g38a3352c4e0_1_726"/>
          <p:cNvGrpSpPr/>
          <p:nvPr/>
        </p:nvGrpSpPr>
        <p:grpSpPr>
          <a:xfrm>
            <a:off x="915300" y="2822730"/>
            <a:ext cx="5835715" cy="2538063"/>
            <a:chOff x="610200" y="1881820"/>
            <a:chExt cx="3890476" cy="1692042"/>
          </a:xfrm>
        </p:grpSpPr>
        <p:grpSp>
          <p:nvGrpSpPr>
            <p:cNvPr id="387" name="Google Shape;387;g38a3352c4e0_1_726"/>
            <p:cNvGrpSpPr/>
            <p:nvPr/>
          </p:nvGrpSpPr>
          <p:grpSpPr>
            <a:xfrm>
              <a:off x="610200" y="1881820"/>
              <a:ext cx="3890476" cy="1692042"/>
              <a:chOff x="0" y="-57150"/>
              <a:chExt cx="1536948" cy="582900"/>
            </a:xfrm>
          </p:grpSpPr>
          <p:sp>
            <p:nvSpPr>
              <p:cNvPr id="388" name="Google Shape;388;g38a3352c4e0_1_726"/>
              <p:cNvSpPr/>
              <p:nvPr/>
            </p:nvSpPr>
            <p:spPr>
              <a:xfrm>
                <a:off x="0" y="0"/>
                <a:ext cx="1536948" cy="525654"/>
              </a:xfrm>
              <a:custGeom>
                <a:rect b="b" l="l" r="r" t="t"/>
                <a:pathLst>
                  <a:path extrusionOk="0" h="525654" w="1536948">
                    <a:moveTo>
                      <a:pt x="67660" y="0"/>
                    </a:moveTo>
                    <a:lnTo>
                      <a:pt x="1469288" y="0"/>
                    </a:lnTo>
                    <a:cubicBezTo>
                      <a:pt x="1487232" y="0"/>
                      <a:pt x="1504442" y="7128"/>
                      <a:pt x="1517131" y="19817"/>
                    </a:cubicBezTo>
                    <a:cubicBezTo>
                      <a:pt x="1529820" y="32506"/>
                      <a:pt x="1536948" y="49716"/>
                      <a:pt x="1536948" y="67660"/>
                    </a:cubicBezTo>
                    <a:lnTo>
                      <a:pt x="1536948" y="457993"/>
                    </a:lnTo>
                    <a:cubicBezTo>
                      <a:pt x="1536948" y="475938"/>
                      <a:pt x="1529820" y="493148"/>
                      <a:pt x="1517131" y="505836"/>
                    </a:cubicBezTo>
                    <a:cubicBezTo>
                      <a:pt x="1504442" y="518525"/>
                      <a:pt x="1487232" y="525654"/>
                      <a:pt x="1469288" y="525654"/>
                    </a:cubicBezTo>
                    <a:lnTo>
                      <a:pt x="67660" y="525654"/>
                    </a:lnTo>
                    <a:cubicBezTo>
                      <a:pt x="49716" y="525654"/>
                      <a:pt x="32506" y="518525"/>
                      <a:pt x="19817" y="505836"/>
                    </a:cubicBezTo>
                    <a:cubicBezTo>
                      <a:pt x="7128" y="493148"/>
                      <a:pt x="0" y="475938"/>
                      <a:pt x="0" y="457993"/>
                    </a:cubicBezTo>
                    <a:lnTo>
                      <a:pt x="0" y="67660"/>
                    </a:lnTo>
                    <a:cubicBezTo>
                      <a:pt x="0" y="49716"/>
                      <a:pt x="7128" y="32506"/>
                      <a:pt x="19817" y="19817"/>
                    </a:cubicBezTo>
                    <a:cubicBezTo>
                      <a:pt x="32506" y="7128"/>
                      <a:pt x="49716" y="0"/>
                      <a:pt x="67660" y="0"/>
                    </a:cubicBezTo>
                    <a:close/>
                  </a:path>
                </a:pathLst>
              </a:custGeom>
              <a:solidFill>
                <a:srgbClr val="005F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89" name="Google Shape;389;g38a3352c4e0_1_726"/>
              <p:cNvSpPr txBox="1"/>
              <p:nvPr/>
            </p:nvSpPr>
            <p:spPr>
              <a:xfrm>
                <a:off x="0" y="-57150"/>
                <a:ext cx="1536900" cy="582900"/>
              </a:xfrm>
              <a:prstGeom prst="rect">
                <a:avLst/>
              </a:prstGeom>
              <a:noFill/>
              <a:ln>
                <a:noFill/>
              </a:ln>
            </p:spPr>
            <p:txBody>
              <a:bodyPr anchorCtr="0" anchor="ctr" bIns="50775" lIns="50775" spcFirstLastPara="1" rIns="50775" wrap="square" tIns="50775">
                <a:noAutofit/>
              </a:bodyPr>
              <a:lstStyle/>
              <a:p>
                <a:pPr indent="0" lvl="0" marL="0" marR="0" rtl="0" algn="ctr">
                  <a:lnSpc>
                    <a:spcPct val="1581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90" name="Google Shape;390;g38a3352c4e0_1_726"/>
            <p:cNvSpPr txBox="1"/>
            <p:nvPr/>
          </p:nvSpPr>
          <p:spPr>
            <a:xfrm>
              <a:off x="808340" y="2098905"/>
              <a:ext cx="3387600" cy="128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FFFFFF"/>
                  </a:solidFill>
                  <a:latin typeface="Poppins"/>
                  <a:ea typeface="Poppins"/>
                  <a:cs typeface="Poppins"/>
                  <a:sym typeface="Poppins"/>
                </a:rPr>
                <a:t>Available services include: </a:t>
              </a:r>
              <a:endParaRPr i="0" sz="900" u="none" cap="none" strike="noStrike">
                <a:solidFill>
                  <a:srgbClr val="000000"/>
                </a:solidFill>
                <a:latin typeface="Poppins"/>
                <a:ea typeface="Poppins"/>
                <a:cs typeface="Poppins"/>
                <a:sym typeface="Poppins"/>
              </a:endParaRPr>
            </a:p>
            <a:p>
              <a:pPr indent="-234950" lvl="1" marL="482600" marR="0" rtl="0" algn="l">
                <a:lnSpc>
                  <a:spcPct val="100000"/>
                </a:lnSpc>
                <a:spcBef>
                  <a:spcPts val="0"/>
                </a:spcBef>
                <a:spcAft>
                  <a:spcPts val="0"/>
                </a:spcAft>
                <a:buClr>
                  <a:srgbClr val="FFFFFF"/>
                </a:buClr>
                <a:buSzPts val="3300"/>
                <a:buFont typeface="Poppins"/>
                <a:buChar char="•"/>
              </a:pPr>
              <a:r>
                <a:rPr b="1" i="0" lang="en-US" sz="2200" u="none" cap="none" strike="noStrike">
                  <a:solidFill>
                    <a:srgbClr val="FFFFFF"/>
                  </a:solidFill>
                  <a:latin typeface="Poppins"/>
                  <a:ea typeface="Poppins"/>
                  <a:cs typeface="Poppins"/>
                  <a:sym typeface="Poppins"/>
                </a:rPr>
                <a:t>Counseling</a:t>
              </a:r>
              <a:endParaRPr i="0" sz="900" u="none" cap="none" strike="noStrike">
                <a:solidFill>
                  <a:srgbClr val="000000"/>
                </a:solidFill>
                <a:latin typeface="Poppins"/>
                <a:ea typeface="Poppins"/>
                <a:cs typeface="Poppins"/>
                <a:sym typeface="Poppins"/>
              </a:endParaRPr>
            </a:p>
            <a:p>
              <a:pPr indent="-234950" lvl="1" marL="482600" marR="0" rtl="0" algn="l">
                <a:lnSpc>
                  <a:spcPct val="100000"/>
                </a:lnSpc>
                <a:spcBef>
                  <a:spcPts val="0"/>
                </a:spcBef>
                <a:spcAft>
                  <a:spcPts val="0"/>
                </a:spcAft>
                <a:buClr>
                  <a:srgbClr val="FFFFFF"/>
                </a:buClr>
                <a:buSzPts val="3300"/>
                <a:buFont typeface="Poppins"/>
                <a:buChar char="•"/>
              </a:pPr>
              <a:r>
                <a:rPr b="1" i="0" lang="en-US" sz="2200" u="none" cap="none" strike="noStrike">
                  <a:solidFill>
                    <a:srgbClr val="FFFFFF"/>
                  </a:solidFill>
                  <a:latin typeface="Poppins"/>
                  <a:ea typeface="Poppins"/>
                  <a:cs typeface="Poppins"/>
                  <a:sym typeface="Poppins"/>
                </a:rPr>
                <a:t>Wellness centers</a:t>
              </a:r>
              <a:endParaRPr i="0" sz="900" u="none" cap="none" strike="noStrike">
                <a:solidFill>
                  <a:srgbClr val="000000"/>
                </a:solidFill>
                <a:latin typeface="Poppins"/>
                <a:ea typeface="Poppins"/>
                <a:cs typeface="Poppins"/>
                <a:sym typeface="Poppins"/>
              </a:endParaRPr>
            </a:p>
            <a:p>
              <a:pPr indent="-234950" lvl="1" marL="482600" marR="0" rtl="0" algn="l">
                <a:lnSpc>
                  <a:spcPct val="100000"/>
                </a:lnSpc>
                <a:spcBef>
                  <a:spcPts val="0"/>
                </a:spcBef>
                <a:spcAft>
                  <a:spcPts val="0"/>
                </a:spcAft>
                <a:buClr>
                  <a:srgbClr val="FFFFFF"/>
                </a:buClr>
                <a:buSzPts val="3300"/>
                <a:buFont typeface="Arial"/>
                <a:buChar char="•"/>
              </a:pPr>
              <a:r>
                <a:rPr b="1" i="0" lang="en-US" sz="2200" u="none" cap="none" strike="noStrike">
                  <a:solidFill>
                    <a:srgbClr val="FFFFFF"/>
                  </a:solidFill>
                  <a:latin typeface="Poppins"/>
                  <a:ea typeface="Poppins"/>
                  <a:cs typeface="Poppins"/>
                  <a:sym typeface="Poppins"/>
                </a:rPr>
                <a:t>Referrals to basic necessitie</a:t>
              </a:r>
              <a:r>
                <a:rPr b="1" i="0" lang="en-US" sz="2200" u="none" cap="none" strike="noStrike">
                  <a:solidFill>
                    <a:srgbClr val="FFFFFF"/>
                  </a:solidFill>
                  <a:latin typeface="Poppins Medium"/>
                  <a:ea typeface="Poppins Medium"/>
                  <a:cs typeface="Poppins Medium"/>
                  <a:sym typeface="Poppins Medium"/>
                </a:rPr>
                <a:t>s</a:t>
              </a:r>
              <a:endParaRPr b="0" i="0" sz="900" u="none" cap="none" strike="noStrike">
                <a:solidFill>
                  <a:srgbClr val="000000"/>
                </a:solidFill>
                <a:latin typeface="Arial"/>
                <a:ea typeface="Arial"/>
                <a:cs typeface="Arial"/>
                <a:sym typeface="Arial"/>
              </a:endParaRPr>
            </a:p>
          </p:txBody>
        </p:sp>
      </p:grpSp>
      <p:grpSp>
        <p:nvGrpSpPr>
          <p:cNvPr id="391" name="Google Shape;391;g38a3352c4e0_1_726"/>
          <p:cNvGrpSpPr/>
          <p:nvPr/>
        </p:nvGrpSpPr>
        <p:grpSpPr>
          <a:xfrm>
            <a:off x="0" y="5732814"/>
            <a:ext cx="2334257" cy="1766194"/>
            <a:chOff x="0" y="0"/>
            <a:chExt cx="3112342" cy="2354925"/>
          </a:xfrm>
        </p:grpSpPr>
        <p:grpSp>
          <p:nvGrpSpPr>
            <p:cNvPr id="392" name="Google Shape;392;g38a3352c4e0_1_726"/>
            <p:cNvGrpSpPr/>
            <p:nvPr/>
          </p:nvGrpSpPr>
          <p:grpSpPr>
            <a:xfrm>
              <a:off x="0" y="37462"/>
              <a:ext cx="1728379" cy="2168119"/>
              <a:chOff x="0" y="-47625"/>
              <a:chExt cx="735950" cy="923193"/>
            </a:xfrm>
          </p:grpSpPr>
          <p:sp>
            <p:nvSpPr>
              <p:cNvPr id="393" name="Google Shape;393;g38a3352c4e0_1_726"/>
              <p:cNvSpPr/>
              <p:nvPr/>
            </p:nvSpPr>
            <p:spPr>
              <a:xfrm>
                <a:off x="0" y="0"/>
                <a:ext cx="735950" cy="875568"/>
              </a:xfrm>
              <a:custGeom>
                <a:rect b="b" l="l" r="r" t="t"/>
                <a:pathLst>
                  <a:path extrusionOk="0" h="875568" w="735950">
                    <a:moveTo>
                      <a:pt x="0" y="0"/>
                    </a:moveTo>
                    <a:lnTo>
                      <a:pt x="735950" y="0"/>
                    </a:lnTo>
                    <a:lnTo>
                      <a:pt x="735950" y="875568"/>
                    </a:lnTo>
                    <a:lnTo>
                      <a:pt x="0" y="875568"/>
                    </a:lnTo>
                    <a:close/>
                  </a:path>
                </a:pathLst>
              </a:custGeom>
              <a:solidFill>
                <a:srgbClr val="FFA509"/>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394" name="Google Shape;394;g38a3352c4e0_1_726"/>
              <p:cNvSpPr txBox="1"/>
              <p:nvPr/>
            </p:nvSpPr>
            <p:spPr>
              <a:xfrm>
                <a:off x="0" y="-47625"/>
                <a:ext cx="735900" cy="923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95" name="Google Shape;395;g38a3352c4e0_1_726"/>
            <p:cNvGrpSpPr/>
            <p:nvPr/>
          </p:nvGrpSpPr>
          <p:grpSpPr>
            <a:xfrm rot="5400000">
              <a:off x="757417" y="0"/>
              <a:ext cx="2354925" cy="2354925"/>
              <a:chOff x="0" y="0"/>
              <a:chExt cx="812800" cy="812800"/>
            </a:xfrm>
          </p:grpSpPr>
          <p:sp>
            <p:nvSpPr>
              <p:cNvPr id="396" name="Google Shape;396;g38a3352c4e0_1_7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97" name="Google Shape;397;g38a3352c4e0_1_726"/>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98" name="Google Shape;398;g38a3352c4e0_1_726"/>
            <p:cNvGrpSpPr/>
            <p:nvPr/>
          </p:nvGrpSpPr>
          <p:grpSpPr>
            <a:xfrm rot="5400000">
              <a:off x="920910" y="163496"/>
              <a:ext cx="2027936" cy="2027936"/>
              <a:chOff x="0" y="0"/>
              <a:chExt cx="812800" cy="812800"/>
            </a:xfrm>
          </p:grpSpPr>
          <p:sp>
            <p:nvSpPr>
              <p:cNvPr id="399" name="Google Shape;399;g38a3352c4e0_1_7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00" name="Google Shape;400;g38a3352c4e0_1_726"/>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01" name="Google Shape;401;g38a3352c4e0_1_726"/>
            <p:cNvSpPr/>
            <p:nvPr/>
          </p:nvSpPr>
          <p:spPr>
            <a:xfrm>
              <a:off x="1040275" y="282834"/>
              <a:ext cx="1790192" cy="179019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sp>
        <p:nvSpPr>
          <p:cNvPr id="402" name="Google Shape;402;g38a3352c4e0_1_726"/>
          <p:cNvSpPr txBox="1"/>
          <p:nvPr/>
        </p:nvSpPr>
        <p:spPr>
          <a:xfrm>
            <a:off x="909978" y="6069813"/>
            <a:ext cx="1161600" cy="754200"/>
          </a:xfrm>
          <a:prstGeom prst="rect">
            <a:avLst/>
          </a:prstGeom>
          <a:noFill/>
          <a:ln>
            <a:noFill/>
          </a:ln>
        </p:spPr>
        <p:txBody>
          <a:bodyPr anchorCtr="0" anchor="t" bIns="91425" lIns="91425" spcFirstLastPara="1" rIns="91425" wrap="square" tIns="91425">
            <a:spAutoFit/>
          </a:bodyPr>
          <a:lstStyle/>
          <a:p>
            <a:pPr indent="0" lvl="0" marL="0" marR="0" rtl="0" algn="ctr">
              <a:lnSpc>
                <a:spcPct val="139991"/>
              </a:lnSpc>
              <a:spcBef>
                <a:spcPts val="0"/>
              </a:spcBef>
              <a:spcAft>
                <a:spcPts val="0"/>
              </a:spcAft>
              <a:buClr>
                <a:srgbClr val="000000"/>
              </a:buClr>
              <a:buSzPts val="3700"/>
              <a:buFont typeface="Arial"/>
              <a:buNone/>
            </a:pPr>
            <a:r>
              <a:rPr b="0" i="0" lang="en-US" sz="3700" u="none" cap="none" strike="noStrike">
                <a:solidFill>
                  <a:schemeClr val="lt1"/>
                </a:solidFill>
                <a:latin typeface="Poppins ExtraBold"/>
                <a:ea typeface="Poppins ExtraBold"/>
                <a:cs typeface="Poppins ExtraBold"/>
                <a:sym typeface="Poppins ExtraBold"/>
              </a:rPr>
              <a:t>VA</a:t>
            </a:r>
            <a:endParaRPr b="0" i="0" sz="2400" u="none" cap="none" strike="noStrike">
              <a:solidFill>
                <a:schemeClr val="lt1"/>
              </a:solidFill>
              <a:latin typeface="Arial"/>
              <a:ea typeface="Arial"/>
              <a:cs typeface="Arial"/>
              <a:sym typeface="Arial"/>
            </a:endParaRPr>
          </a:p>
        </p:txBody>
      </p:sp>
      <p:grpSp>
        <p:nvGrpSpPr>
          <p:cNvPr id="403" name="Google Shape;403;g38a3352c4e0_1_726"/>
          <p:cNvGrpSpPr/>
          <p:nvPr/>
        </p:nvGrpSpPr>
        <p:grpSpPr>
          <a:xfrm>
            <a:off x="10745070" y="2863263"/>
            <a:ext cx="6627627" cy="2538063"/>
            <a:chOff x="0" y="-57150"/>
            <a:chExt cx="1536948" cy="582900"/>
          </a:xfrm>
        </p:grpSpPr>
        <p:sp>
          <p:nvSpPr>
            <p:cNvPr id="404" name="Google Shape;404;g38a3352c4e0_1_726"/>
            <p:cNvSpPr/>
            <p:nvPr/>
          </p:nvSpPr>
          <p:spPr>
            <a:xfrm>
              <a:off x="0" y="0"/>
              <a:ext cx="1536948" cy="525654"/>
            </a:xfrm>
            <a:custGeom>
              <a:rect b="b" l="l" r="r" t="t"/>
              <a:pathLst>
                <a:path extrusionOk="0" h="525654" w="1536948">
                  <a:moveTo>
                    <a:pt x="67660" y="0"/>
                  </a:moveTo>
                  <a:lnTo>
                    <a:pt x="1469288" y="0"/>
                  </a:lnTo>
                  <a:cubicBezTo>
                    <a:pt x="1487232" y="0"/>
                    <a:pt x="1504442" y="7128"/>
                    <a:pt x="1517131" y="19817"/>
                  </a:cubicBezTo>
                  <a:cubicBezTo>
                    <a:pt x="1529820" y="32506"/>
                    <a:pt x="1536948" y="49716"/>
                    <a:pt x="1536948" y="67660"/>
                  </a:cubicBezTo>
                  <a:lnTo>
                    <a:pt x="1536948" y="457993"/>
                  </a:lnTo>
                  <a:cubicBezTo>
                    <a:pt x="1536948" y="475938"/>
                    <a:pt x="1529820" y="493148"/>
                    <a:pt x="1517131" y="505836"/>
                  </a:cubicBezTo>
                  <a:cubicBezTo>
                    <a:pt x="1504442" y="518525"/>
                    <a:pt x="1487232" y="525654"/>
                    <a:pt x="1469288" y="525654"/>
                  </a:cubicBezTo>
                  <a:lnTo>
                    <a:pt x="67660" y="525654"/>
                  </a:lnTo>
                  <a:cubicBezTo>
                    <a:pt x="49716" y="525654"/>
                    <a:pt x="32506" y="518525"/>
                    <a:pt x="19817" y="505836"/>
                  </a:cubicBezTo>
                  <a:cubicBezTo>
                    <a:pt x="7128" y="493148"/>
                    <a:pt x="0" y="475938"/>
                    <a:pt x="0" y="457993"/>
                  </a:cubicBezTo>
                  <a:lnTo>
                    <a:pt x="0" y="67660"/>
                  </a:lnTo>
                  <a:cubicBezTo>
                    <a:pt x="0" y="49716"/>
                    <a:pt x="7128" y="32506"/>
                    <a:pt x="19817" y="19817"/>
                  </a:cubicBezTo>
                  <a:cubicBezTo>
                    <a:pt x="32506" y="7128"/>
                    <a:pt x="49716" y="0"/>
                    <a:pt x="67660" y="0"/>
                  </a:cubicBezTo>
                  <a:close/>
                </a:path>
              </a:pathLst>
            </a:custGeom>
            <a:solidFill>
              <a:srgbClr val="005F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05" name="Google Shape;405;g38a3352c4e0_1_726"/>
            <p:cNvSpPr txBox="1"/>
            <p:nvPr/>
          </p:nvSpPr>
          <p:spPr>
            <a:xfrm>
              <a:off x="0" y="-57150"/>
              <a:ext cx="1536900" cy="582900"/>
            </a:xfrm>
            <a:prstGeom prst="rect">
              <a:avLst/>
            </a:prstGeom>
            <a:noFill/>
            <a:ln>
              <a:noFill/>
            </a:ln>
          </p:spPr>
          <p:txBody>
            <a:bodyPr anchorCtr="0" anchor="ctr" bIns="50775" lIns="50775" spcFirstLastPara="1" rIns="50775" wrap="square" tIns="50775">
              <a:noAutofit/>
            </a:bodyPr>
            <a:lstStyle/>
            <a:p>
              <a:pPr indent="0" lvl="0" marL="0" marR="0" rtl="0" algn="ctr">
                <a:lnSpc>
                  <a:spcPct val="1581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06" name="Google Shape;406;g38a3352c4e0_1_726"/>
          <p:cNvSpPr txBox="1"/>
          <p:nvPr/>
        </p:nvSpPr>
        <p:spPr>
          <a:xfrm>
            <a:off x="11042279" y="3188891"/>
            <a:ext cx="6243900" cy="192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0" u="none" cap="none" strike="noStrike">
                <a:solidFill>
                  <a:srgbClr val="FFFFFF"/>
                </a:solidFill>
                <a:latin typeface="Poppins"/>
                <a:ea typeface="Poppins"/>
                <a:cs typeface="Poppins"/>
                <a:sym typeface="Poppins"/>
              </a:rPr>
              <a:t>Los servicios disponibles incluyen: </a:t>
            </a:r>
            <a:endParaRPr i="0" sz="900" u="none" cap="none" strike="noStrike">
              <a:solidFill>
                <a:srgbClr val="000000"/>
              </a:solidFill>
              <a:latin typeface="Poppins"/>
              <a:ea typeface="Poppins"/>
              <a:cs typeface="Poppins"/>
              <a:sym typeface="Poppins"/>
            </a:endParaRPr>
          </a:p>
          <a:p>
            <a:pPr indent="-234950" lvl="1" marL="482600" marR="0" rtl="0" algn="l">
              <a:lnSpc>
                <a:spcPct val="100000"/>
              </a:lnSpc>
              <a:spcBef>
                <a:spcPts val="0"/>
              </a:spcBef>
              <a:spcAft>
                <a:spcPts val="0"/>
              </a:spcAft>
              <a:buClr>
                <a:srgbClr val="FFFFFF"/>
              </a:buClr>
              <a:buSzPts val="3300"/>
              <a:buFont typeface="Poppins"/>
              <a:buChar char="•"/>
            </a:pPr>
            <a:r>
              <a:rPr b="1" i="0" lang="en-US" sz="2200" u="none" cap="none" strike="noStrike">
                <a:solidFill>
                  <a:srgbClr val="FFFFFF"/>
                </a:solidFill>
                <a:latin typeface="Poppins"/>
                <a:ea typeface="Poppins"/>
                <a:cs typeface="Poppins"/>
                <a:sym typeface="Poppins"/>
              </a:rPr>
              <a:t>Consejería</a:t>
            </a:r>
            <a:endParaRPr b="1" i="0" sz="2200" u="none" cap="none" strike="noStrike">
              <a:solidFill>
                <a:srgbClr val="FFFFFF"/>
              </a:solidFill>
              <a:latin typeface="Poppins"/>
              <a:ea typeface="Poppins"/>
              <a:cs typeface="Poppins"/>
              <a:sym typeface="Poppins"/>
            </a:endParaRPr>
          </a:p>
          <a:p>
            <a:pPr indent="-234950" lvl="1" marL="482600" marR="0" rtl="0" algn="l">
              <a:lnSpc>
                <a:spcPct val="100000"/>
              </a:lnSpc>
              <a:spcBef>
                <a:spcPts val="0"/>
              </a:spcBef>
              <a:spcAft>
                <a:spcPts val="0"/>
              </a:spcAft>
              <a:buClr>
                <a:srgbClr val="FFFFFF"/>
              </a:buClr>
              <a:buSzPts val="3300"/>
              <a:buFont typeface="Poppins"/>
              <a:buChar char="•"/>
            </a:pPr>
            <a:r>
              <a:rPr b="1" i="0" lang="en-US" sz="2200" u="none" cap="none" strike="noStrike">
                <a:solidFill>
                  <a:srgbClr val="FFFFFF"/>
                </a:solidFill>
                <a:latin typeface="Poppins"/>
                <a:ea typeface="Poppins"/>
                <a:cs typeface="Poppins"/>
                <a:sym typeface="Poppins"/>
              </a:rPr>
              <a:t>Centros de bienestar</a:t>
            </a:r>
            <a:endParaRPr b="1" i="0" sz="2200" u="none" cap="none" strike="noStrike">
              <a:solidFill>
                <a:srgbClr val="FFFFFF"/>
              </a:solidFill>
              <a:latin typeface="Poppins"/>
              <a:ea typeface="Poppins"/>
              <a:cs typeface="Poppins"/>
              <a:sym typeface="Poppins"/>
            </a:endParaRPr>
          </a:p>
          <a:p>
            <a:pPr indent="-234950" lvl="1" marL="482600" marR="0" rtl="0" algn="l">
              <a:lnSpc>
                <a:spcPct val="100000"/>
              </a:lnSpc>
              <a:spcBef>
                <a:spcPts val="0"/>
              </a:spcBef>
              <a:spcAft>
                <a:spcPts val="0"/>
              </a:spcAft>
              <a:buClr>
                <a:srgbClr val="FFFFFF"/>
              </a:buClr>
              <a:buSzPts val="3300"/>
              <a:buFont typeface="Poppins"/>
              <a:buChar char="•"/>
            </a:pPr>
            <a:r>
              <a:rPr b="1" i="0" lang="en-US" sz="2200" u="none" cap="none" strike="noStrike">
                <a:solidFill>
                  <a:srgbClr val="FFFFFF"/>
                </a:solidFill>
                <a:latin typeface="Poppins"/>
                <a:ea typeface="Poppins"/>
                <a:cs typeface="Poppins"/>
                <a:sym typeface="Poppins"/>
              </a:rPr>
              <a:t>Referencias a recursos básicos</a:t>
            </a:r>
            <a:endParaRPr i="0" sz="900" u="none" cap="none" strike="noStrike">
              <a:solidFill>
                <a:srgbClr val="000000"/>
              </a:solidFill>
              <a:latin typeface="Poppins"/>
              <a:ea typeface="Poppins"/>
              <a:cs typeface="Poppins"/>
              <a:sym typeface="Poppins"/>
            </a:endParaRPr>
          </a:p>
        </p:txBody>
      </p:sp>
      <p:sp>
        <p:nvSpPr>
          <p:cNvPr id="407" name="Google Shape;407;g38a3352c4e0_1_726"/>
          <p:cNvSpPr txBox="1"/>
          <p:nvPr/>
        </p:nvSpPr>
        <p:spPr>
          <a:xfrm>
            <a:off x="2456876" y="7920867"/>
            <a:ext cx="149211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2575"/>
                </a:solidFill>
                <a:latin typeface="Poppins ExtraBold"/>
                <a:ea typeface="Poppins ExtraBold"/>
                <a:cs typeface="Poppins ExtraBold"/>
                <a:sym typeface="Poppins ExtraBold"/>
              </a:rPr>
              <a:t>Las opciones de la </a:t>
            </a:r>
            <a:r>
              <a:rPr b="0" i="0" lang="en-US" sz="3000" u="sng" cap="none" strike="noStrike">
                <a:solidFill>
                  <a:srgbClr val="0000FF"/>
                </a:solidFill>
                <a:latin typeface="Poppins ExtraBold"/>
                <a:ea typeface="Poppins ExtraBold"/>
                <a:cs typeface="Poppins ExtraBold"/>
                <a:sym typeface="Poppins ExtraBold"/>
                <a:hlinkClick r:id="rId7">
                  <a:extLst>
                    <a:ext uri="{A12FA001-AC4F-418D-AE19-62706E023703}">
                      <ahyp:hlinkClr val="tx"/>
                    </a:ext>
                  </a:extLst>
                </a:hlinkClick>
              </a:rPr>
              <a:t>Academia Virtual</a:t>
            </a:r>
            <a:r>
              <a:rPr b="0" i="0" lang="en-US" sz="3000" u="none" cap="none" strike="noStrike">
                <a:solidFill>
                  <a:srgbClr val="002575"/>
                </a:solidFill>
                <a:latin typeface="Poppins ExtraBold"/>
                <a:ea typeface="Poppins ExtraBold"/>
                <a:cs typeface="Poppins ExtraBold"/>
                <a:sym typeface="Poppins ExtraBold"/>
              </a:rPr>
              <a:t> pueden estar disponibles para apoyar la asistencia regular, la cual es fundamental para el aprendizaje y la estabilidad, especialmente en estos momentos.</a:t>
            </a:r>
            <a:endParaRPr b="0" i="0" sz="1800" u="none" cap="none" strike="noStrike">
              <a:solidFill>
                <a:srgbClr val="000000"/>
              </a:solidFill>
              <a:latin typeface="Poppins ExtraBold"/>
              <a:ea typeface="Poppins ExtraBold"/>
              <a:cs typeface="Poppins ExtraBold"/>
              <a:sym typeface="Poppins ExtraBold"/>
            </a:endParaRPr>
          </a:p>
        </p:txBody>
      </p:sp>
      <p:grpSp>
        <p:nvGrpSpPr>
          <p:cNvPr id="408" name="Google Shape;408;g38a3352c4e0_1_726"/>
          <p:cNvGrpSpPr/>
          <p:nvPr/>
        </p:nvGrpSpPr>
        <p:grpSpPr>
          <a:xfrm>
            <a:off x="0" y="7662287"/>
            <a:ext cx="2334257" cy="1766194"/>
            <a:chOff x="0" y="0"/>
            <a:chExt cx="3112342" cy="2354925"/>
          </a:xfrm>
        </p:grpSpPr>
        <p:grpSp>
          <p:nvGrpSpPr>
            <p:cNvPr id="409" name="Google Shape;409;g38a3352c4e0_1_726"/>
            <p:cNvGrpSpPr/>
            <p:nvPr/>
          </p:nvGrpSpPr>
          <p:grpSpPr>
            <a:xfrm>
              <a:off x="0" y="37462"/>
              <a:ext cx="1728379" cy="2168119"/>
              <a:chOff x="0" y="-47625"/>
              <a:chExt cx="735950" cy="923193"/>
            </a:xfrm>
          </p:grpSpPr>
          <p:sp>
            <p:nvSpPr>
              <p:cNvPr id="410" name="Google Shape;410;g38a3352c4e0_1_726"/>
              <p:cNvSpPr/>
              <p:nvPr/>
            </p:nvSpPr>
            <p:spPr>
              <a:xfrm>
                <a:off x="0" y="0"/>
                <a:ext cx="735950" cy="875568"/>
              </a:xfrm>
              <a:custGeom>
                <a:rect b="b" l="l" r="r" t="t"/>
                <a:pathLst>
                  <a:path extrusionOk="0" h="875568" w="735950">
                    <a:moveTo>
                      <a:pt x="0" y="0"/>
                    </a:moveTo>
                    <a:lnTo>
                      <a:pt x="735950" y="0"/>
                    </a:lnTo>
                    <a:lnTo>
                      <a:pt x="735950" y="875568"/>
                    </a:lnTo>
                    <a:lnTo>
                      <a:pt x="0" y="875568"/>
                    </a:lnTo>
                    <a:close/>
                  </a:path>
                </a:pathLst>
              </a:custGeom>
              <a:solidFill>
                <a:srgbClr val="FFA509"/>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411" name="Google Shape;411;g38a3352c4e0_1_726"/>
              <p:cNvSpPr txBox="1"/>
              <p:nvPr/>
            </p:nvSpPr>
            <p:spPr>
              <a:xfrm>
                <a:off x="0" y="-47625"/>
                <a:ext cx="735900" cy="923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12" name="Google Shape;412;g38a3352c4e0_1_726"/>
            <p:cNvGrpSpPr/>
            <p:nvPr/>
          </p:nvGrpSpPr>
          <p:grpSpPr>
            <a:xfrm rot="5400000">
              <a:off x="757417" y="0"/>
              <a:ext cx="2354925" cy="2354925"/>
              <a:chOff x="0" y="0"/>
              <a:chExt cx="812800" cy="812800"/>
            </a:xfrm>
          </p:grpSpPr>
          <p:sp>
            <p:nvSpPr>
              <p:cNvPr id="413" name="Google Shape;413;g38a3352c4e0_1_7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14" name="Google Shape;414;g38a3352c4e0_1_726"/>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15" name="Google Shape;415;g38a3352c4e0_1_726"/>
            <p:cNvGrpSpPr/>
            <p:nvPr/>
          </p:nvGrpSpPr>
          <p:grpSpPr>
            <a:xfrm rot="5400000">
              <a:off x="920910" y="163496"/>
              <a:ext cx="2027936" cy="2027936"/>
              <a:chOff x="0" y="0"/>
              <a:chExt cx="812800" cy="812800"/>
            </a:xfrm>
          </p:grpSpPr>
          <p:sp>
            <p:nvSpPr>
              <p:cNvPr id="416" name="Google Shape;416;g38a3352c4e0_1_7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17" name="Google Shape;417;g38a3352c4e0_1_726"/>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18" name="Google Shape;418;g38a3352c4e0_1_726"/>
            <p:cNvSpPr/>
            <p:nvPr/>
          </p:nvSpPr>
          <p:spPr>
            <a:xfrm>
              <a:off x="1040275" y="282834"/>
              <a:ext cx="1790192" cy="179019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sp>
        <p:nvSpPr>
          <p:cNvPr id="419" name="Google Shape;419;g38a3352c4e0_1_726"/>
          <p:cNvSpPr txBox="1"/>
          <p:nvPr/>
        </p:nvSpPr>
        <p:spPr>
          <a:xfrm>
            <a:off x="909978" y="7999286"/>
            <a:ext cx="1161600" cy="754200"/>
          </a:xfrm>
          <a:prstGeom prst="rect">
            <a:avLst/>
          </a:prstGeom>
          <a:noFill/>
          <a:ln>
            <a:noFill/>
          </a:ln>
        </p:spPr>
        <p:txBody>
          <a:bodyPr anchorCtr="0" anchor="t" bIns="91425" lIns="91425" spcFirstLastPara="1" rIns="91425" wrap="square" tIns="91425">
            <a:spAutoFit/>
          </a:bodyPr>
          <a:lstStyle/>
          <a:p>
            <a:pPr indent="0" lvl="0" marL="0" marR="0" rtl="0" algn="ctr">
              <a:lnSpc>
                <a:spcPct val="139991"/>
              </a:lnSpc>
              <a:spcBef>
                <a:spcPts val="0"/>
              </a:spcBef>
              <a:spcAft>
                <a:spcPts val="0"/>
              </a:spcAft>
              <a:buClr>
                <a:srgbClr val="000000"/>
              </a:buClr>
              <a:buSzPts val="3700"/>
              <a:buFont typeface="Arial"/>
              <a:buNone/>
            </a:pPr>
            <a:r>
              <a:rPr b="0" i="0" lang="en-US" sz="3700" u="none" cap="none" strike="noStrike">
                <a:solidFill>
                  <a:schemeClr val="lt1"/>
                </a:solidFill>
                <a:latin typeface="Poppins ExtraBold"/>
                <a:ea typeface="Poppins ExtraBold"/>
                <a:cs typeface="Poppins ExtraBold"/>
                <a:sym typeface="Poppins ExtraBold"/>
              </a:rPr>
              <a:t>VA</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38a3352c4e0_1_772"/>
          <p:cNvSpPr/>
          <p:nvPr/>
        </p:nvSpPr>
        <p:spPr>
          <a:xfrm>
            <a:off x="0" y="12"/>
            <a:ext cx="18707454" cy="1676902"/>
          </a:xfrm>
          <a:custGeom>
            <a:rect b="b" l="l" r="r" t="t"/>
            <a:pathLst>
              <a:path extrusionOk="0" h="330424" w="4958901">
                <a:moveTo>
                  <a:pt x="0" y="0"/>
                </a:moveTo>
                <a:lnTo>
                  <a:pt x="4958901" y="0"/>
                </a:lnTo>
                <a:lnTo>
                  <a:pt x="4958901" y="330424"/>
                </a:lnTo>
                <a:lnTo>
                  <a:pt x="0" y="330424"/>
                </a:lnTo>
                <a:close/>
              </a:path>
            </a:pathLst>
          </a:custGeom>
          <a:solidFill>
            <a:srgbClr val="002575"/>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425" name="Google Shape;425;g38a3352c4e0_1_772"/>
          <p:cNvSpPr txBox="1"/>
          <p:nvPr/>
        </p:nvSpPr>
        <p:spPr>
          <a:xfrm>
            <a:off x="538676" y="191207"/>
            <a:ext cx="14343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lt1"/>
                </a:solidFill>
                <a:latin typeface="Poppins"/>
                <a:ea typeface="Poppins"/>
                <a:cs typeface="Poppins"/>
                <a:sym typeface="Poppins"/>
              </a:rPr>
              <a:t>Why School Attendance Matters </a:t>
            </a:r>
            <a:endParaRPr b="0" i="0" sz="2100" u="none" cap="none" strike="noStrike">
              <a:solidFill>
                <a:schemeClr val="lt1"/>
              </a:solidFill>
              <a:latin typeface="Arial"/>
              <a:ea typeface="Arial"/>
              <a:cs typeface="Arial"/>
              <a:sym typeface="Arial"/>
            </a:endParaRPr>
          </a:p>
        </p:txBody>
      </p:sp>
      <p:sp>
        <p:nvSpPr>
          <p:cNvPr id="426" name="Google Shape;426;g38a3352c4e0_1_772"/>
          <p:cNvSpPr txBox="1"/>
          <p:nvPr/>
        </p:nvSpPr>
        <p:spPr>
          <a:xfrm>
            <a:off x="14266890" y="9794540"/>
            <a:ext cx="3691500" cy="231000"/>
          </a:xfrm>
          <a:prstGeom prst="rect">
            <a:avLst/>
          </a:prstGeom>
          <a:noFill/>
          <a:ln>
            <a:noFill/>
          </a:ln>
        </p:spPr>
        <p:txBody>
          <a:bodyPr anchorCtr="0" anchor="t" bIns="0" lIns="0" spcFirstLastPara="1" rIns="0" wrap="square" tIns="0">
            <a:spAutoFit/>
          </a:bodyPr>
          <a:lstStyle/>
          <a:p>
            <a:pPr indent="0" lvl="0" marL="0" marR="0" rtl="0" algn="r">
              <a:lnSpc>
                <a:spcPct val="139986"/>
              </a:lnSpc>
              <a:spcBef>
                <a:spcPts val="0"/>
              </a:spcBef>
              <a:spcAft>
                <a:spcPts val="0"/>
              </a:spcAft>
              <a:buClr>
                <a:srgbClr val="000000"/>
              </a:buClr>
              <a:buSzPts val="1500"/>
              <a:buFont typeface="Arial"/>
              <a:buNone/>
            </a:pPr>
            <a:r>
              <a:rPr b="0" i="0" lang="en-US" sz="1500" u="none" cap="none" strike="noStrike">
                <a:solidFill>
                  <a:srgbClr val="002575"/>
                </a:solidFill>
                <a:latin typeface="Poppins"/>
                <a:ea typeface="Poppins"/>
                <a:cs typeface="Poppins"/>
                <a:sym typeface="Poppins"/>
              </a:rPr>
              <a:t>www.lausd.org/pupilservices</a:t>
            </a:r>
            <a:endParaRPr b="0" i="0" sz="900" u="none" cap="none" strike="noStrike">
              <a:solidFill>
                <a:srgbClr val="000000"/>
              </a:solidFill>
              <a:latin typeface="Arial"/>
              <a:ea typeface="Arial"/>
              <a:cs typeface="Arial"/>
              <a:sym typeface="Arial"/>
            </a:endParaRPr>
          </a:p>
        </p:txBody>
      </p:sp>
      <p:sp>
        <p:nvSpPr>
          <p:cNvPr id="427" name="Google Shape;427;g38a3352c4e0_1_772"/>
          <p:cNvSpPr txBox="1"/>
          <p:nvPr/>
        </p:nvSpPr>
        <p:spPr>
          <a:xfrm>
            <a:off x="693726" y="3390492"/>
            <a:ext cx="67680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000" u="none" cap="none" strike="noStrike">
                <a:solidFill>
                  <a:schemeClr val="dk1"/>
                </a:solidFill>
                <a:latin typeface="Poppins SemiBold"/>
                <a:ea typeface="Poppins SemiBold"/>
                <a:cs typeface="Poppins SemiBold"/>
                <a:sym typeface="Poppins SemiBold"/>
              </a:rPr>
              <a:t>It is important to monitor and track when students are absent.</a:t>
            </a:r>
            <a:endParaRPr b="1" i="0" sz="2000" u="none" cap="none" strike="noStrike">
              <a:solidFill>
                <a:schemeClr val="dk1"/>
              </a:solidFill>
              <a:latin typeface="Poppins SemiBold"/>
              <a:ea typeface="Poppins SemiBold"/>
              <a:cs typeface="Poppins SemiBold"/>
              <a:sym typeface="Poppins SemiBold"/>
            </a:endParaRPr>
          </a:p>
        </p:txBody>
      </p:sp>
      <p:sp>
        <p:nvSpPr>
          <p:cNvPr id="428" name="Google Shape;428;g38a3352c4e0_1_772"/>
          <p:cNvSpPr txBox="1"/>
          <p:nvPr/>
        </p:nvSpPr>
        <p:spPr>
          <a:xfrm>
            <a:off x="642845" y="4444620"/>
            <a:ext cx="68472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en-US" sz="2000" u="none" cap="none" strike="noStrike">
                <a:solidFill>
                  <a:schemeClr val="dk1"/>
                </a:solidFill>
                <a:latin typeface="Poppins SemiBold"/>
                <a:ea typeface="Poppins SemiBold"/>
                <a:cs typeface="Poppins SemiBold"/>
                <a:sym typeface="Poppins SemiBold"/>
              </a:rPr>
              <a:t>Missing 1 day a month can affect grades, participation, and future opportunities. </a:t>
            </a:r>
            <a:endParaRPr b="1" i="0" sz="2000" u="none" cap="none" strike="noStrike">
              <a:solidFill>
                <a:schemeClr val="dk1"/>
              </a:solidFill>
              <a:latin typeface="Poppins SemiBold"/>
              <a:ea typeface="Poppins SemiBold"/>
              <a:cs typeface="Poppins SemiBold"/>
              <a:sym typeface="Poppins SemiBold"/>
            </a:endParaRPr>
          </a:p>
        </p:txBody>
      </p:sp>
      <p:sp>
        <p:nvSpPr>
          <p:cNvPr id="429" name="Google Shape;429;g38a3352c4e0_1_772"/>
          <p:cNvSpPr txBox="1"/>
          <p:nvPr/>
        </p:nvSpPr>
        <p:spPr>
          <a:xfrm>
            <a:off x="699995" y="5628593"/>
            <a:ext cx="68127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1200"/>
              </a:spcAft>
              <a:buNone/>
            </a:pPr>
            <a:r>
              <a:rPr b="1" i="0" lang="en-US" sz="2000" u="none" cap="none" strike="noStrike">
                <a:solidFill>
                  <a:schemeClr val="dk1"/>
                </a:solidFill>
                <a:latin typeface="Poppins SemiBold"/>
                <a:ea typeface="Poppins SemiBold"/>
                <a:cs typeface="Poppins SemiBold"/>
                <a:sym typeface="Poppins SemiBold"/>
              </a:rPr>
              <a:t>Stay engaged in learning, foster peer connections, and access essential resources like meals, counseling, and health services</a:t>
            </a:r>
            <a:r>
              <a:rPr b="0" i="0" lang="en-US" sz="2400" u="none" cap="none" strike="noStrike">
                <a:solidFill>
                  <a:schemeClr val="dk1"/>
                </a:solidFill>
                <a:latin typeface="Poppins"/>
                <a:ea typeface="Poppins"/>
                <a:cs typeface="Poppins"/>
                <a:sym typeface="Poppins"/>
              </a:rPr>
              <a:t>.</a:t>
            </a:r>
            <a:endParaRPr b="0" i="0" sz="2400" u="none" cap="none" strike="noStrike">
              <a:solidFill>
                <a:schemeClr val="dk1"/>
              </a:solidFill>
              <a:latin typeface="Poppins"/>
              <a:ea typeface="Poppins"/>
              <a:cs typeface="Poppins"/>
              <a:sym typeface="Poppins"/>
            </a:endParaRPr>
          </a:p>
        </p:txBody>
      </p:sp>
      <p:sp>
        <p:nvSpPr>
          <p:cNvPr id="430" name="Google Shape;430;g38a3352c4e0_1_772"/>
          <p:cNvSpPr txBox="1"/>
          <p:nvPr/>
        </p:nvSpPr>
        <p:spPr>
          <a:xfrm>
            <a:off x="544550" y="1937216"/>
            <a:ext cx="79071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40073"/>
              </a:lnSpc>
              <a:spcBef>
                <a:spcPts val="0"/>
              </a:spcBef>
              <a:spcAft>
                <a:spcPts val="0"/>
              </a:spcAft>
              <a:buNone/>
            </a:pPr>
            <a:r>
              <a:rPr b="1" i="0" lang="en-US" sz="4000" u="none" cap="none" strike="noStrike">
                <a:solidFill>
                  <a:schemeClr val="dk1"/>
                </a:solidFill>
                <a:latin typeface="Poppins"/>
                <a:ea typeface="Poppins"/>
                <a:cs typeface="Poppins"/>
                <a:sym typeface="Poppins"/>
              </a:rPr>
              <a:t>School Attendance Goals</a:t>
            </a:r>
            <a:endParaRPr b="0" i="0" sz="4000" u="none" cap="none" strike="noStrike">
              <a:solidFill>
                <a:schemeClr val="dk1"/>
              </a:solidFill>
              <a:latin typeface="Arial"/>
              <a:ea typeface="Arial"/>
              <a:cs typeface="Arial"/>
              <a:sym typeface="Arial"/>
            </a:endParaRPr>
          </a:p>
        </p:txBody>
      </p:sp>
      <p:sp>
        <p:nvSpPr>
          <p:cNvPr id="431" name="Google Shape;431;g38a3352c4e0_1_772"/>
          <p:cNvSpPr txBox="1"/>
          <p:nvPr/>
        </p:nvSpPr>
        <p:spPr>
          <a:xfrm>
            <a:off x="671418" y="7375934"/>
            <a:ext cx="6812700" cy="846600"/>
          </a:xfrm>
          <a:prstGeom prst="rect">
            <a:avLst/>
          </a:prstGeom>
          <a:noFill/>
          <a:ln>
            <a:noFill/>
          </a:ln>
        </p:spPr>
        <p:txBody>
          <a:bodyPr anchorCtr="0" anchor="t" bIns="91425" lIns="91425" spcFirstLastPara="1" rIns="91425" wrap="square" tIns="91425">
            <a:spAutoFit/>
          </a:bodyPr>
          <a:lstStyle/>
          <a:p>
            <a:pPr indent="0" lvl="0" marL="0" marR="0" rtl="0" algn="l">
              <a:lnSpc>
                <a:spcPct val="114999"/>
              </a:lnSpc>
              <a:spcBef>
                <a:spcPts val="0"/>
              </a:spcBef>
              <a:spcAft>
                <a:spcPts val="1200"/>
              </a:spcAft>
              <a:buNone/>
            </a:pPr>
            <a:r>
              <a:rPr b="1" i="0" lang="en-US" sz="2000" u="none" cap="none" strike="noStrike">
                <a:solidFill>
                  <a:schemeClr val="dk1"/>
                </a:solidFill>
                <a:latin typeface="Poppins SemiBold"/>
                <a:ea typeface="Poppins SemiBold"/>
                <a:cs typeface="Poppins SemiBold"/>
                <a:sym typeface="Poppins SemiBold"/>
              </a:rPr>
              <a:t>The LAUSD attendance goal is to ensure that all students are enrolled, attending, and engaged.</a:t>
            </a:r>
            <a:endParaRPr b="1" i="0" sz="1400" u="none" cap="none" strike="noStrike">
              <a:solidFill>
                <a:schemeClr val="dk1"/>
              </a:solidFill>
              <a:latin typeface="Poppins SemiBold"/>
              <a:ea typeface="Poppins SemiBold"/>
              <a:cs typeface="Poppins SemiBold"/>
              <a:sym typeface="Poppins SemiBold"/>
            </a:endParaRPr>
          </a:p>
        </p:txBody>
      </p:sp>
      <p:sp>
        <p:nvSpPr>
          <p:cNvPr id="432" name="Google Shape;432;g38a3352c4e0_1_772"/>
          <p:cNvSpPr txBox="1"/>
          <p:nvPr/>
        </p:nvSpPr>
        <p:spPr>
          <a:xfrm>
            <a:off x="9484354" y="3302777"/>
            <a:ext cx="79233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002575"/>
                </a:solidFill>
                <a:latin typeface="Poppins"/>
                <a:ea typeface="Poppins"/>
                <a:cs typeface="Poppins"/>
                <a:sym typeface="Poppins"/>
              </a:rPr>
              <a:t>Es importante monitorear y dar seguimiento cuando los estudiantes están ausentes.</a:t>
            </a:r>
            <a:endParaRPr b="0" i="0" sz="1400" u="none" cap="none" strike="noStrike">
              <a:solidFill>
                <a:srgbClr val="000000"/>
              </a:solidFill>
              <a:latin typeface="Arial"/>
              <a:ea typeface="Arial"/>
              <a:cs typeface="Arial"/>
              <a:sym typeface="Arial"/>
            </a:endParaRPr>
          </a:p>
        </p:txBody>
      </p:sp>
      <p:sp>
        <p:nvSpPr>
          <p:cNvPr id="433" name="Google Shape;433;g38a3352c4e0_1_772"/>
          <p:cNvSpPr txBox="1"/>
          <p:nvPr/>
        </p:nvSpPr>
        <p:spPr>
          <a:xfrm>
            <a:off x="9391521" y="4624262"/>
            <a:ext cx="79782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US" sz="2000" u="none" cap="none" strike="noStrike">
                <a:solidFill>
                  <a:srgbClr val="002575"/>
                </a:solidFill>
                <a:latin typeface="Poppins"/>
                <a:ea typeface="Poppins"/>
                <a:cs typeface="Poppins"/>
                <a:sym typeface="Poppins"/>
              </a:rPr>
              <a:t>Faltar un día al mes puede afectar las calificaciones, la participación y las oportunidades futuras.</a:t>
            </a:r>
            <a:endParaRPr b="0" i="0" sz="2000" u="none" cap="none" strike="noStrike">
              <a:solidFill>
                <a:srgbClr val="000000"/>
              </a:solidFill>
              <a:latin typeface="Arial"/>
              <a:ea typeface="Arial"/>
              <a:cs typeface="Arial"/>
              <a:sym typeface="Arial"/>
            </a:endParaRPr>
          </a:p>
        </p:txBody>
      </p:sp>
      <p:sp>
        <p:nvSpPr>
          <p:cNvPr id="434" name="Google Shape;434;g38a3352c4e0_1_772"/>
          <p:cNvSpPr txBox="1"/>
          <p:nvPr/>
        </p:nvSpPr>
        <p:spPr>
          <a:xfrm>
            <a:off x="9421802" y="5928630"/>
            <a:ext cx="81867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1200"/>
              </a:spcAft>
              <a:buNone/>
            </a:pPr>
            <a:r>
              <a:rPr b="0" i="0" lang="en-US" sz="2000" u="none" cap="none" strike="noStrike">
                <a:solidFill>
                  <a:srgbClr val="002575"/>
                </a:solidFill>
                <a:latin typeface="Poppins"/>
                <a:ea typeface="Poppins"/>
                <a:cs typeface="Poppins"/>
                <a:sym typeface="Poppins"/>
              </a:rPr>
              <a:t>Mantenerse involucrado en el aprendizaje, fomenta las conexiones entre pares y acceda a recursos esenciales como comidas, asesoramiento y servicios de salud.</a:t>
            </a:r>
            <a:endParaRPr b="0" i="0" sz="2000" u="none" cap="none" strike="noStrike">
              <a:solidFill>
                <a:srgbClr val="000000"/>
              </a:solidFill>
              <a:latin typeface="Arial"/>
              <a:ea typeface="Arial"/>
              <a:cs typeface="Arial"/>
              <a:sym typeface="Arial"/>
            </a:endParaRPr>
          </a:p>
        </p:txBody>
      </p:sp>
      <p:sp>
        <p:nvSpPr>
          <p:cNvPr id="435" name="Google Shape;435;g38a3352c4e0_1_772"/>
          <p:cNvSpPr txBox="1"/>
          <p:nvPr/>
        </p:nvSpPr>
        <p:spPr>
          <a:xfrm>
            <a:off x="9391521" y="1934915"/>
            <a:ext cx="82479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40073"/>
              </a:lnSpc>
              <a:spcBef>
                <a:spcPts val="0"/>
              </a:spcBef>
              <a:spcAft>
                <a:spcPts val="0"/>
              </a:spcAft>
              <a:buNone/>
            </a:pPr>
            <a:r>
              <a:rPr b="1" i="0" lang="en-US" sz="4000" u="none" cap="none" strike="noStrike">
                <a:solidFill>
                  <a:srgbClr val="002575"/>
                </a:solidFill>
                <a:latin typeface="Poppins"/>
                <a:ea typeface="Poppins"/>
                <a:cs typeface="Poppins"/>
                <a:sym typeface="Poppins"/>
              </a:rPr>
              <a:t>Metas de Asistencia Escolar</a:t>
            </a:r>
            <a:endParaRPr b="0" i="0" sz="3300" u="none" cap="none" strike="noStrike">
              <a:solidFill>
                <a:srgbClr val="002575"/>
              </a:solidFill>
              <a:latin typeface="Arial"/>
              <a:ea typeface="Arial"/>
              <a:cs typeface="Arial"/>
              <a:sym typeface="Arial"/>
            </a:endParaRPr>
          </a:p>
        </p:txBody>
      </p:sp>
      <p:sp>
        <p:nvSpPr>
          <p:cNvPr id="436" name="Google Shape;436;g38a3352c4e0_1_772"/>
          <p:cNvSpPr txBox="1"/>
          <p:nvPr/>
        </p:nvSpPr>
        <p:spPr>
          <a:xfrm>
            <a:off x="9391521" y="7375934"/>
            <a:ext cx="7978200" cy="846600"/>
          </a:xfrm>
          <a:prstGeom prst="rect">
            <a:avLst/>
          </a:prstGeom>
          <a:noFill/>
          <a:ln>
            <a:noFill/>
          </a:ln>
        </p:spPr>
        <p:txBody>
          <a:bodyPr anchorCtr="0" anchor="t" bIns="91425" lIns="91425" spcFirstLastPara="1" rIns="91425" wrap="square" tIns="91425">
            <a:spAutoFit/>
          </a:bodyPr>
          <a:lstStyle/>
          <a:p>
            <a:pPr indent="0" lvl="0" marL="0" marR="0" rtl="0" algn="l">
              <a:lnSpc>
                <a:spcPct val="114999"/>
              </a:lnSpc>
              <a:spcBef>
                <a:spcPts val="0"/>
              </a:spcBef>
              <a:spcAft>
                <a:spcPts val="1200"/>
              </a:spcAft>
              <a:buNone/>
            </a:pPr>
            <a:r>
              <a:rPr b="0" i="0" lang="en-US" sz="2000" u="none" cap="none" strike="noStrike">
                <a:solidFill>
                  <a:srgbClr val="002575"/>
                </a:solidFill>
                <a:latin typeface="Poppins"/>
                <a:ea typeface="Poppins"/>
                <a:cs typeface="Poppins"/>
                <a:sym typeface="Poppins"/>
              </a:rPr>
              <a:t>La meta de asistencia del LAUSD es garantizar que todos los estudiantes estén inscritos, asistan y participen.</a:t>
            </a:r>
            <a:endParaRPr b="0" i="0" sz="1400" u="none" cap="none" strike="noStrike">
              <a:solidFill>
                <a:srgbClr val="000000"/>
              </a:solidFill>
              <a:latin typeface="Arial"/>
              <a:ea typeface="Arial"/>
              <a:cs typeface="Arial"/>
              <a:sym typeface="Arial"/>
            </a:endParaRPr>
          </a:p>
        </p:txBody>
      </p:sp>
      <p:grpSp>
        <p:nvGrpSpPr>
          <p:cNvPr id="437" name="Google Shape;437;g38a3352c4e0_1_772"/>
          <p:cNvGrpSpPr/>
          <p:nvPr/>
        </p:nvGrpSpPr>
        <p:grpSpPr>
          <a:xfrm>
            <a:off x="7929299" y="3393517"/>
            <a:ext cx="1165404" cy="796762"/>
            <a:chOff x="-45952" y="8871427"/>
            <a:chExt cx="1388543" cy="937809"/>
          </a:xfrm>
        </p:grpSpPr>
        <p:grpSp>
          <p:nvGrpSpPr>
            <p:cNvPr id="438" name="Google Shape;438;g38a3352c4e0_1_772"/>
            <p:cNvGrpSpPr/>
            <p:nvPr/>
          </p:nvGrpSpPr>
          <p:grpSpPr>
            <a:xfrm>
              <a:off x="-45952" y="8886347"/>
              <a:ext cx="701434" cy="863462"/>
              <a:chOff x="0" y="-47625"/>
              <a:chExt cx="735950" cy="923193"/>
            </a:xfrm>
          </p:grpSpPr>
          <p:sp>
            <p:nvSpPr>
              <p:cNvPr id="439" name="Google Shape;439;g38a3352c4e0_1_772"/>
              <p:cNvSpPr/>
              <p:nvPr/>
            </p:nvSpPr>
            <p:spPr>
              <a:xfrm>
                <a:off x="0" y="0"/>
                <a:ext cx="735950" cy="875568"/>
              </a:xfrm>
              <a:custGeom>
                <a:rect b="b" l="l" r="r" t="t"/>
                <a:pathLst>
                  <a:path extrusionOk="0" h="875568" w="735950">
                    <a:moveTo>
                      <a:pt x="0" y="0"/>
                    </a:moveTo>
                    <a:lnTo>
                      <a:pt x="735950" y="0"/>
                    </a:lnTo>
                    <a:lnTo>
                      <a:pt x="735950" y="875568"/>
                    </a:lnTo>
                    <a:lnTo>
                      <a:pt x="0" y="875568"/>
                    </a:lnTo>
                    <a:close/>
                  </a:path>
                </a:pathLst>
              </a:custGeom>
              <a:solidFill>
                <a:srgbClr val="FFA509"/>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440" name="Google Shape;440;g38a3352c4e0_1_772"/>
              <p:cNvSpPr txBox="1"/>
              <p:nvPr/>
            </p:nvSpPr>
            <p:spPr>
              <a:xfrm>
                <a:off x="0" y="-47625"/>
                <a:ext cx="735900" cy="923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41" name="Google Shape;441;g38a3352c4e0_1_772"/>
            <p:cNvGrpSpPr/>
            <p:nvPr/>
          </p:nvGrpSpPr>
          <p:grpSpPr>
            <a:xfrm rot="5400000">
              <a:off x="270303" y="8862486"/>
              <a:ext cx="937809" cy="955690"/>
              <a:chOff x="0" y="0"/>
              <a:chExt cx="812800" cy="812800"/>
            </a:xfrm>
          </p:grpSpPr>
          <p:sp>
            <p:nvSpPr>
              <p:cNvPr id="442" name="Google Shape;442;g38a3352c4e0_1_77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g38a3352c4e0_1_772"/>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44" name="Google Shape;444;g38a3352c4e0_1_772"/>
            <p:cNvGrpSpPr/>
            <p:nvPr/>
          </p:nvGrpSpPr>
          <p:grpSpPr>
            <a:xfrm rot="5400000">
              <a:off x="335426" y="8928859"/>
              <a:ext cx="807598" cy="822960"/>
              <a:chOff x="0" y="0"/>
              <a:chExt cx="812800" cy="812800"/>
            </a:xfrm>
          </p:grpSpPr>
          <p:sp>
            <p:nvSpPr>
              <p:cNvPr id="445" name="Google Shape;445;g38a3352c4e0_1_77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g38a3352c4e0_1_772"/>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47" name="Google Shape;447;g38a3352c4e0_1_772"/>
            <p:cNvSpPr/>
            <p:nvPr/>
          </p:nvSpPr>
          <p:spPr>
            <a:xfrm>
              <a:off x="376197" y="8984067"/>
              <a:ext cx="725424" cy="7112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g38a3352c4e0_1_772"/>
            <p:cNvSpPr/>
            <p:nvPr/>
          </p:nvSpPr>
          <p:spPr>
            <a:xfrm>
              <a:off x="274896" y="8871427"/>
              <a:ext cx="1067695" cy="922274"/>
            </a:xfrm>
            <a:custGeom>
              <a:rect b="b" l="l" r="r" t="t"/>
              <a:pathLst>
                <a:path extrusionOk="0" h="3726361" w="4228495">
                  <a:moveTo>
                    <a:pt x="0" y="0"/>
                  </a:moveTo>
                  <a:lnTo>
                    <a:pt x="4228495" y="0"/>
                  </a:lnTo>
                  <a:lnTo>
                    <a:pt x="4228495" y="3726361"/>
                  </a:lnTo>
                  <a:lnTo>
                    <a:pt x="0" y="3726361"/>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grpSp>
        <p:nvGrpSpPr>
          <p:cNvPr id="449" name="Google Shape;449;g38a3352c4e0_1_772"/>
          <p:cNvGrpSpPr/>
          <p:nvPr/>
        </p:nvGrpSpPr>
        <p:grpSpPr>
          <a:xfrm>
            <a:off x="7935269" y="4830571"/>
            <a:ext cx="1165404" cy="796762"/>
            <a:chOff x="-45952" y="8871427"/>
            <a:chExt cx="1388543" cy="937809"/>
          </a:xfrm>
        </p:grpSpPr>
        <p:grpSp>
          <p:nvGrpSpPr>
            <p:cNvPr id="450" name="Google Shape;450;g38a3352c4e0_1_772"/>
            <p:cNvGrpSpPr/>
            <p:nvPr/>
          </p:nvGrpSpPr>
          <p:grpSpPr>
            <a:xfrm>
              <a:off x="-45952" y="8886347"/>
              <a:ext cx="701434" cy="863462"/>
              <a:chOff x="0" y="-47625"/>
              <a:chExt cx="735950" cy="923193"/>
            </a:xfrm>
          </p:grpSpPr>
          <p:sp>
            <p:nvSpPr>
              <p:cNvPr id="451" name="Google Shape;451;g38a3352c4e0_1_772"/>
              <p:cNvSpPr/>
              <p:nvPr/>
            </p:nvSpPr>
            <p:spPr>
              <a:xfrm>
                <a:off x="0" y="0"/>
                <a:ext cx="735950" cy="875568"/>
              </a:xfrm>
              <a:custGeom>
                <a:rect b="b" l="l" r="r" t="t"/>
                <a:pathLst>
                  <a:path extrusionOk="0" h="875568" w="735950">
                    <a:moveTo>
                      <a:pt x="0" y="0"/>
                    </a:moveTo>
                    <a:lnTo>
                      <a:pt x="735950" y="0"/>
                    </a:lnTo>
                    <a:lnTo>
                      <a:pt x="735950" y="875568"/>
                    </a:lnTo>
                    <a:lnTo>
                      <a:pt x="0" y="875568"/>
                    </a:lnTo>
                    <a:close/>
                  </a:path>
                </a:pathLst>
              </a:custGeom>
              <a:solidFill>
                <a:srgbClr val="FFA509"/>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452" name="Google Shape;452;g38a3352c4e0_1_772"/>
              <p:cNvSpPr txBox="1"/>
              <p:nvPr/>
            </p:nvSpPr>
            <p:spPr>
              <a:xfrm>
                <a:off x="0" y="-47625"/>
                <a:ext cx="735900" cy="923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53" name="Google Shape;453;g38a3352c4e0_1_772"/>
            <p:cNvGrpSpPr/>
            <p:nvPr/>
          </p:nvGrpSpPr>
          <p:grpSpPr>
            <a:xfrm rot="5400000">
              <a:off x="270303" y="8862486"/>
              <a:ext cx="937809" cy="955690"/>
              <a:chOff x="0" y="0"/>
              <a:chExt cx="812800" cy="812800"/>
            </a:xfrm>
          </p:grpSpPr>
          <p:sp>
            <p:nvSpPr>
              <p:cNvPr id="454" name="Google Shape;454;g38a3352c4e0_1_77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g38a3352c4e0_1_772"/>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56" name="Google Shape;456;g38a3352c4e0_1_772"/>
            <p:cNvGrpSpPr/>
            <p:nvPr/>
          </p:nvGrpSpPr>
          <p:grpSpPr>
            <a:xfrm rot="5400000">
              <a:off x="335426" y="8928859"/>
              <a:ext cx="807598" cy="822960"/>
              <a:chOff x="0" y="0"/>
              <a:chExt cx="812800" cy="812800"/>
            </a:xfrm>
          </p:grpSpPr>
          <p:sp>
            <p:nvSpPr>
              <p:cNvPr id="457" name="Google Shape;457;g38a3352c4e0_1_77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g38a3352c4e0_1_772"/>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59" name="Google Shape;459;g38a3352c4e0_1_772"/>
            <p:cNvSpPr/>
            <p:nvPr/>
          </p:nvSpPr>
          <p:spPr>
            <a:xfrm>
              <a:off x="376197" y="8984067"/>
              <a:ext cx="725424" cy="7112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g38a3352c4e0_1_772"/>
            <p:cNvSpPr/>
            <p:nvPr/>
          </p:nvSpPr>
          <p:spPr>
            <a:xfrm>
              <a:off x="274896" y="8871427"/>
              <a:ext cx="1067695" cy="922274"/>
            </a:xfrm>
            <a:custGeom>
              <a:rect b="b" l="l" r="r" t="t"/>
              <a:pathLst>
                <a:path extrusionOk="0" h="3726361" w="4228495">
                  <a:moveTo>
                    <a:pt x="0" y="0"/>
                  </a:moveTo>
                  <a:lnTo>
                    <a:pt x="4228495" y="0"/>
                  </a:lnTo>
                  <a:lnTo>
                    <a:pt x="4228495" y="3726361"/>
                  </a:lnTo>
                  <a:lnTo>
                    <a:pt x="0" y="3726361"/>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grpSp>
        <p:nvGrpSpPr>
          <p:cNvPr id="461" name="Google Shape;461;g38a3352c4e0_1_772"/>
          <p:cNvGrpSpPr/>
          <p:nvPr/>
        </p:nvGrpSpPr>
        <p:grpSpPr>
          <a:xfrm>
            <a:off x="7929299" y="6160654"/>
            <a:ext cx="1165404" cy="796762"/>
            <a:chOff x="-45952" y="8871427"/>
            <a:chExt cx="1388543" cy="937809"/>
          </a:xfrm>
        </p:grpSpPr>
        <p:grpSp>
          <p:nvGrpSpPr>
            <p:cNvPr id="462" name="Google Shape;462;g38a3352c4e0_1_772"/>
            <p:cNvGrpSpPr/>
            <p:nvPr/>
          </p:nvGrpSpPr>
          <p:grpSpPr>
            <a:xfrm>
              <a:off x="-45952" y="8886347"/>
              <a:ext cx="701434" cy="863462"/>
              <a:chOff x="0" y="-47625"/>
              <a:chExt cx="735950" cy="923193"/>
            </a:xfrm>
          </p:grpSpPr>
          <p:sp>
            <p:nvSpPr>
              <p:cNvPr id="463" name="Google Shape;463;g38a3352c4e0_1_772"/>
              <p:cNvSpPr/>
              <p:nvPr/>
            </p:nvSpPr>
            <p:spPr>
              <a:xfrm>
                <a:off x="0" y="0"/>
                <a:ext cx="735950" cy="875568"/>
              </a:xfrm>
              <a:custGeom>
                <a:rect b="b" l="l" r="r" t="t"/>
                <a:pathLst>
                  <a:path extrusionOk="0" h="875568" w="735950">
                    <a:moveTo>
                      <a:pt x="0" y="0"/>
                    </a:moveTo>
                    <a:lnTo>
                      <a:pt x="735950" y="0"/>
                    </a:lnTo>
                    <a:lnTo>
                      <a:pt x="735950" y="875568"/>
                    </a:lnTo>
                    <a:lnTo>
                      <a:pt x="0" y="875568"/>
                    </a:lnTo>
                    <a:close/>
                  </a:path>
                </a:pathLst>
              </a:custGeom>
              <a:solidFill>
                <a:srgbClr val="FFA509"/>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464" name="Google Shape;464;g38a3352c4e0_1_772"/>
              <p:cNvSpPr txBox="1"/>
              <p:nvPr/>
            </p:nvSpPr>
            <p:spPr>
              <a:xfrm>
                <a:off x="0" y="-47625"/>
                <a:ext cx="735900" cy="923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65" name="Google Shape;465;g38a3352c4e0_1_772"/>
            <p:cNvGrpSpPr/>
            <p:nvPr/>
          </p:nvGrpSpPr>
          <p:grpSpPr>
            <a:xfrm rot="5400000">
              <a:off x="270303" y="8862486"/>
              <a:ext cx="937809" cy="955690"/>
              <a:chOff x="0" y="0"/>
              <a:chExt cx="812800" cy="812800"/>
            </a:xfrm>
          </p:grpSpPr>
          <p:sp>
            <p:nvSpPr>
              <p:cNvPr id="466" name="Google Shape;466;g38a3352c4e0_1_77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g38a3352c4e0_1_772"/>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68" name="Google Shape;468;g38a3352c4e0_1_772"/>
            <p:cNvGrpSpPr/>
            <p:nvPr/>
          </p:nvGrpSpPr>
          <p:grpSpPr>
            <a:xfrm rot="5400000">
              <a:off x="335426" y="8928859"/>
              <a:ext cx="807598" cy="822960"/>
              <a:chOff x="0" y="0"/>
              <a:chExt cx="812800" cy="812800"/>
            </a:xfrm>
          </p:grpSpPr>
          <p:sp>
            <p:nvSpPr>
              <p:cNvPr id="469" name="Google Shape;469;g38a3352c4e0_1_77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g38a3352c4e0_1_772"/>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71" name="Google Shape;471;g38a3352c4e0_1_772"/>
            <p:cNvSpPr/>
            <p:nvPr/>
          </p:nvSpPr>
          <p:spPr>
            <a:xfrm>
              <a:off x="376197" y="8984067"/>
              <a:ext cx="725424" cy="7112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g38a3352c4e0_1_772"/>
            <p:cNvSpPr/>
            <p:nvPr/>
          </p:nvSpPr>
          <p:spPr>
            <a:xfrm>
              <a:off x="274896" y="8871427"/>
              <a:ext cx="1067695" cy="922274"/>
            </a:xfrm>
            <a:custGeom>
              <a:rect b="b" l="l" r="r" t="t"/>
              <a:pathLst>
                <a:path extrusionOk="0" h="3726361" w="4228495">
                  <a:moveTo>
                    <a:pt x="0" y="0"/>
                  </a:moveTo>
                  <a:lnTo>
                    <a:pt x="4228495" y="0"/>
                  </a:lnTo>
                  <a:lnTo>
                    <a:pt x="4228495" y="3726361"/>
                  </a:lnTo>
                  <a:lnTo>
                    <a:pt x="0" y="3726361"/>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grpSp>
        <p:nvGrpSpPr>
          <p:cNvPr id="473" name="Google Shape;473;g38a3352c4e0_1_772"/>
          <p:cNvGrpSpPr/>
          <p:nvPr/>
        </p:nvGrpSpPr>
        <p:grpSpPr>
          <a:xfrm>
            <a:off x="7929299" y="7490216"/>
            <a:ext cx="1165404" cy="796762"/>
            <a:chOff x="-45952" y="8871427"/>
            <a:chExt cx="1388543" cy="937809"/>
          </a:xfrm>
        </p:grpSpPr>
        <p:grpSp>
          <p:nvGrpSpPr>
            <p:cNvPr id="474" name="Google Shape;474;g38a3352c4e0_1_772"/>
            <p:cNvGrpSpPr/>
            <p:nvPr/>
          </p:nvGrpSpPr>
          <p:grpSpPr>
            <a:xfrm>
              <a:off x="-45952" y="8886347"/>
              <a:ext cx="701434" cy="863462"/>
              <a:chOff x="0" y="-47625"/>
              <a:chExt cx="735950" cy="923193"/>
            </a:xfrm>
          </p:grpSpPr>
          <p:sp>
            <p:nvSpPr>
              <p:cNvPr id="475" name="Google Shape;475;g38a3352c4e0_1_772"/>
              <p:cNvSpPr/>
              <p:nvPr/>
            </p:nvSpPr>
            <p:spPr>
              <a:xfrm>
                <a:off x="0" y="0"/>
                <a:ext cx="735950" cy="875568"/>
              </a:xfrm>
              <a:custGeom>
                <a:rect b="b" l="l" r="r" t="t"/>
                <a:pathLst>
                  <a:path extrusionOk="0" h="875568" w="735950">
                    <a:moveTo>
                      <a:pt x="0" y="0"/>
                    </a:moveTo>
                    <a:lnTo>
                      <a:pt x="735950" y="0"/>
                    </a:lnTo>
                    <a:lnTo>
                      <a:pt x="735950" y="875568"/>
                    </a:lnTo>
                    <a:lnTo>
                      <a:pt x="0" y="875568"/>
                    </a:lnTo>
                    <a:close/>
                  </a:path>
                </a:pathLst>
              </a:custGeom>
              <a:solidFill>
                <a:srgbClr val="FFA509"/>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476" name="Google Shape;476;g38a3352c4e0_1_772"/>
              <p:cNvSpPr txBox="1"/>
              <p:nvPr/>
            </p:nvSpPr>
            <p:spPr>
              <a:xfrm>
                <a:off x="0" y="-47625"/>
                <a:ext cx="735900" cy="9231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77" name="Google Shape;477;g38a3352c4e0_1_772"/>
            <p:cNvGrpSpPr/>
            <p:nvPr/>
          </p:nvGrpSpPr>
          <p:grpSpPr>
            <a:xfrm rot="5400000">
              <a:off x="270303" y="8862486"/>
              <a:ext cx="937809" cy="955690"/>
              <a:chOff x="0" y="0"/>
              <a:chExt cx="812800" cy="812800"/>
            </a:xfrm>
          </p:grpSpPr>
          <p:sp>
            <p:nvSpPr>
              <p:cNvPr id="478" name="Google Shape;478;g38a3352c4e0_1_77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g38a3352c4e0_1_772"/>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80" name="Google Shape;480;g38a3352c4e0_1_772"/>
            <p:cNvGrpSpPr/>
            <p:nvPr/>
          </p:nvGrpSpPr>
          <p:grpSpPr>
            <a:xfrm rot="5400000">
              <a:off x="335426" y="8928859"/>
              <a:ext cx="807598" cy="822960"/>
              <a:chOff x="0" y="0"/>
              <a:chExt cx="812800" cy="812800"/>
            </a:xfrm>
          </p:grpSpPr>
          <p:sp>
            <p:nvSpPr>
              <p:cNvPr id="481" name="Google Shape;481;g38a3352c4e0_1_77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12" scaled="0"/>
              </a:grad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g38a3352c4e0_1_772"/>
              <p:cNvSpPr txBox="1"/>
              <p:nvPr/>
            </p:nvSpPr>
            <p:spPr>
              <a:xfrm>
                <a:off x="76200" y="28575"/>
                <a:ext cx="660300" cy="708000"/>
              </a:xfrm>
              <a:prstGeom prst="rect">
                <a:avLst/>
              </a:prstGeom>
              <a:noFill/>
              <a:ln>
                <a:noFill/>
              </a:ln>
            </p:spPr>
            <p:txBody>
              <a:bodyPr anchorCtr="0" anchor="ctr" bIns="50775" lIns="50775" spcFirstLastPara="1" rIns="50775" wrap="square" tIns="50775">
                <a:noAutofit/>
              </a:bodyPr>
              <a:lstStyle/>
              <a:p>
                <a:pPr indent="0" lvl="0" marL="0" marR="0" rtl="0" algn="ctr">
                  <a:lnSpc>
                    <a:spcPct val="116666"/>
                  </a:lnSpc>
                  <a:spcBef>
                    <a:spcPts val="0"/>
                  </a:spcBef>
                  <a:spcAft>
                    <a:spcPts val="0"/>
                  </a:spcAft>
                  <a:buClr>
                    <a:srgbClr val="000000"/>
                  </a:buClr>
                  <a:buSzPts val="27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83" name="Google Shape;483;g38a3352c4e0_1_772"/>
            <p:cNvSpPr/>
            <p:nvPr/>
          </p:nvSpPr>
          <p:spPr>
            <a:xfrm>
              <a:off x="376197" y="8984067"/>
              <a:ext cx="725424" cy="7112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575"/>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g38a3352c4e0_1_772"/>
            <p:cNvSpPr/>
            <p:nvPr/>
          </p:nvSpPr>
          <p:spPr>
            <a:xfrm>
              <a:off x="274896" y="8871427"/>
              <a:ext cx="1067695" cy="922274"/>
            </a:xfrm>
            <a:custGeom>
              <a:rect b="b" l="l" r="r" t="t"/>
              <a:pathLst>
                <a:path extrusionOk="0" h="3726361" w="4228495">
                  <a:moveTo>
                    <a:pt x="0" y="0"/>
                  </a:moveTo>
                  <a:lnTo>
                    <a:pt x="4228495" y="0"/>
                  </a:lnTo>
                  <a:lnTo>
                    <a:pt x="4228495" y="3726361"/>
                  </a:lnTo>
                  <a:lnTo>
                    <a:pt x="0" y="3726361"/>
                  </a:lnTo>
                  <a:lnTo>
                    <a:pt x="0" y="0"/>
                  </a:lnTo>
                  <a:close/>
                </a:path>
              </a:pathLst>
            </a:custGeom>
            <a:blipFill rotWithShape="1">
              <a:blip r:embed="rId3">
                <a:alphaModFix/>
              </a:blip>
              <a:stretch>
                <a:fillRect b="0" l="0" r="0" t="0"/>
              </a:stretch>
            </a:blip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grpSp>
      <p:sp>
        <p:nvSpPr>
          <p:cNvPr id="485" name="Google Shape;485;g38a3352c4e0_1_772"/>
          <p:cNvSpPr txBox="1"/>
          <p:nvPr/>
        </p:nvSpPr>
        <p:spPr>
          <a:xfrm>
            <a:off x="555933" y="830166"/>
            <a:ext cx="14343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C000"/>
                </a:solidFill>
                <a:latin typeface="Poppins"/>
                <a:ea typeface="Poppins"/>
                <a:cs typeface="Poppins"/>
                <a:sym typeface="Poppins"/>
              </a:rPr>
              <a:t>Por qué importa la asistencia escolar</a:t>
            </a:r>
            <a:endParaRPr b="0" i="0" sz="2100" u="none" cap="none" strike="noStrike">
              <a:solidFill>
                <a:srgbClr val="FFC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Avalos-Romero, Arcelia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0x01010042C86EF02C455748941B4B94F8881518</vt:lpwstr>
  </property>
  <property fmtid="{D5CDD505-2E9C-101B-9397-08002B2CF9AE}" pid="3" name="MediaServiceImageTags">
    <vt:lpwstr/>
  </property>
  <property fmtid="{D5CDD505-2E9C-101B-9397-08002B2CF9AE}" pid="4" name="Order">
    <vt:r8>643900.0</vt:r8>
  </property>
  <property fmtid="{D5CDD505-2E9C-101B-9397-08002B2CF9AE}" pid="5" name="xd_Signature">
    <vt:bool>false</vt:bool>
  </property>
  <property fmtid="{D5CDD505-2E9C-101B-9397-08002B2CF9AE}" pid="6" name="xd_ProgID">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CanvaTemplate">
    <vt:lpwstr>https://www.canva.com/design/DAFMZ4R5cVo/lravTTGrbpkyYp8BmwTI_A/view?utm_content=DAFMZ4R5cVo&amp;utm_campaign=designshare&amp;utm_medium=link&amp;utm_source=publishsharelink&amp;mode=preview, https://www.canva.com/design/DAFMZ4R5cVo/lravTTGrbpkyYp8BmwTI_A/view?utm_content=DAFMZ4R5cVo&amp;utm_campaign=designshare&amp;utm_medium=link&amp;utm_source=publishsharelink&amp;mode=preview</vt:lpwstr>
  </property>
  <property fmtid="{D5CDD505-2E9C-101B-9397-08002B2CF9AE}" pid="11" name="_ExtendedDescription">
    <vt:lpwstr/>
  </property>
</Properties>
</file>