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7_9105AA0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F_8F4BEC98.xml" ContentType="application/vnd.ms-powerpoint.comments+xml"/>
  <Override PartName="/ppt/notesSlides/notesSlide9.xml" ContentType="application/vnd.openxmlformats-officedocument.presentationml.notesSlide+xml"/>
  <Override PartName="/ppt/comments/modernComment_140_5D7FBE74.xml" ContentType="application/vnd.ms-powerpoint.comments+xml"/>
  <Override PartName="/ppt/notesSlides/notesSlide10.xml" ContentType="application/vnd.openxmlformats-officedocument.presentationml.notesSlide+xml"/>
  <Override PartName="/ppt/comments/modernComment_141_C17C7403.xml" ContentType="application/vnd.ms-powerpoint.comments+xml"/>
  <Override PartName="/ppt/notesSlides/notesSlide11.xml" ContentType="application/vnd.openxmlformats-officedocument.presentationml.notesSlide+xml"/>
  <Override PartName="/ppt/comments/modernComment_145_6509D3F6.xml" ContentType="application/vnd.ms-powerpoint.comments+xml"/>
  <Override PartName="/ppt/notesSlides/notesSlide12.xml" ContentType="application/vnd.openxmlformats-officedocument.presentationml.notesSlide+xml"/>
  <Override PartName="/ppt/comments/modernComment_142_E724B048.xml" ContentType="application/vnd.ms-powerpoint.comments+xml"/>
  <Override PartName="/ppt/notesSlides/notesSlide13.xml" ContentType="application/vnd.openxmlformats-officedocument.presentationml.notesSlide+xml"/>
  <Override PartName="/ppt/comments/modernComment_143_1BD7F0E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4D_CE12F6D9.xml" ContentType="application/vnd.ms-powerpoint.comments+xml"/>
  <Override PartName="/ppt/notesSlides/notesSlide16.xml" ContentType="application/vnd.openxmlformats-officedocument.presentationml.notesSlide+xml"/>
  <Override PartName="/ppt/comments/modernComment_148_45041897.xml" ContentType="application/vnd.ms-powerpoint.comments+xml"/>
  <Override PartName="/ppt/notesSlides/notesSlide17.xml" ContentType="application/vnd.openxmlformats-officedocument.presentationml.notesSlide+xml"/>
  <Override PartName="/ppt/comments/modernComment_149_89EB5B7B.xml" ContentType="application/vnd.ms-powerpoint.comments+xml"/>
  <Override PartName="/ppt/notesSlides/notesSlide18.xml" ContentType="application/vnd.openxmlformats-officedocument.presentationml.notesSlide+xml"/>
  <Override PartName="/ppt/comments/modernComment_14E_1206290A.xml" ContentType="application/vnd.ms-powerpoint.comments+xml"/>
  <Override PartName="/ppt/notesSlides/notesSlide19.xml" ContentType="application/vnd.openxmlformats-officedocument.presentationml.notesSlide+xml"/>
  <Override PartName="/ppt/comments/modernComment_14F_87ECE734.xml" ContentType="application/vnd.ms-powerpoint.comments+xml"/>
  <Override PartName="/ppt/notesSlides/notesSlide20.xml" ContentType="application/vnd.openxmlformats-officedocument.presentationml.notesSlide+xml"/>
  <Override PartName="/ppt/comments/modernComment_150_DAB7F4EA.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4A_F27B673D.xml" ContentType="application/vnd.ms-powerpoint.comments+xml"/>
  <Override PartName="/ppt/notesSlides/notesSlide23.xml" ContentType="application/vnd.openxmlformats-officedocument.presentationml.notesSlide+xml"/>
  <Override PartName="/ppt/comments/modernComment_15A_430AD911.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52_DB8CC0FD.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4"/>
  </p:notesMasterIdLst>
  <p:sldIdLst>
    <p:sldId id="276" r:id="rId5"/>
    <p:sldId id="280" r:id="rId6"/>
    <p:sldId id="345" r:id="rId7"/>
    <p:sldId id="309" r:id="rId8"/>
    <p:sldId id="300" r:id="rId9"/>
    <p:sldId id="332" r:id="rId10"/>
    <p:sldId id="305" r:id="rId11"/>
    <p:sldId id="311" r:id="rId12"/>
    <p:sldId id="324" r:id="rId13"/>
    <p:sldId id="312" r:id="rId14"/>
    <p:sldId id="356" r:id="rId15"/>
    <p:sldId id="319" r:id="rId16"/>
    <p:sldId id="320" r:id="rId17"/>
    <p:sldId id="321" r:id="rId18"/>
    <p:sldId id="325" r:id="rId19"/>
    <p:sldId id="322" r:id="rId20"/>
    <p:sldId id="323" r:id="rId21"/>
    <p:sldId id="327" r:id="rId22"/>
    <p:sldId id="333" r:id="rId23"/>
    <p:sldId id="328" r:id="rId24"/>
    <p:sldId id="329" r:id="rId25"/>
    <p:sldId id="334" r:id="rId26"/>
    <p:sldId id="335" r:id="rId27"/>
    <p:sldId id="336" r:id="rId28"/>
    <p:sldId id="318" r:id="rId29"/>
    <p:sldId id="330" r:id="rId30"/>
    <p:sldId id="346" r:id="rId31"/>
    <p:sldId id="347" r:id="rId32"/>
    <p:sldId id="339" r:id="rId33"/>
    <p:sldId id="338" r:id="rId34"/>
    <p:sldId id="349" r:id="rId35"/>
    <p:sldId id="341" r:id="rId36"/>
    <p:sldId id="340" r:id="rId37"/>
    <p:sldId id="352" r:id="rId38"/>
    <p:sldId id="344" r:id="rId39"/>
    <p:sldId id="353" r:id="rId40"/>
    <p:sldId id="354" r:id="rId41"/>
    <p:sldId id="355" r:id="rId42"/>
    <p:sldId id="307" r:id="rId43"/>
  </p:sldIdLst>
  <p:sldSz cx="12192000" cy="6858000"/>
  <p:notesSz cx="6858000" cy="9144000"/>
  <p:embeddedFontLst>
    <p:embeddedFont>
      <p:font typeface="Poppins" panose="00000500000000000000" pitchFamily="2" charset="0"/>
      <p:regular r:id="rId45"/>
      <p:bold r:id="rId46"/>
      <p:italic r:id="rId47"/>
      <p:boldItalic r:id="rId48"/>
    </p:embeddedFont>
    <p:embeddedFont>
      <p:font typeface="Poppins Light" panose="00000400000000000000" pitchFamily="2" charset="0"/>
      <p:regular r:id="rId49"/>
      <p:italic r:id="rId50"/>
    </p:embeddedFont>
    <p:embeddedFont>
      <p:font typeface="Segoe UI" panose="020B0502040204020203"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KyzkTGt+0vPa/0g0Vt1nVIM/AG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E29183-5924-54F9-170B-572C19BC754D}" name="Chambers, Patricia" initials="CP" userId="S::patricia.chambers@lausd.net::c8ab7e6a-2b1b-446d-a8fc-d7699dfa00fc" providerId="AD"/>
  <p188:author id="{72445E86-1C73-9125-7A8B-5A90027A8D5D}" name="Middleton, Diana" initials="MD" userId="S::cp-diana.middleton@lausd.net::e35e3e45-19e3-46bb-a740-00807ad57a4b" providerId="AD"/>
  <p188:author id="{1EF930B1-E2F0-5123-E005-C6C8E39FAE45}" name="Velarde, Jerome" initials="" userId="S::jerome.velarde@lausd.net::24e058d1-8b11-475b-9a42-22d31c7e5e6f" providerId="AD"/>
  <p188:author id="{B111A8F8-54B5-76EE-DA2D-A583850B590F}" name="Singh, Venu" initials="SV" userId="S::venu.singh@lausd.net::2d28e763-5bd7-4718-8a53-6b4c523cc3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77"/>
    <a:srgbClr val="E2DC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2F5EE3-FD97-0002-21D7-C2FFE5879ECC}" v="78" dt="2025-06-05T13:56:00.228"/>
    <p1510:client id="{CCDAD65F-522E-6CED-57F5-6D336034211F}" v="12" dt="2025-06-05T15:43:34.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66" Type="http://schemas.microsoft.com/office/2015/10/relationships/revisionInfo" Target="revisionInfo.xml"/><Relationship Id="rId5" Type="http://schemas.openxmlformats.org/officeDocument/2006/relationships/slide" Target="slides/slide1.xml"/><Relationship Id="rId61" Type="http://customschemas.google.com/relationships/presentationmetadata" Target="meta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37_9105AA05.xml><?xml version="1.0" encoding="utf-8"?>
<p188:cmLst xmlns:a="http://schemas.openxmlformats.org/drawingml/2006/main" xmlns:r="http://schemas.openxmlformats.org/officeDocument/2006/relationships" xmlns:p188="http://schemas.microsoft.com/office/powerpoint/2018/8/main">
  <p188:cm id="{BF29CA6F-07B3-4785-8083-CD065240CCDA}" authorId="{FAE29183-5924-54F9-170B-572C19BC754D}" status="resolved" created="2025-05-16T15:15:33.687" complete="100000">
    <ac:txMkLst xmlns:ac="http://schemas.microsoft.com/office/drawing/2013/main/command">
      <pc:docMk xmlns:pc="http://schemas.microsoft.com/office/powerpoint/2013/main/command"/>
      <pc:sldMk xmlns:pc="http://schemas.microsoft.com/office/powerpoint/2013/main/command" cId="2433067525" sldId="311"/>
      <ac:spMk id="310" creationId="{5C90CA8A-48D0-821D-1A08-83E76347041D}"/>
      <ac:txMk cp="240" len="14">
        <ac:context len="564" hash="3931074364"/>
      </ac:txMk>
    </ac:txMkLst>
    <p188:pos x="1854506" y="2928650"/>
    <p188:replyLst>
      <p188:reply id="{88001BA3-C10F-4241-8487-DB17584D3F64}" authorId="{72445E86-1C73-9125-7A8B-5A90027A8D5D}" created="2025-05-21T19:50:18.149">
        <p188:txBody>
          <a:bodyPr/>
          <a:lstStyle/>
          <a:p>
            <a:r>
              <a:rPr lang="en-US"/>
              <a:t>done, resolving</a:t>
            </a:r>
          </a:p>
        </p188:txBody>
      </p188:reply>
    </p188:replyLst>
    <p188:txBody>
      <a:bodyPr/>
      <a:lstStyle/>
      <a:p>
        <a:r>
          <a:rPr lang="en-US"/>
          <a:t>Can you replace the current image with one that includes the "Legacy Trips" in the Field Trip Menu</a:t>
        </a:r>
      </a:p>
    </p188:txBody>
  </p188:cm>
</p188:cmLst>
</file>

<file path=ppt/comments/modernComment_13F_8F4BEC98.xml><?xml version="1.0" encoding="utf-8"?>
<p188:cmLst xmlns:a="http://schemas.openxmlformats.org/drawingml/2006/main" xmlns:r="http://schemas.openxmlformats.org/officeDocument/2006/relationships" xmlns:p188="http://schemas.microsoft.com/office/powerpoint/2018/8/main">
  <p188:cm id="{B41CAD94-156A-4281-AA3E-E2D10BC5D29E}" authorId="{FAE29183-5924-54F9-170B-572C19BC754D}" status="resolved" created="2025-05-16T15:26:33.452" startDate="2025-05-21T20:24:57.360" dueDate="2025-05-21T20:24:57.360" assignedTo="{1EF930B1-E2F0-5123-E005-C6C8E39FAE45}" complete="100000" title="@Velarde, Jerome can you get an updated screenshot per patricia's request?">
    <ac:txMkLst xmlns:ac="http://schemas.microsoft.com/office/drawing/2013/main/command">
      <pc:docMk xmlns:pc="http://schemas.microsoft.com/office/powerpoint/2013/main/command"/>
      <pc:sldMk xmlns:pc="http://schemas.microsoft.com/office/powerpoint/2013/main/command" cId="2404117656" sldId="319"/>
      <ac:spMk id="310" creationId="{431E0752-F852-E835-6B91-71BD2D920815}"/>
      <ac:txMk cp="54" len="71">
        <ac:context len="250" hash="2117462887"/>
      </ac:txMk>
    </ac:txMkLst>
    <p188:replyLst>
      <p188:reply id="{5D9B0109-162E-4574-A773-9B30B2E64616}" authorId="{72445E86-1C73-9125-7A8B-5A90027A8D5D}" created="2025-05-21T20:24:57.360">
        <p188:txBody>
          <a:bodyPr/>
          <a:lstStyle/>
          <a:p>
            <a:r>
              <a:rPr lang="en-US"/>
              <a:t>[@Velarde, Jerome] can you get an updated screenshot per patricia's request?</a:t>
            </a:r>
          </a:p>
        </p188:txBody>
      </p188:reply>
    </p188:replyLst>
    <p188:txBody>
      <a:bodyPr/>
      <a:lstStyle/>
      <a:p>
        <a:r>
          <a:rPr lang="en-US"/>
          <a:t>This is more of a system thing--but in the second box, the red asterisk is underneath the sentence vs. being at the end of the sentence like for the other boxes. If that's how it is, in the system, please have them fix it.</a:t>
        </a:r>
      </a:p>
    </p188:txBody>
    <p188:extLst>
      <p:ext xmlns:p="http://schemas.openxmlformats.org/presentationml/2006/main" uri="{5BB2D875-25FF-4072-B9AC-8F64D62656EB}">
        <p228:taskDetails xmlns:p228="http://schemas.microsoft.com/office/powerpoint/2022/08/main">
          <p228:history>
            <p228:event time="2025-05-21T20:24:57.360" id="{4484A537-6466-4A59-A2D1-6D5B7B84B3D0}">
              <p228:atrbtn authorId="{72445E86-1C73-9125-7A8B-5A90027A8D5D}"/>
              <p228:anchr>
                <p228:comment id="{5D9B0109-162E-4574-A773-9B30B2E64616}"/>
              </p228:anchr>
              <p228:add/>
            </p228:event>
            <p228:event time="2025-05-21T20:24:57.360" id="{3D9D103A-625F-4D67-862C-3D6B203B40CE}">
              <p228:atrbtn authorId="{72445E86-1C73-9125-7A8B-5A90027A8D5D}"/>
              <p228:anchr>
                <p228:comment id="{5D9B0109-162E-4574-A773-9B30B2E64616}"/>
              </p228:anchr>
              <p228:asgn authorId="{1EF930B1-E2F0-5123-E005-C6C8E39FAE45}"/>
            </p228:event>
            <p228:event time="2025-05-21T20:24:57.360" id="{C40C9863-4EC5-4850-A53F-FB3D6EB877F3}">
              <p228:atrbtn authorId="{72445E86-1C73-9125-7A8B-5A90027A8D5D}"/>
              <p228:anchr>
                <p228:comment id="{5D9B0109-162E-4574-A773-9B30B2E64616}"/>
              </p228:anchr>
              <p228:date stDt="2025-05-21T20:24:57.360" endDt="2025-05-21T20:24:57.360"/>
            </p228:event>
            <p228:event time="2025-05-21T20:24:57.360" id="{4472D8DC-8EB6-41B2-B05C-CCEBE078333A}">
              <p228:atrbtn authorId="{72445E86-1C73-9125-7A8B-5A90027A8D5D}"/>
              <p228:anchr>
                <p228:comment id="{5D9B0109-162E-4574-A773-9B30B2E64616}"/>
              </p228:anchr>
              <p228:title val="@Velarde, Jerome can you get an updated screenshot per patricia's request?"/>
            </p228:event>
            <p228:event time="2025-05-22T17:29:12.985" id="{BBE4D380-19A1-4419-854E-D24397685E3F}">
              <p228:atrbtn authorId="{72445E86-1C73-9125-7A8B-5A90027A8D5D}"/>
              <p228:anchr>
                <p228:comment id="{00000000-0000-0000-0000-000000000000}"/>
              </p228:anchr>
              <p228:pcntCmplt val="100000"/>
            </p228:event>
          </p228:history>
        </p228:taskDetails>
      </p:ext>
    </p188:extLst>
  </p188:cm>
</p188:cmLst>
</file>

<file path=ppt/comments/modernComment_140_5D7FBE74.xml><?xml version="1.0" encoding="utf-8"?>
<p188:cmLst xmlns:a="http://schemas.openxmlformats.org/drawingml/2006/main" xmlns:r="http://schemas.openxmlformats.org/officeDocument/2006/relationships" xmlns:p188="http://schemas.microsoft.com/office/powerpoint/2018/8/main">
  <p188:cm id="{7710DAB9-D23D-48B4-B562-173CFA9B0362}" authorId="{FAE29183-5924-54F9-170B-572C19BC754D}" status="resolved" created="2025-05-16T15:29:27.230" complete="100000">
    <ac:txMkLst xmlns:ac="http://schemas.microsoft.com/office/drawing/2013/main/command">
      <pc:docMk xmlns:pc="http://schemas.microsoft.com/office/powerpoint/2013/main/command"/>
      <pc:sldMk xmlns:pc="http://schemas.microsoft.com/office/powerpoint/2013/main/command" cId="1568652916" sldId="320"/>
      <ac:spMk id="9" creationId="{088921FA-8F74-4C89-506D-F8B481FBEA4E}"/>
      <ac:txMk cp="0">
        <ac:context len="134" hash="1519202716"/>
      </ac:txMk>
    </ac:txMkLst>
    <p188:pos x="1478096" y="4672987"/>
    <p188:replyLst>
      <p188:reply id="{E27C94CE-FEF5-42AC-96F2-9D010248465F}" authorId="{72445E86-1C73-9125-7A8B-5A90027A8D5D}" created="2025-05-16T20:55:47.809">
        <p188:txBody>
          <a:bodyPr/>
          <a:lstStyle/>
          <a:p>
            <a:r>
              <a:rPr lang="en-US"/>
              <a:t>added and resolving this comment</a:t>
            </a:r>
          </a:p>
        </p188:txBody>
      </p188:reply>
    </p188:replyLst>
    <p188:txBody>
      <a:bodyPr/>
      <a:lstStyle/>
      <a:p>
        <a:r>
          <a:rPr lang="en-US"/>
          <a:t>Can we add a screen shot that actually includes the "Save", "Save and Continue" and "Previous" buttons at the bottom? Or if it will make the screen shot too small -- just add a cropped screen shot, below the current screen shot, that only includes the "Save", "Save and Continue" and "Previous" buttons.</a:t>
        </a:r>
      </a:p>
    </p188:txBody>
  </p188:cm>
</p188:cmLst>
</file>

<file path=ppt/comments/modernComment_141_C17C7403.xml><?xml version="1.0" encoding="utf-8"?>
<p188:cmLst xmlns:a="http://schemas.openxmlformats.org/drawingml/2006/main" xmlns:r="http://schemas.openxmlformats.org/officeDocument/2006/relationships" xmlns:p188="http://schemas.microsoft.com/office/powerpoint/2018/8/main">
  <p188:cm id="{189A22D9-0773-4E3E-9F3B-6FBC67FD8AFD}" authorId="{FAE29183-5924-54F9-170B-572C19BC754D}" status="resolved" created="2025-05-16T15:54:09.130" complete="100000">
    <ac:txMkLst xmlns:ac="http://schemas.microsoft.com/office/drawing/2013/main/command">
      <pc:docMk xmlns:pc="http://schemas.microsoft.com/office/powerpoint/2013/main/command"/>
      <pc:sldMk xmlns:pc="http://schemas.microsoft.com/office/powerpoint/2013/main/command" cId="3246158851" sldId="321"/>
      <ac:spMk id="310" creationId="{318CE0B3-D492-4C3B-D9E3-A9F11A99A942}"/>
      <ac:txMk cp="0">
        <ac:context len="78" hash="993339577"/>
      </ac:txMk>
    </ac:txMkLst>
    <p188:pos x="10789478" y="4395304"/>
    <p188:replyLst>
      <p188:reply id="{64446EE6-565A-4095-8DFF-C44C53F22434}" authorId="{72445E86-1C73-9125-7A8B-5A90027A8D5D}" created="2025-05-16T20:58:23.780">
        <p188:txBody>
          <a:bodyPr/>
          <a:lstStyle/>
          <a:p>
            <a:r>
              <a:rPr lang="en-US"/>
              <a:t>When requestors select "Un-Approved Charter" they must enter something in the box next to it -- but there is no details about what. 
[@Singh, Venu] [@Hanff, Steven] - something to note -- this may need clarifying text. </a:t>
            </a:r>
          </a:p>
        </p188:txBody>
      </p188:reply>
    </p188:replyLst>
    <p188:txBody>
      <a:bodyPr/>
      <a:lstStyle/>
      <a:p>
        <a:r>
          <a:rPr lang="en-US"/>
          <a:t>Does this option also require that they enter in something? I'm asking because of the large box next to the option? If so, then in the system it should note what goes in the box, e.g., Charter company name, address and phone number). NOTE: I just emailed Transportation &amp; Risk to follow-up about this option that concerned Dr. Mercado and me. I meant to contact them about this item a few weeks ago.</a:t>
        </a:r>
      </a:p>
    </p188:txBody>
  </p188:cm>
</p188:cmLst>
</file>

<file path=ppt/comments/modernComment_142_E724B048.xml><?xml version="1.0" encoding="utf-8"?>
<p188:cmLst xmlns:a="http://schemas.openxmlformats.org/drawingml/2006/main" xmlns:r="http://schemas.openxmlformats.org/officeDocument/2006/relationships" xmlns:p188="http://schemas.microsoft.com/office/powerpoint/2018/8/main">
  <p188:cm id="{576C3644-F9B9-49F3-990E-7F33F7888D24}" authorId="{FAE29183-5924-54F9-170B-572C19BC754D}" status="resolved" created="2025-05-16T16:13:02.741" complete="100000">
    <ac:txMkLst xmlns:ac="http://schemas.microsoft.com/office/drawing/2013/main/command">
      <pc:docMk xmlns:pc="http://schemas.microsoft.com/office/powerpoint/2013/main/command"/>
      <pc:sldMk xmlns:pc="http://schemas.microsoft.com/office/powerpoint/2013/main/command" cId="3877941320" sldId="322"/>
      <ac:spMk id="310" creationId="{CEA0EBB4-F95E-57D4-BB13-6252CBA13347}"/>
      <ac:txMk cp="0">
        <ac:context len="122" hash="1836512382"/>
      </ac:txMk>
    </ac:txMkLst>
    <p188:pos x="1071217" y="651565"/>
    <p188:replyLst>
      <p188:reply id="{7B2F664B-FBB6-45AA-BAB4-613D6BB9F64B}" authorId="{72445E86-1C73-9125-7A8B-5A90027A8D5D}" created="2025-05-16T21:13:34.278">
        <p188:txBody>
          <a:bodyPr/>
          <a:lstStyle/>
          <a:p>
            <a:r>
              <a:rPr lang="en-US"/>
              <a:t>added clearer screenshot with all details, resolving</a:t>
            </a:r>
          </a:p>
        </p188:txBody>
      </p188:reply>
    </p188:replyLst>
    <p188:txBody>
      <a:bodyPr/>
      <a:lstStyle/>
      <a:p>
        <a:r>
          <a:rPr lang="en-US"/>
          <a:t>Not seeing the "Out of Country" or "Out of State" selection option in the screen shot...and this screen shot is a bit blurry.</a:t>
        </a:r>
      </a:p>
    </p188:txBody>
  </p188:cm>
  <p188:cm id="{3B9DB89D-0CCE-43BF-A7E1-23B73F3A23C2}" authorId="{FAE29183-5924-54F9-170B-572C19BC754D}" status="resolved" created="2025-05-16T16:15:12.687" complete="100000">
    <ac:txMkLst xmlns:ac="http://schemas.microsoft.com/office/drawing/2013/main/command">
      <pc:docMk xmlns:pc="http://schemas.microsoft.com/office/powerpoint/2013/main/command"/>
      <pc:sldMk xmlns:pc="http://schemas.microsoft.com/office/powerpoint/2013/main/command" cId="3877941320" sldId="322"/>
      <ac:spMk id="310" creationId="{CEA0EBB4-F95E-57D4-BB13-6252CBA13347}"/>
      <ac:txMk cp="0">
        <ac:context len="122" hash="1836512382"/>
      </ac:txMk>
    </ac:txMkLst>
    <p188:pos x="1656521" y="1402521"/>
    <p188:replyLst>
      <p188:reply id="{75552700-F058-4545-A3DD-A4D53128CA5F}" authorId="{72445E86-1C73-9125-7A8B-5A90027A8D5D}" created="2025-05-16T21:17:01.249">
        <p188:txBody>
          <a:bodyPr/>
          <a:lstStyle/>
          <a:p>
            <a:r>
              <a:rPr lang="en-US"/>
              <a:t>added, resolving</a:t>
            </a:r>
          </a:p>
        </p188:txBody>
      </p188:reply>
    </p188:replyLst>
    <p188:txBody>
      <a:bodyPr/>
      <a:lstStyle/>
      <a:p>
        <a:r>
          <a:rPr lang="en-US"/>
          <a:t>We don't see the "Add Stop" in this view...so perhaps you can do a screen shot where multiple stops is selected.</a:t>
        </a:r>
      </a:p>
    </p188:txBody>
  </p188:cm>
  <p188:cm id="{6D0AB1DF-75B8-42BF-BF9B-23FEE8B5395A}" authorId="{FAE29183-5924-54F9-170B-572C19BC754D}" status="resolved" created="2025-05-16T16:22:03.185" complete="100000">
    <pc:sldMkLst xmlns:pc="http://schemas.microsoft.com/office/powerpoint/2013/main/command">
      <pc:docMk/>
      <pc:sldMk cId="3877941320" sldId="322"/>
    </pc:sldMkLst>
    <p188:replyLst>
      <p188:reply id="{E5D095BB-9B3F-4F3C-9110-C32078516AA6}" authorId="{72445E86-1C73-9125-7A8B-5A90027A8D5D}" created="2025-05-16T21:13:09.184">
        <p188:txBody>
          <a:bodyPr/>
          <a:lstStyle/>
          <a:p>
            <a:r>
              <a:rPr lang="en-US"/>
              <a:t>added, resolving</a:t>
            </a:r>
          </a:p>
        </p188:txBody>
      </p188:reply>
    </p188:replyLst>
    <p188:txBody>
      <a:bodyPr/>
      <a:lstStyle/>
      <a:p>
        <a:r>
          <a:rPr lang="en-US"/>
          <a:t>Do you want to note that after typing in the address, they will need to select the address from the drop-down as it's not a free-form field.  If this is already the case in the current system--then maybe you don't need to do anything.</a:t>
        </a:r>
      </a:p>
    </p188:txBody>
  </p188:cm>
  <p188:cm id="{25B6AE37-A4B4-4FA5-B730-0D562AFC5CE7}" authorId="{FAE29183-5924-54F9-170B-572C19BC754D}" status="resolved" created="2025-05-16T16:23:05.080" complete="100000">
    <ac:txMkLst xmlns:ac="http://schemas.microsoft.com/office/drawing/2013/main/command">
      <pc:docMk xmlns:pc="http://schemas.microsoft.com/office/powerpoint/2013/main/command"/>
      <pc:sldMk xmlns:pc="http://schemas.microsoft.com/office/powerpoint/2013/main/command" cId="3877941320" sldId="322"/>
      <ac:spMk id="310" creationId="{CEA0EBB4-F95E-57D4-BB13-6252CBA13347}"/>
      <ac:txMk cp="121">
        <ac:context len="122" hash="1836512382"/>
      </ac:txMk>
    </ac:txMkLst>
    <p188:pos x="1899478" y="4781826"/>
    <p188:replyLst>
      <p188:reply id="{910AC84F-298B-44B7-8EB8-523AC1A6DDD4}" authorId="{72445E86-1C73-9125-7A8B-5A90027A8D5D}" created="2025-05-16T21:17:15.515">
        <p188:txBody>
          <a:bodyPr/>
          <a:lstStyle/>
          <a:p>
            <a:r>
              <a:rPr lang="en-US"/>
              <a:t>added, resolving</a:t>
            </a:r>
          </a:p>
        </p188:txBody>
      </p188:reply>
    </p188:replyLst>
    <p188:txBody>
      <a:bodyPr/>
      <a:lstStyle/>
      <a:p>
        <a:r>
          <a:rPr lang="en-US"/>
          <a:t>Can we add a screen shot that actually includes the "Save", "Save and Continue" and "Previous" buttons at the bottom? </a:t>
        </a:r>
      </a:p>
    </p188:txBody>
  </p188:cm>
</p188:cmLst>
</file>

<file path=ppt/comments/modernComment_143_1BD7F0E1.xml><?xml version="1.0" encoding="utf-8"?>
<p188:cmLst xmlns:a="http://schemas.openxmlformats.org/drawingml/2006/main" xmlns:r="http://schemas.openxmlformats.org/officeDocument/2006/relationships" xmlns:p188="http://schemas.microsoft.com/office/powerpoint/2018/8/main">
  <p188:cm id="{6CCD9106-16F1-4948-AFAE-55490970C237}" authorId="{FAE29183-5924-54F9-170B-572C19BC754D}" status="resolved" created="2025-05-16T16:28:17.321" complete="100000">
    <ac:txMkLst xmlns:ac="http://schemas.microsoft.com/office/drawing/2013/main/command">
      <pc:docMk xmlns:pc="http://schemas.microsoft.com/office/powerpoint/2013/main/command"/>
      <pc:sldMk xmlns:pc="http://schemas.microsoft.com/office/powerpoint/2013/main/command" cId="467136737" sldId="323"/>
      <ac:spMk id="310" creationId="{6DB41856-39BF-887E-242D-CA584024B7DE}"/>
      <ac:txMk cp="3" len="58">
        <ac:context len="153" hash="2615821970"/>
      </ac:txMk>
    </ac:txMkLst>
    <p188:pos x="1590260" y="1380434"/>
    <p188:replyLst>
      <p188:reply id="{E2E9D626-724F-47DC-8EC1-BD5593CAE759}" authorId="{72445E86-1C73-9125-7A8B-5A90027A8D5D}" created="2025-05-16T21:18:22.829">
        <p188:txBody>
          <a:bodyPr/>
          <a:lstStyle/>
          <a:p>
            <a:r>
              <a:rPr lang="en-US"/>
              <a:t>this is not a new feature. resolving. </a:t>
            </a:r>
          </a:p>
        </p188:txBody>
      </p188:reply>
    </p188:replyLst>
    <p188:txBody>
      <a:bodyPr/>
      <a:lstStyle/>
      <a:p>
        <a:r>
          <a:rPr lang="en-US"/>
          <a:t>Is this a new feature in 2.0--or is this in the current system? If it's new, please add that this is a new feature.</a:t>
        </a:r>
      </a:p>
    </p188:txBody>
  </p188:cm>
</p188:cmLst>
</file>

<file path=ppt/comments/modernComment_145_6509D3F6.xml><?xml version="1.0" encoding="utf-8"?>
<p188:cmLst xmlns:a="http://schemas.openxmlformats.org/drawingml/2006/main" xmlns:r="http://schemas.openxmlformats.org/officeDocument/2006/relationships" xmlns:p188="http://schemas.microsoft.com/office/powerpoint/2018/8/main">
  <p188:cm id="{FA335AF0-BEB0-48A4-84CA-0D654A34EB35}" authorId="{FAE29183-5924-54F9-170B-572C19BC754D}" status="resolved" created="2025-05-16T15:59:01.432" complete="100000">
    <ac:txMkLst xmlns:ac="http://schemas.microsoft.com/office/drawing/2013/main/command">
      <pc:docMk xmlns:pc="http://schemas.microsoft.com/office/powerpoint/2013/main/command"/>
      <pc:sldMk xmlns:pc="http://schemas.microsoft.com/office/powerpoint/2013/main/command" cId="1695142902" sldId="325"/>
      <ac:spMk id="3" creationId="{595844F6-196C-3981-1BCB-292A78E0B14D}"/>
      <ac:txMk cp="0" len="48">
        <ac:context len="49" hash="3825115849"/>
      </ac:txMk>
    </ac:txMkLst>
    <p188:pos x="5908260" y="1855304"/>
    <p188:replyLst>
      <p188:reply id="{B67B6A3E-76E9-482E-BCC3-E96F11582B64}" authorId="{72445E86-1C73-9125-7A8B-5A90027A8D5D}" created="2025-05-16T21:02:33.002">
        <p188:txBody>
          <a:bodyPr/>
          <a:lstStyle/>
          <a:p>
            <a:r>
              <a:rPr lang="en-US"/>
              <a:t>due to spacing i didn't add the entire screen to this images, but i will attempt to do so now.</a:t>
            </a:r>
          </a:p>
        </p188:txBody>
      </p188:reply>
    </p188:replyLst>
    <p188:txBody>
      <a:bodyPr/>
      <a:lstStyle/>
      <a:p>
        <a:r>
          <a:rPr lang="en-US"/>
          <a:t>Not seeing anything in the screen shot related to "Additional Notes/Comments can be provided here" 
Also not seeing the "Save", "Save and Continue" and "Previous" buttons -- which would be great to see on the screenshot. Similar comments were made about this on previous slides.</a:t>
        </a:r>
      </a:p>
    </p188:txBody>
  </p188:cm>
  <p188:cm id="{5C07426F-470A-4FBD-A9CA-22A83D701B79}" authorId="{FAE29183-5924-54F9-170B-572C19BC754D}" status="resolved" created="2025-05-16T16:22:26.546" complete="100000">
    <ac:txMkLst xmlns:ac="http://schemas.microsoft.com/office/drawing/2013/main/command">
      <pc:docMk xmlns:pc="http://schemas.microsoft.com/office/powerpoint/2013/main/command"/>
      <pc:sldMk xmlns:pc="http://schemas.microsoft.com/office/powerpoint/2013/main/command" cId="1695142902" sldId="325"/>
      <ac:spMk id="3" creationId="{595844F6-196C-3981-1BCB-292A78E0B14D}"/>
      <ac:txMk cp="50">
        <ac:context len="51" hash="3727850179"/>
      </ac:txMk>
    </ac:txMkLst>
    <p188:pos x="11187043" y="2451652"/>
    <p188:replyLst>
      <p188:reply id="{E1D0F11E-AB17-4226-BF3E-8D422FB35134}" authorId="{72445E86-1C73-9125-7A8B-5A90027A8D5D}" created="2025-05-16T21:05:51.349">
        <p188:txBody>
          <a:bodyPr/>
          <a:lstStyle/>
          <a:p>
            <a:r>
              <a:rPr lang="en-US"/>
              <a:t>added, resolving</a:t>
            </a:r>
          </a:p>
        </p188:txBody>
      </p188:reply>
    </p188:replyLst>
    <p188:txBody>
      <a:bodyPr/>
      <a:lstStyle/>
      <a:p>
        <a:r>
          <a:rPr lang="en-US"/>
          <a:t>Can we add a screen shot that actually includes the "Save", "Save and Continue" and "Previous" buttons at the bottom? </a:t>
        </a:r>
      </a:p>
    </p188:txBody>
  </p188:cm>
</p188:cmLst>
</file>

<file path=ppt/comments/modernComment_148_45041897.xml><?xml version="1.0" encoding="utf-8"?>
<p188:cmLst xmlns:a="http://schemas.openxmlformats.org/drawingml/2006/main" xmlns:r="http://schemas.openxmlformats.org/officeDocument/2006/relationships" xmlns:p188="http://schemas.microsoft.com/office/powerpoint/2018/8/main">
  <p188:cm id="{38B31F43-2B5C-49D1-BF60-896FFE5C2D9F}" authorId="{FAE29183-5924-54F9-170B-572C19BC754D}" status="resolved" created="2025-05-16T16:56:54.972" complete="100000">
    <ac:txMkLst xmlns:ac="http://schemas.microsoft.com/office/drawing/2013/main/command">
      <pc:docMk xmlns:pc="http://schemas.microsoft.com/office/powerpoint/2013/main/command"/>
      <pc:sldMk xmlns:pc="http://schemas.microsoft.com/office/powerpoint/2013/main/command" cId="1157896343" sldId="328"/>
      <ac:spMk id="310" creationId="{C81EC07F-6B53-FA80-3C68-A70BEF390BAA}"/>
      <ac:txMk cp="395" len="13">
        <ac:context len="422" hash="1059011067"/>
      </ac:txMk>
    </ac:txMkLst>
    <p188:pos x="4483652" y="2793999"/>
    <p188:replyLst>
      <p188:reply id="{FBA26BB4-D3C9-4E7F-A7E7-12A0B2192BD3}" authorId="{72445E86-1C73-9125-7A8B-5A90027A8D5D}" created="2025-05-16T21:29:21.120">
        <p188:txBody>
          <a:bodyPr/>
          <a:lstStyle/>
          <a:p>
            <a:r>
              <a:rPr lang="en-US"/>
              <a:t>added, resolving</a:t>
            </a:r>
          </a:p>
        </p188:txBody>
      </p188:reply>
    </p188:replyLst>
    <p188:txBody>
      <a:bodyPr/>
      <a:lstStyle/>
      <a:p>
        <a:r>
          <a:rPr lang="en-US"/>
          <a:t>Reimbursement is not included in the screen shot</a:t>
        </a:r>
      </a:p>
    </p188:txBody>
  </p188:cm>
  <p188:cm id="{35147595-8A1D-4DB4-BEE9-3D19B531E9B2}" authorId="{FAE29183-5924-54F9-170B-572C19BC754D}" status="resolved" created="2025-05-16T17:33:28.485" complete="100000">
    <ac:txMkLst xmlns:ac="http://schemas.microsoft.com/office/drawing/2013/main/command">
      <pc:docMk xmlns:pc="http://schemas.microsoft.com/office/powerpoint/2013/main/command"/>
      <pc:sldMk xmlns:pc="http://schemas.microsoft.com/office/powerpoint/2013/main/command" cId="1157896343" sldId="328"/>
      <ac:spMk id="310" creationId="{C81EC07F-6B53-FA80-3C68-A70BEF390BAA}"/>
      <ac:txMk cp="61" len="359">
        <ac:context len="422" hash="1059011067"/>
      </ac:txMk>
    </ac:txMkLst>
    <p188:pos x="3443468" y="2787569"/>
    <p188:replyLst>
      <p188:reply id="{1985A0CB-4CB9-42A0-9CED-C6C11DC0F8EC}" authorId="{72445E86-1C73-9125-7A8B-5A90027A8D5D}" created="2025-05-16T21:29:13.119">
        <p188:txBody>
          <a:bodyPr/>
          <a:lstStyle/>
          <a:p>
            <a:r>
              <a:rPr lang="en-US"/>
              <a:t>looks good to me. resolving</a:t>
            </a:r>
          </a:p>
        </p188:txBody>
      </p188:reply>
    </p188:replyLst>
    <p188:txBody>
      <a:bodyPr/>
      <a:lstStyle/>
      <a:p>
        <a:r>
          <a:rPr lang="en-US"/>
          <a:t>I made a few edits here to simplify and indicate the options, where applicable. I "assumed" the "SELECT" options for Age 18+, Certificated, Riding Bus and Reimbursement are "Yes or No" -- but if not, please edit as needed. </a:t>
        </a:r>
      </a:p>
    </p188:txBody>
  </p188:cm>
  <p188:cm id="{416EF8E9-DACC-4DE4-9EA0-2AE2510CC742}" authorId="{FAE29183-5924-54F9-170B-572C19BC754D}" status="resolved" created="2025-05-16T17:36:40.608" complete="100000">
    <ac:txMkLst xmlns:ac="http://schemas.microsoft.com/office/drawing/2013/main/command">
      <pc:docMk xmlns:pc="http://schemas.microsoft.com/office/powerpoint/2013/main/command"/>
      <pc:sldMk xmlns:pc="http://schemas.microsoft.com/office/powerpoint/2013/main/command" cId="1157896343" sldId="328"/>
      <ac:spMk id="4" creationId="{59FB8A64-70A1-C3FA-4B43-E3F36B3EF84D}"/>
      <ac:txMk cp="61" len="27">
        <ac:context len="282" hash="1612443291"/>
      </ac:txMk>
    </ac:txMkLst>
    <p188:replyLst>
      <p188:reply id="{DE0A9D1B-4D91-4040-97C7-21F53D33D03F}" authorId="{72445E86-1C73-9125-7A8B-5A90027A8D5D}" created="2025-05-16T21:30:35.855">
        <p188:txBody>
          <a:bodyPr/>
          <a:lstStyle/>
          <a:p>
            <a:r>
              <a:rPr lang="en-US"/>
              <a:t>added updated screenshot and additional text about adding additional chaperone. resolving</a:t>
            </a:r>
          </a:p>
        </p188:txBody>
      </p188:reply>
    </p188:replyLst>
    <p188:txBody>
      <a:bodyPr/>
      <a:lstStyle/>
      <a:p>
        <a:r>
          <a:rPr lang="en-US"/>
          <a:t>Not seeing the "+" Action button in the screen shot. Also do we want to add this additional text to the bullet "...to add another chaperone"</a:t>
        </a:r>
      </a:p>
    </p188:txBody>
  </p188:cm>
</p188:cmLst>
</file>

<file path=ppt/comments/modernComment_149_89EB5B7B.xml><?xml version="1.0" encoding="utf-8"?>
<p188:cmLst xmlns:a="http://schemas.openxmlformats.org/drawingml/2006/main" xmlns:r="http://schemas.openxmlformats.org/officeDocument/2006/relationships" xmlns:p188="http://schemas.microsoft.com/office/powerpoint/2018/8/main">
  <p188:cm id="{D7A841BC-4579-42BA-B4CF-B364269B2A29}" authorId="{FAE29183-5924-54F9-170B-572C19BC754D}" status="resolved" created="2025-05-16T18:12:34.788" startDate="2025-05-21T20:30:42.888" dueDate="2025-05-21T20:30:42.888" assignedTo="{B111A8F8-54B5-76EE-DA2D-A583850B590F}" complete="100000" title="@Singh, Venu to add this change in the application.">
    <ac:txMkLst xmlns:ac="http://schemas.microsoft.com/office/drawing/2013/main/command">
      <pc:docMk xmlns:pc="http://schemas.microsoft.com/office/powerpoint/2013/main/command"/>
      <pc:sldMk xmlns:pc="http://schemas.microsoft.com/office/powerpoint/2013/main/command" cId="2313902971" sldId="329"/>
      <ac:spMk id="310" creationId="{FF89DD37-D2B0-8E13-4ADB-E6E09B50463A}"/>
      <ac:txMk cp="80" len="28">
        <ac:context len="231" hash="1400445930"/>
      </ac:txMk>
    </ac:txMkLst>
    <p188:replyLst>
      <p188:reply id="{29C16931-FDB6-4CDB-9669-78D657FADC5B}" authorId="{72445E86-1C73-9125-7A8B-5A90027A8D5D}" created="2025-05-16T21:34:45.765">
        <p188:txBody>
          <a:bodyPr/>
          <a:lstStyle/>
          <a:p>
            <a:r>
              <a:rPr lang="en-US"/>
              <a:t>This might require further discussion because we don't want to confuse "Chaperones Supporting Students" with the "Chaperones" section. Maybe we can discuss this in our next call ... [@Singh, Venu]  &amp; [@Hanff, Steven] something to think about on how to reword this. </a:t>
            </a:r>
          </a:p>
        </p188:txBody>
      </p188:reply>
      <p188:reply id="{CB2B3DD2-DDF9-473C-B62C-9400CF3063A8}" authorId="{FAE29183-5924-54F9-170B-572C19BC754D}" created="2025-05-16T22:08:50.283">
        <p188:txBody>
          <a:bodyPr/>
          <a:lstStyle/>
          <a:p>
            <a:r>
              <a:rPr lang="en-US"/>
              <a:t>Got it! I changed "chaperone" to "staff"</a:t>
            </a:r>
          </a:p>
        </p188:txBody>
      </p188:reply>
      <p188:reply id="{F07EA2E7-C755-4E67-B4EE-3DEBAF905162}" authorId="{72445E86-1C73-9125-7A8B-5A90027A8D5D}" created="2025-05-21T20:30:42.888">
        <p188:txBody>
          <a:bodyPr/>
          <a:lstStyle/>
          <a:p>
            <a:r>
              <a:rPr lang="en-US"/>
              <a:t>[@Singh, Venu] to add this change in the application. </a:t>
            </a:r>
          </a:p>
        </p188:txBody>
      </p188:reply>
      <p188:reply id="{B0581B9D-7A22-45E9-B62F-987317769C95}" authorId="{72445E86-1C73-9125-7A8B-5A90027A8D5D}" created="2025-05-22T16:48:33.114">
        <p188:txBody>
          <a:bodyPr/>
          <a:lstStyle/>
          <a:p>
            <a:r>
              <a:rPr lang="en-US"/>
              <a:t>added to new scope doc, resolving.</a:t>
            </a:r>
          </a:p>
        </p188:txBody>
      </p188:reply>
    </p188:replyLst>
    <p188:txBody>
      <a:bodyPr/>
      <a:lstStyle/>
      <a:p>
        <a:r>
          <a:rPr lang="en-US"/>
          <a:t>Thinking we should reword this in the system to "Staff Supporting Students" or "Student Support Staff" because "Supporting Students" sounds like these are students that are providing supports.  If you read the bullet points on the screen shot--it's clear that these are adults who support students--BUT changing the heading "Supporting Students" will minimize any possible confusion about this.
I edited the language on the slide to include "Staff" in front of Supporting Students.</a:t>
        </a:r>
      </a:p>
    </p188:txBody>
    <p188:extLst>
      <p:ext xmlns:p="http://schemas.openxmlformats.org/presentationml/2006/main" uri="{5BB2D875-25FF-4072-B9AC-8F64D62656EB}">
        <p228:taskDetails xmlns:p228="http://schemas.microsoft.com/office/powerpoint/2022/08/main">
          <p228:history>
            <p228:event time="2025-05-21T20:30:42.888" id="{C99CA241-6FE1-4E5E-8603-2A10E4DD8194}">
              <p228:atrbtn authorId="{72445E86-1C73-9125-7A8B-5A90027A8D5D}"/>
              <p228:anchr>
                <p228:comment id="{F07EA2E7-C755-4E67-B4EE-3DEBAF905162}"/>
              </p228:anchr>
              <p228:add/>
            </p228:event>
            <p228:event time="2025-05-21T20:30:42.888" id="{7ADAFADB-8137-4872-B6C2-464B1C207DAE}">
              <p228:atrbtn authorId="{72445E86-1C73-9125-7A8B-5A90027A8D5D}"/>
              <p228:anchr>
                <p228:comment id="{F07EA2E7-C755-4E67-B4EE-3DEBAF905162}"/>
              </p228:anchr>
              <p228:asgn authorId="{B111A8F8-54B5-76EE-DA2D-A583850B590F}"/>
            </p228:event>
            <p228:event time="2025-05-21T20:30:42.888" id="{16F86E69-5CBF-44FD-A994-772B274DE117}">
              <p228:atrbtn authorId="{72445E86-1C73-9125-7A8B-5A90027A8D5D}"/>
              <p228:anchr>
                <p228:comment id="{F07EA2E7-C755-4E67-B4EE-3DEBAF905162}"/>
              </p228:anchr>
              <p228:date stDt="2025-05-21T20:30:42.888" endDt="2025-05-21T20:30:42.888"/>
            </p228:event>
            <p228:event time="2025-05-21T20:30:42.888" id="{7DB2F044-10CF-4B85-8354-5E662D8D14AB}">
              <p228:atrbtn authorId="{72445E86-1C73-9125-7A8B-5A90027A8D5D}"/>
              <p228:anchr>
                <p228:comment id="{F07EA2E7-C755-4E67-B4EE-3DEBAF905162}"/>
              </p228:anchr>
              <p228:title val="@Singh, Venu to add this change in the application."/>
            </p228:event>
            <p228:event time="2025-05-22T16:48:37.943" id="{632652B9-A1C9-4CA4-9F32-A17A8D77AF7A}">
              <p228:atrbtn authorId="{72445E86-1C73-9125-7A8B-5A90027A8D5D}"/>
              <p228:anchr>
                <p228:comment id="{00000000-0000-0000-0000-000000000000}"/>
              </p228:anchr>
              <p228:pcntCmplt val="100000"/>
            </p228:event>
          </p228:history>
        </p228:taskDetails>
      </p:ext>
    </p188:extLst>
  </p188:cm>
  <p188:cm id="{0229AE83-3A61-49E6-AF1E-E840FB06035A}" authorId="{FAE29183-5924-54F9-170B-572C19BC754D}" status="resolved" created="2025-05-16T18:23:15.178" complete="100000">
    <ac:txMkLst xmlns:ac="http://schemas.microsoft.com/office/drawing/2013/main/command">
      <pc:docMk xmlns:pc="http://schemas.microsoft.com/office/powerpoint/2013/main/command"/>
      <pc:sldMk xmlns:pc="http://schemas.microsoft.com/office/powerpoint/2013/main/command" cId="2313902971" sldId="329"/>
      <ac:spMk id="310" creationId="{FF89DD37-D2B0-8E13-4ADB-E6E09B50463A}"/>
      <ac:txMk cp="80" len="28">
        <ac:context len="231" hash="1400445930"/>
      </ac:txMk>
    </ac:txMkLst>
    <p188:replyLst>
      <p188:reply id="{32C5077E-A622-423B-993E-685981CF5BB1}" authorId="{72445E86-1C73-9125-7A8B-5A90027A8D5D}" created="2025-05-16T21:32:55.013">
        <p188:txBody>
          <a:bodyPr/>
          <a:lstStyle/>
          <a:p>
            <a:r>
              <a:rPr lang="en-US"/>
              <a:t>The action + button is to add the current chaperon you are entering data for -- it saves their information and a new line will be created for a new chaperone</a:t>
            </a:r>
          </a:p>
        </p188:txBody>
      </p188:reply>
    </p188:replyLst>
    <p188:txBody>
      <a:bodyPr/>
      <a:lstStyle/>
      <a:p>
        <a:r>
          <a:rPr lang="en-US"/>
          <a:t>Should we add "to add additional chaperones" at the end of this bullet? I'm thinking the Action "+" is to add additional chaperones?</a:t>
        </a:r>
      </a:p>
    </p188:txBody>
  </p188:cm>
</p188:cmLst>
</file>

<file path=ppt/comments/modernComment_14A_F27B673D.xml><?xml version="1.0" encoding="utf-8"?>
<p188:cmLst xmlns:a="http://schemas.openxmlformats.org/drawingml/2006/main" xmlns:r="http://schemas.openxmlformats.org/officeDocument/2006/relationships" xmlns:p188="http://schemas.microsoft.com/office/powerpoint/2018/8/main">
  <p188:cm id="{531E01DA-2B92-42A0-A081-85E457238A35}" authorId="{FAE29183-5924-54F9-170B-572C19BC754D}" status="resolved" created="2025-05-19T05:40:32.101" startDate="2025-05-21T20:37:54.371" dueDate="2025-05-21T20:37:54.371" assignedTo="{B111A8F8-54B5-76EE-DA2D-A583850B590F}" complete="100000" title="@Singh, Venu to get info on athletic-non lausd bus &amp; athletic - practice bus options">
    <pc:sldMkLst xmlns:pc="http://schemas.microsoft.com/office/powerpoint/2013/main/command">
      <pc:docMk/>
      <pc:sldMk cId="4068173629" sldId="330"/>
    </pc:sldMkLst>
    <p188:replyLst>
      <p188:reply id="{D8BF7F55-E7CE-44D5-9B49-6DA863A48186}" authorId="{72445E86-1C73-9125-7A8B-5A90027A8D5D}" created="2025-05-21T19:59:46.105">
        <p188:txBody>
          <a:bodyPr/>
          <a:lstStyle/>
          <a:p>
            <a:r>
              <a:rPr lang="en-US"/>
              <a:t>updated bullet to note the type of athletic trip will be explained in the next slides</a:t>
            </a:r>
          </a:p>
        </p188:txBody>
      </p188:reply>
      <p188:reply id="{BDBBAE64-9E98-4061-B0B8-4D0D03174A1B}" authorId="{72445E86-1C73-9125-7A8B-5A90027A8D5D}" created="2025-05-21T20:37:54.371">
        <p188:txBody>
          <a:bodyPr/>
          <a:lstStyle/>
          <a:p>
            <a:r>
              <a:rPr lang="en-US"/>
              <a:t>[@Singh, Venu] to get info on athletic-non lausd bus &amp; athletic - practice bus options</a:t>
            </a:r>
          </a:p>
        </p188:txBody>
      </p188:reply>
    </p188:replyLst>
    <p188:txBody>
      <a:bodyPr/>
      <a:lstStyle/>
      <a:p>
        <a:r>
          <a:rPr lang="en-US"/>
          <a:t>Shouldn't you add a bullet point for the "Type of Athletic Trip"? You didn't select anything for "Type of Athletic Trip."</a:t>
        </a:r>
      </a:p>
    </p188:txBody>
    <p188:extLst>
      <p:ext xmlns:p="http://schemas.openxmlformats.org/presentationml/2006/main" uri="{5BB2D875-25FF-4072-B9AC-8F64D62656EB}">
        <p228:taskDetails xmlns:p228="http://schemas.microsoft.com/office/powerpoint/2022/08/main">
          <p228:history>
            <p228:event time="2025-05-21T20:37:54.371" id="{C9975722-14E8-4C13-A613-15A5B158519E}">
              <p228:atrbtn authorId="{72445E86-1C73-9125-7A8B-5A90027A8D5D}"/>
              <p228:anchr>
                <p228:comment id="{BDBBAE64-9E98-4061-B0B8-4D0D03174A1B}"/>
              </p228:anchr>
              <p228:add/>
            </p228:event>
            <p228:event time="2025-05-21T20:37:54.371" id="{0AD7DD56-96F7-4D1B-AF99-788E60436F10}">
              <p228:atrbtn authorId="{72445E86-1C73-9125-7A8B-5A90027A8D5D}"/>
              <p228:anchr>
                <p228:comment id="{BDBBAE64-9E98-4061-B0B8-4D0D03174A1B}"/>
              </p228:anchr>
              <p228:asgn authorId="{B111A8F8-54B5-76EE-DA2D-A583850B590F}"/>
            </p228:event>
            <p228:event time="2025-05-21T20:37:54.371" id="{0F214C13-6B90-42F9-9E6F-90004BEAAD80}">
              <p228:atrbtn authorId="{72445E86-1C73-9125-7A8B-5A90027A8D5D}"/>
              <p228:anchr>
                <p228:comment id="{BDBBAE64-9E98-4061-B0B8-4D0D03174A1B}"/>
              </p228:anchr>
              <p228:date stDt="2025-05-21T20:37:54.371" endDt="2025-05-21T20:37:54.371"/>
            </p228:event>
            <p228:event time="2025-05-21T20:37:54.371" id="{33D8B3AC-E0B6-4903-AE5D-577E3B07F59A}">
              <p228:atrbtn authorId="{72445E86-1C73-9125-7A8B-5A90027A8D5D}"/>
              <p228:anchr>
                <p228:comment id="{BDBBAE64-9E98-4061-B0B8-4D0D03174A1B}"/>
              </p228:anchr>
              <p228:title val="@Singh, Venu to get info on athletic-non lausd bus &amp; athletic - practice bus options"/>
            </p228:event>
            <p228:event time="2025-06-02T18:05:56.091" id="{25F05AC2-4FD5-42BA-A565-8D35F5FF9994}">
              <p228:atrbtn authorId="{72445E86-1C73-9125-7A8B-5A90027A8D5D}"/>
              <p228:anchr>
                <p228:comment id="{00000000-0000-0000-0000-000000000000}"/>
              </p228:anchr>
              <p228:pcntCmplt val="100000"/>
            </p228:event>
          </p228:history>
        </p228:taskDetails>
      </p:ext>
    </p188:extLst>
  </p188:cm>
</p188:cmLst>
</file>

<file path=ppt/comments/modernComment_14D_CE12F6D9.xml><?xml version="1.0" encoding="utf-8"?>
<p188:cmLst xmlns:a="http://schemas.openxmlformats.org/drawingml/2006/main" xmlns:r="http://schemas.openxmlformats.org/officeDocument/2006/relationships" xmlns:p188="http://schemas.microsoft.com/office/powerpoint/2018/8/main">
  <p188:cm id="{09FAC1FA-F62E-45ED-9B6F-DDE7E66CE27B}" authorId="{FAE29183-5924-54F9-170B-572C19BC754D}" status="resolved" created="2025-05-16T16:49:46.895" complete="100000">
    <pc:sldMkLst xmlns:pc="http://schemas.microsoft.com/office/powerpoint/2013/main/command">
      <pc:docMk/>
      <pc:sldMk cId="3457349337" sldId="333"/>
    </pc:sldMkLst>
    <p188:replyLst>
      <p188:reply id="{12A03814-90DD-4E3A-85D2-0ABB41A26EFF}" authorId="{72445E86-1C73-9125-7A8B-5A90027A8D5D}" created="2025-05-16T21:25:16.116">
        <p188:txBody>
          <a:bodyPr/>
          <a:lstStyle/>
          <a:p>
            <a:r>
              <a:rPr lang="en-US"/>
              <a:t>These specific screens do not have save &amp; continue, they are pop up screens for the student information section. I've added a note in the last bullet to clarify that point</a:t>
            </a:r>
          </a:p>
        </p188:txBody>
      </p188:reply>
    </p188:replyLst>
    <p188:txBody>
      <a:bodyPr/>
      <a:lstStyle/>
      <a:p>
        <a:r>
          <a:rPr lang="en-US"/>
          <a:t>Can we add a screen shot that actually includes the "Save", "Save and Continue" and "Previous" buttons at the bottom?  Or simply add another screen shot at the bottom with the 3 buttons.</a:t>
        </a:r>
      </a:p>
    </p188:txBody>
  </p188:cm>
</p188:cmLst>
</file>

<file path=ppt/comments/modernComment_14E_1206290A.xml><?xml version="1.0" encoding="utf-8"?>
<p188:cmLst xmlns:a="http://schemas.openxmlformats.org/drawingml/2006/main" xmlns:r="http://schemas.openxmlformats.org/officeDocument/2006/relationships" xmlns:p188="http://schemas.microsoft.com/office/powerpoint/2018/8/main">
  <p188:cm id="{E4570E42-0D20-40A3-90EF-5E1ACBFBB51A}" authorId="{FAE29183-5924-54F9-170B-572C19BC754D}" status="resolved" created="2025-05-16T18:37:05.047" complete="100000">
    <ac:txMkLst xmlns:ac="http://schemas.microsoft.com/office/drawing/2013/main/command">
      <pc:docMk xmlns:pc="http://schemas.microsoft.com/office/powerpoint/2013/main/command"/>
      <pc:sldMk xmlns:pc="http://schemas.microsoft.com/office/powerpoint/2013/main/command" cId="302393610" sldId="334"/>
      <ac:spMk id="310" creationId="{FD4110D4-C192-0B0F-1ECC-1B808A9402C1}"/>
      <ac:txMk cp="0" len="751">
        <ac:context len="755" hash="1370392312"/>
      </ac:txMk>
    </ac:txMkLst>
    <p188:replyLst>
      <p188:reply id="{1CF1D74F-BD5A-42DB-B27D-E90DA68EB13F}" authorId="{72445E86-1C73-9125-7A8B-5A90027A8D5D}" created="2025-05-16T21:35:26.922">
        <p188:txBody>
          <a:bodyPr/>
          <a:lstStyle/>
          <a:p>
            <a:r>
              <a:rPr lang="en-US"/>
              <a:t>Will leave this unresolved for our next discussion. </a:t>
            </a:r>
          </a:p>
        </p188:txBody>
      </p188:reply>
      <p188:reply id="{7D217C57-437D-449E-B5E9-17332CC2C25F}" authorId="{72445E86-1C73-9125-7A8B-5A90027A8D5D}" created="2025-05-21T20:33:17.580">
        <p188:txBody>
          <a:bodyPr/>
          <a:lstStyle/>
          <a:p>
            <a:r>
              <a:rPr lang="en-US"/>
              <a:t>Diana to add screenshot with the two different options when LAUSD bus is chosen.</a:t>
            </a:r>
          </a:p>
        </p188:txBody>
      </p188:reply>
    </p188:replyLst>
    <p188:txBody>
      <a:bodyPr/>
      <a:lstStyle/>
      <a:p>
        <a:r>
          <a:rPr lang="en-US"/>
          <a:t>We should talk about what to put on this slide--as I don't like what's here because ITS hasn't addressed the issue that this says "Funding Other Expenses" -- but what does that mean? I know this screen comes up if a school DOES NOT select LAUSD Bus and we had asked for this to be changed.
In getting a demo of the current system, I saw that when an LAUSD Bus is not needed, the LAUSD Bus Funding is still displayed at the top--but with "n/a" checked. In this instance the "Other Expenses" makes sense as the LAUSD Bus funding is above it on the screen. In the new system--this is NOT the case.</a:t>
        </a:r>
      </a:p>
    </p188:txBody>
  </p188:cm>
</p188:cmLst>
</file>

<file path=ppt/comments/modernComment_14F_87ECE734.xml><?xml version="1.0" encoding="utf-8"?>
<p188:cmLst xmlns:a="http://schemas.openxmlformats.org/drawingml/2006/main" xmlns:r="http://schemas.openxmlformats.org/officeDocument/2006/relationships" xmlns:p188="http://schemas.microsoft.com/office/powerpoint/2018/8/main">
  <p188:cm id="{DB560582-4A56-4476-87B7-A247AA77E82C}" authorId="{FAE29183-5924-54F9-170B-572C19BC754D}" status="resolved" created="2025-05-16T18:43:55.365" startDate="2025-05-21T20:35:16.131" dueDate="2025-05-21T20:35:16.131" assignedTo="{1EF930B1-E2F0-5123-E005-C6C8E39FAE45}" complete="100000" title="@Velarde, Jerome can you add an updated version per Patricia's request">
    <pc:sldMkLst xmlns:pc="http://schemas.microsoft.com/office/powerpoint/2013/main/command">
      <pc:docMk/>
      <pc:sldMk cId="2280449844" sldId="335"/>
    </pc:sldMkLst>
    <p188:replyLst>
      <p188:reply id="{B6F7F055-8F08-4948-95B4-F840C382453D}" authorId="{72445E86-1C73-9125-7A8B-5A90027A8D5D}" created="2025-05-21T20:35:16.131">
        <p188:txBody>
          <a:bodyPr/>
          <a:lstStyle/>
          <a:p>
            <a:r>
              <a:rPr lang="en-US"/>
              <a:t>[@Velarde, Jerome] can you add an updated version per Patricia's request</a:t>
            </a:r>
          </a:p>
        </p188:txBody>
      </p188:reply>
      <p188:reply id="{22E52E8E-35D8-476A-AB61-74BE0D88FB31}" authorId="{1EF930B1-E2F0-5123-E005-C6C8E39FAE45}" created="2025-05-21T21:04:09.924">
        <p188:txBody>
          <a:bodyPr/>
          <a:lstStyle/>
          <a:p>
            <a:r>
              <a:rPr lang="en-US"/>
              <a:t>[@Middleton, Diana] added new screenshot as requested.</a:t>
            </a:r>
          </a:p>
        </p188:txBody>
      </p188:reply>
    </p188:replyLst>
    <p188:txBody>
      <a:bodyPr/>
      <a:lstStyle/>
      <a:p>
        <a:r>
          <a:rPr lang="en-US"/>
          <a:t>For this one, I would include a screen shot that has at least 4 documents to be uploaded. Also is it a NEW feature that folks can't continue unless they upload all the required information -- or is this true in the current system? If it's new--then we should call that out.</a:t>
        </a:r>
      </a:p>
    </p188:txBody>
    <p188:extLst>
      <p:ext xmlns:p="http://schemas.openxmlformats.org/presentationml/2006/main" uri="{5BB2D875-25FF-4072-B9AC-8F64D62656EB}">
        <p228:taskDetails xmlns:p228="http://schemas.microsoft.com/office/powerpoint/2022/08/main">
          <p228:history>
            <p228:event time="2025-05-21T20:35:16.131" id="{C21E24CF-9736-4957-BA30-FF566E666227}">
              <p228:atrbtn authorId="{72445E86-1C73-9125-7A8B-5A90027A8D5D}"/>
              <p228:anchr>
                <p228:comment id="{B6F7F055-8F08-4948-95B4-F840C382453D}"/>
              </p228:anchr>
              <p228:add/>
            </p228:event>
            <p228:event time="2025-05-21T20:35:16.131" id="{5FEF63D2-3C03-468F-B2AE-C532B8BE0AF3}">
              <p228:atrbtn authorId="{72445E86-1C73-9125-7A8B-5A90027A8D5D}"/>
              <p228:anchr>
                <p228:comment id="{B6F7F055-8F08-4948-95B4-F840C382453D}"/>
              </p228:anchr>
              <p228:asgn authorId="{1EF930B1-E2F0-5123-E005-C6C8E39FAE45}"/>
            </p228:event>
            <p228:event time="2025-05-21T20:35:16.131" id="{90E02A6A-2A09-4057-B654-5C9AC3F158CC}">
              <p228:atrbtn authorId="{72445E86-1C73-9125-7A8B-5A90027A8D5D}"/>
              <p228:anchr>
                <p228:comment id="{B6F7F055-8F08-4948-95B4-F840C382453D}"/>
              </p228:anchr>
              <p228:date stDt="2025-05-21T20:35:16.131" endDt="2025-05-21T20:35:16.131"/>
            </p228:event>
            <p228:event time="2025-05-21T20:35:16.131" id="{77B4DFA0-717B-4715-96F4-8010935D78AB}">
              <p228:atrbtn authorId="{72445E86-1C73-9125-7A8B-5A90027A8D5D}"/>
              <p228:anchr>
                <p228:comment id="{B6F7F055-8F08-4948-95B4-F840C382453D}"/>
              </p228:anchr>
              <p228:title val="@Velarde, Jerome can you add an updated version per Patricia's request"/>
            </p228:event>
            <p228:event time="2025-05-22T16:55:36.645" id="{F593FF86-6BEA-4289-8695-CFB1B3522567}">
              <p228:atrbtn authorId="{72445E86-1C73-9125-7A8B-5A90027A8D5D}"/>
              <p228:anchr>
                <p228:comment id="{00000000-0000-0000-0000-000000000000}"/>
              </p228:anchr>
              <p228:pcntCmplt val="100000"/>
            </p228:event>
          </p228:history>
        </p228:taskDetails>
      </p:ext>
    </p188:extLst>
  </p188:cm>
</p188:cmLst>
</file>

<file path=ppt/comments/modernComment_150_DAB7F4EA.xml><?xml version="1.0" encoding="utf-8"?>
<p188:cmLst xmlns:a="http://schemas.openxmlformats.org/drawingml/2006/main" xmlns:r="http://schemas.openxmlformats.org/officeDocument/2006/relationships" xmlns:p188="http://schemas.microsoft.com/office/powerpoint/2018/8/main">
  <p188:cm id="{169B4664-3F24-468B-BB4A-1268A97501B6}" authorId="{72445E86-1C73-9125-7A8B-5A90027A8D5D}" status="resolved" created="2025-03-14T17:58:34.505" complete="100000">
    <ac:txMkLst xmlns:ac="http://schemas.microsoft.com/office/drawing/2013/main/command">
      <pc:docMk xmlns:pc="http://schemas.microsoft.com/office/powerpoint/2013/main/command"/>
      <pc:sldMk xmlns:pc="http://schemas.microsoft.com/office/powerpoint/2013/main/command" cId="3669488874" sldId="336"/>
      <ac:spMk id="310" creationId="{EA89DCD2-4DF6-E938-CF3A-6E12C275EDB1}"/>
      <ac:txMk cp="186" len="172">
        <ac:context len="618" hash="2555375727"/>
      </ac:txMk>
    </ac:txMkLst>
    <p188:replyLst>
      <p188:reply id="{4CFE9D8E-B092-4850-B865-7E63CFACE504}" authorId="{B111A8F8-54B5-76EE-DA2D-A583850B590F}" created="2025-03-31T20:12:17.545">
        <p188:txBody>
          <a:bodyPr/>
          <a:lstStyle/>
          <a:p>
            <a:r>
              <a:rPr lang="en-US"/>
              <a:t>Until the request is submitted, it stays in draft. All information can be edited. Once request is submitted, users can update participant rosters and documents. If any of the approvers approved, then changes are only permitted thru modifications. All other changes will require cancelling the existing request and submitting a new request</a:t>
            </a:r>
          </a:p>
        </p188:txBody>
      </p188:reply>
      <p188:reply id="{AAAC491A-8F84-441A-8020-84E67DB5B9E7}" authorId="{B111A8F8-54B5-76EE-DA2D-A583850B590F}" created="2025-03-31T20:12:43.029">
        <p188:txBody>
          <a:bodyPr/>
          <a:lstStyle/>
          <a:p>
            <a:r>
              <a:rPr lang="en-US"/>
              <a:t>The above is lengthy, but rephrase as required.</a:t>
            </a:r>
          </a:p>
        </p188:txBody>
      </p188:reply>
    </p188:replyLst>
    <p188:txBody>
      <a:bodyPr/>
      <a:lstStyle/>
      <a:p>
        <a:r>
          <a:rPr lang="en-US"/>
          <a:t>[@Singh, Venu] Is this statement accurate?</a:t>
        </a:r>
      </a:p>
    </p188:txBody>
  </p188:cm>
  <p188:cm id="{3D0FF083-3B38-41B2-ACC1-244693F7FF33}" authorId="{72445E86-1C73-9125-7A8B-5A90027A8D5D}" status="resolved" created="2025-05-21T20:52:28.777" complete="100000">
    <ac:txMkLst xmlns:ac="http://schemas.microsoft.com/office/drawing/2013/main/command">
      <pc:docMk xmlns:pc="http://schemas.microsoft.com/office/powerpoint/2013/main/command"/>
      <pc:sldMk xmlns:pc="http://schemas.microsoft.com/office/powerpoint/2013/main/command" cId="3669488874" sldId="336"/>
      <ac:spMk id="310" creationId="{EA89DCD2-4DF6-E938-CF3A-6E12C275EDB1}"/>
      <ac:txMk cp="458" len="158">
        <ac:context len="618" hash="2555375727"/>
      </ac:txMk>
    </ac:txMkLst>
    <p188:txBody>
      <a:bodyPr/>
      <a:lstStyle/>
      <a:p>
        <a:r>
          <a:rPr lang="en-US"/>
          <a:t>add bullet on best practices for turnaround time</a:t>
        </a:r>
      </a:p>
    </p188:txBody>
  </p188:cm>
</p188:cmLst>
</file>

<file path=ppt/comments/modernComment_152_DB8CC0FD.xml><?xml version="1.0" encoding="utf-8"?>
<p188:cmLst xmlns:a="http://schemas.openxmlformats.org/drawingml/2006/main" xmlns:r="http://schemas.openxmlformats.org/officeDocument/2006/relationships" xmlns:p188="http://schemas.microsoft.com/office/powerpoint/2018/8/main">
  <p188:cm id="{1D9FA845-E547-42C3-9F61-FA25F386CD9D}" authorId="{72445E86-1C73-9125-7A8B-5A90027A8D5D}" status="resolved" created="2025-03-18T16:21:16.138" startDate="2025-05-21T20:00:33.044" dueDate="2025-05-21T20:00:33.044" assignedTo="{1EF930B1-E2F0-5123-E005-C6C8E39FAE45}" complete="100000" title="@Velarde, Jerome can you confirm?">
    <ac:txMkLst xmlns:ac="http://schemas.microsoft.com/office/drawing/2013/main/command">
      <pc:docMk xmlns:pc="http://schemas.microsoft.com/office/powerpoint/2013/main/command"/>
      <pc:sldMk xmlns:pc="http://schemas.microsoft.com/office/powerpoint/2013/main/command" cId="3683434749" sldId="338"/>
      <ac:spMk id="310" creationId="{1C099F40-CD70-93FC-84FC-089E10963077}"/>
      <ac:txMk cp="978" len="111">
        <ac:context len="1513" hash="4219784990"/>
      </ac:txMk>
    </ac:txMkLst>
    <p188:pos x="10315432" y="3821373"/>
    <p188:replyLst>
      <p188:reply id="{703C0BFB-2F15-438D-B1DE-779BF3DF5ED4}" authorId="{72445E86-1C73-9125-7A8B-5A90027A8D5D}" created="2025-05-21T20:00:33.044">
        <p188:txBody>
          <a:bodyPr/>
          <a:lstStyle/>
          <a:p>
            <a:r>
              <a:rPr lang="en-US"/>
              <a:t>[@Velarde, Jerome] can you confirm?</a:t>
            </a:r>
          </a:p>
        </p188:txBody>
      </p188:reply>
      <p188:reply id="{76CE1913-437E-408B-9823-CDE56E98734F}" authorId="{1EF930B1-E2F0-5123-E005-C6C8E39FAE45}" created="2025-05-21T20:09:09.032">
        <p188:txBody>
          <a:bodyPr/>
          <a:lstStyle/>
          <a:p>
            <a:r>
              <a:rPr lang="en-US"/>
              <a:t>Yes, that's correct.</a:t>
            </a:r>
          </a:p>
        </p188:txBody>
      </p188:reply>
    </p188:replyLst>
    <p188:txBody>
      <a:bodyPr/>
      <a:lstStyle/>
      <a:p>
        <a:r>
          <a:rPr lang="en-US"/>
          <a:t>is this accurate?</a:t>
        </a:r>
      </a:p>
    </p188:txBody>
    <p188:extLst>
      <p:ext xmlns:p="http://schemas.openxmlformats.org/presentationml/2006/main" uri="{5BB2D875-25FF-4072-B9AC-8F64D62656EB}">
        <p228:taskDetails xmlns:p228="http://schemas.microsoft.com/office/powerpoint/2022/08/main">
          <p228:history>
            <p228:event time="2025-05-21T20:00:33.044" id="{34916BCE-A50A-4417-B2C3-583C5F52A866}">
              <p228:atrbtn authorId="{72445E86-1C73-9125-7A8B-5A90027A8D5D}"/>
              <p228:anchr>
                <p228:comment id="{703C0BFB-2F15-438D-B1DE-779BF3DF5ED4}"/>
              </p228:anchr>
              <p228:add/>
            </p228:event>
            <p228:event time="2025-05-21T20:00:33.044" id="{0B0D092A-796C-41BD-9102-26ACDF69286E}">
              <p228:atrbtn authorId="{72445E86-1C73-9125-7A8B-5A90027A8D5D}"/>
              <p228:anchr>
                <p228:comment id="{703C0BFB-2F15-438D-B1DE-779BF3DF5ED4}"/>
              </p228:anchr>
              <p228:asgn authorId="{1EF930B1-E2F0-5123-E005-C6C8E39FAE45}"/>
            </p228:event>
            <p228:event time="2025-05-21T20:00:33.044" id="{82A9470F-0B88-4B1C-AC28-EF9BFDD73E96}">
              <p228:atrbtn authorId="{72445E86-1C73-9125-7A8B-5A90027A8D5D}"/>
              <p228:anchr>
                <p228:comment id="{703C0BFB-2F15-438D-B1DE-779BF3DF5ED4}"/>
              </p228:anchr>
              <p228:date stDt="2025-05-21T20:00:33.044" endDt="2025-05-21T20:00:33.044"/>
            </p228:event>
            <p228:event time="2025-05-21T20:00:33.044" id="{15F3ABEF-55E1-4E1A-9688-E3CC1B7DF8AD}">
              <p228:atrbtn authorId="{72445E86-1C73-9125-7A8B-5A90027A8D5D}"/>
              <p228:anchr>
                <p228:comment id="{703C0BFB-2F15-438D-B1DE-779BF3DF5ED4}"/>
              </p228:anchr>
              <p228:title val="@Velarde, Jerome can you confirm?"/>
            </p228:event>
            <p228:event time="2025-05-21T20:38:51.983" id="{96E49177-4D22-4F2F-96BA-0258D80982B9}">
              <p228:atrbtn authorId="{72445E86-1C73-9125-7A8B-5A90027A8D5D}"/>
              <p228:anchr>
                <p228:comment id="{00000000-0000-0000-0000-000000000000}"/>
              </p228:anchr>
              <p228:pcntCmplt val="100000"/>
            </p228:event>
          </p228:history>
        </p228:taskDetails>
      </p:ext>
    </p188:extLst>
  </p188:cm>
  <p188:cm id="{756335FD-F627-4C5E-B858-657E005CEC9C}" authorId="{72445E86-1C73-9125-7A8B-5A90027A8D5D}" status="resolved" created="2025-05-21T20:41:07.456" complete="100000">
    <ac:txMkLst xmlns:ac="http://schemas.microsoft.com/office/drawing/2013/main/command">
      <pc:docMk xmlns:pc="http://schemas.microsoft.com/office/powerpoint/2013/main/command"/>
      <pc:sldMk xmlns:pc="http://schemas.microsoft.com/office/powerpoint/2013/main/command" cId="3683434749" sldId="338"/>
      <ac:spMk id="310" creationId="{1C099F40-CD70-93FC-84FC-089E10963077}"/>
      <ac:txMk cp="122" len="5">
        <ac:context len="1513" hash="4219784990"/>
      </ac:txMk>
    </ac:txMkLst>
    <p188:pos x="2461260" y="769620"/>
    <p188:replyLst>
      <p188:reply id="{BE11D950-83BE-4272-BA0D-AE44BF17EFC9}" authorId="{72445E86-1C73-9125-7A8B-5A90027A8D5D}" created="2025-05-21T20:47:10.281">
        <p188:txBody>
          <a:bodyPr/>
          <a:lstStyle/>
          <a:p>
            <a:r>
              <a:rPr lang="en-US"/>
              <a:t>diana to add talking point about how this was used last version</a:t>
            </a:r>
          </a:p>
        </p188:txBody>
      </p188:reply>
    </p188:replyLst>
    <p188:txBody>
      <a:bodyPr/>
      <a:lstStyle/>
      <a:p>
        <a:r>
          <a:rPr lang="en-US"/>
          <a:t>[@Singh, Venu] to confirm edit button is not available or clickable to a trip that has been approved.
modify button should be not available if no approvers approved yet</a:t>
        </a:r>
      </a:p>
    </p188:txBody>
  </p188:cm>
</p188:cmLst>
</file>

<file path=ppt/comments/modernComment_15A_430AD911.xml><?xml version="1.0" encoding="utf-8"?>
<p188:cmLst xmlns:a="http://schemas.openxmlformats.org/drawingml/2006/main" xmlns:r="http://schemas.openxmlformats.org/officeDocument/2006/relationships" xmlns:p188="http://schemas.microsoft.com/office/powerpoint/2018/8/main">
  <p188:cm id="{3E8CF556-DD87-4AAA-8DAF-1D2EB5967358}" authorId="{FAE29183-5924-54F9-170B-572C19BC754D}" status="resolved" created="2025-05-19T05:45:53.807" complete="100000">
    <ac:deMkLst xmlns:ac="http://schemas.microsoft.com/office/drawing/2013/main/command">
      <pc:docMk xmlns:pc="http://schemas.microsoft.com/office/powerpoint/2013/main/command"/>
      <pc:sldMk xmlns:pc="http://schemas.microsoft.com/office/powerpoint/2013/main/command" cId="1124784401" sldId="346"/>
      <ac:spMk id="310" creationId="{B35C9FA1-67A0-F60C-E4BF-62EE492D6AC3}"/>
    </ac:deMkLst>
    <p188:replyLst>
      <p188:reply id="{60D7AE7D-EDEC-4E38-ABFF-74E86A258273}" authorId="{72445E86-1C73-9125-7A8B-5A90027A8D5D}" created="2025-05-21T20:00:08.637">
        <p188:txBody>
          <a:bodyPr/>
          <a:lstStyle/>
          <a:p>
            <a:r>
              <a:rPr lang="en-US"/>
              <a:t>i added a bullet on the previous slide to explain this slide and the next</a:t>
            </a:r>
          </a:p>
        </p188:txBody>
      </p188:reply>
    </p188:replyLst>
    <p188:txBody>
      <a:bodyPr/>
      <a:lstStyle/>
      <a:p>
        <a:r>
          <a:rPr lang="en-US"/>
          <a:t>The information in the first bullet is not on the screen shot--and thus I was a little confused.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837FFFC6-2EAE-B37C-C93D-89926F7654A3}"/>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4C50E787-4CDB-BEB0-67EA-0DC998FBE7E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5ACC506F-EB16-17EB-D9FB-4C21E7A3F0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43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CE3EDD6E-B9AF-B3C0-0896-A9A0143546BF}"/>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9066D62A-FB39-C9B9-4BDD-E289169B183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3D343902-2958-F042-242C-BFD4FD5946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867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68F243AD-FFC4-A039-5642-034B70EF83DE}"/>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8AB2055C-6CFF-42D3-04AF-BA59D05ACD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C8049021-192A-1078-C696-85620A1476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085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A7C7CFFC-1D57-C327-2401-963F68E5AF30}"/>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DACAA62E-A1CA-8233-680D-E9AB6B2E3E8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8079500E-E0A6-F00A-CBA1-E5746A2B6D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831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5464604D-D66E-84B8-55B4-64098AB61CD5}"/>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EC6E3490-7240-A48F-398D-055D47E91B9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7A201234-6967-5B99-4194-46423B2FC1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93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F05A3F7F-7303-6D87-87C7-470482707E64}"/>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DCB263FA-D0D9-12A1-66BE-AE23E2FB68B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2FC6CBEF-0BBD-0A33-E7BB-F08A1C50F0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265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FE70B079-3901-651B-153B-0605A5DE8F17}"/>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91598DB5-4CA5-7DAA-9F79-95A0D9A95D8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4F410E0C-E0D8-DFBF-5859-503E8B01C4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0386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2834F8D3-EB00-F1E9-0E24-F7EDEA7900ED}"/>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1C301028-3AA2-9EB2-9854-E5FCF8F5719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BAFC10E3-8E41-45C9-97D5-E57757785A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280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FADD7024-BF4D-F8DB-AF63-BD8FF8CDBCD0}"/>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DE2B5C89-73DB-77C8-76DC-7A40D106CB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70A95FC6-5A21-A360-403C-72E50865FA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189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11C718BD-6EED-0DFB-97C0-AF968C7B7BAD}"/>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7800F9F7-4854-8921-4661-EDFFA638E4A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971037A9-CFE0-0A33-5D87-BDFF53F89B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94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EAA69B3D-E07B-DAF9-381D-27A63496901F}"/>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80854A7D-79E2-806B-FB8E-B3CE3A4165F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413A99E4-510D-A752-E915-297B32742D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7666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50C87729-552C-6D30-9A6A-D3FAD392430D}"/>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D4ADD076-E98A-554D-16CF-C20C10239C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8065F3F8-C8E2-3AAD-D1D6-1D78859D2D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09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461FF881-E25D-3A68-0B18-AAC185A713F2}"/>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BD0B49B4-448F-4B58-1D06-042A818EEFD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D95F3827-32F6-0124-69F5-CDFA61EC62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483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E3C2563F-2669-1333-ACBA-E0FB9A110D56}"/>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B3C2F9E6-1AA4-1E61-9CD9-45568A39216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91EFE9E7-36E0-646F-52A7-B8FA996D84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8430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AEF7F38B-3554-EFCB-07B0-4F68855D2FBC}"/>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92F429D2-C961-AFF4-122C-75D3847DA4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669DD0A0-0D15-82C8-AA52-377D59E766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65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31F565C3-66C6-7A61-835A-67521330331D}"/>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4740B0F1-34A1-3323-C1F6-24BB0ABE00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2FAB10AA-48BE-247B-FE37-D755D31AF1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93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3A493F3B-245E-E478-F75D-C7461112AC82}"/>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87712295-B8BC-DC2F-A908-6B7A57ABEC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B139EC9F-49E1-57EC-50A0-349B2D1982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990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815F108B-048F-D9D5-85A6-BC70A8FC8965}"/>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9DC3CECA-E50B-9F87-1AEE-1A152BD4218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E7A84085-D5B5-107C-8F84-DA472D577A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22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FB299506-6425-B854-3D15-870A3FF690EE}"/>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51E7CB16-53B1-1300-F00C-90866C86292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D8696EEC-17D2-8E99-77E5-2EC2183008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535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72277D07-0352-217B-95C8-0828BC1FF11A}"/>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CEE8B8DB-E2B1-231B-C940-091D6E1C13C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17F3CBA5-113E-13EF-5F86-70C4F7D2A5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9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F21714EC-EABC-DC93-158A-F6AB3082602A}"/>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84298E24-05A3-1A46-9956-316FC52619C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61953133-0F1D-DFC9-BC0C-2B90EF537F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051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4E3EE935-2C08-547A-990F-B7590A5F88D2}"/>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0B6ED89A-926D-9232-96FA-874DB1BD529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4ECB5940-526F-3C7D-D8D0-F3BDADA324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519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3E964652-2E8D-A8FA-F12D-65197F1DEF88}"/>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9D076056-7562-B57A-25E4-DA501D9EF5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ECE59FE6-3805-F737-DD09-BB1BC12AF3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9600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055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AF9DB8D5-BBEE-54F2-41C8-6885D985BF30}"/>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330C3C07-A313-8D5E-5AAF-B3318309899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E7D7927E-C913-9EDF-43AD-1212B61DE5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412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8B2898E1-AFD2-0213-819F-F228ED6E64C1}"/>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722C303A-A3F0-8CF6-942B-91BE9A914F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4630EF00-6009-B6A1-EF07-97F31234E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327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89EE084B-F545-E690-EE87-BC72AD842A9B}"/>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40C4AB9B-B1FD-8CCB-FD76-A98804379A5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618D9B85-F545-31AE-D263-3EC0AB5070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250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a:t>First, I want to review at a high-level some of the major changes incorporated into version 2 of the Field Trip application: </a:t>
            </a:r>
          </a:p>
          <a:p>
            <a:pPr marL="285750" lvl="1" indent="-285750">
              <a:buFont typeface="Arial,Sans-Serif"/>
              <a:buChar char="•"/>
            </a:pPr>
            <a:r>
              <a:rPr lang="en-US"/>
              <a:t>Streamlined workflow (before there were hidden tabs to enter values, now it is a sequential workflow with capability to upload documents)</a:t>
            </a:r>
          </a:p>
          <a:p>
            <a:pPr marL="285750" lvl="1" indent="-285750">
              <a:buFont typeface="Arial,Sans-Serif"/>
              <a:buChar char="•"/>
            </a:pPr>
            <a:r>
              <a:rPr lang="en-US"/>
              <a:t>Modifications (newly introduced feature--once the request is uploaded by one of the departments, the requestor can now modify a submitted request)</a:t>
            </a:r>
          </a:p>
          <a:p>
            <a:pPr marL="285750" lvl="1" indent="-285750">
              <a:buFont typeface="Arial,Sans-Serif"/>
              <a:buChar char="•"/>
            </a:pPr>
            <a:r>
              <a:rPr lang="en-US"/>
              <a:t>Summary screen approval (before users had to review screen by screen, now reviewers can go directly to the summary screen)</a:t>
            </a:r>
          </a:p>
          <a:p>
            <a:pPr marL="285750" lvl="1" indent="-285750">
              <a:buFont typeface="Arial,Sans-Serif"/>
              <a:buChar char="•"/>
            </a:pPr>
            <a:r>
              <a:rPr lang="en-US"/>
              <a:t>Notifications and alerts to be sent to approvers (included more reminders for a faster approval process)</a:t>
            </a:r>
          </a:p>
          <a:p>
            <a:pPr marL="285750" lvl="1" indent="-285750">
              <a:buFont typeface="Arial,Sans-Serif"/>
              <a:buChar char="•"/>
            </a:pPr>
            <a:r>
              <a:rPr lang="en-US"/>
              <a:t>Approval flow and business rules (before approval flow was sequential, now once the principal approves, subsequent approvers can approve simultaneously) </a:t>
            </a:r>
          </a:p>
          <a:p>
            <a:pPr marL="285750" lvl="1" indent="-285750">
              <a:buFont typeface="Arial,Sans-Serif"/>
              <a:buChar char="•"/>
            </a:pPr>
            <a:r>
              <a:rPr lang="en-US"/>
              <a:t>Dashboard (before all the data was in one page, now users can separate into current / past trips – this also improves performance and load times)</a:t>
            </a:r>
          </a:p>
          <a:p>
            <a:pPr marL="285750" lvl="1" indent="-285750">
              <a:buFont typeface="Arial,Sans-Serif"/>
              <a:buChar char="•"/>
            </a:pPr>
            <a:r>
              <a:rPr lang="en-US"/>
              <a:t>Reporting (before users had to export a file, now the feature is online with filters and queries around specific roles)</a:t>
            </a:r>
          </a:p>
          <a:p>
            <a:pPr marL="285750" lvl="1" indent="-285750">
              <a:buFont typeface="Arial,Sans-Serif"/>
              <a:buChar char="•"/>
            </a:pPr>
            <a:r>
              <a:rPr lang="en-US"/>
              <a:t>Interfaces with multiple departments (one interface is bus ops already integrated &amp; parent portal will be part of V3)</a:t>
            </a:r>
          </a:p>
          <a:p>
            <a:pPr marL="285750" lvl="1" indent="-285750">
              <a:buFont typeface="Arial,Sans-Serif"/>
              <a:buChar char="•"/>
            </a:pPr>
            <a:r>
              <a:rPr lang="en-US"/>
              <a:t>Backend changes (this includes migration to the cloud and will improve performance and storage capabilities)</a:t>
            </a:r>
          </a:p>
          <a:p>
            <a:pPr marL="285750" lvl="1" indent="-285750">
              <a:buFont typeface="Arial,Sans-Serif"/>
              <a:buChar char="•"/>
            </a:pPr>
            <a:r>
              <a:rPr lang="en-US"/>
              <a:t>Also, please note that Graduation and awards used to be part of old system, but it is now treated as a separate module and no longer part of field trip</a:t>
            </a:r>
          </a:p>
          <a:p>
            <a:pPr marL="0" indent="0"/>
            <a:endParaRPr lang="en-US"/>
          </a:p>
        </p:txBody>
      </p:sp>
      <p:sp>
        <p:nvSpPr>
          <p:cNvPr id="307" name="Google Shape;3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5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B2C6DC1B-90BC-7FC5-8034-81C11ECC30BE}"/>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711F73A1-279A-0EEF-1E57-B53A9F31669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DFBDC9D8-D959-42B7-ECD5-2C2484C629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39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8385FFDD-4C95-2F12-931C-FFF99A69A35A}"/>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B3CA4750-A6C0-50DE-6DE9-836541863BB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51CB25C2-4412-7697-8218-CB0768A8D3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75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C10C3C60-94CF-63BB-4436-71B850A79412}"/>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41FADD84-A4B8-B443-125D-EDC9F0762CE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6EE701D6-A2D8-E312-79F2-6E34EBB312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45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28E42862-CF4B-3148-2E85-E72B72DD99DD}"/>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13A7C83F-FD24-E40E-F92F-E316AE7821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56A7B8DB-350C-DB5D-93F2-4D10724F3B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630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374D0000-FED9-8136-DA5A-055B78E14209}"/>
            </a:ext>
          </a:extLst>
        </p:cNvPr>
        <p:cNvGrpSpPr/>
        <p:nvPr/>
      </p:nvGrpSpPr>
      <p:grpSpPr>
        <a:xfrm>
          <a:off x="0" y="0"/>
          <a:ext cx="0" cy="0"/>
          <a:chOff x="0" y="0"/>
          <a:chExt cx="0" cy="0"/>
        </a:xfrm>
      </p:grpSpPr>
      <p:sp>
        <p:nvSpPr>
          <p:cNvPr id="306" name="Google Shape;306;p25:notes">
            <a:extLst>
              <a:ext uri="{FF2B5EF4-FFF2-40B4-BE49-F238E27FC236}">
                <a16:creationId xmlns:a16="http://schemas.microsoft.com/office/drawing/2014/main" id="{CF69E2EE-22A6-B905-81C2-BBC5C2CCD37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1" indent="-285750">
              <a:buFont typeface="Arial,Sans-Serif"/>
              <a:buChar char="•"/>
            </a:pPr>
            <a:endParaRPr lang="en-US"/>
          </a:p>
        </p:txBody>
      </p:sp>
      <p:sp>
        <p:nvSpPr>
          <p:cNvPr id="307" name="Google Shape;307;p25:notes">
            <a:extLst>
              <a:ext uri="{FF2B5EF4-FFF2-40B4-BE49-F238E27FC236}">
                <a16:creationId xmlns:a16="http://schemas.microsoft.com/office/drawing/2014/main" id="{0C66ED33-1F68-D34E-45CD-9B5F03589D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5026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rgbClr val="00217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309;p25">
            <a:extLst>
              <a:ext uri="{FF2B5EF4-FFF2-40B4-BE49-F238E27FC236}">
                <a16:creationId xmlns:a16="http://schemas.microsoft.com/office/drawing/2014/main" id="{46043C11-E5EF-D06B-8FC1-AA8C093AD62B}"/>
              </a:ext>
            </a:extLst>
          </p:cNvPr>
          <p:cNvPicPr preferRelativeResize="0"/>
          <p:nvPr userDrawn="1"/>
        </p:nvPicPr>
        <p:blipFill rotWithShape="1">
          <a:blip r:embed="rId2">
            <a:alphaModFix/>
          </a:blip>
          <a:srcRect/>
          <a:stretch/>
        </p:blipFill>
        <p:spPr>
          <a:xfrm>
            <a:off x="393700" y="6086178"/>
            <a:ext cx="1363181" cy="4111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00217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5BFB6-D54D-73D6-93E6-42436CA4B031}"/>
              </a:ext>
            </a:extLst>
          </p:cNvPr>
          <p:cNvSpPr>
            <a:spLocks noGrp="1"/>
          </p:cNvSpPr>
          <p:nvPr>
            <p:ph type="title"/>
          </p:nvPr>
        </p:nvSpPr>
        <p:spPr>
          <a:xfrm>
            <a:off x="838200" y="607172"/>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27A503-D855-1FF8-1E23-FD1449125CD9}"/>
              </a:ext>
            </a:extLst>
          </p:cNvPr>
          <p:cNvSpPr>
            <a:spLocks noGrp="1"/>
          </p:cNvSpPr>
          <p:nvPr>
            <p:ph type="dt" idx="10"/>
          </p:nvPr>
        </p:nvSpPr>
        <p:spPr/>
        <p:txBody>
          <a:bodyPr/>
          <a:lstStyle/>
          <a:p>
            <a:endParaRPr lang="en-US"/>
          </a:p>
        </p:txBody>
      </p:sp>
      <p:sp>
        <p:nvSpPr>
          <p:cNvPr id="4" name="Footer Placeholder 3">
            <a:extLst>
              <a:ext uri="{FF2B5EF4-FFF2-40B4-BE49-F238E27FC236}">
                <a16:creationId xmlns:a16="http://schemas.microsoft.com/office/drawing/2014/main" id="{FD2B859E-0168-35CD-4992-A2EDD3C677C2}"/>
              </a:ext>
            </a:extLst>
          </p:cNvPr>
          <p:cNvSpPr>
            <a:spLocks noGrp="1"/>
          </p:cNvSpPr>
          <p:nvPr>
            <p:ph type="ftr" idx="11"/>
          </p:nvPr>
        </p:nvSpPr>
        <p:spPr/>
        <p:txBody>
          <a:bodyPr/>
          <a:lstStyle/>
          <a:p>
            <a:endParaRPr lang="en-US"/>
          </a:p>
        </p:txBody>
      </p:sp>
      <p:sp>
        <p:nvSpPr>
          <p:cNvPr id="5" name="Slide Number Placeholder 4">
            <a:extLst>
              <a:ext uri="{FF2B5EF4-FFF2-40B4-BE49-F238E27FC236}">
                <a16:creationId xmlns:a16="http://schemas.microsoft.com/office/drawing/2014/main" id="{8AE451F0-743C-2953-4F1F-A54B7D0F39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8975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a:defRPr dirty="0">
                <a:solidFill>
                  <a:srgbClr val="002177"/>
                </a:solidFill>
              </a:defRPr>
            </a:lvl1pPr>
          </a:lstStyle>
          <a:p>
            <a:pPr lvl="0">
              <a:lnSpc>
                <a:spcPct val="90000"/>
              </a:lnSpc>
              <a:buClr>
                <a:schemeClr val="dk1"/>
              </a:buClr>
              <a:buSzPts val="1800"/>
              <a:buNone/>
            </a:pPr>
            <a:endParaRPr/>
          </a:p>
        </p:txBody>
      </p:sp>
      <p:sp>
        <p:nvSpPr>
          <p:cNvPr id="23" name="Google Shape;2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a:defRPr sz="6000">
                <a:solidFill>
                  <a:srgbClr val="002177"/>
                </a:solidFill>
              </a:defRPr>
            </a:lvl1pPr>
          </a:lstStyle>
          <a:p>
            <a:pPr lvl="0" algn="ctr">
              <a:lnSpc>
                <a:spcPct val="90000"/>
              </a:lnSpc>
              <a:buClr>
                <a:schemeClr val="dk1"/>
              </a:buClr>
              <a:buSzPts val="6000"/>
              <a:buFont typeface="Calibri"/>
              <a:buNone/>
            </a:pPr>
            <a:endParaRPr/>
          </a:p>
        </p:txBody>
      </p:sp>
      <p:sp>
        <p:nvSpPr>
          <p:cNvPr id="29" name="Google Shape;29;p4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a:defRPr>
                <a:solidFill>
                  <a:srgbClr val="002177"/>
                </a:solidFill>
              </a:defRPr>
            </a:lvl1pPr>
          </a:lstStyle>
          <a:p>
            <a:pPr lvl="0">
              <a:lnSpc>
                <a:spcPct val="90000"/>
              </a:lnSpc>
              <a:buClr>
                <a:schemeClr val="dk1"/>
              </a:buClr>
              <a:buSzPts val="1800"/>
              <a:buNone/>
            </a:pPr>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a:defRPr>
                <a:solidFill>
                  <a:srgbClr val="002177"/>
                </a:solidFill>
              </a:defRPr>
            </a:lvl1pPr>
          </a:lstStyle>
          <a:p>
            <a:pPr lvl="0">
              <a:lnSpc>
                <a:spcPct val="90000"/>
              </a:lnSpc>
              <a:buClr>
                <a:schemeClr val="dk1"/>
              </a:buClr>
              <a:buSzPts val="1800"/>
              <a:buNone/>
            </a:pPr>
            <a:endParaRPr/>
          </a:p>
        </p:txBody>
      </p:sp>
      <p:sp>
        <p:nvSpPr>
          <p:cNvPr id="42" name="Google Shape;42;p4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00217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solidFill>
                  <a:srgbClr val="00217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7"/>
            <a:ext cx="6172200" cy="4873625"/>
          </a:xfrm>
          <a:prstGeom prst="rect">
            <a:avLst/>
          </a:prstGeom>
          <a:noFill/>
          <a:ln>
            <a:noFill/>
          </a:ln>
        </p:spPr>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a:defRPr>
                <a:solidFill>
                  <a:srgbClr val="002177"/>
                </a:solidFill>
              </a:defRPr>
            </a:lvl1pPr>
          </a:lstStyle>
          <a:p>
            <a:pPr lvl="0">
              <a:lnSpc>
                <a:spcPct val="90000"/>
              </a:lnSpc>
              <a:buClr>
                <a:schemeClr val="dk1"/>
              </a:buClr>
              <a:buSzPts val="1800"/>
              <a:buNone/>
            </a:pPr>
            <a:endParaRPr/>
          </a:p>
        </p:txBody>
      </p:sp>
      <p:sp>
        <p:nvSpPr>
          <p:cNvPr id="74" name="Google Shape;7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9"/>
        <p:cNvGrpSpPr/>
        <p:nvPr/>
      </p:nvGrpSpPr>
      <p:grpSpPr>
        <a:xfrm>
          <a:off x="0" y="0"/>
          <a:ext cx="0" cy="0"/>
          <a:chOff x="0" y="0"/>
          <a:chExt cx="0" cy="0"/>
        </a:xfrm>
      </p:grpSpPr>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309;p25">
            <a:extLst>
              <a:ext uri="{FF2B5EF4-FFF2-40B4-BE49-F238E27FC236}">
                <a16:creationId xmlns:a16="http://schemas.microsoft.com/office/drawing/2014/main" id="{8764A01E-27D8-CB8A-6A86-2443A1AF50A2}"/>
              </a:ext>
            </a:extLst>
          </p:cNvPr>
          <p:cNvPicPr preferRelativeResize="0"/>
          <p:nvPr userDrawn="1"/>
        </p:nvPicPr>
        <p:blipFill rotWithShape="1">
          <a:blip r:embed="rId13">
            <a:alphaModFix/>
          </a:blip>
          <a:srcRect/>
          <a:stretch/>
        </p:blipFill>
        <p:spPr>
          <a:xfrm>
            <a:off x="393700" y="6086178"/>
            <a:ext cx="1363181" cy="4111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000" b="0" i="0" u="none" strike="noStrike" cap="none">
          <a:solidFill>
            <a:srgbClr val="002177"/>
          </a:solidFill>
          <a:latin typeface="Poppins" panose="00000500000000000000" pitchFamily="2" charset="0"/>
          <a:ea typeface="Poppins" panose="00000500000000000000" pitchFamily="2" charset="0"/>
          <a:cs typeface="Poppins" panose="000005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3F_8F4BEC98.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40_5D7FBE74.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41_C17C7403.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45_6509D3F6.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42_E724B048.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43_1BD7F0E1.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4D_CE12F6D9.xml"/><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8_45041897.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49_89EB5B7B.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4E_1206290A.xm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4F_87ECE734.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50_DAB7F4EA.xm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4A_F27B673D.xm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5A_430AD911.xm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52_DB8CC0FD.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riskfinance.lausd.org/apps/pages/index.jsp?uREC_ID=4417428&amp;type=d&amp;pREC_ID=265048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fieldtrip.test.aws.lausd.ne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riskfinance.lausd.org/apps/pages/index.jsp?uREC_ID=4417428&amp;type=d&amp;pREC_ID=2650488" TargetMode="External"/><Relationship Id="rId5" Type="http://schemas.openxmlformats.org/officeDocument/2006/relationships/hyperlink" Target="https://fieldtrip.lausd.net/" TargetMode="External"/><Relationship Id="rId4" Type="http://schemas.openxmlformats.org/officeDocument/2006/relationships/hyperlink" Target="https://ifieldtrip.lausd.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hyperlink" Target="https://fieldtrip.lausd.net/" TargetMode="External"/></Relationships>
</file>

<file path=ppt/slides/_rels/slide8.xml.rels><?xml version="1.0" encoding="UTF-8" standalone="yes"?>
<Relationships xmlns="http://schemas.openxmlformats.org/package/2006/relationships"><Relationship Id="rId3" Type="http://schemas.microsoft.com/office/2018/10/relationships/comments" Target="../comments/modernComment_137_9105AA05.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7E4"/>
        </a:solidFill>
        <a:effectLst/>
      </p:bgPr>
    </p:bg>
    <p:spTree>
      <p:nvGrpSpPr>
        <p:cNvPr id="1" name="Shape 272"/>
        <p:cNvGrpSpPr/>
        <p:nvPr/>
      </p:nvGrpSpPr>
      <p:grpSpPr>
        <a:xfrm>
          <a:off x="0" y="0"/>
          <a:ext cx="0" cy="0"/>
          <a:chOff x="0" y="0"/>
          <a:chExt cx="0" cy="0"/>
        </a:xfrm>
      </p:grpSpPr>
      <p:sp>
        <p:nvSpPr>
          <p:cNvPr id="273" name="Google Shape;273;p21"/>
          <p:cNvSpPr txBox="1"/>
          <p:nvPr/>
        </p:nvSpPr>
        <p:spPr>
          <a:xfrm>
            <a:off x="3025079" y="4420378"/>
            <a:ext cx="4855728" cy="1200288"/>
          </a:xfrm>
          <a:prstGeom prst="rect">
            <a:avLst/>
          </a:prstGeom>
          <a:noFill/>
          <a:ln>
            <a:noFill/>
          </a:ln>
        </p:spPr>
        <p:txBody>
          <a:bodyPr spcFirstLastPara="1" wrap="square" lIns="91425" tIns="45700" rIns="91425" bIns="45700" anchor="t" anchorCtr="0">
            <a:spAutoFit/>
          </a:bodyPr>
          <a:lstStyle/>
          <a:p>
            <a:r>
              <a:rPr lang="en-US" sz="1800" b="1">
                <a:solidFill>
                  <a:srgbClr val="002177"/>
                </a:solidFill>
                <a:latin typeface="Poppins"/>
                <a:ea typeface="Poppins"/>
                <a:cs typeface="Poppins"/>
                <a:sym typeface="Poppins"/>
              </a:rPr>
              <a:t>Field Trip Application - Version 2.0</a:t>
            </a:r>
            <a:endParaRPr lang="en-US" sz="1800" b="1">
              <a:solidFill>
                <a:srgbClr val="002177"/>
              </a:solidFill>
              <a:latin typeface="Poppins"/>
              <a:ea typeface="Poppins"/>
              <a:cs typeface="Poppins"/>
            </a:endParaRPr>
          </a:p>
          <a:p>
            <a:endParaRPr lang="en-US" sz="1800" b="1">
              <a:solidFill>
                <a:srgbClr val="002177"/>
              </a:solidFill>
              <a:latin typeface="Poppins"/>
              <a:cs typeface="Poppins"/>
            </a:endParaRPr>
          </a:p>
          <a:p>
            <a:r>
              <a:rPr lang="en-US" sz="1800" b="1">
                <a:solidFill>
                  <a:srgbClr val="002177"/>
                </a:solidFill>
                <a:latin typeface="Poppins"/>
                <a:cs typeface="Poppins"/>
              </a:rPr>
              <a:t>Webinar for Requestors</a:t>
            </a:r>
            <a:endParaRPr lang="en-US" sz="1800">
              <a:latin typeface="Poppins"/>
              <a:cs typeface="Poppins"/>
            </a:endParaRPr>
          </a:p>
          <a:p>
            <a:endParaRPr lang="en-US" sz="1800" b="1">
              <a:solidFill>
                <a:srgbClr val="002177"/>
              </a:solidFill>
              <a:latin typeface="Poppins"/>
              <a:cs typeface="Poppins"/>
            </a:endParaRPr>
          </a:p>
        </p:txBody>
      </p:sp>
      <p:pic>
        <p:nvPicPr>
          <p:cNvPr id="275" name="Google Shape;275;p21"/>
          <p:cNvPicPr preferRelativeResize="0"/>
          <p:nvPr/>
        </p:nvPicPr>
        <p:blipFill rotWithShape="1">
          <a:blip r:embed="rId3">
            <a:alphaModFix/>
          </a:blip>
          <a:srcRect/>
          <a:stretch/>
        </p:blipFill>
        <p:spPr>
          <a:xfrm>
            <a:off x="2975113" y="2407805"/>
            <a:ext cx="5572539" cy="1566410"/>
          </a:xfrm>
          <a:prstGeom prst="rect">
            <a:avLst/>
          </a:prstGeom>
          <a:noFill/>
          <a:ln>
            <a:noFill/>
          </a:ln>
        </p:spPr>
      </p:pic>
      <p:sp>
        <p:nvSpPr>
          <p:cNvPr id="2" name="Google Shape;274;p21">
            <a:extLst>
              <a:ext uri="{FF2B5EF4-FFF2-40B4-BE49-F238E27FC236}">
                <a16:creationId xmlns:a16="http://schemas.microsoft.com/office/drawing/2014/main" id="{2910686D-26AB-BC97-56E8-2E0B74E87A8C}"/>
              </a:ext>
            </a:extLst>
          </p:cNvPr>
          <p:cNvSpPr txBox="1"/>
          <p:nvPr/>
        </p:nvSpPr>
        <p:spPr>
          <a:xfrm>
            <a:off x="3046864" y="5625721"/>
            <a:ext cx="9142309" cy="121523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solidFill>
                  <a:srgbClr val="002177"/>
                </a:solidFill>
                <a:latin typeface="Poppins"/>
                <a:cs typeface="Poppins Light"/>
                <a:sym typeface="Poppins Light"/>
              </a:rPr>
              <a:t>Presenter Names: </a:t>
            </a:r>
            <a:endParaRPr lang="en-US" b="1">
              <a:latin typeface="Poppins"/>
            </a:endParaRPr>
          </a:p>
          <a:p>
            <a:pPr marL="285750" indent="-285750">
              <a:buChar char="•"/>
            </a:pPr>
            <a:r>
              <a:rPr lang="en-US">
                <a:solidFill>
                  <a:srgbClr val="002177"/>
                </a:solidFill>
                <a:latin typeface="Poppins Light"/>
                <a:cs typeface="Poppins Light"/>
                <a:sym typeface="Poppins Light"/>
              </a:rPr>
              <a:t>Dr. Karen Mercado, Senior Director, Office of the Deputy Superintendent, Instruction </a:t>
            </a:r>
            <a:endParaRPr lang="en-US">
              <a:sym typeface="Poppins Light"/>
            </a:endParaRPr>
          </a:p>
          <a:p>
            <a:pPr marL="285750" indent="-285750">
              <a:buChar char="•"/>
            </a:pPr>
            <a:r>
              <a:rPr lang="en-US">
                <a:solidFill>
                  <a:srgbClr val="002177"/>
                </a:solidFill>
                <a:latin typeface="Poppins Light"/>
                <a:cs typeface="Poppins Light"/>
                <a:sym typeface="Poppins Light"/>
              </a:rPr>
              <a:t>Patricia Chambers, Senior Director, Office of the Deputy Superintendent, Business Services and Operations</a:t>
            </a:r>
            <a:endParaRPr lang="en-US">
              <a:sym typeface="Poppins Light"/>
            </a:endParaRPr>
          </a:p>
          <a:p>
            <a:pPr marL="285750" indent="-285750">
              <a:buChar char="•"/>
            </a:pPr>
            <a:r>
              <a:rPr lang="en-US">
                <a:solidFill>
                  <a:srgbClr val="002177"/>
                </a:solidFill>
                <a:latin typeface="Poppins Light"/>
                <a:cs typeface="Poppins Light"/>
                <a:sym typeface="Poppins Light"/>
              </a:rPr>
              <a:t>Diana Middleton, Project Manager, ITS Enterprise Applications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56DEC478-55C5-77F7-4832-7A74730C1EED}"/>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5B5A5A0C-2CA5-2B95-C283-049619CEC250}"/>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419D44B0-0F8B-5CE2-324B-965BCEE908D9}"/>
              </a:ext>
            </a:extLst>
          </p:cNvPr>
          <p:cNvSpPr txBox="1"/>
          <p:nvPr/>
        </p:nvSpPr>
        <p:spPr>
          <a:xfrm>
            <a:off x="388259" y="135958"/>
            <a:ext cx="10681588"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Creating the Request</a:t>
            </a:r>
            <a:endParaRPr lang="en-US"/>
          </a:p>
        </p:txBody>
      </p:sp>
      <p:pic>
        <p:nvPicPr>
          <p:cNvPr id="5" name="Picture 4" descr="A screenshot of a computer&#10;&#10;AI-generated content may be incorrect.">
            <a:extLst>
              <a:ext uri="{FF2B5EF4-FFF2-40B4-BE49-F238E27FC236}">
                <a16:creationId xmlns:a16="http://schemas.microsoft.com/office/drawing/2014/main" id="{C7132CC0-F1E7-49FC-D7C2-F2844D0D99A3}"/>
              </a:ext>
            </a:extLst>
          </p:cNvPr>
          <p:cNvPicPr>
            <a:picLocks noChangeAspect="1"/>
          </p:cNvPicPr>
          <p:nvPr/>
        </p:nvPicPr>
        <p:blipFill>
          <a:blip r:embed="rId4"/>
          <a:stretch>
            <a:fillRect/>
          </a:stretch>
        </p:blipFill>
        <p:spPr>
          <a:xfrm>
            <a:off x="0" y="1008489"/>
            <a:ext cx="12192000" cy="5693902"/>
          </a:xfrm>
          <a:prstGeom prst="rect">
            <a:avLst/>
          </a:prstGeom>
        </p:spPr>
      </p:pic>
      <p:sp>
        <p:nvSpPr>
          <p:cNvPr id="4" name="TextBox 3">
            <a:extLst>
              <a:ext uri="{FF2B5EF4-FFF2-40B4-BE49-F238E27FC236}">
                <a16:creationId xmlns:a16="http://schemas.microsoft.com/office/drawing/2014/main" id="{0F344A70-B6F3-0B25-BBA1-53A4082DB61B}"/>
              </a:ext>
            </a:extLst>
          </p:cNvPr>
          <p:cNvSpPr txBox="1"/>
          <p:nvPr/>
        </p:nvSpPr>
        <p:spPr>
          <a:xfrm>
            <a:off x="6860027" y="1461135"/>
            <a:ext cx="512868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tx1"/>
                </a:solidFill>
              </a:rPr>
              <a:t>*If </a:t>
            </a:r>
            <a:r>
              <a:rPr lang="en-US" sz="900">
                <a:solidFill>
                  <a:schemeClr val="tx1"/>
                </a:solidFill>
                <a:highlight>
                  <a:srgbClr val="FFFF00"/>
                </a:highlight>
              </a:rPr>
              <a:t>"Cultural Arts Passport Trip"</a:t>
            </a:r>
            <a:r>
              <a:rPr lang="en-US" sz="900">
                <a:solidFill>
                  <a:schemeClr val="tx1"/>
                </a:solidFill>
              </a:rPr>
              <a:t> is selected, users will be required to select the relevant VAPA anchor Standards on the next screen, including a description of the pre- and post-trip learning activities that will reinforce student progress toward the listed objective</a:t>
            </a:r>
          </a:p>
        </p:txBody>
      </p:sp>
      <p:sp>
        <p:nvSpPr>
          <p:cNvPr id="7" name="Arrow: Right 6">
            <a:extLst>
              <a:ext uri="{FF2B5EF4-FFF2-40B4-BE49-F238E27FC236}">
                <a16:creationId xmlns:a16="http://schemas.microsoft.com/office/drawing/2014/main" id="{889209F2-18AA-980D-6F82-AE7E03706C33}"/>
              </a:ext>
            </a:extLst>
          </p:cNvPr>
          <p:cNvSpPr/>
          <p:nvPr/>
        </p:nvSpPr>
        <p:spPr>
          <a:xfrm rot="8460000">
            <a:off x="7715215" y="2380202"/>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2BA443-D2E8-310C-5D84-FC08FADB1DBA}"/>
              </a:ext>
            </a:extLst>
          </p:cNvPr>
          <p:cNvSpPr txBox="1"/>
          <p:nvPr/>
        </p:nvSpPr>
        <p:spPr>
          <a:xfrm>
            <a:off x="2200712" y="4885189"/>
            <a:ext cx="61267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rPr>
              <a:t>Users will be required to note if the trip is funded by the </a:t>
            </a:r>
            <a:r>
              <a:rPr lang="en-US" sz="1200">
                <a:highlight>
                  <a:srgbClr val="FFFF00"/>
                </a:highlight>
                <a:latin typeface="Aptos"/>
              </a:rPr>
              <a:t>Expanded Learning Opportunity Program (ELOP)</a:t>
            </a:r>
            <a:r>
              <a:rPr lang="en-US" sz="1200">
                <a:latin typeface="Aptos"/>
              </a:rPr>
              <a:t>. If it is, they will need to select the appropriate ELOP category. </a:t>
            </a:r>
            <a:endParaRPr lang="en-US"/>
          </a:p>
        </p:txBody>
      </p:sp>
      <p:sp>
        <p:nvSpPr>
          <p:cNvPr id="9" name="Arrow: Right 8">
            <a:extLst>
              <a:ext uri="{FF2B5EF4-FFF2-40B4-BE49-F238E27FC236}">
                <a16:creationId xmlns:a16="http://schemas.microsoft.com/office/drawing/2014/main" id="{A0C6097C-A7F0-1DD5-3D4F-19E05F07246E}"/>
              </a:ext>
            </a:extLst>
          </p:cNvPr>
          <p:cNvSpPr/>
          <p:nvPr/>
        </p:nvSpPr>
        <p:spPr>
          <a:xfrm rot="-3060000">
            <a:off x="1940792" y="4547357"/>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45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D6B2-E2AC-3F75-A401-78AC4369E339}"/>
              </a:ext>
            </a:extLst>
          </p:cNvPr>
          <p:cNvSpPr>
            <a:spLocks noGrp="1"/>
          </p:cNvSpPr>
          <p:nvPr>
            <p:ph type="title"/>
          </p:nvPr>
        </p:nvSpPr>
        <p:spPr>
          <a:xfrm>
            <a:off x="-699" y="-194139"/>
            <a:ext cx="5410200" cy="1302703"/>
          </a:xfrm>
        </p:spPr>
        <p:txBody>
          <a:bodyPr/>
          <a:lstStyle/>
          <a:p>
            <a:r>
              <a:rPr lang="en-US" b="1">
                <a:latin typeface="Poppins"/>
                <a:cs typeface="Poppins"/>
              </a:rPr>
              <a:t>Special Activities</a:t>
            </a:r>
            <a:endParaRPr lang="en-US">
              <a:solidFill>
                <a:srgbClr val="000000"/>
              </a:solidFill>
              <a:latin typeface="Poppins"/>
              <a:cs typeface="Poppins"/>
            </a:endParaRPr>
          </a:p>
        </p:txBody>
      </p:sp>
      <p:pic>
        <p:nvPicPr>
          <p:cNvPr id="4" name="Picture 3" descr="A screenshot of a computer&#10;&#10;AI-generated content may be incorrect.">
            <a:extLst>
              <a:ext uri="{FF2B5EF4-FFF2-40B4-BE49-F238E27FC236}">
                <a16:creationId xmlns:a16="http://schemas.microsoft.com/office/drawing/2014/main" id="{1D4BE7B2-D78E-855F-6E80-07F367F0B79A}"/>
              </a:ext>
            </a:extLst>
          </p:cNvPr>
          <p:cNvPicPr>
            <a:picLocks noChangeAspect="1"/>
          </p:cNvPicPr>
          <p:nvPr/>
        </p:nvPicPr>
        <p:blipFill>
          <a:blip r:embed="rId2"/>
          <a:stretch>
            <a:fillRect/>
          </a:stretch>
        </p:blipFill>
        <p:spPr>
          <a:xfrm>
            <a:off x="68580" y="1103127"/>
            <a:ext cx="11646716" cy="5772794"/>
          </a:xfrm>
          <a:prstGeom prst="rect">
            <a:avLst/>
          </a:prstGeom>
        </p:spPr>
      </p:pic>
      <p:sp>
        <p:nvSpPr>
          <p:cNvPr id="6" name="Rectangle 3">
            <a:extLst>
              <a:ext uri="{FF2B5EF4-FFF2-40B4-BE49-F238E27FC236}">
                <a16:creationId xmlns:a16="http://schemas.microsoft.com/office/drawing/2014/main" id="{CB62F829-24D6-D4B6-84D1-646823281938}"/>
              </a:ext>
            </a:extLst>
          </p:cNvPr>
          <p:cNvSpPr/>
          <p:nvPr/>
        </p:nvSpPr>
        <p:spPr>
          <a:xfrm>
            <a:off x="10575020"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sp>
        <p:nvSpPr>
          <p:cNvPr id="7" name="Arrow: Right 6">
            <a:extLst>
              <a:ext uri="{FF2B5EF4-FFF2-40B4-BE49-F238E27FC236}">
                <a16:creationId xmlns:a16="http://schemas.microsoft.com/office/drawing/2014/main" id="{120EB33F-D378-14F2-D1CB-6225FAE25162}"/>
              </a:ext>
            </a:extLst>
          </p:cNvPr>
          <p:cNvSpPr/>
          <p:nvPr/>
        </p:nvSpPr>
        <p:spPr>
          <a:xfrm rot="900000">
            <a:off x="9210411" y="115002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TextBox 8">
            <a:extLst>
              <a:ext uri="{FF2B5EF4-FFF2-40B4-BE49-F238E27FC236}">
                <a16:creationId xmlns:a16="http://schemas.microsoft.com/office/drawing/2014/main" id="{95453CFC-9B5B-3CAB-036E-A0F911A4E140}"/>
              </a:ext>
            </a:extLst>
          </p:cNvPr>
          <p:cNvSpPr txBox="1"/>
          <p:nvPr/>
        </p:nvSpPr>
        <p:spPr>
          <a:xfrm>
            <a:off x="5661660" y="1816199"/>
            <a:ext cx="5715000"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solidFill>
              </a:rPr>
              <a:t>*An organized activity involving physical engagement that is beyond the routine of a regular educational curriculum and presents potential hazards/risks to the participants. These activities may include but are not limited to: Wall climbing, zip-lining, use of any inflatable equipment, hiking, camping, backpacking, ropes course, obstacle course, challenge course, on water activities (kayaking, swimming, boating, surfing, snorkeling, scuba diving), access to beach, lake, or  body of water.</a:t>
            </a:r>
          </a:p>
        </p:txBody>
      </p:sp>
      <p:sp>
        <p:nvSpPr>
          <p:cNvPr id="10" name="TextBox 9">
            <a:extLst>
              <a:ext uri="{FF2B5EF4-FFF2-40B4-BE49-F238E27FC236}">
                <a16:creationId xmlns:a16="http://schemas.microsoft.com/office/drawing/2014/main" id="{8201A757-BB9B-FEBA-21DF-35A1190D87C8}"/>
              </a:ext>
            </a:extLst>
          </p:cNvPr>
          <p:cNvSpPr txBox="1"/>
          <p:nvPr/>
        </p:nvSpPr>
        <p:spPr>
          <a:xfrm>
            <a:off x="5821680" y="289560"/>
            <a:ext cx="352806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Once you complete the first screen, </a:t>
            </a:r>
            <a:r>
              <a:rPr lang="en-US" sz="1050">
                <a:highlight>
                  <a:srgbClr val="FFFF00"/>
                </a:highlight>
              </a:rPr>
              <a:t>a unique Reference Number </a:t>
            </a:r>
            <a:r>
              <a:rPr lang="en-US" sz="1050"/>
              <a:t>will be generated for this trip request.  </a:t>
            </a:r>
          </a:p>
        </p:txBody>
      </p:sp>
      <p:sp>
        <p:nvSpPr>
          <p:cNvPr id="11" name="TextBox 10">
            <a:extLst>
              <a:ext uri="{FF2B5EF4-FFF2-40B4-BE49-F238E27FC236}">
                <a16:creationId xmlns:a16="http://schemas.microsoft.com/office/drawing/2014/main" id="{5FC1C794-96C2-33C5-F3C9-67ABDA7E69D5}"/>
              </a:ext>
            </a:extLst>
          </p:cNvPr>
          <p:cNvSpPr txBox="1"/>
          <p:nvPr/>
        </p:nvSpPr>
        <p:spPr>
          <a:xfrm>
            <a:off x="6103620" y="3878580"/>
            <a:ext cx="5280660" cy="9566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2">
              <a:lnSpc>
                <a:spcPts val="1650"/>
              </a:lnSpc>
            </a:pPr>
            <a:r>
              <a:rPr lang="en-US" sz="1050"/>
              <a:t>If "Yes" is selected, user will have to select the type of activity​</a:t>
            </a:r>
            <a:endParaRPr lang="en-US"/>
          </a:p>
          <a:p>
            <a:pPr marL="742950" lvl="2" indent="-285750">
              <a:buFont typeface="Wingdings,Sans-Serif"/>
              <a:buChar char="§"/>
            </a:pPr>
            <a:r>
              <a:rPr lang="en-US" sz="1050"/>
              <a:t>Selecting "Hiking," "Camping," or "Backpacking" will require acknowledgement of additional safety and preparation statements </a:t>
            </a:r>
            <a:r>
              <a:rPr lang="en-US" sz="1050" b="1" i="1">
                <a:highlight>
                  <a:srgbClr val="FFFF00"/>
                </a:highlight>
              </a:rPr>
              <a:t>(newly added – see next slide)</a:t>
            </a:r>
            <a:r>
              <a:rPr lang="en-US" sz="1050"/>
              <a:t>​</a:t>
            </a:r>
          </a:p>
          <a:p>
            <a:pPr marL="742950" lvl="2" indent="-285750">
              <a:buFont typeface="Wingdings,Sans-Serif"/>
              <a:buChar char="§"/>
            </a:pPr>
            <a:r>
              <a:rPr lang="en-US" sz="1050"/>
              <a:t>Selecting "Other" will require a description in the box next to this option​</a:t>
            </a:r>
          </a:p>
        </p:txBody>
      </p:sp>
      <p:sp>
        <p:nvSpPr>
          <p:cNvPr id="12" name="Arrow: Right 11">
            <a:extLst>
              <a:ext uri="{FF2B5EF4-FFF2-40B4-BE49-F238E27FC236}">
                <a16:creationId xmlns:a16="http://schemas.microsoft.com/office/drawing/2014/main" id="{5B10BDC8-A515-EDA6-AC62-D7979AC755EC}"/>
              </a:ext>
            </a:extLst>
          </p:cNvPr>
          <p:cNvSpPr/>
          <p:nvPr/>
        </p:nvSpPr>
        <p:spPr>
          <a:xfrm rot="10800000">
            <a:off x="4183199" y="2047970"/>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797728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B38A194F-A0A8-4E19-4351-0832C47C65DE}"/>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48287EC0-A35C-89F0-5ACA-4915F7A0289B}"/>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5B9F558E-9A72-742B-0BD6-FDEEAA0659D8}"/>
              </a:ext>
            </a:extLst>
          </p:cNvPr>
          <p:cNvSpPr txBox="1"/>
          <p:nvPr/>
        </p:nvSpPr>
        <p:spPr>
          <a:xfrm>
            <a:off x="360296" y="135958"/>
            <a:ext cx="10709551" cy="646290"/>
          </a:xfrm>
          <a:prstGeom prst="rect">
            <a:avLst/>
          </a:prstGeom>
          <a:noFill/>
          <a:ln>
            <a:noFill/>
          </a:ln>
        </p:spPr>
        <p:txBody>
          <a:bodyPr spcFirstLastPara="1" wrap="square" lIns="91425" tIns="45700" rIns="91425" bIns="45700" anchor="t" anchorCtr="0">
            <a:spAutoFit/>
          </a:bodyPr>
          <a:lstStyle/>
          <a:p>
            <a:r>
              <a:rPr lang="en-US" sz="3600" b="1">
                <a:solidFill>
                  <a:srgbClr val="002177"/>
                </a:solidFill>
                <a:latin typeface="Poppins"/>
                <a:cs typeface="Poppins"/>
                <a:sym typeface="Poppins"/>
              </a:rPr>
              <a:t>Special Activities – Additional Statements</a:t>
            </a:r>
            <a:endParaRPr lang="en-US" sz="3600"/>
          </a:p>
        </p:txBody>
      </p:sp>
      <p:sp>
        <p:nvSpPr>
          <p:cNvPr id="4" name="Rectangle 3">
            <a:extLst>
              <a:ext uri="{FF2B5EF4-FFF2-40B4-BE49-F238E27FC236}">
                <a16:creationId xmlns:a16="http://schemas.microsoft.com/office/drawing/2014/main" id="{8B38902F-3527-B81D-F0CB-3673CF47247B}"/>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pic>
        <p:nvPicPr>
          <p:cNvPr id="5" name="Picture 4" descr="A screenshot of a computer&#10;&#10;AI-generated content may be incorrect.">
            <a:extLst>
              <a:ext uri="{FF2B5EF4-FFF2-40B4-BE49-F238E27FC236}">
                <a16:creationId xmlns:a16="http://schemas.microsoft.com/office/drawing/2014/main" id="{39267C6E-67D4-B705-4CC6-E16B973ED036}"/>
              </a:ext>
            </a:extLst>
          </p:cNvPr>
          <p:cNvPicPr>
            <a:picLocks noChangeAspect="1"/>
          </p:cNvPicPr>
          <p:nvPr/>
        </p:nvPicPr>
        <p:blipFill>
          <a:blip r:embed="rId5"/>
          <a:stretch>
            <a:fillRect/>
          </a:stretch>
        </p:blipFill>
        <p:spPr>
          <a:xfrm>
            <a:off x="0" y="840041"/>
            <a:ext cx="12192000" cy="6016118"/>
          </a:xfrm>
          <a:prstGeom prst="rect">
            <a:avLst/>
          </a:prstGeom>
        </p:spPr>
      </p:pic>
      <p:sp>
        <p:nvSpPr>
          <p:cNvPr id="7" name="Arrow: Right 6">
            <a:extLst>
              <a:ext uri="{FF2B5EF4-FFF2-40B4-BE49-F238E27FC236}">
                <a16:creationId xmlns:a16="http://schemas.microsoft.com/office/drawing/2014/main" id="{F10A4854-FADA-B87F-2448-6D2C3DF6F0D7}"/>
              </a:ext>
            </a:extLst>
          </p:cNvPr>
          <p:cNvSpPr/>
          <p:nvPr/>
        </p:nvSpPr>
        <p:spPr>
          <a:xfrm rot="9420000">
            <a:off x="5308971" y="345888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8" name="TextBox 7">
            <a:extLst>
              <a:ext uri="{FF2B5EF4-FFF2-40B4-BE49-F238E27FC236}">
                <a16:creationId xmlns:a16="http://schemas.microsoft.com/office/drawing/2014/main" id="{A2F4D7F0-33C6-C9F3-5804-74EBB0F79769}"/>
              </a:ext>
            </a:extLst>
          </p:cNvPr>
          <p:cNvSpPr txBox="1"/>
          <p:nvPr/>
        </p:nvSpPr>
        <p:spPr>
          <a:xfrm>
            <a:off x="6096000" y="320040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This is just a snapshot of the</a:t>
            </a:r>
            <a:r>
              <a:rPr lang="en-US" sz="1100">
                <a:highlight>
                  <a:srgbClr val="FFFF00"/>
                </a:highlight>
              </a:rPr>
              <a:t> additional statements </a:t>
            </a:r>
            <a:r>
              <a:rPr lang="en-US" sz="1100"/>
              <a:t>required when selecting hiking, camping, or backpacking.  </a:t>
            </a:r>
          </a:p>
        </p:txBody>
      </p:sp>
    </p:spTree>
    <p:extLst>
      <p:ext uri="{BB962C8B-B14F-4D97-AF65-F5344CB8AC3E}">
        <p14:creationId xmlns:p14="http://schemas.microsoft.com/office/powerpoint/2010/main" val="240411765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34743637-CEE1-BB74-806F-432ACC25A912}"/>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7CA2349E-E5D0-2924-A6C7-C53326C3CF85}"/>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A4C5EA88-1891-DDD1-D025-18C0ED89028C}"/>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Contact Information</a:t>
            </a:r>
            <a:endParaRPr lang="en-US"/>
          </a:p>
        </p:txBody>
      </p:sp>
      <p:sp>
        <p:nvSpPr>
          <p:cNvPr id="4" name="Rectangle 3">
            <a:extLst>
              <a:ext uri="{FF2B5EF4-FFF2-40B4-BE49-F238E27FC236}">
                <a16:creationId xmlns:a16="http://schemas.microsoft.com/office/drawing/2014/main" id="{7C12C567-16FA-9D66-7568-64FDE7FE5DB4}"/>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pic>
        <p:nvPicPr>
          <p:cNvPr id="2" name="Picture 1" descr="A screenshot of a computer&#10;&#10;AI-generated content may be incorrect.">
            <a:extLst>
              <a:ext uri="{FF2B5EF4-FFF2-40B4-BE49-F238E27FC236}">
                <a16:creationId xmlns:a16="http://schemas.microsoft.com/office/drawing/2014/main" id="{1C78B3FC-1BB4-C922-02B4-33EAF8B1863C}"/>
              </a:ext>
            </a:extLst>
          </p:cNvPr>
          <p:cNvPicPr>
            <a:picLocks noChangeAspect="1"/>
          </p:cNvPicPr>
          <p:nvPr/>
        </p:nvPicPr>
        <p:blipFill>
          <a:blip r:embed="rId5"/>
          <a:srcRect l="16236" t="14428" r="1377" b="2064"/>
          <a:stretch>
            <a:fillRect/>
          </a:stretch>
        </p:blipFill>
        <p:spPr>
          <a:xfrm>
            <a:off x="1836420" y="1230691"/>
            <a:ext cx="10044599" cy="5263491"/>
          </a:xfrm>
          <a:prstGeom prst="rect">
            <a:avLst/>
          </a:prstGeom>
        </p:spPr>
      </p:pic>
      <p:sp>
        <p:nvSpPr>
          <p:cNvPr id="310" name="Google Shape;310;p25">
            <a:extLst>
              <a:ext uri="{FF2B5EF4-FFF2-40B4-BE49-F238E27FC236}">
                <a16:creationId xmlns:a16="http://schemas.microsoft.com/office/drawing/2014/main" id="{CC954C3D-61D1-A662-2FF7-64AC9A85CDAB}"/>
              </a:ext>
            </a:extLst>
          </p:cNvPr>
          <p:cNvSpPr txBox="1"/>
          <p:nvPr/>
        </p:nvSpPr>
        <p:spPr>
          <a:xfrm>
            <a:off x="3629618" y="3608826"/>
            <a:ext cx="6153818" cy="415458"/>
          </a:xfrm>
          <a:prstGeom prst="rect">
            <a:avLst/>
          </a:prstGeom>
          <a:noFill/>
          <a:ln>
            <a:noFill/>
          </a:ln>
        </p:spPr>
        <p:txBody>
          <a:bodyPr spcFirstLastPara="1" wrap="square" lIns="91425" tIns="45700" rIns="91425" bIns="45700" anchor="t" anchorCtr="0">
            <a:spAutoFit/>
          </a:bodyPr>
          <a:lstStyle/>
          <a:p>
            <a:pPr lvl="1"/>
            <a:r>
              <a:rPr lang="en-US" sz="1050">
                <a:highlight>
                  <a:srgbClr val="FFFF00"/>
                </a:highlight>
                <a:ea typeface="Poppins"/>
              </a:rPr>
              <a:t>When entering the Employee information, please ensure you select the name from the drop-down list, as it will auto-populate with the employee’s ID. </a:t>
            </a:r>
          </a:p>
        </p:txBody>
      </p:sp>
      <p:sp>
        <p:nvSpPr>
          <p:cNvPr id="7" name="Arrow: Right 6">
            <a:extLst>
              <a:ext uri="{FF2B5EF4-FFF2-40B4-BE49-F238E27FC236}">
                <a16:creationId xmlns:a16="http://schemas.microsoft.com/office/drawing/2014/main" id="{23BA4EC4-7735-1D8E-4475-83CDE88B75B9}"/>
              </a:ext>
            </a:extLst>
          </p:cNvPr>
          <p:cNvSpPr/>
          <p:nvPr/>
        </p:nvSpPr>
        <p:spPr>
          <a:xfrm rot="9420000">
            <a:off x="2985990" y="3909514"/>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8" name="Arrow: Right 7">
            <a:extLst>
              <a:ext uri="{FF2B5EF4-FFF2-40B4-BE49-F238E27FC236}">
                <a16:creationId xmlns:a16="http://schemas.microsoft.com/office/drawing/2014/main" id="{18216771-312D-12F4-5E2F-596F1143AF2F}"/>
              </a:ext>
            </a:extLst>
          </p:cNvPr>
          <p:cNvSpPr/>
          <p:nvPr/>
        </p:nvSpPr>
        <p:spPr>
          <a:xfrm rot="-540000">
            <a:off x="1292881" y="2378453"/>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TextBox 8">
            <a:extLst>
              <a:ext uri="{FF2B5EF4-FFF2-40B4-BE49-F238E27FC236}">
                <a16:creationId xmlns:a16="http://schemas.microsoft.com/office/drawing/2014/main" id="{088921FA-8F74-4C89-506D-F8B481FBEA4E}"/>
              </a:ext>
            </a:extLst>
          </p:cNvPr>
          <p:cNvSpPr txBox="1"/>
          <p:nvPr/>
        </p:nvSpPr>
        <p:spPr>
          <a:xfrm>
            <a:off x="76200" y="1325880"/>
            <a:ext cx="1600200"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ts val="1275"/>
              </a:lnSpc>
            </a:pPr>
            <a:r>
              <a:rPr lang="en-US" sz="1050"/>
              <a:t>If the user selects "Yes" as the main contact during the trip, the </a:t>
            </a:r>
            <a:r>
              <a:rPr lang="en-US" sz="1050">
                <a:highlight>
                  <a:srgbClr val="FFFF00"/>
                </a:highlight>
              </a:rPr>
              <a:t>Primary Contact Details will auto populate with their information</a:t>
            </a:r>
            <a:endParaRPr lang="en-US"/>
          </a:p>
          <a:p>
            <a:endParaRPr lang="en-US"/>
          </a:p>
        </p:txBody>
      </p:sp>
      <p:sp>
        <p:nvSpPr>
          <p:cNvPr id="5" name="TextBox 4">
            <a:extLst>
              <a:ext uri="{FF2B5EF4-FFF2-40B4-BE49-F238E27FC236}">
                <a16:creationId xmlns:a16="http://schemas.microsoft.com/office/drawing/2014/main" id="{A6CBD72E-18A1-BE85-BF9C-5E8D282A3D91}"/>
              </a:ext>
            </a:extLst>
          </p:cNvPr>
          <p:cNvSpPr txBox="1"/>
          <p:nvPr/>
        </p:nvSpPr>
        <p:spPr>
          <a:xfrm>
            <a:off x="3782279" y="5333091"/>
            <a:ext cx="367772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050"/>
              <a:t>The </a:t>
            </a:r>
            <a:r>
              <a:rPr lang="en-US" sz="1050">
                <a:highlight>
                  <a:srgbClr val="FFFF00"/>
                </a:highlight>
              </a:rPr>
              <a:t>school cost center code </a:t>
            </a:r>
            <a:r>
              <a:rPr lang="en-US" sz="1050"/>
              <a:t>and name will auto-populate based on the Primary Contact's information​</a:t>
            </a:r>
            <a:endParaRPr lang="en-US"/>
          </a:p>
          <a:p>
            <a:r>
              <a:rPr lang="en-US" sz="1600">
                <a:cs typeface="Segoe UI"/>
              </a:rPr>
              <a:t>​</a:t>
            </a:r>
          </a:p>
        </p:txBody>
      </p:sp>
      <p:sp>
        <p:nvSpPr>
          <p:cNvPr id="10" name="Arrow: Right 9">
            <a:extLst>
              <a:ext uri="{FF2B5EF4-FFF2-40B4-BE49-F238E27FC236}">
                <a16:creationId xmlns:a16="http://schemas.microsoft.com/office/drawing/2014/main" id="{F005C217-5C06-074E-4EBA-314B4DA8C684}"/>
              </a:ext>
            </a:extLst>
          </p:cNvPr>
          <p:cNvSpPr/>
          <p:nvPr/>
        </p:nvSpPr>
        <p:spPr>
          <a:xfrm rot="9420000">
            <a:off x="3088615" y="5348994"/>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56865291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7C05BEDB-5EE8-B81B-2D1D-662515496A46}"/>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6B4F2327-6DB1-081E-117C-7669DE9A2680}"/>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A46BF096-0D1F-54A6-7329-18C453F9B837}"/>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Mode of Transportation</a:t>
            </a:r>
            <a:endParaRPr lang="en-US"/>
          </a:p>
        </p:txBody>
      </p:sp>
      <p:pic>
        <p:nvPicPr>
          <p:cNvPr id="11" name="Picture 10" descr="A screenshot of a computer&#10;&#10;AI-generated content may be incorrect.">
            <a:extLst>
              <a:ext uri="{FF2B5EF4-FFF2-40B4-BE49-F238E27FC236}">
                <a16:creationId xmlns:a16="http://schemas.microsoft.com/office/drawing/2014/main" id="{68E1FD59-EB6A-EC87-1743-90E17FD4D2AC}"/>
              </a:ext>
            </a:extLst>
          </p:cNvPr>
          <p:cNvPicPr>
            <a:picLocks noChangeAspect="1"/>
          </p:cNvPicPr>
          <p:nvPr/>
        </p:nvPicPr>
        <p:blipFill>
          <a:blip r:embed="rId5"/>
          <a:stretch>
            <a:fillRect/>
          </a:stretch>
        </p:blipFill>
        <p:spPr>
          <a:xfrm>
            <a:off x="0" y="1454754"/>
            <a:ext cx="12192000" cy="3704653"/>
          </a:xfrm>
          <a:prstGeom prst="rect">
            <a:avLst/>
          </a:prstGeom>
        </p:spPr>
      </p:pic>
      <p:sp>
        <p:nvSpPr>
          <p:cNvPr id="4" name="TextBox 3">
            <a:extLst>
              <a:ext uri="{FF2B5EF4-FFF2-40B4-BE49-F238E27FC236}">
                <a16:creationId xmlns:a16="http://schemas.microsoft.com/office/drawing/2014/main" id="{ADE4D271-40DD-4A32-A5BF-B36FE63CD8A5}"/>
              </a:ext>
            </a:extLst>
          </p:cNvPr>
          <p:cNvSpPr txBox="1"/>
          <p:nvPr/>
        </p:nvSpPr>
        <p:spPr>
          <a:xfrm>
            <a:off x="5539740" y="1539240"/>
            <a:ext cx="3147060" cy="977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2">
              <a:lnSpc>
                <a:spcPts val="1350"/>
              </a:lnSpc>
            </a:pPr>
            <a:r>
              <a:rPr lang="en-US" sz="1050"/>
              <a:t>"Pre-ordered LAUSD Bus" option should be selected only if LAUSD bus arrangements have already been discussed with and approved by the Transportation Department.​</a:t>
            </a:r>
          </a:p>
        </p:txBody>
      </p:sp>
      <p:sp>
        <p:nvSpPr>
          <p:cNvPr id="10" name="Arrow: Right 9">
            <a:extLst>
              <a:ext uri="{FF2B5EF4-FFF2-40B4-BE49-F238E27FC236}">
                <a16:creationId xmlns:a16="http://schemas.microsoft.com/office/drawing/2014/main" id="{0BFA0F4E-6A4C-4171-B150-BB118303A26C}"/>
              </a:ext>
            </a:extLst>
          </p:cNvPr>
          <p:cNvSpPr/>
          <p:nvPr/>
        </p:nvSpPr>
        <p:spPr>
          <a:xfrm rot="9120000">
            <a:off x="5453750" y="236160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7" name="Arrow: Right 6">
            <a:extLst>
              <a:ext uri="{FF2B5EF4-FFF2-40B4-BE49-F238E27FC236}">
                <a16:creationId xmlns:a16="http://schemas.microsoft.com/office/drawing/2014/main" id="{D69954F8-17E2-62C7-234B-0E7FE8D0CCB5}"/>
              </a:ext>
            </a:extLst>
          </p:cNvPr>
          <p:cNvSpPr/>
          <p:nvPr/>
        </p:nvSpPr>
        <p:spPr>
          <a:xfrm rot="9420000">
            <a:off x="10559151" y="224730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5" name="TextBox 4">
            <a:extLst>
              <a:ext uri="{FF2B5EF4-FFF2-40B4-BE49-F238E27FC236}">
                <a16:creationId xmlns:a16="http://schemas.microsoft.com/office/drawing/2014/main" id="{DDBFEE1C-7CC2-40E9-8869-F203DB4EB345}"/>
              </a:ext>
            </a:extLst>
          </p:cNvPr>
          <p:cNvSpPr txBox="1"/>
          <p:nvPr/>
        </p:nvSpPr>
        <p:spPr>
          <a:xfrm>
            <a:off x="9448800" y="1630680"/>
            <a:ext cx="2743200" cy="766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2"/>
            <a:r>
              <a:rPr lang="en-US" sz="1050"/>
              <a:t>Selecting "Charter Bus" will require users to select from the provider drop-down list</a:t>
            </a:r>
          </a:p>
          <a:p>
            <a:pPr marL="742950" lvl="2" indent="-285750">
              <a:lnSpc>
                <a:spcPts val="1350"/>
              </a:lnSpc>
              <a:buFont typeface="Wingdings,Sans-Serif"/>
              <a:buChar char="§"/>
            </a:pPr>
            <a:endParaRPr lang="en-US" sz="1100"/>
          </a:p>
        </p:txBody>
      </p:sp>
      <p:sp>
        <p:nvSpPr>
          <p:cNvPr id="8" name="TextBox 7">
            <a:extLst>
              <a:ext uri="{FF2B5EF4-FFF2-40B4-BE49-F238E27FC236}">
                <a16:creationId xmlns:a16="http://schemas.microsoft.com/office/drawing/2014/main" id="{D8C3BA76-D407-74C9-4074-E899AEDDAC64}"/>
              </a:ext>
            </a:extLst>
          </p:cNvPr>
          <p:cNvSpPr txBox="1"/>
          <p:nvPr/>
        </p:nvSpPr>
        <p:spPr>
          <a:xfrm>
            <a:off x="5250180" y="3307080"/>
            <a:ext cx="2743200" cy="15465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2"/>
            <a:r>
              <a:rPr lang="en-US" sz="1050"/>
              <a:t>Selecting "Van (manufactured to accommodate 15 passengers) will display the following pop-up alert "Employees of school districts who operate a van manufactured to accommodate 15 passengers must have a CDL with a passenger transport vehicle (PV) endorsement."</a:t>
            </a:r>
          </a:p>
        </p:txBody>
      </p:sp>
      <p:sp>
        <p:nvSpPr>
          <p:cNvPr id="12" name="Arrow: Right 11">
            <a:extLst>
              <a:ext uri="{FF2B5EF4-FFF2-40B4-BE49-F238E27FC236}">
                <a16:creationId xmlns:a16="http://schemas.microsoft.com/office/drawing/2014/main" id="{557F298E-B225-3F7F-7DA2-FA46427738EF}"/>
              </a:ext>
            </a:extLst>
          </p:cNvPr>
          <p:cNvSpPr/>
          <p:nvPr/>
        </p:nvSpPr>
        <p:spPr>
          <a:xfrm rot="9420000">
            <a:off x="6360530" y="285690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3" name="TextBox 12">
            <a:extLst>
              <a:ext uri="{FF2B5EF4-FFF2-40B4-BE49-F238E27FC236}">
                <a16:creationId xmlns:a16="http://schemas.microsoft.com/office/drawing/2014/main" id="{93565D9E-7E95-7D4A-7A85-6BE4F4C66959}"/>
              </a:ext>
            </a:extLst>
          </p:cNvPr>
          <p:cNvSpPr txBox="1"/>
          <p:nvPr/>
        </p:nvSpPr>
        <p:spPr>
          <a:xfrm>
            <a:off x="1950720" y="5288280"/>
            <a:ext cx="496824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Selecting "Un-Approved Charter" will display the following pop-up alert and require the user to enter the company details </a:t>
            </a:r>
            <a:r>
              <a:rPr lang="en-US" sz="1100" i="1">
                <a:solidFill>
                  <a:srgbClr val="FF0000"/>
                </a:solidFill>
              </a:rPr>
              <a:t>"Approval for a charter bus company that is not currently on the Approved List is contingent upon the company’s compliance with California Department of Transportation (CA DOT) regulations. A comprehensive review of the company's records must be conducted at its facility to ensure compliance. For streamlined approval and compliance assurance, it is recommended to select a charter bus company from the Approved List."</a:t>
            </a:r>
            <a:endParaRPr lang="en-US" sz="1050"/>
          </a:p>
        </p:txBody>
      </p:sp>
      <p:sp>
        <p:nvSpPr>
          <p:cNvPr id="14" name="Arrow: Right 13">
            <a:extLst>
              <a:ext uri="{FF2B5EF4-FFF2-40B4-BE49-F238E27FC236}">
                <a16:creationId xmlns:a16="http://schemas.microsoft.com/office/drawing/2014/main" id="{0ED9F718-6C60-E3F1-E38F-F7A6675693B0}"/>
              </a:ext>
            </a:extLst>
          </p:cNvPr>
          <p:cNvSpPr/>
          <p:nvPr/>
        </p:nvSpPr>
        <p:spPr>
          <a:xfrm rot="13080000">
            <a:off x="1986649" y="454854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310" name="Google Shape;310;p25">
            <a:extLst>
              <a:ext uri="{FF2B5EF4-FFF2-40B4-BE49-F238E27FC236}">
                <a16:creationId xmlns:a16="http://schemas.microsoft.com/office/drawing/2014/main" id="{318CE0B3-D492-4C3B-D9E3-A9F11A99A942}"/>
              </a:ext>
            </a:extLst>
          </p:cNvPr>
          <p:cNvSpPr txBox="1"/>
          <p:nvPr/>
        </p:nvSpPr>
        <p:spPr>
          <a:xfrm>
            <a:off x="9567521" y="3913494"/>
            <a:ext cx="2512609" cy="938678"/>
          </a:xfrm>
          <a:prstGeom prst="rect">
            <a:avLst/>
          </a:prstGeom>
          <a:noFill/>
          <a:ln>
            <a:noFill/>
          </a:ln>
        </p:spPr>
        <p:txBody>
          <a:bodyPr spcFirstLastPara="1" wrap="square" lIns="91425" tIns="45700" rIns="91425" bIns="45700" anchor="t" anchorCtr="0">
            <a:spAutoFit/>
          </a:bodyPr>
          <a:lstStyle/>
          <a:p>
            <a:pPr lvl="1"/>
            <a:r>
              <a:rPr lang="en-US" sz="1050">
                <a:ea typeface="Poppins"/>
              </a:rPr>
              <a:t>Selecting "Other" will require a description in the box next to this option</a:t>
            </a:r>
            <a:endParaRPr lang="en-US" sz="1050" i="1">
              <a:solidFill>
                <a:srgbClr val="FF0000"/>
              </a:solidFill>
              <a:ea typeface="Poppins"/>
            </a:endParaRPr>
          </a:p>
          <a:p>
            <a:pPr marL="742950" lvl="2" indent="-285750">
              <a:buFont typeface="Wingdings"/>
              <a:buChar char="§"/>
            </a:pPr>
            <a:endParaRPr lang="en-US" sz="1100">
              <a:ea typeface="Poppins"/>
            </a:endParaRPr>
          </a:p>
          <a:p>
            <a:pPr lvl="1"/>
            <a:endParaRPr lang="en-US" sz="1100">
              <a:ea typeface="Poppins"/>
            </a:endParaRPr>
          </a:p>
        </p:txBody>
      </p:sp>
      <p:sp>
        <p:nvSpPr>
          <p:cNvPr id="15" name="Arrow: Right 14">
            <a:extLst>
              <a:ext uri="{FF2B5EF4-FFF2-40B4-BE49-F238E27FC236}">
                <a16:creationId xmlns:a16="http://schemas.microsoft.com/office/drawing/2014/main" id="{3471959A-A4C1-5905-FB72-CD8B39240CE1}"/>
              </a:ext>
            </a:extLst>
          </p:cNvPr>
          <p:cNvSpPr/>
          <p:nvPr/>
        </p:nvSpPr>
        <p:spPr>
          <a:xfrm rot="13080000">
            <a:off x="8722728" y="393132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324615885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F3F9C76D-0250-3435-F127-B3C98D1883A4}"/>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D968CEFA-1522-E7F0-4E7C-332E8CD6AE08}"/>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AF27ABD4-0511-5AF2-A8B9-FAEB14ECAC59}"/>
              </a:ext>
            </a:extLst>
          </p:cNvPr>
          <p:cNvSpPr txBox="1"/>
          <p:nvPr/>
        </p:nvSpPr>
        <p:spPr>
          <a:xfrm>
            <a:off x="2156" y="9023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Mode of Transportation</a:t>
            </a:r>
            <a:endParaRPr lang="en-US"/>
          </a:p>
        </p:txBody>
      </p:sp>
      <p:pic>
        <p:nvPicPr>
          <p:cNvPr id="2" name="Picture 1" descr="A screenshot of a computer&#10;&#10;AI-generated content may be incorrect.">
            <a:extLst>
              <a:ext uri="{FF2B5EF4-FFF2-40B4-BE49-F238E27FC236}">
                <a16:creationId xmlns:a16="http://schemas.microsoft.com/office/drawing/2014/main" id="{8569953D-E823-9ADD-F379-A242A5C8FD3E}"/>
              </a:ext>
            </a:extLst>
          </p:cNvPr>
          <p:cNvPicPr>
            <a:picLocks noChangeAspect="1"/>
          </p:cNvPicPr>
          <p:nvPr/>
        </p:nvPicPr>
        <p:blipFill>
          <a:blip r:embed="rId5"/>
          <a:stretch>
            <a:fillRect/>
          </a:stretch>
        </p:blipFill>
        <p:spPr>
          <a:xfrm>
            <a:off x="41910" y="951547"/>
            <a:ext cx="10629900" cy="5686425"/>
          </a:xfrm>
          <a:prstGeom prst="rect">
            <a:avLst/>
          </a:prstGeom>
        </p:spPr>
      </p:pic>
      <p:sp>
        <p:nvSpPr>
          <p:cNvPr id="5" name="TextBox 4">
            <a:extLst>
              <a:ext uri="{FF2B5EF4-FFF2-40B4-BE49-F238E27FC236}">
                <a16:creationId xmlns:a16="http://schemas.microsoft.com/office/drawing/2014/main" id="{BA4C04E2-BABD-ABE8-7029-2CA2DEADB144}"/>
              </a:ext>
            </a:extLst>
          </p:cNvPr>
          <p:cNvSpPr txBox="1"/>
          <p:nvPr/>
        </p:nvSpPr>
        <p:spPr>
          <a:xfrm>
            <a:off x="6412475" y="269758"/>
            <a:ext cx="5421246"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solidFill>
                <a:highlight>
                  <a:srgbClr val="FFFF00"/>
                </a:highlight>
              </a:rPr>
              <a:t>If requesting an LAUSD bus, the trip must be at least 15 calendar days prior to the </a:t>
            </a:r>
            <a:r>
              <a:rPr lang="en-US" sz="1050">
                <a:solidFill>
                  <a:schemeClr val="tx1"/>
                </a:solidFill>
                <a:highlight>
                  <a:srgbClr val="FFFF00"/>
                </a:highlight>
              </a:rPr>
              <a:t>trip. </a:t>
            </a:r>
            <a:endParaRPr lang="en-US">
              <a:solidFill>
                <a:schemeClr val="tx1"/>
              </a:solidFill>
            </a:endParaRPr>
          </a:p>
          <a:p>
            <a:endParaRPr lang="en-US" sz="1050" dirty="0">
              <a:solidFill>
                <a:schemeClr val="tx1"/>
              </a:solidFill>
              <a:highlight>
                <a:srgbClr val="FFFF00"/>
              </a:highlight>
            </a:endParaRPr>
          </a:p>
          <a:p>
            <a:r>
              <a:rPr lang="en-US" sz="1050">
                <a:solidFill>
                  <a:schemeClr val="tx1"/>
                </a:solidFill>
                <a:highlight>
                  <a:srgbClr val="FFFF00"/>
                </a:highlight>
              </a:rPr>
              <a:t>Transportation services prioritizes support for morning and afternoon peak travel periods and therefore field trips occurring between 9:00 AM – 2:00 PM are ideal.  Requests with start and/or end times between 5:30 AM – 8:30 AM or 2:00 PM – 5:00 PM will be evaluated for approval on a case-by-case basis. </a:t>
            </a:r>
            <a:endParaRPr lang="en-US"/>
          </a:p>
        </p:txBody>
      </p:sp>
      <p:sp>
        <p:nvSpPr>
          <p:cNvPr id="3" name="TextBox 2">
            <a:extLst>
              <a:ext uri="{FF2B5EF4-FFF2-40B4-BE49-F238E27FC236}">
                <a16:creationId xmlns:a16="http://schemas.microsoft.com/office/drawing/2014/main" id="{595844F6-196C-3981-1BCB-292A78E0B14D}"/>
              </a:ext>
            </a:extLst>
          </p:cNvPr>
          <p:cNvSpPr txBox="1"/>
          <p:nvPr/>
        </p:nvSpPr>
        <p:spPr>
          <a:xfrm>
            <a:off x="4553754" y="3429140"/>
            <a:ext cx="37117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2"/>
            <a:r>
              <a:rPr lang="en-US" sz="1050"/>
              <a:t>Additional Notes/Comments can be provided here ​</a:t>
            </a:r>
            <a:endParaRPr lang="en-US"/>
          </a:p>
        </p:txBody>
      </p:sp>
      <p:sp>
        <p:nvSpPr>
          <p:cNvPr id="7" name="Arrow: Right 6">
            <a:extLst>
              <a:ext uri="{FF2B5EF4-FFF2-40B4-BE49-F238E27FC236}">
                <a16:creationId xmlns:a16="http://schemas.microsoft.com/office/drawing/2014/main" id="{870F5C65-8924-288C-2337-1ED6922FFE28}"/>
              </a:ext>
            </a:extLst>
          </p:cNvPr>
          <p:cNvSpPr/>
          <p:nvPr/>
        </p:nvSpPr>
        <p:spPr>
          <a:xfrm rot="9120000">
            <a:off x="4691750" y="378654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69514290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6DF540EE-707F-D144-6CF6-544F7ED0A5F7}"/>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AD1A7B2C-8FE9-9AD5-6642-862D1A3291DD}"/>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CEA0EBB4-F95E-57D4-BB13-6252CBA13347}"/>
              </a:ext>
            </a:extLst>
          </p:cNvPr>
          <p:cNvSpPr txBox="1"/>
          <p:nvPr/>
        </p:nvSpPr>
        <p:spPr>
          <a:xfrm>
            <a:off x="4251205" y="6497962"/>
            <a:ext cx="8337072" cy="253875"/>
          </a:xfrm>
          <a:prstGeom prst="rect">
            <a:avLst/>
          </a:prstGeom>
          <a:noFill/>
          <a:ln>
            <a:noFill/>
          </a:ln>
        </p:spPr>
        <p:txBody>
          <a:bodyPr spcFirstLastPara="1" wrap="square" lIns="91425" tIns="45700" rIns="91425" bIns="45700" anchor="t" anchorCtr="0">
            <a:spAutoFit/>
          </a:bodyPr>
          <a:lstStyle/>
          <a:p>
            <a:pPr lvl="1"/>
            <a:r>
              <a:rPr lang="en-US" sz="1050">
                <a:ea typeface="Poppins"/>
              </a:rPr>
              <a:t>Select whether school lunches are needed &amp;  whether the facility operator requested a Letter of Self-Insurance from LAUSD</a:t>
            </a:r>
          </a:p>
        </p:txBody>
      </p:sp>
      <p:sp>
        <p:nvSpPr>
          <p:cNvPr id="311" name="Google Shape;311;p25">
            <a:extLst>
              <a:ext uri="{FF2B5EF4-FFF2-40B4-BE49-F238E27FC236}">
                <a16:creationId xmlns:a16="http://schemas.microsoft.com/office/drawing/2014/main" id="{4CC4A5B9-7AE5-BE72-109A-0CF6E172D183}"/>
              </a:ext>
            </a:extLst>
          </p:cNvPr>
          <p:cNvSpPr txBox="1"/>
          <p:nvPr/>
        </p:nvSpPr>
        <p:spPr>
          <a:xfrm>
            <a:off x="291716" y="3689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Destination</a:t>
            </a:r>
            <a:endParaRPr lang="en-US"/>
          </a:p>
        </p:txBody>
      </p:sp>
      <p:sp>
        <p:nvSpPr>
          <p:cNvPr id="2" name="TextBox 1">
            <a:extLst>
              <a:ext uri="{FF2B5EF4-FFF2-40B4-BE49-F238E27FC236}">
                <a16:creationId xmlns:a16="http://schemas.microsoft.com/office/drawing/2014/main" id="{FEC64EDE-51F9-7723-F7BF-177F55A66292}"/>
              </a:ext>
            </a:extLst>
          </p:cNvPr>
          <p:cNvSpPr txBox="1"/>
          <p:nvPr/>
        </p:nvSpPr>
        <p:spPr>
          <a:xfrm>
            <a:off x="288220" y="958144"/>
            <a:ext cx="2261064" cy="28392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solidFill>
                <a:highlight>
                  <a:srgbClr val="FFFF00"/>
                </a:highlight>
              </a:rPr>
              <a:t>CAP and ELOP field trips must adhere to Extended Learning Opportunity Program rules:</a:t>
            </a:r>
          </a:p>
          <a:p>
            <a:endParaRPr lang="en-US" sz="1050">
              <a:solidFill>
                <a:schemeClr val="tx1"/>
              </a:solidFill>
            </a:endParaRPr>
          </a:p>
          <a:p>
            <a:pPr marL="171450" indent="-171450">
              <a:buChar char="•"/>
            </a:pPr>
            <a:r>
              <a:rPr lang="en-US" sz="1050">
                <a:solidFill>
                  <a:schemeClr val="tx1"/>
                </a:solidFill>
              </a:rPr>
              <a:t>9-hour window on instructional days.</a:t>
            </a:r>
          </a:p>
          <a:p>
            <a:pPr marL="171450" indent="-171450">
              <a:buChar char="•"/>
            </a:pPr>
            <a:r>
              <a:rPr lang="en-US" sz="1050">
                <a:solidFill>
                  <a:schemeClr val="tx1"/>
                </a:solidFill>
              </a:rPr>
              <a:t>This includes a 6-hour school day + 3 hours after school, i.e., School starts at 8 am, the field trip arrival time must be 5 pm or later, regardless of the departure time for the field trip.</a:t>
            </a:r>
          </a:p>
          <a:p>
            <a:pPr marL="171450" indent="-171450">
              <a:buChar char="•"/>
            </a:pPr>
            <a:endParaRPr lang="en-US" sz="1050">
              <a:solidFill>
                <a:schemeClr val="tx1"/>
              </a:solidFill>
            </a:endParaRPr>
          </a:p>
          <a:p>
            <a:r>
              <a:rPr lang="en-US" sz="1050">
                <a:solidFill>
                  <a:schemeClr val="tx1"/>
                </a:solidFill>
                <a:highlight>
                  <a:srgbClr val="FFFF00"/>
                </a:highlight>
              </a:rPr>
              <a:t>Nursing services cannot guarantee the approval of field trips that are not submitted at least 30 days prior to departure.</a:t>
            </a:r>
          </a:p>
        </p:txBody>
      </p:sp>
      <p:pic>
        <p:nvPicPr>
          <p:cNvPr id="3" name="Picture 2" descr="A screenshot of a computer&#10;&#10;AI-generated content may be incorrect.">
            <a:extLst>
              <a:ext uri="{FF2B5EF4-FFF2-40B4-BE49-F238E27FC236}">
                <a16:creationId xmlns:a16="http://schemas.microsoft.com/office/drawing/2014/main" id="{64971139-C9A7-23BA-B55F-72BEDACF31CD}"/>
              </a:ext>
            </a:extLst>
          </p:cNvPr>
          <p:cNvPicPr>
            <a:picLocks noChangeAspect="1"/>
          </p:cNvPicPr>
          <p:nvPr/>
        </p:nvPicPr>
        <p:blipFill>
          <a:blip r:embed="rId5"/>
          <a:stretch>
            <a:fillRect/>
          </a:stretch>
        </p:blipFill>
        <p:spPr>
          <a:xfrm>
            <a:off x="2874013" y="746760"/>
            <a:ext cx="9309094" cy="5509260"/>
          </a:xfrm>
          <a:prstGeom prst="rect">
            <a:avLst/>
          </a:prstGeom>
        </p:spPr>
      </p:pic>
      <p:sp>
        <p:nvSpPr>
          <p:cNvPr id="4" name="TextBox 3">
            <a:extLst>
              <a:ext uri="{FF2B5EF4-FFF2-40B4-BE49-F238E27FC236}">
                <a16:creationId xmlns:a16="http://schemas.microsoft.com/office/drawing/2014/main" id="{700540EF-25AA-BA6A-B2FE-75FD51130CFA}"/>
              </a:ext>
            </a:extLst>
          </p:cNvPr>
          <p:cNvSpPr txBox="1"/>
          <p:nvPr/>
        </p:nvSpPr>
        <p:spPr>
          <a:xfrm>
            <a:off x="4122420" y="3657600"/>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highlight>
                  <a:srgbClr val="FFFF00"/>
                </a:highlight>
              </a:rPr>
              <a:t>NOTE: time now requires military time (e.g., 2:00 PM = 14:00)</a:t>
            </a:r>
            <a:r>
              <a:rPr lang="en-US" sz="1050"/>
              <a:t>​</a:t>
            </a:r>
            <a:endParaRPr lang="en-US"/>
          </a:p>
        </p:txBody>
      </p:sp>
      <p:sp>
        <p:nvSpPr>
          <p:cNvPr id="8" name="Arrow: Right 7">
            <a:extLst>
              <a:ext uri="{FF2B5EF4-FFF2-40B4-BE49-F238E27FC236}">
                <a16:creationId xmlns:a16="http://schemas.microsoft.com/office/drawing/2014/main" id="{9E2BAC77-1521-228F-A59A-028177E4B24F}"/>
              </a:ext>
            </a:extLst>
          </p:cNvPr>
          <p:cNvSpPr/>
          <p:nvPr/>
        </p:nvSpPr>
        <p:spPr>
          <a:xfrm rot="-1260000">
            <a:off x="4371708" y="327600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TextBox 8">
            <a:extLst>
              <a:ext uri="{FF2B5EF4-FFF2-40B4-BE49-F238E27FC236}">
                <a16:creationId xmlns:a16="http://schemas.microsoft.com/office/drawing/2014/main" id="{7B2FF01A-65B4-1920-8F43-F0C7AE959C40}"/>
              </a:ext>
            </a:extLst>
          </p:cNvPr>
          <p:cNvSpPr txBox="1"/>
          <p:nvPr/>
        </p:nvSpPr>
        <p:spPr>
          <a:xfrm>
            <a:off x="8968740" y="1325880"/>
            <a:ext cx="2743200"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LAUSD Site or Other Site &amp; address (</a:t>
            </a:r>
            <a:r>
              <a:rPr lang="en-US" sz="1050">
                <a:highlight>
                  <a:srgbClr val="FFFF00"/>
                </a:highlight>
              </a:rPr>
              <a:t>the system will use address standardization rules to suggest location addresses for the user to select after entering the first few characters</a:t>
            </a:r>
            <a:r>
              <a:rPr lang="en-US" sz="1050"/>
              <a:t>)</a:t>
            </a:r>
          </a:p>
        </p:txBody>
      </p:sp>
      <p:sp>
        <p:nvSpPr>
          <p:cNvPr id="10" name="Arrow: Right 9">
            <a:extLst>
              <a:ext uri="{FF2B5EF4-FFF2-40B4-BE49-F238E27FC236}">
                <a16:creationId xmlns:a16="http://schemas.microsoft.com/office/drawing/2014/main" id="{70231B5B-6C3B-3A98-DF11-5DB359105153}"/>
              </a:ext>
            </a:extLst>
          </p:cNvPr>
          <p:cNvSpPr/>
          <p:nvPr/>
        </p:nvSpPr>
        <p:spPr>
          <a:xfrm rot="8520000">
            <a:off x="9880967" y="237684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1" name="Picture 10" descr="A screenshot of a computer screen&#10;&#10;AI-generated content may be incorrect.">
            <a:extLst>
              <a:ext uri="{FF2B5EF4-FFF2-40B4-BE49-F238E27FC236}">
                <a16:creationId xmlns:a16="http://schemas.microsoft.com/office/drawing/2014/main" id="{4DDB46A3-B4DC-EB49-2A63-A2C7D1439438}"/>
              </a:ext>
            </a:extLst>
          </p:cNvPr>
          <p:cNvPicPr>
            <a:picLocks noChangeAspect="1"/>
          </p:cNvPicPr>
          <p:nvPr/>
        </p:nvPicPr>
        <p:blipFill>
          <a:blip r:embed="rId6"/>
          <a:stretch>
            <a:fillRect/>
          </a:stretch>
        </p:blipFill>
        <p:spPr>
          <a:xfrm>
            <a:off x="3087" y="4206240"/>
            <a:ext cx="3902887" cy="2651760"/>
          </a:xfrm>
          <a:prstGeom prst="rect">
            <a:avLst/>
          </a:prstGeom>
        </p:spPr>
      </p:pic>
      <p:sp>
        <p:nvSpPr>
          <p:cNvPr id="5" name="Rectangle 3">
            <a:extLst>
              <a:ext uri="{FF2B5EF4-FFF2-40B4-BE49-F238E27FC236}">
                <a16:creationId xmlns:a16="http://schemas.microsoft.com/office/drawing/2014/main" id="{5CEA39A3-D1DD-706A-1390-A53B0E395FE5}"/>
              </a:ext>
            </a:extLst>
          </p:cNvPr>
          <p:cNvSpPr/>
          <p:nvPr/>
        </p:nvSpPr>
        <p:spPr>
          <a:xfrm>
            <a:off x="1043716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sp>
        <p:nvSpPr>
          <p:cNvPr id="12" name="Arrow: Right 11">
            <a:extLst>
              <a:ext uri="{FF2B5EF4-FFF2-40B4-BE49-F238E27FC236}">
                <a16:creationId xmlns:a16="http://schemas.microsoft.com/office/drawing/2014/main" id="{6C5AA607-43EF-CE0F-F8C9-E42272F40AE8}"/>
              </a:ext>
            </a:extLst>
          </p:cNvPr>
          <p:cNvSpPr/>
          <p:nvPr/>
        </p:nvSpPr>
        <p:spPr>
          <a:xfrm rot="11400000">
            <a:off x="3647807" y="640782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387794132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46DE4E23-F232-E827-FCBB-425C6A823660}"/>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D160A24F-BF35-15AB-0DB1-3DA2701C3A1E}"/>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29326113-7ABE-E2F2-5D3F-5A92D934E322}"/>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Expected Participant Count</a:t>
            </a:r>
            <a:endParaRPr lang="en-US"/>
          </a:p>
        </p:txBody>
      </p:sp>
      <p:pic>
        <p:nvPicPr>
          <p:cNvPr id="3" name="Picture 2" descr="A screenshot of a computer screen&#10;&#10;AI-generated content may be incorrect.">
            <a:extLst>
              <a:ext uri="{FF2B5EF4-FFF2-40B4-BE49-F238E27FC236}">
                <a16:creationId xmlns:a16="http://schemas.microsoft.com/office/drawing/2014/main" id="{8AE3F21D-7E3E-35AF-D9AC-B1BEDEA9EEA7}"/>
              </a:ext>
            </a:extLst>
          </p:cNvPr>
          <p:cNvPicPr>
            <a:picLocks noChangeAspect="1"/>
          </p:cNvPicPr>
          <p:nvPr/>
        </p:nvPicPr>
        <p:blipFill>
          <a:blip r:embed="rId5"/>
          <a:stretch>
            <a:fillRect/>
          </a:stretch>
        </p:blipFill>
        <p:spPr>
          <a:xfrm>
            <a:off x="0" y="1099965"/>
            <a:ext cx="12192000" cy="4779990"/>
          </a:xfrm>
          <a:prstGeom prst="rect">
            <a:avLst/>
          </a:prstGeom>
        </p:spPr>
      </p:pic>
      <p:sp>
        <p:nvSpPr>
          <p:cNvPr id="310" name="Google Shape;310;p25">
            <a:extLst>
              <a:ext uri="{FF2B5EF4-FFF2-40B4-BE49-F238E27FC236}">
                <a16:creationId xmlns:a16="http://schemas.microsoft.com/office/drawing/2014/main" id="{6DB41856-39BF-887E-242D-CA584024B7DE}"/>
              </a:ext>
            </a:extLst>
          </p:cNvPr>
          <p:cNvSpPr txBox="1"/>
          <p:nvPr/>
        </p:nvSpPr>
        <p:spPr>
          <a:xfrm>
            <a:off x="5839940" y="2144985"/>
            <a:ext cx="5729495" cy="2031285"/>
          </a:xfrm>
          <a:prstGeom prst="rect">
            <a:avLst/>
          </a:prstGeom>
          <a:noFill/>
          <a:ln>
            <a:noFill/>
          </a:ln>
        </p:spPr>
        <p:txBody>
          <a:bodyPr spcFirstLastPara="1" wrap="square" lIns="91425" tIns="45700" rIns="91425" bIns="45700" anchor="t" anchorCtr="0">
            <a:spAutoFit/>
          </a:bodyPr>
          <a:lstStyle/>
          <a:p>
            <a:pPr marL="285750" lvl="1" indent="-285750">
              <a:buChar char="•"/>
            </a:pPr>
            <a:endParaRPr lang="en-US" sz="1800">
              <a:ea typeface="Poppins"/>
            </a:endParaRPr>
          </a:p>
          <a:p>
            <a:pPr marL="285750" lvl="1" indent="-285750">
              <a:buChar char="•"/>
            </a:pPr>
            <a:r>
              <a:rPr lang="en-US" sz="1800" dirty="0">
                <a:highlight>
                  <a:srgbClr val="FFFF00"/>
                </a:highlight>
                <a:ea typeface="Poppins"/>
              </a:rPr>
              <a:t>It is recommended to have a 10:1 Student-to-Chaperone </a:t>
            </a:r>
            <a:r>
              <a:rPr lang="en-US" sz="1800">
                <a:highlight>
                  <a:srgbClr val="FFFF00"/>
                </a:highlight>
                <a:ea typeface="Poppins"/>
              </a:rPr>
              <a:t>ratio </a:t>
            </a:r>
          </a:p>
          <a:p>
            <a:pPr marL="285750" lvl="1" indent="-285750">
              <a:buChar char="•"/>
            </a:pPr>
            <a:endParaRPr lang="en-US" sz="1800" dirty="0">
              <a:highlight>
                <a:srgbClr val="FFFF00"/>
              </a:highlight>
              <a:ea typeface="Poppins"/>
            </a:endParaRPr>
          </a:p>
          <a:p>
            <a:pPr marL="285750" lvl="1" indent="-285750">
              <a:buChar char="•"/>
            </a:pPr>
            <a:r>
              <a:rPr lang="en-US" sz="1800">
                <a:highlight>
                  <a:srgbClr val="FFFF00"/>
                </a:highlight>
                <a:ea typeface="Poppins"/>
              </a:rPr>
              <a:t>Individuals Supporting Specific Students DO NOT count toward the overall Chaperone count</a:t>
            </a:r>
          </a:p>
          <a:p>
            <a:pPr lvl="1"/>
            <a:endParaRPr lang="en-US" sz="1800">
              <a:ea typeface="Poppins"/>
            </a:endParaRPr>
          </a:p>
        </p:txBody>
      </p:sp>
    </p:spTree>
    <p:extLst>
      <p:ext uri="{BB962C8B-B14F-4D97-AF65-F5344CB8AC3E}">
        <p14:creationId xmlns:p14="http://schemas.microsoft.com/office/powerpoint/2010/main" val="46713673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243CF9CB-0BFF-B1F4-7967-A6EE5B058C74}"/>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D801831A-A944-FAD5-ED1A-B66074CE5C64}"/>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EF566CCB-7D4D-DE0C-FF6E-7C4DB2554DE6}"/>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Student Information</a:t>
            </a:r>
            <a:endParaRPr lang="en-US"/>
          </a:p>
        </p:txBody>
      </p:sp>
      <p:sp>
        <p:nvSpPr>
          <p:cNvPr id="5" name="Rectangle 3">
            <a:extLst>
              <a:ext uri="{FF2B5EF4-FFF2-40B4-BE49-F238E27FC236}">
                <a16:creationId xmlns:a16="http://schemas.microsoft.com/office/drawing/2014/main" id="{1A343CA5-54DD-0626-1A84-4DBE7F47F16F}"/>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pic>
        <p:nvPicPr>
          <p:cNvPr id="2" name="Picture 1" descr="A screenshot of a computer&#10;&#10;AI-generated content may be incorrect.">
            <a:extLst>
              <a:ext uri="{FF2B5EF4-FFF2-40B4-BE49-F238E27FC236}">
                <a16:creationId xmlns:a16="http://schemas.microsoft.com/office/drawing/2014/main" id="{0D33667C-3688-313F-E49C-619B0E65F481}"/>
              </a:ext>
            </a:extLst>
          </p:cNvPr>
          <p:cNvPicPr>
            <a:picLocks noChangeAspect="1"/>
          </p:cNvPicPr>
          <p:nvPr/>
        </p:nvPicPr>
        <p:blipFill>
          <a:blip r:embed="rId4"/>
          <a:stretch>
            <a:fillRect/>
          </a:stretch>
        </p:blipFill>
        <p:spPr>
          <a:xfrm>
            <a:off x="0" y="1122566"/>
            <a:ext cx="12192000" cy="4612868"/>
          </a:xfrm>
          <a:prstGeom prst="rect">
            <a:avLst/>
          </a:prstGeom>
        </p:spPr>
      </p:pic>
      <p:sp>
        <p:nvSpPr>
          <p:cNvPr id="8" name="Arrow: Right 7">
            <a:extLst>
              <a:ext uri="{FF2B5EF4-FFF2-40B4-BE49-F238E27FC236}">
                <a16:creationId xmlns:a16="http://schemas.microsoft.com/office/drawing/2014/main" id="{DD4B79E6-B5F6-A442-8D01-701FB0BBFA38}"/>
              </a:ext>
            </a:extLst>
          </p:cNvPr>
          <p:cNvSpPr/>
          <p:nvPr/>
        </p:nvSpPr>
        <p:spPr>
          <a:xfrm rot="1320000">
            <a:off x="10902047" y="172152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Arrow: Right 8">
            <a:extLst>
              <a:ext uri="{FF2B5EF4-FFF2-40B4-BE49-F238E27FC236}">
                <a16:creationId xmlns:a16="http://schemas.microsoft.com/office/drawing/2014/main" id="{6C5AA607-43EF-CE0F-F8C9-E42272F40AE8}"/>
              </a:ext>
            </a:extLst>
          </p:cNvPr>
          <p:cNvSpPr/>
          <p:nvPr/>
        </p:nvSpPr>
        <p:spPr>
          <a:xfrm rot="-2160000">
            <a:off x="401687" y="410658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TextBox 9">
            <a:extLst>
              <a:ext uri="{FF2B5EF4-FFF2-40B4-BE49-F238E27FC236}">
                <a16:creationId xmlns:a16="http://schemas.microsoft.com/office/drawing/2014/main" id="{2DB43C34-B1A7-4BF9-CB94-59F6EF653F4F}"/>
              </a:ext>
            </a:extLst>
          </p:cNvPr>
          <p:cNvSpPr txBox="1"/>
          <p:nvPr/>
        </p:nvSpPr>
        <p:spPr>
          <a:xfrm>
            <a:off x="8420100" y="174498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Option 1: Template Upload Feature</a:t>
            </a:r>
          </a:p>
        </p:txBody>
      </p:sp>
      <p:sp>
        <p:nvSpPr>
          <p:cNvPr id="11" name="TextBox 10">
            <a:extLst>
              <a:ext uri="{FF2B5EF4-FFF2-40B4-BE49-F238E27FC236}">
                <a16:creationId xmlns:a16="http://schemas.microsoft.com/office/drawing/2014/main" id="{CFAAA9C7-1572-8785-3A52-D7D2CCCC17F1}"/>
              </a:ext>
            </a:extLst>
          </p:cNvPr>
          <p:cNvSpPr txBox="1"/>
          <p:nvPr/>
        </p:nvSpPr>
        <p:spPr>
          <a:xfrm>
            <a:off x="960120" y="4267200"/>
            <a:ext cx="383286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Option 2: Manually entering each student ID</a:t>
            </a:r>
          </a:p>
        </p:txBody>
      </p:sp>
      <p:sp>
        <p:nvSpPr>
          <p:cNvPr id="12" name="TextBox 11">
            <a:extLst>
              <a:ext uri="{FF2B5EF4-FFF2-40B4-BE49-F238E27FC236}">
                <a16:creationId xmlns:a16="http://schemas.microsoft.com/office/drawing/2014/main" id="{B4E29095-1FB6-31D1-6939-BE11973D8046}"/>
              </a:ext>
            </a:extLst>
          </p:cNvPr>
          <p:cNvSpPr txBox="1"/>
          <p:nvPr/>
        </p:nvSpPr>
        <p:spPr>
          <a:xfrm>
            <a:off x="4107180" y="5966460"/>
            <a:ext cx="431292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If the Student IDs do not match the school selected or if the file is not formatted correctly, users will receive an error message​</a:t>
            </a:r>
            <a:endParaRPr lang="en-US">
              <a:highlight>
                <a:srgbClr val="FFFF00"/>
              </a:highlight>
            </a:endParaRPr>
          </a:p>
        </p:txBody>
      </p:sp>
    </p:spTree>
    <p:extLst>
      <p:ext uri="{BB962C8B-B14F-4D97-AF65-F5344CB8AC3E}">
        <p14:creationId xmlns:p14="http://schemas.microsoft.com/office/powerpoint/2010/main" val="357668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DA63B3BB-9C1C-2A2F-6153-93BD95D29AAA}"/>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6F191213-E82B-2157-F454-D95CCC14B918}"/>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8A3C5E9B-C878-6301-1091-5FD9501E0754}"/>
              </a:ext>
            </a:extLst>
          </p:cNvPr>
          <p:cNvSpPr txBox="1"/>
          <p:nvPr/>
        </p:nvSpPr>
        <p:spPr>
          <a:xfrm>
            <a:off x="356756" y="1095243"/>
            <a:ext cx="10029902" cy="385158"/>
          </a:xfrm>
          <a:prstGeom prst="rect">
            <a:avLst/>
          </a:prstGeom>
          <a:noFill/>
          <a:ln>
            <a:noFill/>
          </a:ln>
        </p:spPr>
        <p:txBody>
          <a:bodyPr spcFirstLastPara="1" wrap="square" lIns="91425" tIns="45700" rIns="91425" bIns="45700" anchor="t" anchorCtr="0">
            <a:normAutofit/>
          </a:bodyPr>
          <a:lstStyle/>
          <a:p>
            <a:pPr marL="285750" lvl="1" indent="-285750">
              <a:buChar char="•"/>
            </a:pPr>
            <a:r>
              <a:rPr lang="en-US" b="1"/>
              <a:t>Option 3: Using the Search Features – these are pop-up windows when the specific search option is chosen</a:t>
            </a:r>
          </a:p>
          <a:p>
            <a:pPr marL="285750" lvl="1" indent="-285750">
              <a:buFont typeface="Arial"/>
              <a:buChar char="•"/>
            </a:pPr>
            <a:endParaRPr lang="en-US" sz="1500"/>
          </a:p>
        </p:txBody>
      </p:sp>
      <p:sp>
        <p:nvSpPr>
          <p:cNvPr id="311" name="Google Shape;311;p25">
            <a:extLst>
              <a:ext uri="{FF2B5EF4-FFF2-40B4-BE49-F238E27FC236}">
                <a16:creationId xmlns:a16="http://schemas.microsoft.com/office/drawing/2014/main" id="{1EA29D92-4BD4-7796-4896-ADF35A196F45}"/>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Student Information</a:t>
            </a:r>
            <a:endParaRPr lang="en-US"/>
          </a:p>
        </p:txBody>
      </p:sp>
      <p:pic>
        <p:nvPicPr>
          <p:cNvPr id="2" name="Picture 1" descr="A screenshot of a computer&#10;&#10;AI-generated content may be incorrect.">
            <a:extLst>
              <a:ext uri="{FF2B5EF4-FFF2-40B4-BE49-F238E27FC236}">
                <a16:creationId xmlns:a16="http://schemas.microsoft.com/office/drawing/2014/main" id="{154B290C-2A69-6322-9267-83753A553971}"/>
              </a:ext>
            </a:extLst>
          </p:cNvPr>
          <p:cNvPicPr>
            <a:picLocks noChangeAspect="1"/>
          </p:cNvPicPr>
          <p:nvPr/>
        </p:nvPicPr>
        <p:blipFill>
          <a:blip r:embed="rId5"/>
          <a:srcRect l="-183" t="3169" r="123" b="3873"/>
          <a:stretch>
            <a:fillRect/>
          </a:stretch>
        </p:blipFill>
        <p:spPr>
          <a:xfrm>
            <a:off x="4340293" y="2102248"/>
            <a:ext cx="4169004" cy="2012273"/>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CE6B2E56-D80E-6CC6-96A5-4F31FD820D32}"/>
              </a:ext>
            </a:extLst>
          </p:cNvPr>
          <p:cNvPicPr>
            <a:picLocks noChangeAspect="1"/>
          </p:cNvPicPr>
          <p:nvPr/>
        </p:nvPicPr>
        <p:blipFill>
          <a:blip r:embed="rId6"/>
          <a:srcRect l="340" t="6400" r="-183" b="-400"/>
          <a:stretch>
            <a:fillRect/>
          </a:stretch>
        </p:blipFill>
        <p:spPr>
          <a:xfrm>
            <a:off x="178035" y="1502996"/>
            <a:ext cx="4160012" cy="1795489"/>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1AEBB964-42EE-1995-C629-E4256774A558}"/>
              </a:ext>
            </a:extLst>
          </p:cNvPr>
          <p:cNvPicPr>
            <a:picLocks noChangeAspect="1"/>
          </p:cNvPicPr>
          <p:nvPr/>
        </p:nvPicPr>
        <p:blipFill>
          <a:blip r:embed="rId7"/>
          <a:srcRect t="9374" r="-39" b="782"/>
          <a:stretch>
            <a:fillRect/>
          </a:stretch>
        </p:blipFill>
        <p:spPr>
          <a:xfrm>
            <a:off x="8021832" y="3578550"/>
            <a:ext cx="4168156" cy="1778528"/>
          </a:xfrm>
          <a:prstGeom prst="rect">
            <a:avLst/>
          </a:prstGeom>
        </p:spPr>
      </p:pic>
      <p:sp>
        <p:nvSpPr>
          <p:cNvPr id="6" name="Rectangle 3">
            <a:extLst>
              <a:ext uri="{FF2B5EF4-FFF2-40B4-BE49-F238E27FC236}">
                <a16:creationId xmlns:a16="http://schemas.microsoft.com/office/drawing/2014/main" id="{B4362239-9508-AADC-55D7-284AC1C78549}"/>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sp>
        <p:nvSpPr>
          <p:cNvPr id="7" name="TextBox 6">
            <a:extLst>
              <a:ext uri="{FF2B5EF4-FFF2-40B4-BE49-F238E27FC236}">
                <a16:creationId xmlns:a16="http://schemas.microsoft.com/office/drawing/2014/main" id="{AAD100AC-4CAA-56F7-BF88-61180A793BC0}"/>
              </a:ext>
            </a:extLst>
          </p:cNvPr>
          <p:cNvSpPr txBox="1"/>
          <p:nvPr/>
        </p:nvSpPr>
        <p:spPr>
          <a:xfrm>
            <a:off x="167640" y="3421380"/>
            <a:ext cx="3794760" cy="15440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050"/>
              <a:t>If "Search by Teacher" is selected, the system will retrieve data from the selected school:​​</a:t>
            </a:r>
            <a:endParaRPr lang="en-US"/>
          </a:p>
          <a:p>
            <a:pPr marL="285750" lvl="1" indent="-285750">
              <a:lnSpc>
                <a:spcPts val="1125"/>
              </a:lnSpc>
              <a:buFont typeface="Courier New"/>
              <a:buChar char="o"/>
            </a:pPr>
            <a:r>
              <a:rPr lang="en-US" sz="1050"/>
              <a:t>Type the name of the teacher and wait for teacher names to appear and select the correct teacher​​</a:t>
            </a:r>
          </a:p>
          <a:p>
            <a:pPr marL="285750" lvl="1" indent="-285750">
              <a:lnSpc>
                <a:spcPts val="1125"/>
              </a:lnSpc>
              <a:buFont typeface="Courier New"/>
              <a:buChar char="o"/>
            </a:pPr>
            <a:r>
              <a:rPr lang="en-US" sz="1050"/>
              <a:t>Select the appropriate Grade Level and Period and click "Search"​​</a:t>
            </a:r>
          </a:p>
          <a:p>
            <a:pPr marL="285750" lvl="1" indent="-285750">
              <a:lnSpc>
                <a:spcPts val="1125"/>
              </a:lnSpc>
              <a:buFont typeface="Courier New"/>
              <a:buChar char="o"/>
            </a:pPr>
            <a:r>
              <a:rPr lang="en-US" sz="1050"/>
              <a:t>Check the box next to the correct student's ID, then click the "Add Student" button in the lower right corner of the screen​​</a:t>
            </a:r>
          </a:p>
          <a:p>
            <a:pPr marL="285750" lvl="1" indent="-285750">
              <a:lnSpc>
                <a:spcPts val="1125"/>
              </a:lnSpc>
              <a:buFont typeface="Courier New"/>
              <a:buChar char="o"/>
            </a:pPr>
            <a:r>
              <a:rPr lang="en-US" sz="1050"/>
              <a:t>Click the "X" at the top right corner of the screen​</a:t>
            </a:r>
          </a:p>
        </p:txBody>
      </p:sp>
      <p:sp>
        <p:nvSpPr>
          <p:cNvPr id="8" name="TextBox 7">
            <a:extLst>
              <a:ext uri="{FF2B5EF4-FFF2-40B4-BE49-F238E27FC236}">
                <a16:creationId xmlns:a16="http://schemas.microsoft.com/office/drawing/2014/main" id="{A7F4A9D3-B8AB-E959-B7AF-1A31154F95DA}"/>
              </a:ext>
            </a:extLst>
          </p:cNvPr>
          <p:cNvSpPr txBox="1"/>
          <p:nvPr/>
        </p:nvSpPr>
        <p:spPr>
          <a:xfrm>
            <a:off x="4495800" y="4366260"/>
            <a:ext cx="2743200" cy="1502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ts val="1125"/>
              </a:lnSpc>
            </a:pPr>
            <a:r>
              <a:rPr lang="en-US" sz="1050"/>
              <a:t>If "Search by Student" is selected:​​</a:t>
            </a:r>
          </a:p>
          <a:p>
            <a:pPr marL="285750" lvl="1" indent="-285750">
              <a:lnSpc>
                <a:spcPts val="1125"/>
              </a:lnSpc>
              <a:buFont typeface="Courier New"/>
              <a:buChar char="o"/>
            </a:pPr>
            <a:r>
              <a:rPr lang="en-US" sz="1050"/>
              <a:t>Enter the Student ID, separated by commas, First Name, or Last Name and click "Search"​​</a:t>
            </a:r>
          </a:p>
          <a:p>
            <a:pPr marL="285750" lvl="1" indent="-285750">
              <a:lnSpc>
                <a:spcPts val="1125"/>
              </a:lnSpc>
              <a:buFont typeface="Courier New"/>
              <a:buChar char="o"/>
            </a:pPr>
            <a:r>
              <a:rPr lang="en-US" sz="1050"/>
              <a:t>Check the box next to the correct student's ID, then click the "Add Student" button in the lower right corner of the screen​​</a:t>
            </a:r>
          </a:p>
          <a:p>
            <a:pPr marL="285750" lvl="1" indent="-285750">
              <a:lnSpc>
                <a:spcPts val="1125"/>
              </a:lnSpc>
              <a:buFont typeface="Courier New"/>
              <a:buChar char="o"/>
            </a:pPr>
            <a:r>
              <a:rPr lang="en-US" sz="1050"/>
              <a:t>Click the "X" at the top right corner of the screen​</a:t>
            </a:r>
          </a:p>
        </p:txBody>
      </p:sp>
      <p:sp>
        <p:nvSpPr>
          <p:cNvPr id="9" name="TextBox 8">
            <a:extLst>
              <a:ext uri="{FF2B5EF4-FFF2-40B4-BE49-F238E27FC236}">
                <a16:creationId xmlns:a16="http://schemas.microsoft.com/office/drawing/2014/main" id="{2F0D810D-A341-F8B6-EF39-65D8C9C2948E}"/>
              </a:ext>
            </a:extLst>
          </p:cNvPr>
          <p:cNvSpPr txBox="1"/>
          <p:nvPr/>
        </p:nvSpPr>
        <p:spPr>
          <a:xfrm>
            <a:off x="8382000" y="5356860"/>
            <a:ext cx="3444240" cy="14337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2" indent="-285750">
              <a:buFont typeface="Wingdings,Sans-Serif"/>
              <a:buChar char="§"/>
            </a:pPr>
            <a:endParaRPr lang="en-US" sz="1050"/>
          </a:p>
          <a:p>
            <a:pPr>
              <a:lnSpc>
                <a:spcPts val="1275"/>
              </a:lnSpc>
            </a:pPr>
            <a:r>
              <a:rPr lang="en-US" sz="1050"/>
              <a:t>If "Search by Group" is selected (Group data is provided by schools):​​</a:t>
            </a:r>
          </a:p>
          <a:p>
            <a:pPr marL="285750" lvl="1" indent="-285750">
              <a:lnSpc>
                <a:spcPts val="1125"/>
              </a:lnSpc>
              <a:buFont typeface="Courier New,monospace"/>
              <a:buChar char="o"/>
            </a:pPr>
            <a:r>
              <a:rPr lang="en-US" sz="1050"/>
              <a:t>Select Group Category, </a:t>
            </a:r>
            <a:r>
              <a:rPr lang="en-US" sz="1050" err="1"/>
              <a:t>SubCategory</a:t>
            </a:r>
            <a:r>
              <a:rPr lang="en-US" sz="1050"/>
              <a:t>, and Group and click "Search"​​</a:t>
            </a:r>
          </a:p>
          <a:p>
            <a:pPr marL="285750" lvl="1" indent="-285750">
              <a:lnSpc>
                <a:spcPts val="1125"/>
              </a:lnSpc>
              <a:buFont typeface="Courier New,monospace"/>
              <a:buChar char="o"/>
            </a:pPr>
            <a:r>
              <a:rPr lang="en-US" sz="1050"/>
              <a:t>Check the box next to the correct student's ID, then click the "Add Student" button in the lower right corner of the screen​​</a:t>
            </a:r>
          </a:p>
          <a:p>
            <a:pPr marL="285750" lvl="1" indent="-285750">
              <a:lnSpc>
                <a:spcPts val="1125"/>
              </a:lnSpc>
              <a:buFont typeface="Courier New,monospace"/>
              <a:buChar char="o"/>
            </a:pPr>
            <a:r>
              <a:rPr lang="en-US" sz="1050"/>
              <a:t>Click the "X" at the top right corner of the screen​</a:t>
            </a:r>
          </a:p>
        </p:txBody>
      </p:sp>
    </p:spTree>
    <p:extLst>
      <p:ext uri="{BB962C8B-B14F-4D97-AF65-F5344CB8AC3E}">
        <p14:creationId xmlns:p14="http://schemas.microsoft.com/office/powerpoint/2010/main" val="345734933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p:cNvGrpSpPr/>
        <p:nvPr/>
      </p:nvGrpSpPr>
      <p:grpSpPr>
        <a:xfrm>
          <a:off x="0" y="0"/>
          <a:ext cx="0" cy="0"/>
          <a:chOff x="0" y="0"/>
          <a:chExt cx="0" cy="0"/>
        </a:xfrm>
      </p:grpSpPr>
      <p:pic>
        <p:nvPicPr>
          <p:cNvPr id="309" name="Google Shape;309;p25"/>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0" name="Google Shape;310;p25"/>
          <p:cNvSpPr txBox="1"/>
          <p:nvPr/>
        </p:nvSpPr>
        <p:spPr>
          <a:xfrm>
            <a:off x="346457" y="1257087"/>
            <a:ext cx="10743818" cy="4811533"/>
          </a:xfrm>
          <a:prstGeom prst="rect">
            <a:avLst/>
          </a:prstGeom>
          <a:noFill/>
          <a:ln>
            <a:noFill/>
          </a:ln>
        </p:spPr>
        <p:txBody>
          <a:bodyPr spcFirstLastPara="1" wrap="square" lIns="91425" tIns="45700" rIns="91425" bIns="45700" anchor="t" anchorCtr="0">
            <a:spAutoFit/>
          </a:bodyPr>
          <a:lstStyle/>
          <a:p>
            <a:pPr marL="285750" indent="-285750">
              <a:spcAft>
                <a:spcPts val="1400"/>
              </a:spcAft>
              <a:buChar char="•"/>
            </a:pPr>
            <a:r>
              <a:rPr lang="en-US" sz="2000" dirty="0">
                <a:solidFill>
                  <a:srgbClr val="002177"/>
                </a:solidFill>
                <a:latin typeface="Poppins"/>
                <a:ea typeface="Calibri"/>
                <a:cs typeface="Poppins"/>
              </a:rPr>
              <a:t>Launch Details &amp; Overview of Version 2.0 Enhancements</a:t>
            </a:r>
            <a:endParaRPr lang="en-US" sz="2000" dirty="0">
              <a:latin typeface="Poppins"/>
              <a:ea typeface="Calibri"/>
              <a:cs typeface="Poppins"/>
            </a:endParaRPr>
          </a:p>
          <a:p>
            <a:pPr marL="285750" indent="-285750">
              <a:spcAft>
                <a:spcPts val="1400"/>
              </a:spcAft>
              <a:buChar char="•"/>
            </a:pPr>
            <a:r>
              <a:rPr lang="en-US" sz="2000" dirty="0">
                <a:solidFill>
                  <a:srgbClr val="002177"/>
                </a:solidFill>
                <a:latin typeface="Poppins"/>
                <a:ea typeface="Calibri"/>
                <a:cs typeface="Poppins"/>
              </a:rPr>
              <a:t>Logging in / Dashboard</a:t>
            </a:r>
          </a:p>
          <a:p>
            <a:pPr marL="285750" indent="-285750">
              <a:spcAft>
                <a:spcPts val="800"/>
              </a:spcAft>
              <a:buChar char="•"/>
            </a:pPr>
            <a:r>
              <a:rPr lang="en-US" sz="2000" dirty="0">
                <a:solidFill>
                  <a:srgbClr val="002177"/>
                </a:solidFill>
                <a:latin typeface="Poppins"/>
                <a:ea typeface="Calibri"/>
                <a:cs typeface="Poppins"/>
              </a:rPr>
              <a:t>Requesting a Field Trip</a:t>
            </a:r>
          </a:p>
          <a:p>
            <a:pPr marL="742950" lvl="1" indent="-285750">
              <a:spcAft>
                <a:spcPts val="800"/>
              </a:spcAft>
              <a:buFont typeface="Courier New"/>
              <a:buChar char="o"/>
            </a:pPr>
            <a:r>
              <a:rPr lang="en-US" sz="2000" dirty="0">
                <a:solidFill>
                  <a:srgbClr val="002177"/>
                </a:solidFill>
                <a:latin typeface="Poppins"/>
                <a:ea typeface="Calibri"/>
                <a:cs typeface="Poppins"/>
              </a:rPr>
              <a:t>Non-Athletic Field Trip</a:t>
            </a:r>
          </a:p>
          <a:p>
            <a:pPr marL="742950" lvl="1" indent="-285750">
              <a:spcAft>
                <a:spcPts val="1400"/>
              </a:spcAft>
              <a:buFont typeface="Courier New"/>
              <a:buChar char="o"/>
            </a:pPr>
            <a:r>
              <a:rPr lang="en-US" sz="2000" dirty="0">
                <a:solidFill>
                  <a:srgbClr val="002177"/>
                </a:solidFill>
                <a:latin typeface="Poppins"/>
                <a:ea typeface="Calibri"/>
                <a:cs typeface="Poppins"/>
              </a:rPr>
              <a:t>Athletic League and Non-League Trip Field Trip</a:t>
            </a:r>
            <a:endParaRPr lang="en-US" sz="2000" dirty="0">
              <a:latin typeface="Poppins"/>
              <a:ea typeface="Calibri"/>
              <a:cs typeface="Poppins"/>
            </a:endParaRPr>
          </a:p>
          <a:p>
            <a:pPr marL="285750" indent="-285750">
              <a:spcAft>
                <a:spcPts val="1400"/>
              </a:spcAft>
              <a:buChar char="•"/>
            </a:pPr>
            <a:r>
              <a:rPr lang="en-US" sz="2000" dirty="0">
                <a:solidFill>
                  <a:srgbClr val="002177"/>
                </a:solidFill>
                <a:latin typeface="Poppins"/>
                <a:ea typeface="Calibri"/>
                <a:cs typeface="Poppins"/>
              </a:rPr>
              <a:t>Modifying, Editing, and Cloning a Field Trip Request</a:t>
            </a:r>
          </a:p>
          <a:p>
            <a:pPr marL="285750" indent="-285750">
              <a:spcAft>
                <a:spcPts val="1400"/>
              </a:spcAft>
              <a:buChar char="•"/>
            </a:pPr>
            <a:r>
              <a:rPr lang="en-US" sz="2000" dirty="0">
                <a:solidFill>
                  <a:srgbClr val="002177"/>
                </a:solidFill>
                <a:latin typeface="Poppins"/>
                <a:ea typeface="Calibri"/>
                <a:cs typeface="Poppins"/>
              </a:rPr>
              <a:t>Canceling or Deleting a Field Trip Request</a:t>
            </a:r>
          </a:p>
          <a:p>
            <a:pPr marL="285750" indent="-285750">
              <a:spcAft>
                <a:spcPts val="1400"/>
              </a:spcAft>
              <a:buFont typeface="Arial,Sans-Serif"/>
              <a:buChar char="•"/>
            </a:pPr>
            <a:r>
              <a:rPr lang="en-US" sz="2000" dirty="0">
                <a:solidFill>
                  <a:srgbClr val="002177"/>
                </a:solidFill>
                <a:latin typeface="Poppins"/>
                <a:ea typeface="Calibri"/>
                <a:cs typeface="Poppins"/>
              </a:rPr>
              <a:t>Reference Materials</a:t>
            </a:r>
            <a:endParaRPr lang="en-US" sz="2000" dirty="0">
              <a:latin typeface="Poppins"/>
              <a:ea typeface="Calibri"/>
              <a:cs typeface="Poppins"/>
            </a:endParaRPr>
          </a:p>
          <a:p>
            <a:pPr marL="285750" indent="-285750">
              <a:spcAft>
                <a:spcPts val="1400"/>
              </a:spcAft>
              <a:buChar char="•"/>
            </a:pPr>
            <a:r>
              <a:rPr lang="en-US" sz="2000" dirty="0">
                <a:solidFill>
                  <a:srgbClr val="002177"/>
                </a:solidFill>
                <a:latin typeface="Poppins"/>
                <a:ea typeface="Calibri"/>
                <a:cs typeface="Poppins"/>
              </a:rPr>
              <a:t>Live Demo</a:t>
            </a:r>
            <a:endParaRPr lang="en-US" dirty="0"/>
          </a:p>
          <a:p>
            <a:pPr marL="285750" indent="-285750">
              <a:spcAft>
                <a:spcPts val="1400"/>
              </a:spcAft>
              <a:buChar char="•"/>
            </a:pPr>
            <a:r>
              <a:rPr lang="en-US" sz="2000" dirty="0">
                <a:solidFill>
                  <a:srgbClr val="002177"/>
                </a:solidFill>
                <a:latin typeface="Poppins"/>
                <a:ea typeface="Calibri"/>
                <a:cs typeface="Poppins"/>
              </a:rPr>
              <a:t>Questions</a:t>
            </a:r>
          </a:p>
        </p:txBody>
      </p:sp>
      <p:sp>
        <p:nvSpPr>
          <p:cNvPr id="311" name="Google Shape;311;p25"/>
          <p:cNvSpPr txBox="1"/>
          <p:nvPr/>
        </p:nvSpPr>
        <p:spPr>
          <a:xfrm>
            <a:off x="330989" y="360650"/>
            <a:ext cx="5966116" cy="707846"/>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4000" b="1">
                <a:solidFill>
                  <a:srgbClr val="002177"/>
                </a:solidFill>
                <a:latin typeface="Poppins"/>
                <a:cs typeface="Poppins"/>
                <a:sym typeface="Poppins"/>
              </a:rPr>
              <a:t>Agenda</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1C19A5A2-986E-97A9-5672-B388687C2D97}"/>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E4EEF49A-09CC-8295-5826-33B65C1264AA}"/>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C81EC07F-6B53-FA80-3C68-A70BEF390BAA}"/>
              </a:ext>
            </a:extLst>
          </p:cNvPr>
          <p:cNvSpPr txBox="1"/>
          <p:nvPr/>
        </p:nvSpPr>
        <p:spPr>
          <a:xfrm>
            <a:off x="357385" y="850913"/>
            <a:ext cx="5642388" cy="3231614"/>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1200">
                <a:sym typeface="Poppins"/>
              </a:rPr>
              <a:t>Ensure all fields are populated when adding new Chaperones:</a:t>
            </a:r>
            <a:endParaRPr lang="en-US" sz="1200"/>
          </a:p>
          <a:p>
            <a:pPr marL="285750" lvl="1" indent="-285750">
              <a:buFont typeface="Arial"/>
              <a:buChar char="•"/>
            </a:pPr>
            <a:endParaRPr lang="en-US" sz="1200">
              <a:ea typeface="Poppins"/>
            </a:endParaRPr>
          </a:p>
          <a:p>
            <a:pPr marL="742950" lvl="2" indent="-285750">
              <a:buFont typeface="Wingdings"/>
              <a:buChar char="§"/>
            </a:pPr>
            <a:r>
              <a:rPr lang="en-US" sz="1200" u="sng">
                <a:ea typeface="Poppins"/>
              </a:rPr>
              <a:t>Chaperone Type</a:t>
            </a:r>
            <a:r>
              <a:rPr lang="en-US" sz="1200">
                <a:ea typeface="Poppins"/>
              </a:rPr>
              <a:t> – Dropdown includes: </a:t>
            </a:r>
          </a:p>
          <a:p>
            <a:pPr marL="1200150" lvl="3" indent="-285750">
              <a:buFont typeface="Arial"/>
              <a:buChar char="•"/>
            </a:pPr>
            <a:r>
              <a:rPr lang="en-US" sz="1200">
                <a:ea typeface="Poppins"/>
              </a:rPr>
              <a:t>LAUSD Employee (will need to enter Employee ID)</a:t>
            </a:r>
          </a:p>
          <a:p>
            <a:pPr marL="1200150" lvl="3" indent="-285750">
              <a:buFont typeface="Arial"/>
              <a:buChar char="•"/>
            </a:pPr>
            <a:r>
              <a:rPr lang="en-US" sz="1200">
                <a:ea typeface="Poppins"/>
              </a:rPr>
              <a:t>Parent</a:t>
            </a:r>
          </a:p>
          <a:p>
            <a:pPr marL="1200150" lvl="3" indent="-285750">
              <a:buFont typeface="Arial"/>
              <a:buChar char="•"/>
            </a:pPr>
            <a:r>
              <a:rPr lang="en-US" sz="1200">
                <a:ea typeface="Poppins"/>
              </a:rPr>
              <a:t>Grandparent</a:t>
            </a:r>
          </a:p>
          <a:p>
            <a:pPr marL="1200150" lvl="3" indent="-285750">
              <a:buFont typeface="Arial"/>
              <a:buChar char="•"/>
            </a:pPr>
            <a:r>
              <a:rPr lang="en-US" sz="1200">
                <a:ea typeface="Poppins"/>
              </a:rPr>
              <a:t>Camp Staff</a:t>
            </a:r>
          </a:p>
          <a:p>
            <a:pPr marL="1200150" lvl="3" indent="-285750">
              <a:buFont typeface="Arial"/>
              <a:buChar char="•"/>
            </a:pPr>
            <a:r>
              <a:rPr lang="en-US" sz="1200">
                <a:ea typeface="Poppins"/>
              </a:rPr>
              <a:t>Volunteer (Coach)</a:t>
            </a:r>
            <a:endParaRPr lang="en-US" sz="1200"/>
          </a:p>
          <a:p>
            <a:pPr marL="742950" lvl="2" indent="-285750">
              <a:buFont typeface="Wingdings"/>
              <a:buChar char="§"/>
            </a:pPr>
            <a:r>
              <a:rPr lang="en-US" sz="1200" u="sng">
                <a:ea typeface="Poppins"/>
              </a:rPr>
              <a:t>Name</a:t>
            </a:r>
            <a:r>
              <a:rPr lang="en-US" sz="1200">
                <a:ea typeface="Poppins"/>
              </a:rPr>
              <a:t> - Full name</a:t>
            </a:r>
          </a:p>
          <a:p>
            <a:pPr marL="742950" lvl="2" indent="-285750">
              <a:buFont typeface="Wingdings"/>
              <a:buChar char="§"/>
            </a:pPr>
            <a:r>
              <a:rPr lang="en-US" sz="1200" u="sng">
                <a:ea typeface="Poppins"/>
              </a:rPr>
              <a:t>Job Classification</a:t>
            </a:r>
            <a:r>
              <a:rPr lang="en-US" sz="1200">
                <a:ea typeface="Poppins"/>
              </a:rPr>
              <a:t> – </a:t>
            </a:r>
            <a:r>
              <a:rPr lang="en-US" sz="1200" b="1">
                <a:ea typeface="Poppins"/>
              </a:rPr>
              <a:t>not required for non-LAUSD staff</a:t>
            </a:r>
          </a:p>
          <a:p>
            <a:pPr marL="742950" lvl="2" indent="-285750">
              <a:buFont typeface="Wingdings"/>
              <a:buChar char="§"/>
            </a:pPr>
            <a:r>
              <a:rPr lang="en-US" sz="1200" u="sng">
                <a:ea typeface="Poppins"/>
              </a:rPr>
              <a:t>Chaperone Contact </a:t>
            </a:r>
            <a:r>
              <a:rPr lang="en-US" sz="1200">
                <a:ea typeface="Poppins"/>
              </a:rPr>
              <a:t>– Phone Number</a:t>
            </a:r>
          </a:p>
          <a:p>
            <a:pPr marL="742950" lvl="2" indent="-285750">
              <a:buFont typeface="Wingdings"/>
              <a:buChar char="§"/>
            </a:pPr>
            <a:r>
              <a:rPr lang="en-US" sz="1200" u="sng"/>
              <a:t>Age 18+</a:t>
            </a:r>
            <a:r>
              <a:rPr lang="en-US" sz="1200"/>
              <a:t> – Yes or No</a:t>
            </a:r>
          </a:p>
          <a:p>
            <a:pPr marL="742950" lvl="2" indent="-285750">
              <a:buFont typeface="Wingdings"/>
              <a:buChar char="§"/>
            </a:pPr>
            <a:r>
              <a:rPr lang="en-US" sz="1200" u="sng">
                <a:ea typeface="Poppins"/>
              </a:rPr>
              <a:t>Gender</a:t>
            </a:r>
            <a:r>
              <a:rPr lang="en-US" sz="1200">
                <a:ea typeface="Poppins"/>
              </a:rPr>
              <a:t> – Male, Female, Other</a:t>
            </a:r>
          </a:p>
          <a:p>
            <a:pPr marL="742950" lvl="2" indent="-285750">
              <a:buFont typeface="Wingdings"/>
              <a:buChar char="§"/>
            </a:pPr>
            <a:r>
              <a:rPr lang="en-US" sz="1200" u="sng">
                <a:ea typeface="Poppins"/>
              </a:rPr>
              <a:t>Certificated</a:t>
            </a:r>
            <a:r>
              <a:rPr lang="en-US" sz="1200">
                <a:ea typeface="Poppins"/>
              </a:rPr>
              <a:t> – Yes or No</a:t>
            </a:r>
          </a:p>
          <a:p>
            <a:pPr marL="742950" lvl="2" indent="-285750">
              <a:buFont typeface="Wingdings"/>
              <a:buChar char="§"/>
            </a:pPr>
            <a:r>
              <a:rPr lang="en-US" sz="1200" u="sng">
                <a:ea typeface="Poppins"/>
              </a:rPr>
              <a:t>Riding Bus</a:t>
            </a:r>
            <a:r>
              <a:rPr lang="en-US" sz="1200">
                <a:ea typeface="Poppins"/>
              </a:rPr>
              <a:t> – Yes or No</a:t>
            </a:r>
          </a:p>
          <a:p>
            <a:pPr marL="742950" lvl="2" indent="-285750">
              <a:buFont typeface="Wingdings"/>
              <a:buChar char="§"/>
            </a:pPr>
            <a:r>
              <a:rPr lang="en-US" sz="1200" u="sng">
                <a:ea typeface="Poppins"/>
              </a:rPr>
              <a:t>Reimbursement</a:t>
            </a:r>
            <a:r>
              <a:rPr lang="en-US" sz="1200">
                <a:ea typeface="Poppins"/>
              </a:rPr>
              <a:t> – Yes or No</a:t>
            </a:r>
          </a:p>
          <a:p>
            <a:pPr marL="457200" lvl="2"/>
            <a:endParaRPr lang="en-US" sz="1200"/>
          </a:p>
        </p:txBody>
      </p:sp>
      <p:sp>
        <p:nvSpPr>
          <p:cNvPr id="311" name="Google Shape;311;p25">
            <a:extLst>
              <a:ext uri="{FF2B5EF4-FFF2-40B4-BE49-F238E27FC236}">
                <a16:creationId xmlns:a16="http://schemas.microsoft.com/office/drawing/2014/main" id="{38F4B3E6-CA82-05D5-93BF-194554031F80}"/>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Chaperones</a:t>
            </a:r>
            <a:endParaRPr lang="en-US"/>
          </a:p>
        </p:txBody>
      </p:sp>
      <p:pic>
        <p:nvPicPr>
          <p:cNvPr id="2" name="Picture 1" descr="A screenshot of a contact page&#10;&#10;AI-generated content may be incorrect.">
            <a:extLst>
              <a:ext uri="{FF2B5EF4-FFF2-40B4-BE49-F238E27FC236}">
                <a16:creationId xmlns:a16="http://schemas.microsoft.com/office/drawing/2014/main" id="{C889DFFC-415F-D22B-AF9C-F2D2267AA637}"/>
              </a:ext>
            </a:extLst>
          </p:cNvPr>
          <p:cNvPicPr>
            <a:picLocks noChangeAspect="1"/>
          </p:cNvPicPr>
          <p:nvPr/>
        </p:nvPicPr>
        <p:blipFill>
          <a:blip r:embed="rId5"/>
          <a:stretch>
            <a:fillRect/>
          </a:stretch>
        </p:blipFill>
        <p:spPr>
          <a:xfrm>
            <a:off x="0" y="4080741"/>
            <a:ext cx="12192000" cy="2780839"/>
          </a:xfrm>
          <a:prstGeom prst="rect">
            <a:avLst/>
          </a:prstGeom>
        </p:spPr>
      </p:pic>
      <p:sp>
        <p:nvSpPr>
          <p:cNvPr id="5" name="TextBox 4">
            <a:extLst>
              <a:ext uri="{FF2B5EF4-FFF2-40B4-BE49-F238E27FC236}">
                <a16:creationId xmlns:a16="http://schemas.microsoft.com/office/drawing/2014/main" id="{E7501513-D0D5-4F3E-42F2-C6D4D84BDAAA}"/>
              </a:ext>
            </a:extLst>
          </p:cNvPr>
          <p:cNvSpPr txBox="1"/>
          <p:nvPr/>
        </p:nvSpPr>
        <p:spPr>
          <a:xfrm>
            <a:off x="3253740" y="4701540"/>
            <a:ext cx="2743200" cy="504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ts val="1650"/>
              </a:lnSpc>
            </a:pPr>
            <a:r>
              <a:rPr lang="en-US" sz="1050">
                <a:highlight>
                  <a:srgbClr val="FFFF00"/>
                </a:highlight>
              </a:rPr>
              <a:t>The user submitting the request will default as the first Chaperone​​</a:t>
            </a:r>
            <a:endParaRPr lang="en-US">
              <a:highlight>
                <a:srgbClr val="FFFF00"/>
              </a:highlight>
            </a:endParaRPr>
          </a:p>
        </p:txBody>
      </p:sp>
      <p:sp>
        <p:nvSpPr>
          <p:cNvPr id="8" name="Arrow: Right 7">
            <a:extLst>
              <a:ext uri="{FF2B5EF4-FFF2-40B4-BE49-F238E27FC236}">
                <a16:creationId xmlns:a16="http://schemas.microsoft.com/office/drawing/2014/main" id="{E7E1978A-14F5-78A1-A133-C213C3582F59}"/>
              </a:ext>
            </a:extLst>
          </p:cNvPr>
          <p:cNvSpPr/>
          <p:nvPr/>
        </p:nvSpPr>
        <p:spPr>
          <a:xfrm rot="9120000">
            <a:off x="2695310" y="523434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TextBox 8">
            <a:extLst>
              <a:ext uri="{FF2B5EF4-FFF2-40B4-BE49-F238E27FC236}">
                <a16:creationId xmlns:a16="http://schemas.microsoft.com/office/drawing/2014/main" id="{826554D0-5FCC-EA27-BA47-C0A5BED2F4DD}"/>
              </a:ext>
            </a:extLst>
          </p:cNvPr>
          <p:cNvSpPr txBox="1"/>
          <p:nvPr/>
        </p:nvSpPr>
        <p:spPr>
          <a:xfrm>
            <a:off x="7894320" y="3169920"/>
            <a:ext cx="4191000" cy="91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Once you add the data and answer the questions, click the "+" Action button to add your chaperone. </a:t>
            </a:r>
            <a:endParaRPr lang="en-US"/>
          </a:p>
          <a:p>
            <a:endParaRPr lang="en-US" sz="1050"/>
          </a:p>
          <a:p>
            <a:r>
              <a:rPr lang="en-US" sz="1050"/>
              <a:t>To add additional chaperones, a new line will auto appear after you have added the previous chaperone​​</a:t>
            </a:r>
            <a:endParaRPr lang="en-US"/>
          </a:p>
        </p:txBody>
      </p:sp>
      <p:sp>
        <p:nvSpPr>
          <p:cNvPr id="10" name="Arrow: Right 9">
            <a:extLst>
              <a:ext uri="{FF2B5EF4-FFF2-40B4-BE49-F238E27FC236}">
                <a16:creationId xmlns:a16="http://schemas.microsoft.com/office/drawing/2014/main" id="{39F10452-9317-3963-8FE5-9EA44B0A4656}"/>
              </a:ext>
            </a:extLst>
          </p:cNvPr>
          <p:cNvSpPr/>
          <p:nvPr/>
        </p:nvSpPr>
        <p:spPr>
          <a:xfrm rot="2460000">
            <a:off x="10970629" y="497526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157896343"/>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45E825D1-B851-A209-CC3C-B5740040834C}"/>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F874C961-BE1F-F683-4253-14C0B8645DE6}"/>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9267A3BC-9F7C-2331-832D-27FFD0783EA8}"/>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Staff Supporting Students</a:t>
            </a:r>
            <a:endParaRPr lang="en-US"/>
          </a:p>
        </p:txBody>
      </p:sp>
      <p:sp>
        <p:nvSpPr>
          <p:cNvPr id="3" name="TextBox 2">
            <a:extLst>
              <a:ext uri="{FF2B5EF4-FFF2-40B4-BE49-F238E27FC236}">
                <a16:creationId xmlns:a16="http://schemas.microsoft.com/office/drawing/2014/main" id="{2B6C2FAF-E3D9-A91E-31EA-80E8A767538A}"/>
              </a:ext>
            </a:extLst>
          </p:cNvPr>
          <p:cNvSpPr txBox="1"/>
          <p:nvPr/>
        </p:nvSpPr>
        <p:spPr>
          <a:xfrm>
            <a:off x="7674179" y="5618597"/>
            <a:ext cx="4400235"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050"/>
              <a:t>If there are no staff going to support students, click "Save" to save the form as is, or "Save and Continue" to proceed to the next screen, or "Previous" to go back .</a:t>
            </a:r>
            <a:endParaRPr lang="en-US"/>
          </a:p>
        </p:txBody>
      </p:sp>
      <p:pic>
        <p:nvPicPr>
          <p:cNvPr id="4" name="Picture 3" descr="A screenshot of a computer screen&#10;&#10;AI-generated content may be incorrect.">
            <a:extLst>
              <a:ext uri="{FF2B5EF4-FFF2-40B4-BE49-F238E27FC236}">
                <a16:creationId xmlns:a16="http://schemas.microsoft.com/office/drawing/2014/main" id="{F5A5AD91-66A1-8966-958F-072638DF5BE2}"/>
              </a:ext>
            </a:extLst>
          </p:cNvPr>
          <p:cNvPicPr>
            <a:picLocks noChangeAspect="1"/>
          </p:cNvPicPr>
          <p:nvPr/>
        </p:nvPicPr>
        <p:blipFill>
          <a:blip r:embed="rId5"/>
          <a:stretch>
            <a:fillRect/>
          </a:stretch>
        </p:blipFill>
        <p:spPr>
          <a:xfrm>
            <a:off x="0" y="1748481"/>
            <a:ext cx="12192000" cy="3361038"/>
          </a:xfrm>
          <a:prstGeom prst="rect">
            <a:avLst/>
          </a:prstGeom>
        </p:spPr>
      </p:pic>
      <p:sp>
        <p:nvSpPr>
          <p:cNvPr id="6" name="Arrow: Right 5">
            <a:extLst>
              <a:ext uri="{FF2B5EF4-FFF2-40B4-BE49-F238E27FC236}">
                <a16:creationId xmlns:a16="http://schemas.microsoft.com/office/drawing/2014/main" id="{9177F725-10E7-3C97-023D-40EE73EC22CE}"/>
              </a:ext>
            </a:extLst>
          </p:cNvPr>
          <p:cNvSpPr/>
          <p:nvPr/>
        </p:nvSpPr>
        <p:spPr>
          <a:xfrm rot="-2160000">
            <a:off x="10376267" y="503622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8" name="TextBox 7">
            <a:extLst>
              <a:ext uri="{FF2B5EF4-FFF2-40B4-BE49-F238E27FC236}">
                <a16:creationId xmlns:a16="http://schemas.microsoft.com/office/drawing/2014/main" id="{A57C9FCA-D602-FBA1-FEFA-A1F43F58109F}"/>
              </a:ext>
            </a:extLst>
          </p:cNvPr>
          <p:cNvSpPr txBox="1"/>
          <p:nvPr/>
        </p:nvSpPr>
        <p:spPr>
          <a:xfrm>
            <a:off x="7886700" y="731520"/>
            <a:ext cx="4191000" cy="91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Once you add the data and answer the questions, click the "+" Action button to add your chaperone. </a:t>
            </a:r>
            <a:endParaRPr lang="en-US"/>
          </a:p>
          <a:p>
            <a:endParaRPr lang="en-US" sz="1050"/>
          </a:p>
          <a:p>
            <a:r>
              <a:rPr lang="en-US" sz="1050"/>
              <a:t>To add additional staff, a new line will auto appear after you have added the previous supporting staff.</a:t>
            </a:r>
            <a:endParaRPr lang="en-US"/>
          </a:p>
        </p:txBody>
      </p:sp>
      <p:sp>
        <p:nvSpPr>
          <p:cNvPr id="9" name="Arrow: Right 8">
            <a:extLst>
              <a:ext uri="{FF2B5EF4-FFF2-40B4-BE49-F238E27FC236}">
                <a16:creationId xmlns:a16="http://schemas.microsoft.com/office/drawing/2014/main" id="{23014656-0A4E-5CBE-6DC9-CA1432DEB36B}"/>
              </a:ext>
            </a:extLst>
          </p:cNvPr>
          <p:cNvSpPr/>
          <p:nvPr/>
        </p:nvSpPr>
        <p:spPr>
          <a:xfrm rot="1140000">
            <a:off x="10606107" y="3672453"/>
            <a:ext cx="521970" cy="29337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2313902971"/>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A2CE7116-7C48-6962-3730-5D8968B863CF}"/>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36EA10E6-2E99-7BC5-DAE7-3CA9AC34AB93}"/>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9B73C9D6-87FC-2FBD-9263-21D45473465D}"/>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Funding</a:t>
            </a:r>
            <a:endParaRPr lang="en-US"/>
          </a:p>
        </p:txBody>
      </p:sp>
      <p:sp>
        <p:nvSpPr>
          <p:cNvPr id="3" name="Rectangle 3">
            <a:extLst>
              <a:ext uri="{FF2B5EF4-FFF2-40B4-BE49-F238E27FC236}">
                <a16:creationId xmlns:a16="http://schemas.microsoft.com/office/drawing/2014/main" id="{E5A4CB9F-0934-9255-32F2-55703D015F46}"/>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pic>
        <p:nvPicPr>
          <p:cNvPr id="4" name="Picture 3" descr="A screenshot of a computer&#10;&#10;AI-generated content may be incorrect.">
            <a:extLst>
              <a:ext uri="{FF2B5EF4-FFF2-40B4-BE49-F238E27FC236}">
                <a16:creationId xmlns:a16="http://schemas.microsoft.com/office/drawing/2014/main" id="{F6C15A2A-CC36-AFD1-DA5F-614C526B5FAF}"/>
              </a:ext>
            </a:extLst>
          </p:cNvPr>
          <p:cNvPicPr>
            <a:picLocks noChangeAspect="1"/>
          </p:cNvPicPr>
          <p:nvPr/>
        </p:nvPicPr>
        <p:blipFill>
          <a:blip r:embed="rId5"/>
          <a:stretch>
            <a:fillRect/>
          </a:stretch>
        </p:blipFill>
        <p:spPr>
          <a:xfrm>
            <a:off x="0" y="1644544"/>
            <a:ext cx="12192000" cy="5214832"/>
          </a:xfrm>
          <a:prstGeom prst="rect">
            <a:avLst/>
          </a:prstGeom>
        </p:spPr>
      </p:pic>
      <p:sp>
        <p:nvSpPr>
          <p:cNvPr id="5" name="TextBox 4">
            <a:extLst>
              <a:ext uri="{FF2B5EF4-FFF2-40B4-BE49-F238E27FC236}">
                <a16:creationId xmlns:a16="http://schemas.microsoft.com/office/drawing/2014/main" id="{6812A985-0D50-2DC6-8716-6E892885A73A}"/>
              </a:ext>
            </a:extLst>
          </p:cNvPr>
          <p:cNvSpPr txBox="1"/>
          <p:nvPr/>
        </p:nvSpPr>
        <p:spPr>
          <a:xfrm>
            <a:off x="4198620" y="952500"/>
            <a:ext cx="33909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This top section will only appear if “LAUSD bus” is chosen.</a:t>
            </a:r>
            <a:r>
              <a:rPr lang="en-US" sz="1050"/>
              <a:t> </a:t>
            </a:r>
          </a:p>
        </p:txBody>
      </p:sp>
      <p:sp>
        <p:nvSpPr>
          <p:cNvPr id="6" name="Oval 5">
            <a:extLst>
              <a:ext uri="{FF2B5EF4-FFF2-40B4-BE49-F238E27FC236}">
                <a16:creationId xmlns:a16="http://schemas.microsoft.com/office/drawing/2014/main" id="{CEA656B2-590F-26C7-5268-387F24344234}"/>
              </a:ext>
            </a:extLst>
          </p:cNvPr>
          <p:cNvSpPr/>
          <p:nvPr/>
        </p:nvSpPr>
        <p:spPr>
          <a:xfrm>
            <a:off x="-1906" y="1447799"/>
            <a:ext cx="11309985" cy="324802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DDDD607-BDA5-0B79-BAAA-00393ACE60E5}"/>
              </a:ext>
            </a:extLst>
          </p:cNvPr>
          <p:cNvSpPr txBox="1"/>
          <p:nvPr/>
        </p:nvSpPr>
        <p:spPr>
          <a:xfrm>
            <a:off x="2331720" y="4983480"/>
            <a:ext cx="34671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This bottom section will appear by itself when "LAUSD bus" is not chosen – so it may be confusing with the wording "other expenses" - ITS is working on updating this screen</a:t>
            </a:r>
            <a:r>
              <a:rPr lang="en-US" sz="1050"/>
              <a:t> </a:t>
            </a:r>
          </a:p>
        </p:txBody>
      </p:sp>
      <p:sp>
        <p:nvSpPr>
          <p:cNvPr id="9" name="Arrow: Right 8">
            <a:extLst>
              <a:ext uri="{FF2B5EF4-FFF2-40B4-BE49-F238E27FC236}">
                <a16:creationId xmlns:a16="http://schemas.microsoft.com/office/drawing/2014/main" id="{792FA38A-0250-4378-5688-AAD7C74741B6}"/>
              </a:ext>
            </a:extLst>
          </p:cNvPr>
          <p:cNvSpPr/>
          <p:nvPr/>
        </p:nvSpPr>
        <p:spPr>
          <a:xfrm rot="11760000">
            <a:off x="1681847" y="492192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30239361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C64C149F-5397-9D8F-F4EC-440629BB46E2}"/>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98CC2B65-A69F-EDEC-46A8-DD34102E5865}"/>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1F70C01B-C291-3E28-7573-A6C9092BE1B7}"/>
              </a:ext>
            </a:extLst>
          </p:cNvPr>
          <p:cNvSpPr txBox="1"/>
          <p:nvPr/>
        </p:nvSpPr>
        <p:spPr>
          <a:xfrm>
            <a:off x="357385" y="1819212"/>
            <a:ext cx="5729495" cy="2746865"/>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1050">
                <a:ea typeface="Poppins"/>
                <a:sym typeface="Poppins"/>
              </a:rPr>
              <a:t>Click on the "Select documents to upload" field under "Upload File(s)"</a:t>
            </a:r>
            <a:endParaRPr lang="en-US" sz="1050">
              <a:ea typeface="Poppins"/>
            </a:endParaRPr>
          </a:p>
          <a:p>
            <a:pPr marL="285750" lvl="1" indent="-285750">
              <a:buChar char="•"/>
            </a:pPr>
            <a:endParaRPr lang="en-US" sz="1050">
              <a:ea typeface="Poppins"/>
            </a:endParaRPr>
          </a:p>
          <a:p>
            <a:pPr marL="285750" lvl="1" indent="-285750">
              <a:buChar char="•"/>
            </a:pPr>
            <a:r>
              <a:rPr lang="en-US" sz="1050">
                <a:ea typeface="Poppins"/>
              </a:rPr>
              <a:t>Select either "All Documents" or the specific document to be uploaded</a:t>
            </a:r>
          </a:p>
          <a:p>
            <a:pPr marL="285750" lvl="1" indent="-285750">
              <a:buChar char="•"/>
            </a:pPr>
            <a:endParaRPr lang="en-US" sz="1050">
              <a:ea typeface="Poppins"/>
            </a:endParaRPr>
          </a:p>
          <a:p>
            <a:pPr marL="285750" lvl="1" indent="-285750">
              <a:buChar char="•"/>
            </a:pPr>
            <a:r>
              <a:rPr lang="en-US" sz="1050">
                <a:ea typeface="Poppins"/>
              </a:rPr>
              <a:t>Click on the folder image to the right of the box</a:t>
            </a:r>
          </a:p>
          <a:p>
            <a:pPr marL="285750" lvl="1" indent="-285750">
              <a:buChar char="•"/>
            </a:pPr>
            <a:endParaRPr lang="en-US" sz="1050">
              <a:ea typeface="Poppins"/>
            </a:endParaRPr>
          </a:p>
          <a:p>
            <a:pPr marL="285750" lvl="1" indent="-285750">
              <a:buChar char="•"/>
            </a:pPr>
            <a:r>
              <a:rPr lang="en-US" sz="1050">
                <a:ea typeface="Poppins"/>
              </a:rPr>
              <a:t>Select the file name, then click "Open" (document will appear in the "Required Documents" list)</a:t>
            </a:r>
          </a:p>
          <a:p>
            <a:pPr marL="285750" lvl="1" indent="-285750">
              <a:buChar char="•"/>
            </a:pPr>
            <a:endParaRPr lang="en-US" sz="1050">
              <a:ea typeface="Poppins"/>
            </a:endParaRPr>
          </a:p>
          <a:p>
            <a:pPr marL="285750" lvl="1" indent="-285750">
              <a:buChar char="•"/>
            </a:pPr>
            <a:r>
              <a:rPr lang="en-US" sz="1050">
                <a:ea typeface="Poppins"/>
              </a:rPr>
              <a:t>Users can view the document by clicking the View button</a:t>
            </a:r>
          </a:p>
          <a:p>
            <a:pPr marL="285750" lvl="1" indent="-285750">
              <a:buChar char="•"/>
            </a:pPr>
            <a:endParaRPr lang="en-US" sz="1050">
              <a:ea typeface="Poppins"/>
            </a:endParaRPr>
          </a:p>
          <a:p>
            <a:pPr marL="285750" lvl="1" indent="-285750">
              <a:buFont typeface="Arial,Sans-Serif"/>
              <a:buChar char="•"/>
            </a:pPr>
            <a:r>
              <a:rPr lang="en-US" sz="1050">
                <a:ea typeface="Poppins"/>
              </a:rPr>
              <a:t>Click "Save" to save the form as is, or "Save and Continue" to proceed to the next screen, or "Previous" to go back</a:t>
            </a:r>
          </a:p>
          <a:p>
            <a:pPr marL="285750" lvl="1" indent="-285750">
              <a:buChar char="•"/>
            </a:pPr>
            <a:endParaRPr lang="en-US" sz="1800">
              <a:ea typeface="Poppins"/>
            </a:endParaRPr>
          </a:p>
          <a:p>
            <a:pPr lvl="1"/>
            <a:endParaRPr lang="en-US" sz="1800">
              <a:ea typeface="Poppins"/>
            </a:endParaRPr>
          </a:p>
        </p:txBody>
      </p:sp>
      <p:sp>
        <p:nvSpPr>
          <p:cNvPr id="311" name="Google Shape;311;p25">
            <a:extLst>
              <a:ext uri="{FF2B5EF4-FFF2-40B4-BE49-F238E27FC236}">
                <a16:creationId xmlns:a16="http://schemas.microsoft.com/office/drawing/2014/main" id="{6ECC0F3A-AC51-3649-F904-EF973160670F}"/>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Documentation</a:t>
            </a:r>
            <a:endParaRPr lang="en-US"/>
          </a:p>
        </p:txBody>
      </p:sp>
      <p:pic>
        <p:nvPicPr>
          <p:cNvPr id="4" name="Picture 3" descr="A screenshot of a upload file&#10;&#10;AI-generated content may be incorrect.">
            <a:extLst>
              <a:ext uri="{FF2B5EF4-FFF2-40B4-BE49-F238E27FC236}">
                <a16:creationId xmlns:a16="http://schemas.microsoft.com/office/drawing/2014/main" id="{DDFD8CE0-0CEB-4921-FDB8-609E12645028}"/>
              </a:ext>
            </a:extLst>
          </p:cNvPr>
          <p:cNvPicPr>
            <a:picLocks noChangeAspect="1"/>
          </p:cNvPicPr>
          <p:nvPr/>
        </p:nvPicPr>
        <p:blipFill>
          <a:blip r:embed="rId5"/>
          <a:stretch>
            <a:fillRect/>
          </a:stretch>
        </p:blipFill>
        <p:spPr>
          <a:xfrm>
            <a:off x="6286182" y="1539782"/>
            <a:ext cx="5725300" cy="3297819"/>
          </a:xfrm>
          <a:prstGeom prst="rect">
            <a:avLst/>
          </a:prstGeom>
        </p:spPr>
      </p:pic>
    </p:spTree>
    <p:extLst>
      <p:ext uri="{BB962C8B-B14F-4D97-AF65-F5344CB8AC3E}">
        <p14:creationId xmlns:p14="http://schemas.microsoft.com/office/powerpoint/2010/main" val="228044984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A8890CE0-A72C-AF4E-836F-C09C946DAD43}"/>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D6B47735-0014-C0E3-A544-6DA17A84C8EF}"/>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B0BDB7B6-DF20-B7C7-09E2-3C7669AB15CD}"/>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Certification</a:t>
            </a:r>
            <a:endParaRPr lang="en-US"/>
          </a:p>
        </p:txBody>
      </p:sp>
      <p:pic>
        <p:nvPicPr>
          <p:cNvPr id="2" name="Picture 1" descr="A screenshot of a computer&#10;&#10;AI-generated content may be incorrect.">
            <a:extLst>
              <a:ext uri="{FF2B5EF4-FFF2-40B4-BE49-F238E27FC236}">
                <a16:creationId xmlns:a16="http://schemas.microsoft.com/office/drawing/2014/main" id="{E675878E-800A-0F57-C05B-D740D4D3441A}"/>
              </a:ext>
            </a:extLst>
          </p:cNvPr>
          <p:cNvPicPr>
            <a:picLocks noChangeAspect="1"/>
          </p:cNvPicPr>
          <p:nvPr/>
        </p:nvPicPr>
        <p:blipFill>
          <a:blip r:embed="rId5"/>
          <a:srcRect t="3687" r="88" b="230"/>
          <a:stretch/>
        </p:blipFill>
        <p:spPr>
          <a:xfrm>
            <a:off x="1753019" y="1100158"/>
            <a:ext cx="10362861" cy="3786617"/>
          </a:xfrm>
          <a:prstGeom prst="rect">
            <a:avLst/>
          </a:prstGeom>
        </p:spPr>
      </p:pic>
      <p:sp>
        <p:nvSpPr>
          <p:cNvPr id="4" name="Rectangle 3">
            <a:extLst>
              <a:ext uri="{FF2B5EF4-FFF2-40B4-BE49-F238E27FC236}">
                <a16:creationId xmlns:a16="http://schemas.microsoft.com/office/drawing/2014/main" id="{B8C653FA-BF4F-A9B1-9039-881C0C9AF16E}"/>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sp>
        <p:nvSpPr>
          <p:cNvPr id="5" name="Arrow: Right 4">
            <a:extLst>
              <a:ext uri="{FF2B5EF4-FFF2-40B4-BE49-F238E27FC236}">
                <a16:creationId xmlns:a16="http://schemas.microsoft.com/office/drawing/2014/main" id="{4F88BFF0-41DF-450F-5508-51EA227AA36E}"/>
              </a:ext>
            </a:extLst>
          </p:cNvPr>
          <p:cNvSpPr/>
          <p:nvPr/>
        </p:nvSpPr>
        <p:spPr>
          <a:xfrm>
            <a:off x="1110347" y="4053245"/>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TextBox 5">
            <a:extLst>
              <a:ext uri="{FF2B5EF4-FFF2-40B4-BE49-F238E27FC236}">
                <a16:creationId xmlns:a16="http://schemas.microsoft.com/office/drawing/2014/main" id="{7261D656-69E3-F1E7-1793-A0E543373C06}"/>
              </a:ext>
            </a:extLst>
          </p:cNvPr>
          <p:cNvSpPr txBox="1"/>
          <p:nvPr/>
        </p:nvSpPr>
        <p:spPr>
          <a:xfrm>
            <a:off x="7620" y="4480560"/>
            <a:ext cx="1752600"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Users are encouraged to review trip details before submitting ("CLICK HERE" summary link available at bottom of screen)​</a:t>
            </a:r>
          </a:p>
        </p:txBody>
      </p:sp>
      <p:sp>
        <p:nvSpPr>
          <p:cNvPr id="7" name="TextBox 6">
            <a:extLst>
              <a:ext uri="{FF2B5EF4-FFF2-40B4-BE49-F238E27FC236}">
                <a16:creationId xmlns:a16="http://schemas.microsoft.com/office/drawing/2014/main" id="{2999E4D8-3A87-E0BB-B2E0-4D5A1123CDFB}"/>
              </a:ext>
            </a:extLst>
          </p:cNvPr>
          <p:cNvSpPr txBox="1"/>
          <p:nvPr/>
        </p:nvSpPr>
        <p:spPr>
          <a:xfrm>
            <a:off x="9448374" y="5181945"/>
            <a:ext cx="2743200" cy="1223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Clicking "Finish" will ONLY SAVE the Trip Request, which will be searchable from the user's Dashboard. Clicking "Submit" will finalize the submission process and begin the approval process. Users will receive a pop-up notification with the Trip Reference Number. </a:t>
            </a:r>
          </a:p>
        </p:txBody>
      </p:sp>
      <p:sp>
        <p:nvSpPr>
          <p:cNvPr id="8" name="Arrow: Right 7">
            <a:extLst>
              <a:ext uri="{FF2B5EF4-FFF2-40B4-BE49-F238E27FC236}">
                <a16:creationId xmlns:a16="http://schemas.microsoft.com/office/drawing/2014/main" id="{7C7D020A-4250-E7C4-9490-83545AE2A7F3}"/>
              </a:ext>
            </a:extLst>
          </p:cNvPr>
          <p:cNvSpPr/>
          <p:nvPr/>
        </p:nvSpPr>
        <p:spPr>
          <a:xfrm rot="18360000">
            <a:off x="10945324" y="4735306"/>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Arrow: Right 8">
            <a:extLst>
              <a:ext uri="{FF2B5EF4-FFF2-40B4-BE49-F238E27FC236}">
                <a16:creationId xmlns:a16="http://schemas.microsoft.com/office/drawing/2014/main" id="{1EA388C0-0B24-6552-69AF-731963E040B7}"/>
              </a:ext>
            </a:extLst>
          </p:cNvPr>
          <p:cNvSpPr/>
          <p:nvPr/>
        </p:nvSpPr>
        <p:spPr>
          <a:xfrm>
            <a:off x="1077216" y="1115679"/>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TextBox 9">
            <a:extLst>
              <a:ext uri="{FF2B5EF4-FFF2-40B4-BE49-F238E27FC236}">
                <a16:creationId xmlns:a16="http://schemas.microsoft.com/office/drawing/2014/main" id="{8CB2F21A-493C-8860-D923-4E8AF7D71F4E}"/>
              </a:ext>
            </a:extLst>
          </p:cNvPr>
          <p:cNvSpPr txBox="1"/>
          <p:nvPr/>
        </p:nvSpPr>
        <p:spPr>
          <a:xfrm>
            <a:off x="-2208" y="1411358"/>
            <a:ext cx="1130852"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ighlight>
                  <a:srgbClr val="FFFF00"/>
                </a:highlight>
              </a:rPr>
              <a:t>All statements must be certified before proceeding to submit the request​</a:t>
            </a:r>
            <a:endParaRPr lang="en-US">
              <a:highlight>
                <a:srgbClr val="FFFF00"/>
              </a:highlight>
            </a:endParaRPr>
          </a:p>
        </p:txBody>
      </p:sp>
      <p:sp>
        <p:nvSpPr>
          <p:cNvPr id="3" name="TextBox 2">
            <a:extLst>
              <a:ext uri="{FF2B5EF4-FFF2-40B4-BE49-F238E27FC236}">
                <a16:creationId xmlns:a16="http://schemas.microsoft.com/office/drawing/2014/main" id="{B9A5E5F3-D125-AFB3-BB46-D97971405A0F}"/>
              </a:ext>
            </a:extLst>
          </p:cNvPr>
          <p:cNvSpPr txBox="1"/>
          <p:nvPr/>
        </p:nvSpPr>
        <p:spPr>
          <a:xfrm>
            <a:off x="2620162" y="4941115"/>
            <a:ext cx="5182997" cy="1918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69"/>
              </a:lnSpc>
            </a:pPr>
            <a:r>
              <a:rPr lang="en-US" sz="1050"/>
              <a:t>Some important things to remember when submitting a field trip request:  </a:t>
            </a:r>
          </a:p>
          <a:p>
            <a:pPr marL="228600" indent="-228600">
              <a:lnSpc>
                <a:spcPts val="1569"/>
              </a:lnSpc>
              <a:buFont typeface="Symbol"/>
              <a:buChar char="•"/>
            </a:pPr>
            <a:r>
              <a:rPr lang="en-US" sz="1050">
                <a:highlight>
                  <a:srgbClr val="FFFF00"/>
                </a:highlight>
              </a:rPr>
              <a:t>There should be a lead time of at least 25-30 days for each field trip request </a:t>
            </a:r>
          </a:p>
          <a:p>
            <a:pPr marL="228600" indent="-228600">
              <a:lnSpc>
                <a:spcPts val="1569"/>
              </a:lnSpc>
              <a:buFont typeface="Symbol"/>
              <a:buChar char="•"/>
            </a:pPr>
            <a:r>
              <a:rPr lang="en-US" sz="1050">
                <a:highlight>
                  <a:srgbClr val="FFFF00"/>
                </a:highlight>
              </a:rPr>
              <a:t>If all necessary documents are submitted, the approval of a field trip request is expected to take approximately 5-10 business days, though the exact timing depends on the availability of the certifying parties </a:t>
            </a:r>
          </a:p>
          <a:p>
            <a:pPr marL="228600" indent="-228600">
              <a:lnSpc>
                <a:spcPts val="1569"/>
              </a:lnSpc>
              <a:buFont typeface="Symbol"/>
              <a:buChar char="•"/>
            </a:pPr>
            <a:r>
              <a:rPr lang="en-US" sz="1050">
                <a:highlight>
                  <a:srgbClr val="FFFF00"/>
                </a:highlight>
              </a:rPr>
              <a:t>The principal must be the first approver, then all subsequent approvers (Risk, OEHS, etc.) can certify at the same time, but the final approver will either be the Region or Deputy Superintendent level (depending on type of field trip) and they cannot approve until all others have been submitted </a:t>
            </a:r>
          </a:p>
        </p:txBody>
      </p:sp>
    </p:spTree>
    <p:extLst>
      <p:ext uri="{BB962C8B-B14F-4D97-AF65-F5344CB8AC3E}">
        <p14:creationId xmlns:p14="http://schemas.microsoft.com/office/powerpoint/2010/main" val="3669488874"/>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0C025C95-036E-EC86-24D2-19DB621094C5}"/>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81FC7F02-2CB5-FF7C-8FB9-438639BA6868}"/>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2" name="Title 1">
            <a:extLst>
              <a:ext uri="{FF2B5EF4-FFF2-40B4-BE49-F238E27FC236}">
                <a16:creationId xmlns:a16="http://schemas.microsoft.com/office/drawing/2014/main" id="{7356D6E9-AFE4-2B11-38E7-E490D21DAB94}"/>
              </a:ext>
            </a:extLst>
          </p:cNvPr>
          <p:cNvSpPr>
            <a:spLocks noGrp="1"/>
          </p:cNvSpPr>
          <p:nvPr>
            <p:ph type="title"/>
          </p:nvPr>
        </p:nvSpPr>
        <p:spPr/>
        <p:txBody>
          <a:bodyPr/>
          <a:lstStyle/>
          <a:p>
            <a:r>
              <a:rPr lang="en-US">
                <a:latin typeface="Poppins"/>
                <a:cs typeface="Poppins"/>
              </a:rPr>
              <a:t>Requesting an Athletic League and Non-League Field Trip</a:t>
            </a:r>
          </a:p>
        </p:txBody>
      </p:sp>
    </p:spTree>
    <p:extLst>
      <p:ext uri="{BB962C8B-B14F-4D97-AF65-F5344CB8AC3E}">
        <p14:creationId xmlns:p14="http://schemas.microsoft.com/office/powerpoint/2010/main" val="1356222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117CD565-0ACB-645E-C64D-D608BDAC3E40}"/>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63A87EAA-8C65-363C-5610-D7A7176D6F31}"/>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88849760-1D58-303C-0B37-844077060A73}"/>
              </a:ext>
            </a:extLst>
          </p:cNvPr>
          <p:cNvSpPr txBox="1"/>
          <p:nvPr/>
        </p:nvSpPr>
        <p:spPr>
          <a:xfrm>
            <a:off x="387326" y="1128793"/>
            <a:ext cx="10531533" cy="2616060"/>
          </a:xfrm>
          <a:prstGeom prst="rect">
            <a:avLst/>
          </a:prstGeom>
          <a:noFill/>
          <a:ln>
            <a:noFill/>
          </a:ln>
        </p:spPr>
        <p:txBody>
          <a:bodyPr spcFirstLastPara="1" wrap="square" lIns="91425" tIns="45700" rIns="91425" bIns="45700" anchor="t" anchorCtr="0">
            <a:spAutoFit/>
          </a:bodyPr>
          <a:lstStyle/>
          <a:p>
            <a:pPr marL="285750" lvl="1" indent="-285750">
              <a:buFont typeface="Arial"/>
              <a:buChar char="•"/>
            </a:pPr>
            <a:r>
              <a:rPr lang="en-US" sz="1800"/>
              <a:t>From the Field Trip Menu, click on "Create Field Trip"</a:t>
            </a:r>
          </a:p>
          <a:p>
            <a:pPr marL="285750" lvl="1" indent="-285750">
              <a:buFont typeface="Arial"/>
              <a:buChar char="•"/>
            </a:pPr>
            <a:endParaRPr lang="en-US" sz="1800"/>
          </a:p>
          <a:p>
            <a:pPr marL="285750" lvl="1" indent="-285750">
              <a:buFont typeface="Arial"/>
              <a:buChar char="•"/>
            </a:pPr>
            <a:r>
              <a:rPr lang="en-US" sz="1800"/>
              <a:t>Select "Athletic" from the "Type of Trip" section</a:t>
            </a:r>
          </a:p>
          <a:p>
            <a:pPr marL="285750" lvl="1" indent="-285750">
              <a:buChar char="•"/>
            </a:pPr>
            <a:endParaRPr lang="en-US" sz="1800">
              <a:ea typeface="Poppins"/>
            </a:endParaRPr>
          </a:p>
          <a:p>
            <a:pPr marL="285750" lvl="1" indent="-285750">
              <a:buFont typeface="Arial"/>
              <a:buChar char="•"/>
            </a:pPr>
            <a:r>
              <a:rPr lang="en-US" sz="1800">
                <a:ea typeface="Poppins"/>
              </a:rPr>
              <a:t>See next slides for options for "Type of Athletic Trip"</a:t>
            </a:r>
          </a:p>
          <a:p>
            <a:pPr marL="742950" indent="-285750">
              <a:buFont typeface="Wingdings"/>
              <a:buChar char="§"/>
            </a:pPr>
            <a:endParaRPr lang="en-US">
              <a:ea typeface="Poppins"/>
            </a:endParaRPr>
          </a:p>
          <a:p>
            <a:pPr marL="742950" lvl="2" indent="-285750">
              <a:buFont typeface="Wingdings"/>
              <a:buChar char="§"/>
            </a:pPr>
            <a:endParaRPr lang="en-US">
              <a:ea typeface="Poppins"/>
            </a:endParaRPr>
          </a:p>
          <a:p>
            <a:pPr marL="285750" lvl="1" indent="-285750">
              <a:buFont typeface="Arial"/>
              <a:buChar char="•"/>
            </a:pPr>
            <a:endParaRPr lang="en-US"/>
          </a:p>
          <a:p>
            <a:pPr marL="742950" indent="-285750">
              <a:buFont typeface="Wingdings"/>
              <a:buChar char="§"/>
            </a:pPr>
            <a:endParaRPr lang="en-US">
              <a:ea typeface="Poppins"/>
            </a:endParaRPr>
          </a:p>
          <a:p>
            <a:pPr lvl="1"/>
            <a:endParaRPr lang="en-US" sz="1800">
              <a:ea typeface="Poppins"/>
            </a:endParaRPr>
          </a:p>
        </p:txBody>
      </p:sp>
      <p:sp>
        <p:nvSpPr>
          <p:cNvPr id="311" name="Google Shape;311;p25">
            <a:extLst>
              <a:ext uri="{FF2B5EF4-FFF2-40B4-BE49-F238E27FC236}">
                <a16:creationId xmlns:a16="http://schemas.microsoft.com/office/drawing/2014/main" id="{2BCDA333-9F1D-E20B-79FD-D393C9369261}"/>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Creating the Request</a:t>
            </a:r>
            <a:endParaRPr lang="en-US"/>
          </a:p>
        </p:txBody>
      </p:sp>
      <p:pic>
        <p:nvPicPr>
          <p:cNvPr id="2" name="Picture 1" descr="A screenshot of a computer&#10;&#10;AI-generated content may be incorrect.">
            <a:extLst>
              <a:ext uri="{FF2B5EF4-FFF2-40B4-BE49-F238E27FC236}">
                <a16:creationId xmlns:a16="http://schemas.microsoft.com/office/drawing/2014/main" id="{26D72C1E-8AFD-838A-2BE3-7DF245F34AC1}"/>
              </a:ext>
            </a:extLst>
          </p:cNvPr>
          <p:cNvPicPr>
            <a:picLocks noChangeAspect="1"/>
          </p:cNvPicPr>
          <p:nvPr/>
        </p:nvPicPr>
        <p:blipFill>
          <a:blip r:embed="rId5"/>
          <a:stretch>
            <a:fillRect/>
          </a:stretch>
        </p:blipFill>
        <p:spPr>
          <a:xfrm>
            <a:off x="0" y="2901300"/>
            <a:ext cx="12192000" cy="2145935"/>
          </a:xfrm>
          <a:prstGeom prst="rect">
            <a:avLst/>
          </a:prstGeom>
        </p:spPr>
      </p:pic>
      <p:sp>
        <p:nvSpPr>
          <p:cNvPr id="3" name="TextBox 2">
            <a:extLst>
              <a:ext uri="{FF2B5EF4-FFF2-40B4-BE49-F238E27FC236}">
                <a16:creationId xmlns:a16="http://schemas.microsoft.com/office/drawing/2014/main" id="{339EE0E0-57B0-220E-E045-AA25B511D6E4}"/>
              </a:ext>
            </a:extLst>
          </p:cNvPr>
          <p:cNvSpPr txBox="1"/>
          <p:nvPr/>
        </p:nvSpPr>
        <p:spPr>
          <a:xfrm>
            <a:off x="5484565" y="5133538"/>
            <a:ext cx="49103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t>Please note, that “Athletic non-LAUSD bus” and “Athletic-Practice bus” are special options for the Athletic teams for use in special circumstances, such as the use of a charter bus or for schools with limited or no practice facilities on site. More information on those options can be discussed directly with the Athletics team.</a:t>
            </a:r>
          </a:p>
        </p:txBody>
      </p:sp>
      <p:sp>
        <p:nvSpPr>
          <p:cNvPr id="5" name="Arrow: Right 4">
            <a:extLst>
              <a:ext uri="{FF2B5EF4-FFF2-40B4-BE49-F238E27FC236}">
                <a16:creationId xmlns:a16="http://schemas.microsoft.com/office/drawing/2014/main" id="{91FDC830-3656-4B18-1D86-54B60FAB0F14}"/>
              </a:ext>
            </a:extLst>
          </p:cNvPr>
          <p:cNvSpPr/>
          <p:nvPr/>
        </p:nvSpPr>
        <p:spPr>
          <a:xfrm rot="18360000">
            <a:off x="9001874" y="4595489"/>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Arrow: Right 5">
            <a:extLst>
              <a:ext uri="{FF2B5EF4-FFF2-40B4-BE49-F238E27FC236}">
                <a16:creationId xmlns:a16="http://schemas.microsoft.com/office/drawing/2014/main" id="{7F23B174-6111-7BF3-3F71-EF562C787381}"/>
              </a:ext>
            </a:extLst>
          </p:cNvPr>
          <p:cNvSpPr/>
          <p:nvPr/>
        </p:nvSpPr>
        <p:spPr>
          <a:xfrm rot="13920000">
            <a:off x="6114662" y="4595489"/>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4068173629"/>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E4694831-B5C8-CA77-EE0D-33AD92D28D47}"/>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F06D6DC7-A0CB-AAC0-8398-DE743398703F}"/>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B35C9FA1-67A0-F60C-E4BF-62EE492D6AC3}"/>
              </a:ext>
            </a:extLst>
          </p:cNvPr>
          <p:cNvSpPr txBox="1"/>
          <p:nvPr/>
        </p:nvSpPr>
        <p:spPr>
          <a:xfrm>
            <a:off x="394945" y="1014192"/>
            <a:ext cx="5704637" cy="4939773"/>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1800">
                <a:ea typeface="Poppins"/>
                <a:sym typeface="Poppins"/>
              </a:rPr>
              <a:t>If "Tournament" is selected, users will be required to choose the type of Tournament: "Local/CIF State Playoffs" or "Non-local (75+ miles)/ Overnight" before proceeding to the "Special Activities" section</a:t>
            </a:r>
          </a:p>
          <a:p>
            <a:pPr marL="285750" lvl="1" indent="-285750">
              <a:buChar char="•"/>
            </a:pPr>
            <a:endParaRPr lang="en-US" sz="1800">
              <a:ea typeface="Poppins"/>
            </a:endParaRPr>
          </a:p>
          <a:p>
            <a:pPr marL="285750" lvl="1" indent="-285750">
              <a:buFont typeface="Arial"/>
              <a:buChar char="•"/>
            </a:pPr>
            <a:r>
              <a:rPr lang="en-US" sz="1800">
                <a:ea typeface="Poppins"/>
              </a:rPr>
              <a:t>After the "Special Activities" section, users will be required to enter the following Tournament information before proceeding to the "Contact Information" section: </a:t>
            </a:r>
          </a:p>
          <a:p>
            <a:pPr marL="1200150" lvl="3" indent="-285750">
              <a:buFont typeface="Arial"/>
              <a:buChar char="•"/>
            </a:pPr>
            <a:r>
              <a:rPr lang="en-US" sz="1700">
                <a:ea typeface="Poppins"/>
              </a:rPr>
              <a:t>Sport, Level</a:t>
            </a:r>
          </a:p>
          <a:p>
            <a:pPr marL="1200150" lvl="3" indent="-285750">
              <a:buFont typeface="Arial"/>
              <a:buChar char="•"/>
            </a:pPr>
            <a:r>
              <a:rPr lang="en-US" sz="1700">
                <a:ea typeface="Poppins"/>
              </a:rPr>
              <a:t>Tournament Name</a:t>
            </a:r>
          </a:p>
          <a:p>
            <a:pPr marL="1200150" lvl="3" indent="-285750">
              <a:buFont typeface="Arial"/>
              <a:buChar char="•"/>
            </a:pPr>
            <a:r>
              <a:rPr lang="en-US" sz="1700">
                <a:ea typeface="Poppins"/>
              </a:rPr>
              <a:t>Tournament Director</a:t>
            </a:r>
          </a:p>
          <a:p>
            <a:pPr marL="1200150" lvl="3" indent="-285750">
              <a:buFont typeface="Arial"/>
              <a:buChar char="•"/>
            </a:pPr>
            <a:r>
              <a:rPr lang="en-US" sz="1700">
                <a:ea typeface="Poppins"/>
              </a:rPr>
              <a:t>Contact Phone &amp; Email</a:t>
            </a:r>
          </a:p>
          <a:p>
            <a:pPr marL="1200150" lvl="3" indent="-285750">
              <a:buFont typeface="Arial"/>
              <a:buChar char="•"/>
            </a:pPr>
            <a:r>
              <a:rPr lang="en-US" sz="1700">
                <a:ea typeface="Poppins"/>
              </a:rPr>
              <a:t>Section/State</a:t>
            </a:r>
          </a:p>
          <a:p>
            <a:pPr marL="1200150" lvl="3" indent="-285750">
              <a:buFont typeface="Arial"/>
              <a:buChar char="•"/>
            </a:pPr>
            <a:r>
              <a:rPr lang="en-US" sz="1700">
                <a:ea typeface="Poppins"/>
              </a:rPr>
              <a:t>Sanctioned By</a:t>
            </a:r>
          </a:p>
          <a:p>
            <a:pPr marL="1200150" lvl="3" indent="-285750">
              <a:buFont typeface="Arial"/>
              <a:buChar char="•"/>
            </a:pPr>
            <a:r>
              <a:rPr lang="en-US" sz="1700">
                <a:ea typeface="Poppins"/>
              </a:rPr>
              <a:t>Host School</a:t>
            </a:r>
          </a:p>
          <a:p>
            <a:pPr marL="1200150" lvl="3" indent="-285750">
              <a:buFont typeface="Arial"/>
              <a:buChar char="•"/>
            </a:pPr>
            <a:r>
              <a:rPr lang="en-US" sz="1700">
                <a:ea typeface="Poppins"/>
              </a:rPr>
              <a:t>Entry Fee</a:t>
            </a:r>
          </a:p>
          <a:p>
            <a:pPr marL="1200150" lvl="3" indent="-285750">
              <a:buFont typeface="Arial"/>
              <a:buChar char="•"/>
            </a:pPr>
            <a:r>
              <a:rPr lang="en-US" sz="1700">
                <a:ea typeface="Poppins"/>
              </a:rPr>
              <a:t>Description of Awards</a:t>
            </a:r>
            <a:endParaRPr lang="en-US" sz="1700"/>
          </a:p>
        </p:txBody>
      </p:sp>
      <p:sp>
        <p:nvSpPr>
          <p:cNvPr id="311" name="Google Shape;311;p25">
            <a:extLst>
              <a:ext uri="{FF2B5EF4-FFF2-40B4-BE49-F238E27FC236}">
                <a16:creationId xmlns:a16="http://schemas.microsoft.com/office/drawing/2014/main" id="{57835E19-311E-DF6F-A4FD-EF095ABFD7ED}"/>
              </a:ext>
            </a:extLst>
          </p:cNvPr>
          <p:cNvSpPr txBox="1"/>
          <p:nvPr/>
        </p:nvSpPr>
        <p:spPr>
          <a:xfrm>
            <a:off x="360296" y="135958"/>
            <a:ext cx="10709551" cy="1323399"/>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Tournament Trips</a:t>
            </a:r>
            <a:endParaRPr lang="en-US"/>
          </a:p>
          <a:p>
            <a:endParaRPr lang="en-US" sz="4000" b="1">
              <a:solidFill>
                <a:srgbClr val="002177"/>
              </a:solidFill>
              <a:latin typeface="Poppins"/>
              <a:cs typeface="Poppins"/>
            </a:endParaRPr>
          </a:p>
        </p:txBody>
      </p:sp>
      <p:pic>
        <p:nvPicPr>
          <p:cNvPr id="2" name="Picture 1" descr="A screenshot of a computer&#10;&#10;AI-generated content may be incorrect.">
            <a:extLst>
              <a:ext uri="{FF2B5EF4-FFF2-40B4-BE49-F238E27FC236}">
                <a16:creationId xmlns:a16="http://schemas.microsoft.com/office/drawing/2014/main" id="{68A72C85-4D91-D19E-B73F-312406B36894}"/>
              </a:ext>
            </a:extLst>
          </p:cNvPr>
          <p:cNvPicPr>
            <a:picLocks noChangeAspect="1"/>
          </p:cNvPicPr>
          <p:nvPr/>
        </p:nvPicPr>
        <p:blipFill>
          <a:blip r:embed="rId5"/>
          <a:stretch>
            <a:fillRect/>
          </a:stretch>
        </p:blipFill>
        <p:spPr>
          <a:xfrm>
            <a:off x="6193367" y="1194179"/>
            <a:ext cx="5901266" cy="3969224"/>
          </a:xfrm>
          <a:prstGeom prst="rect">
            <a:avLst/>
          </a:prstGeom>
        </p:spPr>
      </p:pic>
    </p:spTree>
    <p:extLst>
      <p:ext uri="{BB962C8B-B14F-4D97-AF65-F5344CB8AC3E}">
        <p14:creationId xmlns:p14="http://schemas.microsoft.com/office/powerpoint/2010/main" val="1124784401"/>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94C93E38-919C-8A2C-E6F3-8B05B780EF48}"/>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4E91A646-25C8-14B1-0D07-A2A2C9C305B0}"/>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350472FC-F58C-D9A8-3EF3-777BDA1D1354}"/>
              </a:ext>
            </a:extLst>
          </p:cNvPr>
          <p:cNvSpPr txBox="1"/>
          <p:nvPr/>
        </p:nvSpPr>
        <p:spPr>
          <a:xfrm>
            <a:off x="372306" y="1217847"/>
            <a:ext cx="11450181" cy="2308284"/>
          </a:xfrm>
          <a:prstGeom prst="rect">
            <a:avLst/>
          </a:prstGeom>
          <a:noFill/>
          <a:ln>
            <a:noFill/>
          </a:ln>
        </p:spPr>
        <p:txBody>
          <a:bodyPr spcFirstLastPara="1" wrap="square" lIns="91425" tIns="45700" rIns="91425" bIns="45700" anchor="t" anchorCtr="0">
            <a:spAutoFit/>
          </a:bodyPr>
          <a:lstStyle/>
          <a:p>
            <a:pPr marL="285750" lvl="1" indent="-285750">
              <a:buFont typeface="Arial,Sans-Serif"/>
              <a:buChar char="•"/>
            </a:pPr>
            <a:r>
              <a:rPr lang="en-US" sz="1800">
                <a:sym typeface="Poppins"/>
              </a:rPr>
              <a:t>If "League/Non-League" is selected, users will be required to enter the following League/Non-League Information:</a:t>
            </a:r>
          </a:p>
          <a:p>
            <a:pPr marL="285750" lvl="1" indent="-285750">
              <a:buFont typeface="Arial,Sans-Serif"/>
              <a:buChar char="•"/>
            </a:pPr>
            <a:endParaRPr lang="en-US" sz="1800">
              <a:sym typeface="Poppins"/>
            </a:endParaRPr>
          </a:p>
          <a:p>
            <a:pPr marL="742950" lvl="2" indent="-285750">
              <a:buFont typeface="Wingdings,Sans-Serif"/>
              <a:buChar char="§"/>
            </a:pPr>
            <a:r>
              <a:rPr lang="en-US" sz="1800">
                <a:sym typeface="Poppins"/>
              </a:rPr>
              <a:t>Sport, Level, Departure Date &amp; Time, Destination Site, Return Time, and any Notes/Comments (users must click the "+" Action button before proceeding to the "Contact Information" section)</a:t>
            </a:r>
          </a:p>
          <a:p>
            <a:pPr marL="285750" lvl="1" indent="-285750">
              <a:buFont typeface="Arial,Sans-Serif"/>
              <a:buChar char="•"/>
            </a:pPr>
            <a:endParaRPr lang="en-US" sz="1800">
              <a:sym typeface="Poppins"/>
            </a:endParaRPr>
          </a:p>
          <a:p>
            <a:pPr marL="285750" lvl="1" indent="-285750">
              <a:buFont typeface="Arial,Sans-Serif"/>
              <a:buChar char="•"/>
            </a:pPr>
            <a:endParaRPr lang="en-US" sz="1800"/>
          </a:p>
          <a:p>
            <a:pPr lvl="1"/>
            <a:endParaRPr lang="en-US" sz="1800">
              <a:ea typeface="Poppins"/>
            </a:endParaRPr>
          </a:p>
        </p:txBody>
      </p:sp>
      <p:sp>
        <p:nvSpPr>
          <p:cNvPr id="311" name="Google Shape;311;p25">
            <a:extLst>
              <a:ext uri="{FF2B5EF4-FFF2-40B4-BE49-F238E27FC236}">
                <a16:creationId xmlns:a16="http://schemas.microsoft.com/office/drawing/2014/main" id="{B8D407E1-53BD-A75E-64B9-2E541D25DE24}"/>
              </a:ext>
            </a:extLst>
          </p:cNvPr>
          <p:cNvSpPr txBox="1"/>
          <p:nvPr/>
        </p:nvSpPr>
        <p:spPr>
          <a:xfrm>
            <a:off x="360296" y="135958"/>
            <a:ext cx="10709551" cy="1323399"/>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League / Non-League Trips</a:t>
            </a:r>
            <a:endParaRPr lang="en-US"/>
          </a:p>
          <a:p>
            <a:endParaRPr lang="en-US" sz="4000" b="1">
              <a:solidFill>
                <a:srgbClr val="002177"/>
              </a:solidFill>
              <a:latin typeface="Poppins"/>
              <a:cs typeface="Poppins"/>
            </a:endParaRPr>
          </a:p>
        </p:txBody>
      </p:sp>
      <p:pic>
        <p:nvPicPr>
          <p:cNvPr id="2" name="Picture 1" descr="A screen shot of a website&#10;&#10;AI-generated content may be incorrect.">
            <a:extLst>
              <a:ext uri="{FF2B5EF4-FFF2-40B4-BE49-F238E27FC236}">
                <a16:creationId xmlns:a16="http://schemas.microsoft.com/office/drawing/2014/main" id="{E04EADF0-DB2E-5970-EEF9-64881352C05A}"/>
              </a:ext>
            </a:extLst>
          </p:cNvPr>
          <p:cNvPicPr>
            <a:picLocks noChangeAspect="1"/>
          </p:cNvPicPr>
          <p:nvPr/>
        </p:nvPicPr>
        <p:blipFill>
          <a:blip r:embed="rId4"/>
          <a:stretch>
            <a:fillRect/>
          </a:stretch>
        </p:blipFill>
        <p:spPr>
          <a:xfrm>
            <a:off x="1574540" y="2826935"/>
            <a:ext cx="9327250" cy="3114818"/>
          </a:xfrm>
          <a:prstGeom prst="rect">
            <a:avLst/>
          </a:prstGeom>
        </p:spPr>
      </p:pic>
    </p:spTree>
    <p:extLst>
      <p:ext uri="{BB962C8B-B14F-4D97-AF65-F5344CB8AC3E}">
        <p14:creationId xmlns:p14="http://schemas.microsoft.com/office/powerpoint/2010/main" val="2473468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B657119C-35B3-9579-A4EB-F4F4A42D6D1A}"/>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77E3C82F-5E32-BC19-2141-7B9B03CE664A}"/>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2" name="Title 1">
            <a:extLst>
              <a:ext uri="{FF2B5EF4-FFF2-40B4-BE49-F238E27FC236}">
                <a16:creationId xmlns:a16="http://schemas.microsoft.com/office/drawing/2014/main" id="{A9DAF0F4-8033-B1CF-3570-635CB3709FBB}"/>
              </a:ext>
            </a:extLst>
          </p:cNvPr>
          <p:cNvSpPr>
            <a:spLocks noGrp="1"/>
          </p:cNvSpPr>
          <p:nvPr>
            <p:ph type="title"/>
          </p:nvPr>
        </p:nvSpPr>
        <p:spPr/>
        <p:txBody>
          <a:bodyPr/>
          <a:lstStyle/>
          <a:p>
            <a:r>
              <a:rPr lang="en-US">
                <a:latin typeface="Poppins"/>
                <a:cs typeface="Poppins"/>
              </a:rPr>
              <a:t>Modifying, Editing, and Cloning a Field Trip Request</a:t>
            </a:r>
            <a:endParaRPr lang="en-US"/>
          </a:p>
        </p:txBody>
      </p:sp>
    </p:spTree>
    <p:extLst>
      <p:ext uri="{BB962C8B-B14F-4D97-AF65-F5344CB8AC3E}">
        <p14:creationId xmlns:p14="http://schemas.microsoft.com/office/powerpoint/2010/main" val="26985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341E4-105C-4B74-DCCD-FBB6126EF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19EBB-5CEF-45E0-DD60-5DA7897E8A34}"/>
              </a:ext>
            </a:extLst>
          </p:cNvPr>
          <p:cNvSpPr>
            <a:spLocks noGrp="1"/>
          </p:cNvSpPr>
          <p:nvPr>
            <p:ph type="title"/>
          </p:nvPr>
        </p:nvSpPr>
        <p:spPr/>
        <p:txBody>
          <a:bodyPr/>
          <a:lstStyle/>
          <a:p>
            <a:r>
              <a:rPr lang="en-US">
                <a:latin typeface="Poppins"/>
                <a:cs typeface="Poppins"/>
              </a:rPr>
              <a:t>Launch Details &amp; Overview of Enhancements</a:t>
            </a:r>
            <a:endParaRPr lang="en-US"/>
          </a:p>
        </p:txBody>
      </p:sp>
      <p:sp>
        <p:nvSpPr>
          <p:cNvPr id="3" name="Text Placeholder 2">
            <a:extLst>
              <a:ext uri="{FF2B5EF4-FFF2-40B4-BE49-F238E27FC236}">
                <a16:creationId xmlns:a16="http://schemas.microsoft.com/office/drawing/2014/main" id="{F3CEAC26-A505-3F72-5D15-07A1EA3FC5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8385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C222ED2C-D719-AA27-DD81-9C10446B01CE}"/>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B6457341-1579-9867-AC4D-5B21B777E418}"/>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1C099F40-CD70-93FC-84FC-089E10963077}"/>
              </a:ext>
            </a:extLst>
          </p:cNvPr>
          <p:cNvSpPr txBox="1"/>
          <p:nvPr/>
        </p:nvSpPr>
        <p:spPr>
          <a:xfrm>
            <a:off x="396114" y="1555029"/>
            <a:ext cx="11275603" cy="4524275"/>
          </a:xfrm>
          <a:prstGeom prst="rect">
            <a:avLst/>
          </a:prstGeom>
          <a:noFill/>
          <a:ln>
            <a:noFill/>
          </a:ln>
        </p:spPr>
        <p:txBody>
          <a:bodyPr spcFirstLastPara="1" wrap="square" lIns="91425" tIns="45700" rIns="91425" bIns="45700" anchor="t" anchorCtr="0">
            <a:spAutoFit/>
          </a:bodyPr>
          <a:lstStyle/>
          <a:p>
            <a:pPr marL="285750" lvl="1" indent="-285750">
              <a:buFont typeface="Arial,Sans-Serif"/>
              <a:buChar char="•"/>
            </a:pPr>
            <a:r>
              <a:rPr lang="en-US" sz="1200" dirty="0">
                <a:sym typeface="Poppins"/>
              </a:rPr>
              <a:t>Main difference between Modifying, Editing, and Cloning (</a:t>
            </a:r>
            <a:r>
              <a:rPr lang="en-US" sz="1200" dirty="0">
                <a:highlight>
                  <a:srgbClr val="FFFF00"/>
                </a:highlight>
                <a:sym typeface="Poppins"/>
              </a:rPr>
              <a:t>please note that approvers cannot modify or edit trip requests</a:t>
            </a:r>
            <a:r>
              <a:rPr lang="en-US" sz="1200" dirty="0">
                <a:sym typeface="Poppins"/>
              </a:rPr>
              <a:t>)</a:t>
            </a:r>
          </a:p>
          <a:p>
            <a:pPr marL="285750" lvl="1" indent="-285750">
              <a:buChar char="•"/>
            </a:pPr>
            <a:endParaRPr lang="en-US" sz="1200"/>
          </a:p>
          <a:p>
            <a:pPr marL="742950" lvl="2" indent="-285750">
              <a:buFont typeface="Wingdings"/>
              <a:buChar char="§"/>
            </a:pPr>
            <a:r>
              <a:rPr lang="en-US" sz="1200" b="1" dirty="0">
                <a:ea typeface="Poppins"/>
              </a:rPr>
              <a:t>Edit – </a:t>
            </a:r>
            <a:r>
              <a:rPr lang="en-US" sz="1200" dirty="0">
                <a:ea typeface="Poppins"/>
              </a:rPr>
              <a:t>Can only be used if the request has </a:t>
            </a:r>
            <a:r>
              <a:rPr lang="en-US" sz="1200" b="1" u="sng" dirty="0">
                <a:ea typeface="Poppins"/>
              </a:rPr>
              <a:t>not</a:t>
            </a:r>
            <a:r>
              <a:rPr lang="en-US" sz="1200" b="1" dirty="0">
                <a:ea typeface="Poppins"/>
              </a:rPr>
              <a:t> </a:t>
            </a:r>
            <a:r>
              <a:rPr lang="en-US" sz="1200" dirty="0">
                <a:ea typeface="Poppins"/>
              </a:rPr>
              <a:t>been certified or approved</a:t>
            </a:r>
          </a:p>
          <a:p>
            <a:pPr marL="457200" lvl="2"/>
            <a:endParaRPr lang="en-US" sz="1200">
              <a:ea typeface="Poppins"/>
            </a:endParaRPr>
          </a:p>
          <a:p>
            <a:pPr marL="914400" lvl="3"/>
            <a:r>
              <a:rPr lang="en-US" sz="1200" i="1" dirty="0">
                <a:solidFill>
                  <a:srgbClr val="FF0000"/>
                </a:solidFill>
                <a:ea typeface="Poppins"/>
              </a:rPr>
              <a:t>Example: You realize that you forgot to add a student, and you notice no one has certified or approved the request. You must use the "edit" button to update the request, add the student, and re-submit. </a:t>
            </a:r>
            <a:endParaRPr lang="en-US" sz="1100" i="1" dirty="0">
              <a:solidFill>
                <a:srgbClr val="FF0000"/>
              </a:solidFill>
            </a:endParaRPr>
          </a:p>
          <a:p>
            <a:pPr marL="742950" lvl="2" indent="-285750">
              <a:buFont typeface="Wingdings"/>
              <a:buChar char="§"/>
            </a:pPr>
            <a:endParaRPr lang="en-US" sz="1200">
              <a:ea typeface="Poppins"/>
            </a:endParaRPr>
          </a:p>
          <a:p>
            <a:pPr marL="742950" lvl="2" indent="-285750">
              <a:buFont typeface="Wingdings"/>
              <a:buChar char="§"/>
            </a:pPr>
            <a:r>
              <a:rPr lang="en-US" sz="1200" b="1" dirty="0">
                <a:ea typeface="Poppins"/>
              </a:rPr>
              <a:t>Modify – </a:t>
            </a:r>
            <a:r>
              <a:rPr lang="en-US" sz="1200" dirty="0">
                <a:ea typeface="Poppins"/>
              </a:rPr>
              <a:t>Can only be used on these conditions (because some approvals might need to be resubmitted):</a:t>
            </a:r>
            <a:endParaRPr lang="en-US" sz="1200" dirty="0"/>
          </a:p>
          <a:p>
            <a:pPr marL="742950" lvl="2" indent="-285750">
              <a:buFont typeface="Wingdings"/>
              <a:buChar char="§"/>
            </a:pPr>
            <a:endParaRPr lang="en-US" sz="1200"/>
          </a:p>
          <a:p>
            <a:pPr marL="1200150" lvl="3" indent="-285750">
              <a:buFont typeface="Arial"/>
              <a:buChar char="•"/>
            </a:pPr>
            <a:r>
              <a:rPr lang="en-US" sz="1200" dirty="0"/>
              <a:t>If the Principal is among the approvers, approved by at least one approver other than Principal and status is “Pending Approval”</a:t>
            </a:r>
            <a:endParaRPr lang="en-US" sz="1050" dirty="0"/>
          </a:p>
          <a:p>
            <a:pPr marL="1200150" lvl="3" indent="-285750">
              <a:buFont typeface="Arial"/>
              <a:buChar char="•"/>
            </a:pPr>
            <a:endParaRPr lang="en-US" sz="1200"/>
          </a:p>
          <a:p>
            <a:pPr marL="1200150" lvl="3" indent="-285750">
              <a:buFont typeface="Arial"/>
              <a:buChar char="•"/>
            </a:pPr>
            <a:r>
              <a:rPr lang="en-US" sz="1200" dirty="0"/>
              <a:t>If the Principal is not an approver (for example an athletic trip), approved by one approver and status is “Pending Approval”</a:t>
            </a:r>
          </a:p>
          <a:p>
            <a:pPr marL="914400" lvl="3"/>
            <a:endParaRPr lang="en-US" sz="1200">
              <a:ea typeface="Poppins"/>
            </a:endParaRPr>
          </a:p>
          <a:p>
            <a:pPr marL="914400" lvl="3"/>
            <a:r>
              <a:rPr lang="en-US" sz="1200" i="1" dirty="0">
                <a:solidFill>
                  <a:srgbClr val="FF0000"/>
                </a:solidFill>
                <a:ea typeface="Poppins"/>
              </a:rPr>
              <a:t>Example: You realize that you forgot to add a student, and you notice the Principal and Risk Management have already approved. You must use the "modify" button to update the request, add the student, and re-submit. </a:t>
            </a:r>
            <a:endParaRPr lang="en-US" sz="1200" dirty="0">
              <a:ea typeface="Poppins"/>
            </a:endParaRPr>
          </a:p>
          <a:p>
            <a:pPr marL="1200150" lvl="3" indent="-285750">
              <a:buFont typeface="Arial"/>
              <a:buChar char="•"/>
            </a:pPr>
            <a:endParaRPr lang="en-US" sz="1200">
              <a:ea typeface="Poppins"/>
            </a:endParaRPr>
          </a:p>
          <a:p>
            <a:pPr marL="1200150" lvl="3" indent="-285750">
              <a:buFont typeface="Arial"/>
              <a:buChar char="•"/>
            </a:pPr>
            <a:endParaRPr lang="en-US" sz="1200">
              <a:ea typeface="Poppins"/>
            </a:endParaRPr>
          </a:p>
          <a:p>
            <a:pPr marL="742950" lvl="2" indent="-285750">
              <a:buFont typeface="Wingdings"/>
              <a:buChar char="§"/>
            </a:pPr>
            <a:r>
              <a:rPr lang="en-US" sz="1200" b="1" dirty="0"/>
              <a:t>Cloning – </a:t>
            </a:r>
            <a:r>
              <a:rPr lang="en-US" sz="1200" dirty="0"/>
              <a:t>Can only be used to copy the field trip request (users can update fields by using the Editing feature) – this feature should </a:t>
            </a:r>
            <a:r>
              <a:rPr lang="en-US" sz="1200" b="1" u="sng" dirty="0"/>
              <a:t>not </a:t>
            </a:r>
            <a:r>
              <a:rPr lang="en-US" sz="1200" dirty="0"/>
              <a:t>be used to update fields of a current field trip – as it requires all new approvals. </a:t>
            </a:r>
          </a:p>
          <a:p>
            <a:pPr marL="742950" lvl="2" indent="-285750">
              <a:buFont typeface="Wingdings"/>
              <a:buChar char="§"/>
            </a:pPr>
            <a:endParaRPr lang="en-US" sz="1200"/>
          </a:p>
          <a:p>
            <a:pPr marL="914400" lvl="4"/>
            <a:r>
              <a:rPr lang="en-US" sz="1200" i="1" dirty="0">
                <a:solidFill>
                  <a:srgbClr val="FF0000"/>
                </a:solidFill>
              </a:rPr>
              <a:t>Example: You take your class to the aquarium at the beginning of the year and then to the zoo at the end of the year. Everything will mostly stay the same, so you clone the trip and update only the changed fields (location, dates/times, etc.). Then you submit the cloned field as a new field trip request.  </a:t>
            </a:r>
          </a:p>
          <a:p>
            <a:pPr marL="457200" lvl="2">
              <a:buFont typeface="Wingdings"/>
            </a:pPr>
            <a:endParaRPr lang="en-US" sz="1200"/>
          </a:p>
        </p:txBody>
      </p:sp>
      <p:sp>
        <p:nvSpPr>
          <p:cNvPr id="311" name="Google Shape;311;p25">
            <a:extLst>
              <a:ext uri="{FF2B5EF4-FFF2-40B4-BE49-F238E27FC236}">
                <a16:creationId xmlns:a16="http://schemas.microsoft.com/office/drawing/2014/main" id="{3A15CBC9-E560-D88F-F9FC-4BC58CCDA231}"/>
              </a:ext>
            </a:extLst>
          </p:cNvPr>
          <p:cNvSpPr txBox="1"/>
          <p:nvPr/>
        </p:nvSpPr>
        <p:spPr>
          <a:xfrm>
            <a:off x="360296" y="135958"/>
            <a:ext cx="10709551" cy="1323399"/>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Modifying, Editing, and Cloning a Field Trip Request</a:t>
            </a:r>
            <a:endParaRPr lang="en-US"/>
          </a:p>
        </p:txBody>
      </p:sp>
    </p:spTree>
    <p:extLst>
      <p:ext uri="{BB962C8B-B14F-4D97-AF65-F5344CB8AC3E}">
        <p14:creationId xmlns:p14="http://schemas.microsoft.com/office/powerpoint/2010/main" val="368343474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0D886E74-E739-D774-58B9-04895CC7B934}"/>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403735EA-A35A-B2FF-E2B9-E09633F82BB4}"/>
              </a:ext>
            </a:extLst>
          </p:cNvPr>
          <p:cNvPicPr preferRelativeResize="0"/>
          <p:nvPr/>
        </p:nvPicPr>
        <p:blipFill rotWithShape="1">
          <a:blip r:embed="rId5">
            <a:alphaModFix/>
          </a:blip>
          <a:srcRect/>
          <a:stretch/>
        </p:blipFill>
        <p:spPr>
          <a:xfrm>
            <a:off x="393700" y="6086178"/>
            <a:ext cx="1363181" cy="411172"/>
          </a:xfrm>
          <a:prstGeom prst="rect">
            <a:avLst/>
          </a:prstGeom>
          <a:noFill/>
          <a:ln>
            <a:noFill/>
          </a:ln>
        </p:spPr>
      </p:pic>
      <p:sp>
        <p:nvSpPr>
          <p:cNvPr id="311" name="Google Shape;311;p25">
            <a:extLst>
              <a:ext uri="{FF2B5EF4-FFF2-40B4-BE49-F238E27FC236}">
                <a16:creationId xmlns:a16="http://schemas.microsoft.com/office/drawing/2014/main" id="{B4B743F9-1C24-C783-C4D1-013621E711A7}"/>
              </a:ext>
            </a:extLst>
          </p:cNvPr>
          <p:cNvSpPr txBox="1"/>
          <p:nvPr/>
        </p:nvSpPr>
        <p:spPr>
          <a:xfrm>
            <a:off x="360296" y="135958"/>
            <a:ext cx="10709551" cy="1323399"/>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Modifying, Editing, and Cloning a Field Trip Request</a:t>
            </a:r>
            <a:endParaRPr lang="en-US" sz="4000" b="1">
              <a:solidFill>
                <a:srgbClr val="002177"/>
              </a:solidFill>
              <a:latin typeface="Poppins"/>
              <a:cs typeface="Poppins"/>
            </a:endParaRPr>
          </a:p>
        </p:txBody>
      </p:sp>
      <p:pic>
        <p:nvPicPr>
          <p:cNvPr id="2" name="How to Edit, Modify or Clone a Field">
            <a:hlinkClick r:id="" action="ppaction://media"/>
            <a:extLst>
              <a:ext uri="{FF2B5EF4-FFF2-40B4-BE49-F238E27FC236}">
                <a16:creationId xmlns:a16="http://schemas.microsoft.com/office/drawing/2014/main" id="{29A93C51-C94A-5DB9-643A-F1287A65893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8140" y="1371600"/>
            <a:ext cx="9753600" cy="5486400"/>
          </a:xfrm>
          <a:prstGeom prst="rect">
            <a:avLst/>
          </a:prstGeom>
        </p:spPr>
      </p:pic>
    </p:spTree>
    <p:extLst>
      <p:ext uri="{BB962C8B-B14F-4D97-AF65-F5344CB8AC3E}">
        <p14:creationId xmlns:p14="http://schemas.microsoft.com/office/powerpoint/2010/main" val="10775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71FBFA1A-7DE4-EBED-1360-4C6D283C9219}"/>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13C66765-D29E-35EE-79F1-286EEF16E8AB}"/>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2" name="Title 1">
            <a:extLst>
              <a:ext uri="{FF2B5EF4-FFF2-40B4-BE49-F238E27FC236}">
                <a16:creationId xmlns:a16="http://schemas.microsoft.com/office/drawing/2014/main" id="{F04FB162-C28A-702E-B75C-CD7F7435E284}"/>
              </a:ext>
            </a:extLst>
          </p:cNvPr>
          <p:cNvSpPr>
            <a:spLocks noGrp="1"/>
          </p:cNvSpPr>
          <p:nvPr>
            <p:ph type="title"/>
          </p:nvPr>
        </p:nvSpPr>
        <p:spPr/>
        <p:txBody>
          <a:bodyPr/>
          <a:lstStyle/>
          <a:p>
            <a:r>
              <a:rPr lang="en-US">
                <a:latin typeface="Poppins"/>
                <a:cs typeface="Poppins"/>
              </a:rPr>
              <a:t>Canceling or Deleting a Field Trip Request</a:t>
            </a:r>
            <a:endParaRPr lang="en-US"/>
          </a:p>
        </p:txBody>
      </p:sp>
    </p:spTree>
    <p:extLst>
      <p:ext uri="{BB962C8B-B14F-4D97-AF65-F5344CB8AC3E}">
        <p14:creationId xmlns:p14="http://schemas.microsoft.com/office/powerpoint/2010/main" val="2568411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8D848A85-E3D2-52F7-E1BC-4BE106AB47D1}"/>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3C342A7D-298B-A516-1024-B2843835D4E4}"/>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23A22835-658B-D7FB-BA3E-A09F96C6427A}"/>
              </a:ext>
            </a:extLst>
          </p:cNvPr>
          <p:cNvSpPr txBox="1"/>
          <p:nvPr/>
        </p:nvSpPr>
        <p:spPr>
          <a:xfrm>
            <a:off x="353540" y="1718265"/>
            <a:ext cx="10408175" cy="3139281"/>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1800">
                <a:ea typeface="Poppins"/>
                <a:sym typeface="Poppins"/>
              </a:rPr>
              <a:t>Trips that are currently awaiting approval may be deleted at any time</a:t>
            </a:r>
          </a:p>
          <a:p>
            <a:pPr marL="285750" lvl="1" indent="-285750">
              <a:buChar char="•"/>
            </a:pPr>
            <a:endParaRPr lang="en-US" sz="1800">
              <a:ea typeface="Poppins"/>
              <a:sym typeface="Poppins"/>
            </a:endParaRPr>
          </a:p>
          <a:p>
            <a:pPr marL="285750" lvl="1" indent="-285750">
              <a:buChar char="•"/>
            </a:pPr>
            <a:r>
              <a:rPr lang="en-US" sz="1800">
                <a:ea typeface="Poppins"/>
                <a:sym typeface="Poppins"/>
              </a:rPr>
              <a:t>However, once the first approver has certified a trip, it can no longer be deleted</a:t>
            </a:r>
          </a:p>
          <a:p>
            <a:pPr marL="285750" lvl="1" indent="-285750">
              <a:buChar char="•"/>
            </a:pPr>
            <a:endParaRPr lang="en-US" sz="1800">
              <a:ea typeface="Poppins"/>
              <a:sym typeface="Poppins"/>
            </a:endParaRPr>
          </a:p>
          <a:p>
            <a:pPr marL="285750" lvl="1" indent="-285750">
              <a:buChar char="•"/>
            </a:pPr>
            <a:r>
              <a:rPr lang="en-US" sz="1800">
                <a:ea typeface="Poppins"/>
                <a:sym typeface="Poppins"/>
              </a:rPr>
              <a:t>At that point, the only option is to cancel the trip, which is important for maintaining accurate records on the dashboard</a:t>
            </a:r>
            <a:endParaRPr lang="en-US" sz="1800">
              <a:ea typeface="Poppins"/>
            </a:endParaRPr>
          </a:p>
          <a:p>
            <a:pPr marL="285750" lvl="1" indent="-285750">
              <a:buChar char="•"/>
            </a:pPr>
            <a:endParaRPr lang="en-US" sz="1800">
              <a:ea typeface="Poppins"/>
              <a:sym typeface="Poppins"/>
            </a:endParaRPr>
          </a:p>
          <a:p>
            <a:pPr marL="285750" lvl="1" indent="-285750">
              <a:buChar char="•"/>
            </a:pPr>
            <a:r>
              <a:rPr lang="en-US" sz="1800">
                <a:ea typeface="Poppins"/>
                <a:sym typeface="Poppins"/>
              </a:rPr>
              <a:t>This process ensures that all trip activities are appropriately tracked and accounted for in the system</a:t>
            </a:r>
            <a:endParaRPr lang="en-US" sz="1800">
              <a:ea typeface="Poppins"/>
            </a:endParaRPr>
          </a:p>
          <a:p>
            <a:pPr marL="742950" lvl="2" indent="-285750">
              <a:buFont typeface="Wingdings"/>
              <a:buChar char="§"/>
            </a:pPr>
            <a:endParaRPr lang="en-US" sz="1800">
              <a:ea typeface="Poppins"/>
            </a:endParaRPr>
          </a:p>
          <a:p>
            <a:pPr lvl="1"/>
            <a:endParaRPr lang="en-US" sz="1800">
              <a:ea typeface="Poppins"/>
            </a:endParaRPr>
          </a:p>
        </p:txBody>
      </p:sp>
      <p:sp>
        <p:nvSpPr>
          <p:cNvPr id="311" name="Google Shape;311;p25">
            <a:extLst>
              <a:ext uri="{FF2B5EF4-FFF2-40B4-BE49-F238E27FC236}">
                <a16:creationId xmlns:a16="http://schemas.microsoft.com/office/drawing/2014/main" id="{A180FDC0-6F53-2A06-1E10-F6615A72C1A5}"/>
              </a:ext>
            </a:extLst>
          </p:cNvPr>
          <p:cNvSpPr txBox="1"/>
          <p:nvPr/>
        </p:nvSpPr>
        <p:spPr>
          <a:xfrm>
            <a:off x="360296" y="135958"/>
            <a:ext cx="10709551" cy="1323399"/>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rPr>
              <a:t>Canceling or Deleting a Field Trip Request</a:t>
            </a:r>
          </a:p>
        </p:txBody>
      </p:sp>
    </p:spTree>
    <p:extLst>
      <p:ext uri="{BB962C8B-B14F-4D97-AF65-F5344CB8AC3E}">
        <p14:creationId xmlns:p14="http://schemas.microsoft.com/office/powerpoint/2010/main" val="845960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42CA14EF-8EED-49EC-2D3A-1C5294443CE5}"/>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74C8EB7F-C550-3118-7BEC-12FBAEF3E79A}"/>
              </a:ext>
            </a:extLst>
          </p:cNvPr>
          <p:cNvPicPr preferRelativeResize="0"/>
          <p:nvPr/>
        </p:nvPicPr>
        <p:blipFill rotWithShape="1">
          <a:blip r:embed="rId5">
            <a:alphaModFix/>
          </a:blip>
          <a:srcRect/>
          <a:stretch/>
        </p:blipFill>
        <p:spPr>
          <a:xfrm>
            <a:off x="393700" y="6086178"/>
            <a:ext cx="1363181" cy="411172"/>
          </a:xfrm>
          <a:prstGeom prst="rect">
            <a:avLst/>
          </a:prstGeom>
          <a:noFill/>
          <a:ln>
            <a:noFill/>
          </a:ln>
        </p:spPr>
      </p:pic>
      <p:sp>
        <p:nvSpPr>
          <p:cNvPr id="3" name="Google Shape;311;p25">
            <a:extLst>
              <a:ext uri="{FF2B5EF4-FFF2-40B4-BE49-F238E27FC236}">
                <a16:creationId xmlns:a16="http://schemas.microsoft.com/office/drawing/2014/main" id="{A2AC3B79-CDA5-9391-0C9F-D079DDD7DF19}"/>
              </a:ext>
            </a:extLst>
          </p:cNvPr>
          <p:cNvSpPr txBox="1"/>
          <p:nvPr/>
        </p:nvSpPr>
        <p:spPr>
          <a:xfrm>
            <a:off x="360296" y="135958"/>
            <a:ext cx="10709551" cy="1323399"/>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rPr>
              <a:t>Canceling or Deleting a Field Trip Request</a:t>
            </a:r>
          </a:p>
        </p:txBody>
      </p:sp>
      <p:pic>
        <p:nvPicPr>
          <p:cNvPr id="2" name="How to Cancel or Delete a Field Trip">
            <a:hlinkClick r:id="" action="ppaction://media"/>
            <a:extLst>
              <a:ext uri="{FF2B5EF4-FFF2-40B4-BE49-F238E27FC236}">
                <a16:creationId xmlns:a16="http://schemas.microsoft.com/office/drawing/2014/main" id="{F48F9765-6217-C3D2-64B1-3025B85AD9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8140" y="1264920"/>
            <a:ext cx="9753600" cy="5486400"/>
          </a:xfrm>
          <a:prstGeom prst="rect">
            <a:avLst/>
          </a:prstGeom>
        </p:spPr>
      </p:pic>
    </p:spTree>
    <p:extLst>
      <p:ext uri="{BB962C8B-B14F-4D97-AF65-F5344CB8AC3E}">
        <p14:creationId xmlns:p14="http://schemas.microsoft.com/office/powerpoint/2010/main" val="35893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E861C9BC-2370-3157-E540-4C1BC267E90D}"/>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9B6FB0AB-EDCB-3BFF-331B-4581AC0AE813}"/>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2" name="Title 1">
            <a:extLst>
              <a:ext uri="{FF2B5EF4-FFF2-40B4-BE49-F238E27FC236}">
                <a16:creationId xmlns:a16="http://schemas.microsoft.com/office/drawing/2014/main" id="{11DAF872-4578-7297-269F-B90EC08F6C2C}"/>
              </a:ext>
            </a:extLst>
          </p:cNvPr>
          <p:cNvSpPr>
            <a:spLocks noGrp="1"/>
          </p:cNvSpPr>
          <p:nvPr>
            <p:ph type="title"/>
          </p:nvPr>
        </p:nvSpPr>
        <p:spPr/>
        <p:txBody>
          <a:bodyPr/>
          <a:lstStyle/>
          <a:p>
            <a:r>
              <a:rPr lang="en-US">
                <a:latin typeface="Poppins"/>
                <a:cs typeface="Poppins"/>
              </a:rPr>
              <a:t>Reference Materials</a:t>
            </a:r>
            <a:endParaRPr lang="en-US"/>
          </a:p>
        </p:txBody>
      </p:sp>
    </p:spTree>
    <p:extLst>
      <p:ext uri="{BB962C8B-B14F-4D97-AF65-F5344CB8AC3E}">
        <p14:creationId xmlns:p14="http://schemas.microsoft.com/office/powerpoint/2010/main" val="166006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p:cNvGrpSpPr/>
        <p:nvPr/>
      </p:nvGrpSpPr>
      <p:grpSpPr>
        <a:xfrm>
          <a:off x="0" y="0"/>
          <a:ext cx="0" cy="0"/>
          <a:chOff x="0" y="0"/>
          <a:chExt cx="0" cy="0"/>
        </a:xfrm>
      </p:grpSpPr>
      <p:pic>
        <p:nvPicPr>
          <p:cNvPr id="309" name="Google Shape;309;p25"/>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1" name="Google Shape;311;p25"/>
          <p:cNvSpPr txBox="1"/>
          <p:nvPr/>
        </p:nvSpPr>
        <p:spPr>
          <a:xfrm>
            <a:off x="398415" y="244654"/>
            <a:ext cx="7089870"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Reference Materials</a:t>
            </a:r>
            <a:endParaRPr/>
          </a:p>
        </p:txBody>
      </p:sp>
      <p:sp>
        <p:nvSpPr>
          <p:cNvPr id="3" name="Google Shape;310;p25">
            <a:extLst>
              <a:ext uri="{FF2B5EF4-FFF2-40B4-BE49-F238E27FC236}">
                <a16:creationId xmlns:a16="http://schemas.microsoft.com/office/drawing/2014/main" id="{AB364E2A-80E4-3F0F-9A9F-1B10510F85B7}"/>
              </a:ext>
            </a:extLst>
          </p:cNvPr>
          <p:cNvSpPr txBox="1"/>
          <p:nvPr/>
        </p:nvSpPr>
        <p:spPr>
          <a:xfrm>
            <a:off x="404340" y="1019765"/>
            <a:ext cx="10999995" cy="4524275"/>
          </a:xfrm>
          <a:prstGeom prst="rect">
            <a:avLst/>
          </a:prstGeom>
          <a:noFill/>
          <a:ln>
            <a:noFill/>
          </a:ln>
        </p:spPr>
        <p:txBody>
          <a:bodyPr spcFirstLastPara="1" wrap="square" lIns="91425" tIns="45700" rIns="91425" bIns="45700" anchor="t" anchorCtr="0">
            <a:spAutoFit/>
          </a:bodyPr>
          <a:lstStyle/>
          <a:p>
            <a:pPr lvl="1"/>
            <a:r>
              <a:rPr lang="en-US" sz="1600">
                <a:ea typeface="Poppins"/>
              </a:rPr>
              <a:t>For more information about the Field Trip application, the following information is available in the Resources section of the Fieldtrip System website</a:t>
            </a:r>
            <a:r>
              <a:rPr lang="en-US" sz="1600">
                <a:ea typeface="Poppins"/>
                <a:sym typeface="Poppins"/>
              </a:rPr>
              <a:t>: </a:t>
            </a:r>
            <a:r>
              <a:rPr lang="en-US" sz="1600">
                <a:ea typeface="Poppins"/>
                <a:sym typeface="Poppins"/>
                <a:hlinkClick r:id="rId4"/>
              </a:rPr>
              <a:t>Field Trips – Risk Finance – Risk Finance and Insurance Services</a:t>
            </a:r>
            <a:endParaRPr lang="en-US" sz="1600">
              <a:highlight>
                <a:srgbClr val="FFFF00"/>
              </a:highlight>
              <a:ea typeface="Poppins"/>
              <a:hlinkClick r:id="rId4"/>
            </a:endParaRPr>
          </a:p>
          <a:p>
            <a:pPr marL="285750" lvl="1" indent="-285750">
              <a:buChar char="•"/>
            </a:pPr>
            <a:endParaRPr lang="en-US" sz="1600">
              <a:highlight>
                <a:srgbClr val="FFFF00"/>
              </a:highlight>
              <a:ea typeface="Poppins"/>
            </a:endParaRPr>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742950" lvl="2" indent="-285750">
              <a:buFont typeface="Wingdings"/>
              <a:buChar char="§"/>
            </a:pPr>
            <a:endParaRPr lang="en-US" sz="1600"/>
          </a:p>
          <a:p>
            <a:pPr marL="457200" lvl="2"/>
            <a:endParaRPr lang="en-US" sz="1600"/>
          </a:p>
          <a:p>
            <a:pPr marL="742950" lvl="2" indent="-285750">
              <a:buFont typeface="Wingdings"/>
              <a:buChar char="§"/>
            </a:pPr>
            <a:endParaRPr lang="en-US" sz="1600"/>
          </a:p>
          <a:p>
            <a:pPr lvl="1"/>
            <a:endParaRPr lang="en-US" sz="1600">
              <a:ea typeface="Poppins"/>
            </a:endParaRPr>
          </a:p>
        </p:txBody>
      </p:sp>
      <p:sp>
        <p:nvSpPr>
          <p:cNvPr id="4" name="TextBox 3">
            <a:extLst>
              <a:ext uri="{FF2B5EF4-FFF2-40B4-BE49-F238E27FC236}">
                <a16:creationId xmlns:a16="http://schemas.microsoft.com/office/drawing/2014/main" id="{2D060A1A-0ACB-3BF2-AFE7-0715DD308D30}"/>
              </a:ext>
            </a:extLst>
          </p:cNvPr>
          <p:cNvSpPr txBox="1"/>
          <p:nvPr/>
        </p:nvSpPr>
        <p:spPr>
          <a:xfrm>
            <a:off x="5905500" y="1879600"/>
            <a:ext cx="6121400"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1" indent="-285750">
              <a:buFont typeface="Courier New"/>
              <a:buChar char="o"/>
            </a:pPr>
            <a:r>
              <a:rPr lang="en-US" sz="1600"/>
              <a:t>Video Guides for: </a:t>
            </a:r>
            <a:endParaRPr lang="en-US"/>
          </a:p>
          <a:p>
            <a:pPr marL="285750" lvl="1" indent="-285750">
              <a:buFont typeface="Courier New"/>
              <a:buChar char="o"/>
            </a:pPr>
            <a:endParaRPr lang="en-US" sz="1600"/>
          </a:p>
          <a:p>
            <a:pPr marL="742950" lvl="2" indent="-285750">
              <a:buFont typeface="Wingdings,Sans-Serif"/>
              <a:buChar char="§"/>
            </a:pPr>
            <a:r>
              <a:rPr lang="en-US" sz="1600"/>
              <a:t>Field Trip Application </a:t>
            </a:r>
            <a:endParaRPr lang="en-US"/>
          </a:p>
          <a:p>
            <a:pPr marL="1200150" lvl="3" indent="-285750">
              <a:buFont typeface="Wingdings,Sans-Serif"/>
              <a:buChar char="§"/>
            </a:pPr>
            <a:r>
              <a:rPr lang="en-US" sz="1600"/>
              <a:t>Overview</a:t>
            </a:r>
          </a:p>
          <a:p>
            <a:pPr marL="1200150" lvl="3" indent="-285750">
              <a:buFont typeface="Wingdings,Sans-Serif"/>
              <a:buChar char="§"/>
            </a:pPr>
            <a:r>
              <a:rPr lang="en-US" sz="1600"/>
              <a:t>As an Approver</a:t>
            </a:r>
          </a:p>
          <a:p>
            <a:pPr marL="1200150" lvl="3" indent="-285750">
              <a:buFont typeface="Wingdings,Sans-Serif"/>
              <a:buChar char="§"/>
            </a:pPr>
            <a:r>
              <a:rPr lang="en-US" sz="1600"/>
              <a:t>As a Requestor</a:t>
            </a:r>
          </a:p>
          <a:p>
            <a:pPr marL="742950" lvl="2" indent="-285750">
              <a:buFont typeface="Wingdings,Sans-Serif"/>
              <a:buChar char="§"/>
            </a:pPr>
            <a:endParaRPr lang="en-US" sz="1600"/>
          </a:p>
          <a:p>
            <a:pPr marL="742950" indent="-285750">
              <a:buFont typeface="Wingdings,Sans-Serif"/>
              <a:buChar char="§"/>
            </a:pPr>
            <a:r>
              <a:rPr lang="en-US" sz="1600"/>
              <a:t>How to Edit, Modify or Clone a Field Trip </a:t>
            </a:r>
            <a:br>
              <a:rPr lang="en-US"/>
            </a:br>
            <a:endParaRPr lang="en-US"/>
          </a:p>
          <a:p>
            <a:pPr marL="742950" lvl="2" indent="-285750">
              <a:buFont typeface="Wingdings,Sans-Serif"/>
              <a:buChar char="§"/>
            </a:pPr>
            <a:r>
              <a:rPr lang="en-US" sz="1600"/>
              <a:t>How to Cancel or Delete a Field Trip</a:t>
            </a:r>
            <a:br>
              <a:rPr lang="en-US"/>
            </a:br>
            <a:endParaRPr lang="en-US"/>
          </a:p>
          <a:p>
            <a:pPr marL="742950" lvl="2" indent="-285750">
              <a:buFont typeface="Wingdings,Sans-Serif"/>
              <a:buChar char="§"/>
            </a:pPr>
            <a:endParaRPr lang="en-US" sz="1600"/>
          </a:p>
          <a:p>
            <a:pPr marL="742950" lvl="2" indent="-285750">
              <a:buFont typeface="Wingdings,Sans-Serif"/>
              <a:buChar char="§"/>
            </a:pPr>
            <a:endParaRPr lang="en-US" sz="1600"/>
          </a:p>
        </p:txBody>
      </p:sp>
      <p:sp>
        <p:nvSpPr>
          <p:cNvPr id="2" name="TextBox 4">
            <a:extLst>
              <a:ext uri="{FF2B5EF4-FFF2-40B4-BE49-F238E27FC236}">
                <a16:creationId xmlns:a16="http://schemas.microsoft.com/office/drawing/2014/main" id="{21F801D5-E985-E07F-23A3-FFBFEA929FDD}"/>
              </a:ext>
            </a:extLst>
          </p:cNvPr>
          <p:cNvSpPr txBox="1"/>
          <p:nvPr/>
        </p:nvSpPr>
        <p:spPr>
          <a:xfrm>
            <a:off x="393700" y="1879600"/>
            <a:ext cx="5499530" cy="44627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1" indent="-285750">
              <a:buFont typeface="Courier New"/>
              <a:buChar char="o"/>
            </a:pPr>
            <a:r>
              <a:rPr lang="en-US" sz="1600"/>
              <a:t>User Guides for:​</a:t>
            </a:r>
            <a:endParaRPr lang="en-US" sz="1200"/>
          </a:p>
          <a:p>
            <a:pPr marL="742950" lvl="2" indent="-285750">
              <a:buFont typeface="Wingdings,Sans-Serif"/>
              <a:buChar char="§"/>
            </a:pPr>
            <a:endParaRPr lang="en-US" sz="1600"/>
          </a:p>
          <a:p>
            <a:pPr marL="742950" indent="-285750">
              <a:buFont typeface="Wingdings,Sans-Serif"/>
              <a:buChar char="§"/>
            </a:pPr>
            <a:r>
              <a:rPr lang="en-US" sz="1600"/>
              <a:t>How to Log-In and Navigate the Dashboard, Reports, and Trip History  </a:t>
            </a:r>
          </a:p>
          <a:p>
            <a:pPr marL="742950" lvl="2" indent="-285750">
              <a:buFont typeface="Wingdings,Sans-Serif"/>
              <a:buChar char="§"/>
            </a:pPr>
            <a:r>
              <a:rPr lang="en-US" sz="1600"/>
              <a:t>How to Request a Non-Athletic Field Trip </a:t>
            </a:r>
          </a:p>
          <a:p>
            <a:pPr marL="742950" lvl="2" indent="-285750">
              <a:buFont typeface="Wingdings,Sans-Serif"/>
              <a:buChar char="§"/>
            </a:pPr>
            <a:r>
              <a:rPr lang="en-US" sz="1600"/>
              <a:t>How to Request an Athletic Field Trip</a:t>
            </a:r>
            <a:endParaRPr lang="en-US"/>
          </a:p>
          <a:p>
            <a:pPr marL="742950" lvl="2" indent="-285750">
              <a:buFont typeface="Wingdings,Sans-Serif"/>
              <a:buChar char="§"/>
            </a:pPr>
            <a:r>
              <a:rPr lang="en-US" sz="1600"/>
              <a:t>How to Edit, Modify, or Clone a Field Trip Request </a:t>
            </a:r>
          </a:p>
          <a:p>
            <a:pPr marL="742950" lvl="2" indent="-285750">
              <a:buFont typeface="Wingdings,Sans-Serif"/>
              <a:buChar char="§"/>
            </a:pPr>
            <a:r>
              <a:rPr lang="en-US" sz="1600"/>
              <a:t>How to Certify and Approve a Field Trip Request </a:t>
            </a:r>
          </a:p>
          <a:p>
            <a:pPr marL="742950" lvl="2" indent="-285750">
              <a:buFont typeface="Wingdings,Sans-Serif"/>
              <a:buChar char="§"/>
            </a:pPr>
            <a:r>
              <a:rPr lang="en-US" sz="1600"/>
              <a:t>How to Cancel or Delete a Field Trip Request </a:t>
            </a:r>
          </a:p>
          <a:p>
            <a:pPr marL="742950" lvl="2" indent="-285750">
              <a:buFont typeface="Wingdings,Sans-Serif"/>
              <a:buChar char="§"/>
            </a:pPr>
            <a:r>
              <a:rPr lang="en-US" sz="1600"/>
              <a:t>Field Trip Guide for Principals </a:t>
            </a:r>
            <a:endParaRPr lang="en-US"/>
          </a:p>
          <a:p>
            <a:pPr marL="742950" lvl="2" indent="-285750">
              <a:buFont typeface="Wingdings,Sans-Serif"/>
              <a:buChar char="§"/>
            </a:pPr>
            <a:endParaRPr lang="en-US" sz="1600"/>
          </a:p>
          <a:p>
            <a:pPr marL="285750" lvl="1" indent="-285750">
              <a:buFont typeface="Courier New"/>
              <a:buChar char="o"/>
            </a:pPr>
            <a:r>
              <a:rPr lang="en-US" sz="1600"/>
              <a:t>Frequently Asked Questions</a:t>
            </a:r>
          </a:p>
          <a:p>
            <a:pPr marL="285750" lvl="1" indent="-285750">
              <a:buFont typeface="Courier New"/>
              <a:buChar char="o"/>
            </a:pPr>
            <a:endParaRPr lang="en-US" sz="1600"/>
          </a:p>
          <a:p>
            <a:pPr marL="285750" lvl="1" indent="-285750">
              <a:buFont typeface="Courier New"/>
              <a:buChar char="o"/>
            </a:pPr>
            <a:r>
              <a:rPr lang="en-US" sz="1600"/>
              <a:t>Reference Guide (Contact information)</a:t>
            </a:r>
          </a:p>
          <a:p>
            <a:pPr marL="285750" lvl="1" indent="-285750">
              <a:buFont typeface="Courier New"/>
              <a:buChar char="o"/>
            </a:pPr>
            <a:endParaRPr lang="en-US" sz="1600"/>
          </a:p>
          <a:p>
            <a:pPr marL="285750" lvl="1" indent="-285750">
              <a:buFont typeface="Courier New"/>
              <a:buChar char="o"/>
            </a:pPr>
            <a:endParaRPr lang="en-US" sz="1600"/>
          </a:p>
          <a:p>
            <a:pPr marL="1200150" lvl="3" indent="-285750">
              <a:buFont typeface="Arial,Sans-Serif"/>
              <a:buChar char="•"/>
            </a:pPr>
            <a:endParaRPr lang="en-US" sz="1600"/>
          </a:p>
          <a:p>
            <a:pPr marL="742950" lvl="2" indent="-285750">
              <a:buFont typeface="Wingdings,Sans-Serif"/>
              <a:buChar char="§"/>
            </a:pPr>
            <a:endParaRPr lang="en-US" sz="1200"/>
          </a:p>
        </p:txBody>
      </p:sp>
    </p:spTree>
    <p:extLst>
      <p:ext uri="{BB962C8B-B14F-4D97-AF65-F5344CB8AC3E}">
        <p14:creationId xmlns:p14="http://schemas.microsoft.com/office/powerpoint/2010/main" val="3205017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56B42B2D-BE27-11FF-05D2-2BE11C286D77}"/>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2D01FE49-9A45-29EF-BEF7-BD3F6B25B328}"/>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2" name="Title 1">
            <a:extLst>
              <a:ext uri="{FF2B5EF4-FFF2-40B4-BE49-F238E27FC236}">
                <a16:creationId xmlns:a16="http://schemas.microsoft.com/office/drawing/2014/main" id="{9FE9A186-9D7B-79FB-A4FD-C4108B602B59}"/>
              </a:ext>
            </a:extLst>
          </p:cNvPr>
          <p:cNvSpPr>
            <a:spLocks noGrp="1"/>
          </p:cNvSpPr>
          <p:nvPr>
            <p:ph type="title"/>
          </p:nvPr>
        </p:nvSpPr>
        <p:spPr/>
        <p:txBody>
          <a:bodyPr/>
          <a:lstStyle/>
          <a:p>
            <a:r>
              <a:rPr lang="en-US">
                <a:latin typeface="Poppins"/>
                <a:cs typeface="Poppins"/>
              </a:rPr>
              <a:t>Live Demonstration</a:t>
            </a:r>
            <a:endParaRPr lang="en-US"/>
          </a:p>
        </p:txBody>
      </p:sp>
    </p:spTree>
    <p:extLst>
      <p:ext uri="{BB962C8B-B14F-4D97-AF65-F5344CB8AC3E}">
        <p14:creationId xmlns:p14="http://schemas.microsoft.com/office/powerpoint/2010/main" val="369977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2708C278-AC73-C114-FB0D-9D47BFE8462E}"/>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CC1A9A7C-4C45-3B21-AEA8-7C65B11EE98F}"/>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67D1ADC0-ECAA-6057-8615-B1DCD12A987D}"/>
              </a:ext>
            </a:extLst>
          </p:cNvPr>
          <p:cNvSpPr txBox="1"/>
          <p:nvPr/>
        </p:nvSpPr>
        <p:spPr>
          <a:xfrm>
            <a:off x="395052" y="2104952"/>
            <a:ext cx="5729495" cy="830956"/>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2400">
                <a:ea typeface="Poppins"/>
                <a:hlinkClick r:id="rId4"/>
              </a:rPr>
              <a:t>Home page - FieldTrip.Web</a:t>
            </a:r>
            <a:endParaRPr lang="en-US" sz="2400">
              <a:ea typeface="Poppins"/>
            </a:endParaRPr>
          </a:p>
          <a:p>
            <a:pPr lvl="1"/>
            <a:endParaRPr lang="en-US" sz="2400">
              <a:ea typeface="Poppins"/>
            </a:endParaRPr>
          </a:p>
        </p:txBody>
      </p:sp>
      <p:sp>
        <p:nvSpPr>
          <p:cNvPr id="3" name="Google Shape;311;p25">
            <a:extLst>
              <a:ext uri="{FF2B5EF4-FFF2-40B4-BE49-F238E27FC236}">
                <a16:creationId xmlns:a16="http://schemas.microsoft.com/office/drawing/2014/main" id="{002D03F6-42F0-0FAB-F9AC-BB6E83DA7027}"/>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rPr>
              <a:t>Live Demonstration of Entering Field Trip</a:t>
            </a:r>
            <a:endParaRPr lang="en-US"/>
          </a:p>
        </p:txBody>
      </p:sp>
    </p:spTree>
    <p:extLst>
      <p:ext uri="{BB962C8B-B14F-4D97-AF65-F5344CB8AC3E}">
        <p14:creationId xmlns:p14="http://schemas.microsoft.com/office/powerpoint/2010/main" val="173513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E3E21C9E-53E7-6C9C-6F49-E9F1479BC508}"/>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407D940E-F697-BFDB-B8A4-6455A8A969F2}"/>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 name="Title 2">
            <a:extLst>
              <a:ext uri="{FF2B5EF4-FFF2-40B4-BE49-F238E27FC236}">
                <a16:creationId xmlns:a16="http://schemas.microsoft.com/office/drawing/2014/main" id="{9BEB4659-80C9-162D-C451-766531C510C3}"/>
              </a:ext>
            </a:extLst>
          </p:cNvPr>
          <p:cNvSpPr>
            <a:spLocks noGrp="1"/>
          </p:cNvSpPr>
          <p:nvPr>
            <p:ph type="title"/>
          </p:nvPr>
        </p:nvSpPr>
        <p:spPr/>
        <p:txBody>
          <a:bodyPr/>
          <a:lstStyle/>
          <a:p>
            <a:r>
              <a:rPr lang="en-US">
                <a:latin typeface="Poppins"/>
                <a:cs typeface="Poppins"/>
              </a:rPr>
              <a:t>Questions</a:t>
            </a:r>
            <a:endParaRPr lang="en-US"/>
          </a:p>
        </p:txBody>
      </p:sp>
      <p:sp>
        <p:nvSpPr>
          <p:cNvPr id="4" name="Text Placeholder 3">
            <a:extLst>
              <a:ext uri="{FF2B5EF4-FFF2-40B4-BE49-F238E27FC236}">
                <a16:creationId xmlns:a16="http://schemas.microsoft.com/office/drawing/2014/main" id="{E989B1A4-3E35-6E5C-E9D9-956A1459FBD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993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530CCC08-B9FF-E865-E8E4-075318725FA8}"/>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EE6937E1-A8CE-A1E0-AA81-74CF4C023E26}"/>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3DF94F7E-5BFA-CC43-EC6D-1A769C5C960F}"/>
              </a:ext>
            </a:extLst>
          </p:cNvPr>
          <p:cNvSpPr txBox="1"/>
          <p:nvPr/>
        </p:nvSpPr>
        <p:spPr>
          <a:xfrm>
            <a:off x="391640" y="1184865"/>
            <a:ext cx="10819655" cy="3970277"/>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1800">
                <a:ea typeface="Poppins"/>
                <a:sym typeface="Poppins"/>
              </a:rPr>
              <a:t>Version 2.0 released April 11, 2025 (soft launch), but what does that mean?</a:t>
            </a:r>
            <a:endParaRPr lang="en-US"/>
          </a:p>
          <a:p>
            <a:pPr marL="285750" lvl="1" indent="-285750">
              <a:buChar char="•"/>
            </a:pPr>
            <a:endParaRPr lang="en-US" sz="1800">
              <a:ea typeface="Poppins"/>
              <a:sym typeface="Poppins"/>
            </a:endParaRPr>
          </a:p>
          <a:p>
            <a:pPr marL="742950" lvl="2" indent="-285750">
              <a:buFont typeface="Wingdings"/>
              <a:buChar char="§"/>
            </a:pPr>
            <a:r>
              <a:rPr lang="en-US" sz="1800">
                <a:ea typeface="Poppins"/>
                <a:sym typeface="Poppins"/>
              </a:rPr>
              <a:t>Field Trip requests for the current 2024-25 school year (including summer 2025) should be entered on the current platform - </a:t>
            </a:r>
            <a:r>
              <a:rPr lang="en-US" sz="1800">
                <a:ea typeface="Poppins"/>
                <a:sym typeface="Poppins"/>
                <a:hlinkClick r:id="rId4"/>
              </a:rPr>
              <a:t>https://ifieldtrip.lausd.net</a:t>
            </a:r>
            <a:endParaRPr lang="en-US" sz="1800">
              <a:ea typeface="Poppins"/>
            </a:endParaRPr>
          </a:p>
          <a:p>
            <a:pPr marL="285750" lvl="1" indent="-285750">
              <a:buChar char="•"/>
            </a:pPr>
            <a:endParaRPr lang="en-US" sz="1800">
              <a:ea typeface="Poppins"/>
              <a:sym typeface="Poppins"/>
            </a:endParaRPr>
          </a:p>
          <a:p>
            <a:pPr marL="742950" lvl="2" indent="-285750">
              <a:buFont typeface="Wingdings"/>
              <a:buChar char="§"/>
            </a:pPr>
            <a:r>
              <a:rPr lang="en-US" sz="1800">
                <a:ea typeface="Poppins"/>
                <a:sym typeface="Poppins"/>
              </a:rPr>
              <a:t>Field Trip requests for the 2025-26 school year (i.e., trips after August 1, 2025) should be entered on the new 2.0 platform  - </a:t>
            </a:r>
            <a:r>
              <a:rPr lang="en-US" sz="1800">
                <a:ea typeface="Poppins"/>
                <a:sym typeface="Poppins"/>
                <a:hlinkClick r:id="rId5"/>
              </a:rPr>
              <a:t>https://fieldtrip.lausd.net</a:t>
            </a:r>
            <a:r>
              <a:rPr lang="en-US" sz="1800">
                <a:ea typeface="Poppins"/>
                <a:sym typeface="Poppins"/>
              </a:rPr>
              <a:t> (dropped the "i" in front of "fieldtrip")</a:t>
            </a:r>
            <a:endParaRPr lang="en-US" sz="1800">
              <a:ea typeface="Poppins"/>
            </a:endParaRPr>
          </a:p>
          <a:p>
            <a:pPr marL="285750" lvl="1" indent="-285750">
              <a:buChar char="•"/>
            </a:pPr>
            <a:endParaRPr lang="en-US" sz="1800">
              <a:ea typeface="Poppins"/>
              <a:sym typeface="Poppins"/>
            </a:endParaRPr>
          </a:p>
          <a:p>
            <a:pPr marL="285750" lvl="1" indent="-285750">
              <a:buChar char="•"/>
            </a:pPr>
            <a:r>
              <a:rPr lang="en-US" sz="1800">
                <a:ea typeface="Poppins"/>
                <a:sym typeface="Poppins"/>
              </a:rPr>
              <a:t>Training materials, such as user guides, training videos and FAQs are available on the Field Trip Resources website: </a:t>
            </a:r>
            <a:r>
              <a:rPr lang="en-US" sz="1800">
                <a:ea typeface="Poppins"/>
                <a:sym typeface="Poppins"/>
                <a:hlinkClick r:id="rId6"/>
              </a:rPr>
              <a:t>https://riskfinance.lausd.org/apps/pages/index.jsp?uREC_ID=4417428&amp;type=d&amp;pREC_ID=2650488</a:t>
            </a:r>
            <a:endParaRPr lang="en-US" sz="1800">
              <a:ea typeface="Poppins"/>
            </a:endParaRPr>
          </a:p>
          <a:p>
            <a:pPr marL="285750" lvl="1" indent="-285750">
              <a:buChar char="•"/>
            </a:pPr>
            <a:endParaRPr lang="en-US" sz="1800">
              <a:ea typeface="Poppins"/>
              <a:sym typeface="Poppins"/>
            </a:endParaRPr>
          </a:p>
          <a:p>
            <a:pPr marL="285750" lvl="1" indent="-285750">
              <a:buChar char="•"/>
            </a:pPr>
            <a:r>
              <a:rPr lang="en-US" sz="1800">
                <a:ea typeface="Poppins"/>
                <a:sym typeface="Poppins"/>
              </a:rPr>
              <a:t>These webinars will also be recorded and added to the Field Trip Resources page</a:t>
            </a:r>
            <a:endParaRPr lang="en-US" sz="1800">
              <a:ea typeface="Poppins"/>
            </a:endParaRPr>
          </a:p>
          <a:p>
            <a:pPr marL="285750" lvl="1" indent="-285750">
              <a:buChar char="•"/>
            </a:pPr>
            <a:endParaRPr lang="en-US" sz="1800">
              <a:ea typeface="Poppins"/>
            </a:endParaRPr>
          </a:p>
        </p:txBody>
      </p:sp>
      <p:sp>
        <p:nvSpPr>
          <p:cNvPr id="311" name="Google Shape;311;p25">
            <a:extLst>
              <a:ext uri="{FF2B5EF4-FFF2-40B4-BE49-F238E27FC236}">
                <a16:creationId xmlns:a16="http://schemas.microsoft.com/office/drawing/2014/main" id="{15750730-1241-E117-163D-8CE6D6DBFAE7}"/>
              </a:ext>
            </a:extLst>
          </p:cNvPr>
          <p:cNvSpPr txBox="1"/>
          <p:nvPr/>
        </p:nvSpPr>
        <p:spPr>
          <a:xfrm>
            <a:off x="360296" y="135958"/>
            <a:ext cx="10709551" cy="1323399"/>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Launch Details</a:t>
            </a:r>
            <a:endParaRPr lang="en-US"/>
          </a:p>
          <a:p>
            <a:endParaRPr lang="en-US" sz="4000" b="1">
              <a:solidFill>
                <a:srgbClr val="002177"/>
              </a:solidFill>
              <a:latin typeface="Poppins"/>
              <a:cs typeface="Poppins"/>
            </a:endParaRPr>
          </a:p>
        </p:txBody>
      </p:sp>
    </p:spTree>
    <p:extLst>
      <p:ext uri="{BB962C8B-B14F-4D97-AF65-F5344CB8AC3E}">
        <p14:creationId xmlns:p14="http://schemas.microsoft.com/office/powerpoint/2010/main" val="4221370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p:cNvGrpSpPr/>
        <p:nvPr/>
      </p:nvGrpSpPr>
      <p:grpSpPr>
        <a:xfrm>
          <a:off x="0" y="0"/>
          <a:ext cx="0" cy="0"/>
          <a:chOff x="0" y="0"/>
          <a:chExt cx="0" cy="0"/>
        </a:xfrm>
      </p:grpSpPr>
      <p:pic>
        <p:nvPicPr>
          <p:cNvPr id="309" name="Google Shape;309;p25"/>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0" name="Google Shape;310;p25"/>
          <p:cNvSpPr txBox="1"/>
          <p:nvPr/>
        </p:nvSpPr>
        <p:spPr>
          <a:xfrm>
            <a:off x="307883" y="1434783"/>
            <a:ext cx="5796773" cy="2862282"/>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2000">
                <a:ea typeface="Poppins"/>
              </a:rPr>
              <a:t>Streamlined navigation &amp; approval flow</a:t>
            </a:r>
            <a:endParaRPr lang="en-US" sz="2000">
              <a:ea typeface="Poppins"/>
              <a:sym typeface="Poppins"/>
            </a:endParaRPr>
          </a:p>
          <a:p>
            <a:pPr marL="285750" lvl="1" indent="-285750">
              <a:buChar char="•"/>
            </a:pPr>
            <a:endParaRPr lang="en-US" sz="2000">
              <a:ea typeface="Poppins"/>
              <a:sym typeface="Poppins"/>
            </a:endParaRPr>
          </a:p>
          <a:p>
            <a:pPr marL="285750" lvl="1" indent="-285750">
              <a:buChar char="•"/>
            </a:pPr>
            <a:r>
              <a:rPr lang="en-US" sz="2000">
                <a:ea typeface="Poppins"/>
                <a:sym typeface="Poppins"/>
              </a:rPr>
              <a:t>Ability to make trip modifications </a:t>
            </a:r>
            <a:endParaRPr lang="en-US" sz="2000">
              <a:ea typeface="Poppins"/>
            </a:endParaRPr>
          </a:p>
          <a:p>
            <a:pPr marL="285750" lvl="1" indent="-285750">
              <a:buChar char="•"/>
            </a:pPr>
            <a:endParaRPr lang="en-US" sz="2000">
              <a:ea typeface="Poppins"/>
              <a:sym typeface="Poppins"/>
            </a:endParaRPr>
          </a:p>
          <a:p>
            <a:pPr marL="285750" lvl="1" indent="-285750">
              <a:buChar char="•"/>
            </a:pPr>
            <a:r>
              <a:rPr lang="en-US" sz="2000">
                <a:ea typeface="Poppins"/>
                <a:sym typeface="Poppins"/>
              </a:rPr>
              <a:t>Summary screen approvals for multiple departments</a:t>
            </a:r>
            <a:endParaRPr lang="en-US" sz="2000">
              <a:ea typeface="Poppins"/>
            </a:endParaRPr>
          </a:p>
          <a:p>
            <a:pPr marL="285750" lvl="1" indent="-285750">
              <a:buChar char="•"/>
            </a:pPr>
            <a:endParaRPr lang="en-US" sz="2000">
              <a:ea typeface="Poppins"/>
              <a:sym typeface="Poppins"/>
            </a:endParaRPr>
          </a:p>
          <a:p>
            <a:pPr marL="285750" lvl="1" indent="-285750">
              <a:buChar char="•"/>
            </a:pPr>
            <a:r>
              <a:rPr lang="en-US" sz="2000">
                <a:ea typeface="Poppins"/>
                <a:sym typeface="Poppins"/>
              </a:rPr>
              <a:t>Additional notifications and alerts </a:t>
            </a:r>
            <a:endParaRPr lang="en-US" sz="2000">
              <a:ea typeface="Poppins"/>
            </a:endParaRPr>
          </a:p>
          <a:p>
            <a:pPr marL="285750" lvl="1" indent="-285750">
              <a:buChar char="•"/>
            </a:pPr>
            <a:endParaRPr lang="en-US" sz="2000"/>
          </a:p>
        </p:txBody>
      </p:sp>
      <p:sp>
        <p:nvSpPr>
          <p:cNvPr id="311" name="Google Shape;311;p25"/>
          <p:cNvSpPr txBox="1"/>
          <p:nvPr/>
        </p:nvSpPr>
        <p:spPr>
          <a:xfrm>
            <a:off x="360296" y="135958"/>
            <a:ext cx="11198013"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Overview of Version 2.0 Enhancements</a:t>
            </a:r>
            <a:endParaRPr lang="en-US"/>
          </a:p>
        </p:txBody>
      </p:sp>
      <p:sp>
        <p:nvSpPr>
          <p:cNvPr id="4" name="Google Shape;310;p25">
            <a:extLst>
              <a:ext uri="{FF2B5EF4-FFF2-40B4-BE49-F238E27FC236}">
                <a16:creationId xmlns:a16="http://schemas.microsoft.com/office/drawing/2014/main" id="{DE9AC2AE-D90C-E4B9-88AF-0257DD5BAA06}"/>
              </a:ext>
            </a:extLst>
          </p:cNvPr>
          <p:cNvSpPr txBox="1"/>
          <p:nvPr/>
        </p:nvSpPr>
        <p:spPr>
          <a:xfrm>
            <a:off x="6462240" y="1431245"/>
            <a:ext cx="5729495" cy="2554505"/>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2000">
                <a:ea typeface="Poppins"/>
                <a:sym typeface="Poppins"/>
              </a:rPr>
              <a:t>Improved Dashboard </a:t>
            </a:r>
            <a:endParaRPr lang="en-US" sz="2000">
              <a:ea typeface="Poppins"/>
            </a:endParaRPr>
          </a:p>
          <a:p>
            <a:pPr marL="285750" lvl="1" indent="-285750">
              <a:buChar char="•"/>
            </a:pPr>
            <a:endParaRPr lang="en-US" sz="2000">
              <a:ea typeface="Poppins"/>
            </a:endParaRPr>
          </a:p>
          <a:p>
            <a:pPr marL="285750" lvl="1" indent="-285750">
              <a:buChar char="•"/>
            </a:pPr>
            <a:r>
              <a:rPr lang="en-US" sz="2000">
                <a:ea typeface="Poppins"/>
              </a:rPr>
              <a:t>Filtered Reporting </a:t>
            </a:r>
            <a:endParaRPr lang="en-US" sz="2000"/>
          </a:p>
          <a:p>
            <a:pPr marL="285750" lvl="1" indent="-285750">
              <a:buChar char="•"/>
            </a:pPr>
            <a:endParaRPr lang="en-US" sz="2000">
              <a:ea typeface="Poppins"/>
            </a:endParaRPr>
          </a:p>
          <a:p>
            <a:pPr marL="285750" lvl="1" indent="-285750">
              <a:buChar char="•"/>
            </a:pPr>
            <a:r>
              <a:rPr lang="en-US" sz="2000">
                <a:ea typeface="Poppins"/>
                <a:sym typeface="Poppins"/>
              </a:rPr>
              <a:t>Interfaces with multiple departments </a:t>
            </a:r>
            <a:endParaRPr lang="en-US" sz="2000">
              <a:ea typeface="Poppins"/>
            </a:endParaRPr>
          </a:p>
          <a:p>
            <a:pPr marL="285750" lvl="1" indent="-285750">
              <a:buFont typeface="Arial"/>
              <a:buChar char="•"/>
            </a:pPr>
            <a:endParaRPr lang="en-US" sz="2000">
              <a:ea typeface="Poppins"/>
            </a:endParaRPr>
          </a:p>
          <a:p>
            <a:pPr marL="285750" lvl="1" indent="-285750">
              <a:buChar char="•"/>
            </a:pPr>
            <a:r>
              <a:rPr lang="en-US" sz="2000">
                <a:ea typeface="Poppins"/>
                <a:sym typeface="Poppins"/>
              </a:rPr>
              <a:t>System optimizations, technology upgrades, including migration to the Cloud </a:t>
            </a:r>
            <a:endParaRPr lang="en-US" sz="2000">
              <a:ea typeface="Poppins"/>
            </a:endParaRPr>
          </a:p>
        </p:txBody>
      </p:sp>
    </p:spTree>
    <p:extLst>
      <p:ext uri="{BB962C8B-B14F-4D97-AF65-F5344CB8AC3E}">
        <p14:creationId xmlns:p14="http://schemas.microsoft.com/office/powerpoint/2010/main" val="189058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8E770-477F-734D-58C2-2C452FC906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3A13A-9DAC-1BC8-FCDA-1EF8B9F2914A}"/>
              </a:ext>
            </a:extLst>
          </p:cNvPr>
          <p:cNvSpPr>
            <a:spLocks noGrp="1"/>
          </p:cNvSpPr>
          <p:nvPr>
            <p:ph type="title"/>
          </p:nvPr>
        </p:nvSpPr>
        <p:spPr/>
        <p:txBody>
          <a:bodyPr/>
          <a:lstStyle/>
          <a:p>
            <a:r>
              <a:rPr lang="en-US">
                <a:latin typeface="Poppins"/>
                <a:cs typeface="Poppins"/>
              </a:rPr>
              <a:t>Logging in / Dashboard</a:t>
            </a:r>
            <a:endParaRPr lang="en-US"/>
          </a:p>
        </p:txBody>
      </p:sp>
      <p:sp>
        <p:nvSpPr>
          <p:cNvPr id="3" name="Text Placeholder 2">
            <a:extLst>
              <a:ext uri="{FF2B5EF4-FFF2-40B4-BE49-F238E27FC236}">
                <a16:creationId xmlns:a16="http://schemas.microsoft.com/office/drawing/2014/main" id="{F6B82C88-2F7A-77EE-9941-4A4D9C6D63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06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0435A418-903C-762D-25CA-A635AF57B0A1}"/>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53834CC0-DC32-E761-D4EC-C44D9AA1F6FB}"/>
              </a:ext>
            </a:extLst>
          </p:cNvPr>
          <p:cNvPicPr preferRelativeResize="0"/>
          <p:nvPr/>
        </p:nvPicPr>
        <p:blipFill rotWithShape="1">
          <a:blip r:embed="rId3">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DD386B66-4F09-A19F-FCFE-8DC705DB5B6D}"/>
              </a:ext>
            </a:extLst>
          </p:cNvPr>
          <p:cNvSpPr txBox="1"/>
          <p:nvPr/>
        </p:nvSpPr>
        <p:spPr>
          <a:xfrm>
            <a:off x="367917" y="1172793"/>
            <a:ext cx="11232284" cy="1446509"/>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1600">
                <a:ea typeface="Poppins"/>
              </a:rPr>
              <a:t>URL for new system </a:t>
            </a:r>
            <a:r>
              <a:rPr lang="en-US" sz="1600">
                <a:ea typeface="Poppins"/>
                <a:hlinkClick r:id="rId4"/>
              </a:rPr>
              <a:t>https://fieldtrip.lausd.net</a:t>
            </a:r>
            <a:r>
              <a:rPr lang="en-US" sz="1600">
                <a:ea typeface="Poppins"/>
              </a:rPr>
              <a:t> </a:t>
            </a:r>
            <a:r>
              <a:rPr lang="en-US" sz="1600">
                <a:highlight>
                  <a:srgbClr val="FFFF00"/>
                </a:highlight>
                <a:ea typeface="Poppins"/>
              </a:rPr>
              <a:t>(dropped the "</a:t>
            </a:r>
            <a:r>
              <a:rPr lang="en-US" sz="1600" err="1">
                <a:highlight>
                  <a:srgbClr val="FFFF00"/>
                </a:highlight>
                <a:ea typeface="Poppins"/>
              </a:rPr>
              <a:t>i</a:t>
            </a:r>
            <a:r>
              <a:rPr lang="en-US" sz="1600">
                <a:highlight>
                  <a:srgbClr val="FFFF00"/>
                </a:highlight>
                <a:ea typeface="Poppins"/>
              </a:rPr>
              <a:t>" in front of "fieldtrip")</a:t>
            </a:r>
          </a:p>
          <a:p>
            <a:pPr marL="285750" lvl="1" indent="-285750">
              <a:buChar char="•"/>
            </a:pPr>
            <a:endParaRPr lang="en-US" sz="1200">
              <a:ea typeface="Poppins"/>
            </a:endParaRPr>
          </a:p>
          <a:p>
            <a:pPr marL="285750" lvl="1" indent="-285750">
              <a:buChar char="•"/>
            </a:pPr>
            <a:r>
              <a:rPr lang="en-US" sz="1600">
                <a:ea typeface="Poppins"/>
              </a:rPr>
              <a:t>Users can sort by </a:t>
            </a:r>
            <a:r>
              <a:rPr lang="en-US" sz="1600">
                <a:highlight>
                  <a:srgbClr val="FFFF00"/>
                </a:highlight>
                <a:ea typeface="Poppins"/>
              </a:rPr>
              <a:t>reference number, trip type, school, destination, departure / return dates, or by status</a:t>
            </a:r>
          </a:p>
          <a:p>
            <a:pPr marL="285750" lvl="1" indent="-285750">
              <a:buChar char="•"/>
            </a:pPr>
            <a:endParaRPr lang="en-US" sz="1200">
              <a:ea typeface="Poppins"/>
            </a:endParaRPr>
          </a:p>
          <a:p>
            <a:pPr marL="285750" lvl="1" indent="-285750">
              <a:buChar char="•"/>
            </a:pPr>
            <a:r>
              <a:rPr lang="en-US" sz="1600">
                <a:ea typeface="Poppins"/>
              </a:rPr>
              <a:t>Users can also sort by </a:t>
            </a:r>
            <a:r>
              <a:rPr lang="en-US" sz="1600">
                <a:highlight>
                  <a:srgbClr val="FFFF00"/>
                </a:highlight>
                <a:ea typeface="Poppins"/>
              </a:rPr>
              <a:t>school year, trip type, and status or search for a request by keyword</a:t>
            </a:r>
            <a:endParaRPr lang="en-US">
              <a:highlight>
                <a:srgbClr val="FFFF00"/>
              </a:highlight>
            </a:endParaRPr>
          </a:p>
          <a:p>
            <a:pPr marL="285750" lvl="1" indent="-285750">
              <a:buChar char="•"/>
            </a:pPr>
            <a:endParaRPr lang="en-US" sz="1600">
              <a:ea typeface="Poppins"/>
            </a:endParaRPr>
          </a:p>
        </p:txBody>
      </p:sp>
      <p:sp>
        <p:nvSpPr>
          <p:cNvPr id="311" name="Google Shape;311;p25">
            <a:extLst>
              <a:ext uri="{FF2B5EF4-FFF2-40B4-BE49-F238E27FC236}">
                <a16:creationId xmlns:a16="http://schemas.microsoft.com/office/drawing/2014/main" id="{EFD58F4D-00AF-1639-49F3-B3CB6A11D292}"/>
              </a:ext>
            </a:extLst>
          </p:cNvPr>
          <p:cNvSpPr txBox="1"/>
          <p:nvPr/>
        </p:nvSpPr>
        <p:spPr>
          <a:xfrm>
            <a:off x="371339" y="135958"/>
            <a:ext cx="10698508"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Logging in / New Dashboard</a:t>
            </a:r>
            <a:endParaRPr lang="en-US"/>
          </a:p>
        </p:txBody>
      </p:sp>
      <p:sp>
        <p:nvSpPr>
          <p:cNvPr id="2" name="Rectangle 3">
            <a:extLst>
              <a:ext uri="{FF2B5EF4-FFF2-40B4-BE49-F238E27FC236}">
                <a16:creationId xmlns:a16="http://schemas.microsoft.com/office/drawing/2014/main" id="{F378F286-8194-4BF4-291D-69F53AA671E5}"/>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pic>
        <p:nvPicPr>
          <p:cNvPr id="8" name="Picture 7" descr="A screenshot of a computer&#10;&#10;AI-generated content may be incorrect.">
            <a:extLst>
              <a:ext uri="{FF2B5EF4-FFF2-40B4-BE49-F238E27FC236}">
                <a16:creationId xmlns:a16="http://schemas.microsoft.com/office/drawing/2014/main" id="{C0BE852D-5541-22CF-A676-5A0FF4B72FBC}"/>
              </a:ext>
            </a:extLst>
          </p:cNvPr>
          <p:cNvPicPr>
            <a:picLocks noChangeAspect="1"/>
          </p:cNvPicPr>
          <p:nvPr/>
        </p:nvPicPr>
        <p:blipFill>
          <a:blip r:embed="rId5"/>
          <a:stretch>
            <a:fillRect/>
          </a:stretch>
        </p:blipFill>
        <p:spPr>
          <a:xfrm>
            <a:off x="75445" y="2548480"/>
            <a:ext cx="12123557" cy="4312877"/>
          </a:xfrm>
          <a:prstGeom prst="rect">
            <a:avLst/>
          </a:prstGeom>
        </p:spPr>
      </p:pic>
      <p:sp>
        <p:nvSpPr>
          <p:cNvPr id="5" name="Arrow: Right 4">
            <a:extLst>
              <a:ext uri="{FF2B5EF4-FFF2-40B4-BE49-F238E27FC236}">
                <a16:creationId xmlns:a16="http://schemas.microsoft.com/office/drawing/2014/main" id="{CB44036F-A8FF-22D9-9B9B-CB24ECA3029C}"/>
              </a:ext>
            </a:extLst>
          </p:cNvPr>
          <p:cNvSpPr/>
          <p:nvPr/>
        </p:nvSpPr>
        <p:spPr>
          <a:xfrm rot="2220000">
            <a:off x="1495443" y="4028680"/>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8129080F-E535-DD7C-93C6-86B937098361}"/>
              </a:ext>
            </a:extLst>
          </p:cNvPr>
          <p:cNvSpPr/>
          <p:nvPr/>
        </p:nvSpPr>
        <p:spPr>
          <a:xfrm rot="2220000">
            <a:off x="2587917" y="3748388"/>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028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08">
          <a:extLst>
            <a:ext uri="{FF2B5EF4-FFF2-40B4-BE49-F238E27FC236}">
              <a16:creationId xmlns:a16="http://schemas.microsoft.com/office/drawing/2014/main" id="{40173FD0-E51B-8460-5FBA-7FC8B9DF2EC2}"/>
            </a:ext>
          </a:extLst>
        </p:cNvPr>
        <p:cNvGrpSpPr/>
        <p:nvPr/>
      </p:nvGrpSpPr>
      <p:grpSpPr>
        <a:xfrm>
          <a:off x="0" y="0"/>
          <a:ext cx="0" cy="0"/>
          <a:chOff x="0" y="0"/>
          <a:chExt cx="0" cy="0"/>
        </a:xfrm>
      </p:grpSpPr>
      <p:pic>
        <p:nvPicPr>
          <p:cNvPr id="309" name="Google Shape;309;p25">
            <a:extLst>
              <a:ext uri="{FF2B5EF4-FFF2-40B4-BE49-F238E27FC236}">
                <a16:creationId xmlns:a16="http://schemas.microsoft.com/office/drawing/2014/main" id="{7455015E-5C38-8460-13C0-125C13CA3649}"/>
              </a:ext>
            </a:extLst>
          </p:cNvPr>
          <p:cNvPicPr preferRelativeResize="0"/>
          <p:nvPr/>
        </p:nvPicPr>
        <p:blipFill rotWithShape="1">
          <a:blip r:embed="rId4">
            <a:alphaModFix/>
          </a:blip>
          <a:srcRect/>
          <a:stretch/>
        </p:blipFill>
        <p:spPr>
          <a:xfrm>
            <a:off x="393700" y="6086178"/>
            <a:ext cx="1363181" cy="411172"/>
          </a:xfrm>
          <a:prstGeom prst="rect">
            <a:avLst/>
          </a:prstGeom>
          <a:noFill/>
          <a:ln>
            <a:noFill/>
          </a:ln>
        </p:spPr>
      </p:pic>
      <p:sp>
        <p:nvSpPr>
          <p:cNvPr id="310" name="Google Shape;310;p25">
            <a:extLst>
              <a:ext uri="{FF2B5EF4-FFF2-40B4-BE49-F238E27FC236}">
                <a16:creationId xmlns:a16="http://schemas.microsoft.com/office/drawing/2014/main" id="{5C90CA8A-48D0-821D-1A08-83E76347041D}"/>
              </a:ext>
            </a:extLst>
          </p:cNvPr>
          <p:cNvSpPr txBox="1"/>
          <p:nvPr/>
        </p:nvSpPr>
        <p:spPr>
          <a:xfrm>
            <a:off x="353540" y="1085661"/>
            <a:ext cx="6540665" cy="5293716"/>
          </a:xfrm>
          <a:prstGeom prst="rect">
            <a:avLst/>
          </a:prstGeom>
          <a:noFill/>
          <a:ln>
            <a:noFill/>
          </a:ln>
        </p:spPr>
        <p:txBody>
          <a:bodyPr spcFirstLastPara="1" wrap="square" lIns="91425" tIns="45700" rIns="91425" bIns="45700" anchor="t" anchorCtr="0">
            <a:spAutoFit/>
          </a:bodyPr>
          <a:lstStyle/>
          <a:p>
            <a:pPr marL="285750" lvl="1" indent="-285750">
              <a:buChar char="•"/>
            </a:pPr>
            <a:r>
              <a:rPr lang="en-US" sz="1600">
                <a:ea typeface="Poppins"/>
              </a:rPr>
              <a:t>On the left-side of the Dashboard, users can select one of the following options from the Field Trip Menu:</a:t>
            </a:r>
            <a:endParaRPr lang="en-US"/>
          </a:p>
          <a:p>
            <a:pPr marL="742950" lvl="2" indent="-285750">
              <a:buFont typeface="Wingdings"/>
              <a:buChar char="§"/>
            </a:pPr>
            <a:endParaRPr lang="en-US" sz="1600">
              <a:ea typeface="Poppins"/>
            </a:endParaRPr>
          </a:p>
          <a:p>
            <a:pPr marL="742950" lvl="2" indent="-285750">
              <a:buFont typeface="Wingdings"/>
              <a:buChar char="§"/>
            </a:pPr>
            <a:r>
              <a:rPr lang="en-US" sz="1600">
                <a:ea typeface="Poppins"/>
              </a:rPr>
              <a:t>Home - Go home back to the main Dashboard page where all active and upcoming field trips are displayed</a:t>
            </a:r>
            <a:endParaRPr lang="en-US"/>
          </a:p>
          <a:p>
            <a:pPr marL="742950" lvl="2" indent="-285750">
              <a:buFont typeface="Wingdings"/>
              <a:buChar char="§"/>
            </a:pPr>
            <a:endParaRPr lang="en-US" sz="1600">
              <a:ea typeface="Poppins"/>
            </a:endParaRPr>
          </a:p>
          <a:p>
            <a:pPr marL="742950" lvl="2" indent="-285750">
              <a:buFont typeface="Wingdings"/>
              <a:buChar char="§"/>
            </a:pPr>
            <a:r>
              <a:rPr lang="en-US" sz="1600">
                <a:ea typeface="Poppins"/>
              </a:rPr>
              <a:t>Create Field Trip</a:t>
            </a:r>
            <a:endParaRPr lang="en-US">
              <a:ea typeface="Poppins"/>
            </a:endParaRPr>
          </a:p>
          <a:p>
            <a:pPr marL="742950" lvl="2" indent="-285750">
              <a:buFont typeface="Wingdings"/>
              <a:buChar char="§"/>
            </a:pPr>
            <a:endParaRPr lang="en-US" sz="1600"/>
          </a:p>
          <a:p>
            <a:pPr marL="742950" lvl="2" indent="-285750">
              <a:buFont typeface="Wingdings"/>
              <a:buChar char="§"/>
            </a:pPr>
            <a:r>
              <a:rPr lang="en-US" sz="1600">
                <a:ea typeface="Poppins"/>
              </a:rPr>
              <a:t>Reports</a:t>
            </a:r>
            <a:endParaRPr lang="en-US"/>
          </a:p>
          <a:p>
            <a:pPr marL="742950" lvl="2" indent="-285750">
              <a:buFont typeface="Wingdings"/>
              <a:buChar char="§"/>
            </a:pPr>
            <a:endParaRPr lang="en-US" sz="1600">
              <a:ea typeface="Poppins"/>
            </a:endParaRPr>
          </a:p>
          <a:p>
            <a:pPr marL="742950" lvl="2" indent="-285750">
              <a:buFont typeface="Wingdings"/>
              <a:buChar char="§"/>
            </a:pPr>
            <a:r>
              <a:rPr lang="en-US" sz="1600">
                <a:highlight>
                  <a:srgbClr val="FFFF00"/>
                </a:highlight>
                <a:ea typeface="Poppins"/>
              </a:rPr>
              <a:t>Legacy Trips - These are trips that originated from the previous (legacy) system before the current platform was implemented (only users with the </a:t>
            </a:r>
            <a:r>
              <a:rPr lang="en-US" sz="1600" err="1">
                <a:highlight>
                  <a:srgbClr val="FFFF00"/>
                </a:highlight>
                <a:ea typeface="Poppins"/>
              </a:rPr>
              <a:t>AdminRM</a:t>
            </a:r>
            <a:r>
              <a:rPr lang="en-US" sz="1600">
                <a:highlight>
                  <a:srgbClr val="FFFF00"/>
                </a:highlight>
                <a:ea typeface="Poppins"/>
              </a:rPr>
              <a:t> role have permission to view Legacy Trips)</a:t>
            </a:r>
          </a:p>
          <a:p>
            <a:pPr marL="457200" lvl="2"/>
            <a:endParaRPr lang="en-US" sz="1600">
              <a:ea typeface="Poppins"/>
            </a:endParaRPr>
          </a:p>
          <a:p>
            <a:pPr marL="742950" lvl="2" indent="-285750">
              <a:buFont typeface="Wingdings,Sans-Serif"/>
              <a:buChar char="§"/>
            </a:pPr>
            <a:r>
              <a:rPr lang="en-US" sz="1600">
                <a:ea typeface="Poppins"/>
              </a:rPr>
              <a:t>History – These are trips that have already passed their departure date, they are considered completed or no longer active</a:t>
            </a:r>
          </a:p>
          <a:p>
            <a:pPr marL="742950" lvl="2" indent="-285750">
              <a:buFont typeface="Wingdings"/>
              <a:buChar char="§"/>
            </a:pPr>
            <a:endParaRPr lang="en-US" sz="1600">
              <a:ea typeface="Poppins"/>
            </a:endParaRPr>
          </a:p>
          <a:p>
            <a:pPr marL="742950" lvl="2" indent="-285750">
              <a:buFont typeface="Wingdings"/>
              <a:buChar char="§"/>
            </a:pPr>
            <a:endParaRPr lang="en-US" sz="1600">
              <a:ea typeface="Poppins"/>
            </a:endParaRPr>
          </a:p>
          <a:p>
            <a:pPr marL="285750" lvl="1" indent="-285750">
              <a:buFont typeface="Arial"/>
              <a:buChar char="•"/>
            </a:pPr>
            <a:endParaRPr lang="en-US" sz="1800">
              <a:ea typeface="Poppins"/>
            </a:endParaRPr>
          </a:p>
        </p:txBody>
      </p:sp>
      <p:sp>
        <p:nvSpPr>
          <p:cNvPr id="311" name="Google Shape;311;p25">
            <a:extLst>
              <a:ext uri="{FF2B5EF4-FFF2-40B4-BE49-F238E27FC236}">
                <a16:creationId xmlns:a16="http://schemas.microsoft.com/office/drawing/2014/main" id="{A8D96906-1434-5707-7486-FEC0ABF58E8B}"/>
              </a:ext>
            </a:extLst>
          </p:cNvPr>
          <p:cNvSpPr txBox="1"/>
          <p:nvPr/>
        </p:nvSpPr>
        <p:spPr>
          <a:xfrm>
            <a:off x="360296" y="135958"/>
            <a:ext cx="10709551" cy="707846"/>
          </a:xfrm>
          <a:prstGeom prst="rect">
            <a:avLst/>
          </a:prstGeom>
          <a:noFill/>
          <a:ln>
            <a:noFill/>
          </a:ln>
        </p:spPr>
        <p:txBody>
          <a:bodyPr spcFirstLastPara="1" wrap="square" lIns="91425" tIns="45700" rIns="91425" bIns="45700" anchor="t" anchorCtr="0">
            <a:spAutoFit/>
          </a:bodyPr>
          <a:lstStyle/>
          <a:p>
            <a:r>
              <a:rPr lang="en-US" sz="4000" b="1">
                <a:solidFill>
                  <a:srgbClr val="002177"/>
                </a:solidFill>
                <a:latin typeface="Poppins"/>
                <a:cs typeface="Poppins"/>
                <a:sym typeface="Poppins"/>
              </a:rPr>
              <a:t>Logging in / New Dashboard</a:t>
            </a:r>
            <a:endParaRPr lang="en-US"/>
          </a:p>
        </p:txBody>
      </p:sp>
      <p:sp>
        <p:nvSpPr>
          <p:cNvPr id="4" name="Rectangle 3">
            <a:extLst>
              <a:ext uri="{FF2B5EF4-FFF2-40B4-BE49-F238E27FC236}">
                <a16:creationId xmlns:a16="http://schemas.microsoft.com/office/drawing/2014/main" id="{AFFAA083-3ECA-003C-5E90-573413F1DF92}"/>
              </a:ext>
            </a:extLst>
          </p:cNvPr>
          <p:cNvSpPr/>
          <p:nvPr/>
        </p:nvSpPr>
        <p:spPr>
          <a:xfrm>
            <a:off x="10498121" y="-88"/>
            <a:ext cx="1615756" cy="1101142"/>
          </a:xfrm>
          <a:prstGeom prst="cloud">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solidFill>
                  <a:srgbClr val="000000"/>
                </a:solidFill>
                <a:cs typeface="Arial"/>
              </a:rPr>
              <a:t>NEW VIEW</a:t>
            </a:r>
            <a:endParaRPr lang="en-US" b="1">
              <a:cs typeface="Arial"/>
            </a:endParaRPr>
          </a:p>
        </p:txBody>
      </p:sp>
      <p:pic>
        <p:nvPicPr>
          <p:cNvPr id="2" name="Picture 1" descr="A screenshot of a menu&#10;&#10;AI-generated content may be incorrect.">
            <a:extLst>
              <a:ext uri="{FF2B5EF4-FFF2-40B4-BE49-F238E27FC236}">
                <a16:creationId xmlns:a16="http://schemas.microsoft.com/office/drawing/2014/main" id="{7C3B5755-330D-9F23-A80D-1D545B4CC50A}"/>
              </a:ext>
            </a:extLst>
          </p:cNvPr>
          <p:cNvPicPr>
            <a:picLocks noChangeAspect="1"/>
          </p:cNvPicPr>
          <p:nvPr/>
        </p:nvPicPr>
        <p:blipFill>
          <a:blip r:embed="rId5"/>
          <a:stretch>
            <a:fillRect/>
          </a:stretch>
        </p:blipFill>
        <p:spPr>
          <a:xfrm>
            <a:off x="8091285" y="1083450"/>
            <a:ext cx="1676405" cy="5286614"/>
          </a:xfrm>
          <a:prstGeom prst="rect">
            <a:avLst/>
          </a:prstGeom>
        </p:spPr>
      </p:pic>
      <p:sp>
        <p:nvSpPr>
          <p:cNvPr id="3" name="Arrow: Right 2">
            <a:extLst>
              <a:ext uri="{FF2B5EF4-FFF2-40B4-BE49-F238E27FC236}">
                <a16:creationId xmlns:a16="http://schemas.microsoft.com/office/drawing/2014/main" id="{0CD0289E-07AE-777E-329B-594AD439CCA8}"/>
              </a:ext>
            </a:extLst>
          </p:cNvPr>
          <p:cNvSpPr/>
          <p:nvPr/>
        </p:nvSpPr>
        <p:spPr>
          <a:xfrm rot="2220000">
            <a:off x="7609765" y="4377522"/>
            <a:ext cx="521970" cy="3009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06752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8B4B-BC19-482B-115E-66B74E1E0AF9}"/>
              </a:ext>
            </a:extLst>
          </p:cNvPr>
          <p:cNvSpPr>
            <a:spLocks noGrp="1"/>
          </p:cNvSpPr>
          <p:nvPr>
            <p:ph type="title"/>
          </p:nvPr>
        </p:nvSpPr>
        <p:spPr/>
        <p:txBody>
          <a:bodyPr/>
          <a:lstStyle/>
          <a:p>
            <a:r>
              <a:rPr lang="en-US">
                <a:latin typeface="Poppins"/>
                <a:cs typeface="Poppins"/>
              </a:rPr>
              <a:t>Requesting a Non-Athletic Field Trip</a:t>
            </a:r>
            <a:endParaRPr lang="en-US">
              <a:solidFill>
                <a:srgbClr val="000000"/>
              </a:solidFill>
              <a:latin typeface="Poppins"/>
              <a:cs typeface="Poppins"/>
            </a:endParaRPr>
          </a:p>
        </p:txBody>
      </p:sp>
    </p:spTree>
    <p:extLst>
      <p:ext uri="{BB962C8B-B14F-4D97-AF65-F5344CB8AC3E}">
        <p14:creationId xmlns:p14="http://schemas.microsoft.com/office/powerpoint/2010/main" val="196296155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31940A60F01F4D8BE6C770AA117362" ma:contentTypeVersion="6" ma:contentTypeDescription="Create a new document." ma:contentTypeScope="" ma:versionID="c975a6ec81b2e87549f2a455828eb367">
  <xsd:schema xmlns:xsd="http://www.w3.org/2001/XMLSchema" xmlns:xs="http://www.w3.org/2001/XMLSchema" xmlns:p="http://schemas.microsoft.com/office/2006/metadata/properties" xmlns:ns2="e32d8a7f-9f89-496f-b2db-4d1fb08b3f54" xmlns:ns3="44bec155-e793-4b40-abda-da549abfbf48" targetNamespace="http://schemas.microsoft.com/office/2006/metadata/properties" ma:root="true" ma:fieldsID="f32eee3d7048a4ea1d7e3e9e40962dc3" ns2:_="" ns3:_="">
    <xsd:import namespace="e32d8a7f-9f89-496f-b2db-4d1fb08b3f54"/>
    <xsd:import namespace="44bec155-e793-4b40-abda-da549abfbf4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2d8a7f-9f89-496f-b2db-4d1fb08b3f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ec155-e793-4b40-abda-da549abfbf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77E647-907C-4E51-AB80-359EFE551F5B}">
  <ds:schemaRefs>
    <ds:schemaRef ds:uri="44bec155-e793-4b40-abda-da549abfbf48"/>
    <ds:schemaRef ds:uri="e32d8a7f-9f89-496f-b2db-4d1fb08b3f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CB413F-E43E-4F57-981A-218B1D829C7C}">
  <ds:schemaRefs>
    <ds:schemaRef ds:uri="44bec155-e793-4b40-abda-da549abfbf48"/>
    <ds:schemaRef ds:uri="e32d8a7f-9f89-496f-b2db-4d1fb08b3f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A9DFA59-56C2-433A-816E-E3BBC157B0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35</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Launch Details &amp; Overview of Enhancements</vt:lpstr>
      <vt:lpstr>PowerPoint Presentation</vt:lpstr>
      <vt:lpstr>PowerPoint Presentation</vt:lpstr>
      <vt:lpstr>Logging in / Dashboard</vt:lpstr>
      <vt:lpstr>PowerPoint Presentation</vt:lpstr>
      <vt:lpstr>PowerPoint Presentation</vt:lpstr>
      <vt:lpstr>Requesting a Non-Athletic Field Trip</vt:lpstr>
      <vt:lpstr>PowerPoint Presentation</vt:lpstr>
      <vt:lpstr>Special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Requesting an Athletic League and Non-League Field Trip</vt:lpstr>
      <vt:lpstr>PowerPoint Presentation</vt:lpstr>
      <vt:lpstr>PowerPoint Presentation</vt:lpstr>
      <vt:lpstr>PowerPoint Presentation</vt:lpstr>
      <vt:lpstr>Modifying, Editing, and Cloning a Field Trip Request</vt:lpstr>
      <vt:lpstr>PowerPoint Presentation</vt:lpstr>
      <vt:lpstr>PowerPoint Presentation</vt:lpstr>
      <vt:lpstr>Canceling or Deleting a Field Trip Request</vt:lpstr>
      <vt:lpstr>PowerPoint Presentation</vt:lpstr>
      <vt:lpstr>PowerPoint Presentation</vt:lpstr>
      <vt:lpstr>Reference Materials</vt:lpstr>
      <vt:lpstr>PowerPoint Presentation</vt:lpstr>
      <vt:lpstr>Live Demonstration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Meagan Franek- Rafferty</dc:creator>
  <cp:revision>39</cp:revision>
  <dcterms:created xsi:type="dcterms:W3CDTF">2022-06-16T20:23:13Z</dcterms:created>
  <dcterms:modified xsi:type="dcterms:W3CDTF">2025-07-03T15:41:07Z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0x010100BD31940A60F01F4D8BE6C770AA117362</vt:lpwstr>
  </property>
  <property fmtid="{D5CDD505-2E9C-101B-9397-08002B2CF9AE}" pid="3" name="MediaServiceImageTags">
    <vt:lpwstr/>
  </property>
</Properties>
</file>