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9601200" cy="73152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7A"/>
    <a:srgbClr val="0089FF"/>
    <a:srgbClr val="3B3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7/31/24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Finance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‹#›</a:t>
            </a:fld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50" dirty="0"/>
              <a:t>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7/31/24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Finance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‹#›</a:t>
            </a:fld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50" dirty="0"/>
              <a:t>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7/31/24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Finance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‹#›</a:t>
            </a:fld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50" dirty="0"/>
              <a:t>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7/31/24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Finance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‹#›</a:t>
            </a:fld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50" dirty="0"/>
              <a:t>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7/31/24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Finance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‹#›</a:t>
            </a:fld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50" dirty="0"/>
              <a:t>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6059" y="374396"/>
            <a:ext cx="8048625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 u="heavy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8300122" y="6538414"/>
            <a:ext cx="360679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7/31/24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195122" y="6506512"/>
            <a:ext cx="656590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1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Finance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57751" y="6446097"/>
            <a:ext cx="433704" cy="1962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A8A8A"/>
                </a:solidFill>
                <a:latin typeface="Arial"/>
                <a:cs typeface="Arial"/>
              </a:defRPr>
            </a:lvl1pPr>
          </a:lstStyle>
          <a:p>
            <a:pPr marL="38100">
              <a:lnSpc>
                <a:spcPts val="1425"/>
              </a:lnSpc>
            </a:pPr>
            <a:fld id="{81D60167-4931-47E6-BA6A-407CBD079E47}" type="slidenum">
              <a:rPr dirty="0"/>
              <a:t>‹#›</a:t>
            </a:fld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50" dirty="0"/>
              <a:t>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usd.org/cms/lib/CA01000043/Centricity/Domain/133/DSE%20and%20OSE%20Request.pdf" TargetMode="External"/><Relationship Id="rId2" Type="http://schemas.openxmlformats.org/officeDocument/2006/relationships/hyperlink" Target="https://www.lausd.org/cms/lib/CA01000043/Centricity/Domain/133/LAUSD%20Off%20Site%20Special%20Event_v2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riskfinance@lausd.net" TargetMode="External"/><Relationship Id="rId4" Type="http://schemas.openxmlformats.org/officeDocument/2006/relationships/hyperlink" Target="https://www.lausd.org/cms/lib/CA01000043/Centricity/Domain/133/activitychecklistforcarnivals.do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usd.org/cms/lib/CA01000043/Centricity/Domain/133/LAUSD%20List%20of%20Vendors_v2.pdf" TargetMode="External"/><Relationship Id="rId2" Type="http://schemas.openxmlformats.org/officeDocument/2006/relationships/hyperlink" Target="mailto:(riskfinance@lausd.ne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ausd.org/cms/lib/CA01000043/Centricity/Domain/133/Special%20Event%20Req_OnOff.pdf" TargetMode="External"/><Relationship Id="rId4" Type="http://schemas.openxmlformats.org/officeDocument/2006/relationships/hyperlink" Target="https://www.lausd.org/Page/6714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usd.org/Page/6714" TargetMode="External"/><Relationship Id="rId2" Type="http://schemas.openxmlformats.org/officeDocument/2006/relationships/hyperlink" Target="mailto:(riskfinance@lausd.ne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lausd.org/cms/lib/CA01000043/Centricity/Domain/133/LAUSD%20List%20of%20Vendors_v2.pdf" TargetMode="External"/><Relationship Id="rId4" Type="http://schemas.openxmlformats.org/officeDocument/2006/relationships/hyperlink" Target="https://fundraising.lausd.ne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945" y="3505200"/>
            <a:ext cx="9067800" cy="26478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33070" marR="426084" indent="1905" algn="ctr">
              <a:lnSpc>
                <a:spcPct val="100000"/>
              </a:lnSpc>
              <a:spcBef>
                <a:spcPts val="100"/>
              </a:spcBef>
            </a:pPr>
            <a:r>
              <a:rPr sz="3600" b="1" spc="-10" dirty="0">
                <a:latin typeface="Arial"/>
                <a:cs typeface="Arial"/>
              </a:rPr>
              <a:t>School/District-Sponsored </a:t>
            </a:r>
            <a:r>
              <a:rPr lang="en-US" sz="3600" b="1" spc="-10" dirty="0">
                <a:latin typeface="Arial"/>
                <a:cs typeface="Arial"/>
              </a:rPr>
              <a:t>       </a:t>
            </a:r>
            <a:r>
              <a:rPr sz="3600" b="1" dirty="0">
                <a:latin typeface="Arial"/>
                <a:cs typeface="Arial"/>
              </a:rPr>
              <a:t>Special</a:t>
            </a:r>
            <a:r>
              <a:rPr sz="3600" b="1" spc="-3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Event</a:t>
            </a:r>
            <a:r>
              <a:rPr sz="3600" b="1" spc="-25" dirty="0">
                <a:latin typeface="Arial"/>
                <a:cs typeface="Arial"/>
              </a:rPr>
              <a:t> </a:t>
            </a:r>
            <a:r>
              <a:rPr sz="3600" b="1" dirty="0">
                <a:latin typeface="Arial"/>
                <a:cs typeface="Arial"/>
              </a:rPr>
              <a:t>Approval</a:t>
            </a:r>
            <a:r>
              <a:rPr sz="3600" b="1" spc="-35" dirty="0">
                <a:latin typeface="Arial"/>
                <a:cs typeface="Arial"/>
              </a:rPr>
              <a:t> </a:t>
            </a:r>
            <a:r>
              <a:rPr sz="3600" b="1" spc="-10" dirty="0">
                <a:latin typeface="Arial"/>
                <a:cs typeface="Arial"/>
              </a:rPr>
              <a:t>Process</a:t>
            </a:r>
            <a:endParaRPr sz="36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85"/>
              </a:spcBef>
            </a:pPr>
            <a:endParaRPr sz="3600" dirty="0">
              <a:latin typeface="Arial"/>
              <a:cs typeface="Arial"/>
            </a:endParaRPr>
          </a:p>
          <a:p>
            <a:pPr marL="12700" marR="5080" indent="635" algn="ctr">
              <a:lnSpc>
                <a:spcPct val="102499"/>
              </a:lnSpc>
            </a:pPr>
            <a:r>
              <a:rPr sz="2000" b="1" dirty="0">
                <a:latin typeface="Arial"/>
                <a:cs typeface="Arial"/>
              </a:rPr>
              <a:t>Division</a:t>
            </a:r>
            <a:r>
              <a:rPr sz="2000" b="1" spc="-9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of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Risk</a:t>
            </a:r>
            <a:r>
              <a:rPr sz="2000" b="1" spc="-9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Management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85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Insurance </a:t>
            </a:r>
            <a:r>
              <a:rPr sz="2000" b="1" dirty="0">
                <a:latin typeface="Arial"/>
                <a:cs typeface="Arial"/>
              </a:rPr>
              <a:t>Services</a:t>
            </a:r>
            <a:r>
              <a:rPr sz="2000" b="1" spc="-110" dirty="0">
                <a:latin typeface="Arial"/>
                <a:cs typeface="Arial"/>
              </a:rPr>
              <a:t> </a:t>
            </a:r>
            <a:r>
              <a:rPr lang="en-US" sz="2000" b="1" spc="-110" dirty="0">
                <a:latin typeface="Arial"/>
                <a:cs typeface="Arial"/>
              </a:rPr>
              <a:t>                                      </a:t>
            </a:r>
            <a:r>
              <a:rPr sz="2000" b="1" dirty="0">
                <a:latin typeface="Arial"/>
                <a:cs typeface="Arial"/>
              </a:rPr>
              <a:t>Risk</a:t>
            </a:r>
            <a:r>
              <a:rPr sz="2000" b="1" spc="-12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Finance</a:t>
            </a:r>
            <a:r>
              <a:rPr sz="2000" b="1" spc="-14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and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Insurance</a:t>
            </a:r>
            <a:r>
              <a:rPr sz="2000" b="1" spc="-13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Services </a:t>
            </a:r>
            <a:r>
              <a:rPr lang="en-US" sz="2000" b="1" spc="-10" dirty="0">
                <a:latin typeface="Arial"/>
                <a:cs typeface="Arial"/>
              </a:rPr>
              <a:t>                                                             </a:t>
            </a:r>
            <a:r>
              <a:rPr sz="2000" b="1" dirty="0">
                <a:latin typeface="Arial"/>
                <a:cs typeface="Arial"/>
              </a:rPr>
              <a:t>Insurance</a:t>
            </a:r>
            <a:r>
              <a:rPr sz="2000" b="1" spc="-160" dirty="0">
                <a:latin typeface="Arial"/>
                <a:cs typeface="Arial"/>
              </a:rPr>
              <a:t> </a:t>
            </a:r>
            <a:r>
              <a:rPr sz="2000" b="1" spc="-10" dirty="0">
                <a:latin typeface="Arial"/>
                <a:cs typeface="Arial"/>
              </a:rPr>
              <a:t>Compliance</a:t>
            </a:r>
            <a:r>
              <a:rPr sz="2000" b="1" spc="-160" dirty="0">
                <a:latin typeface="Arial"/>
                <a:cs typeface="Arial"/>
              </a:rPr>
              <a:t> </a:t>
            </a:r>
            <a:r>
              <a:rPr sz="2000" b="1" spc="-20" dirty="0">
                <a:latin typeface="Arial"/>
                <a:cs typeface="Arial"/>
              </a:rPr>
              <a:t>Unit</a:t>
            </a:r>
            <a:endParaRPr sz="2000" dirty="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39237" y="997600"/>
            <a:ext cx="6363217" cy="190539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dirty="0"/>
              <a:t>1</a:t>
            </a:r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50" dirty="0"/>
              <a:t>3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Finance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7/31/24</a:t>
            </a:r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179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School/District-Sponsored</a:t>
            </a:r>
            <a:r>
              <a:rPr spc="-60" dirty="0"/>
              <a:t> </a:t>
            </a:r>
            <a:r>
              <a:rPr dirty="0"/>
              <a:t>Special</a:t>
            </a:r>
            <a:r>
              <a:rPr spc="-65" dirty="0"/>
              <a:t> </a:t>
            </a:r>
            <a:r>
              <a:rPr dirty="0"/>
              <a:t>Event</a:t>
            </a:r>
            <a:r>
              <a:rPr spc="-65" dirty="0"/>
              <a:t> </a:t>
            </a:r>
            <a:r>
              <a:rPr dirty="0"/>
              <a:t>Approval</a:t>
            </a:r>
            <a:r>
              <a:rPr spc="-60" dirty="0"/>
              <a:t> </a:t>
            </a:r>
            <a:r>
              <a:rPr spc="-10" dirty="0"/>
              <a:t>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47609" y="1107973"/>
            <a:ext cx="7713345" cy="45331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82550" algn="just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All</a:t>
            </a:r>
            <a:r>
              <a:rPr sz="1400" b="1" spc="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third</a:t>
            </a:r>
            <a:r>
              <a:rPr sz="1400" b="1" spc="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party(s)</a:t>
            </a:r>
            <a:r>
              <a:rPr sz="1400" b="1" spc="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accessing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school </a:t>
            </a:r>
            <a:r>
              <a:rPr sz="1400" b="1" dirty="0">
                <a:latin typeface="Arial"/>
                <a:cs typeface="Arial"/>
              </a:rPr>
              <a:t>facilities</a:t>
            </a:r>
            <a:r>
              <a:rPr sz="1400" b="1" spc="229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need</a:t>
            </a:r>
            <a:r>
              <a:rPr sz="1400" b="1" spc="2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24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obtain</a:t>
            </a:r>
            <a:r>
              <a:rPr sz="1400" b="1" spc="2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</a:t>
            </a:r>
            <a:r>
              <a:rPr sz="1400" b="1" spc="2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permit,</a:t>
            </a:r>
            <a:r>
              <a:rPr sz="1400" b="1" spc="2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and</a:t>
            </a:r>
            <a:r>
              <a:rPr sz="1400" b="1" spc="2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comply</a:t>
            </a:r>
            <a:r>
              <a:rPr sz="1400" b="1" spc="2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with</a:t>
            </a:r>
            <a:r>
              <a:rPr sz="1400" b="1" spc="2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the</a:t>
            </a:r>
            <a:r>
              <a:rPr sz="1400" b="1" spc="2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insurance</a:t>
            </a:r>
            <a:r>
              <a:rPr sz="1400" b="1" spc="2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requirements.</a:t>
            </a:r>
            <a:r>
              <a:rPr lang="en-US" sz="1400" b="1" spc="22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Third </a:t>
            </a:r>
            <a:r>
              <a:rPr sz="1400" b="1" dirty="0">
                <a:latin typeface="Arial"/>
                <a:cs typeface="Arial"/>
              </a:rPr>
              <a:t>parties</a:t>
            </a:r>
            <a:r>
              <a:rPr sz="1400" b="1" spc="47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involved</a:t>
            </a:r>
            <a:r>
              <a:rPr sz="1400" b="1" spc="49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in</a:t>
            </a:r>
            <a:r>
              <a:rPr sz="1400" b="1" spc="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off-site</a:t>
            </a:r>
            <a:r>
              <a:rPr sz="1400" b="1" spc="459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School</a:t>
            </a:r>
            <a:r>
              <a:rPr sz="1400" b="1" spc="49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events</a:t>
            </a:r>
            <a:r>
              <a:rPr sz="1400" b="1" spc="4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also</a:t>
            </a:r>
            <a:r>
              <a:rPr sz="1400" b="1" spc="49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need</a:t>
            </a:r>
            <a:r>
              <a:rPr sz="1400" b="1" spc="4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48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comply</a:t>
            </a:r>
            <a:r>
              <a:rPr sz="1400" b="1" spc="55" dirty="0">
                <a:latin typeface="Arial"/>
                <a:cs typeface="Arial"/>
              </a:rPr>
              <a:t>  </a:t>
            </a:r>
            <a:r>
              <a:rPr sz="1400" b="1" dirty="0">
                <a:latin typeface="Arial"/>
                <a:cs typeface="Arial"/>
              </a:rPr>
              <a:t>with</a:t>
            </a:r>
            <a:r>
              <a:rPr sz="1400" b="1" spc="484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the</a:t>
            </a:r>
            <a:r>
              <a:rPr sz="1400" b="1" spc="49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insurance requirements.</a:t>
            </a:r>
            <a:endParaRPr sz="1400" dirty="0">
              <a:latin typeface="Arial"/>
              <a:cs typeface="Arial"/>
            </a:endParaRPr>
          </a:p>
          <a:p>
            <a:pPr marL="381000" indent="-351155">
              <a:lnSpc>
                <a:spcPct val="100000"/>
              </a:lnSpc>
              <a:spcBef>
                <a:spcPts val="1485"/>
              </a:spcBef>
              <a:buAutoNum type="arabicPeriod"/>
              <a:tabLst>
                <a:tab pos="381000" algn="l"/>
              </a:tabLst>
            </a:pPr>
            <a:r>
              <a:rPr sz="1400" b="1" dirty="0">
                <a:latin typeface="Arial"/>
                <a:cs typeface="Arial"/>
              </a:rPr>
              <a:t>Documentation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needed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for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Risk</a:t>
            </a:r>
            <a:r>
              <a:rPr sz="1400" b="1" spc="-1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Finance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review:</a:t>
            </a:r>
            <a:endParaRPr sz="1400" dirty="0">
              <a:latin typeface="Arial"/>
              <a:cs typeface="Arial"/>
            </a:endParaRPr>
          </a:p>
          <a:p>
            <a:pPr marL="857250" lvl="1" indent="-203200">
              <a:lnSpc>
                <a:spcPct val="100000"/>
              </a:lnSpc>
              <a:spcBef>
                <a:spcPts val="730"/>
              </a:spcBef>
              <a:buFont typeface="Symbol"/>
              <a:buChar char=""/>
              <a:tabLst>
                <a:tab pos="857250" algn="l"/>
              </a:tabLst>
            </a:pPr>
            <a:r>
              <a:rPr sz="1200" b="1" dirty="0">
                <a:latin typeface="Arial"/>
                <a:cs typeface="Arial"/>
                <a:hlinkClick r:id="rId2"/>
              </a:rPr>
              <a:t>Itinerary</a:t>
            </a:r>
            <a:r>
              <a:rPr sz="1200" b="1" spc="-30" dirty="0">
                <a:latin typeface="Arial"/>
                <a:cs typeface="Arial"/>
                <a:hlinkClick r:id="rId2"/>
              </a:rPr>
              <a:t> </a:t>
            </a:r>
            <a:r>
              <a:rPr sz="1200" b="1" dirty="0">
                <a:latin typeface="Arial"/>
                <a:cs typeface="Arial"/>
                <a:hlinkClick r:id="rId2"/>
              </a:rPr>
              <a:t>or</a:t>
            </a:r>
            <a:r>
              <a:rPr sz="1200" b="1" spc="-20" dirty="0">
                <a:latin typeface="Arial"/>
                <a:cs typeface="Arial"/>
                <a:hlinkClick r:id="rId2"/>
              </a:rPr>
              <a:t> </a:t>
            </a:r>
            <a:r>
              <a:rPr sz="1200" b="1" dirty="0">
                <a:latin typeface="Arial"/>
                <a:cs typeface="Arial"/>
                <a:hlinkClick r:id="rId2"/>
              </a:rPr>
              <a:t>scope</a:t>
            </a:r>
            <a:r>
              <a:rPr sz="1200" b="1" spc="-35" dirty="0">
                <a:latin typeface="Arial"/>
                <a:cs typeface="Arial"/>
                <a:hlinkClick r:id="rId2"/>
              </a:rPr>
              <a:t> </a:t>
            </a:r>
            <a:r>
              <a:rPr sz="1200" b="1" dirty="0">
                <a:latin typeface="Arial"/>
                <a:cs typeface="Arial"/>
                <a:hlinkClick r:id="rId2"/>
              </a:rPr>
              <a:t>of</a:t>
            </a:r>
            <a:r>
              <a:rPr sz="1200" b="1" spc="-25" dirty="0">
                <a:latin typeface="Arial"/>
                <a:cs typeface="Arial"/>
                <a:hlinkClick r:id="rId2"/>
              </a:rPr>
              <a:t> </a:t>
            </a:r>
            <a:r>
              <a:rPr sz="1200" b="1" spc="-10" dirty="0">
                <a:latin typeface="Arial"/>
                <a:cs typeface="Arial"/>
                <a:hlinkClick r:id="rId2"/>
              </a:rPr>
              <a:t>activities.</a:t>
            </a:r>
            <a:endParaRPr sz="1200" dirty="0">
              <a:latin typeface="Arial"/>
              <a:cs typeface="Arial"/>
            </a:endParaRPr>
          </a:p>
          <a:p>
            <a:pPr marL="857250" lvl="1" indent="-203200">
              <a:lnSpc>
                <a:spcPct val="100000"/>
              </a:lnSpc>
              <a:spcBef>
                <a:spcPts val="215"/>
              </a:spcBef>
              <a:buFont typeface="Symbol"/>
              <a:buChar char=""/>
              <a:tabLst>
                <a:tab pos="857250" algn="l"/>
              </a:tabLst>
            </a:pPr>
            <a:r>
              <a:rPr sz="1200" b="1" spc="-20" dirty="0">
                <a:latin typeface="Arial"/>
                <a:cs typeface="Arial"/>
              </a:rPr>
              <a:t>Vendor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List</a:t>
            </a:r>
            <a:r>
              <a:rPr sz="1200" b="1" spc="-2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–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must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include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all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third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party</a:t>
            </a:r>
            <a:r>
              <a:rPr sz="1200" b="1" spc="-5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entities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(PTA, </a:t>
            </a:r>
            <a:r>
              <a:rPr sz="1200" b="1" dirty="0">
                <a:latin typeface="Arial"/>
                <a:cs typeface="Arial"/>
              </a:rPr>
              <a:t>PTO,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Boosters,</a:t>
            </a:r>
            <a:r>
              <a:rPr sz="1200" b="1" spc="-6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Food,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Photo,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DJ,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spc="-10" dirty="0">
                <a:latin typeface="Arial"/>
                <a:cs typeface="Arial"/>
              </a:rPr>
              <a:t>etc…).</a:t>
            </a:r>
            <a:endParaRPr sz="1200" dirty="0">
              <a:latin typeface="Arial"/>
              <a:cs typeface="Arial"/>
            </a:endParaRPr>
          </a:p>
          <a:p>
            <a:pPr marL="857250" marR="123825" lvl="1" indent="-203200">
              <a:lnSpc>
                <a:spcPct val="104500"/>
              </a:lnSpc>
              <a:spcBef>
                <a:spcPts val="145"/>
              </a:spcBef>
              <a:buFont typeface="Symbol"/>
              <a:buChar char=""/>
              <a:tabLst>
                <a:tab pos="857250" algn="l"/>
              </a:tabLst>
            </a:pPr>
            <a:r>
              <a:rPr sz="1200" b="1" spc="-20" dirty="0">
                <a:latin typeface="Arial"/>
                <a:cs typeface="Arial"/>
              </a:rPr>
              <a:t>Vendor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and/or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Third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party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applicant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Certificates</a:t>
            </a:r>
            <a:r>
              <a:rPr sz="1200" b="1" spc="-6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of</a:t>
            </a:r>
            <a:r>
              <a:rPr sz="1200" b="1" spc="-3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Insurance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(Insurance</a:t>
            </a:r>
            <a:r>
              <a:rPr sz="1200" b="1" spc="-40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requirements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can</a:t>
            </a:r>
            <a:r>
              <a:rPr sz="1200" b="1" spc="-35" dirty="0">
                <a:latin typeface="Arial"/>
                <a:cs typeface="Arial"/>
              </a:rPr>
              <a:t> </a:t>
            </a:r>
            <a:r>
              <a:rPr sz="1200" b="1" spc="-25" dirty="0">
                <a:latin typeface="Arial"/>
                <a:cs typeface="Arial"/>
              </a:rPr>
              <a:t>be </a:t>
            </a:r>
            <a:r>
              <a:rPr sz="1200" b="1" dirty="0">
                <a:latin typeface="Arial"/>
                <a:cs typeface="Arial"/>
              </a:rPr>
              <a:t>found</a:t>
            </a:r>
            <a:r>
              <a:rPr sz="1200" b="1" spc="-45" dirty="0">
                <a:latin typeface="Arial"/>
                <a:cs typeface="Arial"/>
              </a:rPr>
              <a:t> </a:t>
            </a:r>
            <a:r>
              <a:rPr sz="1200" b="1" dirty="0">
                <a:latin typeface="Arial"/>
                <a:cs typeface="Arial"/>
              </a:rPr>
              <a:t>at</a:t>
            </a:r>
            <a:r>
              <a:rPr sz="1200" b="1" spc="-25" dirty="0">
                <a:latin typeface="Arial"/>
                <a:cs typeface="Arial"/>
              </a:rPr>
              <a:t> </a:t>
            </a:r>
            <a:r>
              <a:rPr sz="1200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Risk</a:t>
            </a:r>
            <a:r>
              <a:rPr sz="1200" b="1" u="sng" spc="-2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 </a:t>
            </a:r>
            <a:r>
              <a:rPr sz="12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3"/>
              </a:rPr>
              <a:t>Finance</a:t>
            </a:r>
            <a:r>
              <a:rPr sz="1200" b="1" u="none" spc="-10" dirty="0">
                <a:latin typeface="Arial"/>
                <a:cs typeface="Arial"/>
              </a:rPr>
              <a:t>).</a:t>
            </a:r>
            <a:endParaRPr sz="1200" dirty="0">
              <a:latin typeface="Arial"/>
              <a:cs typeface="Arial"/>
            </a:endParaRPr>
          </a:p>
          <a:p>
            <a:pPr lvl="1">
              <a:lnSpc>
                <a:spcPct val="100000"/>
              </a:lnSpc>
              <a:spcBef>
                <a:spcPts val="795"/>
              </a:spcBef>
              <a:buFont typeface="Symbol"/>
              <a:buChar char=""/>
            </a:pPr>
            <a:endParaRPr sz="1200" dirty="0">
              <a:latin typeface="Arial"/>
              <a:cs typeface="Arial"/>
            </a:endParaRPr>
          </a:p>
          <a:p>
            <a:pPr marL="371475" marR="5080" indent="-342265">
              <a:lnSpc>
                <a:spcPct val="114999"/>
              </a:lnSpc>
              <a:buAutoNum type="arabicPeriod"/>
              <a:tabLst>
                <a:tab pos="371475" algn="l"/>
                <a:tab pos="381000" algn="l"/>
              </a:tabLst>
            </a:pPr>
            <a:r>
              <a:rPr sz="1400" b="1" dirty="0">
                <a:latin typeface="Arial"/>
                <a:cs typeface="Arial"/>
              </a:rPr>
              <a:t>	Depending</a:t>
            </a:r>
            <a:r>
              <a:rPr sz="1400" b="1" spc="-5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on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the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activities,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the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Office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of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Environmental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Health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and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Safety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(OEHS)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spc="-25" dirty="0">
                <a:latin typeface="Arial"/>
                <a:cs typeface="Arial"/>
              </a:rPr>
              <a:t>and </a:t>
            </a:r>
            <a:r>
              <a:rPr sz="1400" b="1" dirty="0">
                <a:latin typeface="Arial"/>
                <a:cs typeface="Arial"/>
              </a:rPr>
              <a:t>Complex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Project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Manager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(CPM) may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need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to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review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equipment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rented,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chemicals </a:t>
            </a:r>
            <a:r>
              <a:rPr sz="1400" b="1" dirty="0">
                <a:latin typeface="Arial"/>
                <a:cs typeface="Arial"/>
              </a:rPr>
              <a:t>used,</a:t>
            </a:r>
            <a:r>
              <a:rPr sz="1400" b="1" spc="-5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etc…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(</a:t>
            </a:r>
            <a:r>
              <a:rPr sz="1400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OEHS</a:t>
            </a:r>
            <a:r>
              <a:rPr sz="1400" b="1" u="none" spc="-20" dirty="0">
                <a:solidFill>
                  <a:srgbClr val="0000FF"/>
                </a:solidFill>
                <a:latin typeface="Arial"/>
                <a:cs typeface="Arial"/>
                <a:hlinkClick r:id="rId4"/>
              </a:rPr>
              <a:t> </a:t>
            </a:r>
            <a:r>
              <a:rPr sz="1400" b="1" u="sng" spc="-10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4"/>
              </a:rPr>
              <a:t>Checklist</a:t>
            </a:r>
            <a:r>
              <a:rPr sz="1400" b="1" u="none" spc="-10" dirty="0">
                <a:latin typeface="Arial"/>
                <a:cs typeface="Arial"/>
                <a:hlinkClick r:id="rId4"/>
              </a:rPr>
              <a:t>).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315"/>
              </a:spcBef>
              <a:buFont typeface="Arial"/>
              <a:buAutoNum type="arabicPeriod"/>
            </a:pPr>
            <a:endParaRPr sz="1400" dirty="0">
              <a:latin typeface="Arial"/>
              <a:cs typeface="Arial"/>
            </a:endParaRPr>
          </a:p>
          <a:p>
            <a:pPr marL="371475" marR="49530" indent="-342265">
              <a:lnSpc>
                <a:spcPct val="114999"/>
              </a:lnSpc>
              <a:spcBef>
                <a:spcPts val="5"/>
              </a:spcBef>
              <a:buAutoNum type="arabicPeriod"/>
              <a:tabLst>
                <a:tab pos="371475" algn="l"/>
                <a:tab pos="381000" algn="l"/>
              </a:tabLst>
            </a:pPr>
            <a:r>
              <a:rPr sz="1400" b="1" dirty="0">
                <a:latin typeface="Arial"/>
                <a:cs typeface="Arial"/>
              </a:rPr>
              <a:t>	Once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the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risk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and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insurance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review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is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complete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and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compliant,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Insurance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spc="-10" dirty="0">
                <a:latin typeface="Arial"/>
                <a:cs typeface="Arial"/>
              </a:rPr>
              <a:t>Compliance </a:t>
            </a:r>
            <a:r>
              <a:rPr sz="1400" b="1" dirty="0">
                <a:latin typeface="Arial"/>
                <a:cs typeface="Arial"/>
              </a:rPr>
              <a:t>will</a:t>
            </a:r>
            <a:r>
              <a:rPr sz="1400" b="1" spc="-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notify</a:t>
            </a:r>
            <a:r>
              <a:rPr sz="1400" b="1" spc="-3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the</a:t>
            </a:r>
            <a:r>
              <a:rPr sz="1400" b="1" spc="-25" dirty="0">
                <a:latin typeface="Arial"/>
                <a:cs typeface="Arial"/>
              </a:rPr>
              <a:t> </a:t>
            </a:r>
            <a:r>
              <a:rPr lang="en-US" sz="1400" b="1" spc="-25" dirty="0">
                <a:latin typeface="Arial"/>
                <a:cs typeface="Arial"/>
              </a:rPr>
              <a:t>requester and, if applicable, the school admin or principal</a:t>
            </a:r>
            <a:r>
              <a:rPr sz="1400" b="1" spc="-10" dirty="0">
                <a:latin typeface="Arial"/>
                <a:cs typeface="Arial"/>
              </a:rPr>
              <a:t>.</a:t>
            </a: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85"/>
              </a:spcBef>
            </a:pPr>
            <a:endParaRPr sz="1400" dirty="0">
              <a:latin typeface="Arial"/>
              <a:cs typeface="Arial"/>
            </a:endParaRPr>
          </a:p>
          <a:p>
            <a:pPr marL="661670">
              <a:lnSpc>
                <a:spcPct val="100000"/>
              </a:lnSpc>
            </a:pPr>
            <a:r>
              <a:rPr sz="1400" b="1" dirty="0">
                <a:latin typeface="Arial"/>
                <a:cs typeface="Arial"/>
              </a:rPr>
              <a:t>Need</a:t>
            </a:r>
            <a:r>
              <a:rPr sz="1400" b="1" spc="-3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additional</a:t>
            </a:r>
            <a:r>
              <a:rPr sz="1400" b="1" spc="-4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help?</a:t>
            </a:r>
            <a:r>
              <a:rPr sz="1400" b="1" spc="-20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Email us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dirty="0">
                <a:latin typeface="Arial"/>
                <a:cs typeface="Arial"/>
              </a:rPr>
              <a:t>at</a:t>
            </a:r>
            <a:r>
              <a:rPr sz="1400" b="1" spc="-15" dirty="0">
                <a:latin typeface="Arial"/>
                <a:cs typeface="Arial"/>
              </a:rPr>
              <a:t> </a:t>
            </a:r>
            <a:r>
              <a:rPr sz="1400" b="1" u="sng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Arial"/>
                <a:cs typeface="Arial"/>
                <a:hlinkClick r:id="rId5"/>
              </a:rPr>
              <a:t>riskfinance@lausd.net</a:t>
            </a:r>
            <a:r>
              <a:rPr sz="1400" b="1" u="none" spc="-5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400" b="1" u="none" dirty="0">
                <a:latin typeface="Arial"/>
                <a:cs typeface="Arial"/>
              </a:rPr>
              <a:t>or</a:t>
            </a:r>
            <a:r>
              <a:rPr sz="1400" b="1" u="none" spc="5" dirty="0">
                <a:latin typeface="Arial"/>
                <a:cs typeface="Arial"/>
              </a:rPr>
              <a:t> </a:t>
            </a:r>
            <a:r>
              <a:rPr sz="1400" b="1" u="none" dirty="0">
                <a:latin typeface="Arial"/>
                <a:cs typeface="Arial"/>
              </a:rPr>
              <a:t>call</a:t>
            </a:r>
            <a:r>
              <a:rPr sz="1400" b="1" u="none" spc="-5" dirty="0">
                <a:latin typeface="Arial"/>
                <a:cs typeface="Arial"/>
              </a:rPr>
              <a:t> </a:t>
            </a:r>
            <a:r>
              <a:rPr sz="1400" b="1" u="none" spc="-10" dirty="0">
                <a:latin typeface="Arial"/>
                <a:cs typeface="Arial"/>
              </a:rPr>
              <a:t>(213)241-</a:t>
            </a:r>
            <a:r>
              <a:rPr sz="1400" b="1" u="none" spc="-20" dirty="0">
                <a:latin typeface="Arial"/>
                <a:cs typeface="Arial"/>
              </a:rPr>
              <a:t>0329</a:t>
            </a:r>
            <a:endParaRPr sz="1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555837" y="2435021"/>
            <a:ext cx="2518410" cy="2092325"/>
            <a:chOff x="3555837" y="2435021"/>
            <a:chExt cx="2518410" cy="2092325"/>
          </a:xfrm>
        </p:grpSpPr>
        <p:sp>
          <p:nvSpPr>
            <p:cNvPr id="3" name="object 3"/>
            <p:cNvSpPr/>
            <p:nvPr/>
          </p:nvSpPr>
          <p:spPr>
            <a:xfrm>
              <a:off x="3560600" y="4477758"/>
              <a:ext cx="219710" cy="0"/>
            </a:xfrm>
            <a:custGeom>
              <a:avLst/>
              <a:gdLst/>
              <a:ahLst/>
              <a:cxnLst/>
              <a:rect l="l" t="t" r="r" b="b"/>
              <a:pathLst>
                <a:path w="219710">
                  <a:moveTo>
                    <a:pt x="219176" y="0"/>
                  </a:moveTo>
                  <a:lnTo>
                    <a:pt x="0" y="0"/>
                  </a:lnTo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560604" y="4433306"/>
              <a:ext cx="76200" cy="88900"/>
            </a:xfrm>
            <a:custGeom>
              <a:avLst/>
              <a:gdLst/>
              <a:ahLst/>
              <a:cxnLst/>
              <a:rect l="l" t="t" r="r" b="b"/>
              <a:pathLst>
                <a:path w="76200" h="88900">
                  <a:moveTo>
                    <a:pt x="76200" y="0"/>
                  </a:moveTo>
                  <a:lnTo>
                    <a:pt x="0" y="44450"/>
                  </a:lnTo>
                  <a:lnTo>
                    <a:pt x="76200" y="88900"/>
                  </a:lnTo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764392" y="2447721"/>
              <a:ext cx="1297305" cy="609600"/>
            </a:xfrm>
            <a:custGeom>
              <a:avLst/>
              <a:gdLst/>
              <a:ahLst/>
              <a:cxnLst/>
              <a:rect l="l" t="t" r="r" b="b"/>
              <a:pathLst>
                <a:path w="1297304" h="609600">
                  <a:moveTo>
                    <a:pt x="0" y="0"/>
                  </a:moveTo>
                  <a:lnTo>
                    <a:pt x="1296860" y="0"/>
                  </a:lnTo>
                  <a:lnTo>
                    <a:pt x="1296860" y="609600"/>
                  </a:lnTo>
                  <a:lnTo>
                    <a:pt x="0" y="609600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School/District-Sponsored</a:t>
            </a:r>
            <a:r>
              <a:rPr spc="-80" dirty="0"/>
              <a:t> </a:t>
            </a:r>
            <a:r>
              <a:rPr dirty="0"/>
              <a:t>Special</a:t>
            </a:r>
            <a:r>
              <a:rPr spc="-75" dirty="0"/>
              <a:t> </a:t>
            </a:r>
            <a:r>
              <a:rPr dirty="0"/>
              <a:t>Event</a:t>
            </a:r>
            <a:r>
              <a:rPr spc="-80" dirty="0"/>
              <a:t> </a:t>
            </a:r>
            <a:r>
              <a:rPr dirty="0"/>
              <a:t>Approval</a:t>
            </a:r>
            <a:r>
              <a:rPr spc="-75" dirty="0"/>
              <a:t> </a:t>
            </a:r>
            <a:r>
              <a:rPr dirty="0"/>
              <a:t>Process</a:t>
            </a:r>
            <a:r>
              <a:rPr lang="en-US" spc="-80" dirty="0"/>
              <a:t> </a:t>
            </a:r>
            <a:r>
              <a:rPr lang="en-US" spc="-10" dirty="0"/>
              <a:t>(Cont.)</a:t>
            </a:r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4764392" y="2435021"/>
            <a:ext cx="1297305" cy="635000"/>
          </a:xfrm>
          <a:prstGeom prst="rect">
            <a:avLst/>
          </a:prstGeom>
          <a:solidFill>
            <a:srgbClr val="00237A"/>
          </a:solidFill>
        </p:spPr>
        <p:txBody>
          <a:bodyPr vert="horz" wrap="square" lIns="0" tIns="5715" rIns="0" bIns="0" rtlCol="0">
            <a:spAutoFit/>
          </a:bodyPr>
          <a:lstStyle/>
          <a:p>
            <a:pPr marL="85725" marR="79375" algn="ctr">
              <a:lnSpc>
                <a:spcPct val="100000"/>
              </a:lnSpc>
              <a:spcBef>
                <a:spcPts val="45"/>
              </a:spcBef>
            </a:pPr>
            <a:r>
              <a:rPr sz="800" dirty="0">
                <a:solidFill>
                  <a:schemeClr val="bg1"/>
                </a:solidFill>
                <a:latin typeface="Arial"/>
                <a:cs typeface="Arial"/>
              </a:rPr>
              <a:t>Email</a:t>
            </a:r>
            <a:r>
              <a:rPr sz="800" spc="-2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chemeClr val="bg1"/>
                </a:solidFill>
                <a:latin typeface="Arial"/>
                <a:cs typeface="Arial"/>
              </a:rPr>
              <a:t>Request</a:t>
            </a:r>
            <a:r>
              <a:rPr sz="800" spc="-25" dirty="0">
                <a:solidFill>
                  <a:schemeClr val="bg1"/>
                </a:solidFill>
                <a:latin typeface="Arial"/>
                <a:cs typeface="Arial"/>
              </a:rPr>
              <a:t> and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</a:rPr>
              <a:t> Supporting</a:t>
            </a:r>
            <a:r>
              <a:rPr sz="800" spc="-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chemeClr val="bg1"/>
                </a:solidFill>
                <a:latin typeface="Arial"/>
                <a:cs typeface="Arial"/>
              </a:rPr>
              <a:t>Docs </a:t>
            </a:r>
            <a:r>
              <a:rPr sz="800" spc="-25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</a:rPr>
              <a:t> Insurance</a:t>
            </a:r>
            <a:r>
              <a:rPr sz="800" spc="1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</a:rPr>
              <a:t>Compliance</a:t>
            </a:r>
            <a:r>
              <a:rPr sz="800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</a:rPr>
              <a:t> review 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(riskfinance@lausd.net)</a:t>
            </a:r>
            <a:endParaRPr sz="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4453516" y="1692885"/>
            <a:ext cx="1397000" cy="3122930"/>
            <a:chOff x="4453516" y="1692885"/>
            <a:chExt cx="1397000" cy="3122930"/>
          </a:xfrm>
        </p:grpSpPr>
        <p:sp>
          <p:nvSpPr>
            <p:cNvPr id="9" name="object 9"/>
            <p:cNvSpPr/>
            <p:nvPr/>
          </p:nvSpPr>
          <p:spPr>
            <a:xfrm>
              <a:off x="5408843" y="1697648"/>
              <a:ext cx="4445" cy="741045"/>
            </a:xfrm>
            <a:custGeom>
              <a:avLst/>
              <a:gdLst/>
              <a:ahLst/>
              <a:cxnLst/>
              <a:rect l="l" t="t" r="r" b="b"/>
              <a:pathLst>
                <a:path w="4445" h="741044">
                  <a:moveTo>
                    <a:pt x="0" y="0"/>
                  </a:moveTo>
                  <a:lnTo>
                    <a:pt x="3937" y="740651"/>
                  </a:lnTo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367928" y="2361862"/>
              <a:ext cx="88900" cy="76835"/>
            </a:xfrm>
            <a:custGeom>
              <a:avLst/>
              <a:gdLst/>
              <a:ahLst/>
              <a:cxnLst/>
              <a:rect l="l" t="t" r="r" b="b"/>
              <a:pathLst>
                <a:path w="88900" h="76835">
                  <a:moveTo>
                    <a:pt x="88900" y="0"/>
                  </a:moveTo>
                  <a:lnTo>
                    <a:pt x="44856" y="76428"/>
                  </a:lnTo>
                  <a:lnTo>
                    <a:pt x="0" y="469"/>
                  </a:lnTo>
                </a:path>
              </a:pathLst>
            </a:custGeom>
            <a:ln w="9525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4466216" y="4152637"/>
              <a:ext cx="1371600" cy="650240"/>
            </a:xfrm>
            <a:custGeom>
              <a:avLst/>
              <a:gdLst/>
              <a:ahLst/>
              <a:cxnLst/>
              <a:rect l="l" t="t" r="r" b="b"/>
              <a:pathLst>
                <a:path w="1371600" h="650239">
                  <a:moveTo>
                    <a:pt x="0" y="0"/>
                  </a:moveTo>
                  <a:lnTo>
                    <a:pt x="1371600" y="0"/>
                  </a:lnTo>
                  <a:lnTo>
                    <a:pt x="1371600" y="650239"/>
                  </a:lnTo>
                  <a:lnTo>
                    <a:pt x="0" y="650239"/>
                  </a:lnTo>
                  <a:lnTo>
                    <a:pt x="0" y="0"/>
                  </a:lnTo>
                  <a:close/>
                </a:path>
              </a:pathLst>
            </a:custGeom>
            <a:ln w="25400">
              <a:noFill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1320863" y="2073644"/>
            <a:ext cx="24028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725" indent="-20002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12725" algn="l"/>
              </a:tabLst>
            </a:pPr>
            <a:r>
              <a:rPr sz="1000" dirty="0">
                <a:latin typeface="Arial"/>
                <a:cs typeface="Arial"/>
              </a:rPr>
              <a:t>Request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Approval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Off-Site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Event</a:t>
            </a:r>
            <a:endParaRPr sz="1000" dirty="0">
              <a:latin typeface="Arial"/>
              <a:cs typeface="Arial"/>
            </a:endParaRPr>
          </a:p>
          <a:p>
            <a:pPr marL="212725" indent="-200025">
              <a:lnSpc>
                <a:spcPct val="100000"/>
              </a:lnSpc>
              <a:buAutoNum type="arabicPeriod"/>
              <a:tabLst>
                <a:tab pos="212725" algn="l"/>
              </a:tabLst>
            </a:pPr>
            <a:r>
              <a:rPr sz="1000" spc="-10" dirty="0">
                <a:latin typeface="Arial"/>
                <a:cs typeface="Arial"/>
              </a:rPr>
              <a:t>Itinerary</a:t>
            </a:r>
            <a:endParaRPr sz="1000" dirty="0">
              <a:latin typeface="Arial"/>
              <a:cs typeface="Arial"/>
            </a:endParaRPr>
          </a:p>
          <a:p>
            <a:pPr marL="212725" indent="-200025">
              <a:lnSpc>
                <a:spcPct val="100000"/>
              </a:lnSpc>
              <a:buAutoNum type="arabicPeriod"/>
              <a:tabLst>
                <a:tab pos="212725" algn="l"/>
              </a:tabLst>
            </a:pP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Vendor</a:t>
            </a:r>
            <a:r>
              <a:rPr sz="1000" u="sng" spc="-3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</a:t>
            </a:r>
            <a:r>
              <a:rPr sz="1000" u="sng" spc="-3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(incl. PTO,</a:t>
            </a:r>
            <a:r>
              <a:rPr sz="1000" u="sng" spc="-3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PTA,</a:t>
            </a:r>
            <a:r>
              <a:rPr sz="1000" u="sng" spc="-3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Food,</a:t>
            </a:r>
            <a:r>
              <a:rPr sz="1000" u="sng" spc="-2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DJ</a:t>
            </a:r>
            <a:r>
              <a:rPr sz="1000" u="sng" spc="-25" dirty="0">
                <a:solidFill>
                  <a:srgbClr val="3B3B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</a:t>
            </a:r>
            <a:endParaRPr sz="1000" dirty="0">
              <a:solidFill>
                <a:srgbClr val="3B3BFF"/>
              </a:solidFill>
              <a:latin typeface="Arial"/>
              <a:cs typeface="Arial"/>
            </a:endParaRPr>
          </a:p>
        </p:txBody>
      </p:sp>
      <p:sp>
        <p:nvSpPr>
          <p:cNvPr id="43" name="object 4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dirty="0"/>
              <a:t>2</a:t>
            </a:r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50" dirty="0"/>
              <a:t>3</a:t>
            </a:r>
          </a:p>
        </p:txBody>
      </p:sp>
      <p:sp>
        <p:nvSpPr>
          <p:cNvPr id="44" name="object 44"/>
          <p:cNvSpPr txBox="1">
            <a:spLocks noGrp="1"/>
          </p:cNvSpPr>
          <p:nvPr>
            <p:ph type="dt" sz="half" idx="6"/>
          </p:nvPr>
        </p:nvSpPr>
        <p:spPr>
          <a:xfrm>
            <a:off x="195122" y="6506512"/>
            <a:ext cx="1786078" cy="126317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Finance</a:t>
            </a:r>
            <a:r>
              <a:rPr lang="en-US" spc="-10" dirty="0"/>
              <a:t> and Insurance Services</a:t>
            </a:r>
            <a:endParaRPr spc="-10" dirty="0"/>
          </a:p>
        </p:txBody>
      </p:sp>
      <p:sp>
        <p:nvSpPr>
          <p:cNvPr id="45" name="object 4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7/31/24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320863" y="2530844"/>
            <a:ext cx="16116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629">
              <a:lnSpc>
                <a:spcPct val="100000"/>
              </a:lnSpc>
              <a:spcBef>
                <a:spcPts val="100"/>
              </a:spcBef>
            </a:pP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Photo,</a:t>
            </a:r>
            <a:r>
              <a:rPr sz="1000" u="sng" spc="-3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1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etc…)</a:t>
            </a:r>
            <a:endParaRPr sz="1000" dirty="0">
              <a:solidFill>
                <a:srgbClr val="0089FF"/>
              </a:solidFill>
              <a:latin typeface="Arial"/>
              <a:cs typeface="Arial"/>
            </a:endParaRPr>
          </a:p>
          <a:p>
            <a:pPr marL="212725" indent="-200025">
              <a:lnSpc>
                <a:spcPct val="100000"/>
              </a:lnSpc>
              <a:buAutoNum type="arabicPeriod" startAt="4"/>
              <a:tabLst>
                <a:tab pos="212725" algn="l"/>
              </a:tabLst>
            </a:pPr>
            <a:r>
              <a:rPr sz="1000" dirty="0">
                <a:latin typeface="Arial"/>
                <a:cs typeface="Arial"/>
              </a:rPr>
              <a:t>Certificates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Insurance</a:t>
            </a:r>
            <a:endParaRPr sz="1000" dirty="0">
              <a:latin typeface="Arial"/>
              <a:cs typeface="Arial"/>
            </a:endParaRPr>
          </a:p>
          <a:p>
            <a:pPr marL="212725" indent="-200025">
              <a:lnSpc>
                <a:spcPct val="100000"/>
              </a:lnSpc>
              <a:buAutoNum type="arabicPeriod" startAt="4"/>
              <a:tabLst>
                <a:tab pos="212725" algn="l"/>
              </a:tabLst>
            </a:pPr>
            <a:r>
              <a:rPr sz="1000" dirty="0">
                <a:latin typeface="Arial"/>
                <a:cs typeface="Arial"/>
              </a:rPr>
              <a:t>OEHS </a:t>
            </a:r>
            <a:r>
              <a:rPr sz="1000" spc="-10" dirty="0">
                <a:latin typeface="Arial"/>
                <a:cs typeface="Arial"/>
              </a:rPr>
              <a:t>Checklist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336001" y="1606219"/>
            <a:ext cx="255651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Additional</a:t>
            </a:r>
            <a:r>
              <a:rPr sz="1000" b="1" u="sng" spc="-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Insurance</a:t>
            </a:r>
            <a:r>
              <a:rPr sz="1000" b="1" u="sng" spc="-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Requirements</a:t>
            </a:r>
            <a:r>
              <a:rPr sz="1000" b="1" u="sng" spc="-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spc="-1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(Link)</a:t>
            </a:r>
            <a:endParaRPr sz="1000" dirty="0">
              <a:solidFill>
                <a:srgbClr val="0089FF"/>
              </a:solidFill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20215" y="3111500"/>
            <a:ext cx="206121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Arial"/>
                <a:cs typeface="Arial"/>
              </a:rPr>
              <a:t>Note: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Requests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will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require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OEHS </a:t>
            </a:r>
            <a:r>
              <a:rPr sz="1000" dirty="0">
                <a:latin typeface="Arial"/>
                <a:cs typeface="Arial"/>
              </a:rPr>
              <a:t>review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only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if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equipment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or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chemical </a:t>
            </a:r>
            <a:r>
              <a:rPr sz="1000" dirty="0">
                <a:latin typeface="Arial"/>
                <a:cs typeface="Arial"/>
              </a:rPr>
              <a:t>use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needed.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Please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review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OEHS </a:t>
            </a:r>
            <a:r>
              <a:rPr sz="1000" spc="-10" dirty="0">
                <a:latin typeface="Arial"/>
                <a:cs typeface="Arial"/>
              </a:rPr>
              <a:t>checklist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20215" y="1826908"/>
            <a:ext cx="21666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Supporting</a:t>
            </a:r>
            <a:r>
              <a:rPr sz="1000" b="1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Documentation</a:t>
            </a:r>
            <a:r>
              <a:rPr sz="10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Needed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7" name="object 18">
            <a:extLst>
              <a:ext uri="{FF2B5EF4-FFF2-40B4-BE49-F238E27FC236}">
                <a16:creationId xmlns:a16="http://schemas.microsoft.com/office/drawing/2014/main" id="{EDFFF519-91EF-4E0C-C66E-E440A393239E}"/>
              </a:ext>
            </a:extLst>
          </p:cNvPr>
          <p:cNvSpPr txBox="1"/>
          <p:nvPr/>
        </p:nvSpPr>
        <p:spPr>
          <a:xfrm>
            <a:off x="3611043" y="4513309"/>
            <a:ext cx="51943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9539">
              <a:lnSpc>
                <a:spcPct val="100000"/>
              </a:lnSpc>
              <a:spcBef>
                <a:spcPts val="100"/>
              </a:spcBef>
            </a:pPr>
            <a:r>
              <a:rPr sz="800" b="1" spc="-25" dirty="0">
                <a:latin typeface="Arial"/>
                <a:cs typeface="Arial"/>
              </a:rPr>
              <a:t>Not</a:t>
            </a:r>
            <a:r>
              <a:rPr sz="800" b="1" spc="-10" dirty="0">
                <a:latin typeface="Arial"/>
                <a:cs typeface="Arial"/>
              </a:rPr>
              <a:t> Compliant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8" name="object 19">
            <a:extLst>
              <a:ext uri="{FF2B5EF4-FFF2-40B4-BE49-F238E27FC236}">
                <a16:creationId xmlns:a16="http://schemas.microsoft.com/office/drawing/2014/main" id="{F63F4FC9-54DB-C6F1-3983-CEC40108A899}"/>
              </a:ext>
            </a:extLst>
          </p:cNvPr>
          <p:cNvSpPr txBox="1"/>
          <p:nvPr/>
        </p:nvSpPr>
        <p:spPr>
          <a:xfrm>
            <a:off x="5149128" y="5240384"/>
            <a:ext cx="5194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Arial"/>
                <a:cs typeface="Arial"/>
              </a:rPr>
              <a:t>Compliant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49" name="Flowchart: Decision 48">
            <a:extLst>
              <a:ext uri="{FF2B5EF4-FFF2-40B4-BE49-F238E27FC236}">
                <a16:creationId xmlns:a16="http://schemas.microsoft.com/office/drawing/2014/main" id="{888EA8A5-276F-BEC4-D405-E764497B49A9}"/>
              </a:ext>
            </a:extLst>
          </p:cNvPr>
          <p:cNvSpPr/>
          <p:nvPr/>
        </p:nvSpPr>
        <p:spPr>
          <a:xfrm>
            <a:off x="4570643" y="4037961"/>
            <a:ext cx="1676400" cy="790689"/>
          </a:xfrm>
          <a:prstGeom prst="flowChartDecision">
            <a:avLst/>
          </a:prstGeom>
          <a:solidFill>
            <a:srgbClr val="0023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Insurance Compliance Reviews</a:t>
            </a:r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EB5155A1-F05F-1616-E33C-043EF40065A5}"/>
              </a:ext>
            </a:extLst>
          </p:cNvPr>
          <p:cNvSpPr/>
          <p:nvPr/>
        </p:nvSpPr>
        <p:spPr>
          <a:xfrm>
            <a:off x="4989743" y="5695015"/>
            <a:ext cx="838200" cy="483421"/>
          </a:xfrm>
          <a:prstGeom prst="roundRect">
            <a:avLst/>
          </a:prstGeom>
          <a:solidFill>
            <a:srgbClr val="0023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 is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84087C55-700B-4E99-87C3-1CC4F7E71AE8}"/>
              </a:ext>
            </a:extLst>
          </p:cNvPr>
          <p:cNvSpPr/>
          <p:nvPr/>
        </p:nvSpPr>
        <p:spPr>
          <a:xfrm>
            <a:off x="2105916" y="4090766"/>
            <a:ext cx="1133399" cy="571500"/>
          </a:xfrm>
          <a:prstGeom prst="rect">
            <a:avLst/>
          </a:prstGeom>
          <a:solidFill>
            <a:srgbClr val="0023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ICU notifies requestor of necessary corrections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3BD2EB59-6D01-0933-E3B5-77B4695BB9B9}"/>
              </a:ext>
            </a:extLst>
          </p:cNvPr>
          <p:cNvSpPr txBox="1"/>
          <p:nvPr/>
        </p:nvSpPr>
        <p:spPr>
          <a:xfrm>
            <a:off x="3493998" y="3953972"/>
            <a:ext cx="7732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Corrections </a:t>
            </a:r>
          </a:p>
          <a:p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Submitted</a:t>
            </a:r>
          </a:p>
        </p:txBody>
      </p: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188AAE89-7765-638E-6DC0-6C73C1F076AD}"/>
              </a:ext>
            </a:extLst>
          </p:cNvPr>
          <p:cNvCxnSpPr>
            <a:cxnSpLocks/>
            <a:stCxn id="49" idx="1"/>
            <a:endCxn id="47" idx="3"/>
          </p:cNvCxnSpPr>
          <p:nvPr/>
        </p:nvCxnSpPr>
        <p:spPr>
          <a:xfrm flipH="1">
            <a:off x="4130473" y="4433306"/>
            <a:ext cx="440170" cy="214941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74BEC41C-6B56-F1FB-BE22-B7E38948FDBA}"/>
              </a:ext>
            </a:extLst>
          </p:cNvPr>
          <p:cNvCxnSpPr>
            <a:cxnSpLocks/>
            <a:stCxn id="47" idx="1"/>
            <a:endCxn id="51" idx="3"/>
          </p:cNvCxnSpPr>
          <p:nvPr/>
        </p:nvCxnSpPr>
        <p:spPr>
          <a:xfrm flipH="1" flipV="1">
            <a:off x="3239315" y="4376516"/>
            <a:ext cx="371728" cy="271731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7A5F775-0DEB-46CC-35B0-86C02B35DDED}"/>
              </a:ext>
            </a:extLst>
          </p:cNvPr>
          <p:cNvCxnSpPr>
            <a:cxnSpLocks/>
            <a:stCxn id="51" idx="3"/>
            <a:endCxn id="52" idx="1"/>
          </p:cNvCxnSpPr>
          <p:nvPr/>
        </p:nvCxnSpPr>
        <p:spPr>
          <a:xfrm flipV="1">
            <a:off x="3239315" y="4123249"/>
            <a:ext cx="254683" cy="253267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78B240FA-47E0-D2B9-6AB5-C632CCBE81C7}"/>
              </a:ext>
            </a:extLst>
          </p:cNvPr>
          <p:cNvCxnSpPr>
            <a:cxnSpLocks/>
            <a:stCxn id="52" idx="3"/>
            <a:endCxn id="49" idx="1"/>
          </p:cNvCxnSpPr>
          <p:nvPr/>
        </p:nvCxnSpPr>
        <p:spPr>
          <a:xfrm>
            <a:off x="4267200" y="4123249"/>
            <a:ext cx="303443" cy="310057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39B9EC94-21A3-9149-AF39-3BD7D5C0745A}"/>
              </a:ext>
            </a:extLst>
          </p:cNvPr>
          <p:cNvCxnSpPr>
            <a:cxnSpLocks/>
            <a:stCxn id="49" idx="2"/>
            <a:endCxn id="48" idx="0"/>
          </p:cNvCxnSpPr>
          <p:nvPr/>
        </p:nvCxnSpPr>
        <p:spPr>
          <a:xfrm>
            <a:off x="5408843" y="4828650"/>
            <a:ext cx="0" cy="411734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FD7A56A9-E455-BDA3-09F4-E055E9380BAF}"/>
              </a:ext>
            </a:extLst>
          </p:cNvPr>
          <p:cNvCxnSpPr>
            <a:cxnSpLocks/>
            <a:stCxn id="48" idx="2"/>
            <a:endCxn id="50" idx="0"/>
          </p:cNvCxnSpPr>
          <p:nvPr/>
        </p:nvCxnSpPr>
        <p:spPr>
          <a:xfrm>
            <a:off x="5408843" y="5388339"/>
            <a:ext cx="0" cy="306676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C29C4FB4-0AB7-447A-FEB9-5BFD49A0B547}"/>
              </a:ext>
            </a:extLst>
          </p:cNvPr>
          <p:cNvCxnSpPr>
            <a:cxnSpLocks/>
            <a:stCxn id="7" idx="2"/>
            <a:endCxn id="49" idx="0"/>
          </p:cNvCxnSpPr>
          <p:nvPr/>
        </p:nvCxnSpPr>
        <p:spPr>
          <a:xfrm flipH="1">
            <a:off x="5408843" y="3070021"/>
            <a:ext cx="4202" cy="967940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D74E0136-E962-DF79-54DC-A5EB6285829F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5413045" y="1689575"/>
            <a:ext cx="0" cy="745446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70A9E138-51B9-201D-35C3-619109B8A794}"/>
              </a:ext>
            </a:extLst>
          </p:cNvPr>
          <p:cNvSpPr/>
          <p:nvPr/>
        </p:nvSpPr>
        <p:spPr>
          <a:xfrm>
            <a:off x="4768837" y="992798"/>
            <a:ext cx="1292860" cy="698500"/>
          </a:xfrm>
          <a:prstGeom prst="roundRect">
            <a:avLst/>
          </a:prstGeom>
          <a:solidFill>
            <a:srgbClr val="00237A"/>
          </a:solidFill>
          <a:ln>
            <a:solidFill>
              <a:srgbClr val="00237A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On/Off-Site Events: Submit Request for Approval of Event</a:t>
            </a:r>
            <a:endParaRPr lang="en-US" sz="9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4764392" y="2484056"/>
            <a:ext cx="1297305" cy="609600"/>
          </a:xfrm>
          <a:custGeom>
            <a:avLst/>
            <a:gdLst/>
            <a:ahLst/>
            <a:cxnLst/>
            <a:rect l="l" t="t" r="r" b="b"/>
            <a:pathLst>
              <a:path w="1297304" h="609600">
                <a:moveTo>
                  <a:pt x="0" y="0"/>
                </a:moveTo>
                <a:lnTo>
                  <a:pt x="1296860" y="0"/>
                </a:lnTo>
                <a:lnTo>
                  <a:pt x="129686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ln w="25400">
            <a:noFill/>
          </a:ln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969415" y="338635"/>
            <a:ext cx="8048625" cy="3302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dirty="0"/>
              <a:t>School/District-Sponsored</a:t>
            </a:r>
            <a:r>
              <a:rPr spc="-65" dirty="0"/>
              <a:t> </a:t>
            </a:r>
            <a:r>
              <a:rPr lang="en-US" spc="-65" dirty="0"/>
              <a:t>Fund Raising</a:t>
            </a:r>
            <a:r>
              <a:rPr spc="-70" dirty="0"/>
              <a:t> </a:t>
            </a:r>
            <a:r>
              <a:rPr dirty="0"/>
              <a:t>Event</a:t>
            </a:r>
            <a:r>
              <a:rPr spc="-55" dirty="0"/>
              <a:t> </a:t>
            </a:r>
            <a:r>
              <a:rPr dirty="0"/>
              <a:t>Approval</a:t>
            </a:r>
            <a:r>
              <a:rPr spc="-60" dirty="0"/>
              <a:t> </a:t>
            </a:r>
            <a:r>
              <a:rPr dirty="0"/>
              <a:t>Process</a:t>
            </a:r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4764176" y="2426994"/>
            <a:ext cx="1297305" cy="635000"/>
          </a:xfrm>
          <a:prstGeom prst="rect">
            <a:avLst/>
          </a:prstGeom>
          <a:solidFill>
            <a:srgbClr val="00237A"/>
          </a:solidFill>
        </p:spPr>
        <p:txBody>
          <a:bodyPr vert="horz" wrap="square" lIns="0" tIns="8255" rIns="0" bIns="0" rtlCol="0">
            <a:spAutoFit/>
          </a:bodyPr>
          <a:lstStyle/>
          <a:p>
            <a:pPr marL="83820" marR="90170" algn="ctr">
              <a:lnSpc>
                <a:spcPct val="100000"/>
              </a:lnSpc>
              <a:spcBef>
                <a:spcPts val="65"/>
              </a:spcBef>
            </a:pPr>
            <a:r>
              <a:rPr sz="800" dirty="0">
                <a:solidFill>
                  <a:schemeClr val="bg1"/>
                </a:solidFill>
                <a:latin typeface="Arial"/>
                <a:cs typeface="Arial"/>
              </a:rPr>
              <a:t>Email</a:t>
            </a:r>
            <a:r>
              <a:rPr sz="800" spc="-4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chemeClr val="bg1"/>
                </a:solidFill>
                <a:latin typeface="Arial"/>
                <a:cs typeface="Arial"/>
              </a:rPr>
              <a:t>Request</a:t>
            </a:r>
            <a:r>
              <a:rPr sz="800" spc="-4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chemeClr val="bg1"/>
                </a:solidFill>
                <a:latin typeface="Arial"/>
                <a:cs typeface="Arial"/>
              </a:rPr>
              <a:t>and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</a:rPr>
              <a:t> Supporting</a:t>
            </a:r>
            <a:r>
              <a:rPr sz="800" spc="-20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dirty="0">
                <a:solidFill>
                  <a:schemeClr val="bg1"/>
                </a:solidFill>
                <a:latin typeface="Arial"/>
                <a:cs typeface="Arial"/>
              </a:rPr>
              <a:t>Docs</a:t>
            </a:r>
            <a:r>
              <a:rPr sz="800" spc="-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spc="-35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</a:rPr>
              <a:t> Insurance</a:t>
            </a:r>
            <a:r>
              <a:rPr sz="800" spc="1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</a:rPr>
              <a:t>Compliance</a:t>
            </a:r>
            <a:r>
              <a:rPr sz="800" spc="5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sz="800" spc="-25" dirty="0">
                <a:solidFill>
                  <a:schemeClr val="bg1"/>
                </a:solidFill>
                <a:latin typeface="Arial"/>
                <a:cs typeface="Arial"/>
              </a:rPr>
              <a:t>to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</a:rPr>
              <a:t> review </a:t>
            </a:r>
            <a:r>
              <a:rPr sz="800" spc="-10" dirty="0">
                <a:solidFill>
                  <a:schemeClr val="bg1"/>
                </a:solidFill>
                <a:latin typeface="Arial"/>
                <a:cs typeface="Arial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(riskfinance@lausd.net)</a:t>
            </a:r>
            <a:endParaRPr sz="8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615028" y="4533294"/>
            <a:ext cx="51943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9539">
              <a:lnSpc>
                <a:spcPct val="100000"/>
              </a:lnSpc>
              <a:spcBef>
                <a:spcPts val="100"/>
              </a:spcBef>
            </a:pPr>
            <a:r>
              <a:rPr sz="800" b="1" spc="-25" dirty="0">
                <a:latin typeface="Arial"/>
                <a:cs typeface="Arial"/>
              </a:rPr>
              <a:t>Not</a:t>
            </a:r>
            <a:r>
              <a:rPr sz="800" b="1" spc="-10" dirty="0">
                <a:latin typeface="Arial"/>
                <a:cs typeface="Arial"/>
              </a:rPr>
              <a:t> Compliant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153113" y="5260369"/>
            <a:ext cx="5194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spc="-10" dirty="0">
                <a:latin typeface="Arial"/>
                <a:cs typeface="Arial"/>
              </a:rPr>
              <a:t>Compliant</a:t>
            </a:r>
            <a:endParaRPr sz="800" dirty="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764392" y="1102017"/>
            <a:ext cx="1297305" cy="609600"/>
          </a:xfrm>
          <a:custGeom>
            <a:avLst/>
            <a:gdLst/>
            <a:ahLst/>
            <a:cxnLst/>
            <a:rect l="l" t="t" r="r" b="b"/>
            <a:pathLst>
              <a:path w="1297304" h="609600">
                <a:moveTo>
                  <a:pt x="0" y="0"/>
                </a:moveTo>
                <a:lnTo>
                  <a:pt x="1296860" y="0"/>
                </a:lnTo>
                <a:lnTo>
                  <a:pt x="1296860" y="609600"/>
                </a:lnTo>
                <a:lnTo>
                  <a:pt x="0" y="609600"/>
                </a:lnTo>
                <a:lnTo>
                  <a:pt x="0" y="0"/>
                </a:lnTo>
                <a:close/>
              </a:path>
            </a:pathLst>
          </a:custGeom>
          <a:ln w="25400">
            <a:noFill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>
              <a:lnSpc>
                <a:spcPts val="1425"/>
              </a:lnSpc>
            </a:pPr>
            <a:r>
              <a:rPr dirty="0"/>
              <a:t>3</a:t>
            </a:r>
            <a:r>
              <a:rPr spc="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spc="-50" dirty="0"/>
              <a:t>3</a:t>
            </a:r>
          </a:p>
        </p:txBody>
      </p:sp>
      <p:sp>
        <p:nvSpPr>
          <p:cNvPr id="42" name="object 42"/>
          <p:cNvSpPr txBox="1">
            <a:spLocks noGrp="1"/>
          </p:cNvSpPr>
          <p:nvPr>
            <p:ph type="dt" sz="half" idx="6"/>
          </p:nvPr>
        </p:nvSpPr>
        <p:spPr>
          <a:xfrm>
            <a:off x="195121" y="6506512"/>
            <a:ext cx="1914779" cy="126317"/>
          </a:xfrm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dirty="0"/>
              <a:t>Risk</a:t>
            </a:r>
            <a:r>
              <a:rPr spc="-20" dirty="0"/>
              <a:t> </a:t>
            </a:r>
            <a:r>
              <a:rPr spc="-10" dirty="0"/>
              <a:t>Finance</a:t>
            </a:r>
            <a:r>
              <a:rPr lang="en-US" spc="-10" dirty="0"/>
              <a:t> and Insurance Services</a:t>
            </a:r>
            <a:endParaRPr spc="-10" dirty="0"/>
          </a:p>
        </p:txBody>
      </p:sp>
      <p:sp>
        <p:nvSpPr>
          <p:cNvPr id="43" name="object 4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3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7/31/24</a:t>
            </a:r>
          </a:p>
        </p:txBody>
      </p:sp>
      <p:sp>
        <p:nvSpPr>
          <p:cNvPr id="38" name="object 38"/>
          <p:cNvSpPr txBox="1"/>
          <p:nvPr/>
        </p:nvSpPr>
        <p:spPr>
          <a:xfrm>
            <a:off x="1369467" y="1615561"/>
            <a:ext cx="2556510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Additional</a:t>
            </a:r>
            <a:r>
              <a:rPr sz="1000" b="1" u="sng" spc="-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Insurance</a:t>
            </a:r>
            <a:r>
              <a:rPr sz="1000" b="1" u="sng" spc="-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Requirements</a:t>
            </a:r>
            <a:r>
              <a:rPr sz="1000" b="1" u="sng" spc="-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b="1" u="sng" spc="-1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(Link)</a:t>
            </a:r>
            <a:endParaRPr sz="1000" dirty="0">
              <a:solidFill>
                <a:srgbClr val="0089FF"/>
              </a:solidFill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362354" y="3146813"/>
            <a:ext cx="205803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000" dirty="0">
                <a:latin typeface="Arial"/>
                <a:cs typeface="Arial"/>
              </a:rPr>
              <a:t>Note: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Requests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will</a:t>
            </a:r>
            <a:r>
              <a:rPr sz="1000" spc="-4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require</a:t>
            </a:r>
            <a:r>
              <a:rPr sz="1000" spc="-3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OEHS </a:t>
            </a:r>
            <a:r>
              <a:rPr sz="1000" dirty="0">
                <a:latin typeface="Arial"/>
                <a:cs typeface="Arial"/>
              </a:rPr>
              <a:t>review</a:t>
            </a:r>
            <a:r>
              <a:rPr sz="1000" spc="-3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only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if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equipment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or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chemical </a:t>
            </a:r>
            <a:r>
              <a:rPr sz="1000" dirty="0">
                <a:latin typeface="Arial"/>
                <a:cs typeface="Arial"/>
              </a:rPr>
              <a:t>use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is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needed.</a:t>
            </a:r>
            <a:r>
              <a:rPr sz="1000" spc="-2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Please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review</a:t>
            </a:r>
            <a:r>
              <a:rPr sz="1000" spc="-25" dirty="0">
                <a:latin typeface="Arial"/>
                <a:cs typeface="Arial"/>
              </a:rPr>
              <a:t> </a:t>
            </a:r>
            <a:r>
              <a:rPr sz="1000" spc="-20" dirty="0">
                <a:latin typeface="Arial"/>
                <a:cs typeface="Arial"/>
              </a:rPr>
              <a:t>OEHS </a:t>
            </a:r>
            <a:r>
              <a:rPr sz="1000" spc="-10" dirty="0">
                <a:latin typeface="Arial"/>
                <a:cs typeface="Arial"/>
              </a:rPr>
              <a:t>checklist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77C8829B-D14D-4315-E135-F5A68682D5B7}"/>
              </a:ext>
            </a:extLst>
          </p:cNvPr>
          <p:cNvSpPr/>
          <p:nvPr/>
        </p:nvSpPr>
        <p:spPr>
          <a:xfrm>
            <a:off x="4803230" y="1089317"/>
            <a:ext cx="1219199" cy="609600"/>
          </a:xfrm>
          <a:prstGeom prst="roundRect">
            <a:avLst/>
          </a:prstGeom>
          <a:solidFill>
            <a:srgbClr val="0023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LAUSD School Fundraising Portal</a:t>
            </a:r>
            <a:endParaRPr lang="en-US" sz="900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lowchart: Decision 44">
            <a:extLst>
              <a:ext uri="{FF2B5EF4-FFF2-40B4-BE49-F238E27FC236}">
                <a16:creationId xmlns:a16="http://schemas.microsoft.com/office/drawing/2014/main" id="{4AF22009-A17A-DB4C-7E0B-891698F755A4}"/>
              </a:ext>
            </a:extLst>
          </p:cNvPr>
          <p:cNvSpPr/>
          <p:nvPr/>
        </p:nvSpPr>
        <p:spPr>
          <a:xfrm>
            <a:off x="4574628" y="4057946"/>
            <a:ext cx="1676400" cy="790689"/>
          </a:xfrm>
          <a:prstGeom prst="flowChartDecision">
            <a:avLst/>
          </a:prstGeom>
          <a:solidFill>
            <a:srgbClr val="0023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Insurance Compliance Reviews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id="{F8864F25-62D2-4A26-BB23-A9AFD6795A58}"/>
              </a:ext>
            </a:extLst>
          </p:cNvPr>
          <p:cNvSpPr/>
          <p:nvPr/>
        </p:nvSpPr>
        <p:spPr>
          <a:xfrm>
            <a:off x="4993728" y="5715000"/>
            <a:ext cx="838200" cy="483421"/>
          </a:xfrm>
          <a:prstGeom prst="roundRect">
            <a:avLst/>
          </a:prstGeom>
          <a:solidFill>
            <a:srgbClr val="0023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 is</a:t>
            </a:r>
          </a:p>
          <a:p>
            <a:pPr algn="ctr"/>
            <a:r>
              <a:rPr lang="en-US" sz="9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Approved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20D30A0-6FA7-8CF7-9422-24A22220040C}"/>
              </a:ext>
            </a:extLst>
          </p:cNvPr>
          <p:cNvSpPr/>
          <p:nvPr/>
        </p:nvSpPr>
        <p:spPr>
          <a:xfrm>
            <a:off x="2109901" y="4110751"/>
            <a:ext cx="1133399" cy="571500"/>
          </a:xfrm>
          <a:prstGeom prst="rect">
            <a:avLst/>
          </a:prstGeom>
          <a:solidFill>
            <a:srgbClr val="00237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latin typeface="Arial" panose="020B0604020202020204" pitchFamily="34" charset="0"/>
                <a:cs typeface="Arial" panose="020B0604020202020204" pitchFamily="34" charset="0"/>
              </a:rPr>
              <a:t>ICU notifies requestor of necessary corrections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E34B6FB-2066-7987-5DDF-00CAFC0E3379}"/>
              </a:ext>
            </a:extLst>
          </p:cNvPr>
          <p:cNvSpPr txBox="1"/>
          <p:nvPr/>
        </p:nvSpPr>
        <p:spPr>
          <a:xfrm>
            <a:off x="3513663" y="3973957"/>
            <a:ext cx="7906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Corrections </a:t>
            </a:r>
          </a:p>
          <a:p>
            <a:r>
              <a:rPr lang="en-US" sz="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Submitted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3A8B22C8-5AC0-3B02-574F-84A144EA021B}"/>
              </a:ext>
            </a:extLst>
          </p:cNvPr>
          <p:cNvCxnSpPr>
            <a:stCxn id="44" idx="2"/>
            <a:endCxn id="7" idx="0"/>
          </p:cNvCxnSpPr>
          <p:nvPr/>
        </p:nvCxnSpPr>
        <p:spPr>
          <a:xfrm flipH="1">
            <a:off x="5412829" y="1698917"/>
            <a:ext cx="1" cy="728077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8470D0C8-5548-4E2C-8525-3F745AFFF735}"/>
              </a:ext>
            </a:extLst>
          </p:cNvPr>
          <p:cNvCxnSpPr>
            <a:cxnSpLocks/>
            <a:stCxn id="7" idx="2"/>
            <a:endCxn id="45" idx="0"/>
          </p:cNvCxnSpPr>
          <p:nvPr/>
        </p:nvCxnSpPr>
        <p:spPr>
          <a:xfrm flipH="1">
            <a:off x="5412828" y="3061994"/>
            <a:ext cx="1" cy="995952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D5511E0B-8D49-12C4-1423-CBEDED08603E}"/>
              </a:ext>
            </a:extLst>
          </p:cNvPr>
          <p:cNvCxnSpPr>
            <a:cxnSpLocks/>
            <a:stCxn id="45" idx="1"/>
            <a:endCxn id="18" idx="3"/>
          </p:cNvCxnSpPr>
          <p:nvPr/>
        </p:nvCxnSpPr>
        <p:spPr>
          <a:xfrm flipH="1">
            <a:off x="4134458" y="4453291"/>
            <a:ext cx="440170" cy="214941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0FA13A0F-9D54-8DB8-DC48-DB7DC7B6BC3E}"/>
              </a:ext>
            </a:extLst>
          </p:cNvPr>
          <p:cNvCxnSpPr>
            <a:cxnSpLocks/>
            <a:stCxn id="18" idx="1"/>
            <a:endCxn id="47" idx="3"/>
          </p:cNvCxnSpPr>
          <p:nvPr/>
        </p:nvCxnSpPr>
        <p:spPr>
          <a:xfrm flipH="1" flipV="1">
            <a:off x="3243300" y="4396501"/>
            <a:ext cx="371728" cy="271731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832FD386-79CE-78F4-8E3C-6047D6498950}"/>
              </a:ext>
            </a:extLst>
          </p:cNvPr>
          <p:cNvCxnSpPr>
            <a:cxnSpLocks/>
            <a:stCxn id="47" idx="3"/>
            <a:endCxn id="48" idx="1"/>
          </p:cNvCxnSpPr>
          <p:nvPr/>
        </p:nvCxnSpPr>
        <p:spPr>
          <a:xfrm flipV="1">
            <a:off x="3243300" y="4143234"/>
            <a:ext cx="270363" cy="253267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FE1AC957-72A4-B05C-594E-CDCB082A45B1}"/>
              </a:ext>
            </a:extLst>
          </p:cNvPr>
          <p:cNvCxnSpPr>
            <a:cxnSpLocks/>
            <a:stCxn id="48" idx="3"/>
            <a:endCxn id="45" idx="1"/>
          </p:cNvCxnSpPr>
          <p:nvPr/>
        </p:nvCxnSpPr>
        <p:spPr>
          <a:xfrm>
            <a:off x="4304264" y="4143234"/>
            <a:ext cx="270364" cy="310057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737075F-D6A3-16F8-FEC4-695C29B48952}"/>
              </a:ext>
            </a:extLst>
          </p:cNvPr>
          <p:cNvCxnSpPr>
            <a:cxnSpLocks/>
            <a:stCxn id="45" idx="2"/>
            <a:endCxn id="19" idx="0"/>
          </p:cNvCxnSpPr>
          <p:nvPr/>
        </p:nvCxnSpPr>
        <p:spPr>
          <a:xfrm>
            <a:off x="5412828" y="4848635"/>
            <a:ext cx="0" cy="411734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3B795EB-C372-B637-B864-51EE96302F93}"/>
              </a:ext>
            </a:extLst>
          </p:cNvPr>
          <p:cNvCxnSpPr>
            <a:cxnSpLocks/>
            <a:stCxn id="19" idx="2"/>
            <a:endCxn id="46" idx="0"/>
          </p:cNvCxnSpPr>
          <p:nvPr/>
        </p:nvCxnSpPr>
        <p:spPr>
          <a:xfrm>
            <a:off x="5412828" y="5408324"/>
            <a:ext cx="0" cy="306676"/>
          </a:xfrm>
          <a:prstGeom prst="straightConnector1">
            <a:avLst/>
          </a:prstGeom>
          <a:ln>
            <a:solidFill>
              <a:srgbClr val="0089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bject 37">
            <a:extLst>
              <a:ext uri="{FF2B5EF4-FFF2-40B4-BE49-F238E27FC236}">
                <a16:creationId xmlns:a16="http://schemas.microsoft.com/office/drawing/2014/main" id="{B145D368-A542-21C2-074D-27A2AC390A87}"/>
              </a:ext>
            </a:extLst>
          </p:cNvPr>
          <p:cNvSpPr txBox="1"/>
          <p:nvPr/>
        </p:nvSpPr>
        <p:spPr>
          <a:xfrm>
            <a:off x="1363002" y="2088749"/>
            <a:ext cx="240284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2725" indent="-200025">
              <a:lnSpc>
                <a:spcPct val="100000"/>
              </a:lnSpc>
              <a:spcBef>
                <a:spcPts val="100"/>
              </a:spcBef>
              <a:buAutoNum type="arabicPeriod"/>
              <a:tabLst>
                <a:tab pos="212725" algn="l"/>
              </a:tabLst>
            </a:pPr>
            <a:r>
              <a:rPr sz="1000" dirty="0">
                <a:latin typeface="Arial"/>
                <a:cs typeface="Arial"/>
              </a:rPr>
              <a:t>Request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for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Approval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Off-Site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Event</a:t>
            </a:r>
            <a:endParaRPr sz="1000" dirty="0">
              <a:latin typeface="Arial"/>
              <a:cs typeface="Arial"/>
            </a:endParaRPr>
          </a:p>
          <a:p>
            <a:pPr marL="212725" indent="-200025">
              <a:lnSpc>
                <a:spcPct val="100000"/>
              </a:lnSpc>
              <a:buAutoNum type="arabicPeriod"/>
              <a:tabLst>
                <a:tab pos="212725" algn="l"/>
              </a:tabLst>
            </a:pPr>
            <a:r>
              <a:rPr sz="1000" spc="-10" dirty="0">
                <a:latin typeface="Arial"/>
                <a:cs typeface="Arial"/>
              </a:rPr>
              <a:t>Itinerary</a:t>
            </a:r>
            <a:endParaRPr sz="1000" dirty="0">
              <a:latin typeface="Arial"/>
              <a:cs typeface="Arial"/>
            </a:endParaRPr>
          </a:p>
          <a:p>
            <a:pPr marL="212725" indent="-200025">
              <a:lnSpc>
                <a:spcPct val="100000"/>
              </a:lnSpc>
              <a:buAutoNum type="arabicPeriod"/>
              <a:tabLst>
                <a:tab pos="212725" algn="l"/>
              </a:tabLst>
            </a:pP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Vendor</a:t>
            </a:r>
            <a:r>
              <a:rPr sz="1000" u="sng" spc="-3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List</a:t>
            </a:r>
            <a:r>
              <a:rPr sz="1000" u="sng" spc="-3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(incl. PTO,</a:t>
            </a:r>
            <a:r>
              <a:rPr sz="1000" u="sng" spc="-3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PTA,</a:t>
            </a:r>
            <a:r>
              <a:rPr sz="1000" u="sng" spc="-3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Food,</a:t>
            </a:r>
            <a:r>
              <a:rPr sz="1000" u="sng" spc="-2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DJ</a:t>
            </a:r>
            <a:r>
              <a:rPr sz="1000" u="sng" spc="-25" dirty="0">
                <a:solidFill>
                  <a:srgbClr val="3B3B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,</a:t>
            </a:r>
            <a:endParaRPr sz="1000" dirty="0">
              <a:solidFill>
                <a:srgbClr val="3B3BFF"/>
              </a:solidFill>
              <a:latin typeface="Arial"/>
              <a:cs typeface="Arial"/>
            </a:endParaRPr>
          </a:p>
        </p:txBody>
      </p:sp>
      <p:sp>
        <p:nvSpPr>
          <p:cNvPr id="87" name="object 38">
            <a:extLst>
              <a:ext uri="{FF2B5EF4-FFF2-40B4-BE49-F238E27FC236}">
                <a16:creationId xmlns:a16="http://schemas.microsoft.com/office/drawing/2014/main" id="{A5FE4938-5A10-0652-9A4C-9B2685C1E237}"/>
              </a:ext>
            </a:extLst>
          </p:cNvPr>
          <p:cNvSpPr txBox="1"/>
          <p:nvPr/>
        </p:nvSpPr>
        <p:spPr>
          <a:xfrm>
            <a:off x="1363002" y="2545949"/>
            <a:ext cx="1611630" cy="482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4629">
              <a:lnSpc>
                <a:spcPct val="100000"/>
              </a:lnSpc>
              <a:spcBef>
                <a:spcPts val="100"/>
              </a:spcBef>
            </a:pPr>
            <a:r>
              <a:rPr sz="1000" u="sng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Photo,</a:t>
            </a:r>
            <a:r>
              <a:rPr sz="1000" u="sng" spc="-35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u="sng" spc="-10" dirty="0">
                <a:solidFill>
                  <a:srgbClr val="0089FF"/>
                </a:solidFill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etc…)</a:t>
            </a:r>
            <a:endParaRPr sz="1000" dirty="0">
              <a:solidFill>
                <a:srgbClr val="0089FF"/>
              </a:solidFill>
              <a:latin typeface="Arial"/>
              <a:cs typeface="Arial"/>
            </a:endParaRPr>
          </a:p>
          <a:p>
            <a:pPr marL="212725" indent="-200025">
              <a:lnSpc>
                <a:spcPct val="100000"/>
              </a:lnSpc>
              <a:buAutoNum type="arabicPeriod" startAt="4"/>
              <a:tabLst>
                <a:tab pos="212725" algn="l"/>
              </a:tabLst>
            </a:pPr>
            <a:r>
              <a:rPr sz="1000" dirty="0">
                <a:latin typeface="Arial"/>
                <a:cs typeface="Arial"/>
              </a:rPr>
              <a:t>Certificates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of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Insurance</a:t>
            </a:r>
            <a:endParaRPr sz="1000" dirty="0">
              <a:latin typeface="Arial"/>
              <a:cs typeface="Arial"/>
            </a:endParaRPr>
          </a:p>
          <a:p>
            <a:pPr marL="212725" indent="-200025">
              <a:lnSpc>
                <a:spcPct val="100000"/>
              </a:lnSpc>
              <a:buAutoNum type="arabicPeriod" startAt="4"/>
              <a:tabLst>
                <a:tab pos="212725" algn="l"/>
              </a:tabLst>
            </a:pPr>
            <a:r>
              <a:rPr sz="1000" dirty="0">
                <a:latin typeface="Arial"/>
                <a:cs typeface="Arial"/>
              </a:rPr>
              <a:t>OEHS </a:t>
            </a:r>
            <a:r>
              <a:rPr sz="1000" spc="-10" dirty="0">
                <a:latin typeface="Arial"/>
                <a:cs typeface="Arial"/>
              </a:rPr>
              <a:t>Checklist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88" name="object 42">
            <a:extLst>
              <a:ext uri="{FF2B5EF4-FFF2-40B4-BE49-F238E27FC236}">
                <a16:creationId xmlns:a16="http://schemas.microsoft.com/office/drawing/2014/main" id="{27528D51-3B54-554F-8E3C-C2676FBECE4D}"/>
              </a:ext>
            </a:extLst>
          </p:cNvPr>
          <p:cNvSpPr txBox="1"/>
          <p:nvPr/>
        </p:nvSpPr>
        <p:spPr>
          <a:xfrm>
            <a:off x="1362354" y="1842013"/>
            <a:ext cx="21666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Supporting</a:t>
            </a:r>
            <a:r>
              <a:rPr sz="1000" b="1" u="heavy" spc="-2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Documentation</a:t>
            </a:r>
            <a:r>
              <a:rPr sz="1000" b="1" u="heavy" spc="-2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000" b="1" u="heavy" spc="-10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Needed</a:t>
            </a:r>
            <a:endParaRPr sz="10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1101</TotalTime>
  <Words>449</Words>
  <Application>Microsoft Office PowerPoint</Application>
  <PresentationFormat>On-screen Show (4:3)</PresentationFormat>
  <Paragraphs>65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Symbol</vt:lpstr>
      <vt:lpstr>Office Theme</vt:lpstr>
      <vt:lpstr>PowerPoint Presentation</vt:lpstr>
      <vt:lpstr>School/District-Sponsored Special Event Approval Process</vt:lpstr>
      <vt:lpstr>School/District-Sponsored Special Event Approval Process (Cont.)</vt:lpstr>
      <vt:lpstr>School/District-Sponsored Fund Raising Event Approval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j.encarnacion</dc:creator>
  <cp:lastModifiedBy>Castillo, Jose</cp:lastModifiedBy>
  <cp:revision>4</cp:revision>
  <dcterms:created xsi:type="dcterms:W3CDTF">2024-07-31T22:01:37Z</dcterms:created>
  <dcterms:modified xsi:type="dcterms:W3CDTF">2024-08-01T18:09:18Z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2018-10-05T00:00:00Z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2024-07-31T00:00:00Z</vt:filetime>
  </property>
  <property fmtid="{D5CDD505-2E9C-101B-9397-08002B2CF9AE}" pid="5" name="Producer">
    <vt:lpwstr>Adobe PDF Library 11.0</vt:lpwstr>
  </property>
  <property fmtid="{D5CDD505-2E9C-101B-9397-08002B2CF9AE}" pid="6" name="_MarkAsFinal">
    <vt:bool>true</vt:bool>
  </property>
</Properties>
</file>