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9_71A9032E.xml" ContentType="application/vnd.ms-powerpoint.comments+xml"/>
  <Override PartName="/ppt/notesSlides/notesSlide7.xml" ContentType="application/vnd.openxmlformats-officedocument.presentationml.notesSlide+xml"/>
  <Override PartName="/ppt/comments/modernComment_15C_25AD2924.xml" ContentType="application/vnd.ms-powerpoint.comments+xml"/>
  <Override PartName="/ppt/notesSlides/notesSlide8.xml" ContentType="application/vnd.openxmlformats-officedocument.presentationml.notesSlide+xml"/>
  <Override PartName="/ppt/comments/modernComment_162_5B76B0F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76" r:id="rId5"/>
    <p:sldId id="280" r:id="rId6"/>
    <p:sldId id="345" r:id="rId7"/>
    <p:sldId id="359" r:id="rId8"/>
    <p:sldId id="300" r:id="rId9"/>
    <p:sldId id="332" r:id="rId10"/>
    <p:sldId id="360" r:id="rId11"/>
    <p:sldId id="361" r:id="rId12"/>
    <p:sldId id="347" r:id="rId13"/>
    <p:sldId id="348" r:id="rId14"/>
    <p:sldId id="354" r:id="rId15"/>
    <p:sldId id="353" r:id="rId16"/>
    <p:sldId id="351" r:id="rId17"/>
    <p:sldId id="346" r:id="rId18"/>
    <p:sldId id="337" r:id="rId19"/>
    <p:sldId id="310" r:id="rId20"/>
    <p:sldId id="356" r:id="rId21"/>
    <p:sldId id="358" r:id="rId22"/>
    <p:sldId id="344" r:id="rId23"/>
    <p:sldId id="355" r:id="rId24"/>
    <p:sldId id="307"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Poppins Light" panose="00000400000000000000" pitchFamily="2"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1" roundtripDataSignature="AMtx7mgKyzkTGt+0vPa/0g0Vt1nVIM/AG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E29183-5924-54F9-170B-572C19BC754D}" name="Chambers, Patricia" initials="CP" userId="S::patricia.chambers@lausd.net::c8ab7e6a-2b1b-446d-a8fc-d7699dfa00fc" providerId="AD"/>
  <p188:author id="{72445E86-1C73-9125-7A8B-5A90027A8D5D}" name="Middleton, Diana" initials="MD" userId="S::cp-diana.middleton@lausd.net::e35e3e45-19e3-46bb-a740-00807ad57a4b" providerId="AD"/>
  <p188:author id="{B111A8F8-54B5-76EE-DA2D-A583850B590F}" name="Singh, Venu" initials="SV" userId="S::venu.singh@lausd.net::2d28e763-5bd7-4718-8a53-6b4c523cc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77"/>
    <a:srgbClr val="E2D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393AF-3C07-9CA4-167A-27F59B7A2C87}" v="555" dt="2025-06-02T16:38:39.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67" Type="http://schemas.microsoft.com/office/2018/10/relationships/authors" Target="authors.xml"/></Relationships>
</file>

<file path=ppt/comments/modernComment_15C_25AD2924.xml><?xml version="1.0" encoding="utf-8"?>
<p188:cmLst xmlns:a="http://schemas.openxmlformats.org/drawingml/2006/main" xmlns:r="http://schemas.openxmlformats.org/officeDocument/2006/relationships" xmlns:p188="http://schemas.microsoft.com/office/powerpoint/2018/8/main">
  <p188:cm id="{CF1DE2C3-98F4-43B5-A076-1D8397ECB7DA}" authorId="{72445E86-1C73-9125-7A8B-5A90027A8D5D}" status="resolved" created="2025-03-24T15:22:58.004" complete="100000">
    <ac:txMkLst xmlns:ac="http://schemas.microsoft.com/office/drawing/2013/main/command">
      <pc:docMk xmlns:pc="http://schemas.microsoft.com/office/powerpoint/2013/main/command"/>
      <pc:sldMk xmlns:pc="http://schemas.microsoft.com/office/powerpoint/2013/main/command" cId="632105252" sldId="348"/>
      <ac:spMk id="5" creationId="{D469A145-D983-A05A-E876-088597EE2D78}"/>
      <ac:txMk cp="89" len="165">
        <ac:context len="259" hash="1507013989"/>
      </ac:txMk>
    </ac:txMkLst>
    <p188:pos x="2880220" y="845889"/>
    <p188:txBody>
      <a:bodyPr/>
      <a:lstStyle/>
      <a:p>
        <a:r>
          <a:rPr lang="en-US"/>
          <a:t>confirm</a:t>
        </a:r>
      </a:p>
    </p188:txBody>
  </p188:cm>
  <p188:cm id="{758AFC7C-78EC-4603-9323-E963F364D2AB}" authorId="{72445E86-1C73-9125-7A8B-5A90027A8D5D}" status="resolved" created="2025-03-24T15:23:03.911" complete="100000">
    <ac:txMkLst xmlns:ac="http://schemas.microsoft.com/office/drawing/2013/main/command">
      <pc:docMk xmlns:pc="http://schemas.microsoft.com/office/powerpoint/2013/main/command"/>
      <pc:sldMk xmlns:pc="http://schemas.microsoft.com/office/powerpoint/2013/main/command" cId="632105252" sldId="348"/>
      <ac:spMk id="7" creationId="{4994C5E9-8A62-DAE6-DBAC-195C5CD75040}"/>
      <ac:txMk cp="0" len="120">
        <ac:context len="121" hash="2842602873"/>
      </ac:txMk>
    </ac:txMkLst>
    <p188:pos x="9710256" y="1265339"/>
    <p188:txBody>
      <a:bodyPr/>
      <a:lstStyle/>
      <a:p>
        <a:r>
          <a:rPr lang="en-US"/>
          <a:t>confirm</a:t>
        </a:r>
      </a:p>
    </p188:txBody>
  </p188:cm>
</p188:cmLst>
</file>

<file path=ppt/comments/modernComment_162_5B76B0F4.xml><?xml version="1.0" encoding="utf-8"?>
<p188:cmLst xmlns:a="http://schemas.openxmlformats.org/drawingml/2006/main" xmlns:r="http://schemas.openxmlformats.org/officeDocument/2006/relationships" xmlns:p188="http://schemas.microsoft.com/office/powerpoint/2018/8/main">
  <p188:cm id="{E6758898-DE06-4DC6-8568-982AF2F56EF9}" authorId="{72445E86-1C73-9125-7A8B-5A90027A8D5D}" status="resolved" created="2025-03-24T15:14:18.342" complete="100000">
    <ac:txMkLst xmlns:ac="http://schemas.microsoft.com/office/drawing/2013/main/command">
      <pc:docMk xmlns:pc="http://schemas.microsoft.com/office/powerpoint/2013/main/command"/>
      <pc:sldMk xmlns:pc="http://schemas.microsoft.com/office/powerpoint/2013/main/command" cId="1534505204" sldId="354"/>
      <ac:spMk id="2" creationId="{F2C418C4-FD85-9698-2686-C32788835F28}"/>
      <ac:txMk cp="0">
        <ac:context len="113" hash="635873496"/>
      </ac:txMk>
    </ac:txMkLst>
    <p188:pos x="4096623" y="2698458"/>
    <p188:txBody>
      <a:bodyPr/>
      <a:lstStyle/>
      <a:p>
        <a:r>
          <a:rPr lang="en-US"/>
          <a:t>confirm</a:t>
        </a:r>
      </a:p>
    </p188:txBody>
  </p188:cm>
</p188:cmLst>
</file>

<file path=ppt/comments/modernComment_169_71A9032E.xml><?xml version="1.0" encoding="utf-8"?>
<p188:cmLst xmlns:a="http://schemas.openxmlformats.org/drawingml/2006/main" xmlns:r="http://schemas.openxmlformats.org/officeDocument/2006/relationships" xmlns:p188="http://schemas.microsoft.com/office/powerpoint/2018/8/main">
  <p188:cm id="{BF29CA6F-07B3-4785-8083-CD065240CCDA}" authorId="{FAE29183-5924-54F9-170B-572C19BC754D}" status="resolved" created="2025-05-16T15:15:33.687" complete="100000">
    <ac:txMkLst xmlns:ac="http://schemas.microsoft.com/office/drawing/2013/main/command">
      <pc:docMk xmlns:pc="http://schemas.microsoft.com/office/powerpoint/2013/main/command"/>
      <pc:sldMk xmlns:pc="http://schemas.microsoft.com/office/powerpoint/2013/main/command" cId="1906901806" sldId="361"/>
      <ac:spMk id="310" creationId="{5C90CA8A-48D0-821D-1A08-83E76347041D}"/>
      <ac:txMk cp="240" len="14">
        <ac:context len="564" hash="3931074364"/>
      </ac:txMk>
    </ac:txMkLst>
    <p188:pos x="1854506" y="2928650"/>
    <p188:replyLst>
      <p188:reply id="{88001BA3-C10F-4241-8487-DB17584D3F64}" authorId="{72445E86-1C73-9125-7A8B-5A90027A8D5D}" created="2025-05-21T19:50:18.149">
        <p188:txBody>
          <a:bodyPr/>
          <a:lstStyle/>
          <a:p>
            <a:r>
              <a:rPr lang="en-US"/>
              <a:t>done, resolving</a:t>
            </a:r>
          </a:p>
        </p188:txBody>
      </p188:reply>
    </p188:replyLst>
    <p188:txBody>
      <a:bodyPr/>
      <a:lstStyle/>
      <a:p>
        <a:r>
          <a:rPr lang="en-US"/>
          <a:t>Can you replace the current image with one that includes the "Legacy Trips" in the Field Trip Menu</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90AB2-7124-4FDD-8778-E3E9B73A590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EFADA8FF-3760-429F-B576-9A4A523EC805}">
      <dgm:prSet phldrT="[Text]" phldr="0"/>
      <dgm:spPr/>
      <dgm:t>
        <a:bodyPr/>
        <a:lstStyle/>
        <a:p>
          <a:r>
            <a:rPr lang="en-US" b="1" dirty="0">
              <a:latin typeface="Century Gothic"/>
              <a:ea typeface="Calibri"/>
              <a:cs typeface="Calibri"/>
            </a:rPr>
            <a:t>REQUESTOR</a:t>
          </a:r>
        </a:p>
      </dgm:t>
    </dgm:pt>
    <dgm:pt modelId="{23F242D0-4A19-4907-9455-7B8C7DE2818A}" type="parTrans" cxnId="{6C02CD03-1EE6-4E12-8C4B-FF0477AB37C2}">
      <dgm:prSet/>
      <dgm:spPr/>
      <dgm:t>
        <a:bodyPr/>
        <a:lstStyle/>
        <a:p>
          <a:endParaRPr lang="en-US"/>
        </a:p>
      </dgm:t>
    </dgm:pt>
    <dgm:pt modelId="{7721FFA9-BFC2-4704-9CEA-3098888545B6}" type="sibTrans" cxnId="{6C02CD03-1EE6-4E12-8C4B-FF0477AB37C2}">
      <dgm:prSet/>
      <dgm:spPr/>
      <dgm:t>
        <a:bodyPr/>
        <a:lstStyle/>
        <a:p>
          <a:endParaRPr lang="en-US"/>
        </a:p>
      </dgm:t>
    </dgm:pt>
    <dgm:pt modelId="{0A1E1644-C7D1-4678-AD72-18BF87D2D9B3}">
      <dgm:prSet phldrT="[Text]" phldr="0"/>
      <dgm:spPr/>
      <dgm:t>
        <a:bodyPr/>
        <a:lstStyle/>
        <a:p>
          <a:pPr rtl="0"/>
          <a:r>
            <a:rPr lang="en-US" b="0" dirty="0">
              <a:latin typeface="Century Gothic"/>
              <a:ea typeface="Calibri"/>
              <a:cs typeface="Calibri"/>
            </a:rPr>
            <a:t>Requestor submits field trip request</a:t>
          </a:r>
        </a:p>
      </dgm:t>
    </dgm:pt>
    <dgm:pt modelId="{F1358F58-3C36-47BC-A911-C68F7B7DDC10}" type="parTrans" cxnId="{7B26842D-F8F5-4D16-8C8E-D5AFDABD1E71}">
      <dgm:prSet/>
      <dgm:spPr/>
      <dgm:t>
        <a:bodyPr/>
        <a:lstStyle/>
        <a:p>
          <a:endParaRPr lang="en-US"/>
        </a:p>
      </dgm:t>
    </dgm:pt>
    <dgm:pt modelId="{EE022885-EACB-4897-92F9-DD8A2FAAD583}" type="sibTrans" cxnId="{7B26842D-F8F5-4D16-8C8E-D5AFDABD1E71}">
      <dgm:prSet/>
      <dgm:spPr/>
      <dgm:t>
        <a:bodyPr/>
        <a:lstStyle/>
        <a:p>
          <a:endParaRPr lang="en-US"/>
        </a:p>
      </dgm:t>
    </dgm:pt>
    <dgm:pt modelId="{36BE088E-2395-4769-8195-1DC05940DE6E}">
      <dgm:prSet phldrT="[Text]" phldr="0"/>
      <dgm:spPr/>
      <dgm:t>
        <a:bodyPr/>
        <a:lstStyle/>
        <a:p>
          <a:r>
            <a:rPr lang="en-US" b="1" dirty="0">
              <a:latin typeface="Century Gothic"/>
              <a:ea typeface="Calibri"/>
              <a:cs typeface="Calibri"/>
            </a:rPr>
            <a:t>SCHOOL</a:t>
          </a:r>
        </a:p>
      </dgm:t>
    </dgm:pt>
    <dgm:pt modelId="{96BE4C6D-B5B4-4E36-A5DE-B502EFC0CACB}" type="parTrans" cxnId="{335C8025-E0E6-4FBE-911E-07A45E23CB69}">
      <dgm:prSet/>
      <dgm:spPr/>
      <dgm:t>
        <a:bodyPr/>
        <a:lstStyle/>
        <a:p>
          <a:endParaRPr lang="en-US"/>
        </a:p>
      </dgm:t>
    </dgm:pt>
    <dgm:pt modelId="{F557F2C2-15AB-4082-BE9A-FE8AA1B68F44}" type="sibTrans" cxnId="{335C8025-E0E6-4FBE-911E-07A45E23CB69}">
      <dgm:prSet/>
      <dgm:spPr/>
      <dgm:t>
        <a:bodyPr/>
        <a:lstStyle/>
        <a:p>
          <a:endParaRPr lang="en-US"/>
        </a:p>
      </dgm:t>
    </dgm:pt>
    <dgm:pt modelId="{0E9E6E17-85F5-422E-AA20-98B25102F240}">
      <dgm:prSet phldrT="[Text]" phldr="0"/>
      <dgm:spPr/>
      <dgm:t>
        <a:bodyPr/>
        <a:lstStyle/>
        <a:p>
          <a:pPr rtl="0"/>
          <a:r>
            <a:rPr lang="en-US" dirty="0">
              <a:latin typeface="Century Gothic"/>
              <a:ea typeface="Calibri"/>
              <a:cs typeface="Calibri"/>
            </a:rPr>
            <a:t>Principal certifies the request first before any other group can</a:t>
          </a:r>
        </a:p>
      </dgm:t>
    </dgm:pt>
    <dgm:pt modelId="{AC92EAA5-503B-43EB-885A-8A3B5F8CB05C}" type="parTrans" cxnId="{1BB9F773-DA38-4F48-BD76-1DF830A4B29F}">
      <dgm:prSet/>
      <dgm:spPr/>
      <dgm:t>
        <a:bodyPr/>
        <a:lstStyle/>
        <a:p>
          <a:endParaRPr lang="en-US"/>
        </a:p>
      </dgm:t>
    </dgm:pt>
    <dgm:pt modelId="{788A2C95-2099-4C20-9C7C-F92728DDDCEE}" type="sibTrans" cxnId="{1BB9F773-DA38-4F48-BD76-1DF830A4B29F}">
      <dgm:prSet/>
      <dgm:spPr/>
      <dgm:t>
        <a:bodyPr/>
        <a:lstStyle/>
        <a:p>
          <a:endParaRPr lang="en-US"/>
        </a:p>
      </dgm:t>
    </dgm:pt>
    <dgm:pt modelId="{4C1D6759-0A7C-408E-86A4-102AA3349DDC}">
      <dgm:prSet phldrT="[Text]" phldr="0"/>
      <dgm:spPr/>
      <dgm:t>
        <a:bodyPr/>
        <a:lstStyle/>
        <a:p>
          <a:pPr rtl="0"/>
          <a:r>
            <a:rPr lang="en-US" b="1" dirty="0">
              <a:latin typeface="Century Gothic"/>
              <a:ea typeface="Calibri"/>
              <a:cs typeface="Calibri"/>
            </a:rPr>
            <a:t>OFFICES &amp; NURSE</a:t>
          </a:r>
        </a:p>
      </dgm:t>
    </dgm:pt>
    <dgm:pt modelId="{665F94D0-57C9-4EA1-AC56-2E66364F04BB}" type="parTrans" cxnId="{57B88AB9-1694-4C87-A464-9A92450BBC8F}">
      <dgm:prSet/>
      <dgm:spPr/>
      <dgm:t>
        <a:bodyPr/>
        <a:lstStyle/>
        <a:p>
          <a:endParaRPr lang="en-US"/>
        </a:p>
      </dgm:t>
    </dgm:pt>
    <dgm:pt modelId="{02DF5CB1-F716-4008-B690-FE174EC3F023}" type="sibTrans" cxnId="{57B88AB9-1694-4C87-A464-9A92450BBC8F}">
      <dgm:prSet/>
      <dgm:spPr/>
      <dgm:t>
        <a:bodyPr/>
        <a:lstStyle/>
        <a:p>
          <a:endParaRPr lang="en-US"/>
        </a:p>
      </dgm:t>
    </dgm:pt>
    <dgm:pt modelId="{A42F1EF6-AF67-4C8C-A168-56E44528E069}">
      <dgm:prSet phldrT="[Text]" phldr="0"/>
      <dgm:spPr/>
      <dgm:t>
        <a:bodyPr/>
        <a:lstStyle/>
        <a:p>
          <a:pPr rtl="0"/>
          <a:r>
            <a:rPr lang="en-US" dirty="0">
              <a:latin typeface="Century Gothic"/>
              <a:ea typeface="Calibri"/>
              <a:cs typeface="Calibri"/>
            </a:rPr>
            <a:t>Offices and Nurse can certify in any order after the Principal certifies</a:t>
          </a:r>
        </a:p>
      </dgm:t>
    </dgm:pt>
    <dgm:pt modelId="{86D61523-AAD6-4D78-BE13-82FDAAFC8DF5}" type="parTrans" cxnId="{E25F1598-F9CF-4742-94F9-B262ACE303B8}">
      <dgm:prSet/>
      <dgm:spPr/>
      <dgm:t>
        <a:bodyPr/>
        <a:lstStyle/>
        <a:p>
          <a:endParaRPr lang="en-US"/>
        </a:p>
      </dgm:t>
    </dgm:pt>
    <dgm:pt modelId="{DC98CD7A-350C-4C05-97D9-2CE45E4792FD}" type="sibTrans" cxnId="{E25F1598-F9CF-4742-94F9-B262ACE303B8}">
      <dgm:prSet/>
      <dgm:spPr/>
      <dgm:t>
        <a:bodyPr/>
        <a:lstStyle/>
        <a:p>
          <a:endParaRPr lang="en-US"/>
        </a:p>
      </dgm:t>
    </dgm:pt>
    <dgm:pt modelId="{5430017B-3EE3-4875-A542-D4BF8633E5A7}">
      <dgm:prSet phldr="0"/>
      <dgm:spPr/>
      <dgm:t>
        <a:bodyPr/>
        <a:lstStyle/>
        <a:p>
          <a:r>
            <a:rPr lang="en-US" b="1" dirty="0">
              <a:latin typeface="Century Gothic"/>
              <a:ea typeface="Calibri"/>
              <a:cs typeface="Calibri"/>
            </a:rPr>
            <a:t>APPROVAL</a:t>
          </a:r>
          <a:endParaRPr lang="en-US" dirty="0"/>
        </a:p>
      </dgm:t>
    </dgm:pt>
    <dgm:pt modelId="{E2AE58BB-4F03-4C88-9F0F-1FBBC3D68794}" type="parTrans" cxnId="{0B508B09-09BB-416B-B0B4-6A838D730233}">
      <dgm:prSet/>
      <dgm:spPr/>
    </dgm:pt>
    <dgm:pt modelId="{2D228D4E-F04D-4316-BC48-2F7CA521AEC3}" type="sibTrans" cxnId="{0B508B09-09BB-416B-B0B4-6A838D730233}">
      <dgm:prSet/>
      <dgm:spPr/>
      <dgm:t>
        <a:bodyPr/>
        <a:lstStyle/>
        <a:p>
          <a:endParaRPr lang="en-US"/>
        </a:p>
      </dgm:t>
    </dgm:pt>
    <dgm:pt modelId="{93C9C766-2DFC-46A8-801B-1066D9E04BB9}">
      <dgm:prSet phldr="0"/>
      <dgm:spPr/>
      <dgm:t>
        <a:bodyPr/>
        <a:lstStyle/>
        <a:p>
          <a:pPr rtl="0"/>
          <a:r>
            <a:rPr lang="en-US" dirty="0">
              <a:latin typeface="Century Gothic"/>
              <a:ea typeface="Calibri"/>
              <a:cs typeface="Calibri"/>
            </a:rPr>
            <a:t>Request is approved</a:t>
          </a:r>
        </a:p>
      </dgm:t>
    </dgm:pt>
    <dgm:pt modelId="{70D0F71A-CBDD-4A4D-B5A5-8723936C7FB3}" type="parTrans" cxnId="{303FB00A-8E5C-4492-B0EF-1DA117350168}">
      <dgm:prSet/>
      <dgm:spPr/>
    </dgm:pt>
    <dgm:pt modelId="{2303D4E4-F5EE-4F3B-9590-E036A0743C74}" type="sibTrans" cxnId="{303FB00A-8E5C-4492-B0EF-1DA117350168}">
      <dgm:prSet/>
      <dgm:spPr/>
    </dgm:pt>
    <dgm:pt modelId="{B98B7E8D-EBE0-49FB-A00B-F9DA9D2085B9}" type="pres">
      <dgm:prSet presAssocID="{11890AB2-7124-4FDD-8778-E3E9B73A590E}" presName="linearFlow" presStyleCnt="0">
        <dgm:presLayoutVars>
          <dgm:dir/>
          <dgm:animLvl val="lvl"/>
          <dgm:resizeHandles val="exact"/>
        </dgm:presLayoutVars>
      </dgm:prSet>
      <dgm:spPr/>
    </dgm:pt>
    <dgm:pt modelId="{B802DAFE-B969-41A5-A458-7A1FCB651529}" type="pres">
      <dgm:prSet presAssocID="{EFADA8FF-3760-429F-B576-9A4A523EC805}" presName="composite" presStyleCnt="0"/>
      <dgm:spPr/>
    </dgm:pt>
    <dgm:pt modelId="{4E9323D2-9936-4764-8B07-914E439B9A16}" type="pres">
      <dgm:prSet presAssocID="{EFADA8FF-3760-429F-B576-9A4A523EC805}" presName="parTx" presStyleLbl="node1" presStyleIdx="0" presStyleCnt="4">
        <dgm:presLayoutVars>
          <dgm:chMax val="0"/>
          <dgm:chPref val="0"/>
          <dgm:bulletEnabled val="1"/>
        </dgm:presLayoutVars>
      </dgm:prSet>
      <dgm:spPr/>
    </dgm:pt>
    <dgm:pt modelId="{E9B8E8B2-F6B3-4A96-9152-660087F1965A}" type="pres">
      <dgm:prSet presAssocID="{EFADA8FF-3760-429F-B576-9A4A523EC805}" presName="parSh" presStyleLbl="node1" presStyleIdx="0" presStyleCnt="4"/>
      <dgm:spPr/>
    </dgm:pt>
    <dgm:pt modelId="{ED69A86B-B970-4740-AE98-8892C7CB75D9}" type="pres">
      <dgm:prSet presAssocID="{EFADA8FF-3760-429F-B576-9A4A523EC805}" presName="desTx" presStyleLbl="fgAcc1" presStyleIdx="0" presStyleCnt="4">
        <dgm:presLayoutVars>
          <dgm:bulletEnabled val="1"/>
        </dgm:presLayoutVars>
      </dgm:prSet>
      <dgm:spPr/>
    </dgm:pt>
    <dgm:pt modelId="{D373271F-5DEB-4FEA-87BC-495814925763}" type="pres">
      <dgm:prSet presAssocID="{7721FFA9-BFC2-4704-9CEA-3098888545B6}" presName="sibTrans" presStyleLbl="sibTrans2D1" presStyleIdx="0" presStyleCnt="3"/>
      <dgm:spPr/>
    </dgm:pt>
    <dgm:pt modelId="{387D0429-AAE0-4ACE-86D1-F854CED149D1}" type="pres">
      <dgm:prSet presAssocID="{7721FFA9-BFC2-4704-9CEA-3098888545B6}" presName="connTx" presStyleLbl="sibTrans2D1" presStyleIdx="0" presStyleCnt="3"/>
      <dgm:spPr/>
    </dgm:pt>
    <dgm:pt modelId="{F2DB225F-900E-48D9-92EC-366A2F8DEFE1}" type="pres">
      <dgm:prSet presAssocID="{36BE088E-2395-4769-8195-1DC05940DE6E}" presName="composite" presStyleCnt="0"/>
      <dgm:spPr/>
    </dgm:pt>
    <dgm:pt modelId="{6C64AD2F-42BF-474B-84A9-DB1D8237DC05}" type="pres">
      <dgm:prSet presAssocID="{36BE088E-2395-4769-8195-1DC05940DE6E}" presName="parTx" presStyleLbl="node1" presStyleIdx="0" presStyleCnt="4">
        <dgm:presLayoutVars>
          <dgm:chMax val="0"/>
          <dgm:chPref val="0"/>
          <dgm:bulletEnabled val="1"/>
        </dgm:presLayoutVars>
      </dgm:prSet>
      <dgm:spPr/>
    </dgm:pt>
    <dgm:pt modelId="{417D940F-3BD7-40CD-AE41-1D21696775EC}" type="pres">
      <dgm:prSet presAssocID="{36BE088E-2395-4769-8195-1DC05940DE6E}" presName="parSh" presStyleLbl="node1" presStyleIdx="1" presStyleCnt="4"/>
      <dgm:spPr/>
    </dgm:pt>
    <dgm:pt modelId="{63BEBACD-C20B-462F-A1F9-1DAB5BEFC7D2}" type="pres">
      <dgm:prSet presAssocID="{36BE088E-2395-4769-8195-1DC05940DE6E}" presName="desTx" presStyleLbl="fgAcc1" presStyleIdx="1" presStyleCnt="4">
        <dgm:presLayoutVars>
          <dgm:bulletEnabled val="1"/>
        </dgm:presLayoutVars>
      </dgm:prSet>
      <dgm:spPr/>
    </dgm:pt>
    <dgm:pt modelId="{DF040964-5808-4260-BE69-DF5C97B581BE}" type="pres">
      <dgm:prSet presAssocID="{F557F2C2-15AB-4082-BE9A-FE8AA1B68F44}" presName="sibTrans" presStyleLbl="sibTrans2D1" presStyleIdx="1" presStyleCnt="3"/>
      <dgm:spPr/>
    </dgm:pt>
    <dgm:pt modelId="{361B43C4-4D05-49FE-B4F3-2EDC5026DB97}" type="pres">
      <dgm:prSet presAssocID="{F557F2C2-15AB-4082-BE9A-FE8AA1B68F44}" presName="connTx" presStyleLbl="sibTrans2D1" presStyleIdx="1" presStyleCnt="3"/>
      <dgm:spPr/>
    </dgm:pt>
    <dgm:pt modelId="{820E55EB-F6E9-48D0-B600-31CE1E383A37}" type="pres">
      <dgm:prSet presAssocID="{4C1D6759-0A7C-408E-86A4-102AA3349DDC}" presName="composite" presStyleCnt="0"/>
      <dgm:spPr/>
    </dgm:pt>
    <dgm:pt modelId="{A5C76722-1A98-4C32-BC4C-3FED8F630574}" type="pres">
      <dgm:prSet presAssocID="{4C1D6759-0A7C-408E-86A4-102AA3349DDC}" presName="parTx" presStyleLbl="node1" presStyleIdx="1" presStyleCnt="4">
        <dgm:presLayoutVars>
          <dgm:chMax val="0"/>
          <dgm:chPref val="0"/>
          <dgm:bulletEnabled val="1"/>
        </dgm:presLayoutVars>
      </dgm:prSet>
      <dgm:spPr/>
    </dgm:pt>
    <dgm:pt modelId="{F0AFC0E4-9141-4DBC-A7FA-7313115CD0A1}" type="pres">
      <dgm:prSet presAssocID="{4C1D6759-0A7C-408E-86A4-102AA3349DDC}" presName="parSh" presStyleLbl="node1" presStyleIdx="2" presStyleCnt="4"/>
      <dgm:spPr/>
    </dgm:pt>
    <dgm:pt modelId="{095DFF9C-18E5-4887-A005-1554EFD1652A}" type="pres">
      <dgm:prSet presAssocID="{4C1D6759-0A7C-408E-86A4-102AA3349DDC}" presName="desTx" presStyleLbl="fgAcc1" presStyleIdx="2" presStyleCnt="4">
        <dgm:presLayoutVars>
          <dgm:bulletEnabled val="1"/>
        </dgm:presLayoutVars>
      </dgm:prSet>
      <dgm:spPr/>
    </dgm:pt>
    <dgm:pt modelId="{94874E3C-75D8-41A3-A2DC-51FE847E9F3A}" type="pres">
      <dgm:prSet presAssocID="{02DF5CB1-F716-4008-B690-FE174EC3F023}" presName="sibTrans" presStyleLbl="sibTrans2D1" presStyleIdx="2" presStyleCnt="3"/>
      <dgm:spPr/>
    </dgm:pt>
    <dgm:pt modelId="{F1D2180B-7E45-4772-A8AC-DD242DEDD65D}" type="pres">
      <dgm:prSet presAssocID="{02DF5CB1-F716-4008-B690-FE174EC3F023}" presName="connTx" presStyleLbl="sibTrans2D1" presStyleIdx="2" presStyleCnt="3"/>
      <dgm:spPr/>
    </dgm:pt>
    <dgm:pt modelId="{9503B4D3-D82D-426C-A64B-B1DB7B0D4C62}" type="pres">
      <dgm:prSet presAssocID="{5430017B-3EE3-4875-A542-D4BF8633E5A7}" presName="composite" presStyleCnt="0"/>
      <dgm:spPr/>
    </dgm:pt>
    <dgm:pt modelId="{BEB2F00E-58D5-4884-8A14-98B3E7A5719D}" type="pres">
      <dgm:prSet presAssocID="{5430017B-3EE3-4875-A542-D4BF8633E5A7}" presName="parTx" presStyleLbl="node1" presStyleIdx="2" presStyleCnt="4">
        <dgm:presLayoutVars>
          <dgm:chMax val="0"/>
          <dgm:chPref val="0"/>
          <dgm:bulletEnabled val="1"/>
        </dgm:presLayoutVars>
      </dgm:prSet>
      <dgm:spPr/>
    </dgm:pt>
    <dgm:pt modelId="{08F4D667-EE91-459B-BF6C-5B532F6190FA}" type="pres">
      <dgm:prSet presAssocID="{5430017B-3EE3-4875-A542-D4BF8633E5A7}" presName="parSh" presStyleLbl="node1" presStyleIdx="3" presStyleCnt="4"/>
      <dgm:spPr/>
    </dgm:pt>
    <dgm:pt modelId="{955ECB55-BAFB-48D5-93B9-5C4B08D56312}" type="pres">
      <dgm:prSet presAssocID="{5430017B-3EE3-4875-A542-D4BF8633E5A7}" presName="desTx" presStyleLbl="fgAcc1" presStyleIdx="3" presStyleCnt="4">
        <dgm:presLayoutVars>
          <dgm:bulletEnabled val="1"/>
        </dgm:presLayoutVars>
      </dgm:prSet>
      <dgm:spPr/>
    </dgm:pt>
  </dgm:ptLst>
  <dgm:cxnLst>
    <dgm:cxn modelId="{6C02CD03-1EE6-4E12-8C4B-FF0477AB37C2}" srcId="{11890AB2-7124-4FDD-8778-E3E9B73A590E}" destId="{EFADA8FF-3760-429F-B576-9A4A523EC805}" srcOrd="0" destOrd="0" parTransId="{23F242D0-4A19-4907-9455-7B8C7DE2818A}" sibTransId="{7721FFA9-BFC2-4704-9CEA-3098888545B6}"/>
    <dgm:cxn modelId="{0B508B09-09BB-416B-B0B4-6A838D730233}" srcId="{11890AB2-7124-4FDD-8778-E3E9B73A590E}" destId="{5430017B-3EE3-4875-A542-D4BF8633E5A7}" srcOrd="3" destOrd="0" parTransId="{E2AE58BB-4F03-4C88-9F0F-1FBBC3D68794}" sibTransId="{2D228D4E-F04D-4316-BC48-2F7CA521AEC3}"/>
    <dgm:cxn modelId="{303FB00A-8E5C-4492-B0EF-1DA117350168}" srcId="{5430017B-3EE3-4875-A542-D4BF8633E5A7}" destId="{93C9C766-2DFC-46A8-801B-1066D9E04BB9}" srcOrd="0" destOrd="0" parTransId="{70D0F71A-CBDD-4A4D-B5A5-8723936C7FB3}" sibTransId="{2303D4E4-F5EE-4F3B-9590-E036A0743C74}"/>
    <dgm:cxn modelId="{476C9713-B11F-47CB-A5D5-76FCED43D94B}" type="presOf" srcId="{7721FFA9-BFC2-4704-9CEA-3098888545B6}" destId="{D373271F-5DEB-4FEA-87BC-495814925763}" srcOrd="0" destOrd="0" presId="urn:microsoft.com/office/officeart/2005/8/layout/process3"/>
    <dgm:cxn modelId="{0A72AD14-A864-4E63-8579-F73F9AC65AE4}" type="presOf" srcId="{0A1E1644-C7D1-4678-AD72-18BF87D2D9B3}" destId="{ED69A86B-B970-4740-AE98-8892C7CB75D9}" srcOrd="0" destOrd="0" presId="urn:microsoft.com/office/officeart/2005/8/layout/process3"/>
    <dgm:cxn modelId="{10D79116-034C-4808-AE5A-6CD033AE807A}" type="presOf" srcId="{02DF5CB1-F716-4008-B690-FE174EC3F023}" destId="{F1D2180B-7E45-4772-A8AC-DD242DEDD65D}" srcOrd="1" destOrd="0" presId="urn:microsoft.com/office/officeart/2005/8/layout/process3"/>
    <dgm:cxn modelId="{335C8025-E0E6-4FBE-911E-07A45E23CB69}" srcId="{11890AB2-7124-4FDD-8778-E3E9B73A590E}" destId="{36BE088E-2395-4769-8195-1DC05940DE6E}" srcOrd="1" destOrd="0" parTransId="{96BE4C6D-B5B4-4E36-A5DE-B502EFC0CACB}" sibTransId="{F557F2C2-15AB-4082-BE9A-FE8AA1B68F44}"/>
    <dgm:cxn modelId="{7B26842D-F8F5-4D16-8C8E-D5AFDABD1E71}" srcId="{EFADA8FF-3760-429F-B576-9A4A523EC805}" destId="{0A1E1644-C7D1-4678-AD72-18BF87D2D9B3}" srcOrd="0" destOrd="0" parTransId="{F1358F58-3C36-47BC-A911-C68F7B7DDC10}" sibTransId="{EE022885-EACB-4897-92F9-DD8A2FAAD583}"/>
    <dgm:cxn modelId="{9A18A039-3FFF-4EB3-9371-8A9EACFC3D72}" type="presOf" srcId="{F557F2C2-15AB-4082-BE9A-FE8AA1B68F44}" destId="{DF040964-5808-4260-BE69-DF5C97B581BE}" srcOrd="0" destOrd="0" presId="urn:microsoft.com/office/officeart/2005/8/layout/process3"/>
    <dgm:cxn modelId="{CB57713A-5A62-4074-BCCD-5240E30B7D76}" type="presOf" srcId="{4C1D6759-0A7C-408E-86A4-102AA3349DDC}" destId="{F0AFC0E4-9141-4DBC-A7FA-7313115CD0A1}" srcOrd="1" destOrd="0" presId="urn:microsoft.com/office/officeart/2005/8/layout/process3"/>
    <dgm:cxn modelId="{34E6955E-949D-47F7-849D-C318AE9D39D8}" type="presOf" srcId="{36BE088E-2395-4769-8195-1DC05940DE6E}" destId="{417D940F-3BD7-40CD-AE41-1D21696775EC}" srcOrd="1" destOrd="0" presId="urn:microsoft.com/office/officeart/2005/8/layout/process3"/>
    <dgm:cxn modelId="{10F1CC5F-CA22-49E7-8FC2-1E973B82C3D3}" type="presOf" srcId="{0E9E6E17-85F5-422E-AA20-98B25102F240}" destId="{63BEBACD-C20B-462F-A1F9-1DAB5BEFC7D2}" srcOrd="0" destOrd="0" presId="urn:microsoft.com/office/officeart/2005/8/layout/process3"/>
    <dgm:cxn modelId="{A69F7F64-496E-4322-8DE5-4A63DDCD97AE}" type="presOf" srcId="{A42F1EF6-AF67-4C8C-A168-56E44528E069}" destId="{095DFF9C-18E5-4887-A005-1554EFD1652A}" srcOrd="0" destOrd="0" presId="urn:microsoft.com/office/officeart/2005/8/layout/process3"/>
    <dgm:cxn modelId="{90AF0766-BE81-41FB-9127-77C18F534196}" type="presOf" srcId="{5430017B-3EE3-4875-A542-D4BF8633E5A7}" destId="{BEB2F00E-58D5-4884-8A14-98B3E7A5719D}" srcOrd="0" destOrd="0" presId="urn:microsoft.com/office/officeart/2005/8/layout/process3"/>
    <dgm:cxn modelId="{1BB9F773-DA38-4F48-BD76-1DF830A4B29F}" srcId="{36BE088E-2395-4769-8195-1DC05940DE6E}" destId="{0E9E6E17-85F5-422E-AA20-98B25102F240}" srcOrd="0" destOrd="0" parTransId="{AC92EAA5-503B-43EB-885A-8A3B5F8CB05C}" sibTransId="{788A2C95-2099-4C20-9C7C-F92728DDDCEE}"/>
    <dgm:cxn modelId="{88537A88-D1F6-4F42-8BCA-2C4689A00DE4}" type="presOf" srcId="{02DF5CB1-F716-4008-B690-FE174EC3F023}" destId="{94874E3C-75D8-41A3-A2DC-51FE847E9F3A}" srcOrd="0" destOrd="0" presId="urn:microsoft.com/office/officeart/2005/8/layout/process3"/>
    <dgm:cxn modelId="{69499288-04EE-4C2B-9F20-29570C0686CB}" type="presOf" srcId="{4C1D6759-0A7C-408E-86A4-102AA3349DDC}" destId="{A5C76722-1A98-4C32-BC4C-3FED8F630574}" srcOrd="0" destOrd="0" presId="urn:microsoft.com/office/officeart/2005/8/layout/process3"/>
    <dgm:cxn modelId="{B4F39697-17FD-4013-9DF6-D99837CCD808}" type="presOf" srcId="{F557F2C2-15AB-4082-BE9A-FE8AA1B68F44}" destId="{361B43C4-4D05-49FE-B4F3-2EDC5026DB97}" srcOrd="1" destOrd="0" presId="urn:microsoft.com/office/officeart/2005/8/layout/process3"/>
    <dgm:cxn modelId="{E25F1598-F9CF-4742-94F9-B262ACE303B8}" srcId="{4C1D6759-0A7C-408E-86A4-102AA3349DDC}" destId="{A42F1EF6-AF67-4C8C-A168-56E44528E069}" srcOrd="0" destOrd="0" parTransId="{86D61523-AAD6-4D78-BE13-82FDAAFC8DF5}" sibTransId="{DC98CD7A-350C-4C05-97D9-2CE45E4792FD}"/>
    <dgm:cxn modelId="{5042D6B2-A378-4A6F-ABA4-B8E52F955927}" type="presOf" srcId="{36BE088E-2395-4769-8195-1DC05940DE6E}" destId="{6C64AD2F-42BF-474B-84A9-DB1D8237DC05}" srcOrd="0" destOrd="0" presId="urn:microsoft.com/office/officeart/2005/8/layout/process3"/>
    <dgm:cxn modelId="{57B88AB9-1694-4C87-A464-9A92450BBC8F}" srcId="{11890AB2-7124-4FDD-8778-E3E9B73A590E}" destId="{4C1D6759-0A7C-408E-86A4-102AA3349DDC}" srcOrd="2" destOrd="0" parTransId="{665F94D0-57C9-4EA1-AC56-2E66364F04BB}" sibTransId="{02DF5CB1-F716-4008-B690-FE174EC3F023}"/>
    <dgm:cxn modelId="{032928BF-5E97-4FAF-9FBF-3E5CB2087C63}" type="presOf" srcId="{EFADA8FF-3760-429F-B576-9A4A523EC805}" destId="{4E9323D2-9936-4764-8B07-914E439B9A16}" srcOrd="0" destOrd="0" presId="urn:microsoft.com/office/officeart/2005/8/layout/process3"/>
    <dgm:cxn modelId="{8B9B96C1-74AD-43F4-86F0-5B0B97871142}" type="presOf" srcId="{7721FFA9-BFC2-4704-9CEA-3098888545B6}" destId="{387D0429-AAE0-4ACE-86D1-F854CED149D1}" srcOrd="1" destOrd="0" presId="urn:microsoft.com/office/officeart/2005/8/layout/process3"/>
    <dgm:cxn modelId="{E72569CB-667A-4B84-95AF-879CB78F9459}" type="presOf" srcId="{5430017B-3EE3-4875-A542-D4BF8633E5A7}" destId="{08F4D667-EE91-459B-BF6C-5B532F6190FA}" srcOrd="1" destOrd="0" presId="urn:microsoft.com/office/officeart/2005/8/layout/process3"/>
    <dgm:cxn modelId="{D252DFCE-5190-44C3-9D59-E64BCFA0B986}" type="presOf" srcId="{11890AB2-7124-4FDD-8778-E3E9B73A590E}" destId="{B98B7E8D-EBE0-49FB-A00B-F9DA9D2085B9}" srcOrd="0" destOrd="0" presId="urn:microsoft.com/office/officeart/2005/8/layout/process3"/>
    <dgm:cxn modelId="{DC53CFE0-AE9C-460E-977F-3BFC5C62B54C}" type="presOf" srcId="{EFADA8FF-3760-429F-B576-9A4A523EC805}" destId="{E9B8E8B2-F6B3-4A96-9152-660087F1965A}" srcOrd="1" destOrd="0" presId="urn:microsoft.com/office/officeart/2005/8/layout/process3"/>
    <dgm:cxn modelId="{B527F7E1-3FDA-4175-89B3-27C8D93D0097}" type="presOf" srcId="{93C9C766-2DFC-46A8-801B-1066D9E04BB9}" destId="{955ECB55-BAFB-48D5-93B9-5C4B08D56312}" srcOrd="0" destOrd="0" presId="urn:microsoft.com/office/officeart/2005/8/layout/process3"/>
    <dgm:cxn modelId="{2E6DB115-E0EB-4E3A-B395-F8F389058424}" type="presParOf" srcId="{B98B7E8D-EBE0-49FB-A00B-F9DA9D2085B9}" destId="{B802DAFE-B969-41A5-A458-7A1FCB651529}" srcOrd="0" destOrd="0" presId="urn:microsoft.com/office/officeart/2005/8/layout/process3"/>
    <dgm:cxn modelId="{3F4FE057-49AE-4FC4-A2E4-CDE22D643DEC}" type="presParOf" srcId="{B802DAFE-B969-41A5-A458-7A1FCB651529}" destId="{4E9323D2-9936-4764-8B07-914E439B9A16}" srcOrd="0" destOrd="0" presId="urn:microsoft.com/office/officeart/2005/8/layout/process3"/>
    <dgm:cxn modelId="{B2F4C635-86E4-4BC5-9F78-934DFCCFD53C}" type="presParOf" srcId="{B802DAFE-B969-41A5-A458-7A1FCB651529}" destId="{E9B8E8B2-F6B3-4A96-9152-660087F1965A}" srcOrd="1" destOrd="0" presId="urn:microsoft.com/office/officeart/2005/8/layout/process3"/>
    <dgm:cxn modelId="{D3444809-67D9-432B-8FFC-64B9010C4357}" type="presParOf" srcId="{B802DAFE-B969-41A5-A458-7A1FCB651529}" destId="{ED69A86B-B970-4740-AE98-8892C7CB75D9}" srcOrd="2" destOrd="0" presId="urn:microsoft.com/office/officeart/2005/8/layout/process3"/>
    <dgm:cxn modelId="{860F6610-842B-4B2F-9866-ED5535CBE675}" type="presParOf" srcId="{B98B7E8D-EBE0-49FB-A00B-F9DA9D2085B9}" destId="{D373271F-5DEB-4FEA-87BC-495814925763}" srcOrd="1" destOrd="0" presId="urn:microsoft.com/office/officeart/2005/8/layout/process3"/>
    <dgm:cxn modelId="{0E059404-6A8B-451E-96B9-A521CB88CB95}" type="presParOf" srcId="{D373271F-5DEB-4FEA-87BC-495814925763}" destId="{387D0429-AAE0-4ACE-86D1-F854CED149D1}" srcOrd="0" destOrd="0" presId="urn:microsoft.com/office/officeart/2005/8/layout/process3"/>
    <dgm:cxn modelId="{A67C3137-4684-4105-988A-CD295097576C}" type="presParOf" srcId="{B98B7E8D-EBE0-49FB-A00B-F9DA9D2085B9}" destId="{F2DB225F-900E-48D9-92EC-366A2F8DEFE1}" srcOrd="2" destOrd="0" presId="urn:microsoft.com/office/officeart/2005/8/layout/process3"/>
    <dgm:cxn modelId="{945B885F-61B8-482C-AA41-EF1BAD6B77FB}" type="presParOf" srcId="{F2DB225F-900E-48D9-92EC-366A2F8DEFE1}" destId="{6C64AD2F-42BF-474B-84A9-DB1D8237DC05}" srcOrd="0" destOrd="0" presId="urn:microsoft.com/office/officeart/2005/8/layout/process3"/>
    <dgm:cxn modelId="{E55646EE-B60D-45EF-9A1C-769261243A77}" type="presParOf" srcId="{F2DB225F-900E-48D9-92EC-366A2F8DEFE1}" destId="{417D940F-3BD7-40CD-AE41-1D21696775EC}" srcOrd="1" destOrd="0" presId="urn:microsoft.com/office/officeart/2005/8/layout/process3"/>
    <dgm:cxn modelId="{8CF097D4-900E-4BD8-8237-3C6621DF2FCA}" type="presParOf" srcId="{F2DB225F-900E-48D9-92EC-366A2F8DEFE1}" destId="{63BEBACD-C20B-462F-A1F9-1DAB5BEFC7D2}" srcOrd="2" destOrd="0" presId="urn:microsoft.com/office/officeart/2005/8/layout/process3"/>
    <dgm:cxn modelId="{2D1B0E1D-C0C3-40BE-B7DC-68426768BB9D}" type="presParOf" srcId="{B98B7E8D-EBE0-49FB-A00B-F9DA9D2085B9}" destId="{DF040964-5808-4260-BE69-DF5C97B581BE}" srcOrd="3" destOrd="0" presId="urn:microsoft.com/office/officeart/2005/8/layout/process3"/>
    <dgm:cxn modelId="{94D5B548-AC67-49FC-97FC-5742BDE18EE8}" type="presParOf" srcId="{DF040964-5808-4260-BE69-DF5C97B581BE}" destId="{361B43C4-4D05-49FE-B4F3-2EDC5026DB97}" srcOrd="0" destOrd="0" presId="urn:microsoft.com/office/officeart/2005/8/layout/process3"/>
    <dgm:cxn modelId="{1A52E452-7EDF-4DB5-A7AF-633A914F4A09}" type="presParOf" srcId="{B98B7E8D-EBE0-49FB-A00B-F9DA9D2085B9}" destId="{820E55EB-F6E9-48D0-B600-31CE1E383A37}" srcOrd="4" destOrd="0" presId="urn:microsoft.com/office/officeart/2005/8/layout/process3"/>
    <dgm:cxn modelId="{1F214AFC-242C-4F80-965A-E7EA1F07A19D}" type="presParOf" srcId="{820E55EB-F6E9-48D0-B600-31CE1E383A37}" destId="{A5C76722-1A98-4C32-BC4C-3FED8F630574}" srcOrd="0" destOrd="0" presId="urn:microsoft.com/office/officeart/2005/8/layout/process3"/>
    <dgm:cxn modelId="{599189B4-56DE-44EC-A095-38A9CC9AF1F9}" type="presParOf" srcId="{820E55EB-F6E9-48D0-B600-31CE1E383A37}" destId="{F0AFC0E4-9141-4DBC-A7FA-7313115CD0A1}" srcOrd="1" destOrd="0" presId="urn:microsoft.com/office/officeart/2005/8/layout/process3"/>
    <dgm:cxn modelId="{6B246B42-1D12-48B3-B8B3-369A7412B8D3}" type="presParOf" srcId="{820E55EB-F6E9-48D0-B600-31CE1E383A37}" destId="{095DFF9C-18E5-4887-A005-1554EFD1652A}" srcOrd="2" destOrd="0" presId="urn:microsoft.com/office/officeart/2005/8/layout/process3"/>
    <dgm:cxn modelId="{3022FE2D-7AE8-4DDD-95AA-7E21FE47713C}" type="presParOf" srcId="{B98B7E8D-EBE0-49FB-A00B-F9DA9D2085B9}" destId="{94874E3C-75D8-41A3-A2DC-51FE847E9F3A}" srcOrd="5" destOrd="0" presId="urn:microsoft.com/office/officeart/2005/8/layout/process3"/>
    <dgm:cxn modelId="{9A008707-0BE4-4E9A-A2E3-0175C73ABDD9}" type="presParOf" srcId="{94874E3C-75D8-41A3-A2DC-51FE847E9F3A}" destId="{F1D2180B-7E45-4772-A8AC-DD242DEDD65D}" srcOrd="0" destOrd="0" presId="urn:microsoft.com/office/officeart/2005/8/layout/process3"/>
    <dgm:cxn modelId="{FB46D209-7523-44AD-9C99-F1F133634D55}" type="presParOf" srcId="{B98B7E8D-EBE0-49FB-A00B-F9DA9D2085B9}" destId="{9503B4D3-D82D-426C-A64B-B1DB7B0D4C62}" srcOrd="6" destOrd="0" presId="urn:microsoft.com/office/officeart/2005/8/layout/process3"/>
    <dgm:cxn modelId="{92C2385C-0B75-42AD-8ECC-658A3C94861E}" type="presParOf" srcId="{9503B4D3-D82D-426C-A64B-B1DB7B0D4C62}" destId="{BEB2F00E-58D5-4884-8A14-98B3E7A5719D}" srcOrd="0" destOrd="0" presId="urn:microsoft.com/office/officeart/2005/8/layout/process3"/>
    <dgm:cxn modelId="{4D78BE90-5719-4716-AED4-C610D29DF6DB}" type="presParOf" srcId="{9503B4D3-D82D-426C-A64B-B1DB7B0D4C62}" destId="{08F4D667-EE91-459B-BF6C-5B532F6190FA}" srcOrd="1" destOrd="0" presId="urn:microsoft.com/office/officeart/2005/8/layout/process3"/>
    <dgm:cxn modelId="{C64FBE1E-D00C-4D0C-BB87-18C97048E00C}" type="presParOf" srcId="{9503B4D3-D82D-426C-A64B-B1DB7B0D4C62}" destId="{955ECB55-BAFB-48D5-93B9-5C4B08D56312}"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8E8B2-F6B3-4A96-9152-660087F1965A}">
      <dsp:nvSpPr>
        <dsp:cNvPr id="0" name=""/>
        <dsp:cNvSpPr/>
      </dsp:nvSpPr>
      <dsp:spPr>
        <a:xfrm>
          <a:off x="1566" y="370098"/>
          <a:ext cx="1968498" cy="11612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entury Gothic"/>
              <a:ea typeface="Calibri"/>
              <a:cs typeface="Calibri"/>
            </a:rPr>
            <a:t>REQUESTOR</a:t>
          </a:r>
        </a:p>
      </dsp:txBody>
      <dsp:txXfrm>
        <a:off x="1566" y="370098"/>
        <a:ext cx="1968498" cy="774186"/>
      </dsp:txXfrm>
    </dsp:sp>
    <dsp:sp modelId="{ED69A86B-B970-4740-AE98-8892C7CB75D9}">
      <dsp:nvSpPr>
        <dsp:cNvPr id="0" name=""/>
        <dsp:cNvSpPr/>
      </dsp:nvSpPr>
      <dsp:spPr>
        <a:xfrm>
          <a:off x="404752" y="1144285"/>
          <a:ext cx="1968498" cy="264642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a:latin typeface="Century Gothic"/>
              <a:ea typeface="Calibri"/>
              <a:cs typeface="Calibri"/>
            </a:rPr>
            <a:t>Requestor submits field trip request</a:t>
          </a:r>
        </a:p>
      </dsp:txBody>
      <dsp:txXfrm>
        <a:off x="462407" y="1201940"/>
        <a:ext cx="1853188" cy="2531111"/>
      </dsp:txXfrm>
    </dsp:sp>
    <dsp:sp modelId="{D373271F-5DEB-4FEA-87BC-495814925763}">
      <dsp:nvSpPr>
        <dsp:cNvPr id="0" name=""/>
        <dsp:cNvSpPr/>
      </dsp:nvSpPr>
      <dsp:spPr>
        <a:xfrm>
          <a:off x="2268481" y="512142"/>
          <a:ext cx="632644" cy="4900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268481" y="610162"/>
        <a:ext cx="485614" cy="294059"/>
      </dsp:txXfrm>
    </dsp:sp>
    <dsp:sp modelId="{417D940F-3BD7-40CD-AE41-1D21696775EC}">
      <dsp:nvSpPr>
        <dsp:cNvPr id="0" name=""/>
        <dsp:cNvSpPr/>
      </dsp:nvSpPr>
      <dsp:spPr>
        <a:xfrm>
          <a:off x="3163733" y="370098"/>
          <a:ext cx="1968498" cy="11612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entury Gothic"/>
              <a:ea typeface="Calibri"/>
              <a:cs typeface="Calibri"/>
            </a:rPr>
            <a:t>SCHOOL</a:t>
          </a:r>
        </a:p>
      </dsp:txBody>
      <dsp:txXfrm>
        <a:off x="3163733" y="370098"/>
        <a:ext cx="1968498" cy="774186"/>
      </dsp:txXfrm>
    </dsp:sp>
    <dsp:sp modelId="{63BEBACD-C20B-462F-A1F9-1DAB5BEFC7D2}">
      <dsp:nvSpPr>
        <dsp:cNvPr id="0" name=""/>
        <dsp:cNvSpPr/>
      </dsp:nvSpPr>
      <dsp:spPr>
        <a:xfrm>
          <a:off x="3566920" y="1144285"/>
          <a:ext cx="1968498" cy="264642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Century Gothic"/>
              <a:ea typeface="Calibri"/>
              <a:cs typeface="Calibri"/>
            </a:rPr>
            <a:t>Principal certifies the request first before any other group can</a:t>
          </a:r>
        </a:p>
      </dsp:txBody>
      <dsp:txXfrm>
        <a:off x="3624575" y="1201940"/>
        <a:ext cx="1853188" cy="2531111"/>
      </dsp:txXfrm>
    </dsp:sp>
    <dsp:sp modelId="{DF040964-5808-4260-BE69-DF5C97B581BE}">
      <dsp:nvSpPr>
        <dsp:cNvPr id="0" name=""/>
        <dsp:cNvSpPr/>
      </dsp:nvSpPr>
      <dsp:spPr>
        <a:xfrm>
          <a:off x="5430649" y="512142"/>
          <a:ext cx="632644" cy="4900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30649" y="610162"/>
        <a:ext cx="485614" cy="294059"/>
      </dsp:txXfrm>
    </dsp:sp>
    <dsp:sp modelId="{F0AFC0E4-9141-4DBC-A7FA-7313115CD0A1}">
      <dsp:nvSpPr>
        <dsp:cNvPr id="0" name=""/>
        <dsp:cNvSpPr/>
      </dsp:nvSpPr>
      <dsp:spPr>
        <a:xfrm>
          <a:off x="6325900" y="370098"/>
          <a:ext cx="1968498" cy="11612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Century Gothic"/>
              <a:ea typeface="Calibri"/>
              <a:cs typeface="Calibri"/>
            </a:rPr>
            <a:t>OFFICES &amp; NURSE</a:t>
          </a:r>
        </a:p>
      </dsp:txBody>
      <dsp:txXfrm>
        <a:off x="6325900" y="370098"/>
        <a:ext cx="1968498" cy="774186"/>
      </dsp:txXfrm>
    </dsp:sp>
    <dsp:sp modelId="{095DFF9C-18E5-4887-A005-1554EFD1652A}">
      <dsp:nvSpPr>
        <dsp:cNvPr id="0" name=""/>
        <dsp:cNvSpPr/>
      </dsp:nvSpPr>
      <dsp:spPr>
        <a:xfrm>
          <a:off x="6729087" y="1144285"/>
          <a:ext cx="1968498" cy="264642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Century Gothic"/>
              <a:ea typeface="Calibri"/>
              <a:cs typeface="Calibri"/>
            </a:rPr>
            <a:t>Offices and Nurse can certify in any order after the Principal certifies</a:t>
          </a:r>
        </a:p>
      </dsp:txBody>
      <dsp:txXfrm>
        <a:off x="6786742" y="1201940"/>
        <a:ext cx="1853188" cy="2531111"/>
      </dsp:txXfrm>
    </dsp:sp>
    <dsp:sp modelId="{94874E3C-75D8-41A3-A2DC-51FE847E9F3A}">
      <dsp:nvSpPr>
        <dsp:cNvPr id="0" name=""/>
        <dsp:cNvSpPr/>
      </dsp:nvSpPr>
      <dsp:spPr>
        <a:xfrm>
          <a:off x="8592816" y="512142"/>
          <a:ext cx="632644" cy="4900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592816" y="610162"/>
        <a:ext cx="485614" cy="294059"/>
      </dsp:txXfrm>
    </dsp:sp>
    <dsp:sp modelId="{08F4D667-EE91-459B-BF6C-5B532F6190FA}">
      <dsp:nvSpPr>
        <dsp:cNvPr id="0" name=""/>
        <dsp:cNvSpPr/>
      </dsp:nvSpPr>
      <dsp:spPr>
        <a:xfrm>
          <a:off x="9488067" y="370098"/>
          <a:ext cx="1968498" cy="11612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entury Gothic"/>
              <a:ea typeface="Calibri"/>
              <a:cs typeface="Calibri"/>
            </a:rPr>
            <a:t>APPROVAL</a:t>
          </a:r>
          <a:endParaRPr lang="en-US" sz="2000" kern="1200" dirty="0"/>
        </a:p>
      </dsp:txBody>
      <dsp:txXfrm>
        <a:off x="9488067" y="370098"/>
        <a:ext cx="1968498" cy="774186"/>
      </dsp:txXfrm>
    </dsp:sp>
    <dsp:sp modelId="{955ECB55-BAFB-48D5-93B9-5C4B08D56312}">
      <dsp:nvSpPr>
        <dsp:cNvPr id="0" name=""/>
        <dsp:cNvSpPr/>
      </dsp:nvSpPr>
      <dsp:spPr>
        <a:xfrm>
          <a:off x="9891254" y="1144285"/>
          <a:ext cx="1968498" cy="264642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Century Gothic"/>
              <a:ea typeface="Calibri"/>
              <a:cs typeface="Calibri"/>
            </a:rPr>
            <a:t>Request is approved</a:t>
          </a:r>
        </a:p>
      </dsp:txBody>
      <dsp:txXfrm>
        <a:off x="9948909" y="1201940"/>
        <a:ext cx="1853188" cy="25311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A96CE09C-5CB4-4318-2E33-6A1B437F19F2}"/>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C399D879-454A-46EC-822E-A0F5D9ED05E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A1706C9A-0504-F8A1-7814-7670830587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2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870D2827-A3FE-708A-B375-9D32A47A6760}"/>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7DC44DA2-ACAD-42A4-5AC4-73DE8A7B93D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42DCD1DB-3D11-9BA4-2A95-985D74DA8D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86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62C930A8-C5C5-464E-2031-1594D1D0D107}"/>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FC155533-61CF-496A-7E6C-1ECAFB26809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31254008-CD43-1756-BCCC-B2BB98F182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58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27C9ACBA-8F8D-3EFB-2EA9-E203E1CC3FAB}"/>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53F06539-8BF5-B214-0864-9B9AAA17FC9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4F9EC288-B389-94D2-31D4-306DA5BCBB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595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AF9DB8D5-BBEE-54F2-41C8-6885D985BF30}"/>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330C3C07-A313-8D5E-5AAF-B331830989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E7D7927E-C913-9EDF-43AD-1212B61DE5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41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8B2898E1-AFD2-0213-819F-F228ED6E64C1}"/>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722C303A-A3F0-8CF6-942B-91BE9A914F7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4630EF00-6009-B6A1-EF07-97F31234ED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32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3E964652-2E8D-A8FA-F12D-65197F1DEF88}"/>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9D076056-7562-B57A-25E4-DA501D9EF5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ECE59FE6-3805-F737-DD09-BB1BC12AF3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600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05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89EE084B-F545-E690-EE87-BC72AD842A9B}"/>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40C4AB9B-B1FD-8CCB-FD76-A98804379A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618D9B85-F545-31AE-D263-3EC0AB5070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50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F21714EC-EABC-DC93-158A-F6AB3082602A}"/>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84298E24-05A3-1A46-9956-316FC52619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61953133-0F1D-DFC9-BC0C-2B90EF537F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051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First, I want to review at a high-level some of the major changes incorporated into version 2 of the Field Trip application: </a:t>
            </a:r>
          </a:p>
          <a:p>
            <a:pPr marL="285750" lvl="1" indent="-285750">
              <a:buFont typeface="Arial,Sans-Serif"/>
              <a:buChar char="•"/>
            </a:pPr>
            <a:r>
              <a:rPr lang="en-US"/>
              <a:t>Streamlined workflow (before there were hidden tabs to enter values, now it is a sequential workflow with capability to upload documents)</a:t>
            </a:r>
          </a:p>
          <a:p>
            <a:pPr marL="285750" lvl="1" indent="-285750">
              <a:buFont typeface="Arial,Sans-Serif"/>
              <a:buChar char="•"/>
            </a:pPr>
            <a:r>
              <a:rPr lang="en-US"/>
              <a:t>Modifications (newly introduced feature--once the request is uploaded by one of the departments, the requestor can now modify a submitted request)</a:t>
            </a:r>
          </a:p>
          <a:p>
            <a:pPr marL="285750" lvl="1" indent="-285750">
              <a:buFont typeface="Arial,Sans-Serif"/>
              <a:buChar char="•"/>
            </a:pPr>
            <a:r>
              <a:rPr lang="en-US"/>
              <a:t>Summary screen approval (before users had to review screen by screen, now reviewers can go directly to the summary screen)</a:t>
            </a:r>
          </a:p>
          <a:p>
            <a:pPr marL="285750" lvl="1" indent="-285750">
              <a:buFont typeface="Arial,Sans-Serif"/>
              <a:buChar char="•"/>
            </a:pPr>
            <a:r>
              <a:rPr lang="en-US"/>
              <a:t>Notifications and alerts to be sent to approvers (included more reminders for a faster approval process)</a:t>
            </a:r>
          </a:p>
          <a:p>
            <a:pPr marL="285750" lvl="1" indent="-285750">
              <a:buFont typeface="Arial,Sans-Serif"/>
              <a:buChar char="•"/>
            </a:pPr>
            <a:r>
              <a:rPr lang="en-US"/>
              <a:t>Approval flow and business rules (before approval flow was sequential, now once the Principal approves, subsequent approvers can approve simultaneously) </a:t>
            </a:r>
          </a:p>
          <a:p>
            <a:pPr marL="285750" lvl="1" indent="-285750">
              <a:buFont typeface="Arial,Sans-Serif"/>
              <a:buChar char="•"/>
            </a:pPr>
            <a:r>
              <a:rPr lang="en-US"/>
              <a:t>Dashboard (before all the data was in one page, now users can separate into current / past trips – this also improves performance and load times)</a:t>
            </a:r>
          </a:p>
          <a:p>
            <a:pPr marL="285750" lvl="1" indent="-285750">
              <a:buFont typeface="Arial,Sans-Serif"/>
              <a:buChar char="•"/>
            </a:pPr>
            <a:r>
              <a:rPr lang="en-US"/>
              <a:t>Reporting (before users had to export a file, now the feature is online with filters and queries around specific roles)</a:t>
            </a:r>
          </a:p>
          <a:p>
            <a:pPr marL="285750" lvl="1" indent="-285750">
              <a:buFont typeface="Arial,Sans-Serif"/>
              <a:buChar char="•"/>
            </a:pPr>
            <a:r>
              <a:rPr lang="en-US"/>
              <a:t>Interfaces with multiple departments (one interface is bus ops already integrated &amp; parent portal will be part of V3)</a:t>
            </a:r>
          </a:p>
          <a:p>
            <a:pPr marL="285750" lvl="1" indent="-285750">
              <a:buFont typeface="Arial,Sans-Serif"/>
              <a:buChar char="•"/>
            </a:pPr>
            <a:r>
              <a:rPr lang="en-US"/>
              <a:t>Backend changes (this includes migration to the cloud and will improve performance and storage capabilities)</a:t>
            </a:r>
          </a:p>
          <a:p>
            <a:pPr marL="285750" lvl="1" indent="-285750">
              <a:buFont typeface="Arial,Sans-Serif"/>
              <a:buChar char="•"/>
            </a:pPr>
            <a:r>
              <a:rPr lang="en-US"/>
              <a:t>Also, please note that Graduation and awards used to be part of old system, but it is now treated as a separate module and no longer part of field trip</a:t>
            </a:r>
          </a:p>
        </p:txBody>
      </p:sp>
      <p:sp>
        <p:nvSpPr>
          <p:cNvPr id="307" name="Google Shape;30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05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B2C6DC1B-90BC-7FC5-8034-81C11ECC30BE}"/>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711F73A1-279A-0EEF-1E57-B53A9F3166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DFBDC9D8-D959-42B7-ECD5-2C2484C629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339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8385FFDD-4C95-2F12-931C-FFF99A69A35A}"/>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B3CA4750-A6C0-50DE-6DE9-836541863BB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51CB25C2-4412-7697-8218-CB0768A8D3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7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A77648DB-1C3C-CBF0-37C2-0CE48BED16E8}"/>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B1437D17-AD7D-6D5F-5E57-47B6AB9E931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A42F5F07-CFB5-9B44-77B6-3EF741E50E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00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786E2B64-4151-C88A-2CFE-F1F4C934C2D1}"/>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BFE1B736-A854-B29C-084F-35D744EC6C0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A9BBC12F-15D2-3479-EB42-3608D56C32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26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CBBFF35B-A7CD-17DF-F2E7-1CE255ADEA83}"/>
            </a:ext>
          </a:extLst>
        </p:cNvPr>
        <p:cNvGrpSpPr/>
        <p:nvPr/>
      </p:nvGrpSpPr>
      <p:grpSpPr>
        <a:xfrm>
          <a:off x="0" y="0"/>
          <a:ext cx="0" cy="0"/>
          <a:chOff x="0" y="0"/>
          <a:chExt cx="0" cy="0"/>
        </a:xfrm>
      </p:grpSpPr>
      <p:sp>
        <p:nvSpPr>
          <p:cNvPr id="306" name="Google Shape;306;p25:notes">
            <a:extLst>
              <a:ext uri="{FF2B5EF4-FFF2-40B4-BE49-F238E27FC236}">
                <a16:creationId xmlns:a16="http://schemas.microsoft.com/office/drawing/2014/main" id="{E71D7B4F-CC23-D736-5C82-019A2E659BA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lvl="1" indent="-285750">
              <a:buFont typeface="Arial,Sans-Serif"/>
              <a:buChar char="•"/>
            </a:pPr>
            <a:endParaRPr lang="en-US"/>
          </a:p>
        </p:txBody>
      </p:sp>
      <p:sp>
        <p:nvSpPr>
          <p:cNvPr id="307" name="Google Shape;307;p25:notes">
            <a:extLst>
              <a:ext uri="{FF2B5EF4-FFF2-40B4-BE49-F238E27FC236}">
                <a16:creationId xmlns:a16="http://schemas.microsoft.com/office/drawing/2014/main" id="{8E2D5041-62F1-AF19-0139-6DC4228A76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729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solidFill>
                  <a:srgbClr val="0021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09;p25">
            <a:extLst>
              <a:ext uri="{FF2B5EF4-FFF2-40B4-BE49-F238E27FC236}">
                <a16:creationId xmlns:a16="http://schemas.microsoft.com/office/drawing/2014/main" id="{46043C11-E5EF-D06B-8FC1-AA8C093AD62B}"/>
              </a:ext>
            </a:extLst>
          </p:cNvPr>
          <p:cNvPicPr preferRelativeResize="0"/>
          <p:nvPr userDrawn="1"/>
        </p:nvPicPr>
        <p:blipFill rotWithShape="1">
          <a:blip r:embed="rId2">
            <a:alphaModFix/>
          </a:blip>
          <a:srcRect/>
          <a:stretch/>
        </p:blipFill>
        <p:spPr>
          <a:xfrm>
            <a:off x="393700" y="6086178"/>
            <a:ext cx="1363181" cy="4111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0021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BFB6-D54D-73D6-93E6-42436CA4B031}"/>
              </a:ext>
            </a:extLst>
          </p:cNvPr>
          <p:cNvSpPr>
            <a:spLocks noGrp="1"/>
          </p:cNvSpPr>
          <p:nvPr>
            <p:ph type="title"/>
          </p:nvPr>
        </p:nvSpPr>
        <p:spPr>
          <a:xfrm>
            <a:off x="838200" y="607172"/>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27A503-D855-1FF8-1E23-FD1449125CD9}"/>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FD2B859E-0168-35CD-4992-A2EDD3C677C2}"/>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8AE451F0-743C-2953-4F1F-A54B7D0F39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8975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a:defRPr dirty="0">
                <a:solidFill>
                  <a:srgbClr val="002177"/>
                </a:solidFill>
              </a:defRPr>
            </a:lvl1pPr>
          </a:lstStyle>
          <a:p>
            <a:pPr lvl="0">
              <a:lnSpc>
                <a:spcPct val="90000"/>
              </a:lnSpc>
              <a:buClr>
                <a:schemeClr val="dk1"/>
              </a:buClr>
              <a:buSzPts val="1800"/>
              <a:buNone/>
            </a:pPr>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a:defRPr sz="6000">
                <a:solidFill>
                  <a:srgbClr val="002177"/>
                </a:solidFill>
              </a:defRPr>
            </a:lvl1pPr>
          </a:lstStyle>
          <a:p>
            <a:pPr lvl="0" algn="ctr">
              <a:lnSpc>
                <a:spcPct val="90000"/>
              </a:lnSpc>
              <a:buClr>
                <a:schemeClr val="dk1"/>
              </a:buClr>
              <a:buSzPts val="6000"/>
              <a:buFont typeface="Calibri"/>
              <a:buNone/>
            </a:pPr>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a:defRPr>
                <a:solidFill>
                  <a:srgbClr val="002177"/>
                </a:solidFill>
              </a:defRPr>
            </a:lvl1pPr>
          </a:lstStyle>
          <a:p>
            <a:pPr lvl="0">
              <a:lnSpc>
                <a:spcPct val="90000"/>
              </a:lnSpc>
              <a:buClr>
                <a:schemeClr val="dk1"/>
              </a:buClr>
              <a:buSzPts val="1800"/>
              <a:buNone/>
            </a:pPr>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a:defRPr>
                <a:solidFill>
                  <a:srgbClr val="002177"/>
                </a:solidFill>
              </a:defRPr>
            </a:lvl1pPr>
          </a:lstStyle>
          <a:p>
            <a:pPr lvl="0">
              <a:lnSpc>
                <a:spcPct val="90000"/>
              </a:lnSpc>
              <a:buClr>
                <a:schemeClr val="dk1"/>
              </a:buClr>
              <a:buSzPts val="1800"/>
              <a:buNone/>
            </a:pPr>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rgbClr val="0021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solidFill>
                  <a:srgbClr val="0021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a:defRPr>
                <a:solidFill>
                  <a:srgbClr val="002177"/>
                </a:solidFill>
              </a:defRPr>
            </a:lvl1pPr>
          </a:lstStyle>
          <a:p>
            <a:pPr lvl="0">
              <a:lnSpc>
                <a:spcPct val="90000"/>
              </a:lnSpc>
              <a:buClr>
                <a:schemeClr val="dk1"/>
              </a:buClr>
              <a:buSzPts val="1800"/>
              <a:buNone/>
            </a:pPr>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9"/>
        <p:cNvGrpSpPr/>
        <p:nvPr/>
      </p:nvGrpSpPr>
      <p:grpSpPr>
        <a:xfrm>
          <a:off x="0" y="0"/>
          <a:ext cx="0" cy="0"/>
          <a:chOff x="0" y="0"/>
          <a:chExt cx="0" cy="0"/>
        </a:xfrm>
      </p:grpSpPr>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309;p25">
            <a:extLst>
              <a:ext uri="{FF2B5EF4-FFF2-40B4-BE49-F238E27FC236}">
                <a16:creationId xmlns:a16="http://schemas.microsoft.com/office/drawing/2014/main" id="{8764A01E-27D8-CB8A-6A86-2443A1AF50A2}"/>
              </a:ext>
            </a:extLst>
          </p:cNvPr>
          <p:cNvPicPr preferRelativeResize="0"/>
          <p:nvPr userDrawn="1"/>
        </p:nvPicPr>
        <p:blipFill rotWithShape="1">
          <a:blip r:embed="rId13">
            <a:alphaModFix/>
          </a:blip>
          <a:srcRect/>
          <a:stretch/>
        </p:blipFill>
        <p:spPr>
          <a:xfrm>
            <a:off x="393700" y="6086178"/>
            <a:ext cx="1363181" cy="4111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2177"/>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5C_25AD2924.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62_5B76B0F4.xml"/><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fieldtrip.lausd.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riskfinance.lausd.org/apps/pages/index.jsp?uREC_ID=4417428&amp;type=d&amp;pREC_ID=265048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riskfinance.lausd.org/apps/pages/index.jsp?uREC_ID=4417428&amp;type=d&amp;pREC_ID=2650488" TargetMode="External"/><Relationship Id="rId5" Type="http://schemas.openxmlformats.org/officeDocument/2006/relationships/hyperlink" Target="https://fieldtrip.lausd.net/" TargetMode="External"/><Relationship Id="rId4" Type="http://schemas.openxmlformats.org/officeDocument/2006/relationships/hyperlink" Target="https://ifieldtrip.lausd.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fieldtrip.lausd.net/"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69_71A9032E.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7E4"/>
        </a:solidFill>
        <a:effectLst/>
      </p:bgPr>
    </p:bg>
    <p:spTree>
      <p:nvGrpSpPr>
        <p:cNvPr id="1" name="Shape 272"/>
        <p:cNvGrpSpPr/>
        <p:nvPr/>
      </p:nvGrpSpPr>
      <p:grpSpPr>
        <a:xfrm>
          <a:off x="0" y="0"/>
          <a:ext cx="0" cy="0"/>
          <a:chOff x="0" y="0"/>
          <a:chExt cx="0" cy="0"/>
        </a:xfrm>
      </p:grpSpPr>
      <p:sp>
        <p:nvSpPr>
          <p:cNvPr id="273" name="Google Shape;273;p21"/>
          <p:cNvSpPr txBox="1"/>
          <p:nvPr/>
        </p:nvSpPr>
        <p:spPr>
          <a:xfrm>
            <a:off x="3025079" y="4420378"/>
            <a:ext cx="4855728" cy="923289"/>
          </a:xfrm>
          <a:prstGeom prst="rect">
            <a:avLst/>
          </a:prstGeom>
          <a:noFill/>
          <a:ln>
            <a:noFill/>
          </a:ln>
        </p:spPr>
        <p:txBody>
          <a:bodyPr spcFirstLastPara="1" wrap="square" lIns="91425" tIns="45700" rIns="91425" bIns="45700" anchor="t" anchorCtr="0">
            <a:spAutoFit/>
          </a:bodyPr>
          <a:lstStyle/>
          <a:p>
            <a:r>
              <a:rPr lang="en-US" sz="1800" b="1">
                <a:solidFill>
                  <a:srgbClr val="002177"/>
                </a:solidFill>
                <a:latin typeface="Poppins"/>
                <a:ea typeface="Poppins"/>
                <a:cs typeface="Poppins"/>
                <a:sym typeface="Poppins"/>
              </a:rPr>
              <a:t>Field Trip Application - Version 2.0</a:t>
            </a:r>
            <a:endParaRPr lang="en-US" sz="1800" b="1">
              <a:solidFill>
                <a:srgbClr val="002177"/>
              </a:solidFill>
              <a:latin typeface="Poppins"/>
              <a:ea typeface="Poppins"/>
              <a:cs typeface="Poppins"/>
            </a:endParaRPr>
          </a:p>
          <a:p>
            <a:endParaRPr lang="en-US" sz="1800" b="1">
              <a:solidFill>
                <a:srgbClr val="002177"/>
              </a:solidFill>
              <a:latin typeface="Poppins"/>
              <a:ea typeface="Poppins"/>
              <a:cs typeface="Poppins"/>
            </a:endParaRPr>
          </a:p>
          <a:p>
            <a:r>
              <a:rPr lang="en-US" sz="1800" b="1">
                <a:solidFill>
                  <a:srgbClr val="002177"/>
                </a:solidFill>
                <a:latin typeface="Poppins"/>
                <a:ea typeface="Poppins"/>
                <a:cs typeface="Poppins"/>
              </a:rPr>
              <a:t>Webinar for Approvers</a:t>
            </a:r>
          </a:p>
        </p:txBody>
      </p:sp>
      <p:pic>
        <p:nvPicPr>
          <p:cNvPr id="275" name="Google Shape;275;p21"/>
          <p:cNvPicPr preferRelativeResize="0"/>
          <p:nvPr/>
        </p:nvPicPr>
        <p:blipFill rotWithShape="1">
          <a:blip r:embed="rId3">
            <a:alphaModFix/>
          </a:blip>
          <a:srcRect/>
          <a:stretch/>
        </p:blipFill>
        <p:spPr>
          <a:xfrm>
            <a:off x="2975113" y="2407805"/>
            <a:ext cx="5572539" cy="1566410"/>
          </a:xfrm>
          <a:prstGeom prst="rect">
            <a:avLst/>
          </a:prstGeom>
          <a:noFill/>
          <a:ln>
            <a:noFill/>
          </a:ln>
        </p:spPr>
      </p:pic>
      <p:sp>
        <p:nvSpPr>
          <p:cNvPr id="2" name="Google Shape;274;p21">
            <a:extLst>
              <a:ext uri="{FF2B5EF4-FFF2-40B4-BE49-F238E27FC236}">
                <a16:creationId xmlns:a16="http://schemas.microsoft.com/office/drawing/2014/main" id="{2910686D-26AB-BC97-56E8-2E0B74E87A8C}"/>
              </a:ext>
            </a:extLst>
          </p:cNvPr>
          <p:cNvSpPr txBox="1"/>
          <p:nvPr/>
        </p:nvSpPr>
        <p:spPr>
          <a:xfrm>
            <a:off x="3046864" y="5625721"/>
            <a:ext cx="9142309" cy="12152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a:solidFill>
                  <a:srgbClr val="002177"/>
                </a:solidFill>
                <a:latin typeface="Poppins"/>
                <a:cs typeface="Poppins Light"/>
                <a:sym typeface="Poppins Light"/>
              </a:rPr>
              <a:t>Presenter Names: </a:t>
            </a:r>
            <a:endParaRPr lang="en-US" b="1">
              <a:latin typeface="Poppins"/>
            </a:endParaRPr>
          </a:p>
          <a:p>
            <a:pPr marL="285750" indent="-285750">
              <a:buChar char="•"/>
            </a:pPr>
            <a:r>
              <a:rPr lang="en-US">
                <a:solidFill>
                  <a:srgbClr val="002177"/>
                </a:solidFill>
                <a:latin typeface="Poppins Light"/>
                <a:cs typeface="Poppins Light"/>
                <a:sym typeface="Poppins Light"/>
              </a:rPr>
              <a:t>Dr. Karen Mercado, Senior Director, Office of the Deputy Superintendent, Instruction </a:t>
            </a:r>
            <a:endParaRPr lang="en-US">
              <a:sym typeface="Poppins Light"/>
            </a:endParaRPr>
          </a:p>
          <a:p>
            <a:pPr marL="285750" indent="-285750">
              <a:buChar char="•"/>
            </a:pPr>
            <a:r>
              <a:rPr lang="en-US">
                <a:solidFill>
                  <a:srgbClr val="002177"/>
                </a:solidFill>
                <a:latin typeface="Poppins Light"/>
                <a:cs typeface="Poppins Light"/>
                <a:sym typeface="Poppins Light"/>
              </a:rPr>
              <a:t>Patricia Chambers, Senior Director, Office of the Deputy Superintendent, Business Services and Operations</a:t>
            </a:r>
            <a:endParaRPr lang="en-US">
              <a:sym typeface="Poppins Light"/>
            </a:endParaRPr>
          </a:p>
          <a:p>
            <a:pPr marL="285750" indent="-285750">
              <a:buChar char="•"/>
            </a:pPr>
            <a:r>
              <a:rPr lang="en-US">
                <a:solidFill>
                  <a:srgbClr val="002177"/>
                </a:solidFill>
                <a:latin typeface="Poppins Light"/>
                <a:cs typeface="Poppins Light"/>
                <a:sym typeface="Poppins Light"/>
              </a:rPr>
              <a:t>Diana Middleton, Project Manager, ITS Enterprise Applications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74126742-19D2-FBFC-0EEC-0CEB6D62ACC5}"/>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42311808-1C6C-F4EA-EDA9-DC4EB9C29921}"/>
              </a:ext>
            </a:extLst>
          </p:cNvPr>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37FA8439-8E85-5B05-022C-955BCCBFA336}"/>
              </a:ext>
            </a:extLst>
          </p:cNvPr>
          <p:cNvSpPr txBox="1"/>
          <p:nvPr/>
        </p:nvSpPr>
        <p:spPr>
          <a:xfrm>
            <a:off x="2922993" y="5330704"/>
            <a:ext cx="4766496" cy="900206"/>
          </a:xfrm>
          <a:prstGeom prst="rect">
            <a:avLst/>
          </a:prstGeom>
          <a:noFill/>
          <a:ln>
            <a:noFill/>
          </a:ln>
        </p:spPr>
        <p:txBody>
          <a:bodyPr spcFirstLastPara="1" wrap="square" lIns="91425" tIns="45700" rIns="91425" bIns="45700" anchor="t" anchorCtr="0">
            <a:spAutoFit/>
          </a:bodyPr>
          <a:lstStyle/>
          <a:p>
            <a:pPr lvl="1"/>
            <a:r>
              <a:rPr lang="en-US" sz="1050" dirty="0"/>
              <a:t>Click the "Summary" button on the far left to view the field trip request details. </a:t>
            </a:r>
            <a:endParaRPr lang="en-US" dirty="0"/>
          </a:p>
          <a:p>
            <a:pPr lvl="1"/>
            <a:endParaRPr lang="en-US" sz="1050" dirty="0"/>
          </a:p>
          <a:p>
            <a:pPr lvl="1"/>
            <a:r>
              <a:rPr lang="en-US" sz="1050" dirty="0"/>
              <a:t>Click the "Approve / Reject" button on the far right to view the field trip request details, review the Principal certification statements, and/or Approve, Reject, or request further information on the request.</a:t>
            </a:r>
            <a:endParaRPr lang="en-US" dirty="0"/>
          </a:p>
        </p:txBody>
      </p:sp>
      <p:sp>
        <p:nvSpPr>
          <p:cNvPr id="311" name="Google Shape;311;p25">
            <a:extLst>
              <a:ext uri="{FF2B5EF4-FFF2-40B4-BE49-F238E27FC236}">
                <a16:creationId xmlns:a16="http://schemas.microsoft.com/office/drawing/2014/main" id="{CDFEBAED-A300-9EB9-A7A5-1B92CFB5060E}"/>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Principal Certification</a:t>
            </a:r>
            <a:endParaRPr lang="en-US"/>
          </a:p>
        </p:txBody>
      </p:sp>
      <p:pic>
        <p:nvPicPr>
          <p:cNvPr id="3" name="Picture 2" descr="A screenshot of a trip request&#10;&#10;AI-generated content may be incorrect.">
            <a:extLst>
              <a:ext uri="{FF2B5EF4-FFF2-40B4-BE49-F238E27FC236}">
                <a16:creationId xmlns:a16="http://schemas.microsoft.com/office/drawing/2014/main" id="{4CE8B8F6-4827-1158-CE0D-4C11542F4235}"/>
              </a:ext>
            </a:extLst>
          </p:cNvPr>
          <p:cNvPicPr>
            <a:picLocks noChangeAspect="1"/>
          </p:cNvPicPr>
          <p:nvPr/>
        </p:nvPicPr>
        <p:blipFill>
          <a:blip r:embed="rId5"/>
          <a:srcRect t="2540" b="2966"/>
          <a:stretch/>
        </p:blipFill>
        <p:spPr>
          <a:xfrm>
            <a:off x="15240" y="1789509"/>
            <a:ext cx="12192000" cy="3122739"/>
          </a:xfrm>
          <a:prstGeom prst="rect">
            <a:avLst/>
          </a:prstGeom>
        </p:spPr>
      </p:pic>
      <p:sp>
        <p:nvSpPr>
          <p:cNvPr id="2" name="Rectangle 3">
            <a:extLst>
              <a:ext uri="{FF2B5EF4-FFF2-40B4-BE49-F238E27FC236}">
                <a16:creationId xmlns:a16="http://schemas.microsoft.com/office/drawing/2014/main" id="{D699D6DA-2FE9-20F7-8C72-93C18651C9B1}"/>
              </a:ext>
            </a:extLst>
          </p:cNvPr>
          <p:cNvSpPr/>
          <p:nvPr/>
        </p:nvSpPr>
        <p:spPr>
          <a:xfrm>
            <a:off x="10498121" y="-88"/>
            <a:ext cx="1615756" cy="1101142"/>
          </a:xfrm>
          <a:prstGeom prst="cloud">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rgbClr val="000000"/>
                </a:solidFill>
                <a:cs typeface="Arial"/>
              </a:rPr>
              <a:t>NEW VIEW</a:t>
            </a:r>
            <a:endParaRPr lang="en-US" b="1">
              <a:cs typeface="Arial"/>
            </a:endParaRPr>
          </a:p>
        </p:txBody>
      </p:sp>
      <p:sp>
        <p:nvSpPr>
          <p:cNvPr id="4" name="Arrow: Right 3">
            <a:extLst>
              <a:ext uri="{FF2B5EF4-FFF2-40B4-BE49-F238E27FC236}">
                <a16:creationId xmlns:a16="http://schemas.microsoft.com/office/drawing/2014/main" id="{889209F2-18AA-980D-6F82-AE7E03706C33}"/>
              </a:ext>
            </a:extLst>
          </p:cNvPr>
          <p:cNvSpPr/>
          <p:nvPr/>
        </p:nvSpPr>
        <p:spPr>
          <a:xfrm rot="7200000">
            <a:off x="9818335" y="2022062"/>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6" name="TextBox 5">
            <a:extLst>
              <a:ext uri="{FF2B5EF4-FFF2-40B4-BE49-F238E27FC236}">
                <a16:creationId xmlns:a16="http://schemas.microsoft.com/office/drawing/2014/main" id="{4008AE70-3E71-8A52-C141-42FCD0540841}"/>
              </a:ext>
            </a:extLst>
          </p:cNvPr>
          <p:cNvSpPr txBox="1"/>
          <p:nvPr/>
        </p:nvSpPr>
        <p:spPr>
          <a:xfrm>
            <a:off x="8968740" y="1211580"/>
            <a:ext cx="2743200"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To certify, click the reference number for any request with the status of "Pending Approval" or "Modification Submitted"​</a:t>
            </a:r>
            <a:endParaRPr lang="en-US"/>
          </a:p>
        </p:txBody>
      </p:sp>
      <p:sp>
        <p:nvSpPr>
          <p:cNvPr id="7" name="TextBox 6">
            <a:extLst>
              <a:ext uri="{FF2B5EF4-FFF2-40B4-BE49-F238E27FC236}">
                <a16:creationId xmlns:a16="http://schemas.microsoft.com/office/drawing/2014/main" id="{4994C5E9-8A62-DAE6-DBAC-195C5CD75040}"/>
              </a:ext>
            </a:extLst>
          </p:cNvPr>
          <p:cNvSpPr txBox="1"/>
          <p:nvPr/>
        </p:nvSpPr>
        <p:spPr>
          <a:xfrm>
            <a:off x="304800" y="1135380"/>
            <a:ext cx="2743200" cy="581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275"/>
              </a:lnSpc>
            </a:pPr>
            <a:r>
              <a:rPr lang="en-US" sz="1050"/>
              <a:t>To certify, click the reference number for any request with the status of "Pending Approval" or "Modification Submitted"</a:t>
            </a:r>
          </a:p>
        </p:txBody>
      </p:sp>
      <p:sp>
        <p:nvSpPr>
          <p:cNvPr id="8" name="Arrow: Right 7">
            <a:extLst>
              <a:ext uri="{FF2B5EF4-FFF2-40B4-BE49-F238E27FC236}">
                <a16:creationId xmlns:a16="http://schemas.microsoft.com/office/drawing/2014/main" id="{26F26227-9153-F45C-C3C6-D7BFAA959546}"/>
              </a:ext>
            </a:extLst>
          </p:cNvPr>
          <p:cNvSpPr/>
          <p:nvPr/>
        </p:nvSpPr>
        <p:spPr>
          <a:xfrm rot="7200000">
            <a:off x="552415" y="1938242"/>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9" name="TextBox 8">
            <a:extLst>
              <a:ext uri="{FF2B5EF4-FFF2-40B4-BE49-F238E27FC236}">
                <a16:creationId xmlns:a16="http://schemas.microsoft.com/office/drawing/2014/main" id="{F6FA28E2-3E4F-4437-7D38-6903E80D483D}"/>
              </a:ext>
            </a:extLst>
          </p:cNvPr>
          <p:cNvSpPr txBox="1"/>
          <p:nvPr/>
        </p:nvSpPr>
        <p:spPr>
          <a:xfrm>
            <a:off x="5166360" y="4312920"/>
            <a:ext cx="274320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Once the reference number is selected, details of the trip will be expanded​</a:t>
            </a:r>
            <a:endParaRPr lang="en-US"/>
          </a:p>
        </p:txBody>
      </p:sp>
      <p:sp>
        <p:nvSpPr>
          <p:cNvPr id="10" name="Arrow: Right 9">
            <a:extLst>
              <a:ext uri="{FF2B5EF4-FFF2-40B4-BE49-F238E27FC236}">
                <a16:creationId xmlns:a16="http://schemas.microsoft.com/office/drawing/2014/main" id="{ED9479F1-3834-96C9-A64F-5CBE1BAFBC16}"/>
              </a:ext>
            </a:extLst>
          </p:cNvPr>
          <p:cNvSpPr/>
          <p:nvPr/>
        </p:nvSpPr>
        <p:spPr>
          <a:xfrm rot="12300000">
            <a:off x="664879" y="4720855"/>
            <a:ext cx="2137410" cy="31623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11" name="Arrow: Right 10">
            <a:extLst>
              <a:ext uri="{FF2B5EF4-FFF2-40B4-BE49-F238E27FC236}">
                <a16:creationId xmlns:a16="http://schemas.microsoft.com/office/drawing/2014/main" id="{33B83194-CD1E-E224-F92F-AE4B53835E55}"/>
              </a:ext>
            </a:extLst>
          </p:cNvPr>
          <p:cNvSpPr/>
          <p:nvPr/>
        </p:nvSpPr>
        <p:spPr>
          <a:xfrm rot="21060000">
            <a:off x="7349249" y="4825394"/>
            <a:ext cx="2983230" cy="27051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Tree>
    <p:extLst>
      <p:ext uri="{BB962C8B-B14F-4D97-AF65-F5344CB8AC3E}">
        <p14:creationId xmlns:p14="http://schemas.microsoft.com/office/powerpoint/2010/main" val="63210525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1555AD9F-5824-96EF-A98E-C116F80239AB}"/>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9500DEB7-EC1B-9C60-E134-98B922C52C1A}"/>
              </a:ext>
            </a:extLst>
          </p:cNvPr>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311" name="Google Shape;311;p25">
            <a:extLst>
              <a:ext uri="{FF2B5EF4-FFF2-40B4-BE49-F238E27FC236}">
                <a16:creationId xmlns:a16="http://schemas.microsoft.com/office/drawing/2014/main" id="{FF75423D-9752-D776-1489-3345692DA85F}"/>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Principal Certification</a:t>
            </a:r>
            <a:endParaRPr lang="en-US"/>
          </a:p>
        </p:txBody>
      </p:sp>
      <p:pic>
        <p:nvPicPr>
          <p:cNvPr id="4" name="Picture 3" descr="A screenshot of a school bus&#10;&#10;AI-generated content may be incorrect.">
            <a:extLst>
              <a:ext uri="{FF2B5EF4-FFF2-40B4-BE49-F238E27FC236}">
                <a16:creationId xmlns:a16="http://schemas.microsoft.com/office/drawing/2014/main" id="{486BBED3-B13A-62E2-2BFD-90DEBCB54FD3}"/>
              </a:ext>
            </a:extLst>
          </p:cNvPr>
          <p:cNvPicPr>
            <a:picLocks noChangeAspect="1"/>
          </p:cNvPicPr>
          <p:nvPr/>
        </p:nvPicPr>
        <p:blipFill>
          <a:blip r:embed="rId5"/>
          <a:stretch>
            <a:fillRect/>
          </a:stretch>
        </p:blipFill>
        <p:spPr>
          <a:xfrm>
            <a:off x="788075" y="1115806"/>
            <a:ext cx="3745548" cy="4627927"/>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D010F183-C3A9-566E-EA9B-5FD664A22D32}"/>
              </a:ext>
            </a:extLst>
          </p:cNvPr>
          <p:cNvPicPr>
            <a:picLocks noChangeAspect="1"/>
          </p:cNvPicPr>
          <p:nvPr/>
        </p:nvPicPr>
        <p:blipFill>
          <a:blip r:embed="rId6"/>
          <a:stretch>
            <a:fillRect/>
          </a:stretch>
        </p:blipFill>
        <p:spPr>
          <a:xfrm>
            <a:off x="6256613" y="-2098"/>
            <a:ext cx="4211066" cy="2915175"/>
          </a:xfrm>
          <a:prstGeom prst="rect">
            <a:avLst/>
          </a:prstGeom>
        </p:spPr>
      </p:pic>
      <p:sp>
        <p:nvSpPr>
          <p:cNvPr id="2" name="TextBox 1">
            <a:extLst>
              <a:ext uri="{FF2B5EF4-FFF2-40B4-BE49-F238E27FC236}">
                <a16:creationId xmlns:a16="http://schemas.microsoft.com/office/drawing/2014/main" id="{F2C418C4-FD85-9698-2686-C32788835F28}"/>
              </a:ext>
            </a:extLst>
          </p:cNvPr>
          <p:cNvSpPr txBox="1"/>
          <p:nvPr/>
        </p:nvSpPr>
        <p:spPr>
          <a:xfrm>
            <a:off x="1935480" y="5890260"/>
            <a:ext cx="2743200" cy="581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275"/>
              </a:lnSpc>
            </a:pPr>
            <a:r>
              <a:rPr lang="en-US" sz="1050"/>
              <a:t>Once the summary screen pops up, the Principal will need to scroll down to the "Principal Certification" section</a:t>
            </a:r>
          </a:p>
        </p:txBody>
      </p:sp>
      <p:sp>
        <p:nvSpPr>
          <p:cNvPr id="6" name="Arrow: Right 5">
            <a:extLst>
              <a:ext uri="{FF2B5EF4-FFF2-40B4-BE49-F238E27FC236}">
                <a16:creationId xmlns:a16="http://schemas.microsoft.com/office/drawing/2014/main" id="{AD2A8A3E-DEEE-B2CD-6098-91CD591D07FD}"/>
              </a:ext>
            </a:extLst>
          </p:cNvPr>
          <p:cNvSpPr/>
          <p:nvPr/>
        </p:nvSpPr>
        <p:spPr>
          <a:xfrm rot="12660000">
            <a:off x="1672555" y="5336762"/>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7" name="TextBox 6">
            <a:extLst>
              <a:ext uri="{FF2B5EF4-FFF2-40B4-BE49-F238E27FC236}">
                <a16:creationId xmlns:a16="http://schemas.microsoft.com/office/drawing/2014/main" id="{3FF5B276-3700-8E33-ADE6-2730A619AC65}"/>
              </a:ext>
            </a:extLst>
          </p:cNvPr>
          <p:cNvSpPr txBox="1"/>
          <p:nvPr/>
        </p:nvSpPr>
        <p:spPr>
          <a:xfrm>
            <a:off x="5052060" y="2933700"/>
            <a:ext cx="274320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The certifying Principal will have three options to choose from</a:t>
            </a:r>
            <a:endParaRPr lang="en-US"/>
          </a:p>
        </p:txBody>
      </p:sp>
      <p:sp>
        <p:nvSpPr>
          <p:cNvPr id="8" name="Arrow: Right 7">
            <a:extLst>
              <a:ext uri="{FF2B5EF4-FFF2-40B4-BE49-F238E27FC236}">
                <a16:creationId xmlns:a16="http://schemas.microsoft.com/office/drawing/2014/main" id="{07AF4D9F-D82D-FDAA-30A2-F495FD2A91BA}"/>
              </a:ext>
            </a:extLst>
          </p:cNvPr>
          <p:cNvSpPr/>
          <p:nvPr/>
        </p:nvSpPr>
        <p:spPr>
          <a:xfrm rot="20340000">
            <a:off x="7989535" y="2761202"/>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10" name="Picture 9" descr="A screenshot of a computer&#10;&#10;AI-generated content may be incorrect.">
            <a:extLst>
              <a:ext uri="{FF2B5EF4-FFF2-40B4-BE49-F238E27FC236}">
                <a16:creationId xmlns:a16="http://schemas.microsoft.com/office/drawing/2014/main" id="{FD2CB8A2-5B84-B0EB-C5E9-EFED5C5C4DCA}"/>
              </a:ext>
            </a:extLst>
          </p:cNvPr>
          <p:cNvPicPr>
            <a:picLocks noChangeAspect="1"/>
          </p:cNvPicPr>
          <p:nvPr/>
        </p:nvPicPr>
        <p:blipFill>
          <a:blip r:embed="rId7"/>
          <a:srcRect l="16052" t="23400" r="612" b="35582"/>
          <a:stretch>
            <a:fillRect/>
          </a:stretch>
        </p:blipFill>
        <p:spPr>
          <a:xfrm>
            <a:off x="4853940" y="3526669"/>
            <a:ext cx="7340928" cy="1844045"/>
          </a:xfrm>
          <a:prstGeom prst="rect">
            <a:avLst/>
          </a:prstGeom>
        </p:spPr>
      </p:pic>
      <p:sp>
        <p:nvSpPr>
          <p:cNvPr id="11" name="TextBox 10">
            <a:extLst>
              <a:ext uri="{FF2B5EF4-FFF2-40B4-BE49-F238E27FC236}">
                <a16:creationId xmlns:a16="http://schemas.microsoft.com/office/drawing/2014/main" id="{182A407A-B11F-DFA0-441D-A4567C32FB02}"/>
              </a:ext>
            </a:extLst>
          </p:cNvPr>
          <p:cNvSpPr txBox="1"/>
          <p:nvPr/>
        </p:nvSpPr>
        <p:spPr>
          <a:xfrm>
            <a:off x="8549640" y="5600700"/>
            <a:ext cx="274320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t>Once approved, the request will show as "Pending Approval" until the remaining certifications/approvals are completed. ​But in the summary details, the principal column will have a check mark. </a:t>
            </a:r>
            <a:endParaRPr lang="en-US"/>
          </a:p>
        </p:txBody>
      </p:sp>
      <p:sp>
        <p:nvSpPr>
          <p:cNvPr id="12" name="Arrow: Right 11">
            <a:extLst>
              <a:ext uri="{FF2B5EF4-FFF2-40B4-BE49-F238E27FC236}">
                <a16:creationId xmlns:a16="http://schemas.microsoft.com/office/drawing/2014/main" id="{59477BA4-72F9-69EA-E9C2-E6F0A65AC908}"/>
              </a:ext>
            </a:extLst>
          </p:cNvPr>
          <p:cNvSpPr/>
          <p:nvPr/>
        </p:nvSpPr>
        <p:spPr>
          <a:xfrm rot="19020000">
            <a:off x="9780235" y="5070062"/>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Tree>
    <p:extLst>
      <p:ext uri="{BB962C8B-B14F-4D97-AF65-F5344CB8AC3E}">
        <p14:creationId xmlns:p14="http://schemas.microsoft.com/office/powerpoint/2010/main" val="153450520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7F1D191E-61CA-3302-52CB-F87E2128186D}"/>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B0C78375-17C7-C16C-6C8B-E3788DB52E17}"/>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91B4EC57-7497-2C1C-BA16-CB07B651CA44}"/>
              </a:ext>
            </a:extLst>
          </p:cNvPr>
          <p:cNvSpPr txBox="1"/>
          <p:nvPr/>
        </p:nvSpPr>
        <p:spPr>
          <a:xfrm>
            <a:off x="280041" y="1184865"/>
            <a:ext cx="5727665" cy="3970277"/>
          </a:xfrm>
          <a:prstGeom prst="rect">
            <a:avLst/>
          </a:prstGeom>
          <a:noFill/>
          <a:ln>
            <a:noFill/>
          </a:ln>
        </p:spPr>
        <p:txBody>
          <a:bodyPr spcFirstLastPara="1" wrap="square" lIns="91425" tIns="45700" rIns="91425" bIns="45700" anchor="t" anchorCtr="0">
            <a:spAutoFit/>
          </a:bodyPr>
          <a:lstStyle/>
          <a:p>
            <a:pPr marL="742950" indent="-285750">
              <a:buFont typeface="Wingdings,Sans-Serif"/>
              <a:buChar char="§"/>
            </a:pPr>
            <a:r>
              <a:rPr lang="en-US" sz="1800" dirty="0">
                <a:sym typeface="Poppins"/>
              </a:rPr>
              <a:t>Following the same process as noted for Principals, Nurses can click the "Summary" button on the far left to view the field trip request details or click the "Approve / Reject" button on the far right to view the field trip request details, review the Nurse certification statements, and/or Approve, Reject, or request further information on the request.</a:t>
            </a:r>
            <a:endParaRPr lang="en-US" sz="1800" dirty="0"/>
          </a:p>
          <a:p>
            <a:pPr marL="742950" indent="-285750">
              <a:buFont typeface="Wingdings,Sans-Serif"/>
              <a:buChar char="§"/>
            </a:pPr>
            <a:endParaRPr lang="en-US" sz="1800"/>
          </a:p>
          <a:p>
            <a:pPr marL="742950" indent="-285750">
              <a:buFont typeface="Wingdings,Sans-Serif"/>
              <a:buChar char="§"/>
            </a:pPr>
            <a:r>
              <a:rPr lang="en-US" sz="1800" dirty="0"/>
              <a:t>Once the summary screen pops up, the Nurse will need to scroll down to the "Nurse Certification" section to check each statement is true before certifying the request.</a:t>
            </a:r>
          </a:p>
          <a:p>
            <a:pPr marL="742950" lvl="2" indent="-285750">
              <a:buFont typeface="Wingdings,Sans-Serif"/>
              <a:buChar char="§"/>
            </a:pPr>
            <a:endParaRPr lang="en-US" sz="1800"/>
          </a:p>
        </p:txBody>
      </p:sp>
      <p:sp>
        <p:nvSpPr>
          <p:cNvPr id="311" name="Google Shape;311;p25">
            <a:extLst>
              <a:ext uri="{FF2B5EF4-FFF2-40B4-BE49-F238E27FC236}">
                <a16:creationId xmlns:a16="http://schemas.microsoft.com/office/drawing/2014/main" id="{CED5E2B6-DA9C-2D1C-00B6-7751ECA079EF}"/>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Nurse Certification</a:t>
            </a:r>
            <a:endParaRPr lang="en-US" sz="4000" b="1">
              <a:solidFill>
                <a:srgbClr val="002177"/>
              </a:solidFill>
              <a:latin typeface="Poppins"/>
              <a:cs typeface="Poppins"/>
            </a:endParaRPr>
          </a:p>
        </p:txBody>
      </p:sp>
      <p:pic>
        <p:nvPicPr>
          <p:cNvPr id="3" name="Picture 2" descr="A screenshot of a medical form&#10;&#10;AI-generated content may be incorrect.">
            <a:extLst>
              <a:ext uri="{FF2B5EF4-FFF2-40B4-BE49-F238E27FC236}">
                <a16:creationId xmlns:a16="http://schemas.microsoft.com/office/drawing/2014/main" id="{B8B3547F-1C4E-E542-3F59-CEBEAE17CA19}"/>
              </a:ext>
            </a:extLst>
          </p:cNvPr>
          <p:cNvPicPr>
            <a:picLocks noChangeAspect="1"/>
          </p:cNvPicPr>
          <p:nvPr/>
        </p:nvPicPr>
        <p:blipFill>
          <a:blip r:embed="rId4"/>
          <a:stretch>
            <a:fillRect/>
          </a:stretch>
        </p:blipFill>
        <p:spPr>
          <a:xfrm>
            <a:off x="6091726" y="1181449"/>
            <a:ext cx="6013667" cy="3544349"/>
          </a:xfrm>
          <a:prstGeom prst="rect">
            <a:avLst/>
          </a:prstGeom>
        </p:spPr>
      </p:pic>
    </p:spTree>
    <p:extLst>
      <p:ext uri="{BB962C8B-B14F-4D97-AF65-F5344CB8AC3E}">
        <p14:creationId xmlns:p14="http://schemas.microsoft.com/office/powerpoint/2010/main" val="208525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264CAE36-C139-F1D7-0E44-42C8494938AE}"/>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A1ECCEC8-C49F-BC22-3475-0D5CE4ABD41E}"/>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D174185E-D148-119E-C1AF-271F4AD9E6AE}"/>
              </a:ext>
            </a:extLst>
          </p:cNvPr>
          <p:cNvSpPr txBox="1"/>
          <p:nvPr/>
        </p:nvSpPr>
        <p:spPr>
          <a:xfrm>
            <a:off x="391640" y="926205"/>
            <a:ext cx="10819655" cy="2893059"/>
          </a:xfrm>
          <a:prstGeom prst="rect">
            <a:avLst/>
          </a:prstGeom>
          <a:noFill/>
          <a:ln>
            <a:noFill/>
          </a:ln>
        </p:spPr>
        <p:txBody>
          <a:bodyPr spcFirstLastPara="1" wrap="square" lIns="91425" tIns="45700" rIns="91425" bIns="45700" anchor="t" anchorCtr="0">
            <a:spAutoFit/>
          </a:bodyPr>
          <a:lstStyle/>
          <a:p>
            <a:pPr marL="285750" lvl="1" indent="-285750">
              <a:buFont typeface="Arial"/>
              <a:buChar char="•"/>
            </a:pPr>
            <a:r>
              <a:rPr lang="en-US">
                <a:sym typeface="Poppins"/>
              </a:rPr>
              <a:t>Offices that are required to certify depend on the characteristics of the field trip request: </a:t>
            </a:r>
            <a:endParaRPr lang="en-US"/>
          </a:p>
          <a:p>
            <a:pPr marL="1200150" lvl="3" indent="-285750">
              <a:buFont typeface="Arial,Sans-Serif"/>
              <a:buChar char="•"/>
            </a:pPr>
            <a:endParaRPr lang="en-US">
              <a:sym typeface="Poppins"/>
            </a:endParaRPr>
          </a:p>
          <a:p>
            <a:pPr marL="1657350" lvl="4" indent="-285750">
              <a:buFont typeface="Arial,Sans-Serif"/>
              <a:buChar char="•"/>
            </a:pPr>
            <a:r>
              <a:rPr lang="en-US">
                <a:sym typeface="Poppins"/>
              </a:rPr>
              <a:t>Office of Outdoor &amp; Environmental Education (OOEE)</a:t>
            </a:r>
            <a:endParaRPr lang="en-US"/>
          </a:p>
          <a:p>
            <a:pPr marL="1657350" lvl="4" indent="-285750">
              <a:buFont typeface="Arial,Sans-Serif"/>
              <a:buChar char="•"/>
            </a:pPr>
            <a:r>
              <a:rPr lang="en-US">
                <a:sym typeface="Poppins"/>
              </a:rPr>
              <a:t>Interscholastic Athletics</a:t>
            </a:r>
            <a:endParaRPr lang="en-US"/>
          </a:p>
          <a:p>
            <a:pPr marL="1657350" lvl="4" indent="-285750">
              <a:buFont typeface="Arial,Sans-Serif"/>
              <a:buChar char="•"/>
            </a:pPr>
            <a:r>
              <a:rPr lang="en-US">
                <a:sym typeface="Poppins"/>
              </a:rPr>
              <a:t>Environmental Health &amp; Safety (OEHS)</a:t>
            </a:r>
            <a:endParaRPr lang="en-US"/>
          </a:p>
          <a:p>
            <a:pPr marL="1657350" lvl="4" indent="-285750">
              <a:buFont typeface="Arial,Sans-Serif"/>
              <a:buChar char="•"/>
            </a:pPr>
            <a:r>
              <a:rPr lang="en-US">
                <a:sym typeface="Poppins"/>
              </a:rPr>
              <a:t>Division of Risk Management &amp; Insurance Services</a:t>
            </a:r>
            <a:endParaRPr lang="en-US"/>
          </a:p>
          <a:p>
            <a:pPr marL="1657350" lvl="4" indent="-285750">
              <a:buFont typeface="Arial,Sans-Serif"/>
              <a:buChar char="•"/>
            </a:pPr>
            <a:r>
              <a:rPr lang="en-US">
                <a:sym typeface="Poppins"/>
              </a:rPr>
              <a:t>Student Integration</a:t>
            </a:r>
            <a:endParaRPr lang="en-US"/>
          </a:p>
          <a:p>
            <a:pPr marL="1657350" lvl="4" indent="-285750">
              <a:buFont typeface="Arial,Sans-Serif"/>
              <a:buChar char="•"/>
            </a:pPr>
            <a:r>
              <a:rPr lang="en-US">
                <a:sym typeface="Poppins"/>
              </a:rPr>
              <a:t>Title 1</a:t>
            </a:r>
            <a:endParaRPr lang="en-US"/>
          </a:p>
          <a:p>
            <a:pPr marL="1657350" lvl="4" indent="-285750">
              <a:buFont typeface="Arial,Sans-Serif"/>
              <a:buChar char="•"/>
            </a:pPr>
            <a:r>
              <a:rPr lang="en-US">
                <a:sym typeface="Poppins"/>
              </a:rPr>
              <a:t>Region</a:t>
            </a:r>
            <a:endParaRPr lang="en-US"/>
          </a:p>
          <a:p>
            <a:pPr marL="1657350" lvl="4" indent="-285750">
              <a:buFont typeface="Arial,Sans-Serif"/>
              <a:buChar char="•"/>
            </a:pPr>
            <a:r>
              <a:rPr lang="en-US">
                <a:sym typeface="Poppins"/>
              </a:rPr>
              <a:t>Transportation Services Division</a:t>
            </a:r>
            <a:endParaRPr lang="en-US"/>
          </a:p>
          <a:p>
            <a:pPr marL="1657350" lvl="4" indent="-285750">
              <a:buFont typeface="Arial,Sans-Serif"/>
              <a:buChar char="•"/>
            </a:pPr>
            <a:endParaRPr lang="en-US"/>
          </a:p>
          <a:p>
            <a:pPr marL="285750" lvl="1" indent="-285750">
              <a:buFont typeface="Arial,Sans-Serif"/>
              <a:buChar char="•"/>
            </a:pPr>
            <a:r>
              <a:rPr lang="en-US"/>
              <a:t>Users can see which offices require certification by clicking on the field trip reference number</a:t>
            </a:r>
          </a:p>
          <a:p>
            <a:pPr marL="285750" lvl="1" indent="-285750">
              <a:buFont typeface="Arial,Sans-Serif"/>
              <a:buChar char="•"/>
            </a:pPr>
            <a:endParaRPr lang="en-US">
              <a:ea typeface="Poppins"/>
            </a:endParaRPr>
          </a:p>
        </p:txBody>
      </p:sp>
      <p:sp>
        <p:nvSpPr>
          <p:cNvPr id="311" name="Google Shape;311;p25">
            <a:extLst>
              <a:ext uri="{FF2B5EF4-FFF2-40B4-BE49-F238E27FC236}">
                <a16:creationId xmlns:a16="http://schemas.microsoft.com/office/drawing/2014/main" id="{4262EDDD-A6CB-9565-DCEF-72394D7D7236}"/>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Office Certification</a:t>
            </a:r>
          </a:p>
        </p:txBody>
      </p:sp>
      <p:pic>
        <p:nvPicPr>
          <p:cNvPr id="2" name="Picture 1" descr="A screenshot of a computer screen&#10;&#10;AI-generated content may be incorrect.">
            <a:extLst>
              <a:ext uri="{FF2B5EF4-FFF2-40B4-BE49-F238E27FC236}">
                <a16:creationId xmlns:a16="http://schemas.microsoft.com/office/drawing/2014/main" id="{99907BC3-1F94-5BE4-6B06-8601D593056A}"/>
              </a:ext>
            </a:extLst>
          </p:cNvPr>
          <p:cNvPicPr>
            <a:picLocks noChangeAspect="1"/>
          </p:cNvPicPr>
          <p:nvPr/>
        </p:nvPicPr>
        <p:blipFill>
          <a:blip r:embed="rId4"/>
          <a:stretch>
            <a:fillRect/>
          </a:stretch>
        </p:blipFill>
        <p:spPr>
          <a:xfrm>
            <a:off x="0" y="3820170"/>
            <a:ext cx="12192000" cy="2041951"/>
          </a:xfrm>
          <a:prstGeom prst="rect">
            <a:avLst/>
          </a:prstGeom>
        </p:spPr>
      </p:pic>
    </p:spTree>
    <p:extLst>
      <p:ext uri="{BB962C8B-B14F-4D97-AF65-F5344CB8AC3E}">
        <p14:creationId xmlns:p14="http://schemas.microsoft.com/office/powerpoint/2010/main" val="50568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6F5303DC-FB38-9C3B-261B-F001EFCDB77F}"/>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7327E84B-C8DA-7258-2336-6D58AE71B1D9}"/>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1" name="Google Shape;311;p25">
            <a:extLst>
              <a:ext uri="{FF2B5EF4-FFF2-40B4-BE49-F238E27FC236}">
                <a16:creationId xmlns:a16="http://schemas.microsoft.com/office/drawing/2014/main" id="{D95B68D7-20CD-68AD-3D14-ADC97C49D523}"/>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General Approval Flow</a:t>
            </a:r>
            <a:endParaRPr lang="en-US" sz="4000" b="1">
              <a:solidFill>
                <a:srgbClr val="002177"/>
              </a:solidFill>
              <a:latin typeface="Poppins"/>
              <a:cs typeface="Poppins"/>
            </a:endParaRPr>
          </a:p>
        </p:txBody>
      </p:sp>
      <p:sp>
        <p:nvSpPr>
          <p:cNvPr id="3" name="Rectangle 3">
            <a:extLst>
              <a:ext uri="{FF2B5EF4-FFF2-40B4-BE49-F238E27FC236}">
                <a16:creationId xmlns:a16="http://schemas.microsoft.com/office/drawing/2014/main" id="{B8C653FA-BF4F-A9B1-9039-881C0C9AF16E}"/>
              </a:ext>
            </a:extLst>
          </p:cNvPr>
          <p:cNvSpPr/>
          <p:nvPr/>
        </p:nvSpPr>
        <p:spPr>
          <a:xfrm>
            <a:off x="10630946" y="-88"/>
            <a:ext cx="1482931" cy="926372"/>
          </a:xfrm>
          <a:prstGeom prst="cloud">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rgbClr val="000000"/>
                </a:solidFill>
                <a:cs typeface="Arial"/>
              </a:rPr>
              <a:t>NEW VIEW</a:t>
            </a:r>
            <a:endParaRPr lang="en-US" b="1">
              <a:cs typeface="Arial"/>
            </a:endParaRPr>
          </a:p>
        </p:txBody>
      </p:sp>
      <p:sp>
        <p:nvSpPr>
          <p:cNvPr id="4" name="TextBox 2">
            <a:extLst>
              <a:ext uri="{FF2B5EF4-FFF2-40B4-BE49-F238E27FC236}">
                <a16:creationId xmlns:a16="http://schemas.microsoft.com/office/drawing/2014/main" id="{B9A5E5F3-D125-AFB3-BB46-D97971405A0F}"/>
              </a:ext>
            </a:extLst>
          </p:cNvPr>
          <p:cNvSpPr txBox="1"/>
          <p:nvPr/>
        </p:nvSpPr>
        <p:spPr>
          <a:xfrm>
            <a:off x="583804" y="4566337"/>
            <a:ext cx="10600817" cy="17175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569"/>
              </a:lnSpc>
            </a:pPr>
            <a:r>
              <a:rPr lang="en-US" sz="1200"/>
              <a:t>Some important things to remember about field trip requests:  </a:t>
            </a:r>
          </a:p>
          <a:p>
            <a:pPr marL="228600" indent="-228600">
              <a:lnSpc>
                <a:spcPts val="1569"/>
              </a:lnSpc>
              <a:buFont typeface="Symbol"/>
              <a:buChar char="•"/>
            </a:pPr>
            <a:r>
              <a:rPr lang="en-US" sz="1200">
                <a:highlight>
                  <a:srgbClr val="FFFF00"/>
                </a:highlight>
              </a:rPr>
              <a:t>There should be a lead time of at least 25-30 days for each field trip request </a:t>
            </a:r>
          </a:p>
          <a:p>
            <a:pPr marL="228600" indent="-228600">
              <a:lnSpc>
                <a:spcPts val="1569"/>
              </a:lnSpc>
              <a:buFont typeface="Symbol"/>
              <a:buChar char="•"/>
            </a:pPr>
            <a:r>
              <a:rPr lang="en-US" sz="1200">
                <a:highlight>
                  <a:srgbClr val="FFFF00"/>
                </a:highlight>
              </a:rPr>
              <a:t>If all necessary documents are submitted, the approval of a field trip request is expected to take approximately 5-10 business days, though the exact timing depends on the availability of the certifying parties </a:t>
            </a:r>
          </a:p>
          <a:p>
            <a:pPr marL="228600" indent="-228600">
              <a:lnSpc>
                <a:spcPts val="1569"/>
              </a:lnSpc>
              <a:buFont typeface="Symbol"/>
              <a:buChar char="•"/>
            </a:pPr>
            <a:r>
              <a:rPr lang="en-US" sz="1200">
                <a:highlight>
                  <a:srgbClr val="FFFF00"/>
                </a:highlight>
              </a:rPr>
              <a:t>The principal must be the first approver, then all subsequent approvers (Risk, OEHS, etc.) can certify at the same time, but the final approver will either be the Region or Deputy Superintendent level (depending on type of field trip) and they cannot approve until all others have been submitted </a:t>
            </a:r>
          </a:p>
          <a:p>
            <a:pPr marL="228600" indent="-228600">
              <a:lnSpc>
                <a:spcPts val="1569"/>
              </a:lnSpc>
              <a:buFont typeface="Symbol"/>
              <a:buChar char="•"/>
            </a:pPr>
            <a:r>
              <a:rPr lang="en-US" sz="1200">
                <a:highlight>
                  <a:srgbClr val="FFFF00"/>
                </a:highlight>
              </a:rPr>
              <a:t>If a request is modified, it may have to go through certain certifications/approvals again depending on which type of information was modified</a:t>
            </a:r>
          </a:p>
          <a:p>
            <a:pPr marL="228600" indent="-228600">
              <a:lnSpc>
                <a:spcPts val="1569"/>
              </a:lnSpc>
              <a:buFont typeface="Symbol"/>
              <a:buChar char="•"/>
            </a:pPr>
            <a:endParaRPr lang="en-US" sz="1200">
              <a:highlight>
                <a:srgbClr val="FFFF00"/>
              </a:highlight>
            </a:endParaRPr>
          </a:p>
        </p:txBody>
      </p:sp>
      <p:graphicFrame>
        <p:nvGraphicFramePr>
          <p:cNvPr id="5" name="Diagram 4">
            <a:extLst>
              <a:ext uri="{FF2B5EF4-FFF2-40B4-BE49-F238E27FC236}">
                <a16:creationId xmlns:a16="http://schemas.microsoft.com/office/drawing/2014/main" id="{87D02517-29E7-82CF-0CF7-4166391CC9AC}"/>
              </a:ext>
            </a:extLst>
          </p:cNvPr>
          <p:cNvGraphicFramePr/>
          <p:nvPr>
            <p:extLst>
              <p:ext uri="{D42A27DB-BD31-4B8C-83A1-F6EECF244321}">
                <p14:modId xmlns:p14="http://schemas.microsoft.com/office/powerpoint/2010/main" val="905298654"/>
              </p:ext>
            </p:extLst>
          </p:nvPr>
        </p:nvGraphicFramePr>
        <p:xfrm>
          <a:off x="164747" y="661452"/>
          <a:ext cx="11861319" cy="4160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510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8D4C1A4F-6AE4-C5E5-F567-986CD0D2DACA}"/>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982E154B-8ABA-7428-ED2E-D39CD4260DB6}"/>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 name="Title 1">
            <a:extLst>
              <a:ext uri="{FF2B5EF4-FFF2-40B4-BE49-F238E27FC236}">
                <a16:creationId xmlns:a16="http://schemas.microsoft.com/office/drawing/2014/main" id="{C532FCCB-B237-BB96-F1B1-B69C3C24CE1E}"/>
              </a:ext>
            </a:extLst>
          </p:cNvPr>
          <p:cNvSpPr>
            <a:spLocks noGrp="1"/>
          </p:cNvSpPr>
          <p:nvPr>
            <p:ph type="title"/>
          </p:nvPr>
        </p:nvSpPr>
        <p:spPr/>
        <p:txBody>
          <a:bodyPr/>
          <a:lstStyle/>
          <a:p>
            <a:r>
              <a:rPr lang="en-US">
                <a:latin typeface="Poppins"/>
                <a:cs typeface="Poppins"/>
              </a:rPr>
              <a:t>Reports</a:t>
            </a:r>
            <a:endParaRPr lang="en-US"/>
          </a:p>
        </p:txBody>
      </p:sp>
    </p:spTree>
    <p:extLst>
      <p:ext uri="{BB962C8B-B14F-4D97-AF65-F5344CB8AC3E}">
        <p14:creationId xmlns:p14="http://schemas.microsoft.com/office/powerpoint/2010/main" val="414204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D2575739-AD15-CD39-821D-EEC660B0F156}"/>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BBCE33D4-89A4-EE5B-70DE-E560554DC82F}"/>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29A12E73-7F48-5C5E-1377-858BA60B6A36}"/>
              </a:ext>
            </a:extLst>
          </p:cNvPr>
          <p:cNvSpPr txBox="1"/>
          <p:nvPr/>
        </p:nvSpPr>
        <p:spPr>
          <a:xfrm>
            <a:off x="371367" y="1005201"/>
            <a:ext cx="11259237" cy="1754286"/>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1800">
                <a:ea typeface="Poppins"/>
              </a:rPr>
              <a:t>Users can generate reports based on selected criteria. </a:t>
            </a:r>
          </a:p>
          <a:p>
            <a:pPr marL="285750" lvl="1" indent="-285750">
              <a:buChar char="•"/>
            </a:pPr>
            <a:endParaRPr lang="en-US" sz="1800">
              <a:ea typeface="Poppins"/>
            </a:endParaRPr>
          </a:p>
          <a:p>
            <a:pPr marL="285750" lvl="1" indent="-285750">
              <a:buChar char="•"/>
            </a:pPr>
            <a:r>
              <a:rPr lang="en-US" sz="1800">
                <a:ea typeface="Poppins"/>
              </a:rPr>
              <a:t>In the example noted here, I'm logged in as a Principal and I queried all field trips that have been submitted for the 2024-25 school year in the South region.</a:t>
            </a:r>
          </a:p>
          <a:p>
            <a:pPr marL="285750" lvl="1" indent="-285750">
              <a:buChar char="•"/>
            </a:pPr>
            <a:endParaRPr lang="en-US" sz="1800">
              <a:ea typeface="Poppins"/>
            </a:endParaRPr>
          </a:p>
          <a:p>
            <a:pPr marL="285750" lvl="1" indent="-285750">
              <a:buChar char="•"/>
            </a:pPr>
            <a:r>
              <a:rPr lang="en-US" sz="1800">
                <a:ea typeface="Poppins"/>
              </a:rPr>
              <a:t>Results will be displayed once "View Report" is selected or can be exported into an Excel file</a:t>
            </a:r>
          </a:p>
        </p:txBody>
      </p:sp>
      <p:sp>
        <p:nvSpPr>
          <p:cNvPr id="311" name="Google Shape;311;p25">
            <a:extLst>
              <a:ext uri="{FF2B5EF4-FFF2-40B4-BE49-F238E27FC236}">
                <a16:creationId xmlns:a16="http://schemas.microsoft.com/office/drawing/2014/main" id="{E6DB38DD-BDE0-E032-3AA8-C668E31B2490}"/>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Reports</a:t>
            </a:r>
            <a:endParaRPr lang="en-US"/>
          </a:p>
        </p:txBody>
      </p:sp>
      <p:pic>
        <p:nvPicPr>
          <p:cNvPr id="2" name="Picture 1" descr="A screenshot of a computer&#10;&#10;AI-generated content may be incorrect.">
            <a:extLst>
              <a:ext uri="{FF2B5EF4-FFF2-40B4-BE49-F238E27FC236}">
                <a16:creationId xmlns:a16="http://schemas.microsoft.com/office/drawing/2014/main" id="{A8C73E6C-3BBE-9099-7524-95B38588F4D6}"/>
              </a:ext>
            </a:extLst>
          </p:cNvPr>
          <p:cNvPicPr>
            <a:picLocks noChangeAspect="1"/>
          </p:cNvPicPr>
          <p:nvPr/>
        </p:nvPicPr>
        <p:blipFill>
          <a:blip r:embed="rId4"/>
          <a:stretch>
            <a:fillRect/>
          </a:stretch>
        </p:blipFill>
        <p:spPr>
          <a:xfrm>
            <a:off x="2376880" y="3101659"/>
            <a:ext cx="7438239" cy="3758610"/>
          </a:xfrm>
          <a:prstGeom prst="rect">
            <a:avLst/>
          </a:prstGeom>
        </p:spPr>
      </p:pic>
      <p:sp>
        <p:nvSpPr>
          <p:cNvPr id="3" name="Rectangle 3">
            <a:extLst>
              <a:ext uri="{FF2B5EF4-FFF2-40B4-BE49-F238E27FC236}">
                <a16:creationId xmlns:a16="http://schemas.microsoft.com/office/drawing/2014/main" id="{D7BDCCB7-9F0F-5A2B-9B4B-2D292160E6B8}"/>
              </a:ext>
            </a:extLst>
          </p:cNvPr>
          <p:cNvSpPr/>
          <p:nvPr/>
        </p:nvSpPr>
        <p:spPr>
          <a:xfrm>
            <a:off x="10498121" y="-88"/>
            <a:ext cx="1615756" cy="1101142"/>
          </a:xfrm>
          <a:prstGeom prst="cloud">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rgbClr val="000000"/>
                </a:solidFill>
                <a:cs typeface="Arial"/>
              </a:rPr>
              <a:t>NEW VIEW</a:t>
            </a:r>
            <a:endParaRPr lang="en-US" b="1">
              <a:cs typeface="Arial"/>
            </a:endParaRPr>
          </a:p>
        </p:txBody>
      </p:sp>
    </p:spTree>
    <p:extLst>
      <p:ext uri="{BB962C8B-B14F-4D97-AF65-F5344CB8AC3E}">
        <p14:creationId xmlns:p14="http://schemas.microsoft.com/office/powerpoint/2010/main" val="402950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56B42B2D-BE27-11FF-05D2-2BE11C286D77}"/>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2D01FE49-9A45-29EF-BEF7-BD3F6B25B328}"/>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 name="Title 1">
            <a:extLst>
              <a:ext uri="{FF2B5EF4-FFF2-40B4-BE49-F238E27FC236}">
                <a16:creationId xmlns:a16="http://schemas.microsoft.com/office/drawing/2014/main" id="{9FE9A186-9D7B-79FB-A4FD-C4108B602B59}"/>
              </a:ext>
            </a:extLst>
          </p:cNvPr>
          <p:cNvSpPr>
            <a:spLocks noGrp="1"/>
          </p:cNvSpPr>
          <p:nvPr>
            <p:ph type="title"/>
          </p:nvPr>
        </p:nvSpPr>
        <p:spPr/>
        <p:txBody>
          <a:bodyPr/>
          <a:lstStyle/>
          <a:p>
            <a:r>
              <a:rPr lang="en-US">
                <a:latin typeface="Poppins"/>
                <a:cs typeface="Poppins"/>
              </a:rPr>
              <a:t>Live Demonstration</a:t>
            </a:r>
            <a:endParaRPr lang="en-US"/>
          </a:p>
        </p:txBody>
      </p:sp>
    </p:spTree>
    <p:extLst>
      <p:ext uri="{BB962C8B-B14F-4D97-AF65-F5344CB8AC3E}">
        <p14:creationId xmlns:p14="http://schemas.microsoft.com/office/powerpoint/2010/main" val="369977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2708C278-AC73-C114-FB0D-9D47BFE8462E}"/>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CC1A9A7C-4C45-3B21-AEA8-7C65B11EE98F}"/>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67D1ADC0-ECAA-6057-8615-B1DCD12A987D}"/>
              </a:ext>
            </a:extLst>
          </p:cNvPr>
          <p:cNvSpPr txBox="1"/>
          <p:nvPr/>
        </p:nvSpPr>
        <p:spPr>
          <a:xfrm>
            <a:off x="395052" y="2104952"/>
            <a:ext cx="5729495" cy="830956"/>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2400">
                <a:ea typeface="Poppins"/>
                <a:hlinkClick r:id="rId4"/>
              </a:rPr>
              <a:t>https://fieldtrip.lausd.net</a:t>
            </a:r>
            <a:endParaRPr lang="en-US" sz="2400">
              <a:ea typeface="Poppins"/>
            </a:endParaRPr>
          </a:p>
          <a:p>
            <a:pPr lvl="1"/>
            <a:endParaRPr lang="en-US" sz="2400">
              <a:ea typeface="Poppins"/>
            </a:endParaRPr>
          </a:p>
        </p:txBody>
      </p:sp>
      <p:sp>
        <p:nvSpPr>
          <p:cNvPr id="3" name="Google Shape;311;p25">
            <a:extLst>
              <a:ext uri="{FF2B5EF4-FFF2-40B4-BE49-F238E27FC236}">
                <a16:creationId xmlns:a16="http://schemas.microsoft.com/office/drawing/2014/main" id="{002D03F6-42F0-0FAB-F9AC-BB6E83DA7027}"/>
              </a:ext>
            </a:extLst>
          </p:cNvPr>
          <p:cNvSpPr txBox="1"/>
          <p:nvPr/>
        </p:nvSpPr>
        <p:spPr>
          <a:xfrm>
            <a:off x="392046" y="135958"/>
            <a:ext cx="11408051" cy="1323399"/>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rPr>
              <a:t>Live Demonstration of Approving a Field Trip</a:t>
            </a:r>
            <a:endParaRPr lang="en-US"/>
          </a:p>
        </p:txBody>
      </p:sp>
    </p:spTree>
    <p:extLst>
      <p:ext uri="{BB962C8B-B14F-4D97-AF65-F5344CB8AC3E}">
        <p14:creationId xmlns:p14="http://schemas.microsoft.com/office/powerpoint/2010/main" val="269648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E861C9BC-2370-3157-E540-4C1BC267E90D}"/>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9B6FB0AB-EDCB-3BFF-331B-4581AC0AE813}"/>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 name="Title 1">
            <a:extLst>
              <a:ext uri="{FF2B5EF4-FFF2-40B4-BE49-F238E27FC236}">
                <a16:creationId xmlns:a16="http://schemas.microsoft.com/office/drawing/2014/main" id="{11DAF872-4578-7297-269F-B90EC08F6C2C}"/>
              </a:ext>
            </a:extLst>
          </p:cNvPr>
          <p:cNvSpPr>
            <a:spLocks noGrp="1"/>
          </p:cNvSpPr>
          <p:nvPr>
            <p:ph type="title"/>
          </p:nvPr>
        </p:nvSpPr>
        <p:spPr/>
        <p:txBody>
          <a:bodyPr/>
          <a:lstStyle/>
          <a:p>
            <a:r>
              <a:rPr lang="en-US">
                <a:latin typeface="Poppins"/>
                <a:cs typeface="Poppins"/>
              </a:rPr>
              <a:t>Reference Materials</a:t>
            </a:r>
            <a:endParaRPr lang="en-US"/>
          </a:p>
        </p:txBody>
      </p:sp>
    </p:spTree>
    <p:extLst>
      <p:ext uri="{BB962C8B-B14F-4D97-AF65-F5344CB8AC3E}">
        <p14:creationId xmlns:p14="http://schemas.microsoft.com/office/powerpoint/2010/main" val="16600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p:cNvGrpSpPr/>
        <p:nvPr/>
      </p:nvGrpSpPr>
      <p:grpSpPr>
        <a:xfrm>
          <a:off x="0" y="0"/>
          <a:ext cx="0" cy="0"/>
          <a:chOff x="0" y="0"/>
          <a:chExt cx="0" cy="0"/>
        </a:xfrm>
      </p:grpSpPr>
      <p:pic>
        <p:nvPicPr>
          <p:cNvPr id="309" name="Google Shape;309;p25"/>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p:cNvSpPr txBox="1"/>
          <p:nvPr/>
        </p:nvSpPr>
        <p:spPr>
          <a:xfrm>
            <a:off x="346457" y="1257087"/>
            <a:ext cx="10743818" cy="4401164"/>
          </a:xfrm>
          <a:prstGeom prst="rect">
            <a:avLst/>
          </a:prstGeom>
          <a:noFill/>
          <a:ln>
            <a:noFill/>
          </a:ln>
        </p:spPr>
        <p:txBody>
          <a:bodyPr spcFirstLastPara="1" wrap="square" lIns="91425" tIns="45700" rIns="91425" bIns="45700" anchor="t" anchorCtr="0">
            <a:spAutoFit/>
          </a:bodyPr>
          <a:lstStyle/>
          <a:p>
            <a:pPr marL="285750" indent="-285750">
              <a:lnSpc>
                <a:spcPct val="200000"/>
              </a:lnSpc>
              <a:buChar char="•"/>
            </a:pPr>
            <a:r>
              <a:rPr lang="en-US" sz="2000">
                <a:solidFill>
                  <a:srgbClr val="002177"/>
                </a:solidFill>
                <a:latin typeface="Poppins"/>
                <a:ea typeface="Calibri"/>
                <a:cs typeface="Poppins"/>
              </a:rPr>
              <a:t>Launch Details &amp; Overview of Version 2.0 Enhancements</a:t>
            </a:r>
            <a:endParaRPr lang="en-US" sz="2000">
              <a:latin typeface="Poppins"/>
              <a:ea typeface="Calibri"/>
              <a:cs typeface="Poppins"/>
            </a:endParaRPr>
          </a:p>
          <a:p>
            <a:pPr marL="285750" indent="-285750">
              <a:lnSpc>
                <a:spcPct val="200000"/>
              </a:lnSpc>
              <a:buChar char="•"/>
            </a:pPr>
            <a:r>
              <a:rPr lang="en-US" sz="2000">
                <a:solidFill>
                  <a:srgbClr val="002177"/>
                </a:solidFill>
                <a:latin typeface="Poppins"/>
                <a:ea typeface="Calibri"/>
                <a:cs typeface="Poppins"/>
              </a:rPr>
              <a:t>Logging in / Dashboard</a:t>
            </a:r>
          </a:p>
          <a:p>
            <a:pPr marL="285750" indent="-285750">
              <a:lnSpc>
                <a:spcPct val="200000"/>
              </a:lnSpc>
              <a:buChar char="•"/>
            </a:pPr>
            <a:r>
              <a:rPr lang="en-US" sz="2000">
                <a:solidFill>
                  <a:srgbClr val="002177"/>
                </a:solidFill>
                <a:latin typeface="Poppins"/>
                <a:ea typeface="Calibri"/>
                <a:cs typeface="Poppins"/>
              </a:rPr>
              <a:t>Certifying and Approving Requests</a:t>
            </a:r>
          </a:p>
          <a:p>
            <a:pPr marL="285750" indent="-285750">
              <a:lnSpc>
                <a:spcPct val="200000"/>
              </a:lnSpc>
              <a:buChar char="•"/>
            </a:pPr>
            <a:r>
              <a:rPr lang="en-US" sz="2000">
                <a:solidFill>
                  <a:srgbClr val="002177"/>
                </a:solidFill>
                <a:latin typeface="Poppins"/>
                <a:ea typeface="Calibri"/>
                <a:cs typeface="Poppins"/>
              </a:rPr>
              <a:t>Reporting</a:t>
            </a:r>
          </a:p>
          <a:p>
            <a:pPr marL="285750" indent="-285750">
              <a:lnSpc>
                <a:spcPct val="200000"/>
              </a:lnSpc>
              <a:buChar char="•"/>
            </a:pPr>
            <a:r>
              <a:rPr lang="en-US" sz="2000">
                <a:solidFill>
                  <a:srgbClr val="002177"/>
                </a:solidFill>
                <a:latin typeface="Poppins"/>
                <a:ea typeface="Calibri"/>
                <a:cs typeface="Poppins"/>
              </a:rPr>
              <a:t>Live Demo</a:t>
            </a:r>
          </a:p>
          <a:p>
            <a:pPr marL="285750" indent="-285750">
              <a:lnSpc>
                <a:spcPct val="200000"/>
              </a:lnSpc>
              <a:buChar char="•"/>
            </a:pPr>
            <a:r>
              <a:rPr lang="en-US" sz="2000">
                <a:solidFill>
                  <a:srgbClr val="002177"/>
                </a:solidFill>
                <a:latin typeface="Poppins"/>
                <a:ea typeface="Calibri"/>
                <a:cs typeface="Poppins"/>
              </a:rPr>
              <a:t>Reference Materials</a:t>
            </a:r>
          </a:p>
          <a:p>
            <a:pPr marL="285750" indent="-285750">
              <a:lnSpc>
                <a:spcPct val="200000"/>
              </a:lnSpc>
              <a:buChar char="•"/>
            </a:pPr>
            <a:r>
              <a:rPr lang="en-US" sz="2000">
                <a:solidFill>
                  <a:srgbClr val="002177"/>
                </a:solidFill>
                <a:latin typeface="Poppins"/>
                <a:ea typeface="Calibri"/>
                <a:cs typeface="Poppins"/>
              </a:rPr>
              <a:t>Questions</a:t>
            </a:r>
          </a:p>
        </p:txBody>
      </p:sp>
      <p:sp>
        <p:nvSpPr>
          <p:cNvPr id="311" name="Google Shape;311;p25"/>
          <p:cNvSpPr txBox="1"/>
          <p:nvPr/>
        </p:nvSpPr>
        <p:spPr>
          <a:xfrm>
            <a:off x="330989" y="360650"/>
            <a:ext cx="5966116" cy="707846"/>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4000" b="1">
                <a:solidFill>
                  <a:srgbClr val="002177"/>
                </a:solidFill>
                <a:latin typeface="Poppins"/>
                <a:cs typeface="Poppins"/>
                <a:sym typeface="Poppins"/>
              </a:rPr>
              <a:t>Agenda</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p:cNvGrpSpPr/>
        <p:nvPr/>
      </p:nvGrpSpPr>
      <p:grpSpPr>
        <a:xfrm>
          <a:off x="0" y="0"/>
          <a:ext cx="0" cy="0"/>
          <a:chOff x="0" y="0"/>
          <a:chExt cx="0" cy="0"/>
        </a:xfrm>
      </p:grpSpPr>
      <p:pic>
        <p:nvPicPr>
          <p:cNvPr id="309" name="Google Shape;309;p25"/>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1" name="Google Shape;311;p25"/>
          <p:cNvSpPr txBox="1"/>
          <p:nvPr/>
        </p:nvSpPr>
        <p:spPr>
          <a:xfrm>
            <a:off x="398415" y="244654"/>
            <a:ext cx="7089870"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Reference Materials</a:t>
            </a:r>
            <a:endParaRPr/>
          </a:p>
        </p:txBody>
      </p:sp>
      <p:sp>
        <p:nvSpPr>
          <p:cNvPr id="3" name="Google Shape;310;p25">
            <a:extLst>
              <a:ext uri="{FF2B5EF4-FFF2-40B4-BE49-F238E27FC236}">
                <a16:creationId xmlns:a16="http://schemas.microsoft.com/office/drawing/2014/main" id="{AB364E2A-80E4-3F0F-9A9F-1B10510F85B7}"/>
              </a:ext>
            </a:extLst>
          </p:cNvPr>
          <p:cNvSpPr txBox="1"/>
          <p:nvPr/>
        </p:nvSpPr>
        <p:spPr>
          <a:xfrm>
            <a:off x="404340" y="1019765"/>
            <a:ext cx="10999995" cy="4524275"/>
          </a:xfrm>
          <a:prstGeom prst="rect">
            <a:avLst/>
          </a:prstGeom>
          <a:noFill/>
          <a:ln>
            <a:noFill/>
          </a:ln>
        </p:spPr>
        <p:txBody>
          <a:bodyPr spcFirstLastPara="1" wrap="square" lIns="91425" tIns="45700" rIns="91425" bIns="45700" anchor="t" anchorCtr="0">
            <a:spAutoFit/>
          </a:bodyPr>
          <a:lstStyle/>
          <a:p>
            <a:pPr lvl="1"/>
            <a:r>
              <a:rPr lang="en-US" sz="1600">
                <a:ea typeface="Poppins"/>
              </a:rPr>
              <a:t>For more information about the Field Trip application, the following information is available in the Resources section of the Fieldtrip System website</a:t>
            </a:r>
            <a:r>
              <a:rPr lang="en-US" sz="1600">
                <a:ea typeface="Poppins"/>
                <a:sym typeface="Poppins"/>
              </a:rPr>
              <a:t>: </a:t>
            </a:r>
            <a:r>
              <a:rPr lang="en-US" sz="1600">
                <a:ea typeface="Poppins"/>
                <a:sym typeface="Poppins"/>
                <a:hlinkClick r:id="rId4"/>
              </a:rPr>
              <a:t>Field Trips – Risk Finance – Risk Finance and Insurance Services</a:t>
            </a:r>
            <a:endParaRPr lang="en-US" sz="1600">
              <a:highlight>
                <a:srgbClr val="FFFF00"/>
              </a:highlight>
              <a:ea typeface="Poppins"/>
              <a:hlinkClick r:id="rId4"/>
            </a:endParaRPr>
          </a:p>
          <a:p>
            <a:pPr marL="285750" lvl="1" indent="-285750">
              <a:buChar char="•"/>
            </a:pPr>
            <a:endParaRPr lang="en-US" sz="1600">
              <a:highlight>
                <a:srgbClr val="FFFF00"/>
              </a:highlight>
              <a:ea typeface="Poppins"/>
            </a:endParaRPr>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742950" lvl="2" indent="-285750">
              <a:buFont typeface="Wingdings"/>
              <a:buChar char="§"/>
            </a:pPr>
            <a:endParaRPr lang="en-US" sz="1600"/>
          </a:p>
          <a:p>
            <a:pPr marL="457200" lvl="2"/>
            <a:endParaRPr lang="en-US" sz="1600"/>
          </a:p>
          <a:p>
            <a:pPr marL="742950" lvl="2" indent="-285750">
              <a:buFont typeface="Wingdings"/>
              <a:buChar char="§"/>
            </a:pPr>
            <a:endParaRPr lang="en-US" sz="1600"/>
          </a:p>
          <a:p>
            <a:pPr lvl="1"/>
            <a:endParaRPr lang="en-US" sz="1600">
              <a:ea typeface="Poppins"/>
            </a:endParaRPr>
          </a:p>
        </p:txBody>
      </p:sp>
      <p:sp>
        <p:nvSpPr>
          <p:cNvPr id="4" name="TextBox 3">
            <a:extLst>
              <a:ext uri="{FF2B5EF4-FFF2-40B4-BE49-F238E27FC236}">
                <a16:creationId xmlns:a16="http://schemas.microsoft.com/office/drawing/2014/main" id="{2D060A1A-0ACB-3BF2-AFE7-0715DD308D30}"/>
              </a:ext>
            </a:extLst>
          </p:cNvPr>
          <p:cNvSpPr txBox="1"/>
          <p:nvPr/>
        </p:nvSpPr>
        <p:spPr>
          <a:xfrm>
            <a:off x="5905500" y="1879600"/>
            <a:ext cx="6121400"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1" indent="-285750">
              <a:buFont typeface="Courier New"/>
              <a:buChar char="o"/>
            </a:pPr>
            <a:r>
              <a:rPr lang="en-US" sz="1600"/>
              <a:t>Video Guides for: </a:t>
            </a:r>
            <a:endParaRPr lang="en-US"/>
          </a:p>
          <a:p>
            <a:pPr marL="285750" lvl="1" indent="-285750">
              <a:buFont typeface="Courier New"/>
              <a:buChar char="o"/>
            </a:pPr>
            <a:endParaRPr lang="en-US" sz="1600"/>
          </a:p>
          <a:p>
            <a:pPr marL="742950" lvl="2" indent="-285750">
              <a:buFont typeface="Wingdings,Sans-Serif"/>
              <a:buChar char="§"/>
            </a:pPr>
            <a:r>
              <a:rPr lang="en-US" sz="1600"/>
              <a:t>Field Trip Application </a:t>
            </a:r>
            <a:endParaRPr lang="en-US"/>
          </a:p>
          <a:p>
            <a:pPr marL="1200150" lvl="3" indent="-285750">
              <a:buFont typeface="Wingdings,Sans-Serif"/>
              <a:buChar char="§"/>
            </a:pPr>
            <a:r>
              <a:rPr lang="en-US" sz="1600"/>
              <a:t>Overview</a:t>
            </a:r>
          </a:p>
          <a:p>
            <a:pPr marL="1200150" lvl="3" indent="-285750">
              <a:buFont typeface="Wingdings,Sans-Serif"/>
              <a:buChar char="§"/>
            </a:pPr>
            <a:r>
              <a:rPr lang="en-US" sz="1600"/>
              <a:t>As an Approver</a:t>
            </a:r>
          </a:p>
          <a:p>
            <a:pPr marL="1200150" lvl="3" indent="-285750">
              <a:buFont typeface="Wingdings,Sans-Serif"/>
              <a:buChar char="§"/>
            </a:pPr>
            <a:r>
              <a:rPr lang="en-US" sz="1600"/>
              <a:t>As a Requestor</a:t>
            </a:r>
          </a:p>
          <a:p>
            <a:pPr marL="742950" lvl="2" indent="-285750">
              <a:buFont typeface="Wingdings,Sans-Serif"/>
              <a:buChar char="§"/>
            </a:pPr>
            <a:endParaRPr lang="en-US" sz="1600"/>
          </a:p>
          <a:p>
            <a:pPr marL="742950" indent="-285750">
              <a:buFont typeface="Wingdings,Sans-Serif"/>
              <a:buChar char="§"/>
            </a:pPr>
            <a:r>
              <a:rPr lang="en-US" sz="1600"/>
              <a:t>How to Edit, Modify or Clone a Field Trip </a:t>
            </a:r>
            <a:br>
              <a:rPr lang="en-US"/>
            </a:br>
            <a:endParaRPr lang="en-US"/>
          </a:p>
          <a:p>
            <a:pPr marL="742950" lvl="2" indent="-285750">
              <a:buFont typeface="Wingdings,Sans-Serif"/>
              <a:buChar char="§"/>
            </a:pPr>
            <a:r>
              <a:rPr lang="en-US" sz="1600"/>
              <a:t>How to Cancel or Delete a Field Trip</a:t>
            </a:r>
            <a:br>
              <a:rPr lang="en-US"/>
            </a:br>
            <a:endParaRPr lang="en-US"/>
          </a:p>
          <a:p>
            <a:pPr marL="742950" lvl="2" indent="-285750">
              <a:buFont typeface="Wingdings,Sans-Serif"/>
              <a:buChar char="§"/>
            </a:pPr>
            <a:endParaRPr lang="en-US" sz="1600"/>
          </a:p>
          <a:p>
            <a:pPr marL="742950" lvl="2" indent="-285750">
              <a:buFont typeface="Wingdings,Sans-Serif"/>
              <a:buChar char="§"/>
            </a:pPr>
            <a:endParaRPr lang="en-US" sz="1600"/>
          </a:p>
        </p:txBody>
      </p:sp>
      <p:sp>
        <p:nvSpPr>
          <p:cNvPr id="2" name="TextBox 4">
            <a:extLst>
              <a:ext uri="{FF2B5EF4-FFF2-40B4-BE49-F238E27FC236}">
                <a16:creationId xmlns:a16="http://schemas.microsoft.com/office/drawing/2014/main" id="{21F801D5-E985-E07F-23A3-FFBFEA929FDD}"/>
              </a:ext>
            </a:extLst>
          </p:cNvPr>
          <p:cNvSpPr txBox="1"/>
          <p:nvPr/>
        </p:nvSpPr>
        <p:spPr>
          <a:xfrm>
            <a:off x="393700" y="1879600"/>
            <a:ext cx="5499530" cy="44627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1" indent="-285750">
              <a:buFont typeface="Courier New"/>
              <a:buChar char="o"/>
            </a:pPr>
            <a:r>
              <a:rPr lang="en-US" sz="1600"/>
              <a:t>User Guides for:​</a:t>
            </a:r>
            <a:endParaRPr lang="en-US" sz="1200"/>
          </a:p>
          <a:p>
            <a:pPr marL="742950" lvl="2" indent="-285750">
              <a:buFont typeface="Wingdings,Sans-Serif"/>
              <a:buChar char="§"/>
            </a:pPr>
            <a:endParaRPr lang="en-US" sz="1600"/>
          </a:p>
          <a:p>
            <a:pPr marL="742950" indent="-285750">
              <a:buFont typeface="Wingdings,Sans-Serif"/>
              <a:buChar char="§"/>
            </a:pPr>
            <a:r>
              <a:rPr lang="en-US" sz="1600"/>
              <a:t>How to Log-In and Navigate the Dashboard, Reports, and Trip History  </a:t>
            </a:r>
          </a:p>
          <a:p>
            <a:pPr marL="742950" lvl="2" indent="-285750">
              <a:buFont typeface="Wingdings,Sans-Serif"/>
              <a:buChar char="§"/>
            </a:pPr>
            <a:r>
              <a:rPr lang="en-US" sz="1600"/>
              <a:t>How to Request a Non-Athletic Field Trip </a:t>
            </a:r>
          </a:p>
          <a:p>
            <a:pPr marL="742950" lvl="2" indent="-285750">
              <a:buFont typeface="Wingdings,Sans-Serif"/>
              <a:buChar char="§"/>
            </a:pPr>
            <a:r>
              <a:rPr lang="en-US" sz="1600"/>
              <a:t>How to Request an Athletic Field Trip</a:t>
            </a:r>
            <a:endParaRPr lang="en-US"/>
          </a:p>
          <a:p>
            <a:pPr marL="742950" lvl="2" indent="-285750">
              <a:buFont typeface="Wingdings,Sans-Serif"/>
              <a:buChar char="§"/>
            </a:pPr>
            <a:r>
              <a:rPr lang="en-US" sz="1600"/>
              <a:t>How to Edit, Modify, or Clone a Field Trip Request </a:t>
            </a:r>
          </a:p>
          <a:p>
            <a:pPr marL="742950" lvl="2" indent="-285750">
              <a:buFont typeface="Wingdings,Sans-Serif"/>
              <a:buChar char="§"/>
            </a:pPr>
            <a:r>
              <a:rPr lang="en-US" sz="1600"/>
              <a:t>How to Certify and Approve a Field Trip Request </a:t>
            </a:r>
          </a:p>
          <a:p>
            <a:pPr marL="742950" lvl="2" indent="-285750">
              <a:buFont typeface="Wingdings,Sans-Serif"/>
              <a:buChar char="§"/>
            </a:pPr>
            <a:r>
              <a:rPr lang="en-US" sz="1600"/>
              <a:t>How to Cancel or Delete a Field Trip Request </a:t>
            </a:r>
          </a:p>
          <a:p>
            <a:pPr marL="742950" lvl="2" indent="-285750">
              <a:buFont typeface="Wingdings,Sans-Serif"/>
              <a:buChar char="§"/>
            </a:pPr>
            <a:r>
              <a:rPr lang="en-US" sz="1600"/>
              <a:t>Field Trip Guide for Principals </a:t>
            </a:r>
            <a:endParaRPr lang="en-US"/>
          </a:p>
          <a:p>
            <a:pPr marL="742950" lvl="2" indent="-285750">
              <a:buFont typeface="Wingdings,Sans-Serif"/>
              <a:buChar char="§"/>
            </a:pPr>
            <a:endParaRPr lang="en-US" sz="1600"/>
          </a:p>
          <a:p>
            <a:pPr marL="285750" lvl="1" indent="-285750">
              <a:buFont typeface="Courier New"/>
              <a:buChar char="o"/>
            </a:pPr>
            <a:r>
              <a:rPr lang="en-US" sz="1600"/>
              <a:t>Frequently Asked Questions</a:t>
            </a:r>
          </a:p>
          <a:p>
            <a:pPr marL="285750" lvl="1" indent="-285750">
              <a:buFont typeface="Courier New"/>
              <a:buChar char="o"/>
            </a:pPr>
            <a:endParaRPr lang="en-US" sz="1600"/>
          </a:p>
          <a:p>
            <a:pPr marL="285750" lvl="1" indent="-285750">
              <a:buFont typeface="Courier New"/>
              <a:buChar char="o"/>
            </a:pPr>
            <a:r>
              <a:rPr lang="en-US" sz="1600"/>
              <a:t>Reference Guide (Contact information)</a:t>
            </a:r>
          </a:p>
          <a:p>
            <a:pPr marL="285750" lvl="1" indent="-285750">
              <a:buFont typeface="Courier New"/>
              <a:buChar char="o"/>
            </a:pPr>
            <a:endParaRPr lang="en-US" sz="1600"/>
          </a:p>
          <a:p>
            <a:pPr marL="285750" lvl="1" indent="-285750">
              <a:buFont typeface="Courier New"/>
              <a:buChar char="o"/>
            </a:pPr>
            <a:endParaRPr lang="en-US" sz="1600"/>
          </a:p>
          <a:p>
            <a:pPr marL="1200150" lvl="3" indent="-285750">
              <a:buFont typeface="Arial,Sans-Serif"/>
              <a:buChar char="•"/>
            </a:pPr>
            <a:endParaRPr lang="en-US" sz="1600"/>
          </a:p>
          <a:p>
            <a:pPr marL="742950" lvl="2" indent="-285750">
              <a:buFont typeface="Wingdings,Sans-Serif"/>
              <a:buChar char="§"/>
            </a:pPr>
            <a:endParaRPr lang="en-US" sz="1200"/>
          </a:p>
        </p:txBody>
      </p:sp>
    </p:spTree>
    <p:extLst>
      <p:ext uri="{BB962C8B-B14F-4D97-AF65-F5344CB8AC3E}">
        <p14:creationId xmlns:p14="http://schemas.microsoft.com/office/powerpoint/2010/main" val="320501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E3E21C9E-53E7-6C9C-6F49-E9F1479BC508}"/>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407D940E-F697-BFDB-B8A4-6455A8A969F2}"/>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 name="Title 2">
            <a:extLst>
              <a:ext uri="{FF2B5EF4-FFF2-40B4-BE49-F238E27FC236}">
                <a16:creationId xmlns:a16="http://schemas.microsoft.com/office/drawing/2014/main" id="{9BEB4659-80C9-162D-C451-766531C510C3}"/>
              </a:ext>
            </a:extLst>
          </p:cNvPr>
          <p:cNvSpPr>
            <a:spLocks noGrp="1"/>
          </p:cNvSpPr>
          <p:nvPr>
            <p:ph type="title"/>
          </p:nvPr>
        </p:nvSpPr>
        <p:spPr/>
        <p:txBody>
          <a:bodyPr/>
          <a:lstStyle/>
          <a:p>
            <a:r>
              <a:rPr lang="en-US">
                <a:latin typeface="Poppins"/>
                <a:cs typeface="Poppins"/>
              </a:rPr>
              <a:t>Questions</a:t>
            </a:r>
            <a:endParaRPr lang="en-US"/>
          </a:p>
        </p:txBody>
      </p:sp>
      <p:sp>
        <p:nvSpPr>
          <p:cNvPr id="4" name="Text Placeholder 3">
            <a:extLst>
              <a:ext uri="{FF2B5EF4-FFF2-40B4-BE49-F238E27FC236}">
                <a16:creationId xmlns:a16="http://schemas.microsoft.com/office/drawing/2014/main" id="{E989B1A4-3E35-6E5C-E9D9-956A1459FB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93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341E4-105C-4B74-DCCD-FBB6126EF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19EBB-5CEF-45E0-DD60-5DA7897E8A34}"/>
              </a:ext>
            </a:extLst>
          </p:cNvPr>
          <p:cNvSpPr>
            <a:spLocks noGrp="1"/>
          </p:cNvSpPr>
          <p:nvPr>
            <p:ph type="title"/>
          </p:nvPr>
        </p:nvSpPr>
        <p:spPr/>
        <p:txBody>
          <a:bodyPr/>
          <a:lstStyle/>
          <a:p>
            <a:r>
              <a:rPr lang="en-US">
                <a:latin typeface="Poppins"/>
                <a:cs typeface="Poppins"/>
              </a:rPr>
              <a:t>Launch Details &amp; Overview of Enhancements</a:t>
            </a:r>
            <a:endParaRPr lang="en-US"/>
          </a:p>
        </p:txBody>
      </p:sp>
    </p:spTree>
    <p:extLst>
      <p:ext uri="{BB962C8B-B14F-4D97-AF65-F5344CB8AC3E}">
        <p14:creationId xmlns:p14="http://schemas.microsoft.com/office/powerpoint/2010/main" val="83838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530CCC08-B9FF-E865-E8E4-075318725FA8}"/>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EE6937E1-A8CE-A1E0-AA81-74CF4C023E26}"/>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3DF94F7E-5BFA-CC43-EC6D-1A769C5C960F}"/>
              </a:ext>
            </a:extLst>
          </p:cNvPr>
          <p:cNvSpPr txBox="1"/>
          <p:nvPr/>
        </p:nvSpPr>
        <p:spPr>
          <a:xfrm>
            <a:off x="391640" y="1184865"/>
            <a:ext cx="10819655" cy="3970277"/>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1800">
                <a:ea typeface="Poppins"/>
                <a:sym typeface="Poppins"/>
              </a:rPr>
              <a:t>Version 2.0 released April 11, 2025 (soft launch), but what does that mean?</a:t>
            </a:r>
            <a:endParaRPr lang="en-US"/>
          </a:p>
          <a:p>
            <a:pPr marL="285750" lvl="1" indent="-285750">
              <a:buChar char="•"/>
            </a:pPr>
            <a:endParaRPr lang="en-US" sz="1800">
              <a:ea typeface="Poppins"/>
              <a:sym typeface="Poppins"/>
            </a:endParaRPr>
          </a:p>
          <a:p>
            <a:pPr marL="742950" lvl="2" indent="-285750">
              <a:buFont typeface="Wingdings"/>
              <a:buChar char="§"/>
            </a:pPr>
            <a:r>
              <a:rPr lang="en-US" sz="1800">
                <a:ea typeface="Poppins"/>
                <a:sym typeface="Poppins"/>
              </a:rPr>
              <a:t>Field Trip requests for the current 2024-25 school year (including summer 2025) should be entered on the current platform - </a:t>
            </a:r>
            <a:r>
              <a:rPr lang="en-US" sz="1800">
                <a:ea typeface="Poppins"/>
                <a:sym typeface="Poppins"/>
                <a:hlinkClick r:id="rId4"/>
              </a:rPr>
              <a:t>https://ifieldtrip.lausd.net</a:t>
            </a:r>
            <a:endParaRPr lang="en-US" sz="1800">
              <a:ea typeface="Poppins"/>
            </a:endParaRPr>
          </a:p>
          <a:p>
            <a:pPr marL="285750" lvl="1" indent="-285750">
              <a:buChar char="•"/>
            </a:pPr>
            <a:endParaRPr lang="en-US" sz="1800">
              <a:ea typeface="Poppins"/>
              <a:sym typeface="Poppins"/>
            </a:endParaRPr>
          </a:p>
          <a:p>
            <a:pPr marL="742950" lvl="2" indent="-285750">
              <a:buFont typeface="Wingdings"/>
              <a:buChar char="§"/>
            </a:pPr>
            <a:r>
              <a:rPr lang="en-US" sz="1800">
                <a:ea typeface="Poppins"/>
                <a:sym typeface="Poppins"/>
              </a:rPr>
              <a:t>Field Trip requests for the 2025-26 school year (i.e., trips after August 1, 2025) should be entered on the new 2.0 platform  - </a:t>
            </a:r>
            <a:r>
              <a:rPr lang="en-US" sz="1800">
                <a:ea typeface="Poppins"/>
                <a:sym typeface="Poppins"/>
                <a:hlinkClick r:id="rId5"/>
              </a:rPr>
              <a:t>https://fieldtrip.lausd.net</a:t>
            </a:r>
            <a:r>
              <a:rPr lang="en-US" sz="1800">
                <a:ea typeface="Poppins"/>
                <a:sym typeface="Poppins"/>
              </a:rPr>
              <a:t> (dropped the "i" in front of "fieldtrip")</a:t>
            </a:r>
            <a:endParaRPr lang="en-US" sz="1800">
              <a:ea typeface="Poppins"/>
            </a:endParaRPr>
          </a:p>
          <a:p>
            <a:pPr marL="285750" lvl="1" indent="-285750">
              <a:buChar char="•"/>
            </a:pPr>
            <a:endParaRPr lang="en-US" sz="1800">
              <a:ea typeface="Poppins"/>
              <a:sym typeface="Poppins"/>
            </a:endParaRPr>
          </a:p>
          <a:p>
            <a:pPr marL="285750" lvl="1" indent="-285750">
              <a:buChar char="•"/>
            </a:pPr>
            <a:r>
              <a:rPr lang="en-US" sz="1800">
                <a:ea typeface="Poppins"/>
                <a:sym typeface="Poppins"/>
              </a:rPr>
              <a:t>Training materials, such as user guides, training videos and FAQs are available on the Field Trip Resources website: </a:t>
            </a:r>
            <a:r>
              <a:rPr lang="en-US" sz="1800">
                <a:ea typeface="Poppins"/>
                <a:sym typeface="Poppins"/>
                <a:hlinkClick r:id="rId6"/>
              </a:rPr>
              <a:t>https://riskfinance.lausd.org/apps/pages/index.jsp?uREC_ID=4417428&amp;type=d&amp;pREC_ID=2650488</a:t>
            </a:r>
            <a:endParaRPr lang="en-US" sz="1800">
              <a:ea typeface="Poppins"/>
            </a:endParaRPr>
          </a:p>
          <a:p>
            <a:pPr marL="285750" lvl="1" indent="-285750">
              <a:buChar char="•"/>
            </a:pPr>
            <a:endParaRPr lang="en-US" sz="1800">
              <a:ea typeface="Poppins"/>
              <a:sym typeface="Poppins"/>
            </a:endParaRPr>
          </a:p>
          <a:p>
            <a:pPr marL="285750" lvl="1" indent="-285750">
              <a:buChar char="•"/>
            </a:pPr>
            <a:r>
              <a:rPr lang="en-US" sz="1800">
                <a:ea typeface="Poppins"/>
                <a:sym typeface="Poppins"/>
              </a:rPr>
              <a:t>These webinars will also be recorded and added to the Field Trip Resources page</a:t>
            </a:r>
            <a:endParaRPr lang="en-US" sz="1800">
              <a:ea typeface="Poppins"/>
            </a:endParaRPr>
          </a:p>
          <a:p>
            <a:pPr marL="285750" lvl="1" indent="-285750">
              <a:buChar char="•"/>
            </a:pPr>
            <a:endParaRPr lang="en-US" sz="1800">
              <a:ea typeface="Poppins"/>
            </a:endParaRPr>
          </a:p>
        </p:txBody>
      </p:sp>
      <p:sp>
        <p:nvSpPr>
          <p:cNvPr id="311" name="Google Shape;311;p25">
            <a:extLst>
              <a:ext uri="{FF2B5EF4-FFF2-40B4-BE49-F238E27FC236}">
                <a16:creationId xmlns:a16="http://schemas.microsoft.com/office/drawing/2014/main" id="{15750730-1241-E117-163D-8CE6D6DBFAE7}"/>
              </a:ext>
            </a:extLst>
          </p:cNvPr>
          <p:cNvSpPr txBox="1"/>
          <p:nvPr/>
        </p:nvSpPr>
        <p:spPr>
          <a:xfrm>
            <a:off x="360296" y="135958"/>
            <a:ext cx="10709551" cy="1323399"/>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Launch Details</a:t>
            </a:r>
            <a:endParaRPr lang="en-US"/>
          </a:p>
          <a:p>
            <a:endParaRPr lang="en-US" sz="4000" b="1">
              <a:solidFill>
                <a:srgbClr val="002177"/>
              </a:solidFill>
              <a:latin typeface="Poppins"/>
              <a:cs typeface="Poppins"/>
            </a:endParaRPr>
          </a:p>
        </p:txBody>
      </p:sp>
    </p:spTree>
    <p:extLst>
      <p:ext uri="{BB962C8B-B14F-4D97-AF65-F5344CB8AC3E}">
        <p14:creationId xmlns:p14="http://schemas.microsoft.com/office/powerpoint/2010/main" val="186875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p:cNvGrpSpPr/>
        <p:nvPr/>
      </p:nvGrpSpPr>
      <p:grpSpPr>
        <a:xfrm>
          <a:off x="0" y="0"/>
          <a:ext cx="0" cy="0"/>
          <a:chOff x="0" y="0"/>
          <a:chExt cx="0" cy="0"/>
        </a:xfrm>
      </p:grpSpPr>
      <p:pic>
        <p:nvPicPr>
          <p:cNvPr id="309" name="Google Shape;309;p25"/>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p:cNvSpPr txBox="1"/>
          <p:nvPr/>
        </p:nvSpPr>
        <p:spPr>
          <a:xfrm>
            <a:off x="307883" y="1434783"/>
            <a:ext cx="5796773" cy="2554505"/>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2000">
                <a:ea typeface="Poppins"/>
              </a:rPr>
              <a:t>Streamlined navigation &amp; approval flow</a:t>
            </a:r>
            <a:endParaRPr lang="en-US" sz="2000">
              <a:ea typeface="Poppins"/>
              <a:sym typeface="Poppins"/>
            </a:endParaRPr>
          </a:p>
          <a:p>
            <a:pPr marL="285750" lvl="1" indent="-285750">
              <a:buChar char="•"/>
            </a:pPr>
            <a:endParaRPr lang="en-US" sz="2000">
              <a:ea typeface="Poppins"/>
              <a:sym typeface="Poppins"/>
            </a:endParaRPr>
          </a:p>
          <a:p>
            <a:pPr marL="285750" lvl="1" indent="-285750">
              <a:buChar char="•"/>
            </a:pPr>
            <a:r>
              <a:rPr lang="en-US" sz="2000">
                <a:ea typeface="Poppins"/>
                <a:sym typeface="Poppins"/>
              </a:rPr>
              <a:t>Ability to make trip modifications </a:t>
            </a:r>
            <a:endParaRPr lang="en-US" sz="2000">
              <a:ea typeface="Poppins"/>
            </a:endParaRPr>
          </a:p>
          <a:p>
            <a:pPr marL="285750" lvl="1" indent="-285750">
              <a:buChar char="•"/>
            </a:pPr>
            <a:endParaRPr lang="en-US" sz="2000">
              <a:ea typeface="Poppins"/>
              <a:sym typeface="Poppins"/>
            </a:endParaRPr>
          </a:p>
          <a:p>
            <a:pPr marL="285750" lvl="1" indent="-285750">
              <a:buChar char="•"/>
            </a:pPr>
            <a:r>
              <a:rPr lang="en-US" sz="2000">
                <a:ea typeface="Poppins"/>
                <a:sym typeface="Poppins"/>
              </a:rPr>
              <a:t>Summary screen approvals for multiple departments</a:t>
            </a:r>
            <a:endParaRPr lang="en-US" sz="2000">
              <a:ea typeface="Poppins"/>
            </a:endParaRPr>
          </a:p>
          <a:p>
            <a:pPr marL="285750" lvl="1" indent="-285750">
              <a:buChar char="•"/>
            </a:pPr>
            <a:endParaRPr lang="en-US" sz="2000">
              <a:ea typeface="Poppins"/>
            </a:endParaRPr>
          </a:p>
          <a:p>
            <a:pPr marL="285750" lvl="1" indent="-285750">
              <a:buChar char="•"/>
            </a:pPr>
            <a:r>
              <a:rPr lang="en-US" sz="2000">
                <a:ea typeface="Poppins"/>
                <a:sym typeface="Poppins"/>
              </a:rPr>
              <a:t>Additional notifications and alerts </a:t>
            </a:r>
            <a:endParaRPr lang="en-US" sz="2000">
              <a:ea typeface="Poppins"/>
            </a:endParaRPr>
          </a:p>
        </p:txBody>
      </p:sp>
      <p:sp>
        <p:nvSpPr>
          <p:cNvPr id="311" name="Google Shape;311;p25"/>
          <p:cNvSpPr txBox="1"/>
          <p:nvPr/>
        </p:nvSpPr>
        <p:spPr>
          <a:xfrm>
            <a:off x="360296" y="135958"/>
            <a:ext cx="11198013"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Overview of Version 2.0 Enhancements</a:t>
            </a:r>
            <a:endParaRPr lang="en-US"/>
          </a:p>
        </p:txBody>
      </p:sp>
      <p:sp>
        <p:nvSpPr>
          <p:cNvPr id="4" name="Google Shape;310;p25">
            <a:extLst>
              <a:ext uri="{FF2B5EF4-FFF2-40B4-BE49-F238E27FC236}">
                <a16:creationId xmlns:a16="http://schemas.microsoft.com/office/drawing/2014/main" id="{DE9AC2AE-D90C-E4B9-88AF-0257DD5BAA06}"/>
              </a:ext>
            </a:extLst>
          </p:cNvPr>
          <p:cNvSpPr txBox="1"/>
          <p:nvPr/>
        </p:nvSpPr>
        <p:spPr>
          <a:xfrm>
            <a:off x="6462240" y="1431245"/>
            <a:ext cx="5729495" cy="2554505"/>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2000">
                <a:ea typeface="Poppins"/>
                <a:sym typeface="Poppins"/>
              </a:rPr>
              <a:t>Improved Dashboard </a:t>
            </a:r>
            <a:endParaRPr lang="en-US" sz="2000">
              <a:ea typeface="Poppins"/>
            </a:endParaRPr>
          </a:p>
          <a:p>
            <a:pPr marL="285750" lvl="1" indent="-285750">
              <a:buChar char="•"/>
            </a:pPr>
            <a:endParaRPr lang="en-US" sz="2000">
              <a:ea typeface="Poppins"/>
            </a:endParaRPr>
          </a:p>
          <a:p>
            <a:pPr marL="285750" lvl="1" indent="-285750">
              <a:buChar char="•"/>
            </a:pPr>
            <a:r>
              <a:rPr lang="en-US" sz="2000">
                <a:ea typeface="Poppins"/>
              </a:rPr>
              <a:t>Filtered Reporting </a:t>
            </a:r>
            <a:endParaRPr lang="en-US" sz="2000"/>
          </a:p>
          <a:p>
            <a:pPr marL="285750" lvl="1" indent="-285750">
              <a:buChar char="•"/>
            </a:pPr>
            <a:endParaRPr lang="en-US" sz="2000">
              <a:ea typeface="Poppins"/>
            </a:endParaRPr>
          </a:p>
          <a:p>
            <a:pPr marL="285750" lvl="1" indent="-285750">
              <a:buChar char="•"/>
            </a:pPr>
            <a:r>
              <a:rPr lang="en-US" sz="2000">
                <a:ea typeface="Poppins"/>
                <a:sym typeface="Poppins"/>
              </a:rPr>
              <a:t>Interfaces with multiple departments </a:t>
            </a:r>
            <a:endParaRPr lang="en-US" sz="2000">
              <a:ea typeface="Poppins"/>
            </a:endParaRPr>
          </a:p>
          <a:p>
            <a:pPr marL="285750" lvl="1" indent="-285750">
              <a:buFont typeface="Arial"/>
              <a:buChar char="•"/>
            </a:pPr>
            <a:endParaRPr lang="en-US" sz="2000">
              <a:ea typeface="Poppins"/>
            </a:endParaRPr>
          </a:p>
          <a:p>
            <a:pPr marL="285750" lvl="1" indent="-285750">
              <a:buFont typeface="Arial,Sans-Serif"/>
              <a:buChar char="•"/>
            </a:pPr>
            <a:r>
              <a:rPr lang="en-US" sz="2000">
                <a:ea typeface="Poppins"/>
                <a:sym typeface="Poppins"/>
              </a:rPr>
              <a:t>System optimizations, technology upgrades, including migration to the Cloud </a:t>
            </a:r>
            <a:endParaRPr lang="en-US" sz="2000">
              <a:ea typeface="Poppins"/>
            </a:endParaRPr>
          </a:p>
        </p:txBody>
      </p:sp>
    </p:spTree>
    <p:extLst>
      <p:ext uri="{BB962C8B-B14F-4D97-AF65-F5344CB8AC3E}">
        <p14:creationId xmlns:p14="http://schemas.microsoft.com/office/powerpoint/2010/main" val="189058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E770-477F-734D-58C2-2C452FC90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3A13A-9DAC-1BC8-FCDA-1EF8B9F2914A}"/>
              </a:ext>
            </a:extLst>
          </p:cNvPr>
          <p:cNvSpPr>
            <a:spLocks noGrp="1"/>
          </p:cNvSpPr>
          <p:nvPr>
            <p:ph type="title"/>
          </p:nvPr>
        </p:nvSpPr>
        <p:spPr/>
        <p:txBody>
          <a:bodyPr/>
          <a:lstStyle/>
          <a:p>
            <a:r>
              <a:rPr lang="en-US">
                <a:latin typeface="Poppins"/>
                <a:cs typeface="Poppins"/>
              </a:rPr>
              <a:t>Logging in / Dashboard</a:t>
            </a:r>
            <a:endParaRPr lang="en-US"/>
          </a:p>
        </p:txBody>
      </p:sp>
      <p:sp>
        <p:nvSpPr>
          <p:cNvPr id="3" name="Text Placeholder 2">
            <a:extLst>
              <a:ext uri="{FF2B5EF4-FFF2-40B4-BE49-F238E27FC236}">
                <a16:creationId xmlns:a16="http://schemas.microsoft.com/office/drawing/2014/main" id="{F6B82C88-2F7A-77EE-9941-4A4D9C6D63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064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0435A418-903C-762D-25CA-A635AF57B0A1}"/>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53834CC0-DC32-E761-D4EC-C44D9AA1F6FB}"/>
              </a:ext>
            </a:extLst>
          </p:cNvPr>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DD386B66-4F09-A19F-FCFE-8DC705DB5B6D}"/>
              </a:ext>
            </a:extLst>
          </p:cNvPr>
          <p:cNvSpPr txBox="1"/>
          <p:nvPr/>
        </p:nvSpPr>
        <p:spPr>
          <a:xfrm>
            <a:off x="367917" y="1172793"/>
            <a:ext cx="11232284" cy="1446509"/>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1600">
                <a:ea typeface="Poppins"/>
              </a:rPr>
              <a:t>URL for new system </a:t>
            </a:r>
            <a:r>
              <a:rPr lang="en-US" sz="1600">
                <a:ea typeface="Poppins"/>
                <a:hlinkClick r:id="rId4"/>
              </a:rPr>
              <a:t>https://fieldtrip.lausd.net</a:t>
            </a:r>
            <a:r>
              <a:rPr lang="en-US" sz="1600">
                <a:ea typeface="Poppins"/>
              </a:rPr>
              <a:t> </a:t>
            </a:r>
            <a:r>
              <a:rPr lang="en-US" sz="1600">
                <a:highlight>
                  <a:srgbClr val="FFFF00"/>
                </a:highlight>
                <a:ea typeface="Poppins"/>
              </a:rPr>
              <a:t>(dropped the "</a:t>
            </a:r>
            <a:r>
              <a:rPr lang="en-US" sz="1600" err="1">
                <a:highlight>
                  <a:srgbClr val="FFFF00"/>
                </a:highlight>
                <a:ea typeface="Poppins"/>
              </a:rPr>
              <a:t>i</a:t>
            </a:r>
            <a:r>
              <a:rPr lang="en-US" sz="1600">
                <a:highlight>
                  <a:srgbClr val="FFFF00"/>
                </a:highlight>
                <a:ea typeface="Poppins"/>
              </a:rPr>
              <a:t>" in front of "fieldtrip")</a:t>
            </a:r>
          </a:p>
          <a:p>
            <a:pPr marL="285750" lvl="1" indent="-285750">
              <a:buChar char="•"/>
            </a:pPr>
            <a:endParaRPr lang="en-US" sz="1200">
              <a:ea typeface="Poppins"/>
            </a:endParaRPr>
          </a:p>
          <a:p>
            <a:pPr marL="285750" lvl="1" indent="-285750">
              <a:buChar char="•"/>
            </a:pPr>
            <a:r>
              <a:rPr lang="en-US" sz="1600">
                <a:ea typeface="Poppins"/>
              </a:rPr>
              <a:t>Users can sort by </a:t>
            </a:r>
            <a:r>
              <a:rPr lang="en-US" sz="1600">
                <a:highlight>
                  <a:srgbClr val="FFFF00"/>
                </a:highlight>
                <a:ea typeface="Poppins"/>
              </a:rPr>
              <a:t>reference number, trip type, school, destination, departure / return dates, or by status</a:t>
            </a:r>
          </a:p>
          <a:p>
            <a:pPr marL="285750" lvl="1" indent="-285750">
              <a:buChar char="•"/>
            </a:pPr>
            <a:endParaRPr lang="en-US" sz="1200">
              <a:ea typeface="Poppins"/>
            </a:endParaRPr>
          </a:p>
          <a:p>
            <a:pPr marL="285750" lvl="1" indent="-285750">
              <a:buChar char="•"/>
            </a:pPr>
            <a:r>
              <a:rPr lang="en-US" sz="1600">
                <a:ea typeface="Poppins"/>
              </a:rPr>
              <a:t>Users can also sort by </a:t>
            </a:r>
            <a:r>
              <a:rPr lang="en-US" sz="1600">
                <a:highlight>
                  <a:srgbClr val="FFFF00"/>
                </a:highlight>
                <a:ea typeface="Poppins"/>
              </a:rPr>
              <a:t>school year, trip type, and status or search for a request by keyword</a:t>
            </a:r>
            <a:endParaRPr lang="en-US">
              <a:highlight>
                <a:srgbClr val="FFFF00"/>
              </a:highlight>
            </a:endParaRPr>
          </a:p>
          <a:p>
            <a:pPr marL="285750" lvl="1" indent="-285750">
              <a:buChar char="•"/>
            </a:pPr>
            <a:endParaRPr lang="en-US" sz="1600">
              <a:ea typeface="Poppins"/>
            </a:endParaRPr>
          </a:p>
        </p:txBody>
      </p:sp>
      <p:sp>
        <p:nvSpPr>
          <p:cNvPr id="311" name="Google Shape;311;p25">
            <a:extLst>
              <a:ext uri="{FF2B5EF4-FFF2-40B4-BE49-F238E27FC236}">
                <a16:creationId xmlns:a16="http://schemas.microsoft.com/office/drawing/2014/main" id="{EFD58F4D-00AF-1639-49F3-B3CB6A11D292}"/>
              </a:ext>
            </a:extLst>
          </p:cNvPr>
          <p:cNvSpPr txBox="1"/>
          <p:nvPr/>
        </p:nvSpPr>
        <p:spPr>
          <a:xfrm>
            <a:off x="371339" y="135958"/>
            <a:ext cx="10698508"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Logging in / New Dashboard</a:t>
            </a:r>
            <a:endParaRPr lang="en-US"/>
          </a:p>
        </p:txBody>
      </p:sp>
      <p:sp>
        <p:nvSpPr>
          <p:cNvPr id="2" name="Rectangle 3">
            <a:extLst>
              <a:ext uri="{FF2B5EF4-FFF2-40B4-BE49-F238E27FC236}">
                <a16:creationId xmlns:a16="http://schemas.microsoft.com/office/drawing/2014/main" id="{F378F286-8194-4BF4-291D-69F53AA671E5}"/>
              </a:ext>
            </a:extLst>
          </p:cNvPr>
          <p:cNvSpPr/>
          <p:nvPr/>
        </p:nvSpPr>
        <p:spPr>
          <a:xfrm>
            <a:off x="10498121" y="-88"/>
            <a:ext cx="1615756" cy="1101142"/>
          </a:xfrm>
          <a:prstGeom prst="cloud">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rgbClr val="000000"/>
                </a:solidFill>
                <a:cs typeface="Arial"/>
              </a:rPr>
              <a:t>NEW VIEW</a:t>
            </a:r>
            <a:endParaRPr lang="en-US" b="1">
              <a:cs typeface="Arial"/>
            </a:endParaRPr>
          </a:p>
        </p:txBody>
      </p:sp>
      <p:pic>
        <p:nvPicPr>
          <p:cNvPr id="4" name="Picture 3" descr="A screenshot of a computer&#10;&#10;AI-generated content may be incorrect.">
            <a:extLst>
              <a:ext uri="{FF2B5EF4-FFF2-40B4-BE49-F238E27FC236}">
                <a16:creationId xmlns:a16="http://schemas.microsoft.com/office/drawing/2014/main" id="{3B1614B5-9DDB-CF4F-2932-B7F3B41280DE}"/>
              </a:ext>
            </a:extLst>
          </p:cNvPr>
          <p:cNvPicPr>
            <a:picLocks noChangeAspect="1"/>
          </p:cNvPicPr>
          <p:nvPr/>
        </p:nvPicPr>
        <p:blipFill>
          <a:blip r:embed="rId5"/>
          <a:stretch>
            <a:fillRect/>
          </a:stretch>
        </p:blipFill>
        <p:spPr>
          <a:xfrm>
            <a:off x="82899" y="2541587"/>
            <a:ext cx="12125325" cy="4314825"/>
          </a:xfrm>
          <a:prstGeom prst="rect">
            <a:avLst/>
          </a:prstGeom>
        </p:spPr>
      </p:pic>
      <p:sp>
        <p:nvSpPr>
          <p:cNvPr id="5" name="Arrow: Right 4">
            <a:extLst>
              <a:ext uri="{FF2B5EF4-FFF2-40B4-BE49-F238E27FC236}">
                <a16:creationId xmlns:a16="http://schemas.microsoft.com/office/drawing/2014/main" id="{CB44036F-A8FF-22D9-9B9B-CB24ECA3029C}"/>
              </a:ext>
            </a:extLst>
          </p:cNvPr>
          <p:cNvSpPr/>
          <p:nvPr/>
        </p:nvSpPr>
        <p:spPr>
          <a:xfrm rot="2220000">
            <a:off x="1549524" y="4048605"/>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8129080F-E535-DD7C-93C6-86B937098361}"/>
              </a:ext>
            </a:extLst>
          </p:cNvPr>
          <p:cNvSpPr/>
          <p:nvPr/>
        </p:nvSpPr>
        <p:spPr>
          <a:xfrm rot="2220000">
            <a:off x="2590428" y="3719087"/>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82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DCD6"/>
        </a:solidFill>
        <a:effectLst/>
      </p:bgPr>
    </p:bg>
    <p:spTree>
      <p:nvGrpSpPr>
        <p:cNvPr id="1" name="Shape 308">
          <a:extLst>
            <a:ext uri="{FF2B5EF4-FFF2-40B4-BE49-F238E27FC236}">
              <a16:creationId xmlns:a16="http://schemas.microsoft.com/office/drawing/2014/main" id="{40173FD0-E51B-8460-5FBA-7FC8B9DF2EC2}"/>
            </a:ext>
          </a:extLst>
        </p:cNvPr>
        <p:cNvGrpSpPr/>
        <p:nvPr/>
      </p:nvGrpSpPr>
      <p:grpSpPr>
        <a:xfrm>
          <a:off x="0" y="0"/>
          <a:ext cx="0" cy="0"/>
          <a:chOff x="0" y="0"/>
          <a:chExt cx="0" cy="0"/>
        </a:xfrm>
      </p:grpSpPr>
      <p:pic>
        <p:nvPicPr>
          <p:cNvPr id="309" name="Google Shape;309;p25">
            <a:extLst>
              <a:ext uri="{FF2B5EF4-FFF2-40B4-BE49-F238E27FC236}">
                <a16:creationId xmlns:a16="http://schemas.microsoft.com/office/drawing/2014/main" id="{7455015E-5C38-8460-13C0-125C13CA3649}"/>
              </a:ext>
            </a:extLst>
          </p:cNvPr>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310" name="Google Shape;310;p25">
            <a:extLst>
              <a:ext uri="{FF2B5EF4-FFF2-40B4-BE49-F238E27FC236}">
                <a16:creationId xmlns:a16="http://schemas.microsoft.com/office/drawing/2014/main" id="{5C90CA8A-48D0-821D-1A08-83E76347041D}"/>
              </a:ext>
            </a:extLst>
          </p:cNvPr>
          <p:cNvSpPr txBox="1"/>
          <p:nvPr/>
        </p:nvSpPr>
        <p:spPr>
          <a:xfrm>
            <a:off x="353540" y="1085661"/>
            <a:ext cx="6540665" cy="5293716"/>
          </a:xfrm>
          <a:prstGeom prst="rect">
            <a:avLst/>
          </a:prstGeom>
          <a:noFill/>
          <a:ln>
            <a:noFill/>
          </a:ln>
        </p:spPr>
        <p:txBody>
          <a:bodyPr spcFirstLastPara="1" wrap="square" lIns="91425" tIns="45700" rIns="91425" bIns="45700" anchor="t" anchorCtr="0">
            <a:spAutoFit/>
          </a:bodyPr>
          <a:lstStyle/>
          <a:p>
            <a:pPr marL="285750" lvl="1" indent="-285750">
              <a:buChar char="•"/>
            </a:pPr>
            <a:r>
              <a:rPr lang="en-US" sz="1600">
                <a:ea typeface="Poppins"/>
              </a:rPr>
              <a:t>On the left-side of the Dashboard, users can select one of the following options from the Field Trip Menu:</a:t>
            </a:r>
            <a:endParaRPr lang="en-US"/>
          </a:p>
          <a:p>
            <a:pPr marL="742950" lvl="2" indent="-285750">
              <a:buFont typeface="Wingdings"/>
              <a:buChar char="§"/>
            </a:pPr>
            <a:endParaRPr lang="en-US" sz="1600">
              <a:ea typeface="Poppins"/>
            </a:endParaRPr>
          </a:p>
          <a:p>
            <a:pPr marL="742950" lvl="2" indent="-285750">
              <a:buFont typeface="Wingdings"/>
              <a:buChar char="§"/>
            </a:pPr>
            <a:r>
              <a:rPr lang="en-US" sz="1600">
                <a:ea typeface="Poppins"/>
              </a:rPr>
              <a:t>Home - Go home back to the main Dashboard page where all active and upcoming field trips are displayed</a:t>
            </a:r>
            <a:endParaRPr lang="en-US"/>
          </a:p>
          <a:p>
            <a:pPr marL="742950" lvl="2" indent="-285750">
              <a:buFont typeface="Wingdings"/>
              <a:buChar char="§"/>
            </a:pPr>
            <a:endParaRPr lang="en-US" sz="1600">
              <a:ea typeface="Poppins"/>
            </a:endParaRPr>
          </a:p>
          <a:p>
            <a:pPr marL="742950" lvl="2" indent="-285750">
              <a:buFont typeface="Wingdings"/>
              <a:buChar char="§"/>
            </a:pPr>
            <a:r>
              <a:rPr lang="en-US" sz="1600">
                <a:ea typeface="Poppins"/>
              </a:rPr>
              <a:t>Create Field Trip</a:t>
            </a:r>
            <a:endParaRPr lang="en-US">
              <a:ea typeface="Poppins"/>
            </a:endParaRPr>
          </a:p>
          <a:p>
            <a:pPr marL="742950" lvl="2" indent="-285750">
              <a:buFont typeface="Wingdings"/>
              <a:buChar char="§"/>
            </a:pPr>
            <a:endParaRPr lang="en-US" sz="1600"/>
          </a:p>
          <a:p>
            <a:pPr marL="742950" lvl="2" indent="-285750">
              <a:buFont typeface="Wingdings"/>
              <a:buChar char="§"/>
            </a:pPr>
            <a:r>
              <a:rPr lang="en-US" sz="1600">
                <a:ea typeface="Poppins"/>
              </a:rPr>
              <a:t>Reports</a:t>
            </a:r>
            <a:endParaRPr lang="en-US"/>
          </a:p>
          <a:p>
            <a:pPr marL="742950" lvl="2" indent="-285750">
              <a:buFont typeface="Wingdings"/>
              <a:buChar char="§"/>
            </a:pPr>
            <a:endParaRPr lang="en-US" sz="1600">
              <a:ea typeface="Poppins"/>
            </a:endParaRPr>
          </a:p>
          <a:p>
            <a:pPr marL="742950" lvl="2" indent="-285750">
              <a:buFont typeface="Wingdings"/>
              <a:buChar char="§"/>
            </a:pPr>
            <a:r>
              <a:rPr lang="en-US" sz="1600">
                <a:highlight>
                  <a:srgbClr val="FFFF00"/>
                </a:highlight>
                <a:ea typeface="Poppins"/>
              </a:rPr>
              <a:t>Legacy Trips - These are trips that originated from the previous (legacy) system before the current platform was implemented (only users with the </a:t>
            </a:r>
            <a:r>
              <a:rPr lang="en-US" sz="1600" err="1">
                <a:highlight>
                  <a:srgbClr val="FFFF00"/>
                </a:highlight>
                <a:ea typeface="Poppins"/>
              </a:rPr>
              <a:t>AdminRM</a:t>
            </a:r>
            <a:r>
              <a:rPr lang="en-US" sz="1600">
                <a:highlight>
                  <a:srgbClr val="FFFF00"/>
                </a:highlight>
                <a:ea typeface="Poppins"/>
              </a:rPr>
              <a:t> role have permission to view Legacy Trips)</a:t>
            </a:r>
          </a:p>
          <a:p>
            <a:pPr marL="457200" lvl="2"/>
            <a:endParaRPr lang="en-US" sz="1600">
              <a:ea typeface="Poppins"/>
            </a:endParaRPr>
          </a:p>
          <a:p>
            <a:pPr marL="742950" lvl="2" indent="-285750">
              <a:buFont typeface="Wingdings,Sans-Serif"/>
              <a:buChar char="§"/>
            </a:pPr>
            <a:r>
              <a:rPr lang="en-US" sz="1600">
                <a:ea typeface="Poppins"/>
              </a:rPr>
              <a:t>History – These are trips that have already passed their departure date, they are considered completed or no longer active</a:t>
            </a:r>
          </a:p>
          <a:p>
            <a:pPr marL="742950" lvl="2" indent="-285750">
              <a:buFont typeface="Wingdings"/>
              <a:buChar char="§"/>
            </a:pPr>
            <a:endParaRPr lang="en-US" sz="1600">
              <a:ea typeface="Poppins"/>
            </a:endParaRPr>
          </a:p>
          <a:p>
            <a:pPr marL="742950" lvl="2" indent="-285750">
              <a:buFont typeface="Wingdings"/>
              <a:buChar char="§"/>
            </a:pPr>
            <a:endParaRPr lang="en-US" sz="1600">
              <a:ea typeface="Poppins"/>
            </a:endParaRPr>
          </a:p>
          <a:p>
            <a:pPr marL="285750" lvl="1" indent="-285750">
              <a:buFont typeface="Arial"/>
              <a:buChar char="•"/>
            </a:pPr>
            <a:endParaRPr lang="en-US" sz="1800">
              <a:ea typeface="Poppins"/>
            </a:endParaRPr>
          </a:p>
        </p:txBody>
      </p:sp>
      <p:sp>
        <p:nvSpPr>
          <p:cNvPr id="311" name="Google Shape;311;p25">
            <a:extLst>
              <a:ext uri="{FF2B5EF4-FFF2-40B4-BE49-F238E27FC236}">
                <a16:creationId xmlns:a16="http://schemas.microsoft.com/office/drawing/2014/main" id="{A8D96906-1434-5707-7486-FEC0ABF58E8B}"/>
              </a:ext>
            </a:extLst>
          </p:cNvPr>
          <p:cNvSpPr txBox="1"/>
          <p:nvPr/>
        </p:nvSpPr>
        <p:spPr>
          <a:xfrm>
            <a:off x="360296" y="135958"/>
            <a:ext cx="10709551" cy="707846"/>
          </a:xfrm>
          <a:prstGeom prst="rect">
            <a:avLst/>
          </a:prstGeom>
          <a:noFill/>
          <a:ln>
            <a:noFill/>
          </a:ln>
        </p:spPr>
        <p:txBody>
          <a:bodyPr spcFirstLastPara="1" wrap="square" lIns="91425" tIns="45700" rIns="91425" bIns="45700" anchor="t" anchorCtr="0">
            <a:spAutoFit/>
          </a:bodyPr>
          <a:lstStyle/>
          <a:p>
            <a:r>
              <a:rPr lang="en-US" sz="4000" b="1">
                <a:solidFill>
                  <a:srgbClr val="002177"/>
                </a:solidFill>
                <a:latin typeface="Poppins"/>
                <a:cs typeface="Poppins"/>
                <a:sym typeface="Poppins"/>
              </a:rPr>
              <a:t>Logging in / New Dashboard</a:t>
            </a:r>
            <a:endParaRPr lang="en-US"/>
          </a:p>
        </p:txBody>
      </p:sp>
      <p:sp>
        <p:nvSpPr>
          <p:cNvPr id="4" name="Rectangle 3">
            <a:extLst>
              <a:ext uri="{FF2B5EF4-FFF2-40B4-BE49-F238E27FC236}">
                <a16:creationId xmlns:a16="http://schemas.microsoft.com/office/drawing/2014/main" id="{AFFAA083-3ECA-003C-5E90-573413F1DF92}"/>
              </a:ext>
            </a:extLst>
          </p:cNvPr>
          <p:cNvSpPr/>
          <p:nvPr/>
        </p:nvSpPr>
        <p:spPr>
          <a:xfrm>
            <a:off x="10498121" y="-88"/>
            <a:ext cx="1615756" cy="1101142"/>
          </a:xfrm>
          <a:prstGeom prst="cloud">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solidFill>
                  <a:srgbClr val="000000"/>
                </a:solidFill>
                <a:cs typeface="Arial"/>
              </a:rPr>
              <a:t>NEW VIEW</a:t>
            </a:r>
            <a:endParaRPr lang="en-US" b="1">
              <a:cs typeface="Arial"/>
            </a:endParaRPr>
          </a:p>
        </p:txBody>
      </p:sp>
      <p:pic>
        <p:nvPicPr>
          <p:cNvPr id="2" name="Picture 1" descr="A screenshot of a menu&#10;&#10;AI-generated content may be incorrect.">
            <a:extLst>
              <a:ext uri="{FF2B5EF4-FFF2-40B4-BE49-F238E27FC236}">
                <a16:creationId xmlns:a16="http://schemas.microsoft.com/office/drawing/2014/main" id="{D8E69313-546E-EA8F-ED70-B174D522AEAE}"/>
              </a:ext>
            </a:extLst>
          </p:cNvPr>
          <p:cNvPicPr>
            <a:picLocks noChangeAspect="1"/>
          </p:cNvPicPr>
          <p:nvPr/>
        </p:nvPicPr>
        <p:blipFill>
          <a:blip r:embed="rId5"/>
          <a:stretch>
            <a:fillRect/>
          </a:stretch>
        </p:blipFill>
        <p:spPr>
          <a:xfrm>
            <a:off x="8095166" y="1084611"/>
            <a:ext cx="1676400" cy="5295900"/>
          </a:xfrm>
          <a:prstGeom prst="rect">
            <a:avLst/>
          </a:prstGeom>
        </p:spPr>
      </p:pic>
      <p:sp>
        <p:nvSpPr>
          <p:cNvPr id="3" name="Arrow: Right 2">
            <a:extLst>
              <a:ext uri="{FF2B5EF4-FFF2-40B4-BE49-F238E27FC236}">
                <a16:creationId xmlns:a16="http://schemas.microsoft.com/office/drawing/2014/main" id="{0CD0289E-07AE-777E-329B-594AD439CCA8}"/>
              </a:ext>
            </a:extLst>
          </p:cNvPr>
          <p:cNvSpPr/>
          <p:nvPr/>
        </p:nvSpPr>
        <p:spPr>
          <a:xfrm rot="2220000">
            <a:off x="7609557" y="4382988"/>
            <a:ext cx="521970" cy="30099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90180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5CE6-EC26-16B0-A6E5-CB1B527DC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05BFA-5B1F-0009-81AB-510C41A5C916}"/>
              </a:ext>
            </a:extLst>
          </p:cNvPr>
          <p:cNvSpPr>
            <a:spLocks noGrp="1"/>
          </p:cNvSpPr>
          <p:nvPr>
            <p:ph type="title"/>
          </p:nvPr>
        </p:nvSpPr>
        <p:spPr/>
        <p:txBody>
          <a:bodyPr/>
          <a:lstStyle/>
          <a:p>
            <a:r>
              <a:rPr lang="en-US">
                <a:latin typeface="Poppins"/>
                <a:cs typeface="Poppins"/>
              </a:rPr>
              <a:t>Certifying and Approving Requests</a:t>
            </a:r>
            <a:endParaRPr lang="en-US"/>
          </a:p>
        </p:txBody>
      </p:sp>
    </p:spTree>
    <p:extLst>
      <p:ext uri="{BB962C8B-B14F-4D97-AF65-F5344CB8AC3E}">
        <p14:creationId xmlns:p14="http://schemas.microsoft.com/office/powerpoint/2010/main" val="18941663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31940A60F01F4D8BE6C770AA117362" ma:contentTypeVersion="6" ma:contentTypeDescription="Create a new document." ma:contentTypeScope="" ma:versionID="c975a6ec81b2e87549f2a455828eb367">
  <xsd:schema xmlns:xsd="http://www.w3.org/2001/XMLSchema" xmlns:xs="http://www.w3.org/2001/XMLSchema" xmlns:p="http://schemas.microsoft.com/office/2006/metadata/properties" xmlns:ns2="e32d8a7f-9f89-496f-b2db-4d1fb08b3f54" xmlns:ns3="44bec155-e793-4b40-abda-da549abfbf48" targetNamespace="http://schemas.microsoft.com/office/2006/metadata/properties" ma:root="true" ma:fieldsID="f32eee3d7048a4ea1d7e3e9e40962dc3" ns2:_="" ns3:_="">
    <xsd:import namespace="e32d8a7f-9f89-496f-b2db-4d1fb08b3f54"/>
    <xsd:import namespace="44bec155-e793-4b40-abda-da549abfbf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2d8a7f-9f89-496f-b2db-4d1fb08b3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bec155-e793-4b40-abda-da549abfbf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9DFA59-56C2-433A-816E-E3BBC157B0FD}">
  <ds:schemaRefs>
    <ds:schemaRef ds:uri="http://schemas.microsoft.com/sharepoint/v3/contenttype/forms"/>
  </ds:schemaRefs>
</ds:datastoreItem>
</file>

<file path=customXml/itemProps2.xml><?xml version="1.0" encoding="utf-8"?>
<ds:datastoreItem xmlns:ds="http://schemas.openxmlformats.org/officeDocument/2006/customXml" ds:itemID="{CF77E647-907C-4E51-AB80-359EFE551F5B}">
  <ds:schemaRefs>
    <ds:schemaRef ds:uri="44bec155-e793-4b40-abda-da549abfbf48"/>
    <ds:schemaRef ds:uri="e32d8a7f-9f89-496f-b2db-4d1fb08b3f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CB413F-E43E-4F57-981A-218B1D829C7C}">
  <ds:schemaRefs>
    <ds:schemaRef ds:uri="07195933-be0f-4e95-b361-7d96598484ec"/>
    <ds:schemaRef ds:uri="df63ef89-d9e6-413b-b7f8-688ce51dca9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18</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Launch Details &amp; Overview of Enhancements</vt:lpstr>
      <vt:lpstr>PowerPoint Presentation</vt:lpstr>
      <vt:lpstr>PowerPoint Presentation</vt:lpstr>
      <vt:lpstr>Logging in / Dashboard</vt:lpstr>
      <vt:lpstr>PowerPoint Presentation</vt:lpstr>
      <vt:lpstr>PowerPoint Presentation</vt:lpstr>
      <vt:lpstr>Certifying and Approving Requests</vt:lpstr>
      <vt:lpstr>PowerPoint Presentation</vt:lpstr>
      <vt:lpstr>PowerPoint Presentation</vt:lpstr>
      <vt:lpstr>PowerPoint Presentation</vt:lpstr>
      <vt:lpstr>PowerPoint Presentation</vt:lpstr>
      <vt:lpstr>PowerPoint Presentation</vt:lpstr>
      <vt:lpstr>Reports</vt:lpstr>
      <vt:lpstr>PowerPoint Presentation</vt:lpstr>
      <vt:lpstr>Live Demonstration</vt:lpstr>
      <vt:lpstr>PowerPoint Presentation</vt:lpstr>
      <vt:lpstr>Reference Materials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Franek- Rafferty</dc:creator>
  <cp:revision>59</cp:revision>
  <dcterms:created xsi:type="dcterms:W3CDTF">2022-06-16T20:23:13Z</dcterms:created>
  <dcterms:modified xsi:type="dcterms:W3CDTF">2025-07-03T15:40:47Z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0x010100BD31940A60F01F4D8BE6C770AA117362</vt:lpwstr>
  </property>
  <property fmtid="{D5CDD505-2E9C-101B-9397-08002B2CF9AE}" pid="3" name="MediaServiceImageTags">
    <vt:lpwstr/>
  </property>
</Properties>
</file>