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5.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6.xml" ContentType="application/vnd.openxmlformats-officedocument.presentationml.tags+xml"/>
  <Override PartName="/ppt/notesSlides/notesSlide17.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22.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23.xml" ContentType="application/vnd.openxmlformats-officedocument.presentationml.notesSlide+xml"/>
  <Override PartName="/ppt/tags/tag13.xml" ContentType="application/vnd.openxmlformats-officedocument.presentationml.tags+xml"/>
  <Override PartName="/ppt/notesSlides/notesSlide24.xml" ContentType="application/vnd.openxmlformats-officedocument.presentationml.notesSlide+xml"/>
  <Override PartName="/ppt/tags/tag14.xml" ContentType="application/vnd.openxmlformats-officedocument.presentationml.tags+xml"/>
  <Override PartName="/ppt/notesSlides/notesSlide25.xml" ContentType="application/vnd.openxmlformats-officedocument.presentationml.notesSlide+xml"/>
  <Override PartName="/ppt/tags/tag15.xml" ContentType="application/vnd.openxmlformats-officedocument.presentationml.tags+xml"/>
  <Override PartName="/ppt/notesSlides/notesSlide26.xml" ContentType="application/vnd.openxmlformats-officedocument.presentationml.notesSlide+xml"/>
  <Override PartName="/ppt/tags/tag16.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7.xml" ContentType="application/vnd.openxmlformats-officedocument.presentationml.tags+xml"/>
  <Override PartName="/ppt/notesSlides/notesSlide31.xml" ContentType="application/vnd.openxmlformats-officedocument.presentationml.notesSlide+xml"/>
  <Override PartName="/ppt/tags/tag18.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19.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20.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21.xml" ContentType="application/vnd.openxmlformats-officedocument.presentationml.tags+xml"/>
  <Override PartName="/ppt/notesSlides/notesSlide42.xml" ContentType="application/vnd.openxmlformats-officedocument.presentationml.notesSlide+xml"/>
  <Override PartName="/ppt/tags/tag22.xml" ContentType="application/vnd.openxmlformats-officedocument.presentationml.tags+xml"/>
  <Override PartName="/ppt/notesSlides/notesSlide43.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44.xml" ContentType="application/vnd.openxmlformats-officedocument.presentationml.notesSlide+xml"/>
  <Override PartName="/ppt/tags/tag27.xml" ContentType="application/vnd.openxmlformats-officedocument.presentationml.tags+xml"/>
  <Override PartName="/ppt/notesSlides/notesSlide45.xml" ContentType="application/vnd.openxmlformats-officedocument.presentationml.notesSlide+xml"/>
  <Override PartName="/ppt/tags/tag28.xml" ContentType="application/vnd.openxmlformats-officedocument.presentationml.tags+xml"/>
  <Override PartName="/ppt/notesSlides/notesSlide46.xml" ContentType="application/vnd.openxmlformats-officedocument.presentationml.notesSlide+xml"/>
  <Override PartName="/ppt/tags/tag29.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30.xml" ContentType="application/vnd.openxmlformats-officedocument.presentationml.tags+xml"/>
  <Override PartName="/ppt/notesSlides/notesSlide49.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50.xml" ContentType="application/vnd.openxmlformats-officedocument.presentationml.notesSlide+xml"/>
  <Override PartName="/ppt/tags/tag34.xml" ContentType="application/vnd.openxmlformats-officedocument.presentationml.tags+xml"/>
  <Override PartName="/ppt/notesSlides/notesSlide51.xml" ContentType="application/vnd.openxmlformats-officedocument.presentationml.notesSlide+xml"/>
  <Override PartName="/ppt/tags/tag35.xml" ContentType="application/vnd.openxmlformats-officedocument.presentationml.tags+xml"/>
  <Override PartName="/ppt/notesSlides/notesSlide52.xml" ContentType="application/vnd.openxmlformats-officedocument.presentationml.notesSlide+xml"/>
  <Override PartName="/ppt/tags/tag36.xml" ContentType="application/vnd.openxmlformats-officedocument.presentationml.tags+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2" r:id="rId4"/>
    <p:sldMasterId id="2147483665" r:id="rId5"/>
  </p:sldMasterIdLst>
  <p:notesMasterIdLst>
    <p:notesMasterId r:id="rId73"/>
  </p:notesMasterIdLst>
  <p:handoutMasterIdLst>
    <p:handoutMasterId r:id="rId74"/>
  </p:handoutMasterIdLst>
  <p:sldIdLst>
    <p:sldId id="257" r:id="rId6"/>
    <p:sldId id="260" r:id="rId7"/>
    <p:sldId id="262" r:id="rId8"/>
    <p:sldId id="263" r:id="rId9"/>
    <p:sldId id="366" r:id="rId10"/>
    <p:sldId id="346" r:id="rId11"/>
    <p:sldId id="267" r:id="rId12"/>
    <p:sldId id="367" r:id="rId13"/>
    <p:sldId id="269" r:id="rId14"/>
    <p:sldId id="270" r:id="rId15"/>
    <p:sldId id="271" r:id="rId16"/>
    <p:sldId id="350" r:id="rId17"/>
    <p:sldId id="352" r:id="rId18"/>
    <p:sldId id="353" r:id="rId19"/>
    <p:sldId id="276" r:id="rId20"/>
    <p:sldId id="277" r:id="rId21"/>
    <p:sldId id="280" r:id="rId22"/>
    <p:sldId id="372" r:id="rId23"/>
    <p:sldId id="275" r:id="rId24"/>
    <p:sldId id="278" r:id="rId25"/>
    <p:sldId id="279" r:id="rId26"/>
    <p:sldId id="329" r:id="rId27"/>
    <p:sldId id="373" r:id="rId28"/>
    <p:sldId id="1097" r:id="rId29"/>
    <p:sldId id="355" r:id="rId30"/>
    <p:sldId id="356" r:id="rId31"/>
    <p:sldId id="357" r:id="rId32"/>
    <p:sldId id="358" r:id="rId33"/>
    <p:sldId id="359" r:id="rId34"/>
    <p:sldId id="1106" r:id="rId35"/>
    <p:sldId id="1107" r:id="rId36"/>
    <p:sldId id="286" r:id="rId37"/>
    <p:sldId id="349" r:id="rId38"/>
    <p:sldId id="287" r:id="rId39"/>
    <p:sldId id="291" r:id="rId40"/>
    <p:sldId id="290" r:id="rId41"/>
    <p:sldId id="328" r:id="rId42"/>
    <p:sldId id="343" r:id="rId43"/>
    <p:sldId id="334" r:id="rId44"/>
    <p:sldId id="285" r:id="rId45"/>
    <p:sldId id="323" r:id="rId46"/>
    <p:sldId id="324" r:id="rId47"/>
    <p:sldId id="331" r:id="rId48"/>
    <p:sldId id="332" r:id="rId49"/>
    <p:sldId id="333" r:id="rId50"/>
    <p:sldId id="330" r:id="rId51"/>
    <p:sldId id="336" r:id="rId52"/>
    <p:sldId id="337" r:id="rId53"/>
    <p:sldId id="369" r:id="rId54"/>
    <p:sldId id="368" r:id="rId55"/>
    <p:sldId id="371" r:id="rId56"/>
    <p:sldId id="370" r:id="rId57"/>
    <p:sldId id="342" r:id="rId58"/>
    <p:sldId id="348" r:id="rId59"/>
    <p:sldId id="327" r:id="rId60"/>
    <p:sldId id="344" r:id="rId61"/>
    <p:sldId id="378" r:id="rId62"/>
    <p:sldId id="383" r:id="rId63"/>
    <p:sldId id="376" r:id="rId64"/>
    <p:sldId id="382" r:id="rId65"/>
    <p:sldId id="1102" r:id="rId66"/>
    <p:sldId id="1096" r:id="rId67"/>
    <p:sldId id="1090" r:id="rId68"/>
    <p:sldId id="1095" r:id="rId69"/>
    <p:sldId id="1108" r:id="rId70"/>
    <p:sldId id="1105" r:id="rId71"/>
    <p:sldId id="345" r:id="rId72"/>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0C09"/>
    <a:srgbClr val="FFAE0D"/>
    <a:srgbClr val="002060"/>
    <a:srgbClr val="2C3234"/>
    <a:srgbClr val="6D6E6F"/>
    <a:srgbClr val="342313"/>
    <a:srgbClr val="FFF5E0"/>
    <a:srgbClr val="10253F"/>
    <a:srgbClr val="565656"/>
    <a:srgbClr val="3D2E1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054" autoAdjust="0"/>
    <p:restoredTop sz="96106" autoAdjust="0"/>
  </p:normalViewPr>
  <p:slideViewPr>
    <p:cSldViewPr snapToGrid="0" snapToObjects="1">
      <p:cViewPr varScale="1">
        <p:scale>
          <a:sx n="97" d="100"/>
          <a:sy n="97" d="100"/>
        </p:scale>
        <p:origin x="120" y="259"/>
      </p:cViewPr>
      <p:guideLst>
        <p:guide orient="horz" pos="2184"/>
        <p:guide pos="3840"/>
      </p:guideLst>
    </p:cSldViewPr>
  </p:slideViewPr>
  <p:outlineViewPr>
    <p:cViewPr>
      <p:scale>
        <a:sx n="33" d="100"/>
        <a:sy n="33" d="100"/>
      </p:scale>
      <p:origin x="0" y="0"/>
    </p:cViewPr>
  </p:outlineViewPr>
  <p:notesTextViewPr>
    <p:cViewPr>
      <p:scale>
        <a:sx n="150" d="100"/>
        <a:sy n="150" d="100"/>
      </p:scale>
      <p:origin x="0" y="0"/>
    </p:cViewPr>
  </p:notesTextViewPr>
  <p:sorterViewPr>
    <p:cViewPr varScale="1">
      <p:scale>
        <a:sx n="1" d="1"/>
        <a:sy n="1" d="1"/>
      </p:scale>
      <p:origin x="0" y="0"/>
    </p:cViewPr>
  </p:sorterViewPr>
  <p:notesViewPr>
    <p:cSldViewPr snapToGrid="0" snapToObjects="1">
      <p:cViewPr varScale="1">
        <p:scale>
          <a:sx n="61" d="100"/>
          <a:sy n="61" d="100"/>
        </p:scale>
        <p:origin x="3216"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8B7241F-3C5A-FC60-718D-AF5BF2F44EA8}"/>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A1A28E8-97BB-54EA-DB8F-471BA488C146}"/>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1EB2C666-3D3A-471C-B5AC-68CCAEAF3AAE}" type="datetimeFigureOut">
              <a:rPr lang="en-US" smtClean="0"/>
              <a:t>8/21/2024</a:t>
            </a:fld>
            <a:endParaRPr lang="en-US"/>
          </a:p>
        </p:txBody>
      </p:sp>
      <p:sp>
        <p:nvSpPr>
          <p:cNvPr id="4" name="Footer Placeholder 3">
            <a:extLst>
              <a:ext uri="{FF2B5EF4-FFF2-40B4-BE49-F238E27FC236}">
                <a16:creationId xmlns:a16="http://schemas.microsoft.com/office/drawing/2014/main" id="{CA2E0E2A-5A5B-564F-EBEE-27847EF73E9C}"/>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65FB6AF-4F4C-4570-86DA-9291C12618F0}"/>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8B033711-92C1-4DED-8BBD-97E9F8A14356}" type="slidenum">
              <a:rPr lang="en-US" smtClean="0"/>
              <a:t>‹#›</a:t>
            </a:fld>
            <a:endParaRPr lang="en-US"/>
          </a:p>
        </p:txBody>
      </p:sp>
    </p:spTree>
    <p:extLst>
      <p:ext uri="{BB962C8B-B14F-4D97-AF65-F5344CB8AC3E}">
        <p14:creationId xmlns:p14="http://schemas.microsoft.com/office/powerpoint/2010/main" val="24895096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ED6605A-3A75-4E20-BD6B-14B687F1F9E4}" type="datetimeFigureOut">
              <a:rPr lang="en-US" smtClean="0"/>
              <a:t>8/21/2024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96B7AB7-A0EE-4B74-8FC2-24A4AD911861}" type="slidenum">
              <a:rPr lang="en-US" smtClean="0"/>
              <a:t>‹#›</a:t>
            </a:fld>
            <a:endParaRPr lang="en-US"/>
          </a:p>
        </p:txBody>
      </p:sp>
    </p:spTree>
    <p:extLst>
      <p:ext uri="{BB962C8B-B14F-4D97-AF65-F5344CB8AC3E}">
        <p14:creationId xmlns:p14="http://schemas.microsoft.com/office/powerpoint/2010/main" val="1328001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PLACEHOLDER</a:t>
            </a:r>
          </a:p>
        </p:txBody>
      </p:sp>
      <p:sp>
        <p:nvSpPr>
          <p:cNvPr id="4" name="Slide Number Placeholder 3"/>
          <p:cNvSpPr>
            <a:spLocks noGrp="1"/>
          </p:cNvSpPr>
          <p:nvPr>
            <p:ph type="sldNum" sz="quarter" idx="5"/>
          </p:nvPr>
        </p:nvSpPr>
        <p:spPr/>
        <p:txBody>
          <a:bodyPr/>
          <a:lstStyle/>
          <a:p>
            <a:fld id="{396B7AB7-A0EE-4B74-8FC2-24A4AD911861}" type="slidenum">
              <a:rPr lang="en-US" smtClean="0"/>
              <a:t>1</a:t>
            </a:fld>
            <a:endParaRPr lang="en-US"/>
          </a:p>
        </p:txBody>
      </p:sp>
    </p:spTree>
    <p:extLst>
      <p:ext uri="{BB962C8B-B14F-4D97-AF65-F5344CB8AC3E}">
        <p14:creationId xmlns:p14="http://schemas.microsoft.com/office/powerpoint/2010/main" val="35002131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Here are the four required postings for the Hot Supper Program. The Offer vs</a:t>
            </a:r>
            <a:r>
              <a:rPr lang="en-US" baseline="0" dirty="0"/>
              <a:t> Serve Supper Guide, the </a:t>
            </a:r>
            <a:r>
              <a:rPr lang="en-US" dirty="0"/>
              <a:t>Supper Menu, the Health Inspection Report, and the And Justice for All poster. All three must be posted at every service area visible to public view. </a:t>
            </a:r>
          </a:p>
        </p:txBody>
      </p:sp>
      <p:sp>
        <p:nvSpPr>
          <p:cNvPr id="4" name="Slide Number Placeholder 3"/>
          <p:cNvSpPr>
            <a:spLocks noGrp="1"/>
          </p:cNvSpPr>
          <p:nvPr>
            <p:ph type="sldNum" sz="quarter" idx="5"/>
          </p:nvPr>
        </p:nvSpPr>
        <p:spPr/>
        <p:txBody>
          <a:bodyPr/>
          <a:lstStyle/>
          <a:p>
            <a:fld id="{396B7AB7-A0EE-4B74-8FC2-24A4AD911861}" type="slidenum">
              <a:rPr lang="en-US" smtClean="0"/>
              <a:t>10</a:t>
            </a:fld>
            <a:endParaRPr lang="en-US"/>
          </a:p>
        </p:txBody>
      </p:sp>
    </p:spTree>
    <p:extLst>
      <p:ext uri="{BB962C8B-B14F-4D97-AF65-F5344CB8AC3E}">
        <p14:creationId xmlns:p14="http://schemas.microsoft.com/office/powerpoint/2010/main" val="14843344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Continue to post the Hot Supper marketing material for visual appeal and instruction.</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11</a:t>
            </a:fld>
            <a:endParaRPr lang="en-US"/>
          </a:p>
        </p:txBody>
      </p:sp>
    </p:spTree>
    <p:extLst>
      <p:ext uri="{BB962C8B-B14F-4D97-AF65-F5344CB8AC3E}">
        <p14:creationId xmlns:p14="http://schemas.microsoft.com/office/powerpoint/2010/main" val="1425331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6B7AB7-A0EE-4B74-8FC2-24A4AD911861}" type="slidenum">
              <a:rPr lang="en-US" smtClean="0"/>
              <a:t>12</a:t>
            </a:fld>
            <a:endParaRPr lang="en-US"/>
          </a:p>
        </p:txBody>
      </p:sp>
    </p:spTree>
    <p:extLst>
      <p:ext uri="{BB962C8B-B14F-4D97-AF65-F5344CB8AC3E}">
        <p14:creationId xmlns:p14="http://schemas.microsoft.com/office/powerpoint/2010/main" val="40312932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6B7AB7-A0EE-4B74-8FC2-24A4AD911861}" type="slidenum">
              <a:rPr lang="en-US" smtClean="0"/>
              <a:t>13</a:t>
            </a:fld>
            <a:endParaRPr lang="en-US"/>
          </a:p>
        </p:txBody>
      </p:sp>
    </p:spTree>
    <p:extLst>
      <p:ext uri="{BB962C8B-B14F-4D97-AF65-F5344CB8AC3E}">
        <p14:creationId xmlns:p14="http://schemas.microsoft.com/office/powerpoint/2010/main" val="10937374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6B7AB7-A0EE-4B74-8FC2-24A4AD911861}" type="slidenum">
              <a:rPr lang="en-US" smtClean="0"/>
              <a:t>14</a:t>
            </a:fld>
            <a:endParaRPr lang="en-US"/>
          </a:p>
        </p:txBody>
      </p:sp>
    </p:spTree>
    <p:extLst>
      <p:ext uri="{BB962C8B-B14F-4D97-AF65-F5344CB8AC3E}">
        <p14:creationId xmlns:p14="http://schemas.microsoft.com/office/powerpoint/2010/main" val="13183706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15</a:t>
            </a:fld>
            <a:endParaRPr lang="en-US"/>
          </a:p>
        </p:txBody>
      </p:sp>
    </p:spTree>
    <p:extLst>
      <p:ext uri="{BB962C8B-B14F-4D97-AF65-F5344CB8AC3E}">
        <p14:creationId xmlns:p14="http://schemas.microsoft.com/office/powerpoint/2010/main" val="33902040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16</a:t>
            </a:fld>
            <a:endParaRPr lang="en-US"/>
          </a:p>
        </p:txBody>
      </p:sp>
    </p:spTree>
    <p:extLst>
      <p:ext uri="{BB962C8B-B14F-4D97-AF65-F5344CB8AC3E}">
        <p14:creationId xmlns:p14="http://schemas.microsoft.com/office/powerpoint/2010/main" val="21319532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Substitutions happen, ensure portion size and component type meet reimbursable meal requirements. And remember, the posted menu must indicate substitutions.</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17</a:t>
            </a:fld>
            <a:endParaRPr lang="en-US"/>
          </a:p>
        </p:txBody>
      </p:sp>
    </p:spTree>
    <p:extLst>
      <p:ext uri="{BB962C8B-B14F-4D97-AF65-F5344CB8AC3E}">
        <p14:creationId xmlns:p14="http://schemas.microsoft.com/office/powerpoint/2010/main" val="11285684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Let’s identify the components of the following menu items. What components make up the Buffalo Chicken Bites?</a:t>
            </a:r>
          </a:p>
          <a:p>
            <a:endParaRPr lang="en-US" dirty="0"/>
          </a:p>
          <a:p>
            <a:r>
              <a:rPr lang="en-US" dirty="0"/>
              <a:t>CLICK</a:t>
            </a:r>
          </a:p>
          <a:p>
            <a:endParaRPr lang="en-US" dirty="0"/>
          </a:p>
          <a:p>
            <a:r>
              <a:rPr lang="en-US" dirty="0"/>
              <a:t>TELL: That’s right, meat and grain. And the Chicken Drumstick?</a:t>
            </a:r>
          </a:p>
          <a:p>
            <a:endParaRPr lang="en-US" dirty="0"/>
          </a:p>
          <a:p>
            <a:r>
              <a:rPr lang="en-US" dirty="0"/>
              <a:t>CLICK</a:t>
            </a:r>
            <a:br>
              <a:rPr lang="en-US" dirty="0"/>
            </a:br>
            <a:endParaRPr lang="en-US" dirty="0"/>
          </a:p>
          <a:p>
            <a:r>
              <a:rPr lang="en-US" dirty="0"/>
              <a:t>TELL: Meat. Is that an equal substitution of components? No. Let’s take a look at another example. What component is the Cherry Smooth Cup?</a:t>
            </a:r>
          </a:p>
          <a:p>
            <a:endParaRPr lang="en-US" dirty="0"/>
          </a:p>
          <a:p>
            <a:r>
              <a:rPr lang="en-US" dirty="0"/>
              <a:t>CLICK</a:t>
            </a:r>
          </a:p>
          <a:p>
            <a:endParaRPr lang="en-US" dirty="0"/>
          </a:p>
          <a:p>
            <a:r>
              <a:rPr lang="en-US" dirty="0"/>
              <a:t>TELL: That’s right, it is vegetable. Now what about the Frozen Wild Cherry Cup?</a:t>
            </a:r>
          </a:p>
          <a:p>
            <a:endParaRPr lang="en-US" dirty="0"/>
          </a:p>
          <a:p>
            <a:r>
              <a:rPr lang="en-US" dirty="0"/>
              <a:t>CLICK. It’s a fruit. Is that an equal substitution of components. No, it is not.</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19</a:t>
            </a:fld>
            <a:endParaRPr lang="en-US"/>
          </a:p>
        </p:txBody>
      </p:sp>
    </p:spTree>
    <p:extLst>
      <p:ext uri="{BB962C8B-B14F-4D97-AF65-F5344CB8AC3E}">
        <p14:creationId xmlns:p14="http://schemas.microsoft.com/office/powerpoint/2010/main" val="1259014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Now let’s talk about chocolate milk. The CACFP guidelines restricts the serving of chocolate milk to students under the age of six. Children under six must be offered unflavored milk. However, children six or older can choose between unflavored or chocolate milk.</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20</a:t>
            </a:fld>
            <a:endParaRPr lang="en-US"/>
          </a:p>
        </p:txBody>
      </p:sp>
    </p:spTree>
    <p:extLst>
      <p:ext uri="{BB962C8B-B14F-4D97-AF65-F5344CB8AC3E}">
        <p14:creationId xmlns:p14="http://schemas.microsoft.com/office/powerpoint/2010/main" val="3921824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The goal of the Food Services Division is to provide access to nutritious hot supper meals to as many students and community participants of eligible schools with afterschool programs.</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2</a:t>
            </a:fld>
            <a:endParaRPr lang="en-US"/>
          </a:p>
        </p:txBody>
      </p:sp>
    </p:spTree>
    <p:extLst>
      <p:ext uri="{BB962C8B-B14F-4D97-AF65-F5344CB8AC3E}">
        <p14:creationId xmlns:p14="http://schemas.microsoft.com/office/powerpoint/2010/main" val="2422938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21</a:t>
            </a:fld>
            <a:endParaRPr lang="en-US"/>
          </a:p>
        </p:txBody>
      </p:sp>
    </p:spTree>
    <p:extLst>
      <p:ext uri="{BB962C8B-B14F-4D97-AF65-F5344CB8AC3E}">
        <p14:creationId xmlns:p14="http://schemas.microsoft.com/office/powerpoint/2010/main" val="13840961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Ensure that temperatures recorded at the Start of Service are within the allowable serving range for safety reasons. Please note that temperatures of cold supper kits and cold food items must also be recorded on the Food Temperature Log.</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22</a:t>
            </a:fld>
            <a:endParaRPr lang="en-US"/>
          </a:p>
        </p:txBody>
      </p:sp>
    </p:spTree>
    <p:extLst>
      <p:ext uri="{BB962C8B-B14F-4D97-AF65-F5344CB8AC3E}">
        <p14:creationId xmlns:p14="http://schemas.microsoft.com/office/powerpoint/2010/main" val="10751167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25</a:t>
            </a:fld>
            <a:endParaRPr lang="en-US"/>
          </a:p>
        </p:txBody>
      </p:sp>
    </p:spTree>
    <p:extLst>
      <p:ext uri="{BB962C8B-B14F-4D97-AF65-F5344CB8AC3E}">
        <p14:creationId xmlns:p14="http://schemas.microsoft.com/office/powerpoint/2010/main" val="37661676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27</a:t>
            </a:fld>
            <a:endParaRPr lang="en-US"/>
          </a:p>
        </p:txBody>
      </p:sp>
    </p:spTree>
    <p:extLst>
      <p:ext uri="{BB962C8B-B14F-4D97-AF65-F5344CB8AC3E}">
        <p14:creationId xmlns:p14="http://schemas.microsoft.com/office/powerpoint/2010/main" val="23915519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29</a:t>
            </a:fld>
            <a:endParaRPr lang="en-US"/>
          </a:p>
        </p:txBody>
      </p:sp>
    </p:spTree>
    <p:extLst>
      <p:ext uri="{BB962C8B-B14F-4D97-AF65-F5344CB8AC3E}">
        <p14:creationId xmlns:p14="http://schemas.microsoft.com/office/powerpoint/2010/main" val="21724688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30</a:t>
            </a:fld>
            <a:endParaRPr lang="en-US"/>
          </a:p>
        </p:txBody>
      </p:sp>
    </p:spTree>
    <p:extLst>
      <p:ext uri="{BB962C8B-B14F-4D97-AF65-F5344CB8AC3E}">
        <p14:creationId xmlns:p14="http://schemas.microsoft.com/office/powerpoint/2010/main" val="15450964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42424"/>
                </a:solidFill>
                <a:effectLst/>
                <a:latin typeface="Calibri" panose="020F0502020204030204" pitchFamily="34" charset="0"/>
              </a:rPr>
              <a:t> “Staff must ensure reimbursable meals are served BEFORE recording the meals on the ASP/Community Forms. Meals served that are not reimbursable cannot be claimed.”</a:t>
            </a:r>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31</a:t>
            </a:fld>
            <a:endParaRPr lang="en-US"/>
          </a:p>
        </p:txBody>
      </p:sp>
    </p:spTree>
    <p:extLst>
      <p:ext uri="{BB962C8B-B14F-4D97-AF65-F5344CB8AC3E}">
        <p14:creationId xmlns:p14="http://schemas.microsoft.com/office/powerpoint/2010/main" val="21374554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Let’s review the schematic of the community cart service. Meal service begins immediately after the dismissal bell rings, and lasts for 30 minutes. </a:t>
            </a:r>
          </a:p>
          <a:p>
            <a:endParaRPr lang="en-US" dirty="0"/>
          </a:p>
          <a:p>
            <a:r>
              <a:rPr lang="en-US" dirty="0"/>
              <a:t>CLICK</a:t>
            </a:r>
            <a:br>
              <a:rPr lang="en-US" dirty="0"/>
            </a:br>
            <a:endParaRPr lang="en-US" dirty="0"/>
          </a:p>
          <a:p>
            <a:r>
              <a:rPr lang="en-US" dirty="0"/>
              <a:t>TELL: Food Services Staff serves meals to participants from the community. Redirect program students to the program serving area to receive their meals. </a:t>
            </a:r>
          </a:p>
          <a:p>
            <a:endParaRPr lang="en-US" dirty="0"/>
          </a:p>
          <a:p>
            <a:r>
              <a:rPr lang="en-US" dirty="0"/>
              <a:t>CLICK</a:t>
            </a:r>
          </a:p>
          <a:p>
            <a:endParaRPr lang="en-US" dirty="0"/>
          </a:p>
          <a:p>
            <a:r>
              <a:rPr lang="en-US" dirty="0"/>
              <a:t>TELL: ASP Staff assists at the carts or gates for 10 minutes. </a:t>
            </a:r>
          </a:p>
          <a:p>
            <a:endParaRPr lang="en-US" dirty="0"/>
          </a:p>
          <a:p>
            <a:r>
              <a:rPr lang="en-US" dirty="0"/>
              <a:t>CLICK</a:t>
            </a:r>
          </a:p>
          <a:p>
            <a:endParaRPr lang="en-US" dirty="0"/>
          </a:p>
          <a:p>
            <a:r>
              <a:rPr lang="en-US" dirty="0"/>
              <a:t>TELL: Staff confirms reimbursable meal is received and ensures participant has written their name on the Community Roster. </a:t>
            </a:r>
          </a:p>
          <a:p>
            <a:endParaRPr lang="en-US" dirty="0"/>
          </a:p>
          <a:p>
            <a:r>
              <a:rPr lang="en-US" dirty="0"/>
              <a:t>CLICK</a:t>
            </a:r>
          </a:p>
          <a:p>
            <a:endParaRPr lang="en-US" dirty="0"/>
          </a:p>
          <a:p>
            <a:r>
              <a:rPr lang="en-US" dirty="0"/>
              <a:t>TELL: Meals are consumed in the designated eating area. No food may leave the campus. </a:t>
            </a:r>
          </a:p>
          <a:p>
            <a:endParaRPr lang="en-US" dirty="0"/>
          </a:p>
          <a:p>
            <a:r>
              <a:rPr lang="en-US" dirty="0"/>
              <a:t>CLICK</a:t>
            </a:r>
          </a:p>
          <a:p>
            <a:endParaRPr lang="en-US" dirty="0"/>
          </a:p>
          <a:p>
            <a:r>
              <a:rPr lang="en-US" dirty="0"/>
              <a:t>TELL: Communicate with ASP to ensure at least one point of service remains open for the entire 30-minute meal service.</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32</a:t>
            </a:fld>
            <a:endParaRPr lang="en-US"/>
          </a:p>
        </p:txBody>
      </p:sp>
    </p:spTree>
    <p:extLst>
      <p:ext uri="{BB962C8B-B14F-4D97-AF65-F5344CB8AC3E}">
        <p14:creationId xmlns:p14="http://schemas.microsoft.com/office/powerpoint/2010/main" val="13225598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Let’s talk about the Counting and Claiming forms. There are 2 versions of the ASP Supper Grid Sheet and the Community Roster: a 5-day and 1-day. Let’s begin with the ASP Supper Grid Sheet.</a:t>
            </a:r>
          </a:p>
        </p:txBody>
      </p:sp>
      <p:sp>
        <p:nvSpPr>
          <p:cNvPr id="4" name="Slide Number Placeholder 3"/>
          <p:cNvSpPr>
            <a:spLocks noGrp="1"/>
          </p:cNvSpPr>
          <p:nvPr>
            <p:ph type="sldNum" sz="quarter" idx="5"/>
          </p:nvPr>
        </p:nvSpPr>
        <p:spPr/>
        <p:txBody>
          <a:bodyPr/>
          <a:lstStyle/>
          <a:p>
            <a:fld id="{396B7AB7-A0EE-4B74-8FC2-24A4AD911861}" type="slidenum">
              <a:rPr lang="en-US" smtClean="0"/>
              <a:t>33</a:t>
            </a:fld>
            <a:endParaRPr lang="en-US"/>
          </a:p>
        </p:txBody>
      </p:sp>
    </p:spTree>
    <p:extLst>
      <p:ext uri="{BB962C8B-B14F-4D97-AF65-F5344CB8AC3E}">
        <p14:creationId xmlns:p14="http://schemas.microsoft.com/office/powerpoint/2010/main" val="9380627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The ASP Supper Grid Sheet records reimbursable meals distributed to the after school program students only. Only trained FS/ASP staff may record the meals distributed. To begin, complete the heading, date, and record all programs. ASP staff must verify and initial the compliance box daily. To claim meals for reimbursement, confirm meal is reimbursable before marking. Then, mark each meal in numerical order with a slash or X. Lastly, record the total meal counts daily. Remember to collect the ASP Supper Grid Sheet daily. </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34</a:t>
            </a:fld>
            <a:endParaRPr lang="en-US"/>
          </a:p>
        </p:txBody>
      </p:sp>
    </p:spTree>
    <p:extLst>
      <p:ext uri="{BB962C8B-B14F-4D97-AF65-F5344CB8AC3E}">
        <p14:creationId xmlns:p14="http://schemas.microsoft.com/office/powerpoint/2010/main" val="1502984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Participants ages 18 and under are eligible for a free supper meal after school. Participants do not have to be enrolled in an after school program or participate in any offered activities. Disabled individuals of any age may participate.</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3</a:t>
            </a:fld>
            <a:endParaRPr lang="en-US"/>
          </a:p>
        </p:txBody>
      </p:sp>
    </p:spTree>
    <p:extLst>
      <p:ext uri="{BB962C8B-B14F-4D97-AF65-F5344CB8AC3E}">
        <p14:creationId xmlns:p14="http://schemas.microsoft.com/office/powerpoint/2010/main" val="19884362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The Community Roster records the attendance and reimbursable meals received by community participants. Ensure first and last names are written legibly. Young children may be assisted with writing their names. This form is required at all service locations. Incomplete names listed may be included in the meal count. However, make every effort to obtain the full name at the next supper service. Remember to collect Community Roster daily.</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35</a:t>
            </a:fld>
            <a:endParaRPr lang="en-US"/>
          </a:p>
        </p:txBody>
      </p:sp>
    </p:spTree>
    <p:extLst>
      <p:ext uri="{BB962C8B-B14F-4D97-AF65-F5344CB8AC3E}">
        <p14:creationId xmlns:p14="http://schemas.microsoft.com/office/powerpoint/2010/main" val="21837212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ASP staff distributes supper meals to program and community participants. However, some ASP Services do not have any community participants. </a:t>
            </a:r>
          </a:p>
          <a:p>
            <a:endParaRPr lang="en-US" dirty="0"/>
          </a:p>
          <a:p>
            <a:r>
              <a:rPr lang="en-US" dirty="0"/>
              <a:t>ASK: Is the Community Roster required if there are no community participants? </a:t>
            </a:r>
          </a:p>
          <a:p>
            <a:endParaRPr lang="en-US" dirty="0"/>
          </a:p>
          <a:p>
            <a:r>
              <a:rPr lang="en-US" dirty="0"/>
              <a:t>CLICK</a:t>
            </a:r>
          </a:p>
          <a:p>
            <a:endParaRPr lang="en-US" dirty="0"/>
          </a:p>
          <a:p>
            <a:r>
              <a:rPr lang="en-US" dirty="0"/>
              <a:t>TELL: Yes! Confirm that the count is 0 and file the blank form. Include the school name and date. This blank form must be collected daily.</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36</a:t>
            </a:fld>
            <a:endParaRPr lang="en-US"/>
          </a:p>
        </p:txBody>
      </p:sp>
    </p:spTree>
    <p:extLst>
      <p:ext uri="{BB962C8B-B14F-4D97-AF65-F5344CB8AC3E}">
        <p14:creationId xmlns:p14="http://schemas.microsoft.com/office/powerpoint/2010/main" val="14829435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Reimbursable meal counts on the Production Record must support the meal counts on the ASP Grid Sheet and the Community Roster. </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37</a:t>
            </a:fld>
            <a:endParaRPr lang="en-US"/>
          </a:p>
        </p:txBody>
      </p:sp>
    </p:spTree>
    <p:extLst>
      <p:ext uri="{BB962C8B-B14F-4D97-AF65-F5344CB8AC3E}">
        <p14:creationId xmlns:p14="http://schemas.microsoft.com/office/powerpoint/2010/main" val="39045199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“Backing out” is when leftovers are subtracted from the meals prepared to determine the meal count.</a:t>
            </a:r>
          </a:p>
          <a:p>
            <a:r>
              <a:rPr lang="en-US" dirty="0"/>
              <a:t>“Backing out” leftovers is strictly prohibited. Meal counts are obtained from the amounts recorded on the ASP Supper Grid Sheet and the Community Roster. Remember, it is not possible to claim more meals than the amount prepared on the production worksheet. All meals must be recorded accurately.</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38</a:t>
            </a:fld>
            <a:endParaRPr lang="en-US"/>
          </a:p>
        </p:txBody>
      </p:sp>
    </p:spTree>
    <p:extLst>
      <p:ext uri="{BB962C8B-B14F-4D97-AF65-F5344CB8AC3E}">
        <p14:creationId xmlns:p14="http://schemas.microsoft.com/office/powerpoint/2010/main" val="30737982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Claiming is the request for reimbursement that FSD submits to the California Department of Education. FSD obtains this information from CMS. Meal counts are obtained from ASP Supper Grid Sheet and Community Roster combined. Manager inputs the total meal count under “free” in CMS Daily Entry each day</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39</a:t>
            </a:fld>
            <a:endParaRPr lang="en-US"/>
          </a:p>
        </p:txBody>
      </p:sp>
    </p:spTree>
    <p:extLst>
      <p:ext uri="{BB962C8B-B14F-4D97-AF65-F5344CB8AC3E}">
        <p14:creationId xmlns:p14="http://schemas.microsoft.com/office/powerpoint/2010/main" val="4003250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Let’s review the schematic of the ASP service. Meals are prepared by Food Services Staff &amp; are ready for service.</a:t>
            </a:r>
          </a:p>
          <a:p>
            <a:endParaRPr lang="en-US" dirty="0"/>
          </a:p>
          <a:p>
            <a:r>
              <a:rPr lang="en-US" dirty="0"/>
              <a:t>CLICK</a:t>
            </a:r>
            <a:br>
              <a:rPr lang="en-US" dirty="0"/>
            </a:br>
            <a:endParaRPr lang="en-US" dirty="0"/>
          </a:p>
          <a:p>
            <a:r>
              <a:rPr lang="en-US" dirty="0"/>
              <a:t>TELL: Meal service begins immediately after the dismissal bell rings, &amp; lasts for 30 minutes.</a:t>
            </a:r>
          </a:p>
          <a:p>
            <a:endParaRPr lang="en-US" dirty="0"/>
          </a:p>
          <a:p>
            <a:r>
              <a:rPr lang="en-US" dirty="0"/>
              <a:t>CLICK</a:t>
            </a:r>
          </a:p>
          <a:p>
            <a:endParaRPr lang="en-US" dirty="0"/>
          </a:p>
          <a:p>
            <a:r>
              <a:rPr lang="en-US" dirty="0"/>
              <a:t>TELL: ASP Staff distributes meals to program students &amp; participants from the community.</a:t>
            </a:r>
          </a:p>
          <a:p>
            <a:endParaRPr lang="en-US" dirty="0"/>
          </a:p>
          <a:p>
            <a:r>
              <a:rPr lang="en-US" dirty="0"/>
              <a:t>CLICK</a:t>
            </a:r>
          </a:p>
          <a:p>
            <a:endParaRPr lang="en-US" dirty="0"/>
          </a:p>
          <a:p>
            <a:r>
              <a:rPr lang="en-US" dirty="0"/>
              <a:t>TELL: ASP Staff ensures reimbursable meal is received, then marks participant on the appropriate form. Please note that ASP Supper Grid Sheet &amp; Community Roster are required at the point of service.</a:t>
            </a:r>
          </a:p>
          <a:p>
            <a:endParaRPr lang="en-US" dirty="0"/>
          </a:p>
          <a:p>
            <a:r>
              <a:rPr lang="en-US" dirty="0"/>
              <a:t>CLICK</a:t>
            </a:r>
          </a:p>
          <a:p>
            <a:endParaRPr lang="en-US" dirty="0"/>
          </a:p>
          <a:p>
            <a:r>
              <a:rPr lang="en-US" dirty="0"/>
              <a:t>TELL: Meals are consumed in the designated eating area. No food may leave the campus. </a:t>
            </a:r>
          </a:p>
          <a:p>
            <a:endParaRPr lang="en-US" dirty="0"/>
          </a:p>
          <a:p>
            <a:r>
              <a:rPr lang="en-US" dirty="0"/>
              <a:t>CLICK</a:t>
            </a:r>
          </a:p>
          <a:p>
            <a:endParaRPr lang="en-US" dirty="0"/>
          </a:p>
          <a:p>
            <a:r>
              <a:rPr lang="en-US" dirty="0"/>
              <a:t>TELL: At least one point of service must be open for the entire 30-minute meal service.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40</a:t>
            </a:fld>
            <a:endParaRPr lang="en-US"/>
          </a:p>
        </p:txBody>
      </p:sp>
    </p:spTree>
    <p:extLst>
      <p:ext uri="{BB962C8B-B14F-4D97-AF65-F5344CB8AC3E}">
        <p14:creationId xmlns:p14="http://schemas.microsoft.com/office/powerpoint/2010/main" val="21075912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Program Attendance Rosters record students present in afterschool programs and support the meal counts on the ASP Supper Grid sheet. Attendance may be: taken before or after meal service, greater than or equal to meal counts. However, meal counts cannot exceed the attendance. These attendance rosters must be submitted to FSM weekly. As pictured, the correct attendance rosters are taken manually by hand.</a:t>
            </a:r>
          </a:p>
          <a:p>
            <a:endParaRPr lang="en-US" dirty="0"/>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41</a:t>
            </a:fld>
            <a:endParaRPr lang="en-US"/>
          </a:p>
        </p:txBody>
      </p:sp>
    </p:spTree>
    <p:extLst>
      <p:ext uri="{BB962C8B-B14F-4D97-AF65-F5344CB8AC3E}">
        <p14:creationId xmlns:p14="http://schemas.microsoft.com/office/powerpoint/2010/main" val="5754596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The CDE requires that we use After School Program (ASP) attendance rosters that are “Original Source Documents”. This entails: actual rosters used the day attendance is taken by hand, photo copies of these rosters are acceptable. However, re-created rosters are not acceptable. Lastly, rosters must be available for the CDE auditor at the time of their visit.</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42</a:t>
            </a:fld>
            <a:endParaRPr lang="en-US"/>
          </a:p>
        </p:txBody>
      </p:sp>
    </p:spTree>
    <p:extLst>
      <p:ext uri="{BB962C8B-B14F-4D97-AF65-F5344CB8AC3E}">
        <p14:creationId xmlns:p14="http://schemas.microsoft.com/office/powerpoint/2010/main" val="9849280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Meal service times are contingent upon school dismissal. Let’s Review the Early Dismissal Policy Chart. Early release days are now categorized into 2 simple categories. </a:t>
            </a:r>
          </a:p>
          <a:p>
            <a:endParaRPr lang="en-US" dirty="0"/>
          </a:p>
          <a:p>
            <a:r>
              <a:rPr lang="en-US" dirty="0"/>
              <a:t>CLICK</a:t>
            </a:r>
            <a:br>
              <a:rPr lang="en-US" dirty="0"/>
            </a:br>
            <a:br>
              <a:rPr lang="en-US" dirty="0"/>
            </a:br>
            <a:r>
              <a:rPr lang="en-US" dirty="0"/>
              <a:t>TELL: If the students are released before 1pm, Hot supper will be served at the regular dismissal time. For example. Let’s say the regular school dismissal is at 2:30pm. </a:t>
            </a:r>
          </a:p>
          <a:p>
            <a:endParaRPr lang="en-US" dirty="0"/>
          </a:p>
          <a:p>
            <a:r>
              <a:rPr lang="en-US" dirty="0"/>
              <a:t>CLICK</a:t>
            </a:r>
          </a:p>
          <a:p>
            <a:endParaRPr lang="en-US" dirty="0"/>
          </a:p>
          <a:p>
            <a:r>
              <a:rPr lang="en-US" dirty="0"/>
              <a:t>TELL: Let’s explore this scenario. Students are released at 12:50 pm. </a:t>
            </a:r>
          </a:p>
          <a:p>
            <a:endParaRPr lang="en-US" dirty="0"/>
          </a:p>
          <a:p>
            <a:r>
              <a:rPr lang="en-US" dirty="0"/>
              <a:t>CLICK</a:t>
            </a:r>
            <a:br>
              <a:rPr lang="en-US" dirty="0"/>
            </a:br>
            <a:endParaRPr lang="en-US" dirty="0"/>
          </a:p>
          <a:p>
            <a:r>
              <a:rPr lang="en-US" dirty="0"/>
              <a:t>TELL: According to the Early Dismissal policy, Hot Supper will be served at 2:30 pm. Please note that *Exceptions may apply. AFSS approval is required to serve at alternate serving times. </a:t>
            </a:r>
          </a:p>
          <a:p>
            <a:endParaRPr lang="en-US" dirty="0"/>
          </a:p>
          <a:p>
            <a:r>
              <a:rPr lang="en-US" dirty="0"/>
              <a:t>CLICK</a:t>
            </a:r>
          </a:p>
          <a:p>
            <a:endParaRPr lang="en-US" dirty="0"/>
          </a:p>
          <a:p>
            <a:r>
              <a:rPr lang="en-US" dirty="0"/>
              <a:t>TELL: Let’s look at a different scenario. If the students are released earlier then their regular dismissal, but after 1pm. Then Hot supper will be served Immediately after the early dismissal time. </a:t>
            </a:r>
          </a:p>
          <a:p>
            <a:endParaRPr lang="en-US" dirty="0"/>
          </a:p>
          <a:p>
            <a:r>
              <a:rPr lang="en-US" dirty="0"/>
              <a:t>CLICK</a:t>
            </a:r>
          </a:p>
          <a:p>
            <a:endParaRPr lang="en-US" dirty="0"/>
          </a:p>
          <a:p>
            <a:r>
              <a:rPr lang="en-US" dirty="0"/>
              <a:t>TELL: Let’s explore this scenario. Students are released at 1:20 pm. </a:t>
            </a:r>
          </a:p>
          <a:p>
            <a:endParaRPr lang="en-US" dirty="0"/>
          </a:p>
          <a:p>
            <a:r>
              <a:rPr lang="en-US" dirty="0"/>
              <a:t>CLICK</a:t>
            </a:r>
          </a:p>
          <a:p>
            <a:endParaRPr lang="en-US" dirty="0"/>
          </a:p>
          <a:p>
            <a:r>
              <a:rPr lang="en-US" dirty="0"/>
              <a:t>TELL: According to the Early Dismissal policy, Hot Supper will be served at 1:20 pm.</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43</a:t>
            </a:fld>
            <a:endParaRPr lang="en-US"/>
          </a:p>
        </p:txBody>
      </p:sp>
    </p:spTree>
    <p:extLst>
      <p:ext uri="{BB962C8B-B14F-4D97-AF65-F5344CB8AC3E}">
        <p14:creationId xmlns:p14="http://schemas.microsoft.com/office/powerpoint/2010/main" val="40859142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Service time may be adjusted to accommodate students released before the regular dismissal bell on a regular basis. </a:t>
            </a:r>
          </a:p>
          <a:p>
            <a:r>
              <a:rPr lang="en-US" dirty="0"/>
              <a:t>These students include, Special Education students and bussed students, and other eligible programs. Note: Any change in the service time must be included in the Change of Supper Meal Service Form. For example: The school’s dismissal is at 2:30pm, but Special Ed students are released at 2:15pm. Serving time is 2:15-3:00pm.</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44</a:t>
            </a:fld>
            <a:endParaRPr lang="en-US"/>
          </a:p>
        </p:txBody>
      </p:sp>
    </p:spTree>
    <p:extLst>
      <p:ext uri="{BB962C8B-B14F-4D97-AF65-F5344CB8AC3E}">
        <p14:creationId xmlns:p14="http://schemas.microsoft.com/office/powerpoint/2010/main" val="4167560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FSD is required to provide annual CACFP supper training to all Food Services (FS) and After School Program (ASP) staff before the start of every school year, implementation of a new program, and to new employees.</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4</a:t>
            </a:fld>
            <a:endParaRPr lang="en-US"/>
          </a:p>
        </p:txBody>
      </p:sp>
    </p:spTree>
    <p:extLst>
      <p:ext uri="{BB962C8B-B14F-4D97-AF65-F5344CB8AC3E}">
        <p14:creationId xmlns:p14="http://schemas.microsoft.com/office/powerpoint/2010/main" val="41697135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Enter service time(s), date(s), and designated eating area(s) on the Permanent Supper Meal Online Form. If you have a Saturday program, use the new Saturday Supper online form. Remember to update the Temporary/Short Term Supper Program Online Form for changes that are 6 days or less. Lastly, review the spreadsheet for accuracy.</a:t>
            </a:r>
          </a:p>
          <a:p>
            <a:endParaRPr lang="en-US" dirty="0"/>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45</a:t>
            </a:fld>
            <a:endParaRPr lang="en-US"/>
          </a:p>
        </p:txBody>
      </p:sp>
    </p:spTree>
    <p:extLst>
      <p:ext uri="{BB962C8B-B14F-4D97-AF65-F5344CB8AC3E}">
        <p14:creationId xmlns:p14="http://schemas.microsoft.com/office/powerpoint/2010/main" val="41264147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High schools with YS Supper Coordinators may continue to distribute cold supper meals at varying times and in different locations. However, they are still required to complete the Supper Meal Count Form and Community Feed Attendance Roster. When serving cold supper as a second service, cold supper service may begin no earlier than 30 minutes after the end of Hot Supper Service and may serve for up to 1 continuous hour. There will be no supper service after 5pm. Note: Serving times must be included in the Change of Supper Meal Service Form.</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46</a:t>
            </a:fld>
            <a:endParaRPr lang="en-US"/>
          </a:p>
        </p:txBody>
      </p:sp>
    </p:spTree>
    <p:extLst>
      <p:ext uri="{BB962C8B-B14F-4D97-AF65-F5344CB8AC3E}">
        <p14:creationId xmlns:p14="http://schemas.microsoft.com/office/powerpoint/2010/main" val="16260916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The review the role of the Food Services Manager. FSMs will order food items based on the hot supper menu. </a:t>
            </a:r>
          </a:p>
          <a:p>
            <a:endParaRPr lang="en-US" dirty="0"/>
          </a:p>
          <a:p>
            <a:r>
              <a:rPr lang="en-US" dirty="0"/>
              <a:t>CLICK</a:t>
            </a:r>
            <a:br>
              <a:rPr lang="en-US" dirty="0"/>
            </a:br>
            <a:br>
              <a:rPr lang="en-US" dirty="0"/>
            </a:br>
            <a:r>
              <a:rPr lang="en-US" dirty="0"/>
              <a:t>TELL: They will ensure that their program is staffed accordingly.</a:t>
            </a:r>
          </a:p>
          <a:p>
            <a:endParaRPr lang="en-US" dirty="0"/>
          </a:p>
          <a:p>
            <a:r>
              <a:rPr lang="en-US" dirty="0"/>
              <a:t>CLICK</a:t>
            </a:r>
          </a:p>
          <a:p>
            <a:endParaRPr lang="en-US" dirty="0"/>
          </a:p>
          <a:p>
            <a:r>
              <a:rPr lang="en-US" dirty="0"/>
              <a:t>TELL: Collect &amp; verify all documents for accuracy.</a:t>
            </a:r>
          </a:p>
          <a:p>
            <a:endParaRPr lang="en-US" dirty="0"/>
          </a:p>
          <a:p>
            <a:r>
              <a:rPr lang="en-US" dirty="0"/>
              <a:t>CLICK</a:t>
            </a:r>
            <a:br>
              <a:rPr lang="en-US" dirty="0"/>
            </a:br>
            <a:endParaRPr lang="en-US" dirty="0"/>
          </a:p>
          <a:p>
            <a:r>
              <a:rPr lang="en-US" dirty="0"/>
              <a:t>TELL: Enter daily meal counts in CMS Daily Entry.</a:t>
            </a:r>
          </a:p>
          <a:p>
            <a:endParaRPr lang="en-US" dirty="0"/>
          </a:p>
          <a:p>
            <a:r>
              <a:rPr lang="en-US" dirty="0"/>
              <a:t>CLICK</a:t>
            </a:r>
          </a:p>
          <a:p>
            <a:endParaRPr lang="en-US" dirty="0"/>
          </a:p>
          <a:p>
            <a:r>
              <a:rPr lang="en-US" dirty="0"/>
              <a:t>TELL: Maintain &amp; file all records.</a:t>
            </a:r>
          </a:p>
          <a:p>
            <a:endParaRPr lang="en-US" dirty="0"/>
          </a:p>
          <a:p>
            <a:r>
              <a:rPr lang="en-US" dirty="0"/>
              <a:t>CLICK</a:t>
            </a:r>
          </a:p>
          <a:p>
            <a:endParaRPr lang="en-US" dirty="0"/>
          </a:p>
          <a:p>
            <a:r>
              <a:rPr lang="en-US" dirty="0"/>
              <a:t>TELL: Monitor program (3 per year)  &amp; provide corrective action.</a:t>
            </a:r>
          </a:p>
          <a:p>
            <a:endParaRPr lang="en-US" dirty="0"/>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47</a:t>
            </a:fld>
            <a:endParaRPr lang="en-US"/>
          </a:p>
        </p:txBody>
      </p:sp>
    </p:spTree>
    <p:extLst>
      <p:ext uri="{BB962C8B-B14F-4D97-AF65-F5344CB8AC3E}">
        <p14:creationId xmlns:p14="http://schemas.microsoft.com/office/powerpoint/2010/main" val="14434882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Before supper service begins, Food Services staff will prepare &amp; pack the hot supper meals according to the menu for all service areas.</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48</a:t>
            </a:fld>
            <a:endParaRPr lang="en-US"/>
          </a:p>
        </p:txBody>
      </p:sp>
    </p:spTree>
    <p:extLst>
      <p:ext uri="{BB962C8B-B14F-4D97-AF65-F5344CB8AC3E}">
        <p14:creationId xmlns:p14="http://schemas.microsoft.com/office/powerpoint/2010/main" val="5344595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The Supper Monitoring Scheduler is a tool to ensure monitoring dates are varied per CDE standards. AFSS provides FSM with scheduled monitoring dates. Then, FSM records dates on scheduler as a reminder to complete monitorings.</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53</a:t>
            </a:fld>
            <a:endParaRPr lang="en-US"/>
          </a:p>
        </p:txBody>
      </p:sp>
    </p:spTree>
    <p:extLst>
      <p:ext uri="{BB962C8B-B14F-4D97-AF65-F5344CB8AC3E}">
        <p14:creationId xmlns:p14="http://schemas.microsoft.com/office/powerpoint/2010/main" val="11163764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TELL: Here are the six documents required to complete a Supper Monitoring. ASP Supper Grid Sheet, Community Roster, ASP Attendance Roster, FSD and ASP Training Sign-in Sheets, Production Worksheets, and the Food Temperature Log. Any missing documents will result in a deficient monitoring. </a:t>
            </a:r>
          </a:p>
        </p:txBody>
      </p:sp>
      <p:sp>
        <p:nvSpPr>
          <p:cNvPr id="4" name="Slide Number Placeholder 3"/>
          <p:cNvSpPr>
            <a:spLocks noGrp="1"/>
          </p:cNvSpPr>
          <p:nvPr>
            <p:ph type="sldNum" sz="quarter" idx="5"/>
          </p:nvPr>
        </p:nvSpPr>
        <p:spPr/>
        <p:txBody>
          <a:bodyPr/>
          <a:lstStyle/>
          <a:p>
            <a:fld id="{396B7AB7-A0EE-4B74-8FC2-24A4AD911861}" type="slidenum">
              <a:rPr lang="en-US" smtClean="0"/>
              <a:t>54</a:t>
            </a:fld>
            <a:endParaRPr lang="en-US"/>
          </a:p>
        </p:txBody>
      </p:sp>
    </p:spTree>
    <p:extLst>
      <p:ext uri="{BB962C8B-B14F-4D97-AF65-F5344CB8AC3E}">
        <p14:creationId xmlns:p14="http://schemas.microsoft.com/office/powerpoint/2010/main" val="15046028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Let’s review. How often are these forms submitted? The ASP Supper Grid Sheet?</a:t>
            </a:r>
          </a:p>
          <a:p>
            <a:endParaRPr lang="en-US" dirty="0"/>
          </a:p>
          <a:p>
            <a:r>
              <a:rPr lang="en-US" dirty="0"/>
              <a:t>CLICK</a:t>
            </a:r>
            <a:br>
              <a:rPr lang="en-US" dirty="0"/>
            </a:br>
            <a:br>
              <a:rPr lang="en-US" dirty="0"/>
            </a:br>
            <a:r>
              <a:rPr lang="en-US" dirty="0"/>
              <a:t>TELL: Daily. How about the Community Roster?</a:t>
            </a:r>
          </a:p>
          <a:p>
            <a:endParaRPr lang="en-US" dirty="0"/>
          </a:p>
          <a:p>
            <a:r>
              <a:rPr lang="en-US" dirty="0"/>
              <a:t>CLICK</a:t>
            </a:r>
          </a:p>
          <a:p>
            <a:endParaRPr lang="en-US" dirty="0"/>
          </a:p>
          <a:p>
            <a:r>
              <a:rPr lang="en-US" dirty="0"/>
              <a:t>Tell: Daily as well. And the Program Attendance Rosters?</a:t>
            </a:r>
          </a:p>
          <a:p>
            <a:endParaRPr lang="en-US" dirty="0"/>
          </a:p>
          <a:p>
            <a:r>
              <a:rPr lang="en-US" dirty="0"/>
              <a:t>CLICK</a:t>
            </a:r>
            <a:br>
              <a:rPr lang="en-US" dirty="0"/>
            </a:br>
            <a:endParaRPr lang="en-US" dirty="0"/>
          </a:p>
          <a:p>
            <a:r>
              <a:rPr lang="en-US" dirty="0"/>
              <a:t>TELL: Weekly.</a:t>
            </a:r>
          </a:p>
        </p:txBody>
      </p:sp>
      <p:sp>
        <p:nvSpPr>
          <p:cNvPr id="4" name="Slide Number Placeholder 3"/>
          <p:cNvSpPr>
            <a:spLocks noGrp="1"/>
          </p:cNvSpPr>
          <p:nvPr>
            <p:ph type="sldNum" sz="quarter" idx="5"/>
          </p:nvPr>
        </p:nvSpPr>
        <p:spPr/>
        <p:txBody>
          <a:bodyPr/>
          <a:lstStyle/>
          <a:p>
            <a:fld id="{396B7AB7-A0EE-4B74-8FC2-24A4AD911861}" type="slidenum">
              <a:rPr lang="en-US" smtClean="0"/>
              <a:t>55</a:t>
            </a:fld>
            <a:endParaRPr lang="en-US"/>
          </a:p>
        </p:txBody>
      </p:sp>
    </p:spTree>
    <p:extLst>
      <p:ext uri="{BB962C8B-B14F-4D97-AF65-F5344CB8AC3E}">
        <p14:creationId xmlns:p14="http://schemas.microsoft.com/office/powerpoint/2010/main" val="941690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Here is a guide on handling challenges. Student attempts to walk out of campus with the supper meal. </a:t>
            </a:r>
          </a:p>
          <a:p>
            <a:endParaRPr lang="en-US" dirty="0"/>
          </a:p>
          <a:p>
            <a:r>
              <a:rPr lang="en-US" dirty="0"/>
              <a:t>CLICK</a:t>
            </a:r>
          </a:p>
          <a:p>
            <a:endParaRPr lang="en-US" dirty="0"/>
          </a:p>
          <a:p>
            <a:r>
              <a:rPr lang="en-US" dirty="0"/>
              <a:t>TELL: Redirect students to eat their meal in the designated eating area. Parent is rude or is upset after being reminded of rules. </a:t>
            </a:r>
          </a:p>
          <a:p>
            <a:endParaRPr lang="en-US" dirty="0"/>
          </a:p>
          <a:p>
            <a:r>
              <a:rPr lang="en-US" dirty="0"/>
              <a:t>CLICK</a:t>
            </a:r>
          </a:p>
          <a:p>
            <a:endParaRPr lang="en-US" dirty="0"/>
          </a:p>
          <a:p>
            <a:r>
              <a:rPr lang="en-US" dirty="0"/>
              <a:t>TELL: Inform administration of the incident and request assistance. Despite your efforts, supper regulations are not being followed. </a:t>
            </a:r>
          </a:p>
          <a:p>
            <a:endParaRPr lang="en-US" dirty="0"/>
          </a:p>
          <a:p>
            <a:r>
              <a:rPr lang="en-US" dirty="0"/>
              <a:t>CLICK</a:t>
            </a:r>
          </a:p>
          <a:p>
            <a:endParaRPr lang="en-US" dirty="0"/>
          </a:p>
          <a:p>
            <a:r>
              <a:rPr lang="en-US" dirty="0"/>
              <a:t>TELL: Inform AFSS that your repeated efforts are unsuccessful.</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56</a:t>
            </a:fld>
            <a:endParaRPr lang="en-US"/>
          </a:p>
        </p:txBody>
      </p:sp>
    </p:spTree>
    <p:extLst>
      <p:ext uri="{BB962C8B-B14F-4D97-AF65-F5344CB8AC3E}">
        <p14:creationId xmlns:p14="http://schemas.microsoft.com/office/powerpoint/2010/main" val="40108606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The ASP Supper Grid Sheet records reimbursable meals distributed to the after school program students only. Only trained FS/ASP staff may record the meals distributed. To begin, complete the heading, date, and record all programs. ASP staff must verify and initial the compliance box daily. To claim meals for reimbursement, confirm meal is reimbursable before marking. Then, mark each meal in numerical order with a slash or X. Lastly, record the total meal counts daily. Remember to collect the ASP Supper Grid Sheet daily. </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58</a:t>
            </a:fld>
            <a:endParaRPr lang="en-US"/>
          </a:p>
        </p:txBody>
      </p:sp>
    </p:spTree>
    <p:extLst>
      <p:ext uri="{BB962C8B-B14F-4D97-AF65-F5344CB8AC3E}">
        <p14:creationId xmlns:p14="http://schemas.microsoft.com/office/powerpoint/2010/main" val="15007998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TELL: Here are the six documents required to complete a Supper Monitoring. ASP Supper Grid Sheet, Community Roster, ASP Attendance Roster, FSD and ASP Training Sign-in Sheets, Production Worksheets, and the Food Temperature Log. Any missing documents will result in a deficient monitoring. </a:t>
            </a:r>
          </a:p>
        </p:txBody>
      </p:sp>
      <p:sp>
        <p:nvSpPr>
          <p:cNvPr id="4" name="Slide Number Placeholder 3"/>
          <p:cNvSpPr>
            <a:spLocks noGrp="1"/>
          </p:cNvSpPr>
          <p:nvPr>
            <p:ph type="sldNum" sz="quarter" idx="5"/>
          </p:nvPr>
        </p:nvSpPr>
        <p:spPr/>
        <p:txBody>
          <a:bodyPr/>
          <a:lstStyle/>
          <a:p>
            <a:fld id="{396B7AB7-A0EE-4B74-8FC2-24A4AD911861}" type="slidenum">
              <a:rPr lang="en-US" smtClean="0"/>
              <a:t>59</a:t>
            </a:fld>
            <a:endParaRPr lang="en-US"/>
          </a:p>
        </p:txBody>
      </p:sp>
    </p:spTree>
    <p:extLst>
      <p:ext uri="{BB962C8B-B14F-4D97-AF65-F5344CB8AC3E}">
        <p14:creationId xmlns:p14="http://schemas.microsoft.com/office/powerpoint/2010/main" val="3905908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This year, the training verification forms have been customized to a single page, one specifically for FSD and another ASP staff.</a:t>
            </a:r>
          </a:p>
        </p:txBody>
      </p:sp>
      <p:sp>
        <p:nvSpPr>
          <p:cNvPr id="4" name="Slide Number Placeholder 3"/>
          <p:cNvSpPr>
            <a:spLocks noGrp="1"/>
          </p:cNvSpPr>
          <p:nvPr>
            <p:ph type="sldNum" sz="quarter" idx="5"/>
          </p:nvPr>
        </p:nvSpPr>
        <p:spPr/>
        <p:txBody>
          <a:bodyPr/>
          <a:lstStyle/>
          <a:p>
            <a:fld id="{396B7AB7-A0EE-4B74-8FC2-24A4AD911861}" type="slidenum">
              <a:rPr lang="en-US" smtClean="0"/>
              <a:t>5</a:t>
            </a:fld>
            <a:endParaRPr lang="en-US"/>
          </a:p>
        </p:txBody>
      </p:sp>
    </p:spTree>
    <p:extLst>
      <p:ext uri="{BB962C8B-B14F-4D97-AF65-F5344CB8AC3E}">
        <p14:creationId xmlns:p14="http://schemas.microsoft.com/office/powerpoint/2010/main" val="34664047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C4F6CC-8626-4CEC-8EC9-3B4E354A4175}" type="slidenum">
              <a:rPr lang="en-US" smtClean="0"/>
              <a:t>63</a:t>
            </a:fld>
            <a:endParaRPr lang="en-US"/>
          </a:p>
        </p:txBody>
      </p:sp>
    </p:spTree>
    <p:extLst>
      <p:ext uri="{BB962C8B-B14F-4D97-AF65-F5344CB8AC3E}">
        <p14:creationId xmlns:p14="http://schemas.microsoft.com/office/powerpoint/2010/main" val="1207895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C4F6CC-8626-4CEC-8EC9-3B4E354A4175}" type="slidenum">
              <a:rPr lang="en-US" smtClean="0"/>
              <a:t>64</a:t>
            </a:fld>
            <a:endParaRPr lang="en-US"/>
          </a:p>
        </p:txBody>
      </p:sp>
    </p:spTree>
    <p:extLst>
      <p:ext uri="{BB962C8B-B14F-4D97-AF65-F5344CB8AC3E}">
        <p14:creationId xmlns:p14="http://schemas.microsoft.com/office/powerpoint/2010/main" val="18335093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C4F6CC-8626-4CEC-8EC9-3B4E354A4175}" type="slidenum">
              <a:rPr lang="en-US" smtClean="0"/>
              <a:t>65</a:t>
            </a:fld>
            <a:endParaRPr lang="en-US"/>
          </a:p>
        </p:txBody>
      </p:sp>
    </p:spTree>
    <p:extLst>
      <p:ext uri="{BB962C8B-B14F-4D97-AF65-F5344CB8AC3E}">
        <p14:creationId xmlns:p14="http://schemas.microsoft.com/office/powerpoint/2010/main" val="13994607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Providing healthy meals shouldn’t stop once the last bell rings. Often times, parents are still at work when their children get out of school. Serving hot supper meals allows the children to receive three nutritious meals a day to support their growing bodies and learning needs. Doing this will ensure that together, we are continuing to provide good nutrition all day long.</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67</a:t>
            </a:fld>
            <a:endParaRPr lang="en-US"/>
          </a:p>
        </p:txBody>
      </p:sp>
    </p:spTree>
    <p:extLst>
      <p:ext uri="{BB962C8B-B14F-4D97-AF65-F5344CB8AC3E}">
        <p14:creationId xmlns:p14="http://schemas.microsoft.com/office/powerpoint/2010/main" val="1393903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All trained FS Staff must complete the Supper Training Acknowledgement online form to verify completion of annual training. Complete one online form per employee. The Supper Training Acknowledgement online form is located on the Supper page on the FS website. Completion of training acknowledgements are due September 5</a:t>
            </a:r>
            <a:r>
              <a:rPr lang="en-US" baseline="30000" dirty="0"/>
              <a:t>th</a:t>
            </a:r>
            <a:r>
              <a:rPr lang="en-US" dirty="0"/>
              <a:t>, 2019.</a:t>
            </a:r>
          </a:p>
          <a:p>
            <a:endParaRPr lang="en-US" dirty="0"/>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6</a:t>
            </a:fld>
            <a:endParaRPr lang="en-US"/>
          </a:p>
        </p:txBody>
      </p:sp>
    </p:spTree>
    <p:extLst>
      <p:ext uri="{BB962C8B-B14F-4D97-AF65-F5344CB8AC3E}">
        <p14:creationId xmlns:p14="http://schemas.microsoft.com/office/powerpoint/2010/main" val="3077729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This is the Supper Program Training Sign-In Sheet for  ASP staff. All ASP staff must be trained prior to working the Hot Supper Program. Ensure that the specific program name is listed in the program name column. Then, file original sign-in sheets at your school site and give a copy to ASP staff for their records.</a:t>
            </a:r>
          </a:p>
          <a:p>
            <a:endParaRPr lang="en-US" dirty="0"/>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7</a:t>
            </a:fld>
            <a:endParaRPr lang="en-US"/>
          </a:p>
        </p:txBody>
      </p:sp>
    </p:spTree>
    <p:extLst>
      <p:ext uri="{BB962C8B-B14F-4D97-AF65-F5344CB8AC3E}">
        <p14:creationId xmlns:p14="http://schemas.microsoft.com/office/powerpoint/2010/main" val="173199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Due to regular ASP staff turnover, complete the ASP Staff Monthly Training Verification. Upon collection, compare names with Supper Program Training Sign-In Sheets. Next, identify any staff in need of training, then provide training for new staff. Please note that all staff must be trained prior to working in the Hot Supper program.</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8</a:t>
            </a:fld>
            <a:endParaRPr lang="en-US"/>
          </a:p>
        </p:txBody>
      </p:sp>
    </p:spTree>
    <p:extLst>
      <p:ext uri="{BB962C8B-B14F-4D97-AF65-F5344CB8AC3E}">
        <p14:creationId xmlns:p14="http://schemas.microsoft.com/office/powerpoint/2010/main" val="913679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Let’s review the Civil Rights Requirements. All operating sites are required to ensure: equal treatment for all participants, good customer service to decrease complaints, illegal barriers that prevent participants from receiving benefits are eliminated, “And Justice For All” poster is displayed where the general public can see and read it, and that the general public is informed of program availability, if necessary, provide information in the appropriate language.</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9</a:t>
            </a:fld>
            <a:endParaRPr lang="en-US"/>
          </a:p>
        </p:txBody>
      </p:sp>
    </p:spTree>
    <p:extLst>
      <p:ext uri="{BB962C8B-B14F-4D97-AF65-F5344CB8AC3E}">
        <p14:creationId xmlns:p14="http://schemas.microsoft.com/office/powerpoint/2010/main" val="3054287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2762D3-DF72-D540-898C-C4A40E3E62D9}" type="datetimeFigureOut">
              <a:rPr lang="en-US" smtClean="0"/>
              <a:t>8/21/2024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132345151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8/21/2024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367515413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cSld name="Comparison">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normAutofit/>
          </a:bodyPr>
          <a:lstStyle>
            <a:lvl1pPr>
              <a:defRPr sz="5400">
                <a:solidFill>
                  <a:srgbClr val="000000"/>
                </a:solidFill>
                <a:latin typeface="Onyx" panose="04050602080702020203" pitchFamily="82" charset="0"/>
              </a:defRPr>
            </a:lvl1pPr>
          </a:lstStyle>
          <a:p>
            <a:r>
              <a:rPr lang="en-US" dirty="0"/>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solidFill>
                  <a:srgbClr val="000000"/>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9" y="2505075"/>
            <a:ext cx="5157787" cy="3684588"/>
          </a:xfrm>
        </p:spPr>
        <p:txBody>
          <a:bodyPr/>
          <a:lstStyle>
            <a:lvl1pPr>
              <a:defRPr sz="2000">
                <a:solidFill>
                  <a:srgbClr val="000000"/>
                </a:solidFill>
                <a:latin typeface="Times New Roman" panose="02020603050405020304" pitchFamily="18" charset="0"/>
                <a:cs typeface="Times New Roman" panose="02020603050405020304" pitchFamily="18" charset="0"/>
              </a:defRPr>
            </a:lvl1pPr>
            <a:lvl2pPr>
              <a:defRPr sz="1800">
                <a:solidFill>
                  <a:srgbClr val="000000"/>
                </a:solidFill>
                <a:latin typeface="Times New Roman" panose="02020603050405020304" pitchFamily="18" charset="0"/>
                <a:cs typeface="Times New Roman" panose="02020603050405020304" pitchFamily="18" charset="0"/>
              </a:defRPr>
            </a:lvl2pPr>
            <a:lvl3pPr>
              <a:defRPr sz="1600">
                <a:solidFill>
                  <a:srgbClr val="000000"/>
                </a:solidFill>
                <a:latin typeface="Times New Roman" panose="02020603050405020304" pitchFamily="18" charset="0"/>
                <a:cs typeface="Times New Roman" panose="02020603050405020304" pitchFamily="18" charset="0"/>
              </a:defRPr>
            </a:lvl3pPr>
            <a:lvl4pPr>
              <a:defRPr sz="1400">
                <a:solidFill>
                  <a:srgbClr val="000000"/>
                </a:solidFill>
                <a:latin typeface="Times New Roman" panose="02020603050405020304" pitchFamily="18" charset="0"/>
                <a:cs typeface="Times New Roman" panose="02020603050405020304" pitchFamily="18" charset="0"/>
              </a:defRPr>
            </a:lvl4pPr>
            <a:lvl5pPr>
              <a:defRPr sz="1200">
                <a:solidFill>
                  <a:srgbClr val="000000"/>
                </a:solidFill>
                <a:latin typeface="Times New Roman" panose="02020603050405020304" pitchFamily="18" charset="0"/>
                <a:cs typeface="Times New Roman" panose="0202060305040502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solidFill>
                  <a:srgbClr val="000000"/>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1" y="2505075"/>
            <a:ext cx="5183188" cy="3684588"/>
          </a:xfrm>
        </p:spPr>
        <p:txBody>
          <a:bodyPr/>
          <a:lstStyle>
            <a:lvl1pPr>
              <a:defRPr sz="2000">
                <a:solidFill>
                  <a:srgbClr val="000000"/>
                </a:solidFill>
                <a:latin typeface="Times New Roman" panose="02020603050405020304" pitchFamily="18" charset="0"/>
                <a:cs typeface="Times New Roman" panose="02020603050405020304" pitchFamily="18" charset="0"/>
              </a:defRPr>
            </a:lvl1pPr>
            <a:lvl2pPr>
              <a:defRPr sz="1800">
                <a:solidFill>
                  <a:srgbClr val="000000"/>
                </a:solidFill>
                <a:latin typeface="Times New Roman" panose="02020603050405020304" pitchFamily="18" charset="0"/>
                <a:cs typeface="Times New Roman" panose="02020603050405020304" pitchFamily="18" charset="0"/>
              </a:defRPr>
            </a:lvl2pPr>
            <a:lvl3pPr>
              <a:defRPr sz="1600">
                <a:solidFill>
                  <a:srgbClr val="000000"/>
                </a:solidFill>
                <a:latin typeface="Times New Roman" panose="02020603050405020304" pitchFamily="18" charset="0"/>
                <a:cs typeface="Times New Roman" panose="02020603050405020304" pitchFamily="18" charset="0"/>
              </a:defRPr>
            </a:lvl3pPr>
            <a:lvl4pPr>
              <a:defRPr sz="1400">
                <a:solidFill>
                  <a:srgbClr val="000000"/>
                </a:solidFill>
                <a:latin typeface="Times New Roman" panose="02020603050405020304" pitchFamily="18" charset="0"/>
                <a:cs typeface="Times New Roman" panose="02020603050405020304" pitchFamily="18" charset="0"/>
              </a:defRPr>
            </a:lvl4pPr>
            <a:lvl5pPr>
              <a:defRPr sz="1200">
                <a:solidFill>
                  <a:srgbClr val="000000"/>
                </a:solidFill>
                <a:latin typeface="Times New Roman" panose="02020603050405020304" pitchFamily="18" charset="0"/>
                <a:cs typeface="Times New Roman" panose="0202060305040502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4F3D22F9-7A52-4763-840A-B39C791DA81C}" type="datetimeFigureOut">
              <a:rPr lang="en-US" smtClean="0"/>
              <a:t>8/21/2024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99233A-FC96-4E3F-8B53-79713CA14C8A}" type="slidenum">
              <a:rPr lang="en-US" smtClean="0"/>
              <a:t>‹#›</a:t>
            </a:fld>
            <a:endParaRPr lang="en-US"/>
          </a:p>
        </p:txBody>
      </p:sp>
    </p:spTree>
    <p:extLst>
      <p:ext uri="{BB962C8B-B14F-4D97-AF65-F5344CB8AC3E}">
        <p14:creationId xmlns:p14="http://schemas.microsoft.com/office/powerpoint/2010/main" val="5656416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2762D3-DF72-D540-898C-C4A40E3E62D9}" type="datetimeFigureOut">
              <a:rPr lang="en-US" smtClean="0"/>
              <a:t>8/21/2024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229006537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8/21/2024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328673559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descr="Sunny Back.png"/>
          <p:cNvPicPr>
            <a:picLocks noChangeAspect="1"/>
          </p:cNvPicPr>
          <p:nvPr userDrawn="1"/>
        </p:nvPicPr>
        <p:blipFill>
          <a:blip r:embed="rId2">
            <a:alphaModFix amt="69000"/>
            <a:extLst>
              <a:ext uri="{28A0092B-C50C-407E-A947-70E740481C1C}">
                <a14:useLocalDpi xmlns:a14="http://schemas.microsoft.com/office/drawing/2010/main" val="0"/>
              </a:ext>
            </a:extLst>
          </a:blip>
          <a:stretch>
            <a:fillRect/>
          </a:stretch>
        </p:blipFill>
        <p:spPr>
          <a:xfrm>
            <a:off x="-23245" y="0"/>
            <a:ext cx="12215245" cy="6880414"/>
          </a:xfrm>
          <a:prstGeom prst="rect">
            <a:avLst/>
          </a:prstGeom>
        </p:spPr>
      </p:pic>
      <p:sp>
        <p:nvSpPr>
          <p:cNvPr id="2" name="Title 1"/>
          <p:cNvSpPr>
            <a:spLocks noGrp="1"/>
          </p:cNvSpPr>
          <p:nvPr>
            <p:ph type="title"/>
          </p:nvPr>
        </p:nvSpPr>
        <p:spPr>
          <a:xfrm>
            <a:off x="3356783" y="4406901"/>
            <a:ext cx="79695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3356783" y="2906713"/>
            <a:ext cx="79695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392DC5D-2FFA-1D43-BE67-4498328BF505}" type="datetimeFigureOut">
              <a:rPr lang="en-US" smtClean="0"/>
              <a:t>8/21/2024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5C4280-C049-3F4D-9821-9F213D5518C1}" type="slidenum">
              <a:rPr lang="en-US" smtClean="0"/>
              <a:t>‹#›</a:t>
            </a:fld>
            <a:endParaRPr lang="en-US"/>
          </a:p>
        </p:txBody>
      </p:sp>
      <p:pic>
        <p:nvPicPr>
          <p:cNvPr id="9" name="Picture 8" descr="FSD PPP Templa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6124" y="0"/>
            <a:ext cx="2694791" cy="6858000"/>
          </a:xfrm>
          <a:prstGeom prst="rect">
            <a:avLst/>
          </a:prstGeom>
        </p:spPr>
      </p:pic>
    </p:spTree>
    <p:extLst>
      <p:ext uri="{BB962C8B-B14F-4D97-AF65-F5344CB8AC3E}">
        <p14:creationId xmlns:p14="http://schemas.microsoft.com/office/powerpoint/2010/main" val="319972568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2762D3-DF72-D540-898C-C4A40E3E62D9}" type="datetimeFigureOut">
              <a:rPr lang="en-US" smtClean="0"/>
              <a:t>8/21/2024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123655300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2762D3-DF72-D540-898C-C4A40E3E62D9}" type="datetimeFigureOut">
              <a:rPr lang="en-US" smtClean="0"/>
              <a:t>8/21/2024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223545777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t>8/21/2024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308457778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8/21/2024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300970981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8/21/2024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389169607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8/21/2024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395349159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8/21/2024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267092734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8/21/2024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167949556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descr="Sunny Back.png"/>
          <p:cNvPicPr>
            <a:picLocks noChangeAspect="1"/>
          </p:cNvPicPr>
          <p:nvPr userDrawn="1"/>
        </p:nvPicPr>
        <p:blipFill>
          <a:blip r:embed="rId2">
            <a:alphaModFix amt="69000"/>
            <a:extLst>
              <a:ext uri="{28A0092B-C50C-407E-A947-70E740481C1C}">
                <a14:useLocalDpi xmlns:a14="http://schemas.microsoft.com/office/drawing/2010/main" val="0"/>
              </a:ext>
            </a:extLst>
          </a:blip>
          <a:stretch>
            <a:fillRect/>
          </a:stretch>
        </p:blipFill>
        <p:spPr>
          <a:xfrm>
            <a:off x="-23245" y="0"/>
            <a:ext cx="12215245" cy="6880414"/>
          </a:xfrm>
          <a:prstGeom prst="rect">
            <a:avLst/>
          </a:prstGeom>
        </p:spPr>
      </p:pic>
      <p:sp>
        <p:nvSpPr>
          <p:cNvPr id="2" name="Title 1"/>
          <p:cNvSpPr>
            <a:spLocks noGrp="1"/>
          </p:cNvSpPr>
          <p:nvPr>
            <p:ph type="title"/>
          </p:nvPr>
        </p:nvSpPr>
        <p:spPr>
          <a:xfrm>
            <a:off x="3356783" y="4406901"/>
            <a:ext cx="79695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3356783" y="2906713"/>
            <a:ext cx="79695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392DC5D-2FFA-1D43-BE67-4498328BF505}" type="datetimeFigureOut">
              <a:rPr lang="en-US" smtClean="0"/>
              <a:t>8/21/2024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5C4280-C049-3F4D-9821-9F213D5518C1}" type="slidenum">
              <a:rPr lang="en-US" smtClean="0"/>
              <a:t>‹#›</a:t>
            </a:fld>
            <a:endParaRPr lang="en-US"/>
          </a:p>
        </p:txBody>
      </p:sp>
      <p:pic>
        <p:nvPicPr>
          <p:cNvPr id="10" name="Picture 9">
            <a:extLst>
              <a:ext uri="{FF2B5EF4-FFF2-40B4-BE49-F238E27FC236}">
                <a16:creationId xmlns:a16="http://schemas.microsoft.com/office/drawing/2014/main" id="{2367ED15-B2A5-4084-A851-A8ACA07D9CCA}"/>
              </a:ext>
            </a:extLst>
          </p:cNvPr>
          <p:cNvPicPr>
            <a:picLocks noChangeAspect="1"/>
          </p:cNvPicPr>
          <p:nvPr userDrawn="1"/>
        </p:nvPicPr>
        <p:blipFill>
          <a:blip r:embed="rId3"/>
          <a:stretch>
            <a:fillRect/>
          </a:stretch>
        </p:blipFill>
        <p:spPr>
          <a:xfrm>
            <a:off x="296982" y="-36576"/>
            <a:ext cx="2783220" cy="6894576"/>
          </a:xfrm>
          <a:prstGeom prst="rect">
            <a:avLst/>
          </a:prstGeom>
        </p:spPr>
      </p:pic>
    </p:spTree>
    <p:extLst>
      <p:ext uri="{BB962C8B-B14F-4D97-AF65-F5344CB8AC3E}">
        <p14:creationId xmlns:p14="http://schemas.microsoft.com/office/powerpoint/2010/main" val="311798644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2762D3-DF72-D540-898C-C4A40E3E62D9}" type="datetimeFigureOut">
              <a:rPr lang="en-US" smtClean="0"/>
              <a:t>8/21/2024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175820766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2762D3-DF72-D540-898C-C4A40E3E62D9}" type="datetimeFigureOut">
              <a:rPr lang="en-US" smtClean="0"/>
              <a:t>8/21/2024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143701820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t>8/21/2024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221952917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8/21/2024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62578424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8/21/2024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331356383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8/21/2024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222942614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206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762D3-DF72-D540-898C-C4A40E3E62D9}" type="datetimeFigureOut">
              <a:rPr lang="en-US" smtClean="0"/>
              <a:t>8/21/2024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E1649-C190-1E44-AAD5-C129AA553731}" type="slidenum">
              <a:rPr lang="en-US" smtClean="0"/>
              <a:t>‹#›</a:t>
            </a:fld>
            <a:endParaRPr lang="en-US"/>
          </a:p>
        </p:txBody>
      </p:sp>
    </p:spTree>
    <p:extLst>
      <p:ext uri="{BB962C8B-B14F-4D97-AF65-F5344CB8AC3E}">
        <p14:creationId xmlns:p14="http://schemas.microsoft.com/office/powerpoint/2010/main" val="2610120627"/>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64" r:id="rId3"/>
    <p:sldLayoutId id="2147483656" r:id="rId4"/>
    <p:sldLayoutId id="2147483658" r:id="rId5"/>
    <p:sldLayoutId id="2147483659" r:id="rId6"/>
    <p:sldLayoutId id="2147483660" r:id="rId7"/>
    <p:sldLayoutId id="2147483661" r:id="rId8"/>
    <p:sldLayoutId id="2147483662" r:id="rId9"/>
    <p:sldLayoutId id="2147483663" r:id="rId10"/>
    <p:sldLayoutId id="2147483676" r:id="rId11"/>
  </p:sldLayoutIdLst>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xStyles>
    <p:titleStyle>
      <a:lvl1pPr algn="ctr" defTabSz="457200" rtl="0" eaLnBrk="1" latinLnBrk="0" hangingPunct="1">
        <a:spcBef>
          <a:spcPct val="0"/>
        </a:spcBef>
        <a:buNone/>
        <a:defRPr sz="8000" kern="1200">
          <a:solidFill>
            <a:schemeClr val="bg1"/>
          </a:solidFill>
          <a:latin typeface="Onyx" panose="04050602080702020203" pitchFamily="82" charset="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Times New Roman" panose="02020603050405020304" pitchFamily="18" charset="0"/>
          <a:ea typeface="+mn-ea"/>
          <a:cs typeface="Times New Roman" panose="02020603050405020304" pitchFamily="18" charset="0"/>
        </a:defRPr>
      </a:lvl1pPr>
      <a:lvl2pPr marL="742950" indent="-285750" algn="l" defTabSz="457200" rtl="0" eaLnBrk="1" latinLnBrk="0" hangingPunct="1">
        <a:spcBef>
          <a:spcPct val="20000"/>
        </a:spcBef>
        <a:buFont typeface="Arial"/>
        <a:buChar char="–"/>
        <a:defRPr sz="2800" kern="1200">
          <a:solidFill>
            <a:schemeClr val="bg1"/>
          </a:solidFill>
          <a:latin typeface="Times New Roman" panose="02020603050405020304" pitchFamily="18" charset="0"/>
          <a:ea typeface="+mn-ea"/>
          <a:cs typeface="Times New Roman" panose="02020603050405020304" pitchFamily="18" charset="0"/>
        </a:defRPr>
      </a:lvl2pPr>
      <a:lvl3pPr marL="1143000" indent="-228600" algn="l" defTabSz="457200" rtl="0" eaLnBrk="1" latinLnBrk="0" hangingPunct="1">
        <a:spcBef>
          <a:spcPct val="20000"/>
        </a:spcBef>
        <a:buFont typeface="Arial"/>
        <a:buChar char="•"/>
        <a:defRPr sz="2400" kern="1200">
          <a:solidFill>
            <a:schemeClr val="bg1"/>
          </a:solidFill>
          <a:latin typeface="Times New Roman" panose="02020603050405020304" pitchFamily="18" charset="0"/>
          <a:ea typeface="+mn-ea"/>
          <a:cs typeface="Times New Roman" panose="02020603050405020304" pitchFamily="18" charset="0"/>
        </a:defRPr>
      </a:lvl3pPr>
      <a:lvl4pPr marL="1600200" indent="-228600" algn="l" defTabSz="457200" rtl="0" eaLnBrk="1" latinLnBrk="0" hangingPunct="1">
        <a:spcBef>
          <a:spcPct val="20000"/>
        </a:spcBef>
        <a:buFont typeface="Arial"/>
        <a:buChar char="–"/>
        <a:defRPr sz="2000" kern="1200">
          <a:solidFill>
            <a:schemeClr val="bg1"/>
          </a:solidFill>
          <a:latin typeface="Times New Roman" panose="02020603050405020304" pitchFamily="18" charset="0"/>
          <a:ea typeface="+mn-ea"/>
          <a:cs typeface="Times New Roman" panose="02020603050405020304" pitchFamily="18" charset="0"/>
        </a:defRPr>
      </a:lvl4pPr>
      <a:lvl5pPr marL="2057400" indent="-228600" algn="l" defTabSz="457200" rtl="0" eaLnBrk="1" latinLnBrk="0" hangingPunct="1">
        <a:spcBef>
          <a:spcPct val="20000"/>
        </a:spcBef>
        <a:buFont typeface="Arial"/>
        <a:buChar char="»"/>
        <a:defRPr sz="2000" kern="1200">
          <a:solidFill>
            <a:schemeClr val="bg1"/>
          </a:solidFill>
          <a:latin typeface="Times New Roman" panose="02020603050405020304" pitchFamily="18" charset="0"/>
          <a:ea typeface="+mn-ea"/>
          <a:cs typeface="Times New Roman" panose="02020603050405020304"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762D3-DF72-D540-898C-C4A40E3E62D9}" type="datetimeFigureOut">
              <a:rPr lang="en-US" smtClean="0"/>
              <a:t>8/21/2024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E1649-C190-1E44-AAD5-C129AA553731}" type="slidenum">
              <a:rPr lang="en-US" smtClean="0"/>
              <a:t>‹#›</a:t>
            </a:fld>
            <a:endParaRPr lang="en-US"/>
          </a:p>
        </p:txBody>
      </p:sp>
    </p:spTree>
    <p:extLst>
      <p:ext uri="{BB962C8B-B14F-4D97-AF65-F5344CB8AC3E}">
        <p14:creationId xmlns:p14="http://schemas.microsoft.com/office/powerpoint/2010/main" val="1098112893"/>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Lst>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18.JPG"/><Relationship Id="rId2" Type="http://schemas.openxmlformats.org/officeDocument/2006/relationships/slideLayout" Target="../slideLayouts/slideLayout11.xml"/><Relationship Id="rId1" Type="http://schemas.openxmlformats.org/officeDocument/2006/relationships/tags" Target="../tags/tag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1.xml"/><Relationship Id="rId1" Type="http://schemas.openxmlformats.org/officeDocument/2006/relationships/tags" Target="../tags/tag5.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1.xml"/><Relationship Id="rId1" Type="http://schemas.openxmlformats.org/officeDocument/2006/relationships/tags" Target="../tags/tag6.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1.xml"/><Relationship Id="rId1" Type="http://schemas.openxmlformats.org/officeDocument/2006/relationships/tags" Target="../tags/tag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1.xml"/><Relationship Id="rId1" Type="http://schemas.openxmlformats.org/officeDocument/2006/relationships/tags" Target="../tags/tag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mailto:specialdiet@lausd.net"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7.png"/><Relationship Id="rId13" Type="http://schemas.microsoft.com/office/2007/relationships/hdphoto" Target="../media/hdphoto4.wdp"/><Relationship Id="rId18" Type="http://schemas.openxmlformats.org/officeDocument/2006/relationships/image" Target="../media/image44.jpeg"/><Relationship Id="rId3" Type="http://schemas.openxmlformats.org/officeDocument/2006/relationships/notesSlide" Target="../notesSlides/notesSlide22.xml"/><Relationship Id="rId21" Type="http://schemas.openxmlformats.org/officeDocument/2006/relationships/image" Target="../media/image46.jpg"/><Relationship Id="rId7" Type="http://schemas.microsoft.com/office/2007/relationships/hdphoto" Target="../media/hdphoto1.wdp"/><Relationship Id="rId12" Type="http://schemas.openxmlformats.org/officeDocument/2006/relationships/image" Target="../media/image39.png"/><Relationship Id="rId17" Type="http://schemas.openxmlformats.org/officeDocument/2006/relationships/image" Target="../media/image43.png"/><Relationship Id="rId2" Type="http://schemas.openxmlformats.org/officeDocument/2006/relationships/slideLayout" Target="../slideLayouts/slideLayout11.xml"/><Relationship Id="rId16" Type="http://schemas.openxmlformats.org/officeDocument/2006/relationships/image" Target="../media/image42.png"/><Relationship Id="rId20" Type="http://schemas.microsoft.com/office/2007/relationships/hdphoto" Target="../media/hdphoto5.wdp"/><Relationship Id="rId1" Type="http://schemas.openxmlformats.org/officeDocument/2006/relationships/tags" Target="../tags/tag10.xml"/><Relationship Id="rId6" Type="http://schemas.openxmlformats.org/officeDocument/2006/relationships/image" Target="../media/image36.png"/><Relationship Id="rId11" Type="http://schemas.microsoft.com/office/2007/relationships/hdphoto" Target="../media/hdphoto3.wdp"/><Relationship Id="rId5" Type="http://schemas.openxmlformats.org/officeDocument/2006/relationships/image" Target="../media/image35.png"/><Relationship Id="rId15" Type="http://schemas.openxmlformats.org/officeDocument/2006/relationships/image" Target="../media/image41.png"/><Relationship Id="rId10" Type="http://schemas.openxmlformats.org/officeDocument/2006/relationships/image" Target="../media/image38.png"/><Relationship Id="rId19" Type="http://schemas.openxmlformats.org/officeDocument/2006/relationships/image" Target="../media/image45.png"/><Relationship Id="rId4" Type="http://schemas.openxmlformats.org/officeDocument/2006/relationships/image" Target="../media/image34.png"/><Relationship Id="rId9" Type="http://schemas.microsoft.com/office/2007/relationships/hdphoto" Target="../media/hdphoto2.wdp"/><Relationship Id="rId14" Type="http://schemas.openxmlformats.org/officeDocument/2006/relationships/image" Target="../media/image40.png"/></Relationships>
</file>

<file path=ppt/slides/_rels/slide2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40.png"/><Relationship Id="rId18" Type="http://schemas.openxmlformats.org/officeDocument/2006/relationships/image" Target="../media/image45.png"/><Relationship Id="rId3" Type="http://schemas.openxmlformats.org/officeDocument/2006/relationships/image" Target="../media/image34.png"/><Relationship Id="rId7" Type="http://schemas.openxmlformats.org/officeDocument/2006/relationships/image" Target="../media/image37.png"/><Relationship Id="rId12" Type="http://schemas.microsoft.com/office/2007/relationships/hdphoto" Target="../media/hdphoto4.wdp"/><Relationship Id="rId17" Type="http://schemas.openxmlformats.org/officeDocument/2006/relationships/image" Target="../media/image44.jpeg"/><Relationship Id="rId2" Type="http://schemas.openxmlformats.org/officeDocument/2006/relationships/slideLayout" Target="../slideLayouts/slideLayout11.xml"/><Relationship Id="rId16" Type="http://schemas.openxmlformats.org/officeDocument/2006/relationships/image" Target="../media/image43.png"/><Relationship Id="rId20" Type="http://schemas.openxmlformats.org/officeDocument/2006/relationships/image" Target="../media/image46.jpg"/><Relationship Id="rId1" Type="http://schemas.openxmlformats.org/officeDocument/2006/relationships/tags" Target="../tags/tag11.xml"/><Relationship Id="rId6" Type="http://schemas.microsoft.com/office/2007/relationships/hdphoto" Target="../media/hdphoto1.wdp"/><Relationship Id="rId11" Type="http://schemas.openxmlformats.org/officeDocument/2006/relationships/image" Target="../media/image39.png"/><Relationship Id="rId5" Type="http://schemas.openxmlformats.org/officeDocument/2006/relationships/image" Target="../media/image36.png"/><Relationship Id="rId15" Type="http://schemas.openxmlformats.org/officeDocument/2006/relationships/image" Target="../media/image42.png"/><Relationship Id="rId10" Type="http://schemas.microsoft.com/office/2007/relationships/hdphoto" Target="../media/hdphoto3.wdp"/><Relationship Id="rId19" Type="http://schemas.microsoft.com/office/2007/relationships/hdphoto" Target="../media/hdphoto5.wdp"/><Relationship Id="rId4" Type="http://schemas.openxmlformats.org/officeDocument/2006/relationships/image" Target="../media/image35.png"/><Relationship Id="rId9" Type="http://schemas.openxmlformats.org/officeDocument/2006/relationships/image" Target="../media/image38.png"/><Relationship Id="rId14" Type="http://schemas.openxmlformats.org/officeDocument/2006/relationships/image" Target="../media/image41.png"/></Relationships>
</file>

<file path=ppt/slides/_rels/slide27.xml.rels><?xml version="1.0" encoding="UTF-8" standalone="yes"?>
<Relationships xmlns="http://schemas.openxmlformats.org/package/2006/relationships"><Relationship Id="rId8" Type="http://schemas.openxmlformats.org/officeDocument/2006/relationships/image" Target="../media/image37.png"/><Relationship Id="rId13" Type="http://schemas.microsoft.com/office/2007/relationships/hdphoto" Target="../media/hdphoto4.wdp"/><Relationship Id="rId18" Type="http://schemas.openxmlformats.org/officeDocument/2006/relationships/image" Target="../media/image44.jpeg"/><Relationship Id="rId3" Type="http://schemas.openxmlformats.org/officeDocument/2006/relationships/notesSlide" Target="../notesSlides/notesSlide23.xml"/><Relationship Id="rId21" Type="http://schemas.openxmlformats.org/officeDocument/2006/relationships/image" Target="../media/image46.jpg"/><Relationship Id="rId7" Type="http://schemas.microsoft.com/office/2007/relationships/hdphoto" Target="../media/hdphoto1.wdp"/><Relationship Id="rId12" Type="http://schemas.openxmlformats.org/officeDocument/2006/relationships/image" Target="../media/image39.png"/><Relationship Id="rId17" Type="http://schemas.openxmlformats.org/officeDocument/2006/relationships/image" Target="../media/image43.png"/><Relationship Id="rId2" Type="http://schemas.openxmlformats.org/officeDocument/2006/relationships/slideLayout" Target="../slideLayouts/slideLayout11.xml"/><Relationship Id="rId16" Type="http://schemas.openxmlformats.org/officeDocument/2006/relationships/image" Target="../media/image42.png"/><Relationship Id="rId20" Type="http://schemas.microsoft.com/office/2007/relationships/hdphoto" Target="../media/hdphoto5.wdp"/><Relationship Id="rId1" Type="http://schemas.openxmlformats.org/officeDocument/2006/relationships/tags" Target="../tags/tag12.xml"/><Relationship Id="rId6" Type="http://schemas.openxmlformats.org/officeDocument/2006/relationships/image" Target="../media/image36.png"/><Relationship Id="rId11" Type="http://schemas.microsoft.com/office/2007/relationships/hdphoto" Target="../media/hdphoto3.wdp"/><Relationship Id="rId5" Type="http://schemas.openxmlformats.org/officeDocument/2006/relationships/image" Target="../media/image35.png"/><Relationship Id="rId15" Type="http://schemas.openxmlformats.org/officeDocument/2006/relationships/image" Target="../media/image41.png"/><Relationship Id="rId10" Type="http://schemas.openxmlformats.org/officeDocument/2006/relationships/image" Target="../media/image38.png"/><Relationship Id="rId19" Type="http://schemas.openxmlformats.org/officeDocument/2006/relationships/image" Target="../media/image45.png"/><Relationship Id="rId4" Type="http://schemas.openxmlformats.org/officeDocument/2006/relationships/image" Target="../media/image34.png"/><Relationship Id="rId9" Type="http://schemas.microsoft.com/office/2007/relationships/hdphoto" Target="../media/hdphoto2.wdp"/><Relationship Id="rId14" Type="http://schemas.openxmlformats.org/officeDocument/2006/relationships/image" Target="../media/image40.png"/></Relationships>
</file>

<file path=ppt/slides/_rels/slide28.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34.png"/><Relationship Id="rId7" Type="http://schemas.microsoft.com/office/2007/relationships/hdphoto" Target="../media/hdphoto5.wdp"/><Relationship Id="rId2" Type="http://schemas.openxmlformats.org/officeDocument/2006/relationships/slideLayout" Target="../slideLayouts/slideLayout11.xml"/><Relationship Id="rId1" Type="http://schemas.openxmlformats.org/officeDocument/2006/relationships/tags" Target="../tags/tag13.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35.png"/><Relationship Id="rId18" Type="http://schemas.openxmlformats.org/officeDocument/2006/relationships/image" Target="../media/image53.png"/><Relationship Id="rId3" Type="http://schemas.openxmlformats.org/officeDocument/2006/relationships/notesSlide" Target="../notesSlides/notesSlide25.xml"/><Relationship Id="rId7" Type="http://schemas.openxmlformats.org/officeDocument/2006/relationships/image" Target="../media/image50.png"/><Relationship Id="rId12" Type="http://schemas.microsoft.com/office/2007/relationships/hdphoto" Target="../media/hdphoto8.wdp"/><Relationship Id="rId17" Type="http://schemas.microsoft.com/office/2007/relationships/hdphoto" Target="../media/hdphoto3.wdp"/><Relationship Id="rId2" Type="http://schemas.openxmlformats.org/officeDocument/2006/relationships/slideLayout" Target="../slideLayouts/slideLayout2.xml"/><Relationship Id="rId16" Type="http://schemas.openxmlformats.org/officeDocument/2006/relationships/image" Target="../media/image38.png"/><Relationship Id="rId20" Type="http://schemas.openxmlformats.org/officeDocument/2006/relationships/image" Target="../media/image46.jpg"/><Relationship Id="rId1" Type="http://schemas.openxmlformats.org/officeDocument/2006/relationships/tags" Target="../tags/tag14.xml"/><Relationship Id="rId6" Type="http://schemas.openxmlformats.org/officeDocument/2006/relationships/image" Target="../media/image49.png"/><Relationship Id="rId11" Type="http://schemas.openxmlformats.org/officeDocument/2006/relationships/image" Target="../media/image52.png"/><Relationship Id="rId5" Type="http://schemas.openxmlformats.org/officeDocument/2006/relationships/image" Target="../media/image48.jpeg"/><Relationship Id="rId15" Type="http://schemas.microsoft.com/office/2007/relationships/hdphoto" Target="../media/hdphoto1.wdp"/><Relationship Id="rId10" Type="http://schemas.microsoft.com/office/2007/relationships/hdphoto" Target="../media/hdphoto7.wdp"/><Relationship Id="rId19" Type="http://schemas.microsoft.com/office/2007/relationships/hdphoto" Target="../media/hdphoto9.wdp"/><Relationship Id="rId4" Type="http://schemas.openxmlformats.org/officeDocument/2006/relationships/image" Target="../media/image47.png"/><Relationship Id="rId9" Type="http://schemas.openxmlformats.org/officeDocument/2006/relationships/image" Target="../media/image51.png"/><Relationship Id="rId14" Type="http://schemas.openxmlformats.org/officeDocument/2006/relationships/image" Target="../media/image36.png"/></Relationships>
</file>

<file path=ppt/slides/_rels/slide31.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36.png"/><Relationship Id="rId18" Type="http://schemas.microsoft.com/office/2007/relationships/hdphoto" Target="../media/hdphoto9.wdp"/><Relationship Id="rId26" Type="http://schemas.openxmlformats.org/officeDocument/2006/relationships/image" Target="../media/image39.png"/><Relationship Id="rId3" Type="http://schemas.openxmlformats.org/officeDocument/2006/relationships/notesSlide" Target="../notesSlides/notesSlide26.xml"/><Relationship Id="rId21" Type="http://schemas.openxmlformats.org/officeDocument/2006/relationships/image" Target="../media/image41.png"/><Relationship Id="rId7" Type="http://schemas.microsoft.com/office/2007/relationships/hdphoto" Target="../media/hdphoto6.wdp"/><Relationship Id="rId12" Type="http://schemas.openxmlformats.org/officeDocument/2006/relationships/image" Target="../media/image35.png"/><Relationship Id="rId17" Type="http://schemas.openxmlformats.org/officeDocument/2006/relationships/image" Target="../media/image53.png"/><Relationship Id="rId25" Type="http://schemas.microsoft.com/office/2007/relationships/hdphoto" Target="../media/hdphoto2.wdp"/><Relationship Id="rId2" Type="http://schemas.openxmlformats.org/officeDocument/2006/relationships/slideLayout" Target="../slideLayouts/slideLayout2.xml"/><Relationship Id="rId16" Type="http://schemas.microsoft.com/office/2007/relationships/hdphoto" Target="../media/hdphoto3.wdp"/><Relationship Id="rId20" Type="http://schemas.openxmlformats.org/officeDocument/2006/relationships/image" Target="../media/image40.png"/><Relationship Id="rId1" Type="http://schemas.openxmlformats.org/officeDocument/2006/relationships/tags" Target="../tags/tag15.xml"/><Relationship Id="rId6" Type="http://schemas.openxmlformats.org/officeDocument/2006/relationships/image" Target="../media/image50.png"/><Relationship Id="rId11" Type="http://schemas.microsoft.com/office/2007/relationships/hdphoto" Target="../media/hdphoto8.wdp"/><Relationship Id="rId24" Type="http://schemas.openxmlformats.org/officeDocument/2006/relationships/image" Target="../media/image37.png"/><Relationship Id="rId5" Type="http://schemas.openxmlformats.org/officeDocument/2006/relationships/image" Target="../media/image48.jpeg"/><Relationship Id="rId15" Type="http://schemas.openxmlformats.org/officeDocument/2006/relationships/image" Target="../media/image38.png"/><Relationship Id="rId23" Type="http://schemas.openxmlformats.org/officeDocument/2006/relationships/image" Target="../media/image54.png"/><Relationship Id="rId28" Type="http://schemas.openxmlformats.org/officeDocument/2006/relationships/image" Target="../media/image46.jpg"/><Relationship Id="rId10" Type="http://schemas.openxmlformats.org/officeDocument/2006/relationships/image" Target="../media/image52.png"/><Relationship Id="rId19" Type="http://schemas.openxmlformats.org/officeDocument/2006/relationships/image" Target="../media/image49.png"/><Relationship Id="rId4" Type="http://schemas.openxmlformats.org/officeDocument/2006/relationships/image" Target="../media/image47.png"/><Relationship Id="rId9" Type="http://schemas.microsoft.com/office/2007/relationships/hdphoto" Target="../media/hdphoto7.wdp"/><Relationship Id="rId14" Type="http://schemas.microsoft.com/office/2007/relationships/hdphoto" Target="../media/hdphoto1.wdp"/><Relationship Id="rId22" Type="http://schemas.openxmlformats.org/officeDocument/2006/relationships/image" Target="../media/image42.png"/><Relationship Id="rId27" Type="http://schemas.microsoft.com/office/2007/relationships/hdphoto" Target="../media/hdphoto4.wdp"/></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3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oleObject" Target="../embeddings/oleObject1.bin"/><Relationship Id="rId7"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6.emf"/><Relationship Id="rId5" Type="http://schemas.openxmlformats.org/officeDocument/2006/relationships/oleObject" Target="../embeddings/oleObject2.bin"/><Relationship Id="rId4" Type="http://schemas.openxmlformats.org/officeDocument/2006/relationships/image" Target="../media/image55.emf"/></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63.png"/><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44.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1.xml"/><Relationship Id="rId1" Type="http://schemas.openxmlformats.org/officeDocument/2006/relationships/tags" Target="../tags/tag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75.emf"/><Relationship Id="rId3" Type="http://schemas.openxmlformats.org/officeDocument/2006/relationships/notesSlide" Target="../notesSlides/notesSlide45.xml"/><Relationship Id="rId7" Type="http://schemas.openxmlformats.org/officeDocument/2006/relationships/oleObject" Target="../embeddings/oleObject3.bin"/><Relationship Id="rId12" Type="http://schemas.openxmlformats.org/officeDocument/2006/relationships/image" Target="../media/image77.emf"/><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74.png"/><Relationship Id="rId11" Type="http://schemas.openxmlformats.org/officeDocument/2006/relationships/oleObject" Target="../embeddings/oleObject5.bin"/><Relationship Id="rId5" Type="http://schemas.openxmlformats.org/officeDocument/2006/relationships/image" Target="../media/image73.png"/><Relationship Id="rId10" Type="http://schemas.openxmlformats.org/officeDocument/2006/relationships/image" Target="../media/image76.emf"/><Relationship Id="rId4" Type="http://schemas.openxmlformats.org/officeDocument/2006/relationships/image" Target="../media/image69.png"/><Relationship Id="rId9" Type="http://schemas.openxmlformats.org/officeDocument/2006/relationships/oleObject" Target="../embeddings/oleObject4.bin"/></Relationships>
</file>

<file path=ppt/slides/_rels/slide55.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notesSlide" Target="../notesSlides/notesSlide46.xml"/><Relationship Id="rId7" Type="http://schemas.openxmlformats.org/officeDocument/2006/relationships/image" Target="../media/image79.emf"/><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oleObject" Target="../embeddings/oleObject6.bin"/><Relationship Id="rId5" Type="http://schemas.openxmlformats.org/officeDocument/2006/relationships/image" Target="../media/image78.png"/><Relationship Id="rId4" Type="http://schemas.openxmlformats.org/officeDocument/2006/relationships/image" Target="../media/image69.png"/><Relationship Id="rId9" Type="http://schemas.openxmlformats.org/officeDocument/2006/relationships/image" Target="../media/image80.emf"/></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5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microsoft.com/office/2007/relationships/hdphoto" Target="../media/hdphoto10.wdp"/><Relationship Id="rId4" Type="http://schemas.openxmlformats.org/officeDocument/2006/relationships/image" Target="../media/image81.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9.xml"/><Relationship Id="rId7" Type="http://schemas.openxmlformats.org/officeDocument/2006/relationships/image" Target="../media/image85.png"/><Relationship Id="rId2" Type="http://schemas.openxmlformats.org/officeDocument/2006/relationships/slideLayout" Target="../slideLayouts/slideLayout2.xml"/><Relationship Id="rId1" Type="http://schemas.openxmlformats.org/officeDocument/2006/relationships/tags" Target="../tags/tag30.xml"/><Relationship Id="rId6" Type="http://schemas.openxmlformats.org/officeDocument/2006/relationships/image" Target="../media/image84.png"/><Relationship Id="rId5" Type="http://schemas.openxmlformats.org/officeDocument/2006/relationships/image" Target="../media/image73.png"/><Relationship Id="rId4" Type="http://schemas.openxmlformats.org/officeDocument/2006/relationships/image" Target="../media/image8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1.xml"/><Relationship Id="rId1" Type="http://schemas.openxmlformats.org/officeDocument/2006/relationships/tags" Target="../tags/tag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Layout" Target="../slideLayouts/slideLayout2.xml"/><Relationship Id="rId1" Type="http://schemas.openxmlformats.org/officeDocument/2006/relationships/tags" Target="../tags/tag31.xml"/><Relationship Id="rId5" Type="http://schemas.microsoft.com/office/2007/relationships/hdphoto" Target="../media/hdphoto10.wdp"/><Relationship Id="rId4" Type="http://schemas.openxmlformats.org/officeDocument/2006/relationships/image" Target="../media/image81.png"/></Relationships>
</file>

<file path=ppt/slides/_rels/slide61.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0.png"/><Relationship Id="rId2" Type="http://schemas.openxmlformats.org/officeDocument/2006/relationships/slideLayout" Target="../slideLayouts/slideLayout2.xml"/><Relationship Id="rId1" Type="http://schemas.openxmlformats.org/officeDocument/2006/relationships/tags" Target="../tags/tag32.xml"/><Relationship Id="rId6" Type="http://schemas.microsoft.com/office/2007/relationships/hdphoto" Target="../media/hdphoto11.wdp"/><Relationship Id="rId5" Type="http://schemas.openxmlformats.org/officeDocument/2006/relationships/image" Target="../media/image89.png"/><Relationship Id="rId4" Type="http://schemas.openxmlformats.org/officeDocument/2006/relationships/image" Target="../media/image8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94.png"/><Relationship Id="rId18" Type="http://schemas.openxmlformats.org/officeDocument/2006/relationships/image" Target="../media/image96.png"/><Relationship Id="rId3" Type="http://schemas.openxmlformats.org/officeDocument/2006/relationships/notesSlide" Target="../notesSlides/notesSlide50.xml"/><Relationship Id="rId21" Type="http://schemas.openxmlformats.org/officeDocument/2006/relationships/image" Target="../media/image99.png"/><Relationship Id="rId7" Type="http://schemas.openxmlformats.org/officeDocument/2006/relationships/image" Target="../media/image15.png"/><Relationship Id="rId12" Type="http://schemas.openxmlformats.org/officeDocument/2006/relationships/image" Target="../media/image93.png"/><Relationship Id="rId17" Type="http://schemas.microsoft.com/office/2007/relationships/hdphoto" Target="../media/hdphoto12.wdp"/><Relationship Id="rId2" Type="http://schemas.openxmlformats.org/officeDocument/2006/relationships/slideLayout" Target="../slideLayouts/slideLayout2.xml"/><Relationship Id="rId16" Type="http://schemas.openxmlformats.org/officeDocument/2006/relationships/image" Target="../media/image95.png"/><Relationship Id="rId20" Type="http://schemas.openxmlformats.org/officeDocument/2006/relationships/image" Target="../media/image98.png"/><Relationship Id="rId1" Type="http://schemas.openxmlformats.org/officeDocument/2006/relationships/tags" Target="../tags/tag33.xml"/><Relationship Id="rId6" Type="http://schemas.openxmlformats.org/officeDocument/2006/relationships/image" Target="../media/image18.JPG"/><Relationship Id="rId11" Type="http://schemas.microsoft.com/office/2007/relationships/hdphoto" Target="../media/hdphoto6.wdp"/><Relationship Id="rId5" Type="http://schemas.openxmlformats.org/officeDocument/2006/relationships/image" Target="../media/image92.png"/><Relationship Id="rId15" Type="http://schemas.microsoft.com/office/2007/relationships/hdphoto" Target="../media/hdphoto9.wdp"/><Relationship Id="rId10" Type="http://schemas.openxmlformats.org/officeDocument/2006/relationships/image" Target="../media/image50.png"/><Relationship Id="rId19" Type="http://schemas.openxmlformats.org/officeDocument/2006/relationships/image" Target="../media/image97.png"/><Relationship Id="rId4" Type="http://schemas.openxmlformats.org/officeDocument/2006/relationships/image" Target="../media/image91.jpeg"/><Relationship Id="rId9" Type="http://schemas.openxmlformats.org/officeDocument/2006/relationships/image" Target="../media/image17.png"/><Relationship Id="rId14" Type="http://schemas.openxmlformats.org/officeDocument/2006/relationships/image" Target="../media/image53.png"/></Relationships>
</file>

<file path=ppt/slides/_rels/slide64.xml.rels><?xml version="1.0" encoding="UTF-8" standalone="yes"?>
<Relationships xmlns="http://schemas.openxmlformats.org/package/2006/relationships"><Relationship Id="rId8" Type="http://schemas.openxmlformats.org/officeDocument/2006/relationships/image" Target="../media/image18.JPG"/><Relationship Id="rId13" Type="http://schemas.openxmlformats.org/officeDocument/2006/relationships/image" Target="../media/image98.png"/><Relationship Id="rId18" Type="http://schemas.openxmlformats.org/officeDocument/2006/relationships/image" Target="../media/image93.png"/><Relationship Id="rId3" Type="http://schemas.openxmlformats.org/officeDocument/2006/relationships/notesSlide" Target="../notesSlides/notesSlide51.xml"/><Relationship Id="rId21" Type="http://schemas.openxmlformats.org/officeDocument/2006/relationships/image" Target="../media/image105.png"/><Relationship Id="rId7" Type="http://schemas.microsoft.com/office/2007/relationships/hdphoto" Target="../media/hdphoto6.wdp"/><Relationship Id="rId12" Type="http://schemas.openxmlformats.org/officeDocument/2006/relationships/image" Target="../media/image97.png"/><Relationship Id="rId17" Type="http://schemas.openxmlformats.org/officeDocument/2006/relationships/image" Target="../media/image102.png"/><Relationship Id="rId2" Type="http://schemas.openxmlformats.org/officeDocument/2006/relationships/slideLayout" Target="../slideLayouts/slideLayout2.xml"/><Relationship Id="rId16" Type="http://schemas.openxmlformats.org/officeDocument/2006/relationships/image" Target="../media/image101.png"/><Relationship Id="rId20" Type="http://schemas.openxmlformats.org/officeDocument/2006/relationships/image" Target="../media/image104.png"/><Relationship Id="rId1" Type="http://schemas.openxmlformats.org/officeDocument/2006/relationships/tags" Target="../tags/tag34.xml"/><Relationship Id="rId6" Type="http://schemas.openxmlformats.org/officeDocument/2006/relationships/image" Target="../media/image50.png"/><Relationship Id="rId11" Type="http://schemas.openxmlformats.org/officeDocument/2006/relationships/image" Target="../media/image17.png"/><Relationship Id="rId5" Type="http://schemas.openxmlformats.org/officeDocument/2006/relationships/image" Target="../media/image92.png"/><Relationship Id="rId15" Type="http://schemas.openxmlformats.org/officeDocument/2006/relationships/image" Target="../media/image96.png"/><Relationship Id="rId10" Type="http://schemas.openxmlformats.org/officeDocument/2006/relationships/image" Target="../media/image16.png"/><Relationship Id="rId19" Type="http://schemas.openxmlformats.org/officeDocument/2006/relationships/image" Target="../media/image103.png"/><Relationship Id="rId4" Type="http://schemas.openxmlformats.org/officeDocument/2006/relationships/image" Target="../media/image91.jpeg"/><Relationship Id="rId9" Type="http://schemas.openxmlformats.org/officeDocument/2006/relationships/image" Target="../media/image15.png"/><Relationship Id="rId14" Type="http://schemas.openxmlformats.org/officeDocument/2006/relationships/image" Target="../media/image100.png"/><Relationship Id="rId22" Type="http://schemas.openxmlformats.org/officeDocument/2006/relationships/image" Target="../media/image46.jpg"/></Relationships>
</file>

<file path=ppt/slides/_rels/slide65.xml.rels><?xml version="1.0" encoding="UTF-8" standalone="yes"?>
<Relationships xmlns="http://schemas.openxmlformats.org/package/2006/relationships"><Relationship Id="rId8" Type="http://schemas.openxmlformats.org/officeDocument/2006/relationships/image" Target="../media/image18.JPG"/><Relationship Id="rId13" Type="http://schemas.openxmlformats.org/officeDocument/2006/relationships/image" Target="../media/image100.png"/><Relationship Id="rId18" Type="http://schemas.openxmlformats.org/officeDocument/2006/relationships/image" Target="../media/image107.png"/><Relationship Id="rId3" Type="http://schemas.openxmlformats.org/officeDocument/2006/relationships/notesSlide" Target="../notesSlides/notesSlide52.xml"/><Relationship Id="rId7" Type="http://schemas.microsoft.com/office/2007/relationships/hdphoto" Target="../media/hdphoto6.wdp"/><Relationship Id="rId12" Type="http://schemas.openxmlformats.org/officeDocument/2006/relationships/image" Target="../media/image93.png"/><Relationship Id="rId17" Type="http://schemas.openxmlformats.org/officeDocument/2006/relationships/image" Target="../media/image33.png"/><Relationship Id="rId2" Type="http://schemas.openxmlformats.org/officeDocument/2006/relationships/slideLayout" Target="../slideLayouts/slideLayout2.xml"/><Relationship Id="rId16" Type="http://schemas.openxmlformats.org/officeDocument/2006/relationships/image" Target="../media/image106.png"/><Relationship Id="rId1" Type="http://schemas.openxmlformats.org/officeDocument/2006/relationships/tags" Target="../tags/tag35.xml"/><Relationship Id="rId6" Type="http://schemas.openxmlformats.org/officeDocument/2006/relationships/image" Target="../media/image50.png"/><Relationship Id="rId11" Type="http://schemas.openxmlformats.org/officeDocument/2006/relationships/image" Target="../media/image17.png"/><Relationship Id="rId5" Type="http://schemas.openxmlformats.org/officeDocument/2006/relationships/image" Target="../media/image92.png"/><Relationship Id="rId15" Type="http://schemas.openxmlformats.org/officeDocument/2006/relationships/image" Target="../media/image101.png"/><Relationship Id="rId10" Type="http://schemas.openxmlformats.org/officeDocument/2006/relationships/image" Target="../media/image16.png"/><Relationship Id="rId4" Type="http://schemas.openxmlformats.org/officeDocument/2006/relationships/image" Target="../media/image91.jpeg"/><Relationship Id="rId9" Type="http://schemas.openxmlformats.org/officeDocument/2006/relationships/image" Target="../media/image15.png"/><Relationship Id="rId14" Type="http://schemas.openxmlformats.org/officeDocument/2006/relationships/image" Target="../media/image96.png"/></Relationships>
</file>

<file path=ppt/slides/_rels/slide66.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slideLayout" Target="../slideLayouts/slideLayout2.xml"/><Relationship Id="rId1" Type="http://schemas.openxmlformats.org/officeDocument/2006/relationships/tags" Target="../tags/tag36.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 Id="rId9" Type="http://schemas.openxmlformats.org/officeDocument/2006/relationships/image" Target="../media/image114.png"/></Relationships>
</file>

<file path=ppt/slides/_rels/slide67.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1.xml"/><Relationship Id="rId1" Type="http://schemas.openxmlformats.org/officeDocument/2006/relationships/tags" Target="../tags/tag3.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657239" y="4292139"/>
            <a:ext cx="8855534" cy="823912"/>
          </a:xfrm>
        </p:spPr>
        <p:txBody>
          <a:bodyPr>
            <a:noAutofit/>
          </a:bodyPr>
          <a:lstStyle/>
          <a:p>
            <a:pPr algn="ctr">
              <a:spcBef>
                <a:spcPts val="0"/>
              </a:spcBef>
            </a:pPr>
            <a:r>
              <a:rPr lang="en-US" sz="8000" b="1" dirty="0">
                <a:solidFill>
                  <a:schemeClr val="bg1"/>
                </a:solidFill>
                <a:latin typeface="Onyx" panose="04050602080702020203" pitchFamily="82" charset="0"/>
              </a:rPr>
              <a:t>SUPPER PROGRAM FOR FOOD SERVICES STAFF</a:t>
            </a:r>
          </a:p>
          <a:p>
            <a:pPr algn="ctr">
              <a:spcBef>
                <a:spcPts val="0"/>
              </a:spcBef>
            </a:pPr>
            <a:endParaRPr lang="en-US" sz="3200" b="1" dirty="0">
              <a:solidFill>
                <a:srgbClr val="000000"/>
              </a:solidFill>
            </a:endParaRPr>
          </a:p>
        </p:txBody>
      </p:sp>
      <p:sp>
        <p:nvSpPr>
          <p:cNvPr id="2" name="Flowchart: Connector 1">
            <a:extLst>
              <a:ext uri="{FF2B5EF4-FFF2-40B4-BE49-F238E27FC236}">
                <a16:creationId xmlns:a16="http://schemas.microsoft.com/office/drawing/2014/main" id="{78D8B04B-2B50-1CF2-8F11-991C294609FF}"/>
              </a:ext>
            </a:extLst>
          </p:cNvPr>
          <p:cNvSpPr/>
          <p:nvPr/>
        </p:nvSpPr>
        <p:spPr>
          <a:xfrm>
            <a:off x="8526463" y="3862137"/>
            <a:ext cx="3665538" cy="3626337"/>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lowchart: Connector 3">
            <a:extLst>
              <a:ext uri="{FF2B5EF4-FFF2-40B4-BE49-F238E27FC236}">
                <a16:creationId xmlns:a16="http://schemas.microsoft.com/office/drawing/2014/main" id="{05168083-C11C-A18C-ABA8-2230ACF14087}"/>
              </a:ext>
            </a:extLst>
          </p:cNvPr>
          <p:cNvSpPr/>
          <p:nvPr/>
        </p:nvSpPr>
        <p:spPr>
          <a:xfrm>
            <a:off x="7991806" y="4475747"/>
            <a:ext cx="995784" cy="1026912"/>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lowchart: Connector 4">
            <a:extLst>
              <a:ext uri="{FF2B5EF4-FFF2-40B4-BE49-F238E27FC236}">
                <a16:creationId xmlns:a16="http://schemas.microsoft.com/office/drawing/2014/main" id="{14EE70AA-CDAA-F376-C78A-C00A5D291648}"/>
              </a:ext>
            </a:extLst>
          </p:cNvPr>
          <p:cNvSpPr/>
          <p:nvPr/>
        </p:nvSpPr>
        <p:spPr>
          <a:xfrm>
            <a:off x="-955184" y="-623723"/>
            <a:ext cx="3469783" cy="3644904"/>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2" descr="Image preview">
            <a:extLst>
              <a:ext uri="{FF2B5EF4-FFF2-40B4-BE49-F238E27FC236}">
                <a16:creationId xmlns:a16="http://schemas.microsoft.com/office/drawing/2014/main" id="{6EBA64B1-B074-0CB1-B523-5D9D57FFA8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9987" y="1081012"/>
            <a:ext cx="3665538" cy="630969"/>
          </a:xfrm>
          <a:prstGeom prst="rect">
            <a:avLst/>
          </a:prstGeom>
          <a:noFill/>
          <a:extLst>
            <a:ext uri="{909E8E84-426E-40DD-AFC4-6F175D3DCCD1}">
              <a14:hiddenFill xmlns:a14="http://schemas.microsoft.com/office/drawing/2010/main">
                <a:solidFill>
                  <a:srgbClr val="FFFFFF"/>
                </a:solidFill>
              </a14:hiddenFill>
            </a:ext>
          </a:extLst>
        </p:spPr>
      </p:pic>
      <p:sp>
        <p:nvSpPr>
          <p:cNvPr id="6" name="Flowchart: Connector 5">
            <a:extLst>
              <a:ext uri="{FF2B5EF4-FFF2-40B4-BE49-F238E27FC236}">
                <a16:creationId xmlns:a16="http://schemas.microsoft.com/office/drawing/2014/main" id="{E728254F-C539-3D87-80A7-4B6B5EFE9741}"/>
              </a:ext>
            </a:extLst>
          </p:cNvPr>
          <p:cNvSpPr/>
          <p:nvPr/>
        </p:nvSpPr>
        <p:spPr>
          <a:xfrm>
            <a:off x="7735525" y="5711399"/>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ABFA29C7-A72A-15EC-80AF-051AD04E576D}"/>
              </a:ext>
            </a:extLst>
          </p:cNvPr>
          <p:cNvSpPr/>
          <p:nvPr/>
        </p:nvSpPr>
        <p:spPr>
          <a:xfrm>
            <a:off x="447266" y="2404606"/>
            <a:ext cx="1209973"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9057088"/>
      </p:ext>
    </p:extLst>
  </p:cSld>
  <p:clrMapOvr>
    <a:masterClrMapping/>
  </p:clrMapOvr>
  <mc:AlternateContent xmlns:mc="http://schemas.openxmlformats.org/markup-compatibility/2006" xmlns:p159="http://schemas.microsoft.com/office/powerpoint/2015/09/main">
    <mc:Choice Requires="p159">
      <p:transition spd="slow" advTm="15344">
        <p159:morph option="byObject"/>
      </p:transition>
    </mc:Choice>
    <mc:Fallback xmlns="">
      <p:transition spd="slow" advTm="15344">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4" name="Flowchart: Connector 33">
            <a:extLst>
              <a:ext uri="{FF2B5EF4-FFF2-40B4-BE49-F238E27FC236}">
                <a16:creationId xmlns:a16="http://schemas.microsoft.com/office/drawing/2014/main" id="{E14C066C-BF53-9C1B-4083-4DE52B9FF066}"/>
              </a:ext>
            </a:extLst>
          </p:cNvPr>
          <p:cNvSpPr/>
          <p:nvPr/>
        </p:nvSpPr>
        <p:spPr>
          <a:xfrm>
            <a:off x="9544476" y="-1197670"/>
            <a:ext cx="2267388" cy="2349276"/>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1F3907E5-D562-9C03-0B19-C7C2CC872447}"/>
              </a:ext>
            </a:extLst>
          </p:cNvPr>
          <p:cNvSpPr/>
          <p:nvPr/>
        </p:nvSpPr>
        <p:spPr>
          <a:xfrm>
            <a:off x="949022" y="1790060"/>
            <a:ext cx="5239196" cy="4786645"/>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1137878" y="3041214"/>
            <a:ext cx="10515600" cy="1325563"/>
          </a:xfrm>
        </p:spPr>
        <p:txBody>
          <a:bodyPr>
            <a:normAutofit/>
          </a:bodyPr>
          <a:lstStyle/>
          <a:p>
            <a:pPr algn="l"/>
            <a:r>
              <a:rPr lang="en-US" sz="7500" dirty="0">
                <a:solidFill>
                  <a:schemeClr val="bg1"/>
                </a:solidFill>
              </a:rPr>
              <a:t>Mandatory Postings</a:t>
            </a:r>
          </a:p>
        </p:txBody>
      </p:sp>
      <p:sp>
        <p:nvSpPr>
          <p:cNvPr id="37" name="Content Placeholder 2">
            <a:extLst>
              <a:ext uri="{FF2B5EF4-FFF2-40B4-BE49-F238E27FC236}">
                <a16:creationId xmlns:a16="http://schemas.microsoft.com/office/drawing/2014/main" id="{3711B80F-6BB2-43D6-8538-51F7DCD4F191}"/>
              </a:ext>
            </a:extLst>
          </p:cNvPr>
          <p:cNvSpPr txBox="1">
            <a:spLocks/>
          </p:cNvSpPr>
          <p:nvPr/>
        </p:nvSpPr>
        <p:spPr>
          <a:xfrm>
            <a:off x="1797015" y="4547202"/>
            <a:ext cx="3508997" cy="1381524"/>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spcBef>
                <a:spcPts val="0"/>
              </a:spcBef>
              <a:buNone/>
            </a:pPr>
            <a:r>
              <a:rPr lang="en-US" altLang="en-US" sz="2400" dirty="0">
                <a:solidFill>
                  <a:schemeClr val="bg1"/>
                </a:solidFill>
                <a:latin typeface="Century Gothic" panose="020B0502020202020204" pitchFamily="34" charset="0"/>
              </a:rPr>
              <a:t>Post all 4 at every service area visible to public view. </a:t>
            </a:r>
          </a:p>
        </p:txBody>
      </p:sp>
      <p:grpSp>
        <p:nvGrpSpPr>
          <p:cNvPr id="36" name="Group 35">
            <a:extLst>
              <a:ext uri="{FF2B5EF4-FFF2-40B4-BE49-F238E27FC236}">
                <a16:creationId xmlns:a16="http://schemas.microsoft.com/office/drawing/2014/main" id="{C45EBD59-A56D-3065-F2B7-FF73E7D2ACD7}"/>
              </a:ext>
            </a:extLst>
          </p:cNvPr>
          <p:cNvGrpSpPr/>
          <p:nvPr/>
        </p:nvGrpSpPr>
        <p:grpSpPr>
          <a:xfrm>
            <a:off x="2030473" y="127347"/>
            <a:ext cx="4888583" cy="2062856"/>
            <a:chOff x="2030473" y="127347"/>
            <a:chExt cx="4888583" cy="2062856"/>
          </a:xfrm>
        </p:grpSpPr>
        <p:sp>
          <p:nvSpPr>
            <p:cNvPr id="28" name="Isosceles Triangle 27">
              <a:extLst>
                <a:ext uri="{FF2B5EF4-FFF2-40B4-BE49-F238E27FC236}">
                  <a16:creationId xmlns:a16="http://schemas.microsoft.com/office/drawing/2014/main" id="{CD8C3604-2CF7-3467-5F39-6F5767BE03BA}"/>
                </a:ext>
              </a:extLst>
            </p:cNvPr>
            <p:cNvSpPr/>
            <p:nvPr/>
          </p:nvSpPr>
          <p:spPr>
            <a:xfrm rot="12143378">
              <a:off x="5046515" y="1296749"/>
              <a:ext cx="871684" cy="893454"/>
            </a:xfrm>
            <a:prstGeom prst="triangle">
              <a:avLst>
                <a:gd name="adj" fmla="val 5153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lowchart: Terminator 9">
              <a:extLst>
                <a:ext uri="{FF2B5EF4-FFF2-40B4-BE49-F238E27FC236}">
                  <a16:creationId xmlns:a16="http://schemas.microsoft.com/office/drawing/2014/main" id="{8E0AE0A5-2B1D-A957-8902-A7749967C445}"/>
                </a:ext>
              </a:extLst>
            </p:cNvPr>
            <p:cNvSpPr/>
            <p:nvPr/>
          </p:nvSpPr>
          <p:spPr>
            <a:xfrm>
              <a:off x="2030473" y="127347"/>
              <a:ext cx="4888583" cy="1507561"/>
            </a:xfrm>
            <a:prstGeom prst="flowChartTerminator">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6111" y="257393"/>
              <a:ext cx="1712128" cy="1280108"/>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2373298" y="478832"/>
              <a:ext cx="2044721" cy="707886"/>
            </a:xfrm>
            <a:prstGeom prst="rect">
              <a:avLst/>
            </a:prstGeom>
            <a:noFill/>
          </p:spPr>
          <p:txBody>
            <a:bodyPr wrap="square" rtlCol="0">
              <a:spAutoFit/>
            </a:bodyPr>
            <a:lstStyle/>
            <a:p>
              <a:pPr algn="ctr"/>
              <a:r>
                <a:rPr lang="en-US" sz="2000" b="1" dirty="0">
                  <a:solidFill>
                    <a:schemeClr val="tx2">
                      <a:lumMod val="50000"/>
                    </a:schemeClr>
                  </a:solidFill>
                  <a:latin typeface="Century Gothic" panose="020B0502020202020204" pitchFamily="34" charset="0"/>
                </a:rPr>
                <a:t>Offer vs Serve Supper Guide</a:t>
              </a:r>
            </a:p>
          </p:txBody>
        </p:sp>
      </p:grpSp>
      <p:grpSp>
        <p:nvGrpSpPr>
          <p:cNvPr id="41" name="Group 40">
            <a:extLst>
              <a:ext uri="{FF2B5EF4-FFF2-40B4-BE49-F238E27FC236}">
                <a16:creationId xmlns:a16="http://schemas.microsoft.com/office/drawing/2014/main" id="{89325C1C-BBAC-A7A6-F13A-40D98C79D8AF}"/>
              </a:ext>
            </a:extLst>
          </p:cNvPr>
          <p:cNvGrpSpPr/>
          <p:nvPr/>
        </p:nvGrpSpPr>
        <p:grpSpPr>
          <a:xfrm>
            <a:off x="5997791" y="5061046"/>
            <a:ext cx="5293377" cy="1652336"/>
            <a:chOff x="5997791" y="5061046"/>
            <a:chExt cx="5293377" cy="1652336"/>
          </a:xfrm>
        </p:grpSpPr>
        <p:sp>
          <p:nvSpPr>
            <p:cNvPr id="33" name="Isosceles Triangle 32">
              <a:extLst>
                <a:ext uri="{FF2B5EF4-FFF2-40B4-BE49-F238E27FC236}">
                  <a16:creationId xmlns:a16="http://schemas.microsoft.com/office/drawing/2014/main" id="{C6D6AD6B-BD96-310F-22F6-FFD81994FE51}"/>
                </a:ext>
              </a:extLst>
            </p:cNvPr>
            <p:cNvSpPr/>
            <p:nvPr/>
          </p:nvSpPr>
          <p:spPr>
            <a:xfrm rot="17541519">
              <a:off x="6008676" y="5150992"/>
              <a:ext cx="871684" cy="893454"/>
            </a:xfrm>
            <a:prstGeom prst="triangle">
              <a:avLst>
                <a:gd name="adj" fmla="val 5153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Flowchart: Terminator 20">
              <a:extLst>
                <a:ext uri="{FF2B5EF4-FFF2-40B4-BE49-F238E27FC236}">
                  <a16:creationId xmlns:a16="http://schemas.microsoft.com/office/drawing/2014/main" id="{C1E1BD07-37AE-BBFB-ACD4-C4E1146753FC}"/>
                </a:ext>
              </a:extLst>
            </p:cNvPr>
            <p:cNvSpPr/>
            <p:nvPr/>
          </p:nvSpPr>
          <p:spPr>
            <a:xfrm>
              <a:off x="6526663" y="5061046"/>
              <a:ext cx="4764505" cy="1652336"/>
            </a:xfrm>
            <a:prstGeom prst="flowChartTermina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28" descr="A screenshot of a computer&#10;&#10;Description automatically generated">
              <a:extLst>
                <a:ext uri="{FF2B5EF4-FFF2-40B4-BE49-F238E27FC236}">
                  <a16:creationId xmlns:a16="http://schemas.microsoft.com/office/drawing/2014/main" id="{F4AD97F2-A7BE-1818-05E9-0A9CC1354BDD}"/>
                </a:ext>
              </a:extLst>
            </p:cNvPr>
            <p:cNvPicPr>
              <a:picLocks noChangeAspect="1"/>
            </p:cNvPicPr>
            <p:nvPr/>
          </p:nvPicPr>
          <p:blipFill>
            <a:blip r:embed="rId5"/>
            <a:stretch>
              <a:fillRect/>
            </a:stretch>
          </p:blipFill>
          <p:spPr>
            <a:xfrm>
              <a:off x="9231114" y="5323954"/>
              <a:ext cx="1638252" cy="1184330"/>
            </a:xfrm>
            <a:prstGeom prst="rect">
              <a:avLst/>
            </a:prstGeom>
            <a:ln w="38100">
              <a:solidFill>
                <a:srgbClr val="002060"/>
              </a:solidFill>
            </a:ln>
          </p:spPr>
        </p:pic>
        <p:sp>
          <p:nvSpPr>
            <p:cNvPr id="30" name="TextBox 29">
              <a:extLst>
                <a:ext uri="{FF2B5EF4-FFF2-40B4-BE49-F238E27FC236}">
                  <a16:creationId xmlns:a16="http://schemas.microsoft.com/office/drawing/2014/main" id="{9FBBFF8F-D449-BA54-5891-905B76BEFFFE}"/>
                </a:ext>
              </a:extLst>
            </p:cNvPr>
            <p:cNvSpPr txBox="1"/>
            <p:nvPr/>
          </p:nvSpPr>
          <p:spPr>
            <a:xfrm>
              <a:off x="7160542" y="5661852"/>
              <a:ext cx="1664238" cy="369332"/>
            </a:xfrm>
            <a:prstGeom prst="rect">
              <a:avLst/>
            </a:prstGeom>
            <a:noFill/>
          </p:spPr>
          <p:txBody>
            <a:bodyPr wrap="none" rtlCol="0">
              <a:spAutoFit/>
            </a:bodyPr>
            <a:lstStyle/>
            <a:p>
              <a:r>
                <a:rPr lang="en-US" b="1" dirty="0">
                  <a:solidFill>
                    <a:schemeClr val="tx2">
                      <a:lumMod val="50000"/>
                    </a:schemeClr>
                  </a:solidFill>
                  <a:latin typeface="Century Gothic" panose="020B0502020202020204" pitchFamily="34" charset="0"/>
                </a:rPr>
                <a:t>Supper Menu</a:t>
              </a:r>
            </a:p>
          </p:txBody>
        </p:sp>
      </p:grpSp>
      <p:grpSp>
        <p:nvGrpSpPr>
          <p:cNvPr id="39" name="Group 38">
            <a:extLst>
              <a:ext uri="{FF2B5EF4-FFF2-40B4-BE49-F238E27FC236}">
                <a16:creationId xmlns:a16="http://schemas.microsoft.com/office/drawing/2014/main" id="{9DA2DB63-0286-31FF-6DF3-00ACEA7B6822}"/>
              </a:ext>
            </a:extLst>
          </p:cNvPr>
          <p:cNvGrpSpPr/>
          <p:nvPr/>
        </p:nvGrpSpPr>
        <p:grpSpPr>
          <a:xfrm>
            <a:off x="6079936" y="1645826"/>
            <a:ext cx="5093992" cy="1889006"/>
            <a:chOff x="6079936" y="1645826"/>
            <a:chExt cx="5093992" cy="1889006"/>
          </a:xfrm>
        </p:grpSpPr>
        <p:sp>
          <p:nvSpPr>
            <p:cNvPr id="31" name="Isosceles Triangle 30">
              <a:extLst>
                <a:ext uri="{FF2B5EF4-FFF2-40B4-BE49-F238E27FC236}">
                  <a16:creationId xmlns:a16="http://schemas.microsoft.com/office/drawing/2014/main" id="{25B08FB8-2526-6AD0-CD95-AEBE61495DEE}"/>
                </a:ext>
              </a:extLst>
            </p:cNvPr>
            <p:cNvSpPr/>
            <p:nvPr/>
          </p:nvSpPr>
          <p:spPr>
            <a:xfrm rot="13784646">
              <a:off x="6090821" y="2652263"/>
              <a:ext cx="871684" cy="893454"/>
            </a:xfrm>
            <a:prstGeom prst="triangle">
              <a:avLst>
                <a:gd name="adj" fmla="val 5153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Flowchart: Terminator 22">
              <a:extLst>
                <a:ext uri="{FF2B5EF4-FFF2-40B4-BE49-F238E27FC236}">
                  <a16:creationId xmlns:a16="http://schemas.microsoft.com/office/drawing/2014/main" id="{E1A28DB1-061D-E520-3DA5-CA391E77C6B0}"/>
                </a:ext>
              </a:extLst>
            </p:cNvPr>
            <p:cNvSpPr/>
            <p:nvPr/>
          </p:nvSpPr>
          <p:spPr>
            <a:xfrm>
              <a:off x="6285345" y="1645826"/>
              <a:ext cx="4888583" cy="1507561"/>
            </a:xfrm>
            <a:prstGeom prst="flowChartTerminator">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3E387F9-905F-4B20-850C-F397BE185B7D}"/>
                </a:ext>
              </a:extLst>
            </p:cNvPr>
            <p:cNvSpPr/>
            <p:nvPr/>
          </p:nvSpPr>
          <p:spPr>
            <a:xfrm>
              <a:off x="6560084" y="2259933"/>
              <a:ext cx="2917786" cy="369332"/>
            </a:xfrm>
            <a:prstGeom prst="rect">
              <a:avLst/>
            </a:prstGeom>
          </p:spPr>
          <p:txBody>
            <a:bodyPr wrap="none">
              <a:spAutoFit/>
            </a:bodyPr>
            <a:lstStyle/>
            <a:p>
              <a:r>
                <a:rPr lang="en-US" b="1" dirty="0">
                  <a:solidFill>
                    <a:schemeClr val="tx2">
                      <a:lumMod val="50000"/>
                    </a:schemeClr>
                  </a:solidFill>
                  <a:latin typeface="Century Gothic" panose="020B0502020202020204" pitchFamily="34" charset="0"/>
                </a:rPr>
                <a:t>Health Inspection Report</a:t>
              </a:r>
            </a:p>
          </p:txBody>
        </p:sp>
        <p:pic>
          <p:nvPicPr>
            <p:cNvPr id="12" name="Picture 11">
              <a:extLst>
                <a:ext uri="{FF2B5EF4-FFF2-40B4-BE49-F238E27FC236}">
                  <a16:creationId xmlns:a16="http://schemas.microsoft.com/office/drawing/2014/main" id="{6B7354A6-5194-474C-B120-59B08E903214}"/>
                </a:ext>
              </a:extLst>
            </p:cNvPr>
            <p:cNvPicPr>
              <a:picLocks noChangeAspect="1"/>
            </p:cNvPicPr>
            <p:nvPr/>
          </p:nvPicPr>
          <p:blipFill>
            <a:blip r:embed="rId6"/>
            <a:stretch>
              <a:fillRect/>
            </a:stretch>
          </p:blipFill>
          <p:spPr>
            <a:xfrm>
              <a:off x="9526433" y="1786101"/>
              <a:ext cx="1047614" cy="1227009"/>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grpSp>
      <p:sp>
        <p:nvSpPr>
          <p:cNvPr id="26" name="Flowchart: Connector 25">
            <a:extLst>
              <a:ext uri="{FF2B5EF4-FFF2-40B4-BE49-F238E27FC236}">
                <a16:creationId xmlns:a16="http://schemas.microsoft.com/office/drawing/2014/main" id="{5FF7FD11-020C-414E-8440-ECBDC11F9BF8}"/>
              </a:ext>
            </a:extLst>
          </p:cNvPr>
          <p:cNvSpPr/>
          <p:nvPr/>
        </p:nvSpPr>
        <p:spPr>
          <a:xfrm>
            <a:off x="1437406" y="5676991"/>
            <a:ext cx="704651" cy="809965"/>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3793967D-7891-3C33-ACA5-BD4FB19A00CE}"/>
              </a:ext>
            </a:extLst>
          </p:cNvPr>
          <p:cNvGrpSpPr/>
          <p:nvPr/>
        </p:nvGrpSpPr>
        <p:grpSpPr>
          <a:xfrm>
            <a:off x="6459257" y="3353436"/>
            <a:ext cx="5352607" cy="1507561"/>
            <a:chOff x="6459257" y="3353436"/>
            <a:chExt cx="5352607" cy="1507561"/>
          </a:xfrm>
        </p:grpSpPr>
        <p:sp>
          <p:nvSpPr>
            <p:cNvPr id="32" name="Isosceles Triangle 31">
              <a:extLst>
                <a:ext uri="{FF2B5EF4-FFF2-40B4-BE49-F238E27FC236}">
                  <a16:creationId xmlns:a16="http://schemas.microsoft.com/office/drawing/2014/main" id="{6E168D38-2F2C-264C-A998-C7C20F96CA35}"/>
                </a:ext>
              </a:extLst>
            </p:cNvPr>
            <p:cNvSpPr/>
            <p:nvPr/>
          </p:nvSpPr>
          <p:spPr>
            <a:xfrm rot="15926303">
              <a:off x="6470142" y="3837078"/>
              <a:ext cx="871684" cy="893454"/>
            </a:xfrm>
            <a:prstGeom prst="triangle">
              <a:avLst>
                <a:gd name="adj" fmla="val 5153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Flowchart: Terminator 23">
              <a:extLst>
                <a:ext uri="{FF2B5EF4-FFF2-40B4-BE49-F238E27FC236}">
                  <a16:creationId xmlns:a16="http://schemas.microsoft.com/office/drawing/2014/main" id="{E008C1FE-11AF-007C-D0D6-78A94DB9FD64}"/>
                </a:ext>
              </a:extLst>
            </p:cNvPr>
            <p:cNvSpPr/>
            <p:nvPr/>
          </p:nvSpPr>
          <p:spPr>
            <a:xfrm>
              <a:off x="6923281" y="3353436"/>
              <a:ext cx="4888583" cy="1507561"/>
            </a:xfrm>
            <a:prstGeom prst="flowChartTerminator">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EFC7931-FF91-4089-B5E2-C9F48D95696D}"/>
                </a:ext>
              </a:extLst>
            </p:cNvPr>
            <p:cNvSpPr/>
            <p:nvPr/>
          </p:nvSpPr>
          <p:spPr>
            <a:xfrm>
              <a:off x="7608976" y="3810658"/>
              <a:ext cx="2241319" cy="646331"/>
            </a:xfrm>
            <a:prstGeom prst="rect">
              <a:avLst/>
            </a:prstGeom>
          </p:spPr>
          <p:txBody>
            <a:bodyPr wrap="none">
              <a:spAutoFit/>
            </a:bodyPr>
            <a:lstStyle/>
            <a:p>
              <a:pPr algn="ctr"/>
              <a:r>
                <a:rPr lang="en-US" b="1" dirty="0">
                  <a:solidFill>
                    <a:schemeClr val="tx2">
                      <a:lumMod val="50000"/>
                    </a:schemeClr>
                  </a:solidFill>
                  <a:latin typeface="Century Gothic" panose="020B0502020202020204" pitchFamily="34" charset="0"/>
                </a:rPr>
                <a:t>And Justice for All </a:t>
              </a:r>
            </a:p>
            <a:p>
              <a:pPr algn="ctr"/>
              <a:r>
                <a:rPr lang="en-US" b="1" dirty="0">
                  <a:solidFill>
                    <a:schemeClr val="tx2">
                      <a:lumMod val="50000"/>
                    </a:schemeClr>
                  </a:solidFill>
                  <a:latin typeface="Century Gothic" panose="020B0502020202020204" pitchFamily="34" charset="0"/>
                </a:rPr>
                <a:t>(11” x17”)</a:t>
              </a:r>
            </a:p>
          </p:txBody>
        </p:sp>
        <p:pic>
          <p:nvPicPr>
            <p:cNvPr id="6" name="Picture 5">
              <a:extLst>
                <a:ext uri="{FF2B5EF4-FFF2-40B4-BE49-F238E27FC236}">
                  <a16:creationId xmlns:a16="http://schemas.microsoft.com/office/drawing/2014/main" id="{7C170838-0923-46A0-8DEC-BDF0EFFA0E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21125" y="3435705"/>
              <a:ext cx="932997" cy="1343021"/>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grpSp>
      <p:sp>
        <p:nvSpPr>
          <p:cNvPr id="27" name="Flowchart: Connector 26">
            <a:extLst>
              <a:ext uri="{FF2B5EF4-FFF2-40B4-BE49-F238E27FC236}">
                <a16:creationId xmlns:a16="http://schemas.microsoft.com/office/drawing/2014/main" id="{301F8BF4-6C5D-A0DE-744C-1E88BA90940B}"/>
              </a:ext>
            </a:extLst>
          </p:cNvPr>
          <p:cNvSpPr/>
          <p:nvPr/>
        </p:nvSpPr>
        <p:spPr>
          <a:xfrm>
            <a:off x="991339" y="542135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Flowchart: Connector 34">
            <a:extLst>
              <a:ext uri="{FF2B5EF4-FFF2-40B4-BE49-F238E27FC236}">
                <a16:creationId xmlns:a16="http://schemas.microsoft.com/office/drawing/2014/main" id="{D1448FEA-7F54-77B0-FF07-A6EEADD69AFA}"/>
              </a:ext>
            </a:extLst>
          </p:cNvPr>
          <p:cNvSpPr/>
          <p:nvPr/>
        </p:nvSpPr>
        <p:spPr>
          <a:xfrm>
            <a:off x="9468731" y="367515"/>
            <a:ext cx="522888" cy="56536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979713528"/>
      </p:ext>
    </p:extLst>
  </p:cSld>
  <p:clrMapOvr>
    <a:masterClrMapping/>
  </p:clrMapOvr>
  <mc:AlternateContent xmlns:mc="http://schemas.openxmlformats.org/markup-compatibility/2006" xmlns:p159="http://schemas.microsoft.com/office/powerpoint/2015/09/main">
    <mc:Choice Requires="p159">
      <p:transition spd="slow" advTm="75249">
        <p159:morph option="byObject"/>
      </p:transition>
    </mc:Choice>
    <mc:Fallback xmlns="">
      <p:transition spd="slow" advTm="7524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FBF57E25-34BB-DC8D-40C7-BC2FCF76EF6B}"/>
              </a:ext>
            </a:extLst>
          </p:cNvPr>
          <p:cNvSpPr/>
          <p:nvPr/>
        </p:nvSpPr>
        <p:spPr>
          <a:xfrm>
            <a:off x="6673148" y="1762943"/>
            <a:ext cx="5239196" cy="4786645"/>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7441423" y="2851821"/>
            <a:ext cx="3797128" cy="1325563"/>
          </a:xfrm>
        </p:spPr>
        <p:txBody>
          <a:bodyPr>
            <a:noAutofit/>
          </a:bodyPr>
          <a:lstStyle/>
          <a:p>
            <a:r>
              <a:rPr lang="en-US" sz="6000" dirty="0">
                <a:solidFill>
                  <a:schemeClr val="bg1"/>
                </a:solidFill>
              </a:rPr>
              <a:t>Eating Area Posters</a:t>
            </a:r>
          </a:p>
        </p:txBody>
      </p:sp>
      <p:sp>
        <p:nvSpPr>
          <p:cNvPr id="37" name="Content Placeholder 2">
            <a:extLst>
              <a:ext uri="{FF2B5EF4-FFF2-40B4-BE49-F238E27FC236}">
                <a16:creationId xmlns:a16="http://schemas.microsoft.com/office/drawing/2014/main" id="{3711B80F-6BB2-43D6-8538-51F7DCD4F191}"/>
              </a:ext>
            </a:extLst>
          </p:cNvPr>
          <p:cNvSpPr txBox="1">
            <a:spLocks/>
          </p:cNvSpPr>
          <p:nvPr/>
        </p:nvSpPr>
        <p:spPr>
          <a:xfrm>
            <a:off x="7249973" y="4566000"/>
            <a:ext cx="4085546" cy="930622"/>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1000"/>
              </a:spcAft>
              <a:buNone/>
            </a:pPr>
            <a:r>
              <a:rPr lang="en-US" altLang="en-US" sz="2400" dirty="0">
                <a:solidFill>
                  <a:schemeClr val="bg1"/>
                </a:solidFill>
                <a:latin typeface="Century Gothic" panose="020B0502020202020204" pitchFamily="34" charset="0"/>
              </a:rPr>
              <a:t>Used to aid students in where to eat supper meals.</a:t>
            </a:r>
          </a:p>
        </p:txBody>
      </p:sp>
      <p:sp>
        <p:nvSpPr>
          <p:cNvPr id="3" name="Flowchart: Connector 2">
            <a:extLst>
              <a:ext uri="{FF2B5EF4-FFF2-40B4-BE49-F238E27FC236}">
                <a16:creationId xmlns:a16="http://schemas.microsoft.com/office/drawing/2014/main" id="{D75D761C-96E3-E231-A41E-386FBDE0036D}"/>
              </a:ext>
            </a:extLst>
          </p:cNvPr>
          <p:cNvSpPr/>
          <p:nvPr/>
        </p:nvSpPr>
        <p:spPr>
          <a:xfrm>
            <a:off x="11085327" y="5486574"/>
            <a:ext cx="704651" cy="809965"/>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lowchart: Connector 4">
            <a:extLst>
              <a:ext uri="{FF2B5EF4-FFF2-40B4-BE49-F238E27FC236}">
                <a16:creationId xmlns:a16="http://schemas.microsoft.com/office/drawing/2014/main" id="{73309460-D6E3-8EB0-66F7-B3747BF1C8D3}"/>
              </a:ext>
            </a:extLst>
          </p:cNvPr>
          <p:cNvSpPr/>
          <p:nvPr/>
        </p:nvSpPr>
        <p:spPr>
          <a:xfrm>
            <a:off x="10693744" y="6234904"/>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27C8B976-F22F-9528-C697-1CCCD5D47B7D}"/>
              </a:ext>
            </a:extLst>
          </p:cNvPr>
          <p:cNvGrpSpPr/>
          <p:nvPr/>
        </p:nvGrpSpPr>
        <p:grpSpPr>
          <a:xfrm>
            <a:off x="1020187" y="3834238"/>
            <a:ext cx="5268824" cy="1652336"/>
            <a:chOff x="1724350" y="5065389"/>
            <a:chExt cx="5268824" cy="1652336"/>
          </a:xfrm>
        </p:grpSpPr>
        <p:sp>
          <p:nvSpPr>
            <p:cNvPr id="7" name="Isosceles Triangle 6">
              <a:extLst>
                <a:ext uri="{FF2B5EF4-FFF2-40B4-BE49-F238E27FC236}">
                  <a16:creationId xmlns:a16="http://schemas.microsoft.com/office/drawing/2014/main" id="{B76B74D6-C4BB-74B8-659C-C31020543AAC}"/>
                </a:ext>
              </a:extLst>
            </p:cNvPr>
            <p:cNvSpPr/>
            <p:nvPr/>
          </p:nvSpPr>
          <p:spPr>
            <a:xfrm rot="3763608">
              <a:off x="6110605" y="5099583"/>
              <a:ext cx="871684" cy="893454"/>
            </a:xfrm>
            <a:prstGeom prst="triangle">
              <a:avLst>
                <a:gd name="adj" fmla="val 94796"/>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Terminator 7">
              <a:extLst>
                <a:ext uri="{FF2B5EF4-FFF2-40B4-BE49-F238E27FC236}">
                  <a16:creationId xmlns:a16="http://schemas.microsoft.com/office/drawing/2014/main" id="{D8E11B9D-7986-AEAC-DC28-E88CB2FC8ED9}"/>
                </a:ext>
              </a:extLst>
            </p:cNvPr>
            <p:cNvSpPr/>
            <p:nvPr/>
          </p:nvSpPr>
          <p:spPr>
            <a:xfrm>
              <a:off x="1724350" y="5065389"/>
              <a:ext cx="4764505" cy="1652336"/>
            </a:xfrm>
            <a:prstGeom prst="flowChartTerminator">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2C5CF839-23DC-4160-9368-A04EFDB242E2}"/>
                </a:ext>
              </a:extLst>
            </p:cNvPr>
            <p:cNvPicPr>
              <a:picLocks noChangeAspect="1"/>
            </p:cNvPicPr>
            <p:nvPr/>
          </p:nvPicPr>
          <p:blipFill>
            <a:blip r:embed="rId3"/>
            <a:stretch>
              <a:fillRect/>
            </a:stretch>
          </p:blipFill>
          <p:spPr>
            <a:xfrm>
              <a:off x="2945441" y="5114174"/>
              <a:ext cx="2497939" cy="1554764"/>
            </a:xfrm>
            <a:prstGeom prst="rect">
              <a:avLst/>
            </a:prstGeom>
          </p:spPr>
        </p:pic>
      </p:grpSp>
      <p:sp>
        <p:nvSpPr>
          <p:cNvPr id="17" name="Flowchart: Connector 16">
            <a:extLst>
              <a:ext uri="{FF2B5EF4-FFF2-40B4-BE49-F238E27FC236}">
                <a16:creationId xmlns:a16="http://schemas.microsoft.com/office/drawing/2014/main" id="{9D109864-A299-B280-D0FF-D7FB7596CA5C}"/>
              </a:ext>
            </a:extLst>
          </p:cNvPr>
          <p:cNvSpPr/>
          <p:nvPr/>
        </p:nvSpPr>
        <p:spPr>
          <a:xfrm>
            <a:off x="-138558" y="-961533"/>
            <a:ext cx="2267388" cy="2349276"/>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lowchart: Connector 17">
            <a:extLst>
              <a:ext uri="{FF2B5EF4-FFF2-40B4-BE49-F238E27FC236}">
                <a16:creationId xmlns:a16="http://schemas.microsoft.com/office/drawing/2014/main" id="{E8658565-7520-9927-2419-7CC3B554BD84}"/>
              </a:ext>
            </a:extLst>
          </p:cNvPr>
          <p:cNvSpPr/>
          <p:nvPr/>
        </p:nvSpPr>
        <p:spPr>
          <a:xfrm>
            <a:off x="1867386" y="560796"/>
            <a:ext cx="522888" cy="56536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54014178-DCE3-7CD7-24BA-87F49575B353}"/>
              </a:ext>
            </a:extLst>
          </p:cNvPr>
          <p:cNvGrpSpPr/>
          <p:nvPr/>
        </p:nvGrpSpPr>
        <p:grpSpPr>
          <a:xfrm>
            <a:off x="1554489" y="1463055"/>
            <a:ext cx="5279841" cy="1652336"/>
            <a:chOff x="-5279841" y="2185435"/>
            <a:chExt cx="5279841" cy="1652336"/>
          </a:xfrm>
        </p:grpSpPr>
        <p:grpSp>
          <p:nvGrpSpPr>
            <p:cNvPr id="22" name="Group 21">
              <a:extLst>
                <a:ext uri="{FF2B5EF4-FFF2-40B4-BE49-F238E27FC236}">
                  <a16:creationId xmlns:a16="http://schemas.microsoft.com/office/drawing/2014/main" id="{9EB837CF-978F-DC5F-1696-7AF93B2E88F5}"/>
                </a:ext>
              </a:extLst>
            </p:cNvPr>
            <p:cNvGrpSpPr/>
            <p:nvPr/>
          </p:nvGrpSpPr>
          <p:grpSpPr>
            <a:xfrm>
              <a:off x="-5279841" y="2185435"/>
              <a:ext cx="5279841" cy="1652336"/>
              <a:chOff x="-5478429" y="2029104"/>
              <a:chExt cx="5279841" cy="1652336"/>
            </a:xfrm>
          </p:grpSpPr>
          <p:sp>
            <p:nvSpPr>
              <p:cNvPr id="14" name="Isosceles Triangle 13">
                <a:extLst>
                  <a:ext uri="{FF2B5EF4-FFF2-40B4-BE49-F238E27FC236}">
                    <a16:creationId xmlns:a16="http://schemas.microsoft.com/office/drawing/2014/main" id="{523E694C-F96D-39D4-1985-406BF57A293B}"/>
                  </a:ext>
                </a:extLst>
              </p:cNvPr>
              <p:cNvSpPr>
                <a:spLocks/>
              </p:cNvSpPr>
              <p:nvPr/>
            </p:nvSpPr>
            <p:spPr>
              <a:xfrm rot="5400000">
                <a:off x="-1081157" y="2409880"/>
                <a:ext cx="871684" cy="893454"/>
              </a:xfrm>
              <a:prstGeom prst="triangle">
                <a:avLst>
                  <a:gd name="adj" fmla="val 5153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lowchart: Terminator 10">
                <a:extLst>
                  <a:ext uri="{FF2B5EF4-FFF2-40B4-BE49-F238E27FC236}">
                    <a16:creationId xmlns:a16="http://schemas.microsoft.com/office/drawing/2014/main" id="{5050D2DE-7D41-44F1-D8DA-BAA22167CECA}"/>
                  </a:ext>
                </a:extLst>
              </p:cNvPr>
              <p:cNvSpPr>
                <a:spLocks/>
              </p:cNvSpPr>
              <p:nvPr/>
            </p:nvSpPr>
            <p:spPr>
              <a:xfrm>
                <a:off x="-5478429" y="2029104"/>
                <a:ext cx="4764505" cy="1652336"/>
              </a:xfrm>
              <a:prstGeom prst="flowChartTerminator">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Content Placeholder 3">
                <a:extLst>
                  <a:ext uri="{FF2B5EF4-FFF2-40B4-BE49-F238E27FC236}">
                    <a16:creationId xmlns:a16="http://schemas.microsoft.com/office/drawing/2014/main" id="{B24620AB-96E2-494C-AAB9-D6E434C555EF}"/>
                  </a:ext>
                </a:extLst>
              </p:cNvPr>
              <p:cNvPicPr>
                <a:picLocks noGrp="1" noChangeAspect="1"/>
              </p:cNvPicPr>
              <p:nvPr>
                <p:ph sz="half" idx="2"/>
              </p:nvPr>
            </p:nvPicPr>
            <p:blipFill rotWithShape="1">
              <a:blip r:embed="rId4"/>
              <a:srcRect l="55503" t="8480" r="10348" b="20261"/>
              <a:stretch/>
            </p:blipFill>
            <p:spPr>
              <a:xfrm>
                <a:off x="-4233491" y="2093328"/>
                <a:ext cx="2138279" cy="1421274"/>
              </a:xfrm>
              <a:prstGeom prst="rect">
                <a:avLst/>
              </a:prstGeom>
              <a:ln w="6350">
                <a:noFill/>
              </a:ln>
              <a:effectLst/>
            </p:spPr>
          </p:pic>
        </p:grpSp>
        <p:cxnSp>
          <p:nvCxnSpPr>
            <p:cNvPr id="28" name="Straight Connector 27">
              <a:extLst>
                <a:ext uri="{FF2B5EF4-FFF2-40B4-BE49-F238E27FC236}">
                  <a16:creationId xmlns:a16="http://schemas.microsoft.com/office/drawing/2014/main" id="{B0EFF838-C664-C2D1-0008-0158A9D9AED8}"/>
                </a:ext>
              </a:extLst>
            </p:cNvPr>
            <p:cNvCxnSpPr/>
            <p:nvPr/>
          </p:nvCxnSpPr>
          <p:spPr>
            <a:xfrm>
              <a:off x="-3965114" y="3668224"/>
              <a:ext cx="2068490" cy="0"/>
            </a:xfrm>
            <a:prstGeom prst="line">
              <a:avLst/>
            </a:prstGeom>
            <a:ln w="3175">
              <a:solidFill>
                <a:srgbClr val="00000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546627182"/>
      </p:ext>
    </p:extLst>
  </p:cSld>
  <p:clrMapOvr>
    <a:masterClrMapping/>
  </p:clrMapOvr>
  <mc:AlternateContent xmlns:mc="http://schemas.openxmlformats.org/markup-compatibility/2006" xmlns:p159="http://schemas.microsoft.com/office/powerpoint/2015/09/main">
    <mc:Choice Requires="p159">
      <p:transition spd="slow" advTm="29650">
        <p159:morph option="byObject"/>
      </p:transition>
    </mc:Choice>
    <mc:Fallback xmlns="">
      <p:transition spd="slow" advTm="296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29"/>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1000"/>
                                  </p:stCondLst>
                                  <p:childTnLst>
                                    <p:set>
                                      <p:cBhvr>
                                        <p:cTn id="9"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5F5AD10E-DCE2-A122-46AA-3F4605DFDF14}"/>
              </a:ext>
            </a:extLst>
          </p:cNvPr>
          <p:cNvSpPr/>
          <p:nvPr/>
        </p:nvSpPr>
        <p:spPr>
          <a:xfrm>
            <a:off x="254161" y="2534670"/>
            <a:ext cx="6739891" cy="6404204"/>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3">
            <a:extLst>
              <a:ext uri="{FF2B5EF4-FFF2-40B4-BE49-F238E27FC236}">
                <a16:creationId xmlns:a16="http://schemas.microsoft.com/office/drawing/2014/main" id="{694A2A87-991C-4D3E-888A-C3E1A638A6C6}"/>
              </a:ext>
            </a:extLst>
          </p:cNvPr>
          <p:cNvSpPr>
            <a:spLocks noGrp="1"/>
          </p:cNvSpPr>
          <p:nvPr>
            <p:ph type="title"/>
          </p:nvPr>
        </p:nvSpPr>
        <p:spPr>
          <a:xfrm>
            <a:off x="5173980" y="252698"/>
            <a:ext cx="5955842" cy="1325563"/>
          </a:xfrm>
        </p:spPr>
        <p:txBody>
          <a:bodyPr>
            <a:normAutofit/>
          </a:bodyPr>
          <a:lstStyle/>
          <a:p>
            <a:pPr algn="l"/>
            <a:r>
              <a:rPr lang="en-US" sz="8000" dirty="0">
                <a:solidFill>
                  <a:schemeClr val="bg1">
                    <a:lumMod val="95000"/>
                  </a:schemeClr>
                </a:solidFill>
              </a:rPr>
              <a:t>Supper Menu: Entrée  </a:t>
            </a:r>
          </a:p>
        </p:txBody>
      </p:sp>
      <p:sp>
        <p:nvSpPr>
          <p:cNvPr id="6" name="Content Placeholder 2">
            <a:extLst>
              <a:ext uri="{FF2B5EF4-FFF2-40B4-BE49-F238E27FC236}">
                <a16:creationId xmlns:a16="http://schemas.microsoft.com/office/drawing/2014/main" id="{3711B80F-6BB2-43D6-8538-51F7DCD4F191}"/>
              </a:ext>
            </a:extLst>
          </p:cNvPr>
          <p:cNvSpPr txBox="1">
            <a:spLocks/>
          </p:cNvSpPr>
          <p:nvPr/>
        </p:nvSpPr>
        <p:spPr>
          <a:xfrm>
            <a:off x="5173980" y="1731951"/>
            <a:ext cx="7018020" cy="1081314"/>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1000"/>
              </a:spcAft>
              <a:buNone/>
            </a:pPr>
            <a:r>
              <a:rPr lang="en-US" altLang="en-US" sz="2400" dirty="0">
                <a:solidFill>
                  <a:schemeClr val="bg1">
                    <a:lumMod val="95000"/>
                  </a:schemeClr>
                </a:solidFill>
                <a:latin typeface="Century Gothic" panose="020B0502020202020204" pitchFamily="34" charset="0"/>
              </a:rPr>
              <a:t>There are two entrée options to choose from for supper. Every day, choose from a hot or cold option to serve. </a:t>
            </a:r>
          </a:p>
        </p:txBody>
      </p:sp>
      <p:sp>
        <p:nvSpPr>
          <p:cNvPr id="7" name="Content Placeholder 2">
            <a:extLst>
              <a:ext uri="{FF2B5EF4-FFF2-40B4-BE49-F238E27FC236}">
                <a16:creationId xmlns:a16="http://schemas.microsoft.com/office/drawing/2014/main" id="{3711B80F-6BB2-43D6-8538-51F7DCD4F191}"/>
              </a:ext>
            </a:extLst>
          </p:cNvPr>
          <p:cNvSpPr txBox="1">
            <a:spLocks/>
          </p:cNvSpPr>
          <p:nvPr/>
        </p:nvSpPr>
        <p:spPr>
          <a:xfrm>
            <a:off x="6994052" y="3021021"/>
            <a:ext cx="4666721" cy="2242455"/>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1000"/>
              </a:spcAft>
              <a:buFont typeface="Wingdings" panose="05000000000000000000" pitchFamily="2" charset="2"/>
              <a:buChar char="Ø"/>
            </a:pPr>
            <a:r>
              <a:rPr lang="en-US" altLang="en-US" sz="2400" dirty="0">
                <a:solidFill>
                  <a:schemeClr val="bg1">
                    <a:lumMod val="95000"/>
                  </a:schemeClr>
                </a:solidFill>
                <a:latin typeface="Century Gothic" panose="020B0502020202020204" pitchFamily="34" charset="0"/>
              </a:rPr>
              <a:t>Do not serve both entrée options</a:t>
            </a:r>
          </a:p>
          <a:p>
            <a:pPr>
              <a:spcBef>
                <a:spcPts val="0"/>
              </a:spcBef>
              <a:spcAft>
                <a:spcPts val="1000"/>
              </a:spcAft>
              <a:buFont typeface="Wingdings" panose="05000000000000000000" pitchFamily="2" charset="2"/>
              <a:buChar char="Ø"/>
            </a:pPr>
            <a:r>
              <a:rPr lang="en-US" altLang="en-US" sz="2400" b="1" dirty="0">
                <a:solidFill>
                  <a:schemeClr val="bg1">
                    <a:lumMod val="95000"/>
                  </a:schemeClr>
                </a:solidFill>
                <a:latin typeface="Century Gothic" panose="020B0502020202020204" pitchFamily="34" charset="0"/>
              </a:rPr>
              <a:t>All</a:t>
            </a:r>
            <a:r>
              <a:rPr lang="en-US" altLang="en-US" sz="2400" dirty="0">
                <a:solidFill>
                  <a:schemeClr val="bg1">
                    <a:lumMod val="95000"/>
                  </a:schemeClr>
                </a:solidFill>
                <a:latin typeface="Century Gothic" panose="020B0502020202020204" pitchFamily="34" charset="0"/>
              </a:rPr>
              <a:t> entrée items count towards 2 components:</a:t>
            </a:r>
          </a:p>
          <a:p>
            <a:pPr lvl="1">
              <a:spcBef>
                <a:spcPts val="0"/>
              </a:spcBef>
              <a:spcAft>
                <a:spcPts val="1000"/>
              </a:spcAft>
              <a:buFont typeface="Arial" panose="020B0604020202020204" pitchFamily="34" charset="0"/>
              <a:buChar char="•"/>
            </a:pPr>
            <a:r>
              <a:rPr lang="en-US" altLang="en-US" sz="2400" dirty="0">
                <a:solidFill>
                  <a:schemeClr val="bg1">
                    <a:lumMod val="95000"/>
                  </a:schemeClr>
                </a:solidFill>
                <a:latin typeface="Century Gothic" panose="020B0502020202020204" pitchFamily="34" charset="0"/>
              </a:rPr>
              <a:t>Meat/ meat alternate &amp; grain </a:t>
            </a:r>
          </a:p>
        </p:txBody>
      </p:sp>
      <p:pic>
        <p:nvPicPr>
          <p:cNvPr id="3" name="Picture 2" descr="A picture containing text, screenshot, font, number">
            <a:extLst>
              <a:ext uri="{FF2B5EF4-FFF2-40B4-BE49-F238E27FC236}">
                <a16:creationId xmlns:a16="http://schemas.microsoft.com/office/drawing/2014/main" id="{01836328-D16A-0BEB-C6CD-6937729EBE94}"/>
              </a:ext>
            </a:extLst>
          </p:cNvPr>
          <p:cNvPicPr>
            <a:picLocks noChangeAspect="1"/>
          </p:cNvPicPr>
          <p:nvPr/>
        </p:nvPicPr>
        <p:blipFill rotWithShape="1">
          <a:blip r:embed="rId3"/>
          <a:srcRect l="7585" t="1852" r="3169" b="12489"/>
          <a:stretch/>
        </p:blipFill>
        <p:spPr>
          <a:xfrm>
            <a:off x="955064" y="3907976"/>
            <a:ext cx="5338083" cy="2711000"/>
          </a:xfrm>
          <a:prstGeom prst="rect">
            <a:avLst/>
          </a:prstGeom>
          <a:ln>
            <a:solidFill>
              <a:srgbClr val="000000"/>
            </a:solidFill>
          </a:ln>
        </p:spPr>
      </p:pic>
      <p:sp>
        <p:nvSpPr>
          <p:cNvPr id="4" name="Flowchart: Connector 3">
            <a:extLst>
              <a:ext uri="{FF2B5EF4-FFF2-40B4-BE49-F238E27FC236}">
                <a16:creationId xmlns:a16="http://schemas.microsoft.com/office/drawing/2014/main" id="{3027C6C7-33A1-4769-1538-8EEB1C66CE5E}"/>
              </a:ext>
            </a:extLst>
          </p:cNvPr>
          <p:cNvSpPr/>
          <p:nvPr/>
        </p:nvSpPr>
        <p:spPr>
          <a:xfrm>
            <a:off x="254161" y="-921940"/>
            <a:ext cx="2267388" cy="2349276"/>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A65DFCE5-C70F-13CF-F783-DB93FF1C7E91}"/>
              </a:ext>
            </a:extLst>
          </p:cNvPr>
          <p:cNvSpPr/>
          <p:nvPr/>
        </p:nvSpPr>
        <p:spPr>
          <a:xfrm>
            <a:off x="2260105" y="632796"/>
            <a:ext cx="522888" cy="56536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ADE2908D-6240-52A0-6B1B-654401F930CF}"/>
              </a:ext>
            </a:extLst>
          </p:cNvPr>
          <p:cNvSpPr/>
          <p:nvPr/>
        </p:nvSpPr>
        <p:spPr>
          <a:xfrm>
            <a:off x="771617" y="2310283"/>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351BD488-077F-8052-7A2B-59A7A28B3618}"/>
              </a:ext>
            </a:extLst>
          </p:cNvPr>
          <p:cNvSpPr/>
          <p:nvPr/>
        </p:nvSpPr>
        <p:spPr>
          <a:xfrm>
            <a:off x="531227" y="3552929"/>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610C0AE0-846C-76B1-5899-A9C5FE62D485}"/>
              </a:ext>
            </a:extLst>
          </p:cNvPr>
          <p:cNvSpPr/>
          <p:nvPr/>
        </p:nvSpPr>
        <p:spPr>
          <a:xfrm>
            <a:off x="6680470" y="5946693"/>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3744146"/>
      </p:ext>
    </p:extLst>
  </p:cSld>
  <p:clrMapOvr>
    <a:masterClrMapping/>
  </p:clrMapOvr>
  <mc:AlternateContent xmlns:mc="http://schemas.openxmlformats.org/markup-compatibility/2006" xmlns:p159="http://schemas.microsoft.com/office/powerpoint/2015/09/main">
    <mc:Choice Requires="p159">
      <p:transition spd="slow" advTm="58226">
        <p159:morph option="byObject"/>
      </p:transition>
    </mc:Choice>
    <mc:Fallback xmlns="">
      <p:transition spd="slow" advTm="58226">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694A2A87-991C-4D3E-888A-C3E1A638A6C6}"/>
              </a:ext>
            </a:extLst>
          </p:cNvPr>
          <p:cNvSpPr>
            <a:spLocks noGrp="1"/>
          </p:cNvSpPr>
          <p:nvPr>
            <p:ph type="title"/>
          </p:nvPr>
        </p:nvSpPr>
        <p:spPr>
          <a:xfrm>
            <a:off x="352928" y="6600"/>
            <a:ext cx="10515600" cy="1325563"/>
          </a:xfrm>
        </p:spPr>
        <p:txBody>
          <a:bodyPr>
            <a:normAutofit/>
          </a:bodyPr>
          <a:lstStyle/>
          <a:p>
            <a:pPr algn="l"/>
            <a:r>
              <a:rPr lang="en-US" sz="8000" dirty="0">
                <a:solidFill>
                  <a:schemeClr val="bg1">
                    <a:lumMod val="95000"/>
                  </a:schemeClr>
                </a:solidFill>
              </a:rPr>
              <a:t>Supper Entrée Selection  </a:t>
            </a:r>
          </a:p>
        </p:txBody>
      </p:sp>
      <p:sp>
        <p:nvSpPr>
          <p:cNvPr id="6" name="Content Placeholder 2">
            <a:extLst>
              <a:ext uri="{FF2B5EF4-FFF2-40B4-BE49-F238E27FC236}">
                <a16:creationId xmlns:a16="http://schemas.microsoft.com/office/drawing/2014/main" id="{3711B80F-6BB2-43D6-8538-51F7DCD4F191}"/>
              </a:ext>
            </a:extLst>
          </p:cNvPr>
          <p:cNvSpPr txBox="1">
            <a:spLocks/>
          </p:cNvSpPr>
          <p:nvPr/>
        </p:nvSpPr>
        <p:spPr>
          <a:xfrm>
            <a:off x="352928" y="1607763"/>
            <a:ext cx="5952117" cy="1128599"/>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1000"/>
              </a:spcAft>
              <a:buNone/>
            </a:pPr>
            <a:r>
              <a:rPr lang="en-US" altLang="en-US" sz="2400" dirty="0">
                <a:solidFill>
                  <a:schemeClr val="bg1">
                    <a:lumMod val="95000"/>
                  </a:schemeClr>
                </a:solidFill>
                <a:latin typeface="Century Gothic" panose="020B0502020202020204" pitchFamily="34" charset="0"/>
              </a:rPr>
              <a:t>When deciding between a hot and cold supper item, serve the entrée that will drive the most participation from students at your site.</a:t>
            </a:r>
          </a:p>
        </p:txBody>
      </p:sp>
      <p:sp>
        <p:nvSpPr>
          <p:cNvPr id="7" name="Content Placeholder 2">
            <a:extLst>
              <a:ext uri="{FF2B5EF4-FFF2-40B4-BE49-F238E27FC236}">
                <a16:creationId xmlns:a16="http://schemas.microsoft.com/office/drawing/2014/main" id="{3711B80F-6BB2-43D6-8538-51F7DCD4F191}"/>
              </a:ext>
            </a:extLst>
          </p:cNvPr>
          <p:cNvSpPr txBox="1">
            <a:spLocks/>
          </p:cNvSpPr>
          <p:nvPr/>
        </p:nvSpPr>
        <p:spPr>
          <a:xfrm>
            <a:off x="1138492" y="3293893"/>
            <a:ext cx="4957508" cy="1873861"/>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1000"/>
              </a:spcAft>
              <a:buFont typeface="Wingdings" panose="05000000000000000000" pitchFamily="2" charset="2"/>
              <a:buChar char="Ø"/>
            </a:pPr>
            <a:r>
              <a:rPr lang="en-US" altLang="en-US" sz="2400" dirty="0">
                <a:solidFill>
                  <a:schemeClr val="bg1">
                    <a:lumMod val="95000"/>
                  </a:schemeClr>
                </a:solidFill>
                <a:latin typeface="Century Gothic" panose="020B0502020202020204" pitchFamily="34" charset="0"/>
              </a:rPr>
              <a:t>Serve the more popular item from the menu </a:t>
            </a:r>
          </a:p>
          <a:p>
            <a:pPr>
              <a:spcBef>
                <a:spcPts val="0"/>
              </a:spcBef>
              <a:spcAft>
                <a:spcPts val="1000"/>
              </a:spcAft>
              <a:buFont typeface="Wingdings" panose="05000000000000000000" pitchFamily="2" charset="2"/>
              <a:buChar char="Ø"/>
            </a:pPr>
            <a:r>
              <a:rPr lang="en-US" altLang="en-US" sz="2400" dirty="0">
                <a:solidFill>
                  <a:schemeClr val="bg1">
                    <a:lumMod val="95000"/>
                  </a:schemeClr>
                </a:solidFill>
                <a:latin typeface="Century Gothic" panose="020B0502020202020204" pitchFamily="34" charset="0"/>
              </a:rPr>
              <a:t>Increased participation results in greater revenue</a:t>
            </a:r>
          </a:p>
          <a:p>
            <a:pPr>
              <a:spcBef>
                <a:spcPts val="0"/>
              </a:spcBef>
              <a:spcAft>
                <a:spcPts val="1000"/>
              </a:spcAft>
              <a:buFont typeface="Wingdings" panose="05000000000000000000" pitchFamily="2" charset="2"/>
              <a:buChar char="Ø"/>
            </a:pPr>
            <a:r>
              <a:rPr lang="en-US" altLang="en-US" sz="2400" dirty="0">
                <a:solidFill>
                  <a:schemeClr val="bg1">
                    <a:lumMod val="95000"/>
                  </a:schemeClr>
                </a:solidFill>
                <a:latin typeface="Century Gothic" panose="020B0502020202020204" pitchFamily="34" charset="0"/>
              </a:rPr>
              <a:t>Our service goal is customer satisfaction over convenience </a:t>
            </a:r>
          </a:p>
        </p:txBody>
      </p:sp>
      <p:pic>
        <p:nvPicPr>
          <p:cNvPr id="3" name="Picture 2" descr="A group of boys eating at a table">
            <a:extLst>
              <a:ext uri="{FF2B5EF4-FFF2-40B4-BE49-F238E27FC236}">
                <a16:creationId xmlns:a16="http://schemas.microsoft.com/office/drawing/2014/main" id="{4E7D7A1A-2E59-A330-0247-26AC684E6D49}"/>
              </a:ext>
            </a:extLst>
          </p:cNvPr>
          <p:cNvPicPr>
            <a:picLocks noChangeAspect="1"/>
          </p:cNvPicPr>
          <p:nvPr/>
        </p:nvPicPr>
        <p:blipFill>
          <a:blip r:embed="rId3"/>
          <a:stretch>
            <a:fillRect/>
          </a:stretch>
        </p:blipFill>
        <p:spPr>
          <a:xfrm>
            <a:off x="7090610" y="444792"/>
            <a:ext cx="4684295" cy="4722962"/>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rgbClr val="333333"/>
            </a:contourClr>
          </a:sp3d>
        </p:spPr>
      </p:pic>
      <p:sp>
        <p:nvSpPr>
          <p:cNvPr id="4" name="Flowchart: Connector 3">
            <a:extLst>
              <a:ext uri="{FF2B5EF4-FFF2-40B4-BE49-F238E27FC236}">
                <a16:creationId xmlns:a16="http://schemas.microsoft.com/office/drawing/2014/main" id="{3F4A7E15-5871-B12C-E396-076602455591}"/>
              </a:ext>
            </a:extLst>
          </p:cNvPr>
          <p:cNvSpPr/>
          <p:nvPr/>
        </p:nvSpPr>
        <p:spPr>
          <a:xfrm>
            <a:off x="10280677" y="4007115"/>
            <a:ext cx="1640920" cy="1744955"/>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D68257AD-56F6-1F7C-1BFF-C43F88D5BD09}"/>
              </a:ext>
            </a:extLst>
          </p:cNvPr>
          <p:cNvSpPr/>
          <p:nvPr/>
        </p:nvSpPr>
        <p:spPr>
          <a:xfrm>
            <a:off x="9644468" y="4931969"/>
            <a:ext cx="782900" cy="820101"/>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4411752"/>
      </p:ext>
    </p:extLst>
  </p:cSld>
  <p:clrMapOvr>
    <a:masterClrMapping/>
  </p:clrMapOvr>
  <mc:AlternateContent xmlns:mc="http://schemas.openxmlformats.org/markup-compatibility/2006" xmlns:p159="http://schemas.microsoft.com/office/powerpoint/2015/09/main">
    <mc:Choice Requires="p159">
      <p:transition spd="slow" advTm="38047">
        <p159:morph option="byObject"/>
      </p:transition>
    </mc:Choice>
    <mc:Fallback xmlns="">
      <p:transition spd="slow" advTm="38047">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BDE5F95-CAB1-7AC4-8970-2F8D152C7E27}"/>
              </a:ext>
            </a:extLst>
          </p:cNvPr>
          <p:cNvPicPr>
            <a:picLocks noChangeAspect="1"/>
          </p:cNvPicPr>
          <p:nvPr/>
        </p:nvPicPr>
        <p:blipFill rotWithShape="1">
          <a:blip r:embed="rId4"/>
          <a:srcRect b="58128"/>
          <a:stretch/>
        </p:blipFill>
        <p:spPr>
          <a:xfrm>
            <a:off x="343457" y="859747"/>
            <a:ext cx="2992526" cy="2705184"/>
          </a:xfrm>
          <a:prstGeom prst="rect">
            <a:avLst/>
          </a:prstGeom>
        </p:spPr>
      </p:pic>
      <p:sp>
        <p:nvSpPr>
          <p:cNvPr id="2" name="Rectangle 1">
            <a:extLst>
              <a:ext uri="{FF2B5EF4-FFF2-40B4-BE49-F238E27FC236}">
                <a16:creationId xmlns:a16="http://schemas.microsoft.com/office/drawing/2014/main" id="{78688440-B9D9-1235-6E3E-7F0EFDFE1F0A}"/>
              </a:ext>
            </a:extLst>
          </p:cNvPr>
          <p:cNvSpPr/>
          <p:nvPr/>
        </p:nvSpPr>
        <p:spPr>
          <a:xfrm>
            <a:off x="3864596" y="0"/>
            <a:ext cx="8360230" cy="6858000"/>
          </a:xfrm>
          <a:prstGeom prst="rect">
            <a:avLst/>
          </a:prstGeom>
          <a:solidFill>
            <a:srgbClr val="7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3">
            <a:extLst>
              <a:ext uri="{FF2B5EF4-FFF2-40B4-BE49-F238E27FC236}">
                <a16:creationId xmlns:a16="http://schemas.microsoft.com/office/drawing/2014/main" id="{694A2A87-991C-4D3E-888A-C3E1A638A6C6}"/>
              </a:ext>
            </a:extLst>
          </p:cNvPr>
          <p:cNvSpPr>
            <a:spLocks noGrp="1"/>
          </p:cNvSpPr>
          <p:nvPr>
            <p:ph type="title"/>
          </p:nvPr>
        </p:nvSpPr>
        <p:spPr>
          <a:xfrm>
            <a:off x="4174004" y="255053"/>
            <a:ext cx="7741415" cy="1325563"/>
          </a:xfrm>
        </p:spPr>
        <p:txBody>
          <a:bodyPr>
            <a:noAutofit/>
          </a:bodyPr>
          <a:lstStyle/>
          <a:p>
            <a:pPr algn="l"/>
            <a:r>
              <a:rPr lang="en-US" sz="8800" dirty="0">
                <a:solidFill>
                  <a:schemeClr val="bg1">
                    <a:lumMod val="95000"/>
                  </a:schemeClr>
                </a:solidFill>
              </a:rPr>
              <a:t>Entrée Satisfaction Activity</a:t>
            </a:r>
          </a:p>
        </p:txBody>
      </p:sp>
      <p:sp>
        <p:nvSpPr>
          <p:cNvPr id="6" name="Content Placeholder 2">
            <a:extLst>
              <a:ext uri="{FF2B5EF4-FFF2-40B4-BE49-F238E27FC236}">
                <a16:creationId xmlns:a16="http://schemas.microsoft.com/office/drawing/2014/main" id="{3711B80F-6BB2-43D6-8538-51F7DCD4F191}"/>
              </a:ext>
            </a:extLst>
          </p:cNvPr>
          <p:cNvSpPr txBox="1">
            <a:spLocks/>
          </p:cNvSpPr>
          <p:nvPr/>
        </p:nvSpPr>
        <p:spPr>
          <a:xfrm>
            <a:off x="5167879" y="2212339"/>
            <a:ext cx="7056947" cy="1216661"/>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1000"/>
              </a:spcAft>
              <a:buNone/>
            </a:pPr>
            <a:r>
              <a:rPr lang="en-US" altLang="en-US" sz="2800" dirty="0">
                <a:solidFill>
                  <a:schemeClr val="bg1">
                    <a:lumMod val="95000"/>
                  </a:schemeClr>
                </a:solidFill>
                <a:latin typeface="Century Gothic" panose="020B0502020202020204" pitchFamily="34" charset="0"/>
              </a:rPr>
              <a:t>Let’s put ourselves in our student’s perspective. </a:t>
            </a:r>
          </a:p>
          <a:p>
            <a:pPr marL="0" indent="0">
              <a:spcBef>
                <a:spcPts val="0"/>
              </a:spcBef>
              <a:spcAft>
                <a:spcPts val="1000"/>
              </a:spcAft>
              <a:buNone/>
            </a:pPr>
            <a:endParaRPr lang="en-US" altLang="en-US" sz="2800" dirty="0">
              <a:solidFill>
                <a:schemeClr val="bg1">
                  <a:lumMod val="95000"/>
                </a:schemeClr>
              </a:solidFill>
              <a:latin typeface="Century Gothic" panose="020B0502020202020204" pitchFamily="34" charset="0"/>
            </a:endParaRPr>
          </a:p>
        </p:txBody>
      </p:sp>
      <p:sp>
        <p:nvSpPr>
          <p:cNvPr id="10" name="TextBox 9">
            <a:extLst>
              <a:ext uri="{FF2B5EF4-FFF2-40B4-BE49-F238E27FC236}">
                <a16:creationId xmlns:a16="http://schemas.microsoft.com/office/drawing/2014/main" id="{99D97001-E301-D8C4-B843-E29CFF63E118}"/>
              </a:ext>
            </a:extLst>
          </p:cNvPr>
          <p:cNvSpPr txBox="1"/>
          <p:nvPr/>
        </p:nvSpPr>
        <p:spPr>
          <a:xfrm>
            <a:off x="5206212" y="4219307"/>
            <a:ext cx="6152146" cy="1200329"/>
          </a:xfrm>
          <a:prstGeom prst="rect">
            <a:avLst/>
          </a:prstGeom>
          <a:noFill/>
        </p:spPr>
        <p:txBody>
          <a:bodyPr wrap="square">
            <a:spAutoFit/>
          </a:bodyPr>
          <a:lstStyle/>
          <a:p>
            <a:pPr marL="0" indent="0">
              <a:spcBef>
                <a:spcPts val="0"/>
              </a:spcBef>
              <a:spcAft>
                <a:spcPts val="1000"/>
              </a:spcAft>
              <a:buNone/>
            </a:pPr>
            <a:r>
              <a:rPr lang="en-US" altLang="en-US" sz="2400" b="1" dirty="0">
                <a:solidFill>
                  <a:schemeClr val="bg1">
                    <a:lumMod val="95000"/>
                  </a:schemeClr>
                </a:solidFill>
                <a:latin typeface="Century Gothic" panose="020B0502020202020204" pitchFamily="34" charset="0"/>
              </a:rPr>
              <a:t>If you were a student at your school, in any grade, what entrée would you select from the menu?</a:t>
            </a:r>
          </a:p>
        </p:txBody>
      </p:sp>
      <p:sp>
        <p:nvSpPr>
          <p:cNvPr id="11" name="Content Placeholder 2">
            <a:extLst>
              <a:ext uri="{FF2B5EF4-FFF2-40B4-BE49-F238E27FC236}">
                <a16:creationId xmlns:a16="http://schemas.microsoft.com/office/drawing/2014/main" id="{33E5DABC-6113-DCC9-78E1-828A1DFFB795}"/>
              </a:ext>
            </a:extLst>
          </p:cNvPr>
          <p:cNvSpPr txBox="1">
            <a:spLocks/>
          </p:cNvSpPr>
          <p:nvPr/>
        </p:nvSpPr>
        <p:spPr>
          <a:xfrm>
            <a:off x="5017136" y="1927158"/>
            <a:ext cx="7032611" cy="2055519"/>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1000"/>
              </a:spcAft>
              <a:buNone/>
            </a:pPr>
            <a:r>
              <a:rPr lang="en-US" altLang="en-US" sz="2800" dirty="0">
                <a:solidFill>
                  <a:schemeClr val="bg1">
                    <a:lumMod val="95000"/>
                  </a:schemeClr>
                </a:solidFill>
                <a:latin typeface="Century Gothic" panose="020B0502020202020204" pitchFamily="34" charset="0"/>
              </a:rPr>
              <a:t>If a majority of students are going to want the Cheeseburger entrée, then offer it on the menu rather than the Yellow Submarine Sandwich.</a:t>
            </a:r>
            <a:endParaRPr lang="en-US" altLang="en-US" sz="2800" dirty="0">
              <a:solidFill>
                <a:srgbClr val="000000"/>
              </a:solidFill>
              <a:latin typeface="Century Gothic" panose="020B0502020202020204" pitchFamily="34" charset="0"/>
            </a:endParaRPr>
          </a:p>
        </p:txBody>
      </p:sp>
      <p:sp>
        <p:nvSpPr>
          <p:cNvPr id="12" name="Content Placeholder 2">
            <a:extLst>
              <a:ext uri="{FF2B5EF4-FFF2-40B4-BE49-F238E27FC236}">
                <a16:creationId xmlns:a16="http://schemas.microsoft.com/office/drawing/2014/main" id="{1BD57E25-79AC-4535-CA30-EAADE71C879E}"/>
              </a:ext>
            </a:extLst>
          </p:cNvPr>
          <p:cNvSpPr txBox="1">
            <a:spLocks/>
          </p:cNvSpPr>
          <p:nvPr/>
        </p:nvSpPr>
        <p:spPr>
          <a:xfrm>
            <a:off x="4787968" y="3902603"/>
            <a:ext cx="6988631" cy="1813510"/>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1000"/>
              </a:spcAft>
              <a:buFont typeface="Wingdings" panose="05000000000000000000" pitchFamily="2" charset="2"/>
              <a:buChar char="Ø"/>
            </a:pPr>
            <a:r>
              <a:rPr lang="en-US" altLang="en-US" sz="2800" dirty="0">
                <a:solidFill>
                  <a:schemeClr val="bg1">
                    <a:lumMod val="95000"/>
                  </a:schemeClr>
                </a:solidFill>
                <a:latin typeface="Century Gothic" panose="020B0502020202020204" pitchFamily="34" charset="0"/>
              </a:rPr>
              <a:t>How many times a week would you like to receive a cold sandwich before you stopped coming to the cafeteria for supper?</a:t>
            </a:r>
            <a:endParaRPr lang="en-US" altLang="en-US" sz="2400" dirty="0">
              <a:solidFill>
                <a:schemeClr val="bg1">
                  <a:lumMod val="95000"/>
                </a:schemeClr>
              </a:solidFill>
              <a:latin typeface="Century Gothic" panose="020B0502020202020204" pitchFamily="34" charset="0"/>
            </a:endParaRPr>
          </a:p>
        </p:txBody>
      </p:sp>
      <p:sp>
        <p:nvSpPr>
          <p:cNvPr id="13" name="Oval 12">
            <a:extLst>
              <a:ext uri="{FF2B5EF4-FFF2-40B4-BE49-F238E27FC236}">
                <a16:creationId xmlns:a16="http://schemas.microsoft.com/office/drawing/2014/main" id="{C0EFF057-8134-F089-360B-7C93226C420E}"/>
              </a:ext>
            </a:extLst>
          </p:cNvPr>
          <p:cNvSpPr/>
          <p:nvPr/>
        </p:nvSpPr>
        <p:spPr>
          <a:xfrm>
            <a:off x="466776" y="1041197"/>
            <a:ext cx="2732204" cy="996217"/>
          </a:xfrm>
          <a:prstGeom prst="ellipse">
            <a:avLst/>
          </a:prstGeom>
          <a:noFill/>
          <a:ln w="57150">
            <a:solidFill>
              <a:srgbClr val="FFAE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7A1DBD00-834C-39E2-33B2-F860977AE284}"/>
              </a:ext>
            </a:extLst>
          </p:cNvPr>
          <p:cNvPicPr>
            <a:picLocks noChangeAspect="1"/>
          </p:cNvPicPr>
          <p:nvPr/>
        </p:nvPicPr>
        <p:blipFill rotWithShape="1">
          <a:blip r:embed="rId4"/>
          <a:srcRect t="70988"/>
          <a:stretch/>
        </p:blipFill>
        <p:spPr>
          <a:xfrm>
            <a:off x="343457" y="3403281"/>
            <a:ext cx="2978842" cy="1873404"/>
          </a:xfrm>
          <a:prstGeom prst="rect">
            <a:avLst/>
          </a:prstGeom>
        </p:spPr>
      </p:pic>
      <p:sp>
        <p:nvSpPr>
          <p:cNvPr id="16" name="Rectangle 15">
            <a:extLst>
              <a:ext uri="{FF2B5EF4-FFF2-40B4-BE49-F238E27FC236}">
                <a16:creationId xmlns:a16="http://schemas.microsoft.com/office/drawing/2014/main" id="{0F4CFA74-C075-4E7F-E9D0-304531C1686B}"/>
              </a:ext>
            </a:extLst>
          </p:cNvPr>
          <p:cNvSpPr/>
          <p:nvPr/>
        </p:nvSpPr>
        <p:spPr>
          <a:xfrm>
            <a:off x="-209607" y="698470"/>
            <a:ext cx="577515" cy="5461060"/>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9F7509F-7BC3-B109-626C-629FD471BD80}"/>
              </a:ext>
            </a:extLst>
          </p:cNvPr>
          <p:cNvSpPr/>
          <p:nvPr/>
        </p:nvSpPr>
        <p:spPr>
          <a:xfrm>
            <a:off x="3279387" y="698470"/>
            <a:ext cx="577515" cy="5461060"/>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lowchart: Connector 3">
            <a:extLst>
              <a:ext uri="{FF2B5EF4-FFF2-40B4-BE49-F238E27FC236}">
                <a16:creationId xmlns:a16="http://schemas.microsoft.com/office/drawing/2014/main" id="{F0D40428-3087-8D1A-C17B-B38C41BB32CD}"/>
              </a:ext>
            </a:extLst>
          </p:cNvPr>
          <p:cNvSpPr/>
          <p:nvPr/>
        </p:nvSpPr>
        <p:spPr>
          <a:xfrm>
            <a:off x="3407029" y="2532962"/>
            <a:ext cx="1435029" cy="15723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6A7FF4B0-FB46-C32C-3C1A-31A7DAC077D0}"/>
              </a:ext>
            </a:extLst>
          </p:cNvPr>
          <p:cNvSpPr/>
          <p:nvPr/>
        </p:nvSpPr>
        <p:spPr>
          <a:xfrm>
            <a:off x="3391104" y="3809257"/>
            <a:ext cx="782900" cy="820101"/>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575660465"/>
      </p:ext>
    </p:extLst>
  </p:cSld>
  <p:clrMapOvr>
    <a:masterClrMapping/>
  </p:clrMapOvr>
  <mc:AlternateContent xmlns:mc="http://schemas.openxmlformats.org/markup-compatibility/2006" xmlns:p159="http://schemas.microsoft.com/office/powerpoint/2015/09/main">
    <mc:Choice Requires="p159">
      <p:transition spd="slow" advTm="73205">
        <p159:morph option="byObject"/>
      </p:transition>
    </mc:Choice>
    <mc:Fallback xmlns="">
      <p:transition spd="slow" advTm="7320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0" grpId="0"/>
      <p:bldP spid="10" grpId="1"/>
      <p:bldP spid="11" grpId="0"/>
      <p:bldP spid="12" grpId="0"/>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2992806" y="-48848"/>
            <a:ext cx="10515600" cy="1325563"/>
          </a:xfrm>
        </p:spPr>
        <p:txBody>
          <a:bodyPr>
            <a:noAutofit/>
          </a:bodyPr>
          <a:lstStyle/>
          <a:p>
            <a:pPr algn="l"/>
            <a:r>
              <a:rPr lang="en-US" sz="8800" dirty="0">
                <a:solidFill>
                  <a:schemeClr val="bg1">
                    <a:lumMod val="95000"/>
                  </a:schemeClr>
                </a:solidFill>
              </a:rPr>
              <a:t>2-Week Menu Rotation</a:t>
            </a:r>
          </a:p>
        </p:txBody>
      </p:sp>
      <p:sp>
        <p:nvSpPr>
          <p:cNvPr id="37" name="Content Placeholder 2">
            <a:extLst>
              <a:ext uri="{FF2B5EF4-FFF2-40B4-BE49-F238E27FC236}">
                <a16:creationId xmlns:a16="http://schemas.microsoft.com/office/drawing/2014/main" id="{3711B80F-6BB2-43D6-8538-51F7DCD4F191}"/>
              </a:ext>
            </a:extLst>
          </p:cNvPr>
          <p:cNvSpPr txBox="1">
            <a:spLocks/>
          </p:cNvSpPr>
          <p:nvPr/>
        </p:nvSpPr>
        <p:spPr>
          <a:xfrm>
            <a:off x="1054015" y="5155401"/>
            <a:ext cx="11137985" cy="807359"/>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altLang="en-US" sz="2400" dirty="0">
                <a:solidFill>
                  <a:schemeClr val="bg1">
                    <a:lumMod val="95000"/>
                  </a:schemeClr>
                </a:solidFill>
                <a:latin typeface="Century Gothic" panose="020B0502020202020204" pitchFamily="34" charset="0"/>
              </a:rPr>
              <a:t>A rotating menu helps with forecasting and to reduce leftover stock.  </a:t>
            </a:r>
          </a:p>
        </p:txBody>
      </p:sp>
      <p:sp>
        <p:nvSpPr>
          <p:cNvPr id="21" name="Content Placeholder 2">
            <a:extLst>
              <a:ext uri="{FF2B5EF4-FFF2-40B4-BE49-F238E27FC236}">
                <a16:creationId xmlns:a16="http://schemas.microsoft.com/office/drawing/2014/main" id="{3711B80F-6BB2-43D6-8538-51F7DCD4F191}"/>
              </a:ext>
            </a:extLst>
          </p:cNvPr>
          <p:cNvSpPr txBox="1">
            <a:spLocks/>
          </p:cNvSpPr>
          <p:nvPr/>
        </p:nvSpPr>
        <p:spPr>
          <a:xfrm>
            <a:off x="1697013" y="5688612"/>
            <a:ext cx="10723306" cy="920264"/>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600"/>
              </a:spcBef>
              <a:buFont typeface="Wingdings" panose="05000000000000000000" pitchFamily="2" charset="2"/>
              <a:buChar char="Ø"/>
            </a:pPr>
            <a:r>
              <a:rPr lang="en-US" altLang="en-US" sz="2000" dirty="0">
                <a:solidFill>
                  <a:schemeClr val="bg1">
                    <a:lumMod val="95000"/>
                  </a:schemeClr>
                </a:solidFill>
                <a:latin typeface="Century Gothic" panose="020B0502020202020204" pitchFamily="34" charset="0"/>
              </a:rPr>
              <a:t>Assess participation weekly to help when projecting during EZ - Steps</a:t>
            </a:r>
          </a:p>
          <a:p>
            <a:pPr>
              <a:spcBef>
                <a:spcPts val="600"/>
              </a:spcBef>
              <a:buFont typeface="Wingdings" panose="05000000000000000000" pitchFamily="2" charset="2"/>
              <a:buChar char="Ø"/>
            </a:pPr>
            <a:r>
              <a:rPr lang="en-US" altLang="en-US" sz="2000" dirty="0">
                <a:solidFill>
                  <a:schemeClr val="bg1">
                    <a:lumMod val="95000"/>
                  </a:schemeClr>
                </a:solidFill>
                <a:latin typeface="Century Gothic" panose="020B0502020202020204" pitchFamily="34" charset="0"/>
              </a:rPr>
              <a:t>Review weekly shopping lists to avoid over/under ordering product</a:t>
            </a:r>
          </a:p>
          <a:p>
            <a:pPr>
              <a:spcBef>
                <a:spcPts val="600"/>
              </a:spcBef>
              <a:buFont typeface="Wingdings" panose="05000000000000000000" pitchFamily="2" charset="2"/>
              <a:buChar char="Ø"/>
            </a:pPr>
            <a:endParaRPr lang="en-US" altLang="en-US" sz="2400" dirty="0">
              <a:solidFill>
                <a:srgbClr val="000000"/>
              </a:solidFill>
              <a:latin typeface="Century Gothic" panose="020B0502020202020204" pitchFamily="34" charset="0"/>
            </a:endParaRPr>
          </a:p>
        </p:txBody>
      </p:sp>
      <p:grpSp>
        <p:nvGrpSpPr>
          <p:cNvPr id="10" name="Group 9">
            <a:extLst>
              <a:ext uri="{FF2B5EF4-FFF2-40B4-BE49-F238E27FC236}">
                <a16:creationId xmlns:a16="http://schemas.microsoft.com/office/drawing/2014/main" id="{380F8A0B-3EAF-D575-536B-29D47749303E}"/>
              </a:ext>
            </a:extLst>
          </p:cNvPr>
          <p:cNvGrpSpPr/>
          <p:nvPr/>
        </p:nvGrpSpPr>
        <p:grpSpPr>
          <a:xfrm>
            <a:off x="-2834106" y="1177111"/>
            <a:ext cx="3817617" cy="3913861"/>
            <a:chOff x="2411005" y="1177115"/>
            <a:chExt cx="3817617" cy="3913861"/>
          </a:xfrm>
        </p:grpSpPr>
        <p:sp>
          <p:nvSpPr>
            <p:cNvPr id="2" name="Flowchart: Connector 1">
              <a:extLst>
                <a:ext uri="{FF2B5EF4-FFF2-40B4-BE49-F238E27FC236}">
                  <a16:creationId xmlns:a16="http://schemas.microsoft.com/office/drawing/2014/main" id="{8BBFE957-2032-3CB6-0490-1DF941D013A7}"/>
                </a:ext>
              </a:extLst>
            </p:cNvPr>
            <p:cNvSpPr/>
            <p:nvPr/>
          </p:nvSpPr>
          <p:spPr>
            <a:xfrm>
              <a:off x="2411005" y="1177115"/>
              <a:ext cx="3817617" cy="3913861"/>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701C70A-5DF2-D93E-24F4-218C94ADE352}"/>
                </a:ext>
              </a:extLst>
            </p:cNvPr>
            <p:cNvPicPr>
              <a:picLocks noChangeAspect="1"/>
            </p:cNvPicPr>
            <p:nvPr/>
          </p:nvPicPr>
          <p:blipFill>
            <a:blip r:embed="rId3"/>
            <a:stretch>
              <a:fillRect/>
            </a:stretch>
          </p:blipFill>
          <p:spPr>
            <a:xfrm>
              <a:off x="2656654" y="2303713"/>
              <a:ext cx="3304674" cy="1660663"/>
            </a:xfrm>
            <a:prstGeom prst="rect">
              <a:avLst/>
            </a:prstGeom>
            <a:ln w="12700">
              <a:noFill/>
            </a:ln>
          </p:spPr>
        </p:pic>
        <p:sp>
          <p:nvSpPr>
            <p:cNvPr id="3" name="TextBox 2"/>
            <p:cNvSpPr txBox="1"/>
            <p:nvPr/>
          </p:nvSpPr>
          <p:spPr>
            <a:xfrm>
              <a:off x="3323913" y="1635560"/>
              <a:ext cx="1843548" cy="541212"/>
            </a:xfrm>
            <a:prstGeom prst="rect">
              <a:avLst/>
            </a:prstGeom>
            <a:solidFill>
              <a:schemeClr val="bg2"/>
            </a:solidFill>
          </p:spPr>
          <p:txBody>
            <a:bodyPr wrap="square" rtlCol="0">
              <a:spAutoFit/>
            </a:bodyPr>
            <a:lstStyle/>
            <a:p>
              <a:pPr algn="ctr"/>
              <a:r>
                <a:rPr lang="en-US" sz="2400" b="1" u="sng" dirty="0">
                  <a:solidFill>
                    <a:srgbClr val="000000"/>
                  </a:solidFill>
                  <a:effectLst>
                    <a:outerShdw blurRad="38100" dist="38100" dir="2700000" algn="tl">
                      <a:srgbClr val="000000">
                        <a:alpha val="43137"/>
                      </a:srgbClr>
                    </a:outerShdw>
                  </a:effectLst>
                </a:rPr>
                <a:t>WEEK 1</a:t>
              </a:r>
            </a:p>
          </p:txBody>
        </p:sp>
      </p:grpSp>
      <p:grpSp>
        <p:nvGrpSpPr>
          <p:cNvPr id="9" name="Group 8">
            <a:extLst>
              <a:ext uri="{FF2B5EF4-FFF2-40B4-BE49-F238E27FC236}">
                <a16:creationId xmlns:a16="http://schemas.microsoft.com/office/drawing/2014/main" id="{30FC5E8D-51FE-9BF8-0433-5463B224B2D2}"/>
              </a:ext>
            </a:extLst>
          </p:cNvPr>
          <p:cNvGrpSpPr/>
          <p:nvPr/>
        </p:nvGrpSpPr>
        <p:grpSpPr>
          <a:xfrm>
            <a:off x="11061679" y="1177113"/>
            <a:ext cx="3817617" cy="3913861"/>
            <a:chOff x="5834720" y="1169388"/>
            <a:chExt cx="3817617" cy="3913861"/>
          </a:xfrm>
        </p:grpSpPr>
        <p:sp>
          <p:nvSpPr>
            <p:cNvPr id="8" name="Flowchart: Connector 7">
              <a:extLst>
                <a:ext uri="{FF2B5EF4-FFF2-40B4-BE49-F238E27FC236}">
                  <a16:creationId xmlns:a16="http://schemas.microsoft.com/office/drawing/2014/main" id="{DCCBF570-CCA4-0B17-2F97-EB833211ABEF}"/>
                </a:ext>
              </a:extLst>
            </p:cNvPr>
            <p:cNvSpPr/>
            <p:nvPr/>
          </p:nvSpPr>
          <p:spPr>
            <a:xfrm>
              <a:off x="5834720" y="1169388"/>
              <a:ext cx="3817617" cy="3913861"/>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D19BD55-B0AE-FB00-19C7-FBD1C2F883DA}"/>
                </a:ext>
              </a:extLst>
            </p:cNvPr>
            <p:cNvPicPr>
              <a:picLocks noChangeAspect="1"/>
            </p:cNvPicPr>
            <p:nvPr/>
          </p:nvPicPr>
          <p:blipFill rotWithShape="1">
            <a:blip r:embed="rId4"/>
            <a:srcRect l="201" r="-1" b="-1653"/>
            <a:stretch/>
          </p:blipFill>
          <p:spPr>
            <a:xfrm>
              <a:off x="6149090" y="2295986"/>
              <a:ext cx="3304674" cy="1660663"/>
            </a:xfrm>
            <a:prstGeom prst="rect">
              <a:avLst/>
            </a:prstGeom>
            <a:ln w="19050">
              <a:noFill/>
            </a:ln>
          </p:spPr>
        </p:pic>
        <p:sp>
          <p:nvSpPr>
            <p:cNvPr id="18" name="TextBox 17"/>
            <p:cNvSpPr txBox="1"/>
            <p:nvPr/>
          </p:nvSpPr>
          <p:spPr>
            <a:xfrm>
              <a:off x="6919419" y="1587224"/>
              <a:ext cx="1843548" cy="540574"/>
            </a:xfrm>
            <a:prstGeom prst="rect">
              <a:avLst/>
            </a:prstGeom>
            <a:solidFill>
              <a:schemeClr val="bg2"/>
            </a:solidFill>
          </p:spPr>
          <p:txBody>
            <a:bodyPr wrap="square" rtlCol="0">
              <a:spAutoFit/>
            </a:bodyPr>
            <a:lstStyle/>
            <a:p>
              <a:pPr algn="ctr"/>
              <a:r>
                <a:rPr lang="en-US" sz="2400" b="1" u="sng" dirty="0">
                  <a:solidFill>
                    <a:srgbClr val="000000"/>
                  </a:solidFill>
                  <a:effectLst>
                    <a:outerShdw blurRad="38100" dist="38100" dir="2700000" algn="tl">
                      <a:srgbClr val="000000">
                        <a:alpha val="43137"/>
                      </a:srgbClr>
                    </a:outerShdw>
                  </a:effectLst>
                </a:rPr>
                <a:t>WEEK 2</a:t>
              </a:r>
            </a:p>
          </p:txBody>
        </p:sp>
      </p:grpSp>
      <p:sp>
        <p:nvSpPr>
          <p:cNvPr id="11" name="Flowchart: Connector 10">
            <a:extLst>
              <a:ext uri="{FF2B5EF4-FFF2-40B4-BE49-F238E27FC236}">
                <a16:creationId xmlns:a16="http://schemas.microsoft.com/office/drawing/2014/main" id="{211C2352-E499-4950-8CD3-29A2D6D6CC7E}"/>
              </a:ext>
            </a:extLst>
          </p:cNvPr>
          <p:cNvSpPr/>
          <p:nvPr/>
        </p:nvSpPr>
        <p:spPr>
          <a:xfrm>
            <a:off x="9644468" y="-367082"/>
            <a:ext cx="782900" cy="820101"/>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3CABDD34-3A6E-7F15-DE14-494120F7F598}"/>
              </a:ext>
            </a:extLst>
          </p:cNvPr>
          <p:cNvSpPr/>
          <p:nvPr/>
        </p:nvSpPr>
        <p:spPr>
          <a:xfrm>
            <a:off x="-77650" y="5680889"/>
            <a:ext cx="1435029" cy="15723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8338704"/>
      </p:ext>
    </p:extLst>
  </p:cSld>
  <p:clrMapOvr>
    <a:masterClrMapping/>
  </p:clrMapOvr>
  <mc:AlternateContent xmlns:mc="http://schemas.openxmlformats.org/markup-compatibility/2006" xmlns:p159="http://schemas.microsoft.com/office/powerpoint/2015/09/main">
    <mc:Choice Requires="p159">
      <p:transition spd="slow" advTm="31981">
        <p159:morph option="byObject"/>
      </p:transition>
    </mc:Choice>
    <mc:Fallback xmlns="">
      <p:transition spd="slow" advTm="319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08333E-6 -4.44444E-6 L -0.4401 0.00162 " pathEditMode="relative" rAng="0" ptsTypes="AA">
                                      <p:cBhvr>
                                        <p:cTn id="6" dur="2000" fill="hold"/>
                                        <p:tgtEl>
                                          <p:spTgt spid="9"/>
                                        </p:tgtEl>
                                        <p:attrNameLst>
                                          <p:attrName>ppt_x</p:attrName>
                                          <p:attrName>ppt_y</p:attrName>
                                        </p:attrNameLst>
                                      </p:cBhvr>
                                      <p:rCtr x="-22005" y="69"/>
                                    </p:animMotion>
                                  </p:childTnLst>
                                </p:cTn>
                              </p:par>
                              <p:par>
                                <p:cTn id="7" presetID="42" presetClass="path" presetSubtype="0" accel="50000" decel="50000" fill="hold" nodeType="withEffect">
                                  <p:stCondLst>
                                    <p:cond delay="0"/>
                                  </p:stCondLst>
                                  <p:childTnLst>
                                    <p:animMotion origin="layout" path="M 1.25E-6 -4.44444E-6 L 0.42578 -0.00069 " pathEditMode="relative" rAng="0" ptsTypes="AA">
                                      <p:cBhvr>
                                        <p:cTn id="8" dur="2000" fill="hold"/>
                                        <p:tgtEl>
                                          <p:spTgt spid="10"/>
                                        </p:tgtEl>
                                        <p:attrNameLst>
                                          <p:attrName>ppt_x</p:attrName>
                                          <p:attrName>ppt_y</p:attrName>
                                        </p:attrNameLst>
                                      </p:cBhvr>
                                      <p:rCtr x="21289"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6" name="Flowchart: Connector 5">
            <a:extLst>
              <a:ext uri="{FF2B5EF4-FFF2-40B4-BE49-F238E27FC236}">
                <a16:creationId xmlns:a16="http://schemas.microsoft.com/office/drawing/2014/main" id="{AF8AA931-4F54-FA77-9A3B-8BF27901B9FE}"/>
              </a:ext>
            </a:extLst>
          </p:cNvPr>
          <p:cNvSpPr/>
          <p:nvPr/>
        </p:nvSpPr>
        <p:spPr>
          <a:xfrm>
            <a:off x="2165933" y="112295"/>
            <a:ext cx="7138488" cy="6609347"/>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2993920" y="647644"/>
            <a:ext cx="5657265" cy="1325563"/>
          </a:xfrm>
        </p:spPr>
        <p:txBody>
          <a:bodyPr>
            <a:noAutofit/>
          </a:bodyPr>
          <a:lstStyle/>
          <a:p>
            <a:r>
              <a:rPr lang="en-US" sz="8800" dirty="0">
                <a:solidFill>
                  <a:schemeClr val="bg1">
                    <a:lumMod val="95000"/>
                  </a:schemeClr>
                </a:solidFill>
              </a:rPr>
              <a:t>Menu Guidelines</a:t>
            </a:r>
          </a:p>
        </p:txBody>
      </p:sp>
      <p:sp>
        <p:nvSpPr>
          <p:cNvPr id="37" name="Content Placeholder 2">
            <a:extLst>
              <a:ext uri="{FF2B5EF4-FFF2-40B4-BE49-F238E27FC236}">
                <a16:creationId xmlns:a16="http://schemas.microsoft.com/office/drawing/2014/main" id="{3711B80F-6BB2-43D6-8538-51F7DCD4F191}"/>
              </a:ext>
            </a:extLst>
          </p:cNvPr>
          <p:cNvSpPr txBox="1">
            <a:spLocks/>
          </p:cNvSpPr>
          <p:nvPr/>
        </p:nvSpPr>
        <p:spPr>
          <a:xfrm>
            <a:off x="3422489" y="1896384"/>
            <a:ext cx="5657265" cy="3469103"/>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buFont typeface="Wingdings" panose="05000000000000000000" pitchFamily="2" charset="2"/>
              <a:buChar char="Ø"/>
            </a:pPr>
            <a:r>
              <a:rPr lang="en-US" altLang="en-US" sz="2500" dirty="0">
                <a:solidFill>
                  <a:schemeClr val="bg1">
                    <a:lumMod val="95000"/>
                  </a:schemeClr>
                </a:solidFill>
                <a:latin typeface="Century Gothic" panose="020B0502020202020204" pitchFamily="34" charset="0"/>
              </a:rPr>
              <a:t>Hot or cold entrée must be served every day : </a:t>
            </a:r>
            <a:r>
              <a:rPr lang="en-US" altLang="en-US" sz="2500" b="1" dirty="0">
                <a:solidFill>
                  <a:schemeClr val="bg1">
                    <a:lumMod val="95000"/>
                  </a:schemeClr>
                </a:solidFill>
                <a:latin typeface="Century Gothic" panose="020B0502020202020204" pitchFamily="34" charset="0"/>
              </a:rPr>
              <a:t>not both</a:t>
            </a:r>
            <a:endParaRPr lang="en-US" altLang="en-US" sz="2500" dirty="0">
              <a:solidFill>
                <a:schemeClr val="bg1">
                  <a:lumMod val="95000"/>
                </a:schemeClr>
              </a:solidFill>
              <a:latin typeface="Century Gothic" panose="020B0502020202020204" pitchFamily="34" charset="0"/>
            </a:endParaRPr>
          </a:p>
          <a:p>
            <a:pPr>
              <a:spcBef>
                <a:spcPts val="0"/>
              </a:spcBef>
              <a:buFont typeface="Wingdings" panose="05000000000000000000" pitchFamily="2" charset="2"/>
              <a:buChar char="Ø"/>
            </a:pPr>
            <a:r>
              <a:rPr lang="en-US" altLang="en-US" sz="2500" dirty="0">
                <a:solidFill>
                  <a:schemeClr val="bg1">
                    <a:lumMod val="95000"/>
                  </a:schemeClr>
                </a:solidFill>
                <a:latin typeface="Century Gothic" panose="020B0502020202020204" pitchFamily="34" charset="0"/>
              </a:rPr>
              <a:t>All offerings must be available to every participant</a:t>
            </a:r>
          </a:p>
          <a:p>
            <a:pPr>
              <a:spcBef>
                <a:spcPts val="0"/>
              </a:spcBef>
              <a:buFont typeface="Wingdings" panose="05000000000000000000" pitchFamily="2" charset="2"/>
              <a:buChar char="Ø"/>
            </a:pPr>
            <a:r>
              <a:rPr lang="en-US" altLang="en-US" sz="2500" dirty="0">
                <a:solidFill>
                  <a:schemeClr val="bg1">
                    <a:lumMod val="95000"/>
                  </a:schemeClr>
                </a:solidFill>
                <a:latin typeface="Century Gothic" panose="020B0502020202020204" pitchFamily="34" charset="0"/>
              </a:rPr>
              <a:t>All 5 components must be offered; only 3 are required to be selected</a:t>
            </a:r>
          </a:p>
          <a:p>
            <a:pPr>
              <a:spcBef>
                <a:spcPts val="0"/>
              </a:spcBef>
              <a:buFont typeface="Wingdings" panose="05000000000000000000" pitchFamily="2" charset="2"/>
              <a:buChar char="Ø"/>
            </a:pPr>
            <a:r>
              <a:rPr lang="en-US" altLang="en-US" sz="2500" dirty="0">
                <a:solidFill>
                  <a:schemeClr val="bg1">
                    <a:lumMod val="95000"/>
                  </a:schemeClr>
                </a:solidFill>
                <a:latin typeface="Century Gothic" panose="020B0502020202020204" pitchFamily="34" charset="0"/>
              </a:rPr>
              <a:t>Offer 2 different types of milk, offer lactose free when requested</a:t>
            </a:r>
          </a:p>
        </p:txBody>
      </p:sp>
      <p:sp>
        <p:nvSpPr>
          <p:cNvPr id="7" name="Flowchart: Connector 6">
            <a:extLst>
              <a:ext uri="{FF2B5EF4-FFF2-40B4-BE49-F238E27FC236}">
                <a16:creationId xmlns:a16="http://schemas.microsoft.com/office/drawing/2014/main" id="{6084BC9C-FD57-15D0-6E7B-B0C9F7A80625}"/>
              </a:ext>
            </a:extLst>
          </p:cNvPr>
          <p:cNvSpPr/>
          <p:nvPr/>
        </p:nvSpPr>
        <p:spPr>
          <a:xfrm>
            <a:off x="1474737" y="3848396"/>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09F23D13-6248-0AF8-B865-25C90A987B1E}"/>
              </a:ext>
            </a:extLst>
          </p:cNvPr>
          <p:cNvSpPr/>
          <p:nvPr/>
        </p:nvSpPr>
        <p:spPr>
          <a:xfrm>
            <a:off x="2455139" y="5374467"/>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9EBABFFF-C4DC-3DE3-B826-4640FA35C163}"/>
              </a:ext>
            </a:extLst>
          </p:cNvPr>
          <p:cNvSpPr/>
          <p:nvPr/>
        </p:nvSpPr>
        <p:spPr>
          <a:xfrm>
            <a:off x="8879889" y="1310426"/>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C9976897-3390-BF14-9FD2-154DFAF582A6}"/>
              </a:ext>
            </a:extLst>
          </p:cNvPr>
          <p:cNvSpPr/>
          <p:nvPr/>
        </p:nvSpPr>
        <p:spPr>
          <a:xfrm>
            <a:off x="9732990" y="278585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1572622"/>
      </p:ext>
    </p:extLst>
  </p:cSld>
  <p:clrMapOvr>
    <a:masterClrMapping/>
  </p:clrMapOvr>
  <mc:AlternateContent xmlns:mc="http://schemas.openxmlformats.org/markup-compatibility/2006" xmlns:p159="http://schemas.microsoft.com/office/powerpoint/2015/09/main">
    <mc:Choice Requires="p159">
      <p:transition spd="slow" advTm="70160">
        <p159:morph option="byObject"/>
      </p:transition>
    </mc:Choice>
    <mc:Fallback xmlns="">
      <p:transition spd="slow" advTm="7016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CC9D6E0A-4226-32AD-CA37-6376B2D14FB5}"/>
              </a:ext>
            </a:extLst>
          </p:cNvPr>
          <p:cNvSpPr/>
          <p:nvPr/>
        </p:nvSpPr>
        <p:spPr>
          <a:xfrm>
            <a:off x="-2418858" y="-1310697"/>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itle 3">
            <a:extLst>
              <a:ext uri="{FF2B5EF4-FFF2-40B4-BE49-F238E27FC236}">
                <a16:creationId xmlns:a16="http://schemas.microsoft.com/office/drawing/2014/main" id="{5974B3F8-DBE7-4B29-A9D8-3D3A83F89CC6}"/>
              </a:ext>
            </a:extLst>
          </p:cNvPr>
          <p:cNvSpPr>
            <a:spLocks noGrp="1"/>
          </p:cNvSpPr>
          <p:nvPr>
            <p:ph type="title"/>
          </p:nvPr>
        </p:nvSpPr>
        <p:spPr>
          <a:xfrm>
            <a:off x="240632" y="527194"/>
            <a:ext cx="5211477" cy="1325563"/>
          </a:xfrm>
        </p:spPr>
        <p:txBody>
          <a:bodyPr>
            <a:noAutofit/>
          </a:bodyPr>
          <a:lstStyle/>
          <a:p>
            <a:r>
              <a:rPr lang="en-US" sz="7200" dirty="0">
                <a:solidFill>
                  <a:schemeClr val="tx2">
                    <a:lumMod val="50000"/>
                  </a:schemeClr>
                </a:solidFill>
              </a:rPr>
              <a:t>MEAL PATTERNS &amp; SUBSTITUTIONS</a:t>
            </a:r>
          </a:p>
        </p:txBody>
      </p:sp>
      <p:sp>
        <p:nvSpPr>
          <p:cNvPr id="26" name="Rectangle 25">
            <a:extLst>
              <a:ext uri="{FF2B5EF4-FFF2-40B4-BE49-F238E27FC236}">
                <a16:creationId xmlns:a16="http://schemas.microsoft.com/office/drawing/2014/main" id="{3BE0DD0D-AA35-4C3C-9A91-599B4AC6C28B}"/>
              </a:ext>
            </a:extLst>
          </p:cNvPr>
          <p:cNvSpPr/>
          <p:nvPr/>
        </p:nvSpPr>
        <p:spPr>
          <a:xfrm>
            <a:off x="296883" y="2596321"/>
            <a:ext cx="5352785" cy="3596882"/>
          </a:xfrm>
          <a:prstGeom prst="rect">
            <a:avLst/>
          </a:prstGeom>
          <a:noFill/>
        </p:spPr>
        <p:txBody>
          <a:bodyPr wrap="square">
            <a:spAutoFit/>
          </a:bodyPr>
          <a:lstStyle/>
          <a:p>
            <a:pPr>
              <a:lnSpc>
                <a:spcPct val="90000"/>
              </a:lnSpc>
              <a:spcBef>
                <a:spcPts val="1200"/>
              </a:spcBef>
              <a:spcAft>
                <a:spcPts val="400"/>
              </a:spcAft>
            </a:pPr>
            <a:r>
              <a:rPr lang="en-US" sz="2400" dirty="0">
                <a:solidFill>
                  <a:schemeClr val="tx2">
                    <a:lumMod val="50000"/>
                  </a:schemeClr>
                </a:solidFill>
                <a:latin typeface="Century Gothic" panose="020B0502020202020204" pitchFamily="34" charset="0"/>
              </a:rPr>
              <a:t>Ensure portion size and component type meet reimbursable meal requirements.</a:t>
            </a:r>
          </a:p>
          <a:p>
            <a:pPr marL="800100" lvl="1" indent="-342900">
              <a:lnSpc>
                <a:spcPct val="90000"/>
              </a:lnSpc>
              <a:spcBef>
                <a:spcPts val="1200"/>
              </a:spcBef>
              <a:buFont typeface="Wingdings" panose="05000000000000000000" pitchFamily="2" charset="2"/>
              <a:buChar char="Ø"/>
            </a:pPr>
            <a:r>
              <a:rPr lang="en-US" sz="2400" dirty="0">
                <a:solidFill>
                  <a:schemeClr val="tx2">
                    <a:lumMod val="50000"/>
                  </a:schemeClr>
                </a:solidFill>
                <a:latin typeface="Century Gothic" panose="020B0502020202020204" pitchFamily="34" charset="0"/>
              </a:rPr>
              <a:t>Posted menu must indicate substitutions</a:t>
            </a:r>
          </a:p>
          <a:p>
            <a:pPr marL="800100" lvl="1" indent="-342900">
              <a:lnSpc>
                <a:spcPct val="90000"/>
              </a:lnSpc>
              <a:spcBef>
                <a:spcPts val="1200"/>
              </a:spcBef>
              <a:buFont typeface="Wingdings" panose="05000000000000000000" pitchFamily="2" charset="2"/>
              <a:buChar char="Ø"/>
            </a:pPr>
            <a:r>
              <a:rPr lang="en-US" sz="2400" dirty="0">
                <a:solidFill>
                  <a:schemeClr val="tx2">
                    <a:lumMod val="50000"/>
                  </a:schemeClr>
                </a:solidFill>
                <a:latin typeface="Century Gothic" panose="020B0502020202020204" pitchFamily="34" charset="0"/>
              </a:rPr>
              <a:t>Cross out former food item and write substitution made in </a:t>
            </a:r>
            <a:r>
              <a:rPr lang="en-US" sz="2400" b="1" dirty="0">
                <a:solidFill>
                  <a:srgbClr val="7F0000"/>
                </a:solidFill>
                <a:latin typeface="Century Gothic" panose="020B0502020202020204" pitchFamily="34" charset="0"/>
              </a:rPr>
              <a:t>RED</a:t>
            </a:r>
            <a:r>
              <a:rPr lang="en-US" sz="2400" dirty="0">
                <a:solidFill>
                  <a:schemeClr val="tx2">
                    <a:lumMod val="50000"/>
                  </a:schemeClr>
                </a:solidFill>
                <a:latin typeface="Century Gothic" panose="020B0502020202020204" pitchFamily="34" charset="0"/>
              </a:rPr>
              <a:t> pen</a:t>
            </a:r>
          </a:p>
          <a:p>
            <a:pPr>
              <a:lnSpc>
                <a:spcPct val="90000"/>
              </a:lnSpc>
              <a:spcBef>
                <a:spcPts val="1200"/>
              </a:spcBef>
            </a:pPr>
            <a:endParaRPr lang="en-US" sz="2400" dirty="0">
              <a:solidFill>
                <a:srgbClr val="000000"/>
              </a:solidFill>
              <a:latin typeface="Century Gothic" panose="020B0502020202020204" pitchFamily="34" charset="0"/>
            </a:endParaRPr>
          </a:p>
        </p:txBody>
      </p:sp>
      <p:sp>
        <p:nvSpPr>
          <p:cNvPr id="5" name="Flowchart: Connector 4">
            <a:extLst>
              <a:ext uri="{FF2B5EF4-FFF2-40B4-BE49-F238E27FC236}">
                <a16:creationId xmlns:a16="http://schemas.microsoft.com/office/drawing/2014/main" id="{36A7096B-8E8A-6866-8E9C-985D864FED16}"/>
              </a:ext>
            </a:extLst>
          </p:cNvPr>
          <p:cNvSpPr/>
          <p:nvPr/>
        </p:nvSpPr>
        <p:spPr>
          <a:xfrm>
            <a:off x="5452109" y="176431"/>
            <a:ext cx="6739891" cy="6404204"/>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A screenshot of a computer">
            <a:extLst>
              <a:ext uri="{FF2B5EF4-FFF2-40B4-BE49-F238E27FC236}">
                <a16:creationId xmlns:a16="http://schemas.microsoft.com/office/drawing/2014/main" id="{B0D2E1E7-9999-3BE5-73C8-832FE93277E2}"/>
              </a:ext>
            </a:extLst>
          </p:cNvPr>
          <p:cNvPicPr>
            <a:picLocks noChangeAspect="1"/>
          </p:cNvPicPr>
          <p:nvPr/>
        </p:nvPicPr>
        <p:blipFill rotWithShape="1">
          <a:blip r:embed="rId4"/>
          <a:srcRect l="79651" t="7934" b="43868"/>
          <a:stretch/>
        </p:blipFill>
        <p:spPr>
          <a:xfrm>
            <a:off x="7172983" y="1249360"/>
            <a:ext cx="3325049" cy="4359280"/>
          </a:xfrm>
          <a:prstGeom prst="rect">
            <a:avLst/>
          </a:prstGeom>
        </p:spPr>
      </p:pic>
      <p:cxnSp>
        <p:nvCxnSpPr>
          <p:cNvPr id="3" name="Straight Connector 2"/>
          <p:cNvCxnSpPr>
            <a:cxnSpLocks/>
          </p:cNvCxnSpPr>
          <p:nvPr/>
        </p:nvCxnSpPr>
        <p:spPr>
          <a:xfrm>
            <a:off x="7172983" y="2878169"/>
            <a:ext cx="1470264" cy="0"/>
          </a:xfrm>
          <a:prstGeom prst="line">
            <a:avLst/>
          </a:prstGeom>
          <a:ln w="38100"/>
          <a:effectLst/>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8643247" y="2678114"/>
            <a:ext cx="1636028" cy="400110"/>
          </a:xfrm>
          <a:prstGeom prst="rect">
            <a:avLst/>
          </a:prstGeom>
          <a:noFill/>
        </p:spPr>
        <p:txBody>
          <a:bodyPr wrap="square" rtlCol="0">
            <a:spAutoFit/>
          </a:bodyPr>
          <a:lstStyle/>
          <a:p>
            <a:r>
              <a:rPr lang="en-US" sz="2000" b="1" dirty="0">
                <a:solidFill>
                  <a:srgbClr val="FF0000"/>
                </a:solidFill>
                <a:latin typeface="Bradley Hand ITC" panose="03070402050302030203" pitchFamily="66" charset="0"/>
              </a:rPr>
              <a:t>Baby Carrots</a:t>
            </a:r>
          </a:p>
        </p:txBody>
      </p:sp>
      <p:sp>
        <p:nvSpPr>
          <p:cNvPr id="6" name="Flowchart: Connector 5">
            <a:extLst>
              <a:ext uri="{FF2B5EF4-FFF2-40B4-BE49-F238E27FC236}">
                <a16:creationId xmlns:a16="http://schemas.microsoft.com/office/drawing/2014/main" id="{3752A268-95C8-03F2-A9CA-4B35531857EB}"/>
              </a:ext>
            </a:extLst>
          </p:cNvPr>
          <p:cNvSpPr/>
          <p:nvPr/>
        </p:nvSpPr>
        <p:spPr>
          <a:xfrm>
            <a:off x="11211407" y="5081742"/>
            <a:ext cx="782900" cy="820101"/>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1AC839E8-485D-3387-8A03-5780A365C27B}"/>
              </a:ext>
            </a:extLst>
          </p:cNvPr>
          <p:cNvSpPr/>
          <p:nvPr/>
        </p:nvSpPr>
        <p:spPr>
          <a:xfrm>
            <a:off x="10918330" y="5971609"/>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406527563"/>
      </p:ext>
    </p:extLst>
  </p:cSld>
  <p:clrMapOvr>
    <a:masterClrMapping/>
  </p:clrMapOvr>
  <mc:AlternateContent xmlns:mc="http://schemas.openxmlformats.org/markup-compatibility/2006" xmlns:p159="http://schemas.microsoft.com/office/powerpoint/2015/09/main">
    <mc:Choice Requires="p159">
      <p:transition spd="slow" advTm="28673">
        <p159:morph option="byObject"/>
      </p:transition>
    </mc:Choice>
    <mc:Fallback xmlns="">
      <p:transition spd="slow" advTm="2867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 presetClass="entr" presetSubtype="0" fill="hold" grpId="0" nodeType="withEffect">
                                  <p:stCondLst>
                                    <p:cond delay="100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80503964-ECD8-BB4D-2114-D4243939AF63}"/>
              </a:ext>
            </a:extLst>
          </p:cNvPr>
          <p:cNvSpPr>
            <a:spLocks noGrp="1"/>
          </p:cNvSpPr>
          <p:nvPr>
            <p:ph type="title"/>
          </p:nvPr>
        </p:nvSpPr>
        <p:spPr>
          <a:xfrm>
            <a:off x="3641108" y="-48735"/>
            <a:ext cx="8259294" cy="1325563"/>
          </a:xfrm>
        </p:spPr>
        <p:txBody>
          <a:bodyPr>
            <a:noAutofit/>
          </a:bodyPr>
          <a:lstStyle/>
          <a:p>
            <a:r>
              <a:rPr lang="en-US" sz="8000" dirty="0">
                <a:solidFill>
                  <a:schemeClr val="bg1"/>
                </a:solidFill>
              </a:rPr>
              <a:t>Making Substitutions</a:t>
            </a:r>
          </a:p>
        </p:txBody>
      </p:sp>
      <p:sp>
        <p:nvSpPr>
          <p:cNvPr id="14" name="Flowchart: Connector 13">
            <a:extLst>
              <a:ext uri="{FF2B5EF4-FFF2-40B4-BE49-F238E27FC236}">
                <a16:creationId xmlns:a16="http://schemas.microsoft.com/office/drawing/2014/main" id="{35601A9C-0583-3125-F52A-CE4758AB5BDD}"/>
              </a:ext>
            </a:extLst>
          </p:cNvPr>
          <p:cNvSpPr/>
          <p:nvPr/>
        </p:nvSpPr>
        <p:spPr>
          <a:xfrm>
            <a:off x="-654022" y="2565360"/>
            <a:ext cx="9320463" cy="7639463"/>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00A3DA1B-E1D3-74E1-B440-DBF5AF383353}"/>
              </a:ext>
            </a:extLst>
          </p:cNvPr>
          <p:cNvSpPr/>
          <p:nvPr/>
        </p:nvSpPr>
        <p:spPr>
          <a:xfrm>
            <a:off x="254161" y="-921940"/>
            <a:ext cx="2267388" cy="2349276"/>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F6EBA7FE-46C0-FEFA-AE24-4A1A05B89992}"/>
              </a:ext>
            </a:extLst>
          </p:cNvPr>
          <p:cNvSpPr/>
          <p:nvPr/>
        </p:nvSpPr>
        <p:spPr>
          <a:xfrm>
            <a:off x="2260105" y="632796"/>
            <a:ext cx="522888" cy="56536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2745626E-4B7E-44A9-10F5-1B4F2FF3578E}"/>
              </a:ext>
            </a:extLst>
          </p:cNvPr>
          <p:cNvSpPr/>
          <p:nvPr/>
        </p:nvSpPr>
        <p:spPr>
          <a:xfrm>
            <a:off x="771617" y="2310283"/>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lowchart: Connector 17">
            <a:extLst>
              <a:ext uri="{FF2B5EF4-FFF2-40B4-BE49-F238E27FC236}">
                <a16:creationId xmlns:a16="http://schemas.microsoft.com/office/drawing/2014/main" id="{FFCBEC02-8FE5-B5F0-31CD-C1F3B1705DCA}"/>
              </a:ext>
            </a:extLst>
          </p:cNvPr>
          <p:cNvSpPr/>
          <p:nvPr/>
        </p:nvSpPr>
        <p:spPr>
          <a:xfrm>
            <a:off x="154398" y="3517124"/>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6E9C0BDF-6B79-DC5B-6AE5-27CF04B24C4A}"/>
              </a:ext>
            </a:extLst>
          </p:cNvPr>
          <p:cNvSpPr/>
          <p:nvPr/>
        </p:nvSpPr>
        <p:spPr>
          <a:xfrm>
            <a:off x="8092144" y="6239729"/>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48E30996-CFE7-7C68-1CA8-3FD215696974}"/>
              </a:ext>
            </a:extLst>
          </p:cNvPr>
          <p:cNvPicPr>
            <a:picLocks noChangeAspect="1"/>
          </p:cNvPicPr>
          <p:nvPr/>
        </p:nvPicPr>
        <p:blipFill>
          <a:blip r:embed="rId3"/>
          <a:stretch>
            <a:fillRect/>
          </a:stretch>
        </p:blipFill>
        <p:spPr>
          <a:xfrm>
            <a:off x="496318" y="3970338"/>
            <a:ext cx="7019783" cy="2744325"/>
          </a:xfrm>
          <a:prstGeom prst="rect">
            <a:avLst/>
          </a:prstGeom>
        </p:spPr>
      </p:pic>
      <p:sp>
        <p:nvSpPr>
          <p:cNvPr id="20" name="Rectangle 19">
            <a:extLst>
              <a:ext uri="{FF2B5EF4-FFF2-40B4-BE49-F238E27FC236}">
                <a16:creationId xmlns:a16="http://schemas.microsoft.com/office/drawing/2014/main" id="{622C9A92-F85C-61B1-BDC6-766DA66CA206}"/>
              </a:ext>
            </a:extLst>
          </p:cNvPr>
          <p:cNvSpPr/>
          <p:nvPr/>
        </p:nvSpPr>
        <p:spPr>
          <a:xfrm>
            <a:off x="493030" y="4634049"/>
            <a:ext cx="7019783" cy="129301"/>
          </a:xfrm>
          <a:prstGeom prst="rect">
            <a:avLst/>
          </a:prstGeom>
          <a:noFill/>
          <a:ln w="25400">
            <a:solidFill>
              <a:srgbClr val="FFAE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A702DD3-7BCE-C0D9-F909-746A634C63B1}"/>
              </a:ext>
            </a:extLst>
          </p:cNvPr>
          <p:cNvSpPr/>
          <p:nvPr/>
        </p:nvSpPr>
        <p:spPr>
          <a:xfrm>
            <a:off x="496319" y="4979691"/>
            <a:ext cx="7019783" cy="129301"/>
          </a:xfrm>
          <a:prstGeom prst="rect">
            <a:avLst/>
          </a:prstGeom>
          <a:noFill/>
          <a:ln w="25400">
            <a:solidFill>
              <a:srgbClr val="FFAE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C9FC7966-0BD6-A98E-EF74-37DA37488958}"/>
              </a:ext>
            </a:extLst>
          </p:cNvPr>
          <p:cNvSpPr txBox="1"/>
          <p:nvPr/>
        </p:nvSpPr>
        <p:spPr>
          <a:xfrm>
            <a:off x="2924701" y="1196464"/>
            <a:ext cx="9336181" cy="1323439"/>
          </a:xfrm>
          <a:prstGeom prst="rect">
            <a:avLst/>
          </a:prstGeom>
          <a:noFill/>
        </p:spPr>
        <p:txBody>
          <a:bodyPr wrap="square" rtlCol="0">
            <a:spAutoFit/>
          </a:bodyPr>
          <a:lstStyle/>
          <a:p>
            <a:r>
              <a:rPr lang="en-US" sz="2000" dirty="0">
                <a:solidFill>
                  <a:schemeClr val="bg1"/>
                </a:solidFill>
                <a:latin typeface="Century Gothic" panose="020B0502020202020204" pitchFamily="34" charset="0"/>
              </a:rPr>
              <a:t>When making substitutions, managers refer to the Menu Components Contribution List for an in depth look at the contributions of items offered on the menu. Located on the food services website in Menu’s under Menu Resources</a:t>
            </a:r>
            <a:r>
              <a:rPr lang="en-US" dirty="0">
                <a:solidFill>
                  <a:schemeClr val="bg1"/>
                </a:solidFill>
                <a:latin typeface="Century Gothic" panose="020B0502020202020204" pitchFamily="34" charset="0"/>
              </a:rPr>
              <a:t>. </a:t>
            </a:r>
          </a:p>
        </p:txBody>
      </p:sp>
      <p:sp>
        <p:nvSpPr>
          <p:cNvPr id="26" name="TextBox 25">
            <a:extLst>
              <a:ext uri="{FF2B5EF4-FFF2-40B4-BE49-F238E27FC236}">
                <a16:creationId xmlns:a16="http://schemas.microsoft.com/office/drawing/2014/main" id="{99E1AC7B-FC35-2CAC-504C-FA0D3657DEC7}"/>
              </a:ext>
            </a:extLst>
          </p:cNvPr>
          <p:cNvSpPr txBox="1"/>
          <p:nvPr/>
        </p:nvSpPr>
        <p:spPr>
          <a:xfrm>
            <a:off x="5904642" y="2438029"/>
            <a:ext cx="6171882" cy="954107"/>
          </a:xfrm>
          <a:prstGeom prst="rect">
            <a:avLst/>
          </a:prstGeom>
          <a:noFill/>
        </p:spPr>
        <p:txBody>
          <a:bodyPr wrap="none" rtlCol="0">
            <a:spAutoFit/>
          </a:bodyPr>
          <a:lstStyle/>
          <a:p>
            <a:r>
              <a:rPr lang="en-US" sz="2000" dirty="0">
                <a:solidFill>
                  <a:schemeClr val="bg1"/>
                </a:solidFill>
                <a:latin typeface="Century Gothic" panose="020B0502020202020204" pitchFamily="34" charset="0"/>
              </a:rPr>
              <a:t>For substitutions items being used must match in:</a:t>
            </a:r>
          </a:p>
          <a:p>
            <a:endParaRPr lang="en-US" dirty="0">
              <a:solidFill>
                <a:schemeClr val="bg1"/>
              </a:solidFill>
              <a:latin typeface="Century Gothic" panose="020B0502020202020204" pitchFamily="34" charset="0"/>
            </a:endParaRPr>
          </a:p>
          <a:p>
            <a:endParaRPr lang="en-US" dirty="0">
              <a:solidFill>
                <a:schemeClr val="bg1"/>
              </a:solidFill>
              <a:latin typeface="Century Gothic" panose="020B0502020202020204" pitchFamily="34" charset="0"/>
            </a:endParaRPr>
          </a:p>
        </p:txBody>
      </p:sp>
      <p:sp>
        <p:nvSpPr>
          <p:cNvPr id="27" name="TextBox 26">
            <a:extLst>
              <a:ext uri="{FF2B5EF4-FFF2-40B4-BE49-F238E27FC236}">
                <a16:creationId xmlns:a16="http://schemas.microsoft.com/office/drawing/2014/main" id="{FB5BC03F-28BF-803E-3BAA-B9551964DBCF}"/>
              </a:ext>
            </a:extLst>
          </p:cNvPr>
          <p:cNvSpPr txBox="1"/>
          <p:nvPr/>
        </p:nvSpPr>
        <p:spPr>
          <a:xfrm>
            <a:off x="8032917" y="2915082"/>
            <a:ext cx="3387466" cy="1600438"/>
          </a:xfrm>
          <a:prstGeom prst="rect">
            <a:avLst/>
          </a:prstGeom>
          <a:noFill/>
        </p:spPr>
        <p:txBody>
          <a:bodyPr wrap="none" rtlCol="0">
            <a:spAutoFit/>
          </a:bodyPr>
          <a:lstStyle/>
          <a:p>
            <a:pPr marL="285750" indent="-285750">
              <a:buFont typeface="Arial" panose="020B0604020202020204" pitchFamily="34" charset="0"/>
              <a:buChar char="•"/>
            </a:pPr>
            <a:r>
              <a:rPr lang="en-US" sz="2000" dirty="0">
                <a:solidFill>
                  <a:schemeClr val="bg1"/>
                </a:solidFill>
                <a:latin typeface="Century Gothic" panose="020B0502020202020204" pitchFamily="34" charset="0"/>
              </a:rPr>
              <a:t>Oz equivalency</a:t>
            </a:r>
          </a:p>
          <a:p>
            <a:pPr marL="285750" indent="-285750">
              <a:buFont typeface="Arial" panose="020B0604020202020204" pitchFamily="34" charset="0"/>
              <a:buChar char="•"/>
            </a:pPr>
            <a:r>
              <a:rPr lang="en-US" sz="2000" dirty="0">
                <a:solidFill>
                  <a:schemeClr val="bg1"/>
                </a:solidFill>
                <a:latin typeface="Century Gothic" panose="020B0502020202020204" pitchFamily="34" charset="0"/>
              </a:rPr>
              <a:t>Grain component</a:t>
            </a:r>
          </a:p>
          <a:p>
            <a:pPr marL="285750" indent="-285750">
              <a:buFont typeface="Arial" panose="020B0604020202020204" pitchFamily="34" charset="0"/>
              <a:buChar char="•"/>
            </a:pPr>
            <a:r>
              <a:rPr lang="en-US" sz="2000" dirty="0">
                <a:solidFill>
                  <a:schemeClr val="bg1"/>
                </a:solidFill>
                <a:latin typeface="Century Gothic" panose="020B0502020202020204" pitchFamily="34" charset="0"/>
              </a:rPr>
              <a:t>Fruit – Fruit</a:t>
            </a:r>
          </a:p>
          <a:p>
            <a:pPr marL="285750" indent="-285750">
              <a:buFont typeface="Arial" panose="020B0604020202020204" pitchFamily="34" charset="0"/>
              <a:buChar char="•"/>
            </a:pPr>
            <a:r>
              <a:rPr lang="en-US" sz="2000" dirty="0">
                <a:solidFill>
                  <a:schemeClr val="bg1"/>
                </a:solidFill>
                <a:latin typeface="Century Gothic" panose="020B0502020202020204" pitchFamily="34" charset="0"/>
              </a:rPr>
              <a:t>Vegetable - Vegetable</a:t>
            </a:r>
          </a:p>
          <a:p>
            <a:endParaRPr lang="en-US" dirty="0">
              <a:solidFill>
                <a:schemeClr val="bg1"/>
              </a:solidFill>
              <a:latin typeface="Century Gothic" panose="020B0502020202020204" pitchFamily="34" charset="0"/>
            </a:endParaRPr>
          </a:p>
        </p:txBody>
      </p:sp>
    </p:spTree>
    <p:custDataLst>
      <p:tags r:id="rId1"/>
    </p:custDataLst>
    <p:extLst>
      <p:ext uri="{BB962C8B-B14F-4D97-AF65-F5344CB8AC3E}">
        <p14:creationId xmlns:p14="http://schemas.microsoft.com/office/powerpoint/2010/main" val="1898266942"/>
      </p:ext>
    </p:extLst>
  </p:cSld>
  <p:clrMapOvr>
    <a:masterClrMapping/>
  </p:clrMapOvr>
  <mc:AlternateContent xmlns:mc="http://schemas.openxmlformats.org/markup-compatibility/2006" xmlns:p159="http://schemas.microsoft.com/office/powerpoint/2015/09/main">
    <mc:Choice Requires="p159">
      <p:transition spd="slow" advTm="48071">
        <p159:morph option="byObject"/>
      </p:transition>
    </mc:Choice>
    <mc:Fallback xmlns="">
      <p:transition spd="slow" advTm="4807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1000"/>
                                        <p:tgtEl>
                                          <p:spTgt spid="20"/>
                                        </p:tgtEl>
                                      </p:cBhvr>
                                    </p:animEffect>
                                  </p:childTnLst>
                                </p:cTn>
                              </p:par>
                            </p:childTnLst>
                          </p:cTn>
                        </p:par>
                        <p:par>
                          <p:cTn id="8" fill="hold">
                            <p:stCondLst>
                              <p:cond delay="1000"/>
                            </p:stCondLst>
                            <p:childTnLst>
                              <p:par>
                                <p:cTn id="9" presetID="22" presetClass="entr" presetSubtype="8" fill="hold" grpId="0" nodeType="afterEffect">
                                  <p:stCondLst>
                                    <p:cond delay="100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5E48B54-E42E-C52B-021F-19FE7CE76F4B}"/>
              </a:ext>
            </a:extLst>
          </p:cNvPr>
          <p:cNvSpPr/>
          <p:nvPr/>
        </p:nvSpPr>
        <p:spPr>
          <a:xfrm>
            <a:off x="0" y="7897"/>
            <a:ext cx="12192000" cy="1513452"/>
          </a:xfrm>
          <a:prstGeom prst="rect">
            <a:avLst/>
          </a:prstGeom>
          <a:solidFill>
            <a:srgbClr val="7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itle 3">
            <a:extLst>
              <a:ext uri="{FF2B5EF4-FFF2-40B4-BE49-F238E27FC236}">
                <a16:creationId xmlns:a16="http://schemas.microsoft.com/office/drawing/2014/main" id="{0C7F5628-E980-41A9-9209-7D5E26820BED}"/>
              </a:ext>
            </a:extLst>
          </p:cNvPr>
          <p:cNvSpPr>
            <a:spLocks noGrp="1"/>
          </p:cNvSpPr>
          <p:nvPr>
            <p:ph type="title"/>
          </p:nvPr>
        </p:nvSpPr>
        <p:spPr>
          <a:xfrm>
            <a:off x="239477" y="-325341"/>
            <a:ext cx="11579028" cy="1886263"/>
          </a:xfrm>
        </p:spPr>
        <p:txBody>
          <a:bodyPr>
            <a:noAutofit/>
          </a:bodyPr>
          <a:lstStyle/>
          <a:p>
            <a:r>
              <a:rPr lang="en-US" sz="8000" dirty="0">
                <a:solidFill>
                  <a:schemeClr val="bg1"/>
                </a:solidFill>
              </a:rPr>
              <a:t>Unequal Component Substitution</a:t>
            </a:r>
          </a:p>
        </p:txBody>
      </p:sp>
      <p:sp>
        <p:nvSpPr>
          <p:cNvPr id="2" name="Rectangle 1">
            <a:extLst>
              <a:ext uri="{FF2B5EF4-FFF2-40B4-BE49-F238E27FC236}">
                <a16:creationId xmlns:a16="http://schemas.microsoft.com/office/drawing/2014/main" id="{5F607547-88A3-6F7C-BAE0-713C307EE024}"/>
              </a:ext>
            </a:extLst>
          </p:cNvPr>
          <p:cNvSpPr/>
          <p:nvPr/>
        </p:nvSpPr>
        <p:spPr>
          <a:xfrm rot="5400000">
            <a:off x="3442912" y="3958843"/>
            <a:ext cx="5336652" cy="461665"/>
          </a:xfrm>
          <a:prstGeom prst="rect">
            <a:avLst/>
          </a:prstGeom>
          <a:solidFill>
            <a:srgbClr val="7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Content Placeholder 5">
            <a:extLst>
              <a:ext uri="{FF2B5EF4-FFF2-40B4-BE49-F238E27FC236}">
                <a16:creationId xmlns:a16="http://schemas.microsoft.com/office/drawing/2014/main" id="{39F70FEA-1691-472B-B780-F5BC535186B6}"/>
              </a:ext>
            </a:extLst>
          </p:cNvPr>
          <p:cNvSpPr>
            <a:spLocks noGrp="1"/>
          </p:cNvSpPr>
          <p:nvPr>
            <p:ph sz="half" idx="2"/>
          </p:nvPr>
        </p:nvSpPr>
        <p:spPr>
          <a:xfrm>
            <a:off x="403971" y="2534667"/>
            <a:ext cx="4399457" cy="461665"/>
          </a:xfrm>
          <a:prstGeom prst="rect">
            <a:avLst/>
          </a:prstGeom>
        </p:spPr>
        <p:txBody>
          <a:bodyPr wrap="square">
            <a:spAutoFit/>
          </a:bodyPr>
          <a:lstStyle/>
          <a:p>
            <a:pPr marL="57150" indent="0">
              <a:buNone/>
            </a:pPr>
            <a:r>
              <a:rPr lang="de-DE" sz="2400" dirty="0">
                <a:solidFill>
                  <a:schemeClr val="bg1"/>
                </a:solidFill>
                <a:latin typeface="Century Gothic" panose="020B0502020202020204" pitchFamily="34" charset="0"/>
              </a:rPr>
              <a:t>Breaded Chicken Tenders</a:t>
            </a:r>
          </a:p>
        </p:txBody>
      </p:sp>
      <p:sp>
        <p:nvSpPr>
          <p:cNvPr id="16" name="Content Placeholder 5">
            <a:extLst>
              <a:ext uri="{FF2B5EF4-FFF2-40B4-BE49-F238E27FC236}">
                <a16:creationId xmlns:a16="http://schemas.microsoft.com/office/drawing/2014/main" id="{CF069B96-84BE-4834-AA7C-507151A2D842}"/>
              </a:ext>
            </a:extLst>
          </p:cNvPr>
          <p:cNvSpPr txBox="1">
            <a:spLocks/>
          </p:cNvSpPr>
          <p:nvPr/>
        </p:nvSpPr>
        <p:spPr>
          <a:xfrm>
            <a:off x="686119" y="5227073"/>
            <a:ext cx="3380162" cy="461665"/>
          </a:xfrm>
          <a:prstGeom prst="rect">
            <a:avLst/>
          </a:prstGeom>
        </p:spPr>
        <p:txBody>
          <a:bodyPr vert="horz" wrap="square" lIns="91440" tIns="45720" rIns="91440" bIns="4572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 indent="0">
              <a:buNone/>
            </a:pPr>
            <a:r>
              <a:rPr lang="en-US" sz="2400" dirty="0">
                <a:solidFill>
                  <a:schemeClr val="bg1"/>
                </a:solidFill>
                <a:latin typeface="Century Gothic" panose="020B0502020202020204" pitchFamily="34" charset="0"/>
              </a:rPr>
              <a:t>Cherry Smooth Cup</a:t>
            </a:r>
          </a:p>
        </p:txBody>
      </p:sp>
      <p:sp>
        <p:nvSpPr>
          <p:cNvPr id="17" name="Rectangle 16">
            <a:extLst>
              <a:ext uri="{FF2B5EF4-FFF2-40B4-BE49-F238E27FC236}">
                <a16:creationId xmlns:a16="http://schemas.microsoft.com/office/drawing/2014/main" id="{AD105AA5-9B98-4CB4-B5BD-3132C8000157}"/>
              </a:ext>
            </a:extLst>
          </p:cNvPr>
          <p:cNvSpPr/>
          <p:nvPr/>
        </p:nvSpPr>
        <p:spPr>
          <a:xfrm>
            <a:off x="1265486" y="1708902"/>
            <a:ext cx="2229854" cy="511232"/>
          </a:xfrm>
          <a:prstGeom prst="rect">
            <a:avLst/>
          </a:prstGeom>
          <a:solidFill>
            <a:srgbClr val="558E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2">
                    <a:lumMod val="50000"/>
                  </a:schemeClr>
                </a:solidFill>
              </a:rPr>
              <a:t>MEAT &amp; GRAIN </a:t>
            </a:r>
          </a:p>
        </p:txBody>
      </p:sp>
      <p:sp>
        <p:nvSpPr>
          <p:cNvPr id="18" name="Rectangle 17">
            <a:extLst>
              <a:ext uri="{FF2B5EF4-FFF2-40B4-BE49-F238E27FC236}">
                <a16:creationId xmlns:a16="http://schemas.microsoft.com/office/drawing/2014/main" id="{E9867C75-68FC-410A-A7BF-CFD0C1DA0D87}"/>
              </a:ext>
            </a:extLst>
          </p:cNvPr>
          <p:cNvSpPr/>
          <p:nvPr/>
        </p:nvSpPr>
        <p:spPr>
          <a:xfrm>
            <a:off x="8546364" y="1708902"/>
            <a:ext cx="2229853" cy="511232"/>
          </a:xfrm>
          <a:prstGeom prst="rect">
            <a:avLst/>
          </a:prstGeom>
          <a:solidFill>
            <a:srgbClr val="558E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2">
                    <a:lumMod val="50000"/>
                  </a:schemeClr>
                </a:solidFill>
              </a:rPr>
              <a:t>MEAT</a:t>
            </a:r>
          </a:p>
        </p:txBody>
      </p:sp>
      <p:sp>
        <p:nvSpPr>
          <p:cNvPr id="19" name="Rectangle 18">
            <a:extLst>
              <a:ext uri="{FF2B5EF4-FFF2-40B4-BE49-F238E27FC236}">
                <a16:creationId xmlns:a16="http://schemas.microsoft.com/office/drawing/2014/main" id="{B5FC68DB-78B4-4196-BFFE-3814FC308A15}"/>
              </a:ext>
            </a:extLst>
          </p:cNvPr>
          <p:cNvSpPr/>
          <p:nvPr/>
        </p:nvSpPr>
        <p:spPr>
          <a:xfrm>
            <a:off x="1268176" y="4401307"/>
            <a:ext cx="2227164" cy="511232"/>
          </a:xfrm>
          <a:prstGeom prst="rect">
            <a:avLst/>
          </a:prstGeom>
          <a:solidFill>
            <a:srgbClr val="558ED5"/>
          </a:solidFill>
          <a:ln>
            <a:solidFill>
              <a:srgbClr val="558ED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2">
                    <a:lumMod val="50000"/>
                  </a:schemeClr>
                </a:solidFill>
              </a:rPr>
              <a:t>VEGETABLE </a:t>
            </a:r>
          </a:p>
        </p:txBody>
      </p:sp>
      <p:sp>
        <p:nvSpPr>
          <p:cNvPr id="20" name="Rectangle 19">
            <a:extLst>
              <a:ext uri="{FF2B5EF4-FFF2-40B4-BE49-F238E27FC236}">
                <a16:creationId xmlns:a16="http://schemas.microsoft.com/office/drawing/2014/main" id="{15C78B52-78B3-4705-AF3E-1717C6313004}"/>
              </a:ext>
            </a:extLst>
          </p:cNvPr>
          <p:cNvSpPr/>
          <p:nvPr/>
        </p:nvSpPr>
        <p:spPr>
          <a:xfrm>
            <a:off x="8546363" y="4401307"/>
            <a:ext cx="2229853" cy="511232"/>
          </a:xfrm>
          <a:prstGeom prst="rect">
            <a:avLst/>
          </a:prstGeom>
          <a:solidFill>
            <a:srgbClr val="558E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2">
                    <a:lumMod val="50000"/>
                  </a:schemeClr>
                </a:solidFill>
              </a:rPr>
              <a:t>FRUIT</a:t>
            </a:r>
          </a:p>
        </p:txBody>
      </p:sp>
      <p:sp>
        <p:nvSpPr>
          <p:cNvPr id="4" name="Flowchart: Connector 3">
            <a:extLst>
              <a:ext uri="{FF2B5EF4-FFF2-40B4-BE49-F238E27FC236}">
                <a16:creationId xmlns:a16="http://schemas.microsoft.com/office/drawing/2014/main" id="{475FB6DF-2BE8-9156-97C0-05208F31B8AD}"/>
              </a:ext>
            </a:extLst>
          </p:cNvPr>
          <p:cNvSpPr/>
          <p:nvPr/>
        </p:nvSpPr>
        <p:spPr>
          <a:xfrm>
            <a:off x="4949966" y="2491740"/>
            <a:ext cx="2346681" cy="231710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Flowchart: Connector 4">
            <a:extLst>
              <a:ext uri="{FF2B5EF4-FFF2-40B4-BE49-F238E27FC236}">
                <a16:creationId xmlns:a16="http://schemas.microsoft.com/office/drawing/2014/main" id="{A4DE48EC-95E2-FB47-30ED-3782976FB477}"/>
              </a:ext>
            </a:extLst>
          </p:cNvPr>
          <p:cNvSpPr/>
          <p:nvPr/>
        </p:nvSpPr>
        <p:spPr>
          <a:xfrm>
            <a:off x="6599585" y="4136447"/>
            <a:ext cx="782900" cy="820101"/>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CD3CDEC-322E-C19C-77FD-EE6AC1639070}"/>
              </a:ext>
            </a:extLst>
          </p:cNvPr>
          <p:cNvSpPr txBox="1"/>
          <p:nvPr/>
        </p:nvSpPr>
        <p:spPr>
          <a:xfrm>
            <a:off x="8101735" y="2529856"/>
            <a:ext cx="3461086" cy="461665"/>
          </a:xfrm>
          <a:prstGeom prst="rect">
            <a:avLst/>
          </a:prstGeom>
          <a:noFill/>
        </p:spPr>
        <p:txBody>
          <a:bodyPr wrap="square">
            <a:spAutoFit/>
          </a:bodyPr>
          <a:lstStyle/>
          <a:p>
            <a:r>
              <a:rPr lang="de-DE" sz="2400" dirty="0">
                <a:solidFill>
                  <a:schemeClr val="bg1"/>
                </a:solidFill>
                <a:latin typeface="Century Gothic" panose="020B0502020202020204" pitchFamily="34" charset="0"/>
              </a:rPr>
              <a:t>Chicken Drumsticks</a:t>
            </a:r>
            <a:endParaRPr lang="en-US" sz="2400" dirty="0"/>
          </a:p>
        </p:txBody>
      </p:sp>
      <p:sp>
        <p:nvSpPr>
          <p:cNvPr id="13" name="TextBox 12">
            <a:extLst>
              <a:ext uri="{FF2B5EF4-FFF2-40B4-BE49-F238E27FC236}">
                <a16:creationId xmlns:a16="http://schemas.microsoft.com/office/drawing/2014/main" id="{8B97FE2F-3966-510E-B08A-6B687FAC1901}"/>
              </a:ext>
            </a:extLst>
          </p:cNvPr>
          <p:cNvSpPr txBox="1"/>
          <p:nvPr/>
        </p:nvSpPr>
        <p:spPr>
          <a:xfrm>
            <a:off x="7372533" y="5149098"/>
            <a:ext cx="4919490" cy="461665"/>
          </a:xfrm>
          <a:prstGeom prst="rect">
            <a:avLst/>
          </a:prstGeom>
          <a:noFill/>
        </p:spPr>
        <p:txBody>
          <a:bodyPr wrap="square">
            <a:spAutoFit/>
          </a:bodyPr>
          <a:lstStyle/>
          <a:p>
            <a:r>
              <a:rPr lang="en-US" sz="2400" dirty="0">
                <a:solidFill>
                  <a:schemeClr val="bg1"/>
                </a:solidFill>
                <a:latin typeface="Century Gothic" panose="020B0502020202020204" pitchFamily="34" charset="0"/>
              </a:rPr>
              <a:t>Frozen Strawberry Creamsicle</a:t>
            </a:r>
            <a:endParaRPr lang="en-US" sz="2400" dirty="0"/>
          </a:p>
        </p:txBody>
      </p:sp>
      <p:sp>
        <p:nvSpPr>
          <p:cNvPr id="21" name="TextBox 20">
            <a:extLst>
              <a:ext uri="{FF2B5EF4-FFF2-40B4-BE49-F238E27FC236}">
                <a16:creationId xmlns:a16="http://schemas.microsoft.com/office/drawing/2014/main" id="{926746CC-758C-F693-18F7-08F9F012918B}"/>
              </a:ext>
            </a:extLst>
          </p:cNvPr>
          <p:cNvSpPr txBox="1"/>
          <p:nvPr/>
        </p:nvSpPr>
        <p:spPr>
          <a:xfrm>
            <a:off x="5665001" y="2927016"/>
            <a:ext cx="1219200" cy="1446550"/>
          </a:xfrm>
          <a:prstGeom prst="rect">
            <a:avLst/>
          </a:prstGeom>
          <a:noFill/>
        </p:spPr>
        <p:txBody>
          <a:bodyPr wrap="square" rtlCol="0">
            <a:spAutoFit/>
          </a:bodyPr>
          <a:lstStyle/>
          <a:p>
            <a:r>
              <a:rPr lang="en-US" sz="8800" dirty="0">
                <a:solidFill>
                  <a:srgbClr val="002060"/>
                </a:solidFill>
                <a:latin typeface="Onyx" panose="04050602080702020203" pitchFamily="82" charset="0"/>
              </a:rPr>
              <a:t>VS</a:t>
            </a:r>
          </a:p>
        </p:txBody>
      </p:sp>
      <p:sp>
        <p:nvSpPr>
          <p:cNvPr id="22" name="Flowchart: Connector 21">
            <a:extLst>
              <a:ext uri="{FF2B5EF4-FFF2-40B4-BE49-F238E27FC236}">
                <a16:creationId xmlns:a16="http://schemas.microsoft.com/office/drawing/2014/main" id="{30D319C5-3259-66D2-5D6B-702DD845F79C}"/>
              </a:ext>
            </a:extLst>
          </p:cNvPr>
          <p:cNvSpPr/>
          <p:nvPr/>
        </p:nvSpPr>
        <p:spPr>
          <a:xfrm>
            <a:off x="6195532" y="4879468"/>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056438951"/>
      </p:ext>
    </p:extLst>
  </p:cSld>
  <p:clrMapOvr>
    <a:masterClrMapping/>
  </p:clrMapOvr>
  <mc:AlternateContent xmlns:mc="http://schemas.openxmlformats.org/markup-compatibility/2006" xmlns:p159="http://schemas.microsoft.com/office/powerpoint/2015/09/main">
    <mc:Choice Requires="p159">
      <p:transition spd="slow" advTm="63750">
        <p159:morph option="byObject"/>
      </p:transition>
    </mc:Choice>
    <mc:Fallback xmlns="">
      <p:transition spd="slow" advTm="6375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500"/>
                                        <p:tgtEl>
                                          <p:spTgt spid="1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6" grpId="0"/>
      <p:bldP spid="17" grpId="0" animBg="1"/>
      <p:bldP spid="18" grpId="0" animBg="1"/>
      <p:bldP spid="19" grpId="0" animBg="1"/>
      <p:bldP spid="20" grpId="0" animBg="1"/>
      <p:bldP spid="11"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3256C8-B4CE-40FC-9971-DE4E3097D102}"/>
              </a:ext>
            </a:extLst>
          </p:cNvPr>
          <p:cNvSpPr>
            <a:spLocks noGrp="1"/>
          </p:cNvSpPr>
          <p:nvPr>
            <p:ph sz="half" idx="2"/>
          </p:nvPr>
        </p:nvSpPr>
        <p:spPr>
          <a:xfrm>
            <a:off x="6837050" y="2887638"/>
            <a:ext cx="5157787" cy="3684588"/>
          </a:xfrm>
        </p:spPr>
        <p:txBody>
          <a:bodyPr vert="horz" lIns="91440" tIns="45720" rIns="91440" bIns="45720" rtlCol="0" anchor="t">
            <a:noAutofit/>
          </a:bodyPr>
          <a:lstStyle/>
          <a:p>
            <a:pPr marL="0" indent="0">
              <a:spcBef>
                <a:spcPts val="0"/>
              </a:spcBef>
              <a:spcAft>
                <a:spcPts val="800"/>
              </a:spcAft>
              <a:buNone/>
            </a:pPr>
            <a:r>
              <a:rPr lang="en-US" sz="2400" dirty="0">
                <a:solidFill>
                  <a:schemeClr val="bg1"/>
                </a:solidFill>
                <a:latin typeface="Century Gothic" panose="020B0502020202020204" pitchFamily="34" charset="0"/>
              </a:rPr>
              <a:t>The goal of the Food Services Division is to provide access to nutritious supper meals to as many students and community participants of eligible schools with afterschool programs.</a:t>
            </a:r>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6837050" y="1329404"/>
            <a:ext cx="4010992" cy="1325563"/>
          </a:xfrm>
        </p:spPr>
        <p:txBody>
          <a:bodyPr>
            <a:noAutofit/>
          </a:bodyPr>
          <a:lstStyle/>
          <a:p>
            <a:pPr algn="l"/>
            <a:r>
              <a:rPr lang="en-US" sz="8800" dirty="0">
                <a:solidFill>
                  <a:schemeClr val="bg1"/>
                </a:solidFill>
              </a:rPr>
              <a:t>Objective</a:t>
            </a:r>
          </a:p>
        </p:txBody>
      </p:sp>
      <p:pic>
        <p:nvPicPr>
          <p:cNvPr id="6" name="Picture 5" descr="A group of children standing outside&#10;&#10;Description automatically generated">
            <a:extLst>
              <a:ext uri="{FF2B5EF4-FFF2-40B4-BE49-F238E27FC236}">
                <a16:creationId xmlns:a16="http://schemas.microsoft.com/office/drawing/2014/main" id="{C261CE08-EAE1-02A1-730D-5B7A59BADC7B}"/>
              </a:ext>
            </a:extLst>
          </p:cNvPr>
          <p:cNvPicPr>
            <a:picLocks noChangeAspect="1"/>
          </p:cNvPicPr>
          <p:nvPr/>
        </p:nvPicPr>
        <p:blipFill>
          <a:blip r:embed="rId3"/>
          <a:stretch>
            <a:fillRect/>
          </a:stretch>
        </p:blipFill>
        <p:spPr>
          <a:xfrm>
            <a:off x="-1321589" y="345127"/>
            <a:ext cx="6468019" cy="6167746"/>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rgbClr val="333333"/>
            </a:contourClr>
          </a:sp3d>
        </p:spPr>
      </p:pic>
      <p:sp>
        <p:nvSpPr>
          <p:cNvPr id="8" name="Flowchart: Connector 7">
            <a:extLst>
              <a:ext uri="{FF2B5EF4-FFF2-40B4-BE49-F238E27FC236}">
                <a16:creationId xmlns:a16="http://schemas.microsoft.com/office/drawing/2014/main" id="{D8378728-2AAB-0451-1786-834EB98C6023}"/>
              </a:ext>
            </a:extLst>
          </p:cNvPr>
          <p:cNvSpPr/>
          <p:nvPr/>
        </p:nvSpPr>
        <p:spPr>
          <a:xfrm>
            <a:off x="4067443" y="3634154"/>
            <a:ext cx="2495780" cy="2525993"/>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0BB06D38-031D-4651-6A7A-10DA38A594F5}"/>
              </a:ext>
            </a:extLst>
          </p:cNvPr>
          <p:cNvSpPr/>
          <p:nvPr/>
        </p:nvSpPr>
        <p:spPr>
          <a:xfrm>
            <a:off x="3399693" y="5402800"/>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9766952"/>
      </p:ext>
    </p:extLst>
  </p:cSld>
  <p:clrMapOvr>
    <a:masterClrMapping/>
  </p:clrMapOvr>
  <mc:AlternateContent xmlns:mc="http://schemas.openxmlformats.org/markup-compatibility/2006" xmlns:p159="http://schemas.microsoft.com/office/powerpoint/2015/09/main">
    <mc:Choice Requires="p159">
      <p:transition spd="slow" advTm="65041">
        <p159:morph option="byObject"/>
      </p:transition>
    </mc:Choice>
    <mc:Fallback xmlns="">
      <p:transition spd="slow" advTm="65041">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Flowchart: Connector 2">
            <a:extLst>
              <a:ext uri="{FF2B5EF4-FFF2-40B4-BE49-F238E27FC236}">
                <a16:creationId xmlns:a16="http://schemas.microsoft.com/office/drawing/2014/main" id="{DAB2A986-3EE6-D49F-DDD2-3A1721208B5F}"/>
              </a:ext>
            </a:extLst>
          </p:cNvPr>
          <p:cNvSpPr/>
          <p:nvPr/>
        </p:nvSpPr>
        <p:spPr>
          <a:xfrm>
            <a:off x="2326105" y="128337"/>
            <a:ext cx="7010400" cy="6561221"/>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3333280" y="854739"/>
            <a:ext cx="5815656" cy="1325563"/>
          </a:xfrm>
        </p:spPr>
        <p:txBody>
          <a:bodyPr>
            <a:normAutofit/>
          </a:bodyPr>
          <a:lstStyle/>
          <a:p>
            <a:pPr algn="l"/>
            <a:r>
              <a:rPr lang="en-US" sz="8000" dirty="0">
                <a:solidFill>
                  <a:schemeClr val="bg1"/>
                </a:solidFill>
              </a:rPr>
              <a:t>Chocolate Milk Rule</a:t>
            </a:r>
          </a:p>
        </p:txBody>
      </p:sp>
      <p:sp>
        <p:nvSpPr>
          <p:cNvPr id="37" name="Content Placeholder 2">
            <a:extLst>
              <a:ext uri="{FF2B5EF4-FFF2-40B4-BE49-F238E27FC236}">
                <a16:creationId xmlns:a16="http://schemas.microsoft.com/office/drawing/2014/main" id="{3711B80F-6BB2-43D6-8538-51F7DCD4F191}"/>
              </a:ext>
            </a:extLst>
          </p:cNvPr>
          <p:cNvSpPr txBox="1">
            <a:spLocks/>
          </p:cNvSpPr>
          <p:nvPr/>
        </p:nvSpPr>
        <p:spPr>
          <a:xfrm>
            <a:off x="3145711" y="2053187"/>
            <a:ext cx="5878197" cy="3469103"/>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400"/>
              </a:spcAft>
              <a:buNone/>
            </a:pPr>
            <a:r>
              <a:rPr lang="en-US" altLang="en-US" sz="2400" dirty="0">
                <a:solidFill>
                  <a:schemeClr val="bg1"/>
                </a:solidFill>
                <a:latin typeface="Century Gothic" panose="020B0502020202020204" pitchFamily="34" charset="0"/>
              </a:rPr>
              <a:t>The CACFP guidelines restricts the serving of chocolate milk to students under the age of six. </a:t>
            </a:r>
          </a:p>
          <a:p>
            <a:pPr marL="0" indent="0">
              <a:spcBef>
                <a:spcPts val="0"/>
              </a:spcBef>
              <a:buNone/>
            </a:pPr>
            <a:endParaRPr lang="en-US" altLang="en-US" sz="2600" dirty="0">
              <a:solidFill>
                <a:srgbClr val="000000"/>
              </a:solidFill>
              <a:latin typeface="Century Gothic" panose="020B0502020202020204" pitchFamily="34" charset="0"/>
            </a:endParaRPr>
          </a:p>
        </p:txBody>
      </p:sp>
      <p:sp>
        <p:nvSpPr>
          <p:cNvPr id="2" name="Rectangle 1">
            <a:extLst>
              <a:ext uri="{FF2B5EF4-FFF2-40B4-BE49-F238E27FC236}">
                <a16:creationId xmlns:a16="http://schemas.microsoft.com/office/drawing/2014/main" id="{EB3E119C-3A51-47C9-8D6C-4D576A73ABC5}"/>
              </a:ext>
            </a:extLst>
          </p:cNvPr>
          <p:cNvSpPr/>
          <p:nvPr/>
        </p:nvSpPr>
        <p:spPr>
          <a:xfrm>
            <a:off x="3024366" y="4992629"/>
            <a:ext cx="5615616" cy="1200329"/>
          </a:xfrm>
          <a:prstGeom prst="rect">
            <a:avLst/>
          </a:prstGeom>
        </p:spPr>
        <p:txBody>
          <a:bodyPr wrap="square">
            <a:spAutoFit/>
          </a:bodyPr>
          <a:lstStyle/>
          <a:p>
            <a:pPr algn="ctr"/>
            <a:r>
              <a:rPr lang="en-US" altLang="en-US" sz="2400" dirty="0">
                <a:solidFill>
                  <a:schemeClr val="bg1"/>
                </a:solidFill>
                <a:latin typeface="Century Gothic" panose="020B0502020202020204" pitchFamily="34" charset="0"/>
              </a:rPr>
              <a:t>To ensure compliance, ask children their age if they appear to be less than six years old.</a:t>
            </a:r>
          </a:p>
        </p:txBody>
      </p:sp>
      <p:sp>
        <p:nvSpPr>
          <p:cNvPr id="10" name="TextBox 9">
            <a:extLst>
              <a:ext uri="{FF2B5EF4-FFF2-40B4-BE49-F238E27FC236}">
                <a16:creationId xmlns:a16="http://schemas.microsoft.com/office/drawing/2014/main" id="{ED3E0DE8-23A2-2552-1FF9-370BA0F9C6C9}"/>
              </a:ext>
            </a:extLst>
          </p:cNvPr>
          <p:cNvSpPr txBox="1"/>
          <p:nvPr/>
        </p:nvSpPr>
        <p:spPr>
          <a:xfrm>
            <a:off x="2871964" y="3151722"/>
            <a:ext cx="6151944" cy="1938992"/>
          </a:xfrm>
          <a:prstGeom prst="rect">
            <a:avLst/>
          </a:prstGeom>
          <a:noFill/>
        </p:spPr>
        <p:txBody>
          <a:bodyPr wrap="square">
            <a:spAutoFit/>
          </a:bodyPr>
          <a:lstStyle/>
          <a:p>
            <a:pPr marL="800100" lvl="1" indent="-342900">
              <a:spcBef>
                <a:spcPts val="0"/>
              </a:spcBef>
              <a:buFont typeface="Wingdings" panose="05000000000000000000" pitchFamily="2" charset="2"/>
              <a:buChar char="Ø"/>
            </a:pPr>
            <a:r>
              <a:rPr lang="en-US" altLang="en-US" sz="2400" dirty="0">
                <a:solidFill>
                  <a:schemeClr val="bg1"/>
                </a:solidFill>
                <a:latin typeface="Century Gothic" panose="020B0502020202020204" pitchFamily="34" charset="0"/>
              </a:rPr>
              <a:t>Offer unflavored milk to children under six </a:t>
            </a:r>
          </a:p>
          <a:p>
            <a:pPr marL="800100" lvl="1" indent="-342900">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rPr>
              <a:t>Children six or older can choose between unflavored or chocolate milk</a:t>
            </a:r>
          </a:p>
        </p:txBody>
      </p:sp>
      <p:sp>
        <p:nvSpPr>
          <p:cNvPr id="5" name="Flowchart: Connector 4">
            <a:extLst>
              <a:ext uri="{FF2B5EF4-FFF2-40B4-BE49-F238E27FC236}">
                <a16:creationId xmlns:a16="http://schemas.microsoft.com/office/drawing/2014/main" id="{790AEECB-C748-2F5F-34D7-7A48E60319B2}"/>
              </a:ext>
            </a:extLst>
          </p:cNvPr>
          <p:cNvSpPr/>
          <p:nvPr/>
        </p:nvSpPr>
        <p:spPr>
          <a:xfrm>
            <a:off x="1474737" y="3848396"/>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7125FB76-FE95-6B8D-4B09-72D056250650}"/>
              </a:ext>
            </a:extLst>
          </p:cNvPr>
          <p:cNvSpPr/>
          <p:nvPr/>
        </p:nvSpPr>
        <p:spPr>
          <a:xfrm>
            <a:off x="2455139" y="5374467"/>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0AE287BC-4F37-6E0E-ED3C-1094AB54B702}"/>
              </a:ext>
            </a:extLst>
          </p:cNvPr>
          <p:cNvSpPr/>
          <p:nvPr/>
        </p:nvSpPr>
        <p:spPr>
          <a:xfrm>
            <a:off x="8879889" y="1310426"/>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7991C004-8614-286D-EC99-4984E21CA023}"/>
              </a:ext>
            </a:extLst>
          </p:cNvPr>
          <p:cNvSpPr/>
          <p:nvPr/>
        </p:nvSpPr>
        <p:spPr>
          <a:xfrm>
            <a:off x="9732990" y="278585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0833747"/>
      </p:ext>
    </p:extLst>
  </p:cSld>
  <p:clrMapOvr>
    <a:masterClrMapping/>
  </p:clrMapOvr>
  <mc:AlternateContent xmlns:mc="http://schemas.openxmlformats.org/markup-compatibility/2006" xmlns:p159="http://schemas.microsoft.com/office/powerpoint/2015/09/main">
    <mc:Choice Requires="p159">
      <p:transition spd="slow" advTm="67493">
        <p159:morph option="byObject"/>
      </p:transition>
    </mc:Choice>
    <mc:Fallback xmlns="">
      <p:transition spd="slow" advTm="67493">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B59FEE-E1D7-396A-12E8-F93C3D0EEE0D}"/>
              </a:ext>
            </a:extLst>
          </p:cNvPr>
          <p:cNvSpPr/>
          <p:nvPr/>
        </p:nvSpPr>
        <p:spPr>
          <a:xfrm>
            <a:off x="3222702" y="0"/>
            <a:ext cx="9002124" cy="6858000"/>
          </a:xfrm>
          <a:prstGeom prst="rect">
            <a:avLst/>
          </a:prstGeom>
          <a:solidFill>
            <a:srgbClr val="7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4566099" y="737667"/>
            <a:ext cx="7112571" cy="1143000"/>
          </a:xfrm>
        </p:spPr>
        <p:txBody>
          <a:bodyPr>
            <a:noAutofit/>
          </a:bodyPr>
          <a:lstStyle/>
          <a:p>
            <a:pPr algn="l"/>
            <a:r>
              <a:rPr lang="en-US" sz="8800" dirty="0"/>
              <a:t>Reimbursable Meals</a:t>
            </a:r>
          </a:p>
        </p:txBody>
      </p:sp>
      <p:sp>
        <p:nvSpPr>
          <p:cNvPr id="9" name="Rounded Rectangle 36">
            <a:extLst>
              <a:ext uri="{FF2B5EF4-FFF2-40B4-BE49-F238E27FC236}">
                <a16:creationId xmlns:a16="http://schemas.microsoft.com/office/drawing/2014/main" id="{F48610BE-2A99-494A-BF51-3E361A220A0E}"/>
              </a:ext>
            </a:extLst>
          </p:cNvPr>
          <p:cNvSpPr/>
          <p:nvPr/>
        </p:nvSpPr>
        <p:spPr>
          <a:xfrm>
            <a:off x="1756374" y="2618122"/>
            <a:ext cx="5619450" cy="1757732"/>
          </a:xfrm>
          <a:prstGeom prst="roundRect">
            <a:avLst>
              <a:gd name="adj" fmla="val 2750"/>
            </a:avLst>
          </a:prstGeom>
          <a:noFill/>
          <a:ln w="762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1960BA14-74DA-432C-91B9-74C95275906D}"/>
              </a:ext>
            </a:extLst>
          </p:cNvPr>
          <p:cNvGrpSpPr/>
          <p:nvPr/>
        </p:nvGrpSpPr>
        <p:grpSpPr>
          <a:xfrm>
            <a:off x="546570" y="4089969"/>
            <a:ext cx="1347440" cy="1319376"/>
            <a:chOff x="534761" y="3664382"/>
            <a:chExt cx="1110367" cy="1066391"/>
          </a:xfrm>
        </p:grpSpPr>
        <p:sp>
          <p:nvSpPr>
            <p:cNvPr id="13" name="Rectangle 12">
              <a:extLst>
                <a:ext uri="{FF2B5EF4-FFF2-40B4-BE49-F238E27FC236}">
                  <a16:creationId xmlns:a16="http://schemas.microsoft.com/office/drawing/2014/main" id="{E9ECAF08-8D7A-4B8C-8469-1745FEAE86AF}"/>
                </a:ext>
              </a:extLst>
            </p:cNvPr>
            <p:cNvSpPr/>
            <p:nvPr/>
          </p:nvSpPr>
          <p:spPr>
            <a:xfrm>
              <a:off x="534761" y="3664382"/>
              <a:ext cx="1110367" cy="1066391"/>
            </a:xfrm>
            <a:prstGeom prst="rect">
              <a:avLst/>
            </a:prstGeom>
            <a:solidFill>
              <a:schemeClr val="tx2">
                <a:lumMod val="50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44E5641C-641D-4E0F-A8D3-AE14AA996E07}"/>
                </a:ext>
              </a:extLst>
            </p:cNvPr>
            <p:cNvPicPr>
              <a:picLocks noChangeAspect="1"/>
            </p:cNvPicPr>
            <p:nvPr/>
          </p:nvPicPr>
          <p:blipFill>
            <a:blip r:embed="rId3"/>
            <a:stretch>
              <a:fillRect/>
            </a:stretch>
          </p:blipFill>
          <p:spPr>
            <a:xfrm>
              <a:off x="599091" y="3750003"/>
              <a:ext cx="1016655" cy="961836"/>
            </a:xfrm>
            <a:prstGeom prst="rect">
              <a:avLst/>
            </a:prstGeom>
          </p:spPr>
        </p:pic>
      </p:grpSp>
      <p:grpSp>
        <p:nvGrpSpPr>
          <p:cNvPr id="17" name="Group 16">
            <a:extLst>
              <a:ext uri="{FF2B5EF4-FFF2-40B4-BE49-F238E27FC236}">
                <a16:creationId xmlns:a16="http://schemas.microsoft.com/office/drawing/2014/main" id="{CD7C1A38-5E77-42BC-802F-25716147A09D}"/>
              </a:ext>
            </a:extLst>
          </p:cNvPr>
          <p:cNvGrpSpPr/>
          <p:nvPr/>
        </p:nvGrpSpPr>
        <p:grpSpPr>
          <a:xfrm>
            <a:off x="548623" y="5497426"/>
            <a:ext cx="1351981" cy="1319375"/>
            <a:chOff x="5137249" y="1417638"/>
            <a:chExt cx="1110367" cy="1066391"/>
          </a:xfrm>
        </p:grpSpPr>
        <p:sp>
          <p:nvSpPr>
            <p:cNvPr id="19" name="Rectangle 18">
              <a:extLst>
                <a:ext uri="{FF2B5EF4-FFF2-40B4-BE49-F238E27FC236}">
                  <a16:creationId xmlns:a16="http://schemas.microsoft.com/office/drawing/2014/main" id="{51B13759-9CB3-4E75-AD10-851DA7634D1A}"/>
                </a:ext>
              </a:extLst>
            </p:cNvPr>
            <p:cNvSpPr/>
            <p:nvPr/>
          </p:nvSpPr>
          <p:spPr>
            <a:xfrm>
              <a:off x="5137249" y="1417638"/>
              <a:ext cx="1110367" cy="1066391"/>
            </a:xfrm>
            <a:prstGeom prst="rect">
              <a:avLst/>
            </a:prstGeom>
            <a:solidFill>
              <a:schemeClr val="tx2">
                <a:lumMod val="50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20" name="Picture 19">
              <a:extLst>
                <a:ext uri="{FF2B5EF4-FFF2-40B4-BE49-F238E27FC236}">
                  <a16:creationId xmlns:a16="http://schemas.microsoft.com/office/drawing/2014/main" id="{FC5FC09E-C552-425C-96D9-653880D34204}"/>
                </a:ext>
              </a:extLst>
            </p:cNvPr>
            <p:cNvPicPr>
              <a:picLocks noChangeAspect="1"/>
            </p:cNvPicPr>
            <p:nvPr/>
          </p:nvPicPr>
          <p:blipFill>
            <a:blip r:embed="rId4"/>
            <a:stretch>
              <a:fillRect/>
            </a:stretch>
          </p:blipFill>
          <p:spPr>
            <a:xfrm>
              <a:off x="5197701" y="1469916"/>
              <a:ext cx="961835" cy="961835"/>
            </a:xfrm>
            <a:prstGeom prst="rect">
              <a:avLst/>
            </a:prstGeom>
            <a:ln w="28575">
              <a:noFill/>
            </a:ln>
          </p:spPr>
        </p:pic>
      </p:grpSp>
      <p:grpSp>
        <p:nvGrpSpPr>
          <p:cNvPr id="7" name="Group 6">
            <a:extLst>
              <a:ext uri="{FF2B5EF4-FFF2-40B4-BE49-F238E27FC236}">
                <a16:creationId xmlns:a16="http://schemas.microsoft.com/office/drawing/2014/main" id="{63EFE39A-9E83-4F92-93D7-9F09F54DD40C}"/>
              </a:ext>
            </a:extLst>
          </p:cNvPr>
          <p:cNvGrpSpPr/>
          <p:nvPr/>
        </p:nvGrpSpPr>
        <p:grpSpPr>
          <a:xfrm>
            <a:off x="561128" y="1"/>
            <a:ext cx="1309732" cy="1250562"/>
            <a:chOff x="482229" y="419540"/>
            <a:chExt cx="1110367" cy="1066391"/>
          </a:xfrm>
        </p:grpSpPr>
        <p:sp>
          <p:nvSpPr>
            <p:cNvPr id="22" name="Rectangle 21">
              <a:extLst>
                <a:ext uri="{FF2B5EF4-FFF2-40B4-BE49-F238E27FC236}">
                  <a16:creationId xmlns:a16="http://schemas.microsoft.com/office/drawing/2014/main" id="{90525FCF-3883-4991-956A-9A5B0BB05A33}"/>
                </a:ext>
              </a:extLst>
            </p:cNvPr>
            <p:cNvSpPr/>
            <p:nvPr/>
          </p:nvSpPr>
          <p:spPr>
            <a:xfrm>
              <a:off x="482229" y="419540"/>
              <a:ext cx="1110367" cy="1066391"/>
            </a:xfrm>
            <a:prstGeom prst="rect">
              <a:avLst/>
            </a:prstGeom>
            <a:solidFill>
              <a:schemeClr val="tx2">
                <a:lumMod val="50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23" name="Picture 22">
              <a:extLst>
                <a:ext uri="{FF2B5EF4-FFF2-40B4-BE49-F238E27FC236}">
                  <a16:creationId xmlns:a16="http://schemas.microsoft.com/office/drawing/2014/main" id="{1A6E33DF-3534-4034-84E3-3E838F1A8207}"/>
                </a:ext>
              </a:extLst>
            </p:cNvPr>
            <p:cNvPicPr>
              <a:picLocks noChangeAspect="1"/>
            </p:cNvPicPr>
            <p:nvPr/>
          </p:nvPicPr>
          <p:blipFill>
            <a:blip r:embed="rId5"/>
            <a:stretch>
              <a:fillRect/>
            </a:stretch>
          </p:blipFill>
          <p:spPr>
            <a:xfrm>
              <a:off x="567146" y="471818"/>
              <a:ext cx="961835" cy="961835"/>
            </a:xfrm>
            <a:prstGeom prst="rect">
              <a:avLst/>
            </a:prstGeom>
          </p:spPr>
        </p:pic>
      </p:grpSp>
      <p:grpSp>
        <p:nvGrpSpPr>
          <p:cNvPr id="6" name="Group 5">
            <a:extLst>
              <a:ext uri="{FF2B5EF4-FFF2-40B4-BE49-F238E27FC236}">
                <a16:creationId xmlns:a16="http://schemas.microsoft.com/office/drawing/2014/main" id="{76BCF5C2-BF05-47EE-8AF7-1B37BA48ADB2}"/>
              </a:ext>
            </a:extLst>
          </p:cNvPr>
          <p:cNvGrpSpPr/>
          <p:nvPr/>
        </p:nvGrpSpPr>
        <p:grpSpPr>
          <a:xfrm>
            <a:off x="556967" y="1318810"/>
            <a:ext cx="1326645" cy="1319376"/>
            <a:chOff x="505379" y="1494471"/>
            <a:chExt cx="1110367" cy="1066391"/>
          </a:xfrm>
        </p:grpSpPr>
        <p:sp>
          <p:nvSpPr>
            <p:cNvPr id="26" name="Rectangle 25">
              <a:extLst>
                <a:ext uri="{FF2B5EF4-FFF2-40B4-BE49-F238E27FC236}">
                  <a16:creationId xmlns:a16="http://schemas.microsoft.com/office/drawing/2014/main" id="{6DDFB84F-E9BE-4D63-BDA4-D8091BE1F066}"/>
                </a:ext>
              </a:extLst>
            </p:cNvPr>
            <p:cNvSpPr/>
            <p:nvPr/>
          </p:nvSpPr>
          <p:spPr>
            <a:xfrm>
              <a:off x="505379" y="1494471"/>
              <a:ext cx="1110367" cy="1066391"/>
            </a:xfrm>
            <a:prstGeom prst="rect">
              <a:avLst/>
            </a:prstGeom>
            <a:solidFill>
              <a:schemeClr val="tx2">
                <a:lumMod val="50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28" name="Picture 27">
              <a:extLst>
                <a:ext uri="{FF2B5EF4-FFF2-40B4-BE49-F238E27FC236}">
                  <a16:creationId xmlns:a16="http://schemas.microsoft.com/office/drawing/2014/main" id="{9D71729C-7861-4D64-951B-C7F7DA2B032A}"/>
                </a:ext>
              </a:extLst>
            </p:cNvPr>
            <p:cNvPicPr>
              <a:picLocks noChangeAspect="1"/>
            </p:cNvPicPr>
            <p:nvPr/>
          </p:nvPicPr>
          <p:blipFill>
            <a:blip r:embed="rId6"/>
            <a:stretch>
              <a:fillRect/>
            </a:stretch>
          </p:blipFill>
          <p:spPr>
            <a:xfrm>
              <a:off x="588265" y="1535809"/>
              <a:ext cx="961744" cy="961744"/>
            </a:xfrm>
            <a:prstGeom prst="rect">
              <a:avLst/>
            </a:prstGeom>
          </p:spPr>
        </p:pic>
      </p:grpSp>
      <p:grpSp>
        <p:nvGrpSpPr>
          <p:cNvPr id="5" name="Group 4">
            <a:extLst>
              <a:ext uri="{FF2B5EF4-FFF2-40B4-BE49-F238E27FC236}">
                <a16:creationId xmlns:a16="http://schemas.microsoft.com/office/drawing/2014/main" id="{904851DE-6ACE-40B6-9170-19FCE0E394DF}"/>
              </a:ext>
            </a:extLst>
          </p:cNvPr>
          <p:cNvGrpSpPr/>
          <p:nvPr/>
        </p:nvGrpSpPr>
        <p:grpSpPr>
          <a:xfrm>
            <a:off x="392757" y="2707194"/>
            <a:ext cx="1595496" cy="1319376"/>
            <a:chOff x="372190" y="2543781"/>
            <a:chExt cx="1335388" cy="1066391"/>
          </a:xfrm>
        </p:grpSpPr>
        <p:sp>
          <p:nvSpPr>
            <p:cNvPr id="30" name="Rectangle 29">
              <a:extLst>
                <a:ext uri="{FF2B5EF4-FFF2-40B4-BE49-F238E27FC236}">
                  <a16:creationId xmlns:a16="http://schemas.microsoft.com/office/drawing/2014/main" id="{E285D3C5-04AE-4016-9585-CC6624472B4C}"/>
                </a:ext>
              </a:extLst>
            </p:cNvPr>
            <p:cNvSpPr/>
            <p:nvPr/>
          </p:nvSpPr>
          <p:spPr>
            <a:xfrm>
              <a:off x="520609" y="2543781"/>
              <a:ext cx="1110367" cy="1066391"/>
            </a:xfrm>
            <a:prstGeom prst="rect">
              <a:avLst/>
            </a:prstGeom>
            <a:solidFill>
              <a:schemeClr val="tx2">
                <a:lumMod val="50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32" name="Picture 31">
              <a:extLst>
                <a:ext uri="{FF2B5EF4-FFF2-40B4-BE49-F238E27FC236}">
                  <a16:creationId xmlns:a16="http://schemas.microsoft.com/office/drawing/2014/main" id="{803E823C-5487-4C25-AC4F-50B40A67715A}"/>
                </a:ext>
              </a:extLst>
            </p:cNvPr>
            <p:cNvPicPr>
              <a:picLocks noChangeAspect="1"/>
            </p:cNvPicPr>
            <p:nvPr/>
          </p:nvPicPr>
          <p:blipFill>
            <a:blip r:embed="rId7"/>
            <a:stretch>
              <a:fillRect/>
            </a:stretch>
          </p:blipFill>
          <p:spPr>
            <a:xfrm>
              <a:off x="372190" y="2598328"/>
              <a:ext cx="1335388" cy="957296"/>
            </a:xfrm>
            <a:prstGeom prst="rect">
              <a:avLst/>
            </a:prstGeom>
          </p:spPr>
        </p:pic>
      </p:grpSp>
      <p:sp>
        <p:nvSpPr>
          <p:cNvPr id="21" name="Content Placeholder 2"/>
          <p:cNvSpPr>
            <a:spLocks noGrp="1"/>
          </p:cNvSpPr>
          <p:nvPr>
            <p:ph idx="1"/>
          </p:nvPr>
        </p:nvSpPr>
        <p:spPr>
          <a:xfrm>
            <a:off x="4991451" y="2493043"/>
            <a:ext cx="6829254" cy="2224478"/>
          </a:xfrm>
          <a:noFill/>
          <a:ln>
            <a:noFill/>
          </a:ln>
        </p:spPr>
        <p:txBody>
          <a:bodyPr>
            <a:noAutofit/>
          </a:bodyPr>
          <a:lstStyle/>
          <a:p>
            <a:pPr marL="0" indent="0">
              <a:buNone/>
            </a:pPr>
            <a:r>
              <a:rPr lang="en-US" sz="2600" dirty="0">
                <a:latin typeface="Century Gothic" panose="020B0502020202020204" pitchFamily="34" charset="0"/>
              </a:rPr>
              <a:t>Supper meal service adheres to OVS guidelines. </a:t>
            </a:r>
          </a:p>
          <a:p>
            <a:pPr>
              <a:buFont typeface="Wingdings" panose="05000000000000000000" pitchFamily="2" charset="2"/>
              <a:buChar char="Ø"/>
            </a:pPr>
            <a:r>
              <a:rPr lang="en-US" sz="2600" b="1" dirty="0">
                <a:latin typeface="Century Gothic" panose="020B0502020202020204" pitchFamily="34" charset="0"/>
              </a:rPr>
              <a:t>3 </a:t>
            </a:r>
            <a:r>
              <a:rPr lang="en-US" sz="2600" dirty="0">
                <a:latin typeface="Century Gothic" panose="020B0502020202020204" pitchFamily="34" charset="0"/>
              </a:rPr>
              <a:t>of the </a:t>
            </a:r>
            <a:r>
              <a:rPr lang="en-US" sz="2600" b="1" dirty="0">
                <a:latin typeface="Century Gothic" panose="020B0502020202020204" pitchFamily="34" charset="0"/>
              </a:rPr>
              <a:t>5 </a:t>
            </a:r>
            <a:r>
              <a:rPr lang="en-US" sz="2600" dirty="0">
                <a:latin typeface="Century Gothic" panose="020B0502020202020204" pitchFamily="34" charset="0"/>
              </a:rPr>
              <a:t>meal components must be selected to complete a reimbursable meal.</a:t>
            </a:r>
          </a:p>
        </p:txBody>
      </p:sp>
      <p:sp>
        <p:nvSpPr>
          <p:cNvPr id="24" name="TextBox 23"/>
          <p:cNvSpPr txBox="1"/>
          <p:nvPr/>
        </p:nvSpPr>
        <p:spPr>
          <a:xfrm>
            <a:off x="5307770" y="4774188"/>
            <a:ext cx="6196617" cy="892552"/>
          </a:xfrm>
          <a:prstGeom prst="rect">
            <a:avLst/>
          </a:prstGeom>
          <a:noFill/>
        </p:spPr>
        <p:txBody>
          <a:bodyPr wrap="square" rtlCol="0">
            <a:spAutoFit/>
          </a:bodyPr>
          <a:lstStyle/>
          <a:p>
            <a:pPr marL="457200" indent="-457200">
              <a:buFont typeface="Arial" panose="020B0604020202020204" pitchFamily="34" charset="0"/>
              <a:buChar char="•"/>
            </a:pPr>
            <a:r>
              <a:rPr lang="en-US" sz="2600" dirty="0">
                <a:solidFill>
                  <a:schemeClr val="bg1"/>
                </a:solidFill>
                <a:latin typeface="Century Gothic" panose="020B0502020202020204" pitchFamily="34" charset="0"/>
              </a:rPr>
              <a:t>Student </a:t>
            </a:r>
            <a:r>
              <a:rPr lang="en-US" sz="2600" b="1" dirty="0">
                <a:solidFill>
                  <a:schemeClr val="bg1"/>
                </a:solidFill>
                <a:latin typeface="Century Gothic" panose="020B0502020202020204" pitchFamily="34" charset="0"/>
              </a:rPr>
              <a:t>is not </a:t>
            </a:r>
            <a:r>
              <a:rPr lang="en-US" sz="2600" dirty="0">
                <a:solidFill>
                  <a:schemeClr val="bg1"/>
                </a:solidFill>
                <a:latin typeface="Century Gothic" panose="020B0502020202020204" pitchFamily="34" charset="0"/>
              </a:rPr>
              <a:t>required to take a vegetable or fruit during supper </a:t>
            </a:r>
          </a:p>
        </p:txBody>
      </p:sp>
      <p:sp>
        <p:nvSpPr>
          <p:cNvPr id="8" name="Flowchart: Connector 7">
            <a:extLst>
              <a:ext uri="{FF2B5EF4-FFF2-40B4-BE49-F238E27FC236}">
                <a16:creationId xmlns:a16="http://schemas.microsoft.com/office/drawing/2014/main" id="{0D3242E0-6208-53E5-5834-CFC5BF6FF9D5}"/>
              </a:ext>
            </a:extLst>
          </p:cNvPr>
          <p:cNvSpPr/>
          <p:nvPr/>
        </p:nvSpPr>
        <p:spPr>
          <a:xfrm>
            <a:off x="2522589" y="2279458"/>
            <a:ext cx="1435029" cy="15723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C42DB055-839E-D39D-57C6-9B46DFBC2DDF}"/>
              </a:ext>
            </a:extLst>
          </p:cNvPr>
          <p:cNvSpPr/>
          <p:nvPr/>
        </p:nvSpPr>
        <p:spPr>
          <a:xfrm>
            <a:off x="2506664" y="3555753"/>
            <a:ext cx="782900" cy="820101"/>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2370579"/>
      </p:ext>
    </p:extLst>
  </p:cSld>
  <p:clrMapOvr>
    <a:masterClrMapping/>
  </p:clrMapOvr>
  <mc:AlternateContent xmlns:mc="http://schemas.openxmlformats.org/markup-compatibility/2006" xmlns:p159="http://schemas.microsoft.com/office/powerpoint/2015/09/main">
    <mc:Choice Requires="p159">
      <p:transition spd="slow" advTm="60015">
        <p159:morph option="byObject"/>
      </p:transition>
    </mc:Choice>
    <mc:Fallback xmlns="">
      <p:transition spd="slow" advTm="600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8"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1250"/>
                            </p:stCondLst>
                            <p:childTnLst>
                              <p:par>
                                <p:cTn id="15" presetID="2" presetClass="entr" presetSubtype="8"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par>
                          <p:cTn id="19" fill="hold">
                            <p:stCondLst>
                              <p:cond delay="1750"/>
                            </p:stCondLst>
                            <p:childTnLst>
                              <p:par>
                                <p:cTn id="20" presetID="2" presetClass="entr" presetSubtype="8"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0-#ppt_w/2"/>
                                          </p:val>
                                        </p:tav>
                                        <p:tav tm="100000">
                                          <p:val>
                                            <p:strVal val="#ppt_x"/>
                                          </p:val>
                                        </p:tav>
                                      </p:tavLst>
                                    </p:anim>
                                    <p:anim calcmode="lin" valueType="num">
                                      <p:cBhvr additive="base">
                                        <p:cTn id="23" dur="500" fill="hold"/>
                                        <p:tgtEl>
                                          <p:spTgt spid="3"/>
                                        </p:tgtEl>
                                        <p:attrNameLst>
                                          <p:attrName>ppt_y</p:attrName>
                                        </p:attrNameLst>
                                      </p:cBhvr>
                                      <p:tavLst>
                                        <p:tav tm="0">
                                          <p:val>
                                            <p:strVal val="#ppt_y"/>
                                          </p:val>
                                        </p:tav>
                                        <p:tav tm="100000">
                                          <p:val>
                                            <p:strVal val="#ppt_y"/>
                                          </p:val>
                                        </p:tav>
                                      </p:tavLst>
                                    </p:anim>
                                  </p:childTnLst>
                                </p:cTn>
                              </p:par>
                            </p:childTnLst>
                          </p:cTn>
                        </p:par>
                        <p:par>
                          <p:cTn id="24" fill="hold">
                            <p:stCondLst>
                              <p:cond delay="2250"/>
                            </p:stCondLst>
                            <p:childTnLst>
                              <p:par>
                                <p:cTn id="25" presetID="2" presetClass="entr" presetSubtype="8"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0-#ppt_w/2"/>
                                          </p:val>
                                        </p:tav>
                                        <p:tav tm="100000">
                                          <p:val>
                                            <p:strVal val="#ppt_x"/>
                                          </p:val>
                                        </p:tav>
                                      </p:tavLst>
                                    </p:anim>
                                    <p:anim calcmode="lin" valueType="num">
                                      <p:cBhvr additive="base">
                                        <p:cTn id="2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7EC9F2A1-AB3B-9F60-7E43-EF2C944FFB14}"/>
              </a:ext>
            </a:extLst>
          </p:cNvPr>
          <p:cNvSpPr/>
          <p:nvPr/>
        </p:nvSpPr>
        <p:spPr>
          <a:xfrm>
            <a:off x="3987794" y="-1229479"/>
            <a:ext cx="9774890"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Flowchart: Connector 2">
            <a:extLst>
              <a:ext uri="{FF2B5EF4-FFF2-40B4-BE49-F238E27FC236}">
                <a16:creationId xmlns:a16="http://schemas.microsoft.com/office/drawing/2014/main" id="{E4035813-BEDB-83E0-33BC-1A51E0A324B5}"/>
              </a:ext>
            </a:extLst>
          </p:cNvPr>
          <p:cNvSpPr/>
          <p:nvPr/>
        </p:nvSpPr>
        <p:spPr>
          <a:xfrm>
            <a:off x="-888783" y="145471"/>
            <a:ext cx="6386757" cy="6371076"/>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62888E53-EA07-B556-8C66-26E67F62A2D9}"/>
              </a:ext>
            </a:extLst>
          </p:cNvPr>
          <p:cNvSpPr/>
          <p:nvPr/>
        </p:nvSpPr>
        <p:spPr>
          <a:xfrm>
            <a:off x="257450" y="5581341"/>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2E2E5EE3-4B4F-F969-720D-65C84E14EF2F}"/>
              </a:ext>
            </a:extLst>
          </p:cNvPr>
          <p:cNvSpPr/>
          <p:nvPr/>
        </p:nvSpPr>
        <p:spPr>
          <a:xfrm>
            <a:off x="1210342" y="6467656"/>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026C4C3-5BC2-1316-4E9F-673C2F145D26}"/>
              </a:ext>
            </a:extLst>
          </p:cNvPr>
          <p:cNvPicPr>
            <a:picLocks noChangeAspect="1"/>
          </p:cNvPicPr>
          <p:nvPr/>
        </p:nvPicPr>
        <p:blipFill>
          <a:blip r:embed="rId3"/>
          <a:stretch>
            <a:fillRect/>
          </a:stretch>
        </p:blipFill>
        <p:spPr>
          <a:xfrm>
            <a:off x="589592" y="1095672"/>
            <a:ext cx="3321012" cy="4264930"/>
          </a:xfrm>
          <a:prstGeom prst="rect">
            <a:avLst/>
          </a:prstGeom>
          <a:ln>
            <a:solidFill>
              <a:srgbClr val="000000"/>
            </a:solidFill>
          </a:ln>
        </p:spPr>
      </p:pic>
      <p:sp>
        <p:nvSpPr>
          <p:cNvPr id="7" name="Title 3">
            <a:extLst>
              <a:ext uri="{FF2B5EF4-FFF2-40B4-BE49-F238E27FC236}">
                <a16:creationId xmlns:a16="http://schemas.microsoft.com/office/drawing/2014/main" id="{20CC84CE-637B-A36D-C68B-EA93169C6AC8}"/>
              </a:ext>
            </a:extLst>
          </p:cNvPr>
          <p:cNvSpPr>
            <a:spLocks noGrp="1"/>
          </p:cNvSpPr>
          <p:nvPr>
            <p:ph type="title"/>
          </p:nvPr>
        </p:nvSpPr>
        <p:spPr>
          <a:xfrm>
            <a:off x="4492191" y="363428"/>
            <a:ext cx="8589979" cy="1143000"/>
          </a:xfrm>
        </p:spPr>
        <p:txBody>
          <a:bodyPr>
            <a:noAutofit/>
          </a:bodyPr>
          <a:lstStyle/>
          <a:p>
            <a:r>
              <a:rPr lang="en-US" sz="8800" dirty="0">
                <a:solidFill>
                  <a:schemeClr val="tx2">
                    <a:lumMod val="50000"/>
                  </a:schemeClr>
                </a:solidFill>
              </a:rPr>
              <a:t>Special Dietary Needs</a:t>
            </a:r>
          </a:p>
        </p:txBody>
      </p:sp>
      <p:sp>
        <p:nvSpPr>
          <p:cNvPr id="9" name="Rectangle 8">
            <a:extLst>
              <a:ext uri="{FF2B5EF4-FFF2-40B4-BE49-F238E27FC236}">
                <a16:creationId xmlns:a16="http://schemas.microsoft.com/office/drawing/2014/main" id="{6CD9B2CC-4D00-CBA4-B6C9-0A6549C02141}"/>
              </a:ext>
            </a:extLst>
          </p:cNvPr>
          <p:cNvSpPr/>
          <p:nvPr/>
        </p:nvSpPr>
        <p:spPr>
          <a:xfrm>
            <a:off x="6117301" y="3477511"/>
            <a:ext cx="5910664" cy="4450449"/>
          </a:xfrm>
          <a:prstGeom prst="rect">
            <a:avLst/>
          </a:prstGeom>
        </p:spPr>
        <p:txBody>
          <a:bodyPr wrap="square">
            <a:spAutoFit/>
          </a:bodyPr>
          <a:lstStyle/>
          <a:p>
            <a:pPr marL="457200" lvl="2" indent="-457200">
              <a:spcBef>
                <a:spcPct val="20000"/>
              </a:spcBef>
              <a:buClr>
                <a:srgbClr val="000000"/>
              </a:buClr>
              <a:buFont typeface="Wingdings" panose="05000000000000000000" pitchFamily="2" charset="2"/>
              <a:buChar char="Ø"/>
              <a:defRPr/>
            </a:pPr>
            <a:r>
              <a:rPr lang="en-US" sz="2400" dirty="0">
                <a:solidFill>
                  <a:schemeClr val="tx2">
                    <a:lumMod val="50000"/>
                  </a:schemeClr>
                </a:solidFill>
                <a:latin typeface="Century Gothic" panose="020B0502020202020204" pitchFamily="34" charset="0"/>
              </a:rPr>
              <a:t>Provide the form to families for completion by the child’s treating physician</a:t>
            </a:r>
          </a:p>
          <a:p>
            <a:pPr marL="457200" lvl="2" indent="-457200">
              <a:spcBef>
                <a:spcPct val="20000"/>
              </a:spcBef>
              <a:buClr>
                <a:srgbClr val="000000"/>
              </a:buClr>
              <a:buFont typeface="Wingdings" panose="05000000000000000000" pitchFamily="2" charset="2"/>
              <a:buChar char="Ø"/>
              <a:defRPr/>
            </a:pPr>
            <a:r>
              <a:rPr lang="en-US" sz="2400" dirty="0">
                <a:solidFill>
                  <a:schemeClr val="tx2">
                    <a:lumMod val="50000"/>
                  </a:schemeClr>
                </a:solidFill>
                <a:latin typeface="Century Gothic" panose="020B0502020202020204" pitchFamily="34" charset="0"/>
              </a:rPr>
              <a:t>Submit the completed form to </a:t>
            </a:r>
            <a:r>
              <a:rPr lang="en-US" sz="2400" dirty="0">
                <a:solidFill>
                  <a:schemeClr val="tx2">
                    <a:lumMod val="50000"/>
                  </a:schemeClr>
                </a:solidFill>
                <a:latin typeface="Century Gothic" panose="020B0502020202020204" pitchFamily="34" charset="0"/>
                <a:hlinkClick r:id="rId4"/>
              </a:rPr>
              <a:t>specialdiet@lausd.net</a:t>
            </a:r>
            <a:endParaRPr lang="en-US" sz="2400" dirty="0">
              <a:solidFill>
                <a:schemeClr val="tx2">
                  <a:lumMod val="50000"/>
                </a:schemeClr>
              </a:solidFill>
              <a:latin typeface="Century Gothic" panose="020B0502020202020204" pitchFamily="34" charset="0"/>
            </a:endParaRPr>
          </a:p>
          <a:p>
            <a:pPr marL="457200" lvl="2" indent="-457200">
              <a:spcBef>
                <a:spcPct val="20000"/>
              </a:spcBef>
              <a:buClr>
                <a:srgbClr val="000000"/>
              </a:buClr>
              <a:buFont typeface="Wingdings" panose="05000000000000000000" pitchFamily="2" charset="2"/>
              <a:buChar char="Ø"/>
              <a:defRPr/>
            </a:pPr>
            <a:r>
              <a:rPr lang="en-US" sz="2400" dirty="0">
                <a:solidFill>
                  <a:schemeClr val="tx2">
                    <a:lumMod val="50000"/>
                  </a:schemeClr>
                </a:solidFill>
                <a:latin typeface="Century Gothic" panose="020B0502020202020204" pitchFamily="34" charset="0"/>
              </a:rPr>
              <a:t> Make substitutions provided by the Nutrition Specialist </a:t>
            </a:r>
          </a:p>
          <a:p>
            <a:pPr marL="0" lvl="2">
              <a:lnSpc>
                <a:spcPct val="90000"/>
              </a:lnSpc>
              <a:spcBef>
                <a:spcPct val="20000"/>
              </a:spcBef>
              <a:buClr>
                <a:srgbClr val="000000"/>
              </a:buClr>
              <a:defRPr/>
            </a:pPr>
            <a:endParaRPr lang="en-US" sz="2400" dirty="0">
              <a:solidFill>
                <a:schemeClr val="tx2">
                  <a:lumMod val="50000"/>
                </a:schemeClr>
              </a:solidFill>
              <a:latin typeface="Century Gothic" panose="020B0502020202020204" pitchFamily="34" charset="0"/>
            </a:endParaRPr>
          </a:p>
          <a:p>
            <a:pPr marL="0" lvl="2">
              <a:lnSpc>
                <a:spcPct val="90000"/>
              </a:lnSpc>
              <a:spcBef>
                <a:spcPct val="20000"/>
              </a:spcBef>
              <a:buClr>
                <a:srgbClr val="000000"/>
              </a:buClr>
              <a:defRPr/>
            </a:pPr>
            <a:endParaRPr lang="en-US" sz="2400" dirty="0">
              <a:solidFill>
                <a:schemeClr val="tx2">
                  <a:lumMod val="50000"/>
                </a:schemeClr>
              </a:solidFill>
              <a:latin typeface="Century Gothic" panose="020B0502020202020204" pitchFamily="34" charset="0"/>
            </a:endParaRPr>
          </a:p>
          <a:p>
            <a:pPr marL="0" lvl="2">
              <a:lnSpc>
                <a:spcPct val="90000"/>
              </a:lnSpc>
              <a:spcBef>
                <a:spcPct val="20000"/>
              </a:spcBef>
              <a:buClr>
                <a:srgbClr val="000000"/>
              </a:buClr>
              <a:defRPr/>
            </a:pPr>
            <a:endParaRPr lang="en-US" sz="2400" dirty="0">
              <a:solidFill>
                <a:schemeClr val="tx2">
                  <a:lumMod val="50000"/>
                </a:schemeClr>
              </a:solidFill>
              <a:latin typeface="Century Gothic" panose="020B0502020202020204" pitchFamily="34" charset="0"/>
            </a:endParaRPr>
          </a:p>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endParaRPr kumimoji="0" lang="en-US" sz="24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endParaRPr>
          </a:p>
        </p:txBody>
      </p:sp>
      <p:sp>
        <p:nvSpPr>
          <p:cNvPr id="12" name="Rectangle 11">
            <a:extLst>
              <a:ext uri="{FF2B5EF4-FFF2-40B4-BE49-F238E27FC236}">
                <a16:creationId xmlns:a16="http://schemas.microsoft.com/office/drawing/2014/main" id="{4474915B-7DC6-5F1C-BA4A-F069ABBA1D08}"/>
              </a:ext>
            </a:extLst>
          </p:cNvPr>
          <p:cNvSpPr/>
          <p:nvPr/>
        </p:nvSpPr>
        <p:spPr>
          <a:xfrm>
            <a:off x="5658696" y="1764272"/>
            <a:ext cx="6155554" cy="1569660"/>
          </a:xfrm>
          <a:prstGeom prst="rect">
            <a:avLst/>
          </a:prstGeom>
        </p:spPr>
        <p:txBody>
          <a:bodyPr wrap="square">
            <a:spAutoFit/>
          </a:bodyPr>
          <a:lstStyle/>
          <a:p>
            <a:pPr marL="0" lvl="2">
              <a:spcBef>
                <a:spcPct val="20000"/>
              </a:spcBef>
              <a:buClr>
                <a:srgbClr val="000000"/>
              </a:buClr>
              <a:defRPr/>
            </a:pPr>
            <a:r>
              <a:rPr lang="en-US" sz="2400" dirty="0">
                <a:solidFill>
                  <a:schemeClr val="tx2">
                    <a:lumMod val="50000"/>
                  </a:schemeClr>
                </a:solidFill>
                <a:latin typeface="Century Gothic" panose="020B0502020202020204" pitchFamily="34" charset="0"/>
              </a:rPr>
              <a:t>Students who require a special meal can complete the “Medical Statement to Request Special Diets” form. Food Services Managers will:</a:t>
            </a:r>
          </a:p>
        </p:txBody>
      </p:sp>
    </p:spTree>
    <p:extLst>
      <p:ext uri="{BB962C8B-B14F-4D97-AF65-F5344CB8AC3E}">
        <p14:creationId xmlns:p14="http://schemas.microsoft.com/office/powerpoint/2010/main" val="3104350427"/>
      </p:ext>
    </p:extLst>
  </p:cSld>
  <p:clrMapOvr>
    <a:masterClrMapping/>
  </p:clrMapOvr>
  <mc:AlternateContent xmlns:mc="http://schemas.openxmlformats.org/markup-compatibility/2006" xmlns:p159="http://schemas.microsoft.com/office/powerpoint/2015/09/main">
    <mc:Choice Requires="p159">
      <p:transition spd="slow" advTm="51275">
        <p159:morph option="byObject"/>
      </p:transition>
    </mc:Choice>
    <mc:Fallback xmlns="">
      <p:transition spd="slow" advTm="51275">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0D63D3-2815-4039-E939-75B42F20AC71}"/>
              </a:ext>
            </a:extLst>
          </p:cNvPr>
          <p:cNvSpPr>
            <a:spLocks noGrp="1"/>
          </p:cNvSpPr>
          <p:nvPr>
            <p:ph idx="1"/>
          </p:nvPr>
        </p:nvSpPr>
        <p:spPr>
          <a:xfrm>
            <a:off x="609600" y="1600201"/>
            <a:ext cx="1519989" cy="4525963"/>
          </a:xfrm>
        </p:spPr>
        <p:txBody>
          <a:bodyPr/>
          <a:lstStyle/>
          <a:p>
            <a:endParaRPr lang="en-US"/>
          </a:p>
        </p:txBody>
      </p:sp>
      <p:sp>
        <p:nvSpPr>
          <p:cNvPr id="6" name="Flowchart: Connector 5">
            <a:extLst>
              <a:ext uri="{FF2B5EF4-FFF2-40B4-BE49-F238E27FC236}">
                <a16:creationId xmlns:a16="http://schemas.microsoft.com/office/drawing/2014/main" id="{DBAC4BFD-626E-749D-F7DD-2A27D40AD676}"/>
              </a:ext>
            </a:extLst>
          </p:cNvPr>
          <p:cNvSpPr/>
          <p:nvPr/>
        </p:nvSpPr>
        <p:spPr>
          <a:xfrm>
            <a:off x="-2650496" y="-1430688"/>
            <a:ext cx="10045907"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53DE956F-55DB-DE26-3A89-B3466FD86180}"/>
              </a:ext>
            </a:extLst>
          </p:cNvPr>
          <p:cNvSpPr/>
          <p:nvPr/>
        </p:nvSpPr>
        <p:spPr>
          <a:xfrm>
            <a:off x="6156100" y="46782"/>
            <a:ext cx="6502210" cy="6521429"/>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CFB2D6A-70DB-18DC-7BAA-CAAAFE0332D2}"/>
              </a:ext>
            </a:extLst>
          </p:cNvPr>
          <p:cNvPicPr>
            <a:picLocks noChangeAspect="1"/>
          </p:cNvPicPr>
          <p:nvPr/>
        </p:nvPicPr>
        <p:blipFill rotWithShape="1">
          <a:blip r:embed="rId3"/>
          <a:srcRect l="1652" t="1323"/>
          <a:stretch/>
        </p:blipFill>
        <p:spPr>
          <a:xfrm>
            <a:off x="6852217" y="1348985"/>
            <a:ext cx="5112899" cy="3917022"/>
          </a:xfrm>
          <a:prstGeom prst="rect">
            <a:avLst/>
          </a:prstGeom>
        </p:spPr>
      </p:pic>
      <p:sp>
        <p:nvSpPr>
          <p:cNvPr id="10" name="Title 3">
            <a:extLst>
              <a:ext uri="{FF2B5EF4-FFF2-40B4-BE49-F238E27FC236}">
                <a16:creationId xmlns:a16="http://schemas.microsoft.com/office/drawing/2014/main" id="{62310FB4-62BD-857C-B56F-35608FF9B3B1}"/>
              </a:ext>
            </a:extLst>
          </p:cNvPr>
          <p:cNvSpPr>
            <a:spLocks noGrp="1"/>
          </p:cNvSpPr>
          <p:nvPr>
            <p:ph type="title"/>
          </p:nvPr>
        </p:nvSpPr>
        <p:spPr>
          <a:xfrm>
            <a:off x="-1849625" y="103410"/>
            <a:ext cx="10045907" cy="1143000"/>
          </a:xfrm>
        </p:spPr>
        <p:txBody>
          <a:bodyPr>
            <a:noAutofit/>
          </a:bodyPr>
          <a:lstStyle/>
          <a:p>
            <a:r>
              <a:rPr lang="en-US" sz="7800" b="1" dirty="0">
                <a:solidFill>
                  <a:schemeClr val="tx2">
                    <a:lumMod val="50000"/>
                  </a:schemeClr>
                </a:solidFill>
              </a:rPr>
              <a:t>Supper Transport Record</a:t>
            </a:r>
          </a:p>
        </p:txBody>
      </p:sp>
      <p:sp>
        <p:nvSpPr>
          <p:cNvPr id="11" name="Rectangle 10">
            <a:extLst>
              <a:ext uri="{FF2B5EF4-FFF2-40B4-BE49-F238E27FC236}">
                <a16:creationId xmlns:a16="http://schemas.microsoft.com/office/drawing/2014/main" id="{A3AC725C-35BD-CFEF-EE22-0A18B581597B}"/>
              </a:ext>
            </a:extLst>
          </p:cNvPr>
          <p:cNvSpPr/>
          <p:nvPr/>
        </p:nvSpPr>
        <p:spPr>
          <a:xfrm>
            <a:off x="111633" y="1237059"/>
            <a:ext cx="6401754" cy="1600438"/>
          </a:xfrm>
          <a:prstGeom prst="rect">
            <a:avLst/>
          </a:prstGeom>
        </p:spPr>
        <p:txBody>
          <a:bodyPr wrap="square">
            <a:spAutoFit/>
          </a:bodyPr>
          <a:lstStyle/>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r>
              <a:rPr kumimoji="0" lang="en-US" sz="20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The </a:t>
            </a:r>
            <a:r>
              <a:rPr kumimoji="0" lang="en-US" sz="2000" b="0" i="1"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Supper Transport Record </a:t>
            </a:r>
            <a:r>
              <a:rPr kumimoji="0" lang="en-US" sz="20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is used when supper meals are served by ASP staff AND when the Cafeteria is closed during supper service.</a:t>
            </a:r>
          </a:p>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r>
              <a:rPr lang="en-US" sz="2000" dirty="0">
                <a:solidFill>
                  <a:schemeClr val="tx2">
                    <a:lumMod val="50000"/>
                  </a:schemeClr>
                </a:solidFill>
                <a:latin typeface="Century Gothic" panose="020B0502020202020204" pitchFamily="34" charset="0"/>
              </a:rPr>
              <a:t>Manager or Food Service Staff will:</a:t>
            </a:r>
            <a:endParaRPr kumimoji="0" lang="en-US" sz="20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endParaRPr>
          </a:p>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a:endParaRPr>
          </a:p>
        </p:txBody>
      </p:sp>
      <p:grpSp>
        <p:nvGrpSpPr>
          <p:cNvPr id="19" name="Group 18">
            <a:extLst>
              <a:ext uri="{FF2B5EF4-FFF2-40B4-BE49-F238E27FC236}">
                <a16:creationId xmlns:a16="http://schemas.microsoft.com/office/drawing/2014/main" id="{02B92917-BD7D-F286-D195-7146AE0F332A}"/>
              </a:ext>
            </a:extLst>
          </p:cNvPr>
          <p:cNvGrpSpPr/>
          <p:nvPr/>
        </p:nvGrpSpPr>
        <p:grpSpPr>
          <a:xfrm>
            <a:off x="111633" y="1966452"/>
            <a:ext cx="11687077" cy="1273746"/>
            <a:chOff x="111633" y="1966452"/>
            <a:chExt cx="11687077" cy="1273746"/>
          </a:xfrm>
        </p:grpSpPr>
        <p:sp>
          <p:nvSpPr>
            <p:cNvPr id="12" name="Rectangle 11">
              <a:extLst>
                <a:ext uri="{FF2B5EF4-FFF2-40B4-BE49-F238E27FC236}">
                  <a16:creationId xmlns:a16="http://schemas.microsoft.com/office/drawing/2014/main" id="{D9D605BB-5FF9-339F-ABF4-F662F9B7E09A}"/>
                </a:ext>
              </a:extLst>
            </p:cNvPr>
            <p:cNvSpPr/>
            <p:nvPr/>
          </p:nvSpPr>
          <p:spPr>
            <a:xfrm>
              <a:off x="111633" y="2593867"/>
              <a:ext cx="5947878" cy="646331"/>
            </a:xfrm>
            <a:prstGeom prst="rect">
              <a:avLst/>
            </a:prstGeom>
          </p:spPr>
          <p:txBody>
            <a:bodyPr wrap="square">
              <a:spAutoFit/>
            </a:bodyPr>
            <a:lstStyle/>
            <a:p>
              <a:pPr marL="342900" marR="0" lvl="2" indent="-342900" algn="l" defTabSz="457200" rtl="0" eaLnBrk="1" fontAlgn="auto" latinLnBrk="0" hangingPunct="1">
                <a:lnSpc>
                  <a:spcPct val="90000"/>
                </a:lnSpc>
                <a:spcBef>
                  <a:spcPct val="20000"/>
                </a:spcBef>
                <a:spcAft>
                  <a:spcPts val="0"/>
                </a:spcAft>
                <a:buClr>
                  <a:srgbClr val="000000"/>
                </a:buClr>
                <a:buSzTx/>
                <a:buFont typeface="Arial" panose="020B0604020202020204" pitchFamily="34" charset="0"/>
                <a:buChar char="•"/>
                <a:tabLst/>
                <a:defRPr/>
              </a:pPr>
              <a:r>
                <a:rPr kumimoji="0" lang="en-US" sz="200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Pre-fill the header with school name, location code, date, etc.</a:t>
              </a:r>
            </a:p>
          </p:txBody>
        </p:sp>
        <p:grpSp>
          <p:nvGrpSpPr>
            <p:cNvPr id="16" name="Group 15">
              <a:extLst>
                <a:ext uri="{FF2B5EF4-FFF2-40B4-BE49-F238E27FC236}">
                  <a16:creationId xmlns:a16="http://schemas.microsoft.com/office/drawing/2014/main" id="{EC7FD3F9-6C1D-FB67-4DDD-CD20057E5D41}"/>
                </a:ext>
              </a:extLst>
            </p:cNvPr>
            <p:cNvGrpSpPr/>
            <p:nvPr/>
          </p:nvGrpSpPr>
          <p:grpSpPr>
            <a:xfrm>
              <a:off x="5446097" y="1966452"/>
              <a:ext cx="6352613" cy="699892"/>
              <a:chOff x="5446097" y="1966452"/>
              <a:chExt cx="6352613" cy="699892"/>
            </a:xfrm>
          </p:grpSpPr>
          <p:sp>
            <p:nvSpPr>
              <p:cNvPr id="13" name="Rectangle 12">
                <a:extLst>
                  <a:ext uri="{FF2B5EF4-FFF2-40B4-BE49-F238E27FC236}">
                    <a16:creationId xmlns:a16="http://schemas.microsoft.com/office/drawing/2014/main" id="{5890F1FD-5855-7D4C-40AA-AAEDCAC238DA}"/>
                  </a:ext>
                </a:extLst>
              </p:cNvPr>
              <p:cNvSpPr/>
              <p:nvPr/>
            </p:nvSpPr>
            <p:spPr>
              <a:xfrm>
                <a:off x="7052922" y="1966452"/>
                <a:ext cx="4745788" cy="403122"/>
              </a:xfrm>
              <a:prstGeom prst="rect">
                <a:avLst/>
              </a:prstGeom>
              <a:noFill/>
              <a:ln w="19050">
                <a:solidFill>
                  <a:srgbClr val="FFAE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24B187DC-C073-E11E-2356-73C0D65FF47D}"/>
                  </a:ext>
                </a:extLst>
              </p:cNvPr>
              <p:cNvCxnSpPr>
                <a:cxnSpLocks/>
              </p:cNvCxnSpPr>
              <p:nvPr/>
            </p:nvCxnSpPr>
            <p:spPr>
              <a:xfrm flipV="1">
                <a:off x="5446097" y="2242905"/>
                <a:ext cx="1515142" cy="423439"/>
              </a:xfrm>
              <a:prstGeom prst="straightConnector1">
                <a:avLst/>
              </a:prstGeom>
              <a:ln>
                <a:solidFill>
                  <a:srgbClr val="FFAE0D"/>
                </a:solidFill>
                <a:tailEnd type="triangle"/>
              </a:ln>
            </p:spPr>
            <p:style>
              <a:lnRef idx="2">
                <a:schemeClr val="accent1"/>
              </a:lnRef>
              <a:fillRef idx="0">
                <a:schemeClr val="accent1"/>
              </a:fillRef>
              <a:effectRef idx="1">
                <a:schemeClr val="accent1"/>
              </a:effectRef>
              <a:fontRef idx="minor">
                <a:schemeClr val="tx1"/>
              </a:fontRef>
            </p:style>
          </p:cxnSp>
        </p:grpSp>
      </p:grpSp>
      <p:grpSp>
        <p:nvGrpSpPr>
          <p:cNvPr id="23" name="Group 22">
            <a:extLst>
              <a:ext uri="{FF2B5EF4-FFF2-40B4-BE49-F238E27FC236}">
                <a16:creationId xmlns:a16="http://schemas.microsoft.com/office/drawing/2014/main" id="{CFE783E1-DACA-F278-4524-7D3D50A64744}"/>
              </a:ext>
            </a:extLst>
          </p:cNvPr>
          <p:cNvGrpSpPr/>
          <p:nvPr/>
        </p:nvGrpSpPr>
        <p:grpSpPr>
          <a:xfrm>
            <a:off x="103468" y="2498593"/>
            <a:ext cx="9045438" cy="1382806"/>
            <a:chOff x="87125" y="2131894"/>
            <a:chExt cx="9045438" cy="1382806"/>
          </a:xfrm>
        </p:grpSpPr>
        <p:sp>
          <p:nvSpPr>
            <p:cNvPr id="18" name="TextBox 17">
              <a:extLst>
                <a:ext uri="{FF2B5EF4-FFF2-40B4-BE49-F238E27FC236}">
                  <a16:creationId xmlns:a16="http://schemas.microsoft.com/office/drawing/2014/main" id="{552E7E3D-5882-2B93-32BB-C1A8584EFF92}"/>
                </a:ext>
              </a:extLst>
            </p:cNvPr>
            <p:cNvSpPr txBox="1"/>
            <p:nvPr/>
          </p:nvSpPr>
          <p:spPr>
            <a:xfrm>
              <a:off x="87125" y="2868369"/>
              <a:ext cx="5947878" cy="646331"/>
            </a:xfrm>
            <a:prstGeom prst="rect">
              <a:avLst/>
            </a:prstGeom>
            <a:noFill/>
          </p:spPr>
          <p:txBody>
            <a:bodyPr wrap="square">
              <a:spAutoFit/>
            </a:bodyPr>
            <a:lstStyle/>
            <a:p>
              <a:pPr marL="342900" marR="0" lvl="2" indent="-342900" algn="l" defTabSz="457200" rtl="0" eaLnBrk="1" fontAlgn="auto" latinLnBrk="0" hangingPunct="1">
                <a:lnSpc>
                  <a:spcPct val="90000"/>
                </a:lnSpc>
                <a:spcBef>
                  <a:spcPct val="20000"/>
                </a:spcBef>
                <a:spcAft>
                  <a:spcPts val="0"/>
                </a:spcAft>
                <a:buClr>
                  <a:srgbClr val="000000"/>
                </a:buClr>
                <a:buSzTx/>
                <a:buFont typeface="Arial" panose="020B0604020202020204" pitchFamily="34" charset="0"/>
                <a:buChar char="•"/>
                <a:tabLst/>
                <a:defRPr/>
              </a:pPr>
              <a:r>
                <a:rPr lang="en-US" sz="2000" dirty="0">
                  <a:solidFill>
                    <a:schemeClr val="tx2">
                      <a:lumMod val="50000"/>
                    </a:schemeClr>
                  </a:solidFill>
                  <a:latin typeface="Century Gothic" panose="020B0502020202020204" pitchFamily="34" charset="0"/>
                </a:rPr>
                <a:t>Pre-fill components portion size and amount prepared.</a:t>
              </a:r>
              <a:endParaRPr kumimoji="0" lang="en-US" sz="20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endParaRPr>
            </a:p>
          </p:txBody>
        </p:sp>
        <p:sp>
          <p:nvSpPr>
            <p:cNvPr id="20" name="Rectangle 19">
              <a:extLst>
                <a:ext uri="{FF2B5EF4-FFF2-40B4-BE49-F238E27FC236}">
                  <a16:creationId xmlns:a16="http://schemas.microsoft.com/office/drawing/2014/main" id="{C6512374-E787-61FA-9C5D-CF102470AC88}"/>
                </a:ext>
              </a:extLst>
            </p:cNvPr>
            <p:cNvSpPr/>
            <p:nvPr/>
          </p:nvSpPr>
          <p:spPr>
            <a:xfrm>
              <a:off x="7041485" y="2131894"/>
              <a:ext cx="2091078" cy="1226424"/>
            </a:xfrm>
            <a:prstGeom prst="rect">
              <a:avLst/>
            </a:prstGeom>
            <a:noFill/>
            <a:ln w="19050">
              <a:solidFill>
                <a:srgbClr val="FFAE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83ADCE3A-8492-AFAE-C88D-EED60A23949A}"/>
                </a:ext>
              </a:extLst>
            </p:cNvPr>
            <p:cNvCxnSpPr>
              <a:cxnSpLocks/>
            </p:cNvCxnSpPr>
            <p:nvPr/>
          </p:nvCxnSpPr>
          <p:spPr>
            <a:xfrm>
              <a:off x="5600483" y="3110071"/>
              <a:ext cx="1316528" cy="122688"/>
            </a:xfrm>
            <a:prstGeom prst="straightConnector1">
              <a:avLst/>
            </a:prstGeom>
            <a:ln>
              <a:solidFill>
                <a:srgbClr val="FFAE0D"/>
              </a:solidFill>
              <a:tailEnd type="triangle"/>
            </a:ln>
          </p:spPr>
          <p:style>
            <a:lnRef idx="2">
              <a:schemeClr val="accent1"/>
            </a:lnRef>
            <a:fillRef idx="0">
              <a:schemeClr val="accent1"/>
            </a:fillRef>
            <a:effectRef idx="1">
              <a:schemeClr val="accent1"/>
            </a:effectRef>
            <a:fontRef idx="minor">
              <a:schemeClr val="tx1"/>
            </a:fontRef>
          </p:style>
        </p:cxnSp>
      </p:grpSp>
      <p:grpSp>
        <p:nvGrpSpPr>
          <p:cNvPr id="34" name="Group 33">
            <a:extLst>
              <a:ext uri="{FF2B5EF4-FFF2-40B4-BE49-F238E27FC236}">
                <a16:creationId xmlns:a16="http://schemas.microsoft.com/office/drawing/2014/main" id="{F882BB65-0177-9F80-6874-509BA76B730B}"/>
              </a:ext>
            </a:extLst>
          </p:cNvPr>
          <p:cNvGrpSpPr/>
          <p:nvPr/>
        </p:nvGrpSpPr>
        <p:grpSpPr>
          <a:xfrm>
            <a:off x="103468" y="4031375"/>
            <a:ext cx="9519359" cy="2563761"/>
            <a:chOff x="103468" y="4031375"/>
            <a:chExt cx="9519359" cy="2563761"/>
          </a:xfrm>
        </p:grpSpPr>
        <p:sp>
          <p:nvSpPr>
            <p:cNvPr id="24" name="Rectangle 23">
              <a:extLst>
                <a:ext uri="{FF2B5EF4-FFF2-40B4-BE49-F238E27FC236}">
                  <a16:creationId xmlns:a16="http://schemas.microsoft.com/office/drawing/2014/main" id="{D0724045-3976-0A47-D3A0-B4143AEA0E7B}"/>
                </a:ext>
              </a:extLst>
            </p:cNvPr>
            <p:cNvSpPr/>
            <p:nvPr/>
          </p:nvSpPr>
          <p:spPr>
            <a:xfrm>
              <a:off x="7040136" y="4031375"/>
              <a:ext cx="2582691" cy="369241"/>
            </a:xfrm>
            <a:prstGeom prst="rect">
              <a:avLst/>
            </a:prstGeom>
            <a:noFill/>
            <a:ln w="19050">
              <a:solidFill>
                <a:srgbClr val="FFAE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6" name="Straight Arrow Connector 25">
              <a:extLst>
                <a:ext uri="{FF2B5EF4-FFF2-40B4-BE49-F238E27FC236}">
                  <a16:creationId xmlns:a16="http://schemas.microsoft.com/office/drawing/2014/main" id="{9D316E6A-F0D6-ECB0-D62B-7AD669015810}"/>
                </a:ext>
              </a:extLst>
            </p:cNvPr>
            <p:cNvCxnSpPr>
              <a:cxnSpLocks/>
            </p:cNvCxnSpPr>
            <p:nvPr/>
          </p:nvCxnSpPr>
          <p:spPr>
            <a:xfrm flipV="1">
              <a:off x="5841477" y="4290091"/>
              <a:ext cx="1119762" cy="1218924"/>
            </a:xfrm>
            <a:prstGeom prst="straightConnector1">
              <a:avLst/>
            </a:prstGeom>
            <a:ln>
              <a:solidFill>
                <a:srgbClr val="FFAE0D"/>
              </a:solidFill>
              <a:tailEnd type="triangle"/>
            </a:ln>
          </p:spPr>
          <p:style>
            <a:lnRef idx="2">
              <a:schemeClr val="accent1"/>
            </a:lnRef>
            <a:fillRef idx="0">
              <a:schemeClr val="accent1"/>
            </a:fillRef>
            <a:effectRef idx="1">
              <a:schemeClr val="accent1"/>
            </a:effectRef>
            <a:fontRef idx="minor">
              <a:schemeClr val="tx1"/>
            </a:fontRef>
          </p:style>
        </p:cxnSp>
        <p:sp>
          <p:nvSpPr>
            <p:cNvPr id="27" name="Rectangle 26">
              <a:extLst>
                <a:ext uri="{FF2B5EF4-FFF2-40B4-BE49-F238E27FC236}">
                  <a16:creationId xmlns:a16="http://schemas.microsoft.com/office/drawing/2014/main" id="{5850122D-B7A1-22D3-A0F2-CAF188BD3862}"/>
                </a:ext>
              </a:extLst>
            </p:cNvPr>
            <p:cNvSpPr/>
            <p:nvPr/>
          </p:nvSpPr>
          <p:spPr>
            <a:xfrm>
              <a:off x="103468" y="5610251"/>
              <a:ext cx="5947878" cy="984885"/>
            </a:xfrm>
            <a:prstGeom prst="rect">
              <a:avLst/>
            </a:prstGeom>
          </p:spPr>
          <p:txBody>
            <a:bodyPr wrap="square">
              <a:spAutoFit/>
            </a:bodyPr>
            <a:lstStyle/>
            <a:p>
              <a:pPr marL="342900" marR="0" lvl="2" indent="-342900" algn="l" defTabSz="457200" rtl="0" eaLnBrk="1" fontAlgn="auto" latinLnBrk="0" hangingPunct="1">
                <a:lnSpc>
                  <a:spcPct val="90000"/>
                </a:lnSpc>
                <a:spcBef>
                  <a:spcPct val="20000"/>
                </a:spcBef>
                <a:spcAft>
                  <a:spcPts val="0"/>
                </a:spcAft>
                <a:buClr>
                  <a:srgbClr val="000000"/>
                </a:buClr>
                <a:buSzTx/>
                <a:buFont typeface="Arial" panose="020B0604020202020204" pitchFamily="34" charset="0"/>
                <a:buChar char="•"/>
                <a:tabLst/>
                <a:defRPr/>
              </a:pPr>
              <a:r>
                <a:rPr kumimoji="0" lang="en-US" sz="20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Manager will sign once record is returned. Signifying all fields have been properly filled. </a:t>
              </a:r>
            </a:p>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43" name="Group 42">
            <a:extLst>
              <a:ext uri="{FF2B5EF4-FFF2-40B4-BE49-F238E27FC236}">
                <a16:creationId xmlns:a16="http://schemas.microsoft.com/office/drawing/2014/main" id="{EE48F40C-AE52-FE0B-00E4-A19992EC380F}"/>
              </a:ext>
            </a:extLst>
          </p:cNvPr>
          <p:cNvGrpSpPr/>
          <p:nvPr/>
        </p:nvGrpSpPr>
        <p:grpSpPr>
          <a:xfrm>
            <a:off x="103468" y="2498593"/>
            <a:ext cx="11695242" cy="2383844"/>
            <a:chOff x="103468" y="2498593"/>
            <a:chExt cx="11695242" cy="2383844"/>
          </a:xfrm>
        </p:grpSpPr>
        <p:sp>
          <p:nvSpPr>
            <p:cNvPr id="37" name="TextBox 36">
              <a:extLst>
                <a:ext uri="{FF2B5EF4-FFF2-40B4-BE49-F238E27FC236}">
                  <a16:creationId xmlns:a16="http://schemas.microsoft.com/office/drawing/2014/main" id="{7BAC8410-E357-49F2-44D4-D4C658B491C9}"/>
                </a:ext>
              </a:extLst>
            </p:cNvPr>
            <p:cNvSpPr txBox="1"/>
            <p:nvPr/>
          </p:nvSpPr>
          <p:spPr>
            <a:xfrm>
              <a:off x="103468" y="3866774"/>
              <a:ext cx="5762716" cy="1015663"/>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rgbClr val="10253F"/>
                  </a:solidFill>
                  <a:latin typeface="Century Gothic" panose="020B0502020202020204" pitchFamily="34" charset="0"/>
                </a:rPr>
                <a:t>Once received ASP staff will then fill amount received, temp each item and document all counts for meals served. </a:t>
              </a:r>
            </a:p>
          </p:txBody>
        </p:sp>
        <p:cxnSp>
          <p:nvCxnSpPr>
            <p:cNvPr id="41" name="Straight Arrow Connector 40">
              <a:extLst>
                <a:ext uri="{FF2B5EF4-FFF2-40B4-BE49-F238E27FC236}">
                  <a16:creationId xmlns:a16="http://schemas.microsoft.com/office/drawing/2014/main" id="{C8B556EA-F700-4FE6-1BDF-9356BAC4BBD4}"/>
                </a:ext>
              </a:extLst>
            </p:cNvPr>
            <p:cNvCxnSpPr>
              <a:cxnSpLocks/>
            </p:cNvCxnSpPr>
            <p:nvPr/>
          </p:nvCxnSpPr>
          <p:spPr>
            <a:xfrm flipV="1">
              <a:off x="5389685" y="3599458"/>
              <a:ext cx="3770659" cy="475867"/>
            </a:xfrm>
            <a:prstGeom prst="straightConnector1">
              <a:avLst/>
            </a:prstGeom>
            <a:ln>
              <a:solidFill>
                <a:srgbClr val="FFAE0D"/>
              </a:solidFill>
              <a:tailEnd type="triangle"/>
            </a:ln>
          </p:spPr>
          <p:style>
            <a:lnRef idx="2">
              <a:schemeClr val="accent1"/>
            </a:lnRef>
            <a:fillRef idx="0">
              <a:schemeClr val="accent1"/>
            </a:fillRef>
            <a:effectRef idx="1">
              <a:schemeClr val="accent1"/>
            </a:effectRef>
            <a:fontRef idx="minor">
              <a:schemeClr val="tx1"/>
            </a:fontRef>
          </p:style>
        </p:cxnSp>
        <p:sp>
          <p:nvSpPr>
            <p:cNvPr id="42" name="Rectangle 41">
              <a:extLst>
                <a:ext uri="{FF2B5EF4-FFF2-40B4-BE49-F238E27FC236}">
                  <a16:creationId xmlns:a16="http://schemas.microsoft.com/office/drawing/2014/main" id="{6D48A0E0-409E-DA92-666B-B01E28F2D0A8}"/>
                </a:ext>
              </a:extLst>
            </p:cNvPr>
            <p:cNvSpPr/>
            <p:nvPr/>
          </p:nvSpPr>
          <p:spPr>
            <a:xfrm>
              <a:off x="9160344" y="2498593"/>
              <a:ext cx="2638366" cy="1396703"/>
            </a:xfrm>
            <a:prstGeom prst="rect">
              <a:avLst/>
            </a:prstGeom>
            <a:noFill/>
            <a:ln w="19050">
              <a:solidFill>
                <a:srgbClr val="FFAE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2" name="Group 51">
            <a:extLst>
              <a:ext uri="{FF2B5EF4-FFF2-40B4-BE49-F238E27FC236}">
                <a16:creationId xmlns:a16="http://schemas.microsoft.com/office/drawing/2014/main" id="{26CFDE6B-A974-5698-3D2F-F9D3B1742CF5}"/>
              </a:ext>
            </a:extLst>
          </p:cNvPr>
          <p:cNvGrpSpPr/>
          <p:nvPr/>
        </p:nvGrpSpPr>
        <p:grpSpPr>
          <a:xfrm>
            <a:off x="103468" y="4041087"/>
            <a:ext cx="11695242" cy="1566352"/>
            <a:chOff x="103468" y="4024316"/>
            <a:chExt cx="11695242" cy="1566352"/>
          </a:xfrm>
        </p:grpSpPr>
        <p:sp>
          <p:nvSpPr>
            <p:cNvPr id="44" name="TextBox 43">
              <a:extLst>
                <a:ext uri="{FF2B5EF4-FFF2-40B4-BE49-F238E27FC236}">
                  <a16:creationId xmlns:a16="http://schemas.microsoft.com/office/drawing/2014/main" id="{87FA2E4B-1518-8996-5D24-43DB3847C56B}"/>
                </a:ext>
              </a:extLst>
            </p:cNvPr>
            <p:cNvSpPr txBox="1"/>
            <p:nvPr/>
          </p:nvSpPr>
          <p:spPr>
            <a:xfrm>
              <a:off x="103468" y="4882782"/>
              <a:ext cx="5677966" cy="707886"/>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rgbClr val="10253F"/>
                  </a:solidFill>
                  <a:latin typeface="Century Gothic" panose="020B0502020202020204" pitchFamily="34" charset="0"/>
                </a:rPr>
                <a:t>ASP coordinator must sign at the end of service before returning transport record. </a:t>
              </a:r>
            </a:p>
          </p:txBody>
        </p:sp>
        <p:cxnSp>
          <p:nvCxnSpPr>
            <p:cNvPr id="49" name="Straight Arrow Connector 48">
              <a:extLst>
                <a:ext uri="{FF2B5EF4-FFF2-40B4-BE49-F238E27FC236}">
                  <a16:creationId xmlns:a16="http://schemas.microsoft.com/office/drawing/2014/main" id="{AF80C46A-D7F3-2777-38FC-2F811A9AE382}"/>
                </a:ext>
              </a:extLst>
            </p:cNvPr>
            <p:cNvCxnSpPr>
              <a:cxnSpLocks/>
            </p:cNvCxnSpPr>
            <p:nvPr/>
          </p:nvCxnSpPr>
          <p:spPr>
            <a:xfrm flipV="1">
              <a:off x="5808042" y="4486715"/>
              <a:ext cx="4380144" cy="598695"/>
            </a:xfrm>
            <a:prstGeom prst="straightConnector1">
              <a:avLst/>
            </a:prstGeom>
            <a:ln>
              <a:solidFill>
                <a:srgbClr val="FFAE0D"/>
              </a:solidFill>
              <a:tailEnd type="triangle"/>
            </a:ln>
          </p:spPr>
          <p:style>
            <a:lnRef idx="2">
              <a:schemeClr val="accent1"/>
            </a:lnRef>
            <a:fillRef idx="0">
              <a:schemeClr val="accent1"/>
            </a:fillRef>
            <a:effectRef idx="1">
              <a:schemeClr val="accent1"/>
            </a:effectRef>
            <a:fontRef idx="minor">
              <a:schemeClr val="tx1"/>
            </a:fontRef>
          </p:style>
        </p:cxnSp>
        <p:sp>
          <p:nvSpPr>
            <p:cNvPr id="51" name="Rectangle 50">
              <a:extLst>
                <a:ext uri="{FF2B5EF4-FFF2-40B4-BE49-F238E27FC236}">
                  <a16:creationId xmlns:a16="http://schemas.microsoft.com/office/drawing/2014/main" id="{E4CFE771-1CBE-6389-8D7A-4F39723FB77F}"/>
                </a:ext>
              </a:extLst>
            </p:cNvPr>
            <p:cNvSpPr/>
            <p:nvPr/>
          </p:nvSpPr>
          <p:spPr>
            <a:xfrm>
              <a:off x="9622827" y="4024316"/>
              <a:ext cx="2175883" cy="417620"/>
            </a:xfrm>
            <a:prstGeom prst="rect">
              <a:avLst/>
            </a:prstGeom>
            <a:noFill/>
            <a:ln w="19050">
              <a:solidFill>
                <a:srgbClr val="FFAE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53" name="Flowchart: Connector 52">
            <a:extLst>
              <a:ext uri="{FF2B5EF4-FFF2-40B4-BE49-F238E27FC236}">
                <a16:creationId xmlns:a16="http://schemas.microsoft.com/office/drawing/2014/main" id="{91765A10-2B16-EFFC-D2AD-3FA8749448CF}"/>
              </a:ext>
            </a:extLst>
          </p:cNvPr>
          <p:cNvSpPr/>
          <p:nvPr/>
        </p:nvSpPr>
        <p:spPr>
          <a:xfrm>
            <a:off x="11195815" y="5461245"/>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Flowchart: Connector 53">
            <a:extLst>
              <a:ext uri="{FF2B5EF4-FFF2-40B4-BE49-F238E27FC236}">
                <a16:creationId xmlns:a16="http://schemas.microsoft.com/office/drawing/2014/main" id="{BA22E261-9A07-C41C-8548-F71FE8B48B30}"/>
              </a:ext>
            </a:extLst>
          </p:cNvPr>
          <p:cNvSpPr/>
          <p:nvPr/>
        </p:nvSpPr>
        <p:spPr>
          <a:xfrm>
            <a:off x="10863289" y="6228276"/>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627154504"/>
      </p:ext>
    </p:extLst>
  </p:cSld>
  <p:clrMapOvr>
    <a:masterClrMapping/>
  </p:clrMapOvr>
  <mc:AlternateContent xmlns:mc="http://schemas.openxmlformats.org/markup-compatibility/2006" xmlns:p159="http://schemas.microsoft.com/office/powerpoint/2015/09/main">
    <mc:Choice Requires="p159">
      <p:transition spd="slow" advTm="67555">
        <p159:morph option="byObject"/>
      </p:transition>
    </mc:Choice>
    <mc:Fallback xmlns="">
      <p:transition spd="slow" advTm="6755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9"/>
                                        </p:tgtEl>
                                        <p:attrNameLst>
                                          <p:attrName>style.visibility</p:attrName>
                                        </p:attrNameLst>
                                      </p:cBhvr>
                                      <p:to>
                                        <p:strVal val="hidden"/>
                                      </p:to>
                                    </p:set>
                                  </p:childTnLst>
                                </p:cTn>
                              </p:par>
                              <p:par>
                                <p:cTn id="12" presetID="22" presetClass="entr" presetSubtype="8" fill="hold"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left)">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3"/>
                                        </p:tgtEl>
                                        <p:attrNameLst>
                                          <p:attrName>style.visibility</p:attrName>
                                        </p:attrNameLst>
                                      </p:cBhvr>
                                      <p:to>
                                        <p:strVal val="hidden"/>
                                      </p:to>
                                    </p:set>
                                  </p:childTnLst>
                                </p:cTn>
                              </p:par>
                              <p:par>
                                <p:cTn id="19" presetID="22" presetClass="entr" presetSubtype="8"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wipe(left)">
                                      <p:cBhvr>
                                        <p:cTn id="21" dur="500"/>
                                        <p:tgtEl>
                                          <p:spTgt spid="43"/>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43"/>
                                        </p:tgtEl>
                                        <p:attrNameLst>
                                          <p:attrName>style.visibility</p:attrName>
                                        </p:attrNameLst>
                                      </p:cBhvr>
                                      <p:to>
                                        <p:strVal val="hidden"/>
                                      </p:to>
                                    </p:set>
                                  </p:childTnLst>
                                </p:cTn>
                              </p:par>
                              <p:par>
                                <p:cTn id="26" presetID="22" presetClass="entr" presetSubtype="8" fill="hold" nodeType="with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wipe(left)">
                                      <p:cBhvr>
                                        <p:cTn id="28" dur="500"/>
                                        <p:tgtEl>
                                          <p:spTgt spid="52"/>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2"/>
                                        </p:tgtEl>
                                        <p:attrNameLst>
                                          <p:attrName>style.visibility</p:attrName>
                                        </p:attrNameLst>
                                      </p:cBhvr>
                                      <p:to>
                                        <p:strVal val="hidden"/>
                                      </p:to>
                                    </p:set>
                                  </p:childTnLst>
                                </p:cTn>
                              </p:par>
                              <p:par>
                                <p:cTn id="33" presetID="22" presetClass="entr" presetSubtype="8"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left)">
                                      <p:cBhvr>
                                        <p:cTn id="3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314C31F3-6B5A-8E69-5C07-CEEE6C8383FA}"/>
              </a:ext>
            </a:extLst>
          </p:cNvPr>
          <p:cNvSpPr/>
          <p:nvPr/>
        </p:nvSpPr>
        <p:spPr>
          <a:xfrm>
            <a:off x="2005263" y="-176462"/>
            <a:ext cx="7708015" cy="7251030"/>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1718D742-1C07-01DD-9AF2-CA9B900DF749}"/>
              </a:ext>
            </a:extLst>
          </p:cNvPr>
          <p:cNvSpPr/>
          <p:nvPr/>
        </p:nvSpPr>
        <p:spPr>
          <a:xfrm>
            <a:off x="8578046" y="578989"/>
            <a:ext cx="1381828" cy="1453702"/>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8DF952A7-206E-983B-24E8-A1F7BB65D704}"/>
              </a:ext>
            </a:extLst>
          </p:cNvPr>
          <p:cNvSpPr/>
          <p:nvPr/>
        </p:nvSpPr>
        <p:spPr>
          <a:xfrm>
            <a:off x="9713278" y="220596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E7B28191-03E8-2AC6-9FA4-81C4599ACD98}"/>
              </a:ext>
            </a:extLst>
          </p:cNvPr>
          <p:cNvSpPr/>
          <p:nvPr/>
        </p:nvSpPr>
        <p:spPr>
          <a:xfrm>
            <a:off x="1474737" y="3848396"/>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838DB1DC-4446-2543-EC3C-2ED49BE0CD6F}"/>
              </a:ext>
            </a:extLst>
          </p:cNvPr>
          <p:cNvSpPr/>
          <p:nvPr/>
        </p:nvSpPr>
        <p:spPr>
          <a:xfrm>
            <a:off x="2594843" y="5762406"/>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A75F981-F4CB-4007-B9A3-15A5683A5120}"/>
              </a:ext>
            </a:extLst>
          </p:cNvPr>
          <p:cNvSpPr txBox="1"/>
          <p:nvPr/>
        </p:nvSpPr>
        <p:spPr>
          <a:xfrm>
            <a:off x="2765455" y="1186895"/>
            <a:ext cx="6187632" cy="4524315"/>
          </a:xfrm>
          <a:prstGeom prst="rect">
            <a:avLst/>
          </a:prstGeom>
          <a:noFill/>
        </p:spPr>
        <p:txBody>
          <a:bodyPr wrap="square" rtlCol="0">
            <a:spAutoFit/>
          </a:bodyPr>
          <a:lstStyle/>
          <a:p>
            <a:pPr algn="ctr"/>
            <a:r>
              <a:rPr lang="en-US" sz="9600" dirty="0">
                <a:solidFill>
                  <a:schemeClr val="bg1"/>
                </a:solidFill>
                <a:latin typeface="Onyx" panose="04050602080702020203" pitchFamily="82" charset="0"/>
              </a:rPr>
              <a:t>HOW TO SPOT A REIMBURSABLE MEAL</a:t>
            </a:r>
          </a:p>
        </p:txBody>
      </p:sp>
    </p:spTree>
    <p:extLst>
      <p:ext uri="{BB962C8B-B14F-4D97-AF65-F5344CB8AC3E}">
        <p14:creationId xmlns:p14="http://schemas.microsoft.com/office/powerpoint/2010/main" val="1625540517"/>
      </p:ext>
    </p:extLst>
  </p:cSld>
  <p:clrMapOvr>
    <a:masterClrMapping/>
  </p:clrMapOvr>
  <mc:AlternateContent xmlns:mc="http://schemas.openxmlformats.org/markup-compatibility/2006" xmlns:p159="http://schemas.microsoft.com/office/powerpoint/2015/09/main">
    <mc:Choice Requires="p159">
      <p:transition spd="slow" advTm="30418">
        <p159:morph option="byObject"/>
      </p:transition>
    </mc:Choice>
    <mc:Fallback xmlns="">
      <p:transition spd="slow" advTm="30418">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91000"/>
            <a:lum/>
          </a:blip>
          <a:srcRect/>
          <a:stretch>
            <a:fillRect t="-17000" b="-17000"/>
          </a:stretch>
        </a:blipFill>
        <a:effectLst/>
      </p:bgPr>
    </p:bg>
    <p:spTree>
      <p:nvGrpSpPr>
        <p:cNvPr id="1" name=""/>
        <p:cNvGrpSpPr/>
        <p:nvPr/>
      </p:nvGrpSpPr>
      <p:grpSpPr>
        <a:xfrm>
          <a:off x="0" y="0"/>
          <a:ext cx="0" cy="0"/>
          <a:chOff x="0" y="0"/>
          <a:chExt cx="0" cy="0"/>
        </a:xfrm>
      </p:grpSpPr>
      <p:sp>
        <p:nvSpPr>
          <p:cNvPr id="4" name="TextBox 3"/>
          <p:cNvSpPr txBox="1"/>
          <p:nvPr/>
        </p:nvSpPr>
        <p:spPr>
          <a:xfrm>
            <a:off x="5971769" y="2660043"/>
            <a:ext cx="2204063" cy="369332"/>
          </a:xfrm>
          <a:prstGeom prst="rect">
            <a:avLst/>
          </a:prstGeom>
          <a:solidFill>
            <a:srgbClr val="002060"/>
          </a:solidFill>
        </p:spPr>
        <p:txBody>
          <a:bodyPr wrap="square" rtlCol="0">
            <a:spAutoFit/>
          </a:bodyPr>
          <a:lstStyle/>
          <a:p>
            <a:pPr algn="ctr"/>
            <a:r>
              <a:rPr lang="en-US" dirty="0">
                <a:solidFill>
                  <a:schemeClr val="bg1"/>
                </a:solidFill>
              </a:rPr>
              <a:t>2 components entrée </a:t>
            </a:r>
          </a:p>
        </p:txBody>
      </p:sp>
      <p:sp>
        <p:nvSpPr>
          <p:cNvPr id="86" name="TextBox 85"/>
          <p:cNvSpPr txBox="1"/>
          <p:nvPr/>
        </p:nvSpPr>
        <p:spPr>
          <a:xfrm>
            <a:off x="1975401" y="2660043"/>
            <a:ext cx="3696498" cy="369332"/>
          </a:xfrm>
          <a:prstGeom prst="rect">
            <a:avLst/>
          </a:prstGeom>
          <a:solidFill>
            <a:srgbClr val="002060"/>
          </a:solidFill>
        </p:spPr>
        <p:txBody>
          <a:bodyPr wrap="square" rtlCol="0">
            <a:spAutoFit/>
          </a:bodyPr>
          <a:lstStyle/>
          <a:p>
            <a:pPr algn="ctr"/>
            <a:r>
              <a:rPr lang="en-US" dirty="0">
                <a:solidFill>
                  <a:schemeClr val="bg1"/>
                </a:solidFill>
              </a:rPr>
              <a:t>1 component food items </a:t>
            </a:r>
          </a:p>
        </p:txBody>
      </p:sp>
      <p:grpSp>
        <p:nvGrpSpPr>
          <p:cNvPr id="6" name="Group 5"/>
          <p:cNvGrpSpPr/>
          <p:nvPr/>
        </p:nvGrpSpPr>
        <p:grpSpPr>
          <a:xfrm>
            <a:off x="1528909" y="5664802"/>
            <a:ext cx="4927296" cy="758195"/>
            <a:chOff x="0" y="5573013"/>
            <a:chExt cx="4927296" cy="758195"/>
          </a:xfrm>
        </p:grpSpPr>
        <p:sp>
          <p:nvSpPr>
            <p:cNvPr id="3" name="Rectangle 2"/>
            <p:cNvSpPr/>
            <p:nvPr/>
          </p:nvSpPr>
          <p:spPr>
            <a:xfrm>
              <a:off x="0" y="5573013"/>
              <a:ext cx="4927296" cy="758195"/>
            </a:xfrm>
            <a:prstGeom prst="rect">
              <a:avLst/>
            </a:prstGeom>
            <a:solidFill>
              <a:srgbClr val="7F0000"/>
            </a:solidFill>
            <a:ln>
              <a:solidFill>
                <a:srgbClr val="0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extBox 1"/>
            <p:cNvSpPr txBox="1"/>
            <p:nvPr/>
          </p:nvSpPr>
          <p:spPr>
            <a:xfrm>
              <a:off x="237544" y="5684915"/>
              <a:ext cx="4560204" cy="461665"/>
            </a:xfrm>
            <a:prstGeom prst="rect">
              <a:avLst/>
            </a:prstGeom>
            <a:noFill/>
          </p:spPr>
          <p:txBody>
            <a:bodyPr wrap="square" rtlCol="0">
              <a:spAutoFit/>
            </a:bodyPr>
            <a:lstStyle/>
            <a:p>
              <a:r>
                <a:rPr lang="en-US" sz="2400" dirty="0">
                  <a:solidFill>
                    <a:schemeClr val="bg1"/>
                  </a:solidFill>
                  <a:latin typeface="Century Gothic" panose="020B0502020202020204" pitchFamily="34" charset="0"/>
                </a:rPr>
                <a:t>Is this a reimbursable meal?</a:t>
              </a:r>
            </a:p>
          </p:txBody>
        </p:sp>
      </p:grpSp>
      <p:grpSp>
        <p:nvGrpSpPr>
          <p:cNvPr id="5" name="Group 4"/>
          <p:cNvGrpSpPr/>
          <p:nvPr/>
        </p:nvGrpSpPr>
        <p:grpSpPr>
          <a:xfrm>
            <a:off x="359340" y="210323"/>
            <a:ext cx="4291450" cy="523220"/>
            <a:chOff x="-648866" y="757510"/>
            <a:chExt cx="4291450" cy="523220"/>
          </a:xfrm>
        </p:grpSpPr>
        <p:sp>
          <p:nvSpPr>
            <p:cNvPr id="84" name="Rectangle 83"/>
            <p:cNvSpPr/>
            <p:nvPr/>
          </p:nvSpPr>
          <p:spPr>
            <a:xfrm>
              <a:off x="-648866" y="757510"/>
              <a:ext cx="4291450" cy="523220"/>
            </a:xfrm>
            <a:prstGeom prst="rect">
              <a:avLst/>
            </a:prstGeom>
            <a:solidFill>
              <a:srgbClr val="7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bg2"/>
                </a:solidFill>
              </a:endParaRPr>
            </a:p>
          </p:txBody>
        </p:sp>
        <p:sp>
          <p:nvSpPr>
            <p:cNvPr id="85" name="TextBox 84"/>
            <p:cNvSpPr txBox="1"/>
            <p:nvPr/>
          </p:nvSpPr>
          <p:spPr>
            <a:xfrm>
              <a:off x="-249875" y="757510"/>
              <a:ext cx="3892459" cy="523220"/>
            </a:xfrm>
            <a:prstGeom prst="rect">
              <a:avLst/>
            </a:prstGeom>
            <a:noFill/>
          </p:spPr>
          <p:txBody>
            <a:bodyPr wrap="square" rtlCol="0">
              <a:spAutoFit/>
            </a:bodyPr>
            <a:lstStyle/>
            <a:p>
              <a:r>
                <a:rPr lang="en-US" sz="2800" dirty="0">
                  <a:solidFill>
                    <a:schemeClr val="bg1"/>
                  </a:solidFill>
                  <a:latin typeface="Century Gothic" panose="020B0502020202020204" pitchFamily="34" charset="0"/>
                </a:rPr>
                <a:t>Today’s Menu Items </a:t>
              </a:r>
            </a:p>
          </p:txBody>
        </p:sp>
      </p:grpSp>
      <p:pic>
        <p:nvPicPr>
          <p:cNvPr id="1048" name="Picture 24" descr="Schools &amp; Foodservice - Fresh Innovatio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346731">
            <a:off x="1873385" y="1350595"/>
            <a:ext cx="1672202" cy="12183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46" name="Picture 22" descr="Juicy Juice Veggie Orange Medley Single Serve - 4.23 Fl. Oz. - Round Eye  Supply"/>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9942" t="11848" r="29653" b="12810"/>
          <a:stretch/>
        </p:blipFill>
        <p:spPr bwMode="auto">
          <a:xfrm>
            <a:off x="3583263" y="826330"/>
            <a:ext cx="955402" cy="1781503"/>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Driftwood Dairy 10724 Lower Azusa Rd El Monte, CA Dairy Products Wholesale  - MapQues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19583" y1="38000" x2="20833" y2="66250"/>
                        <a14:foregroundMark x1="75833" y1="22500" x2="80000" y2="38500"/>
                        <a14:foregroundMark x1="75833" y1="22500" x2="27500" y2="22500"/>
                        <a14:foregroundMark x1="28333" y1="22000" x2="20833" y2="38000"/>
                        <a14:foregroundMark x1="80000" y1="38000" x2="79167" y2="70000"/>
                        <a14:foregroundMark x1="18333" y1="79750" x2="71250" y2="80000"/>
                        <a14:foregroundMark x1="18333" y1="64750" x2="20000" y2="76750"/>
                      </a14:backgroundRemoval>
                    </a14:imgEffect>
                  </a14:imgLayer>
                </a14:imgProps>
              </a:ext>
              <a:ext uri="{28A0092B-C50C-407E-A947-70E740481C1C}">
                <a14:useLocalDpi xmlns:a14="http://schemas.microsoft.com/office/drawing/2010/main" val="0"/>
              </a:ext>
            </a:extLst>
          </a:blip>
          <a:srcRect l="13945" t="18785" r="15097" b="17504"/>
          <a:stretch/>
        </p:blipFill>
        <p:spPr bwMode="auto">
          <a:xfrm>
            <a:off x="4581493" y="753139"/>
            <a:ext cx="1253435" cy="187570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50" name="Picture 26" descr="Tony's 4&quot; Round Galaxy Cheese Pizza Case | FoodServiceDirect"/>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a:off x="6124162" y="663789"/>
            <a:ext cx="1985776" cy="199625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descr="Green tick checkmark icon Royalty Free Vector Image"/>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22778" b="70463" l="27300" r="74400"/>
                    </a14:imgEffect>
                  </a14:imgLayer>
                </a14:imgProps>
              </a:ext>
              <a:ext uri="{28A0092B-C50C-407E-A947-70E740481C1C}">
                <a14:useLocalDpi xmlns:a14="http://schemas.microsoft.com/office/drawing/2010/main" val="0"/>
              </a:ext>
            </a:extLst>
          </a:blip>
          <a:srcRect l="27132" t="22234" r="26670" b="29888"/>
          <a:stretch/>
        </p:blipFill>
        <p:spPr bwMode="auto">
          <a:xfrm>
            <a:off x="5797483" y="3391826"/>
            <a:ext cx="1935332" cy="2166151"/>
          </a:xfrm>
          <a:prstGeom prst="rect">
            <a:avLst/>
          </a:prstGeom>
          <a:noFill/>
          <a:effectLst>
            <a:glow rad="1397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27922D6E-7A6D-85A6-D8E9-07B4B3EDAE90}"/>
              </a:ext>
            </a:extLst>
          </p:cNvPr>
          <p:cNvGrpSpPr/>
          <p:nvPr/>
        </p:nvGrpSpPr>
        <p:grpSpPr>
          <a:xfrm>
            <a:off x="7391148" y="4204249"/>
            <a:ext cx="1569368" cy="2538912"/>
            <a:chOff x="7391148" y="4204249"/>
            <a:chExt cx="1569368" cy="2538912"/>
          </a:xfrm>
        </p:grpSpPr>
        <p:grpSp>
          <p:nvGrpSpPr>
            <p:cNvPr id="35" name="Group 34">
              <a:extLst>
                <a:ext uri="{FF2B5EF4-FFF2-40B4-BE49-F238E27FC236}">
                  <a16:creationId xmlns:a16="http://schemas.microsoft.com/office/drawing/2014/main" id="{4D1F8B9E-48E9-41EF-89B1-5FC734D0A6F5}"/>
                </a:ext>
              </a:extLst>
            </p:cNvPr>
            <p:cNvGrpSpPr/>
            <p:nvPr/>
          </p:nvGrpSpPr>
          <p:grpSpPr>
            <a:xfrm>
              <a:off x="7391148" y="4204249"/>
              <a:ext cx="1569368" cy="2538912"/>
              <a:chOff x="3627610" y="3924577"/>
              <a:chExt cx="1475648" cy="2073568"/>
            </a:xfrm>
          </p:grpSpPr>
          <p:grpSp>
            <p:nvGrpSpPr>
              <p:cNvPr id="36" name="Group 35">
                <a:extLst>
                  <a:ext uri="{FF2B5EF4-FFF2-40B4-BE49-F238E27FC236}">
                    <a16:creationId xmlns:a16="http://schemas.microsoft.com/office/drawing/2014/main" id="{A59CBC3F-7BE6-484D-86DE-2502999682E9}"/>
                  </a:ext>
                </a:extLst>
              </p:cNvPr>
              <p:cNvGrpSpPr/>
              <p:nvPr/>
            </p:nvGrpSpPr>
            <p:grpSpPr>
              <a:xfrm>
                <a:off x="3966959" y="5234079"/>
                <a:ext cx="861710" cy="444635"/>
                <a:chOff x="6783868" y="4995224"/>
                <a:chExt cx="861710" cy="444635"/>
              </a:xfrm>
              <a:solidFill>
                <a:srgbClr val="97663B"/>
              </a:solidFill>
            </p:grpSpPr>
            <p:sp>
              <p:nvSpPr>
                <p:cNvPr id="80" name="Freeform: Shape 121">
                  <a:extLst>
                    <a:ext uri="{FF2B5EF4-FFF2-40B4-BE49-F238E27FC236}">
                      <a16:creationId xmlns:a16="http://schemas.microsoft.com/office/drawing/2014/main" id="{C4965F05-89D1-4D2E-8A2D-6A1AA1B46086}"/>
                    </a:ext>
                  </a:extLst>
                </p:cNvPr>
                <p:cNvSpPr/>
                <p:nvPr/>
              </p:nvSpPr>
              <p:spPr>
                <a:xfrm>
                  <a:off x="6783868" y="4999747"/>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grp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81" name="Freeform: Shape 122">
                  <a:extLst>
                    <a:ext uri="{FF2B5EF4-FFF2-40B4-BE49-F238E27FC236}">
                      <a16:creationId xmlns:a16="http://schemas.microsoft.com/office/drawing/2014/main" id="{EF9385A7-23F3-47A7-AA9A-C7065DBCF0F6}"/>
                    </a:ext>
                  </a:extLst>
                </p:cNvPr>
                <p:cNvSpPr/>
                <p:nvPr/>
              </p:nvSpPr>
              <p:spPr>
                <a:xfrm flipH="1">
                  <a:off x="7433995" y="4995224"/>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grp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37" name="Group 36">
                <a:extLst>
                  <a:ext uri="{FF2B5EF4-FFF2-40B4-BE49-F238E27FC236}">
                    <a16:creationId xmlns:a16="http://schemas.microsoft.com/office/drawing/2014/main" id="{DD6BD54E-4AFE-4C87-BDE4-A8EB4EDE7107}"/>
                  </a:ext>
                </a:extLst>
              </p:cNvPr>
              <p:cNvGrpSpPr/>
              <p:nvPr/>
            </p:nvGrpSpPr>
            <p:grpSpPr>
              <a:xfrm>
                <a:off x="4116588" y="5716829"/>
                <a:ext cx="570707" cy="281316"/>
                <a:chOff x="8321137" y="5334839"/>
                <a:chExt cx="570707" cy="281316"/>
              </a:xfrm>
            </p:grpSpPr>
            <p:sp>
              <p:nvSpPr>
                <p:cNvPr id="76" name="Rectangle 19">
                  <a:extLst>
                    <a:ext uri="{FF2B5EF4-FFF2-40B4-BE49-F238E27FC236}">
                      <a16:creationId xmlns:a16="http://schemas.microsoft.com/office/drawing/2014/main" id="{86A09A6F-0E27-4F33-AB3F-E1D7037DCDE0}"/>
                    </a:ext>
                  </a:extLst>
                </p:cNvPr>
                <p:cNvSpPr/>
                <p:nvPr/>
              </p:nvSpPr>
              <p:spPr>
                <a:xfrm>
                  <a:off x="8388972" y="5334840"/>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77" name="Rectangle 19">
                  <a:extLst>
                    <a:ext uri="{FF2B5EF4-FFF2-40B4-BE49-F238E27FC236}">
                      <a16:creationId xmlns:a16="http://schemas.microsoft.com/office/drawing/2014/main" id="{27EB3F59-F26D-442E-B593-F5B0AEEEF695}"/>
                    </a:ext>
                  </a:extLst>
                </p:cNvPr>
                <p:cNvSpPr/>
                <p:nvPr/>
              </p:nvSpPr>
              <p:spPr>
                <a:xfrm flipH="1">
                  <a:off x="8658740" y="5334839"/>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78" name="Rectangle 19">
                  <a:extLst>
                    <a:ext uri="{FF2B5EF4-FFF2-40B4-BE49-F238E27FC236}">
                      <a16:creationId xmlns:a16="http://schemas.microsoft.com/office/drawing/2014/main" id="{86DB1B89-98F8-4B8A-BC17-A3145F555547}"/>
                    </a:ext>
                  </a:extLst>
                </p:cNvPr>
                <p:cNvSpPr/>
                <p:nvPr/>
              </p:nvSpPr>
              <p:spPr>
                <a:xfrm flipH="1">
                  <a:off x="8321137" y="5532209"/>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864826"/>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79" name="Rectangle 19">
                  <a:extLst>
                    <a:ext uri="{FF2B5EF4-FFF2-40B4-BE49-F238E27FC236}">
                      <a16:creationId xmlns:a16="http://schemas.microsoft.com/office/drawing/2014/main" id="{F52BA168-94DA-4B31-ACA5-6F3F1FE7BF21}"/>
                    </a:ext>
                  </a:extLst>
                </p:cNvPr>
                <p:cNvSpPr/>
                <p:nvPr/>
              </p:nvSpPr>
              <p:spPr>
                <a:xfrm>
                  <a:off x="8660264" y="5532209"/>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864826"/>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sp>
            <p:nvSpPr>
              <p:cNvPr id="38" name="Rectangle 44">
                <a:extLst>
                  <a:ext uri="{FF2B5EF4-FFF2-40B4-BE49-F238E27FC236}">
                    <a16:creationId xmlns:a16="http://schemas.microsoft.com/office/drawing/2014/main" id="{943C08A8-83EB-43B4-9CD8-72EFCB1953DB}"/>
                  </a:ext>
                </a:extLst>
              </p:cNvPr>
              <p:cNvSpPr/>
              <p:nvPr/>
            </p:nvSpPr>
            <p:spPr>
              <a:xfrm>
                <a:off x="4121366" y="5487275"/>
                <a:ext cx="550867" cy="302867"/>
              </a:xfrm>
              <a:custGeom>
                <a:avLst/>
                <a:gdLst>
                  <a:gd name="connsiteX0" fmla="*/ 0 w 457200"/>
                  <a:gd name="connsiteY0" fmla="*/ 0 h 208045"/>
                  <a:gd name="connsiteX1" fmla="*/ 457200 w 457200"/>
                  <a:gd name="connsiteY1" fmla="*/ 0 h 208045"/>
                  <a:gd name="connsiteX2" fmla="*/ 457200 w 457200"/>
                  <a:gd name="connsiteY2" fmla="*/ 208045 h 208045"/>
                  <a:gd name="connsiteX3" fmla="*/ 0 w 457200"/>
                  <a:gd name="connsiteY3" fmla="*/ 208045 h 208045"/>
                  <a:gd name="connsiteX4" fmla="*/ 0 w 457200"/>
                  <a:gd name="connsiteY4" fmla="*/ 0 h 208045"/>
                  <a:gd name="connsiteX0" fmla="*/ 0 w 476250"/>
                  <a:gd name="connsiteY0" fmla="*/ 0 h 208045"/>
                  <a:gd name="connsiteX1" fmla="*/ 476250 w 476250"/>
                  <a:gd name="connsiteY1" fmla="*/ 0 h 208045"/>
                  <a:gd name="connsiteX2" fmla="*/ 476250 w 476250"/>
                  <a:gd name="connsiteY2" fmla="*/ 208045 h 208045"/>
                  <a:gd name="connsiteX3" fmla="*/ 19050 w 476250"/>
                  <a:gd name="connsiteY3" fmla="*/ 208045 h 208045"/>
                  <a:gd name="connsiteX4" fmla="*/ 0 w 476250"/>
                  <a:gd name="connsiteY4" fmla="*/ 0 h 208045"/>
                  <a:gd name="connsiteX0" fmla="*/ 57150 w 533400"/>
                  <a:gd name="connsiteY0" fmla="*/ 0 h 208045"/>
                  <a:gd name="connsiteX1" fmla="*/ 533400 w 533400"/>
                  <a:gd name="connsiteY1" fmla="*/ 0 h 208045"/>
                  <a:gd name="connsiteX2" fmla="*/ 533400 w 533400"/>
                  <a:gd name="connsiteY2" fmla="*/ 208045 h 208045"/>
                  <a:gd name="connsiteX3" fmla="*/ 0 w 533400"/>
                  <a:gd name="connsiteY3" fmla="*/ 169945 h 208045"/>
                  <a:gd name="connsiteX4" fmla="*/ 57150 w 533400"/>
                  <a:gd name="connsiteY4" fmla="*/ 0 h 208045"/>
                  <a:gd name="connsiteX0" fmla="*/ 57150 w 547688"/>
                  <a:gd name="connsiteY0" fmla="*/ 9525 h 217570"/>
                  <a:gd name="connsiteX1" fmla="*/ 547688 w 547688"/>
                  <a:gd name="connsiteY1" fmla="*/ 0 h 217570"/>
                  <a:gd name="connsiteX2" fmla="*/ 533400 w 547688"/>
                  <a:gd name="connsiteY2" fmla="*/ 217570 h 217570"/>
                  <a:gd name="connsiteX3" fmla="*/ 0 w 547688"/>
                  <a:gd name="connsiteY3" fmla="*/ 179470 h 217570"/>
                  <a:gd name="connsiteX4" fmla="*/ 57150 w 547688"/>
                  <a:gd name="connsiteY4" fmla="*/ 9525 h 217570"/>
                  <a:gd name="connsiteX0" fmla="*/ 57150 w 566738"/>
                  <a:gd name="connsiteY0" fmla="*/ 9525 h 179470"/>
                  <a:gd name="connsiteX1" fmla="*/ 547688 w 566738"/>
                  <a:gd name="connsiteY1" fmla="*/ 0 h 179470"/>
                  <a:gd name="connsiteX2" fmla="*/ 566738 w 566738"/>
                  <a:gd name="connsiteY2" fmla="*/ 155657 h 179470"/>
                  <a:gd name="connsiteX3" fmla="*/ 0 w 566738"/>
                  <a:gd name="connsiteY3" fmla="*/ 179470 h 179470"/>
                  <a:gd name="connsiteX4" fmla="*/ 57150 w 566738"/>
                  <a:gd name="connsiteY4" fmla="*/ 9525 h 179470"/>
                  <a:gd name="connsiteX0" fmla="*/ 57150 w 566738"/>
                  <a:gd name="connsiteY0" fmla="*/ 9525 h 185857"/>
                  <a:gd name="connsiteX1" fmla="*/ 547688 w 566738"/>
                  <a:gd name="connsiteY1" fmla="*/ 0 h 185857"/>
                  <a:gd name="connsiteX2" fmla="*/ 566738 w 566738"/>
                  <a:gd name="connsiteY2" fmla="*/ 155657 h 185857"/>
                  <a:gd name="connsiteX3" fmla="*/ 0 w 566738"/>
                  <a:gd name="connsiteY3" fmla="*/ 179470 h 185857"/>
                  <a:gd name="connsiteX4" fmla="*/ 57150 w 566738"/>
                  <a:gd name="connsiteY4" fmla="*/ 9525 h 185857"/>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600076"/>
                  <a:gd name="connsiteY0" fmla="*/ 9525 h 205208"/>
                  <a:gd name="connsiteX1" fmla="*/ 547688 w 600076"/>
                  <a:gd name="connsiteY1" fmla="*/ 0 h 205208"/>
                  <a:gd name="connsiteX2" fmla="*/ 600076 w 600076"/>
                  <a:gd name="connsiteY2" fmla="*/ 169945 h 205208"/>
                  <a:gd name="connsiteX3" fmla="*/ 0 w 600076"/>
                  <a:gd name="connsiteY3" fmla="*/ 179470 h 205208"/>
                  <a:gd name="connsiteX4" fmla="*/ 57150 w 600076"/>
                  <a:gd name="connsiteY4" fmla="*/ 9525 h 205208"/>
                  <a:gd name="connsiteX0" fmla="*/ 57150 w 600076"/>
                  <a:gd name="connsiteY0" fmla="*/ 9525 h 205208"/>
                  <a:gd name="connsiteX1" fmla="*/ 547688 w 600076"/>
                  <a:gd name="connsiteY1" fmla="*/ 0 h 205208"/>
                  <a:gd name="connsiteX2" fmla="*/ 600076 w 600076"/>
                  <a:gd name="connsiteY2" fmla="*/ 169945 h 205208"/>
                  <a:gd name="connsiteX3" fmla="*/ 0 w 600076"/>
                  <a:gd name="connsiteY3" fmla="*/ 179470 h 205208"/>
                  <a:gd name="connsiteX4" fmla="*/ 57150 w 600076"/>
                  <a:gd name="connsiteY4" fmla="*/ 9525 h 205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6" h="205208">
                    <a:moveTo>
                      <a:pt x="57150" y="9525"/>
                    </a:moveTo>
                    <a:cubicBezTo>
                      <a:pt x="234951" y="44450"/>
                      <a:pt x="369887" y="60325"/>
                      <a:pt x="547688" y="0"/>
                    </a:cubicBezTo>
                    <a:lnTo>
                      <a:pt x="600076" y="169945"/>
                    </a:lnTo>
                    <a:cubicBezTo>
                      <a:pt x="439738" y="225508"/>
                      <a:pt x="198438" y="204869"/>
                      <a:pt x="0" y="179470"/>
                    </a:cubicBezTo>
                    <a:lnTo>
                      <a:pt x="57150" y="9525"/>
                    </a:lnTo>
                    <a:close/>
                  </a:path>
                </a:pathLst>
              </a:custGeom>
              <a:solidFill>
                <a:sysClr val="windowText" lastClr="000000"/>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nvGrpSpPr>
              <p:cNvPr id="39" name="Group 38">
                <a:extLst>
                  <a:ext uri="{FF2B5EF4-FFF2-40B4-BE49-F238E27FC236}">
                    <a16:creationId xmlns:a16="http://schemas.microsoft.com/office/drawing/2014/main" id="{22E482A1-CC8F-4ABA-BD37-D39DFD3F0DEB}"/>
                  </a:ext>
                </a:extLst>
              </p:cNvPr>
              <p:cNvGrpSpPr/>
              <p:nvPr/>
            </p:nvGrpSpPr>
            <p:grpSpPr>
              <a:xfrm>
                <a:off x="4061105" y="5032138"/>
                <a:ext cx="709613" cy="522520"/>
                <a:chOff x="1916909" y="3505263"/>
                <a:chExt cx="709613" cy="522520"/>
              </a:xfrm>
            </p:grpSpPr>
            <p:sp>
              <p:nvSpPr>
                <p:cNvPr id="71" name="Rectangle: Rounded Corners 20">
                  <a:extLst>
                    <a:ext uri="{FF2B5EF4-FFF2-40B4-BE49-F238E27FC236}">
                      <a16:creationId xmlns:a16="http://schemas.microsoft.com/office/drawing/2014/main" id="{AD4C30F7-BE17-48B4-BE94-763ED8C83E85}"/>
                    </a:ext>
                  </a:extLst>
                </p:cNvPr>
                <p:cNvSpPr/>
                <p:nvPr/>
              </p:nvSpPr>
              <p:spPr>
                <a:xfrm>
                  <a:off x="1997110" y="3512017"/>
                  <a:ext cx="507384" cy="410268"/>
                </a:xfrm>
                <a:custGeom>
                  <a:avLst/>
                  <a:gdLst>
                    <a:gd name="connsiteX0" fmla="*/ 0 w 533400"/>
                    <a:gd name="connsiteY0" fmla="*/ 65846 h 395071"/>
                    <a:gd name="connsiteX1" fmla="*/ 65846 w 533400"/>
                    <a:gd name="connsiteY1" fmla="*/ 0 h 395071"/>
                    <a:gd name="connsiteX2" fmla="*/ 467554 w 533400"/>
                    <a:gd name="connsiteY2" fmla="*/ 0 h 395071"/>
                    <a:gd name="connsiteX3" fmla="*/ 533400 w 533400"/>
                    <a:gd name="connsiteY3" fmla="*/ 65846 h 395071"/>
                    <a:gd name="connsiteX4" fmla="*/ 533400 w 533400"/>
                    <a:gd name="connsiteY4" fmla="*/ 329225 h 395071"/>
                    <a:gd name="connsiteX5" fmla="*/ 467554 w 533400"/>
                    <a:gd name="connsiteY5" fmla="*/ 395071 h 395071"/>
                    <a:gd name="connsiteX6" fmla="*/ 65846 w 533400"/>
                    <a:gd name="connsiteY6" fmla="*/ 395071 h 395071"/>
                    <a:gd name="connsiteX7" fmla="*/ 0 w 533400"/>
                    <a:gd name="connsiteY7" fmla="*/ 329225 h 395071"/>
                    <a:gd name="connsiteX8" fmla="*/ 0 w 533400"/>
                    <a:gd name="connsiteY8" fmla="*/ 65846 h 395071"/>
                    <a:gd name="connsiteX0" fmla="*/ 16933 w 550333"/>
                    <a:gd name="connsiteY0" fmla="*/ 65846 h 395071"/>
                    <a:gd name="connsiteX1" fmla="*/ 82779 w 550333"/>
                    <a:gd name="connsiteY1" fmla="*/ 0 h 395071"/>
                    <a:gd name="connsiteX2" fmla="*/ 484487 w 550333"/>
                    <a:gd name="connsiteY2" fmla="*/ 0 h 395071"/>
                    <a:gd name="connsiteX3" fmla="*/ 550333 w 550333"/>
                    <a:gd name="connsiteY3" fmla="*/ 65846 h 395071"/>
                    <a:gd name="connsiteX4" fmla="*/ 550333 w 550333"/>
                    <a:gd name="connsiteY4" fmla="*/ 329225 h 395071"/>
                    <a:gd name="connsiteX5" fmla="*/ 484487 w 550333"/>
                    <a:gd name="connsiteY5" fmla="*/ 395071 h 395071"/>
                    <a:gd name="connsiteX6" fmla="*/ 82779 w 550333"/>
                    <a:gd name="connsiteY6" fmla="*/ 395071 h 395071"/>
                    <a:gd name="connsiteX7" fmla="*/ 16933 w 550333"/>
                    <a:gd name="connsiteY7" fmla="*/ 329225 h 395071"/>
                    <a:gd name="connsiteX8" fmla="*/ 16933 w 550333"/>
                    <a:gd name="connsiteY8" fmla="*/ 65846 h 395071"/>
                    <a:gd name="connsiteX0" fmla="*/ 16933 w 563033"/>
                    <a:gd name="connsiteY0" fmla="*/ 65846 h 395071"/>
                    <a:gd name="connsiteX1" fmla="*/ 82779 w 563033"/>
                    <a:gd name="connsiteY1" fmla="*/ 0 h 395071"/>
                    <a:gd name="connsiteX2" fmla="*/ 484487 w 563033"/>
                    <a:gd name="connsiteY2" fmla="*/ 0 h 395071"/>
                    <a:gd name="connsiteX3" fmla="*/ 550333 w 563033"/>
                    <a:gd name="connsiteY3" fmla="*/ 65846 h 395071"/>
                    <a:gd name="connsiteX4" fmla="*/ 550333 w 563033"/>
                    <a:gd name="connsiteY4" fmla="*/ 329225 h 395071"/>
                    <a:gd name="connsiteX5" fmla="*/ 484487 w 563033"/>
                    <a:gd name="connsiteY5" fmla="*/ 395071 h 395071"/>
                    <a:gd name="connsiteX6" fmla="*/ 82779 w 563033"/>
                    <a:gd name="connsiteY6" fmla="*/ 395071 h 395071"/>
                    <a:gd name="connsiteX7" fmla="*/ 16933 w 563033"/>
                    <a:gd name="connsiteY7" fmla="*/ 329225 h 395071"/>
                    <a:gd name="connsiteX8" fmla="*/ 16933 w 563033"/>
                    <a:gd name="connsiteY8" fmla="*/ 65846 h 395071"/>
                    <a:gd name="connsiteX0" fmla="*/ 16933 w 574443"/>
                    <a:gd name="connsiteY0" fmla="*/ 65846 h 395071"/>
                    <a:gd name="connsiteX1" fmla="*/ 82779 w 574443"/>
                    <a:gd name="connsiteY1" fmla="*/ 0 h 395071"/>
                    <a:gd name="connsiteX2" fmla="*/ 484487 w 574443"/>
                    <a:gd name="connsiteY2" fmla="*/ 0 h 395071"/>
                    <a:gd name="connsiteX3" fmla="*/ 564621 w 574443"/>
                    <a:gd name="connsiteY3" fmla="*/ 63465 h 395071"/>
                    <a:gd name="connsiteX4" fmla="*/ 550333 w 574443"/>
                    <a:gd name="connsiteY4" fmla="*/ 329225 h 395071"/>
                    <a:gd name="connsiteX5" fmla="*/ 484487 w 574443"/>
                    <a:gd name="connsiteY5" fmla="*/ 395071 h 395071"/>
                    <a:gd name="connsiteX6" fmla="*/ 82779 w 574443"/>
                    <a:gd name="connsiteY6" fmla="*/ 395071 h 395071"/>
                    <a:gd name="connsiteX7" fmla="*/ 16933 w 574443"/>
                    <a:gd name="connsiteY7" fmla="*/ 329225 h 395071"/>
                    <a:gd name="connsiteX8" fmla="*/ 16933 w 574443"/>
                    <a:gd name="connsiteY8" fmla="*/ 65846 h 395071"/>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2085"/>
                    <a:gd name="connsiteY0" fmla="*/ 72990 h 402215"/>
                    <a:gd name="connsiteX1" fmla="*/ 75209 w 562085"/>
                    <a:gd name="connsiteY1" fmla="*/ 7144 h 402215"/>
                    <a:gd name="connsiteX2" fmla="*/ 476917 w 562085"/>
                    <a:gd name="connsiteY2" fmla="*/ 0 h 402215"/>
                    <a:gd name="connsiteX3" fmla="*/ 557051 w 562085"/>
                    <a:gd name="connsiteY3" fmla="*/ 70609 h 402215"/>
                    <a:gd name="connsiteX4" fmla="*/ 483232 w 562085"/>
                    <a:gd name="connsiteY4" fmla="*/ 310176 h 402215"/>
                    <a:gd name="connsiteX5" fmla="*/ 476917 w 562085"/>
                    <a:gd name="connsiteY5" fmla="*/ 402215 h 402215"/>
                    <a:gd name="connsiteX6" fmla="*/ 75209 w 562085"/>
                    <a:gd name="connsiteY6" fmla="*/ 402215 h 402215"/>
                    <a:gd name="connsiteX7" fmla="*/ 61750 w 562085"/>
                    <a:gd name="connsiteY7" fmla="*/ 305413 h 402215"/>
                    <a:gd name="connsiteX8" fmla="*/ 9363 w 562085"/>
                    <a:gd name="connsiteY8" fmla="*/ 72990 h 402215"/>
                    <a:gd name="connsiteX0" fmla="*/ 9363 w 563017"/>
                    <a:gd name="connsiteY0" fmla="*/ 72990 h 402215"/>
                    <a:gd name="connsiteX1" fmla="*/ 75209 w 563017"/>
                    <a:gd name="connsiteY1" fmla="*/ 7144 h 402215"/>
                    <a:gd name="connsiteX2" fmla="*/ 476917 w 563017"/>
                    <a:gd name="connsiteY2" fmla="*/ 0 h 402215"/>
                    <a:gd name="connsiteX3" fmla="*/ 557051 w 563017"/>
                    <a:gd name="connsiteY3" fmla="*/ 70609 h 402215"/>
                    <a:gd name="connsiteX4" fmla="*/ 502282 w 563017"/>
                    <a:gd name="connsiteY4" fmla="*/ 317320 h 402215"/>
                    <a:gd name="connsiteX5" fmla="*/ 476917 w 563017"/>
                    <a:gd name="connsiteY5" fmla="*/ 402215 h 402215"/>
                    <a:gd name="connsiteX6" fmla="*/ 75209 w 563017"/>
                    <a:gd name="connsiteY6" fmla="*/ 402215 h 402215"/>
                    <a:gd name="connsiteX7" fmla="*/ 61750 w 563017"/>
                    <a:gd name="connsiteY7" fmla="*/ 305413 h 402215"/>
                    <a:gd name="connsiteX8" fmla="*/ 9363 w 563017"/>
                    <a:gd name="connsiteY8" fmla="*/ 72990 h 402215"/>
                    <a:gd name="connsiteX0" fmla="*/ 11086 w 564740"/>
                    <a:gd name="connsiteY0" fmla="*/ 72990 h 402215"/>
                    <a:gd name="connsiteX1" fmla="*/ 76932 w 564740"/>
                    <a:gd name="connsiteY1" fmla="*/ 7144 h 402215"/>
                    <a:gd name="connsiteX2" fmla="*/ 478640 w 564740"/>
                    <a:gd name="connsiteY2" fmla="*/ 0 h 402215"/>
                    <a:gd name="connsiteX3" fmla="*/ 558774 w 564740"/>
                    <a:gd name="connsiteY3" fmla="*/ 70609 h 402215"/>
                    <a:gd name="connsiteX4" fmla="*/ 504005 w 564740"/>
                    <a:gd name="connsiteY4" fmla="*/ 317320 h 402215"/>
                    <a:gd name="connsiteX5" fmla="*/ 478640 w 564740"/>
                    <a:gd name="connsiteY5" fmla="*/ 402215 h 402215"/>
                    <a:gd name="connsiteX6" fmla="*/ 76932 w 564740"/>
                    <a:gd name="connsiteY6" fmla="*/ 402215 h 402215"/>
                    <a:gd name="connsiteX7" fmla="*/ 63473 w 564740"/>
                    <a:gd name="connsiteY7" fmla="*/ 305413 h 402215"/>
                    <a:gd name="connsiteX8" fmla="*/ 11086 w 564740"/>
                    <a:gd name="connsiteY8" fmla="*/ 72990 h 402215"/>
                    <a:gd name="connsiteX0" fmla="*/ 10678 w 569094"/>
                    <a:gd name="connsiteY0" fmla="*/ 70609 h 402215"/>
                    <a:gd name="connsiteX1" fmla="*/ 81286 w 569094"/>
                    <a:gd name="connsiteY1" fmla="*/ 7144 h 402215"/>
                    <a:gd name="connsiteX2" fmla="*/ 482994 w 569094"/>
                    <a:gd name="connsiteY2" fmla="*/ 0 h 402215"/>
                    <a:gd name="connsiteX3" fmla="*/ 563128 w 569094"/>
                    <a:gd name="connsiteY3" fmla="*/ 70609 h 402215"/>
                    <a:gd name="connsiteX4" fmla="*/ 508359 w 569094"/>
                    <a:gd name="connsiteY4" fmla="*/ 317320 h 402215"/>
                    <a:gd name="connsiteX5" fmla="*/ 482994 w 569094"/>
                    <a:gd name="connsiteY5" fmla="*/ 402215 h 402215"/>
                    <a:gd name="connsiteX6" fmla="*/ 81286 w 569094"/>
                    <a:gd name="connsiteY6" fmla="*/ 402215 h 402215"/>
                    <a:gd name="connsiteX7" fmla="*/ 67827 w 569094"/>
                    <a:gd name="connsiteY7" fmla="*/ 305413 h 402215"/>
                    <a:gd name="connsiteX8" fmla="*/ 10678 w 569094"/>
                    <a:gd name="connsiteY8" fmla="*/ 70609 h 402215"/>
                    <a:gd name="connsiteX0" fmla="*/ 10120 w 575680"/>
                    <a:gd name="connsiteY0" fmla="*/ 82516 h 402215"/>
                    <a:gd name="connsiteX1" fmla="*/ 87872 w 575680"/>
                    <a:gd name="connsiteY1" fmla="*/ 7144 h 402215"/>
                    <a:gd name="connsiteX2" fmla="*/ 489580 w 575680"/>
                    <a:gd name="connsiteY2" fmla="*/ 0 h 402215"/>
                    <a:gd name="connsiteX3" fmla="*/ 569714 w 575680"/>
                    <a:gd name="connsiteY3" fmla="*/ 70609 h 402215"/>
                    <a:gd name="connsiteX4" fmla="*/ 514945 w 575680"/>
                    <a:gd name="connsiteY4" fmla="*/ 317320 h 402215"/>
                    <a:gd name="connsiteX5" fmla="*/ 489580 w 575680"/>
                    <a:gd name="connsiteY5" fmla="*/ 402215 h 402215"/>
                    <a:gd name="connsiteX6" fmla="*/ 87872 w 575680"/>
                    <a:gd name="connsiteY6" fmla="*/ 402215 h 402215"/>
                    <a:gd name="connsiteX7" fmla="*/ 74413 w 575680"/>
                    <a:gd name="connsiteY7" fmla="*/ 305413 h 402215"/>
                    <a:gd name="connsiteX8" fmla="*/ 10120 w 575680"/>
                    <a:gd name="connsiteY8" fmla="*/ 82516 h 402215"/>
                    <a:gd name="connsiteX0" fmla="*/ 10120 w 575680"/>
                    <a:gd name="connsiteY0" fmla="*/ 87489 h 407188"/>
                    <a:gd name="connsiteX1" fmla="*/ 87872 w 575680"/>
                    <a:gd name="connsiteY1" fmla="*/ 12117 h 407188"/>
                    <a:gd name="connsiteX2" fmla="*/ 489580 w 575680"/>
                    <a:gd name="connsiteY2" fmla="*/ 4973 h 407188"/>
                    <a:gd name="connsiteX3" fmla="*/ 569714 w 575680"/>
                    <a:gd name="connsiteY3" fmla="*/ 75582 h 407188"/>
                    <a:gd name="connsiteX4" fmla="*/ 514945 w 575680"/>
                    <a:gd name="connsiteY4" fmla="*/ 322293 h 407188"/>
                    <a:gd name="connsiteX5" fmla="*/ 489580 w 575680"/>
                    <a:gd name="connsiteY5" fmla="*/ 407188 h 407188"/>
                    <a:gd name="connsiteX6" fmla="*/ 87872 w 575680"/>
                    <a:gd name="connsiteY6" fmla="*/ 407188 h 407188"/>
                    <a:gd name="connsiteX7" fmla="*/ 74413 w 575680"/>
                    <a:gd name="connsiteY7" fmla="*/ 310386 h 407188"/>
                    <a:gd name="connsiteX8" fmla="*/ 10120 w 575680"/>
                    <a:gd name="connsiteY8" fmla="*/ 87489 h 407188"/>
                    <a:gd name="connsiteX0" fmla="*/ 10120 w 575680"/>
                    <a:gd name="connsiteY0" fmla="*/ 90569 h 410268"/>
                    <a:gd name="connsiteX1" fmla="*/ 87872 w 575680"/>
                    <a:gd name="connsiteY1" fmla="*/ 15197 h 410268"/>
                    <a:gd name="connsiteX2" fmla="*/ 489580 w 575680"/>
                    <a:gd name="connsiteY2" fmla="*/ 8053 h 410268"/>
                    <a:gd name="connsiteX3" fmla="*/ 569714 w 575680"/>
                    <a:gd name="connsiteY3" fmla="*/ 78662 h 410268"/>
                    <a:gd name="connsiteX4" fmla="*/ 514945 w 575680"/>
                    <a:gd name="connsiteY4" fmla="*/ 325373 h 410268"/>
                    <a:gd name="connsiteX5" fmla="*/ 489580 w 575680"/>
                    <a:gd name="connsiteY5" fmla="*/ 410268 h 410268"/>
                    <a:gd name="connsiteX6" fmla="*/ 87872 w 575680"/>
                    <a:gd name="connsiteY6" fmla="*/ 410268 h 410268"/>
                    <a:gd name="connsiteX7" fmla="*/ 74413 w 575680"/>
                    <a:gd name="connsiteY7" fmla="*/ 313466 h 410268"/>
                    <a:gd name="connsiteX8" fmla="*/ 10120 w 575680"/>
                    <a:gd name="connsiteY8" fmla="*/ 90569 h 41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680" h="410268">
                      <a:moveTo>
                        <a:pt x="10120" y="90569"/>
                      </a:moveTo>
                      <a:cubicBezTo>
                        <a:pt x="10120" y="54203"/>
                        <a:pt x="51506" y="15197"/>
                        <a:pt x="87872" y="15197"/>
                      </a:cubicBezTo>
                      <a:cubicBezTo>
                        <a:pt x="176531" y="-8615"/>
                        <a:pt x="360440" y="909"/>
                        <a:pt x="489580" y="8053"/>
                      </a:cubicBezTo>
                      <a:cubicBezTo>
                        <a:pt x="525946" y="8053"/>
                        <a:pt x="569714" y="42296"/>
                        <a:pt x="569714" y="78662"/>
                      </a:cubicBezTo>
                      <a:cubicBezTo>
                        <a:pt x="598289" y="161692"/>
                        <a:pt x="514945" y="237580"/>
                        <a:pt x="514945" y="325373"/>
                      </a:cubicBezTo>
                      <a:cubicBezTo>
                        <a:pt x="514945" y="361739"/>
                        <a:pt x="525946" y="410268"/>
                        <a:pt x="489580" y="410268"/>
                      </a:cubicBezTo>
                      <a:lnTo>
                        <a:pt x="87872" y="410268"/>
                      </a:lnTo>
                      <a:cubicBezTo>
                        <a:pt x="51506" y="410268"/>
                        <a:pt x="105369" y="337926"/>
                        <a:pt x="74413" y="313466"/>
                      </a:cubicBezTo>
                      <a:cubicBezTo>
                        <a:pt x="74413" y="225673"/>
                        <a:pt x="-32743" y="175981"/>
                        <a:pt x="10120" y="90569"/>
                      </a:cubicBezTo>
                      <a:close/>
                    </a:path>
                  </a:pathLst>
                </a:custGeom>
                <a:solidFill>
                  <a:srgbClr val="608A15"/>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72" name="Freeform: Shape 113">
                  <a:extLst>
                    <a:ext uri="{FF2B5EF4-FFF2-40B4-BE49-F238E27FC236}">
                      <a16:creationId xmlns:a16="http://schemas.microsoft.com/office/drawing/2014/main" id="{7FE25528-BD04-4485-843A-D58C735BFE8F}"/>
                    </a:ext>
                  </a:extLst>
                </p:cNvPr>
                <p:cNvSpPr/>
                <p:nvPr/>
              </p:nvSpPr>
              <p:spPr>
                <a:xfrm>
                  <a:off x="2174357" y="3505263"/>
                  <a:ext cx="164305" cy="135245"/>
                </a:xfrm>
                <a:custGeom>
                  <a:avLst/>
                  <a:gdLst>
                    <a:gd name="connsiteX0" fmla="*/ 0 w 147638"/>
                    <a:gd name="connsiteY0" fmla="*/ 4762 h 57150"/>
                    <a:gd name="connsiteX1" fmla="*/ 147638 w 147638"/>
                    <a:gd name="connsiteY1" fmla="*/ 0 h 57150"/>
                    <a:gd name="connsiteX2" fmla="*/ 147638 w 147638"/>
                    <a:gd name="connsiteY2" fmla="*/ 54769 h 57150"/>
                    <a:gd name="connsiteX3" fmla="*/ 2382 w 147638"/>
                    <a:gd name="connsiteY3" fmla="*/ 57150 h 57150"/>
                    <a:gd name="connsiteX4" fmla="*/ 0 w 147638"/>
                    <a:gd name="connsiteY4" fmla="*/ 4762 h 57150"/>
                    <a:gd name="connsiteX0" fmla="*/ 0 w 147638"/>
                    <a:gd name="connsiteY0" fmla="*/ 4762 h 83359"/>
                    <a:gd name="connsiteX1" fmla="*/ 147638 w 147638"/>
                    <a:gd name="connsiteY1" fmla="*/ 0 h 83359"/>
                    <a:gd name="connsiteX2" fmla="*/ 147638 w 147638"/>
                    <a:gd name="connsiteY2" fmla="*/ 54769 h 83359"/>
                    <a:gd name="connsiteX3" fmla="*/ 73819 w 147638"/>
                    <a:gd name="connsiteY3" fmla="*/ 83344 h 83359"/>
                    <a:gd name="connsiteX4" fmla="*/ 2382 w 147638"/>
                    <a:gd name="connsiteY4" fmla="*/ 57150 h 83359"/>
                    <a:gd name="connsiteX5" fmla="*/ 0 w 147638"/>
                    <a:gd name="connsiteY5" fmla="*/ 4762 h 83359"/>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96296"/>
                    <a:gd name="connsiteX1" fmla="*/ 147638 w 147638"/>
                    <a:gd name="connsiteY1" fmla="*/ 0 h 96296"/>
                    <a:gd name="connsiteX2" fmla="*/ 147638 w 147638"/>
                    <a:gd name="connsiteY2" fmla="*/ 54769 h 96296"/>
                    <a:gd name="connsiteX3" fmla="*/ 73819 w 147638"/>
                    <a:gd name="connsiteY3" fmla="*/ 83344 h 96296"/>
                    <a:gd name="connsiteX4" fmla="*/ 2382 w 147638"/>
                    <a:gd name="connsiteY4" fmla="*/ 57150 h 96296"/>
                    <a:gd name="connsiteX5" fmla="*/ 0 w 147638"/>
                    <a:gd name="connsiteY5" fmla="*/ 4762 h 96296"/>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11905 w 159543"/>
                    <a:gd name="connsiteY0" fmla="*/ 4762 h 135245"/>
                    <a:gd name="connsiteX1" fmla="*/ 159543 w 159543"/>
                    <a:gd name="connsiteY1" fmla="*/ 0 h 135245"/>
                    <a:gd name="connsiteX2" fmla="*/ 159543 w 159543"/>
                    <a:gd name="connsiteY2" fmla="*/ 54769 h 135245"/>
                    <a:gd name="connsiteX3" fmla="*/ 78581 w 159543"/>
                    <a:gd name="connsiteY3" fmla="*/ 126206 h 135245"/>
                    <a:gd name="connsiteX4" fmla="*/ 0 w 159543"/>
                    <a:gd name="connsiteY4" fmla="*/ 57150 h 135245"/>
                    <a:gd name="connsiteX5" fmla="*/ 11905 w 159543"/>
                    <a:gd name="connsiteY5" fmla="*/ 4762 h 135245"/>
                    <a:gd name="connsiteX0" fmla="*/ 11905 w 164305"/>
                    <a:gd name="connsiteY0" fmla="*/ 4762 h 135245"/>
                    <a:gd name="connsiteX1" fmla="*/ 159543 w 164305"/>
                    <a:gd name="connsiteY1" fmla="*/ 0 h 135245"/>
                    <a:gd name="connsiteX2" fmla="*/ 164305 w 164305"/>
                    <a:gd name="connsiteY2" fmla="*/ 54769 h 135245"/>
                    <a:gd name="connsiteX3" fmla="*/ 78581 w 164305"/>
                    <a:gd name="connsiteY3" fmla="*/ 126206 h 135245"/>
                    <a:gd name="connsiteX4" fmla="*/ 0 w 164305"/>
                    <a:gd name="connsiteY4" fmla="*/ 57150 h 135245"/>
                    <a:gd name="connsiteX5" fmla="*/ 11905 w 164305"/>
                    <a:gd name="connsiteY5" fmla="*/ 4762 h 13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305" h="135245">
                      <a:moveTo>
                        <a:pt x="11905" y="4762"/>
                      </a:moveTo>
                      <a:cubicBezTo>
                        <a:pt x="65881" y="19844"/>
                        <a:pt x="115092" y="13493"/>
                        <a:pt x="159543" y="0"/>
                      </a:cubicBezTo>
                      <a:lnTo>
                        <a:pt x="164305" y="54769"/>
                      </a:lnTo>
                      <a:cubicBezTo>
                        <a:pt x="138905" y="53975"/>
                        <a:pt x="130175" y="167482"/>
                        <a:pt x="78581" y="126206"/>
                      </a:cubicBezTo>
                      <a:cubicBezTo>
                        <a:pt x="21432" y="141288"/>
                        <a:pt x="23812" y="65881"/>
                        <a:pt x="0" y="57150"/>
                      </a:cubicBezTo>
                      <a:lnTo>
                        <a:pt x="11905"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73" name="Rectangle: Rounded Corners 2">
                  <a:extLst>
                    <a:ext uri="{FF2B5EF4-FFF2-40B4-BE49-F238E27FC236}">
                      <a16:creationId xmlns:a16="http://schemas.microsoft.com/office/drawing/2014/main" id="{D20CA8A4-6EA3-4D78-BF56-ED5EED773394}"/>
                    </a:ext>
                  </a:extLst>
                </p:cNvPr>
                <p:cNvSpPr/>
                <p:nvPr/>
              </p:nvSpPr>
              <p:spPr>
                <a:xfrm>
                  <a:off x="1916909" y="3556296"/>
                  <a:ext cx="709613" cy="471487"/>
                </a:xfrm>
                <a:custGeom>
                  <a:avLst/>
                  <a:gdLst>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39703 w 838200"/>
                    <a:gd name="connsiteY6" fmla="*/ 990600 h 990600"/>
                    <a:gd name="connsiteX7" fmla="*/ 0 w 838200"/>
                    <a:gd name="connsiteY7" fmla="*/ 850897 h 990600"/>
                    <a:gd name="connsiteX8" fmla="*/ 0 w 838200"/>
                    <a:gd name="connsiteY8" fmla="*/ 139703 h 990600"/>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63516 w 838200"/>
                    <a:gd name="connsiteY6" fmla="*/ 338137 h 990600"/>
                    <a:gd name="connsiteX7" fmla="*/ 0 w 838200"/>
                    <a:gd name="connsiteY7" fmla="*/ 850897 h 990600"/>
                    <a:gd name="connsiteX8" fmla="*/ 0 w 838200"/>
                    <a:gd name="connsiteY8" fmla="*/ 139703 h 990600"/>
                    <a:gd name="connsiteX0" fmla="*/ 0 w 838200"/>
                    <a:gd name="connsiteY0" fmla="*/ 139703 h 859362"/>
                    <a:gd name="connsiteX1" fmla="*/ 139703 w 838200"/>
                    <a:gd name="connsiteY1" fmla="*/ 0 h 859362"/>
                    <a:gd name="connsiteX2" fmla="*/ 698497 w 838200"/>
                    <a:gd name="connsiteY2" fmla="*/ 0 h 859362"/>
                    <a:gd name="connsiteX3" fmla="*/ 838200 w 838200"/>
                    <a:gd name="connsiteY3" fmla="*/ 139703 h 859362"/>
                    <a:gd name="connsiteX4" fmla="*/ 838200 w 838200"/>
                    <a:gd name="connsiteY4" fmla="*/ 850897 h 859362"/>
                    <a:gd name="connsiteX5" fmla="*/ 579434 w 838200"/>
                    <a:gd name="connsiteY5" fmla="*/ 452438 h 859362"/>
                    <a:gd name="connsiteX6" fmla="*/ 163516 w 838200"/>
                    <a:gd name="connsiteY6" fmla="*/ 338137 h 859362"/>
                    <a:gd name="connsiteX7" fmla="*/ 0 w 838200"/>
                    <a:gd name="connsiteY7" fmla="*/ 850897 h 859362"/>
                    <a:gd name="connsiteX8" fmla="*/ 0 w 838200"/>
                    <a:gd name="connsiteY8" fmla="*/ 139703 h 859362"/>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579434 w 885825"/>
                    <a:gd name="connsiteY5" fmla="*/ 4524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688971 w 885825"/>
                    <a:gd name="connsiteY5" fmla="*/ 4905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9933"/>
                    <a:gd name="connsiteX1" fmla="*/ 139703 w 885825"/>
                    <a:gd name="connsiteY1" fmla="*/ 0 h 859933"/>
                    <a:gd name="connsiteX2" fmla="*/ 698497 w 885825"/>
                    <a:gd name="connsiteY2" fmla="*/ 0 h 859933"/>
                    <a:gd name="connsiteX3" fmla="*/ 838200 w 885825"/>
                    <a:gd name="connsiteY3" fmla="*/ 139703 h 859933"/>
                    <a:gd name="connsiteX4" fmla="*/ 885825 w 885825"/>
                    <a:gd name="connsiteY4" fmla="*/ 284159 h 859933"/>
                    <a:gd name="connsiteX5" fmla="*/ 688971 w 885825"/>
                    <a:gd name="connsiteY5" fmla="*/ 490538 h 859933"/>
                    <a:gd name="connsiteX6" fmla="*/ 220666 w 885825"/>
                    <a:gd name="connsiteY6" fmla="*/ 485775 h 859933"/>
                    <a:gd name="connsiteX7" fmla="*/ 0 w 885825"/>
                    <a:gd name="connsiteY7" fmla="*/ 850897 h 859933"/>
                    <a:gd name="connsiteX8" fmla="*/ 0 w 885825"/>
                    <a:gd name="connsiteY8" fmla="*/ 139703 h 859933"/>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180975 w 885825"/>
                    <a:gd name="connsiteY7" fmla="*/ 26510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95275 w 885825"/>
                    <a:gd name="connsiteY7" fmla="*/ 16985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09550 w 885825"/>
                    <a:gd name="connsiteY7" fmla="*/ 269872 h 490538"/>
                    <a:gd name="connsiteX8" fmla="*/ 0 w 885825"/>
                    <a:gd name="connsiteY8" fmla="*/ 139703 h 490538"/>
                    <a:gd name="connsiteX0" fmla="*/ 6884 w 797459"/>
                    <a:gd name="connsiteY0" fmla="*/ 215903 h 490538"/>
                    <a:gd name="connsiteX1" fmla="*/ 51337 w 797459"/>
                    <a:gd name="connsiteY1" fmla="*/ 0 h 490538"/>
                    <a:gd name="connsiteX2" fmla="*/ 610131 w 797459"/>
                    <a:gd name="connsiteY2" fmla="*/ 0 h 490538"/>
                    <a:gd name="connsiteX3" fmla="*/ 749834 w 797459"/>
                    <a:gd name="connsiteY3" fmla="*/ 139703 h 490538"/>
                    <a:gd name="connsiteX4" fmla="*/ 797459 w 797459"/>
                    <a:gd name="connsiteY4" fmla="*/ 284159 h 490538"/>
                    <a:gd name="connsiteX5" fmla="*/ 600605 w 797459"/>
                    <a:gd name="connsiteY5" fmla="*/ 490538 h 490538"/>
                    <a:gd name="connsiteX6" fmla="*/ 132300 w 797459"/>
                    <a:gd name="connsiteY6" fmla="*/ 485775 h 490538"/>
                    <a:gd name="connsiteX7" fmla="*/ 121184 w 797459"/>
                    <a:gd name="connsiteY7" fmla="*/ 269872 h 490538"/>
                    <a:gd name="connsiteX8" fmla="*/ 6884 w 797459"/>
                    <a:gd name="connsiteY8" fmla="*/ 215903 h 490538"/>
                    <a:gd name="connsiteX0" fmla="*/ 0 w 790575"/>
                    <a:gd name="connsiteY0" fmla="*/ 215903 h 490538"/>
                    <a:gd name="connsiteX1" fmla="*/ 111128 w 790575"/>
                    <a:gd name="connsiteY1" fmla="*/ 42863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215903 h 490538"/>
                    <a:gd name="connsiteX1" fmla="*/ 254003 w 790575"/>
                    <a:gd name="connsiteY1" fmla="*/ 19051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196852 h 471487"/>
                    <a:gd name="connsiteX1" fmla="*/ 254003 w 790575"/>
                    <a:gd name="connsiteY1" fmla="*/ 0 h 471487"/>
                    <a:gd name="connsiteX2" fmla="*/ 403222 w 790575"/>
                    <a:gd name="connsiteY2" fmla="*/ 90486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609938"/>
                    <a:gd name="connsiteY0" fmla="*/ 196852 h 471487"/>
                    <a:gd name="connsiteX1" fmla="*/ 254003 w 609938"/>
                    <a:gd name="connsiteY1" fmla="*/ 0 h 471487"/>
                    <a:gd name="connsiteX2" fmla="*/ 417510 w 609938"/>
                    <a:gd name="connsiteY2" fmla="*/ 4761 h 471487"/>
                    <a:gd name="connsiteX3" fmla="*/ 523875 w 609938"/>
                    <a:gd name="connsiteY3" fmla="*/ 68265 h 471487"/>
                    <a:gd name="connsiteX4" fmla="*/ 447675 w 609938"/>
                    <a:gd name="connsiteY4" fmla="*/ 260345 h 471487"/>
                    <a:gd name="connsiteX5" fmla="*/ 593721 w 609938"/>
                    <a:gd name="connsiteY5" fmla="*/ 471487 h 471487"/>
                    <a:gd name="connsiteX6" fmla="*/ 125416 w 609938"/>
                    <a:gd name="connsiteY6" fmla="*/ 466724 h 471487"/>
                    <a:gd name="connsiteX7" fmla="*/ 114300 w 609938"/>
                    <a:gd name="connsiteY7" fmla="*/ 250821 h 471487"/>
                    <a:gd name="connsiteX8" fmla="*/ 0 w 609938"/>
                    <a:gd name="connsiteY8" fmla="*/ 196852 h 471487"/>
                    <a:gd name="connsiteX0" fmla="*/ 0 w 707932"/>
                    <a:gd name="connsiteY0" fmla="*/ 196852 h 471487"/>
                    <a:gd name="connsiteX1" fmla="*/ 254003 w 707932"/>
                    <a:gd name="connsiteY1" fmla="*/ 0 h 471487"/>
                    <a:gd name="connsiteX2" fmla="*/ 417510 w 707932"/>
                    <a:gd name="connsiteY2" fmla="*/ 4761 h 471487"/>
                    <a:gd name="connsiteX3" fmla="*/ 676275 w 707932"/>
                    <a:gd name="connsiteY3" fmla="*/ 192090 h 471487"/>
                    <a:gd name="connsiteX4" fmla="*/ 447675 w 707932"/>
                    <a:gd name="connsiteY4" fmla="*/ 260345 h 471487"/>
                    <a:gd name="connsiteX5" fmla="*/ 593721 w 707932"/>
                    <a:gd name="connsiteY5" fmla="*/ 471487 h 471487"/>
                    <a:gd name="connsiteX6" fmla="*/ 125416 w 707932"/>
                    <a:gd name="connsiteY6" fmla="*/ 466724 h 471487"/>
                    <a:gd name="connsiteX7" fmla="*/ 114300 w 707932"/>
                    <a:gd name="connsiteY7" fmla="*/ 250821 h 471487"/>
                    <a:gd name="connsiteX8" fmla="*/ 0 w 707932"/>
                    <a:gd name="connsiteY8" fmla="*/ 196852 h 471487"/>
                    <a:gd name="connsiteX0" fmla="*/ 0 w 715906"/>
                    <a:gd name="connsiteY0" fmla="*/ 196852 h 471487"/>
                    <a:gd name="connsiteX1" fmla="*/ 254003 w 715906"/>
                    <a:gd name="connsiteY1" fmla="*/ 0 h 471487"/>
                    <a:gd name="connsiteX2" fmla="*/ 417510 w 715906"/>
                    <a:gd name="connsiteY2" fmla="*/ 4761 h 471487"/>
                    <a:gd name="connsiteX3" fmla="*/ 676275 w 715906"/>
                    <a:gd name="connsiteY3" fmla="*/ 192090 h 471487"/>
                    <a:gd name="connsiteX4" fmla="*/ 561975 w 715906"/>
                    <a:gd name="connsiteY4" fmla="*/ 236533 h 471487"/>
                    <a:gd name="connsiteX5" fmla="*/ 593721 w 715906"/>
                    <a:gd name="connsiteY5" fmla="*/ 471487 h 471487"/>
                    <a:gd name="connsiteX6" fmla="*/ 125416 w 715906"/>
                    <a:gd name="connsiteY6" fmla="*/ 466724 h 471487"/>
                    <a:gd name="connsiteX7" fmla="*/ 114300 w 715906"/>
                    <a:gd name="connsiteY7" fmla="*/ 250821 h 471487"/>
                    <a:gd name="connsiteX8" fmla="*/ 0 w 715906"/>
                    <a:gd name="connsiteY8" fmla="*/ 196852 h 471487"/>
                    <a:gd name="connsiteX0" fmla="*/ 0 w 728346"/>
                    <a:gd name="connsiteY0" fmla="*/ 196852 h 471487"/>
                    <a:gd name="connsiteX1" fmla="*/ 254003 w 728346"/>
                    <a:gd name="connsiteY1" fmla="*/ 0 h 471487"/>
                    <a:gd name="connsiteX2" fmla="*/ 417510 w 728346"/>
                    <a:gd name="connsiteY2" fmla="*/ 4761 h 471487"/>
                    <a:gd name="connsiteX3" fmla="*/ 676275 w 728346"/>
                    <a:gd name="connsiteY3" fmla="*/ 192090 h 471487"/>
                    <a:gd name="connsiteX4" fmla="*/ 561975 w 728346"/>
                    <a:gd name="connsiteY4" fmla="*/ 236533 h 471487"/>
                    <a:gd name="connsiteX5" fmla="*/ 593721 w 728346"/>
                    <a:gd name="connsiteY5" fmla="*/ 471487 h 471487"/>
                    <a:gd name="connsiteX6" fmla="*/ 125416 w 728346"/>
                    <a:gd name="connsiteY6" fmla="*/ 466724 h 471487"/>
                    <a:gd name="connsiteX7" fmla="*/ 114300 w 728346"/>
                    <a:gd name="connsiteY7" fmla="*/ 250821 h 471487"/>
                    <a:gd name="connsiteX8" fmla="*/ 0 w 728346"/>
                    <a:gd name="connsiteY8" fmla="*/ 196852 h 471487"/>
                    <a:gd name="connsiteX0" fmla="*/ 0 w 729053"/>
                    <a:gd name="connsiteY0" fmla="*/ 196852 h 471487"/>
                    <a:gd name="connsiteX1" fmla="*/ 254003 w 729053"/>
                    <a:gd name="connsiteY1" fmla="*/ 0 h 471487"/>
                    <a:gd name="connsiteX2" fmla="*/ 417510 w 729053"/>
                    <a:gd name="connsiteY2" fmla="*/ 4761 h 471487"/>
                    <a:gd name="connsiteX3" fmla="*/ 676275 w 729053"/>
                    <a:gd name="connsiteY3" fmla="*/ 192090 h 471487"/>
                    <a:gd name="connsiteX4" fmla="*/ 566738 w 729053"/>
                    <a:gd name="connsiteY4" fmla="*/ 269871 h 471487"/>
                    <a:gd name="connsiteX5" fmla="*/ 593721 w 729053"/>
                    <a:gd name="connsiteY5" fmla="*/ 471487 h 471487"/>
                    <a:gd name="connsiteX6" fmla="*/ 125416 w 729053"/>
                    <a:gd name="connsiteY6" fmla="*/ 466724 h 471487"/>
                    <a:gd name="connsiteX7" fmla="*/ 114300 w 729053"/>
                    <a:gd name="connsiteY7" fmla="*/ 250821 h 471487"/>
                    <a:gd name="connsiteX8" fmla="*/ 0 w 729053"/>
                    <a:gd name="connsiteY8" fmla="*/ 196852 h 471487"/>
                    <a:gd name="connsiteX0" fmla="*/ 0 w 676275"/>
                    <a:gd name="connsiteY0" fmla="*/ 196852 h 471487"/>
                    <a:gd name="connsiteX1" fmla="*/ 254003 w 676275"/>
                    <a:gd name="connsiteY1" fmla="*/ 0 h 471487"/>
                    <a:gd name="connsiteX2" fmla="*/ 417510 w 676275"/>
                    <a:gd name="connsiteY2" fmla="*/ 4761 h 471487"/>
                    <a:gd name="connsiteX3" fmla="*/ 676275 w 676275"/>
                    <a:gd name="connsiteY3" fmla="*/ 192090 h 471487"/>
                    <a:gd name="connsiteX4" fmla="*/ 566738 w 676275"/>
                    <a:gd name="connsiteY4" fmla="*/ 269871 h 471487"/>
                    <a:gd name="connsiteX5" fmla="*/ 593721 w 676275"/>
                    <a:gd name="connsiteY5" fmla="*/ 471487 h 471487"/>
                    <a:gd name="connsiteX6" fmla="*/ 125416 w 676275"/>
                    <a:gd name="connsiteY6" fmla="*/ 466724 h 471487"/>
                    <a:gd name="connsiteX7" fmla="*/ 114300 w 676275"/>
                    <a:gd name="connsiteY7" fmla="*/ 250821 h 471487"/>
                    <a:gd name="connsiteX8" fmla="*/ 0 w 676275"/>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9613" h="471487">
                      <a:moveTo>
                        <a:pt x="0" y="196852"/>
                      </a:moveTo>
                      <a:cubicBezTo>
                        <a:pt x="0" y="119696"/>
                        <a:pt x="176847" y="0"/>
                        <a:pt x="254003" y="0"/>
                      </a:cubicBezTo>
                      <a:cubicBezTo>
                        <a:pt x="313268" y="53974"/>
                        <a:pt x="363008" y="46037"/>
                        <a:pt x="417510" y="4761"/>
                      </a:cubicBezTo>
                      <a:cubicBezTo>
                        <a:pt x="494666" y="4761"/>
                        <a:pt x="657225" y="119697"/>
                        <a:pt x="709613" y="187328"/>
                      </a:cubicBezTo>
                      <a:cubicBezTo>
                        <a:pt x="622300" y="229130"/>
                        <a:pt x="596901" y="223307"/>
                        <a:pt x="566738" y="269871"/>
                      </a:cubicBezTo>
                      <a:cubicBezTo>
                        <a:pt x="566738" y="347027"/>
                        <a:pt x="670877" y="471487"/>
                        <a:pt x="593721" y="471487"/>
                      </a:cubicBezTo>
                      <a:cubicBezTo>
                        <a:pt x="407456" y="471487"/>
                        <a:pt x="311681" y="466724"/>
                        <a:pt x="125416" y="466724"/>
                      </a:cubicBezTo>
                      <a:cubicBezTo>
                        <a:pt x="48260" y="466724"/>
                        <a:pt x="114300" y="327977"/>
                        <a:pt x="114300" y="250821"/>
                      </a:cubicBezTo>
                      <a:lnTo>
                        <a:pt x="0" y="196852"/>
                      </a:lnTo>
                      <a:close/>
                    </a:path>
                  </a:pathLst>
                </a:custGeom>
                <a:solidFill>
                  <a:srgbClr val="FFC000">
                    <a:lumMod val="60000"/>
                    <a:lumOff val="40000"/>
                  </a:srgbClr>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dirty="0">
                    <a:solidFill>
                      <a:prstClr val="white"/>
                    </a:solidFill>
                  </a:endParaRPr>
                </a:p>
              </p:txBody>
            </p:sp>
            <p:sp>
              <p:nvSpPr>
                <p:cNvPr id="74" name="Freeform: Shape 115">
                  <a:extLst>
                    <a:ext uri="{FF2B5EF4-FFF2-40B4-BE49-F238E27FC236}">
                      <a16:creationId xmlns:a16="http://schemas.microsoft.com/office/drawing/2014/main" id="{62CE619D-438E-4048-9B1E-A57525DAB5BF}"/>
                    </a:ext>
                  </a:extLst>
                </p:cNvPr>
                <p:cNvSpPr/>
                <p:nvPr/>
              </p:nvSpPr>
              <p:spPr>
                <a:xfrm>
                  <a:off x="2014504"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ED7D31"/>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75" name="Freeform: Shape 116">
                  <a:extLst>
                    <a:ext uri="{FF2B5EF4-FFF2-40B4-BE49-F238E27FC236}">
                      <a16:creationId xmlns:a16="http://schemas.microsoft.com/office/drawing/2014/main" id="{446BE4E6-347C-4C69-B1F7-74FCAB8A2DA1}"/>
                    </a:ext>
                  </a:extLst>
                </p:cNvPr>
                <p:cNvSpPr/>
                <p:nvPr/>
              </p:nvSpPr>
              <p:spPr>
                <a:xfrm flipH="1">
                  <a:off x="2383051"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ED7D31"/>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40" name="Group 39">
                <a:extLst>
                  <a:ext uri="{FF2B5EF4-FFF2-40B4-BE49-F238E27FC236}">
                    <a16:creationId xmlns:a16="http://schemas.microsoft.com/office/drawing/2014/main" id="{5F41D6DD-2D2C-453A-9AFE-D120E9791FAC}"/>
                  </a:ext>
                </a:extLst>
              </p:cNvPr>
              <p:cNvGrpSpPr/>
              <p:nvPr/>
            </p:nvGrpSpPr>
            <p:grpSpPr>
              <a:xfrm>
                <a:off x="3821709" y="4226792"/>
                <a:ext cx="1167175" cy="851629"/>
                <a:chOff x="7389463" y="2893265"/>
                <a:chExt cx="1167175" cy="851629"/>
              </a:xfrm>
            </p:grpSpPr>
            <p:sp>
              <p:nvSpPr>
                <p:cNvPr id="68" name="Oval 36">
                  <a:extLst>
                    <a:ext uri="{FF2B5EF4-FFF2-40B4-BE49-F238E27FC236}">
                      <a16:creationId xmlns:a16="http://schemas.microsoft.com/office/drawing/2014/main" id="{45133FA2-1D5E-4BD6-A823-4CB981F3C154}"/>
                    </a:ext>
                  </a:extLst>
                </p:cNvPr>
                <p:cNvSpPr/>
                <p:nvPr/>
              </p:nvSpPr>
              <p:spPr>
                <a:xfrm>
                  <a:off x="7389463" y="3336516"/>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69" name="Oval 36">
                  <a:extLst>
                    <a:ext uri="{FF2B5EF4-FFF2-40B4-BE49-F238E27FC236}">
                      <a16:creationId xmlns:a16="http://schemas.microsoft.com/office/drawing/2014/main" id="{4D5188CF-E9E5-4B9D-916C-FDC0E731736D}"/>
                    </a:ext>
                  </a:extLst>
                </p:cNvPr>
                <p:cNvSpPr/>
                <p:nvPr/>
              </p:nvSpPr>
              <p:spPr>
                <a:xfrm flipH="1">
                  <a:off x="8386131" y="3317677"/>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70" name="Oval 33">
                  <a:extLst>
                    <a:ext uri="{FF2B5EF4-FFF2-40B4-BE49-F238E27FC236}">
                      <a16:creationId xmlns:a16="http://schemas.microsoft.com/office/drawing/2014/main" id="{3DB08481-29AA-432E-8EC3-6D7338A591A6}"/>
                    </a:ext>
                  </a:extLst>
                </p:cNvPr>
                <p:cNvSpPr/>
                <p:nvPr/>
              </p:nvSpPr>
              <p:spPr>
                <a:xfrm>
                  <a:off x="7470495" y="2893265"/>
                  <a:ext cx="990601" cy="851629"/>
                </a:xfrm>
                <a:custGeom>
                  <a:avLst/>
                  <a:gdLst>
                    <a:gd name="connsiteX0" fmla="*/ 0 w 990600"/>
                    <a:gd name="connsiteY0" fmla="*/ 411509 h 823018"/>
                    <a:gd name="connsiteX1" fmla="*/ 495300 w 990600"/>
                    <a:gd name="connsiteY1" fmla="*/ 0 h 823018"/>
                    <a:gd name="connsiteX2" fmla="*/ 990600 w 990600"/>
                    <a:gd name="connsiteY2" fmla="*/ 411509 h 823018"/>
                    <a:gd name="connsiteX3" fmla="*/ 495300 w 990600"/>
                    <a:gd name="connsiteY3" fmla="*/ 823018 h 823018"/>
                    <a:gd name="connsiteX4" fmla="*/ 0 w 990600"/>
                    <a:gd name="connsiteY4" fmla="*/ 411509 h 823018"/>
                    <a:gd name="connsiteX0" fmla="*/ 0 w 990600"/>
                    <a:gd name="connsiteY0" fmla="*/ 411509 h 829292"/>
                    <a:gd name="connsiteX1" fmla="*/ 495300 w 990600"/>
                    <a:gd name="connsiteY1" fmla="*/ 0 h 829292"/>
                    <a:gd name="connsiteX2" fmla="*/ 990600 w 990600"/>
                    <a:gd name="connsiteY2" fmla="*/ 411509 h 829292"/>
                    <a:gd name="connsiteX3" fmla="*/ 495300 w 990600"/>
                    <a:gd name="connsiteY3" fmla="*/ 823018 h 829292"/>
                    <a:gd name="connsiteX4" fmla="*/ 0 w 990600"/>
                    <a:gd name="connsiteY4" fmla="*/ 411509 h 829292"/>
                    <a:gd name="connsiteX0" fmla="*/ 0 w 990600"/>
                    <a:gd name="connsiteY0" fmla="*/ 411509 h 823986"/>
                    <a:gd name="connsiteX1" fmla="*/ 495300 w 990600"/>
                    <a:gd name="connsiteY1" fmla="*/ 0 h 823986"/>
                    <a:gd name="connsiteX2" fmla="*/ 990600 w 990600"/>
                    <a:gd name="connsiteY2" fmla="*/ 411509 h 823986"/>
                    <a:gd name="connsiteX3" fmla="*/ 495300 w 990600"/>
                    <a:gd name="connsiteY3" fmla="*/ 823018 h 823986"/>
                    <a:gd name="connsiteX4" fmla="*/ 0 w 990600"/>
                    <a:gd name="connsiteY4" fmla="*/ 411509 h 823986"/>
                    <a:gd name="connsiteX0" fmla="*/ 0 w 990600"/>
                    <a:gd name="connsiteY0" fmla="*/ 411509 h 845332"/>
                    <a:gd name="connsiteX1" fmla="*/ 495300 w 990600"/>
                    <a:gd name="connsiteY1" fmla="*/ 0 h 845332"/>
                    <a:gd name="connsiteX2" fmla="*/ 990600 w 990600"/>
                    <a:gd name="connsiteY2" fmla="*/ 411509 h 845332"/>
                    <a:gd name="connsiteX3" fmla="*/ 495300 w 990600"/>
                    <a:gd name="connsiteY3" fmla="*/ 844450 h 845332"/>
                    <a:gd name="connsiteX4" fmla="*/ 0 w 990600"/>
                    <a:gd name="connsiteY4" fmla="*/ 411509 h 845332"/>
                    <a:gd name="connsiteX0" fmla="*/ 0 w 990600"/>
                    <a:gd name="connsiteY0" fmla="*/ 411509 h 844470"/>
                    <a:gd name="connsiteX1" fmla="*/ 495300 w 990600"/>
                    <a:gd name="connsiteY1" fmla="*/ 0 h 844470"/>
                    <a:gd name="connsiteX2" fmla="*/ 990600 w 990600"/>
                    <a:gd name="connsiteY2" fmla="*/ 411509 h 844470"/>
                    <a:gd name="connsiteX3" fmla="*/ 495300 w 990600"/>
                    <a:gd name="connsiteY3" fmla="*/ 844450 h 844470"/>
                    <a:gd name="connsiteX4" fmla="*/ 0 w 990600"/>
                    <a:gd name="connsiteY4" fmla="*/ 411509 h 844470"/>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68 h 851629"/>
                    <a:gd name="connsiteX1" fmla="*/ 497682 w 990601"/>
                    <a:gd name="connsiteY1" fmla="*/ 15 h 851629"/>
                    <a:gd name="connsiteX2" fmla="*/ 990601 w 990601"/>
                    <a:gd name="connsiteY2" fmla="*/ 418668 h 851629"/>
                    <a:gd name="connsiteX3" fmla="*/ 495301 w 990601"/>
                    <a:gd name="connsiteY3" fmla="*/ 851609 h 851629"/>
                    <a:gd name="connsiteX4" fmla="*/ 1 w 990601"/>
                    <a:gd name="connsiteY4" fmla="*/ 418668 h 851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1" h="851629">
                      <a:moveTo>
                        <a:pt x="1" y="418668"/>
                      </a:moveTo>
                      <a:cubicBezTo>
                        <a:pt x="398" y="276736"/>
                        <a:pt x="97929" y="-2366"/>
                        <a:pt x="497682" y="15"/>
                      </a:cubicBezTo>
                      <a:cubicBezTo>
                        <a:pt x="897435" y="2396"/>
                        <a:pt x="990601" y="191398"/>
                        <a:pt x="990601" y="418668"/>
                      </a:cubicBezTo>
                      <a:cubicBezTo>
                        <a:pt x="990601" y="645938"/>
                        <a:pt x="873623" y="853991"/>
                        <a:pt x="495301" y="851609"/>
                      </a:cubicBezTo>
                      <a:cubicBezTo>
                        <a:pt x="116979" y="849227"/>
                        <a:pt x="-396" y="560600"/>
                        <a:pt x="1" y="418668"/>
                      </a:cubicBezTo>
                      <a:close/>
                    </a:path>
                  </a:pathLst>
                </a:custGeom>
                <a:solidFill>
                  <a:srgbClr val="97663B"/>
                </a:solidFill>
                <a:ln w="6350" cap="flat" cmpd="sng" algn="ctr">
                  <a:noFill/>
                  <a:prstDash val="solid"/>
                  <a:miter lim="800000"/>
                </a:ln>
                <a:effectLst>
                  <a:outerShdw blurRad="25400" dist="25400" dir="5400000" algn="t" rotWithShape="0">
                    <a:srgbClr val="7E502C"/>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dirty="0">
                    <a:solidFill>
                      <a:prstClr val="white"/>
                    </a:solidFill>
                  </a:endParaRPr>
                </a:p>
              </p:txBody>
            </p:sp>
          </p:grpSp>
          <p:sp>
            <p:nvSpPr>
              <p:cNvPr id="67" name="Moon 66">
                <a:extLst>
                  <a:ext uri="{FF2B5EF4-FFF2-40B4-BE49-F238E27FC236}">
                    <a16:creationId xmlns:a16="http://schemas.microsoft.com/office/drawing/2014/main" id="{4FAD28D0-C681-4EBA-B398-B69E0D3D9A6B}"/>
                  </a:ext>
                </a:extLst>
              </p:cNvPr>
              <p:cNvSpPr/>
              <p:nvPr/>
            </p:nvSpPr>
            <p:spPr>
              <a:xfrm rot="16200000">
                <a:off x="4362647" y="4874208"/>
                <a:ext cx="85297" cy="117302"/>
              </a:xfrm>
              <a:prstGeom prst="moon">
                <a:avLst>
                  <a:gd name="adj" fmla="val 47096"/>
                </a:avLst>
              </a:prstGeom>
              <a:solidFill>
                <a:srgbClr val="824E1D"/>
              </a:solidFill>
              <a:ln w="12700" cap="flat" cmpd="sng" algn="ctr">
                <a:noFill/>
                <a:prstDash val="solid"/>
                <a:miter lim="800000"/>
              </a:ln>
              <a:effectLst/>
            </p:spPr>
            <p:txBody>
              <a:bodyPr rtlCol="0" anchor="ctr"/>
              <a:lstStyle/>
              <a:p>
                <a:pPr algn="ctr" defTabSz="914400">
                  <a:defRPr/>
                </a:pPr>
                <a:endParaRPr lang="en-US" sz="1530" kern="0">
                  <a:solidFill>
                    <a:prstClr val="white"/>
                  </a:solidFill>
                </a:endParaRPr>
              </a:p>
            </p:txBody>
          </p:sp>
          <p:grpSp>
            <p:nvGrpSpPr>
              <p:cNvPr id="42" name="Group 41">
                <a:extLst>
                  <a:ext uri="{FF2B5EF4-FFF2-40B4-BE49-F238E27FC236}">
                    <a16:creationId xmlns:a16="http://schemas.microsoft.com/office/drawing/2014/main" id="{D2E973D1-9F20-44CA-867F-B0ADE8AF04D5}"/>
                  </a:ext>
                </a:extLst>
              </p:cNvPr>
              <p:cNvGrpSpPr/>
              <p:nvPr/>
            </p:nvGrpSpPr>
            <p:grpSpPr>
              <a:xfrm>
                <a:off x="3627610" y="3924577"/>
                <a:ext cx="1475648" cy="762929"/>
                <a:chOff x="2879441" y="2846400"/>
                <a:chExt cx="1263913" cy="567773"/>
              </a:xfrm>
            </p:grpSpPr>
            <p:grpSp>
              <p:nvGrpSpPr>
                <p:cNvPr id="59" name="Group 58">
                  <a:extLst>
                    <a:ext uri="{FF2B5EF4-FFF2-40B4-BE49-F238E27FC236}">
                      <a16:creationId xmlns:a16="http://schemas.microsoft.com/office/drawing/2014/main" id="{E5398523-5618-4F4C-974D-7CBAE61DCB71}"/>
                    </a:ext>
                  </a:extLst>
                </p:cNvPr>
                <p:cNvGrpSpPr/>
                <p:nvPr/>
              </p:nvGrpSpPr>
              <p:grpSpPr>
                <a:xfrm>
                  <a:off x="2879441" y="2883574"/>
                  <a:ext cx="311272" cy="311760"/>
                  <a:chOff x="2543848" y="3369652"/>
                  <a:chExt cx="311272" cy="311760"/>
                </a:xfrm>
              </p:grpSpPr>
              <p:sp>
                <p:nvSpPr>
                  <p:cNvPr id="64" name="Cloud 63">
                    <a:extLst>
                      <a:ext uri="{FF2B5EF4-FFF2-40B4-BE49-F238E27FC236}">
                        <a16:creationId xmlns:a16="http://schemas.microsoft.com/office/drawing/2014/main" id="{50654602-28D3-4A7B-A819-51E4A8D8C28A}"/>
                      </a:ext>
                    </a:extLst>
                  </p:cNvPr>
                  <p:cNvSpPr/>
                  <p:nvPr/>
                </p:nvSpPr>
                <p:spPr>
                  <a:xfrm>
                    <a:off x="2543848" y="3369652"/>
                    <a:ext cx="277312" cy="301840"/>
                  </a:xfrm>
                  <a:prstGeom prst="cloud">
                    <a:avLst/>
                  </a:prstGeom>
                  <a:solidFill>
                    <a:srgbClr val="472A18"/>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65" name="Freeform: Shape 106">
                    <a:extLst>
                      <a:ext uri="{FF2B5EF4-FFF2-40B4-BE49-F238E27FC236}">
                        <a16:creationId xmlns:a16="http://schemas.microsoft.com/office/drawing/2014/main" id="{BC880496-0F91-4F15-9234-35F2A2894A5A}"/>
                      </a:ext>
                    </a:extLst>
                  </p:cNvPr>
                  <p:cNvSpPr/>
                  <p:nvPr/>
                </p:nvSpPr>
                <p:spPr>
                  <a:xfrm>
                    <a:off x="2696616" y="3509149"/>
                    <a:ext cx="158504" cy="172263"/>
                  </a:xfrm>
                  <a:custGeom>
                    <a:avLst/>
                    <a:gdLst>
                      <a:gd name="connsiteX0" fmla="*/ 0 w 145257"/>
                      <a:gd name="connsiteY0" fmla="*/ 142875 h 169068"/>
                      <a:gd name="connsiteX1" fmla="*/ 11907 w 145257"/>
                      <a:gd name="connsiteY1" fmla="*/ 35718 h 169068"/>
                      <a:gd name="connsiteX2" fmla="*/ 102394 w 145257"/>
                      <a:gd name="connsiteY2" fmla="*/ 0 h 169068"/>
                      <a:gd name="connsiteX3" fmla="*/ 145257 w 145257"/>
                      <a:gd name="connsiteY3" fmla="*/ 30956 h 169068"/>
                      <a:gd name="connsiteX4" fmla="*/ 42863 w 145257"/>
                      <a:gd name="connsiteY4" fmla="*/ 169068 h 169068"/>
                      <a:gd name="connsiteX5" fmla="*/ 0 w 145257"/>
                      <a:gd name="connsiteY5" fmla="*/ 142875 h 169068"/>
                      <a:gd name="connsiteX0" fmla="*/ 8093 w 153350"/>
                      <a:gd name="connsiteY0" fmla="*/ 142875 h 169068"/>
                      <a:gd name="connsiteX1" fmla="*/ 20000 w 153350"/>
                      <a:gd name="connsiteY1" fmla="*/ 35718 h 169068"/>
                      <a:gd name="connsiteX2" fmla="*/ 110487 w 153350"/>
                      <a:gd name="connsiteY2" fmla="*/ 0 h 169068"/>
                      <a:gd name="connsiteX3" fmla="*/ 153350 w 153350"/>
                      <a:gd name="connsiteY3" fmla="*/ 30956 h 169068"/>
                      <a:gd name="connsiteX4" fmla="*/ 50956 w 153350"/>
                      <a:gd name="connsiteY4" fmla="*/ 169068 h 169068"/>
                      <a:gd name="connsiteX5" fmla="*/ 8093 w 153350"/>
                      <a:gd name="connsiteY5" fmla="*/ 142875 h 169068"/>
                      <a:gd name="connsiteX0" fmla="*/ 8093 w 153350"/>
                      <a:gd name="connsiteY0" fmla="*/ 143405 h 169598"/>
                      <a:gd name="connsiteX1" fmla="*/ 20000 w 153350"/>
                      <a:gd name="connsiteY1" fmla="*/ 36248 h 169598"/>
                      <a:gd name="connsiteX2" fmla="*/ 110487 w 153350"/>
                      <a:gd name="connsiteY2" fmla="*/ 530 h 169598"/>
                      <a:gd name="connsiteX3" fmla="*/ 153350 w 153350"/>
                      <a:gd name="connsiteY3" fmla="*/ 31486 h 169598"/>
                      <a:gd name="connsiteX4" fmla="*/ 50956 w 153350"/>
                      <a:gd name="connsiteY4" fmla="*/ 169598 h 169598"/>
                      <a:gd name="connsiteX5" fmla="*/ 8093 w 153350"/>
                      <a:gd name="connsiteY5" fmla="*/ 143405 h 169598"/>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70019"/>
                      <a:gd name="connsiteY0" fmla="*/ 143689 h 169882"/>
                      <a:gd name="connsiteX1" fmla="*/ 20000 w 170019"/>
                      <a:gd name="connsiteY1" fmla="*/ 36532 h 169882"/>
                      <a:gd name="connsiteX2" fmla="*/ 110487 w 170019"/>
                      <a:gd name="connsiteY2" fmla="*/ 814 h 169882"/>
                      <a:gd name="connsiteX3" fmla="*/ 170019 w 170019"/>
                      <a:gd name="connsiteY3" fmla="*/ 24626 h 169882"/>
                      <a:gd name="connsiteX4" fmla="*/ 50956 w 170019"/>
                      <a:gd name="connsiteY4" fmla="*/ 169882 h 169882"/>
                      <a:gd name="connsiteX5" fmla="*/ 8093 w 170019"/>
                      <a:gd name="connsiteY5" fmla="*/ 143689 h 169882"/>
                      <a:gd name="connsiteX0" fmla="*/ 8093 w 155732"/>
                      <a:gd name="connsiteY0" fmla="*/ 143689 h 169882"/>
                      <a:gd name="connsiteX1" fmla="*/ 20000 w 155732"/>
                      <a:gd name="connsiteY1" fmla="*/ 36532 h 169882"/>
                      <a:gd name="connsiteX2" fmla="*/ 110487 w 155732"/>
                      <a:gd name="connsiteY2" fmla="*/ 814 h 169882"/>
                      <a:gd name="connsiteX3" fmla="*/ 155732 w 155732"/>
                      <a:gd name="connsiteY3" fmla="*/ 29389 h 169882"/>
                      <a:gd name="connsiteX4" fmla="*/ 50956 w 155732"/>
                      <a:gd name="connsiteY4" fmla="*/ 169882 h 169882"/>
                      <a:gd name="connsiteX5" fmla="*/ 8093 w 155732"/>
                      <a:gd name="connsiteY5" fmla="*/ 143689 h 169882"/>
                      <a:gd name="connsiteX0" fmla="*/ 8093 w 155732"/>
                      <a:gd name="connsiteY0" fmla="*/ 143689 h 172263"/>
                      <a:gd name="connsiteX1" fmla="*/ 20000 w 155732"/>
                      <a:gd name="connsiteY1" fmla="*/ 36532 h 172263"/>
                      <a:gd name="connsiteX2" fmla="*/ 110487 w 155732"/>
                      <a:gd name="connsiteY2" fmla="*/ 814 h 172263"/>
                      <a:gd name="connsiteX3" fmla="*/ 155732 w 155732"/>
                      <a:gd name="connsiteY3" fmla="*/ 29389 h 172263"/>
                      <a:gd name="connsiteX4" fmla="*/ 50956 w 155732"/>
                      <a:gd name="connsiteY4" fmla="*/ 172263 h 172263"/>
                      <a:gd name="connsiteX5" fmla="*/ 8093 w 155732"/>
                      <a:gd name="connsiteY5" fmla="*/ 143689 h 172263"/>
                      <a:gd name="connsiteX0" fmla="*/ 10865 w 158504"/>
                      <a:gd name="connsiteY0" fmla="*/ 143689 h 172263"/>
                      <a:gd name="connsiteX1" fmla="*/ 22772 w 158504"/>
                      <a:gd name="connsiteY1" fmla="*/ 36532 h 172263"/>
                      <a:gd name="connsiteX2" fmla="*/ 113259 w 158504"/>
                      <a:gd name="connsiteY2" fmla="*/ 814 h 172263"/>
                      <a:gd name="connsiteX3" fmla="*/ 158504 w 158504"/>
                      <a:gd name="connsiteY3" fmla="*/ 29389 h 172263"/>
                      <a:gd name="connsiteX4" fmla="*/ 53728 w 158504"/>
                      <a:gd name="connsiteY4" fmla="*/ 172263 h 172263"/>
                      <a:gd name="connsiteX5" fmla="*/ 10865 w 158504"/>
                      <a:gd name="connsiteY5" fmla="*/ 143689 h 17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504" h="172263">
                        <a:moveTo>
                          <a:pt x="10865" y="143689"/>
                        </a:moveTo>
                        <a:cubicBezTo>
                          <a:pt x="-11359" y="88920"/>
                          <a:pt x="4515" y="72251"/>
                          <a:pt x="22772" y="36532"/>
                        </a:cubicBezTo>
                        <a:cubicBezTo>
                          <a:pt x="45790" y="12720"/>
                          <a:pt x="83097" y="-3949"/>
                          <a:pt x="113259" y="814"/>
                        </a:cubicBezTo>
                        <a:lnTo>
                          <a:pt x="158504" y="29389"/>
                        </a:lnTo>
                        <a:lnTo>
                          <a:pt x="53728" y="172263"/>
                        </a:lnTo>
                        <a:lnTo>
                          <a:pt x="10865" y="143689"/>
                        </a:lnTo>
                        <a:close/>
                      </a:path>
                    </a:pathLst>
                  </a:custGeom>
                  <a:solidFill>
                    <a:srgbClr val="B961C7"/>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60" name="Group 59">
                  <a:extLst>
                    <a:ext uri="{FF2B5EF4-FFF2-40B4-BE49-F238E27FC236}">
                      <a16:creationId xmlns:a16="http://schemas.microsoft.com/office/drawing/2014/main" id="{10947F6A-28F9-41DF-9F0D-BA6423637027}"/>
                    </a:ext>
                  </a:extLst>
                </p:cNvPr>
                <p:cNvGrpSpPr/>
                <p:nvPr/>
              </p:nvGrpSpPr>
              <p:grpSpPr>
                <a:xfrm flipH="1">
                  <a:off x="3832082" y="2846400"/>
                  <a:ext cx="311272" cy="311760"/>
                  <a:chOff x="2543848" y="3369652"/>
                  <a:chExt cx="311272" cy="311760"/>
                </a:xfrm>
              </p:grpSpPr>
              <p:sp>
                <p:nvSpPr>
                  <p:cNvPr id="62" name="Cloud 61">
                    <a:extLst>
                      <a:ext uri="{FF2B5EF4-FFF2-40B4-BE49-F238E27FC236}">
                        <a16:creationId xmlns:a16="http://schemas.microsoft.com/office/drawing/2014/main" id="{29A624B9-975F-4BF2-A8CF-FC9DF916067A}"/>
                      </a:ext>
                    </a:extLst>
                  </p:cNvPr>
                  <p:cNvSpPr/>
                  <p:nvPr/>
                </p:nvSpPr>
                <p:spPr>
                  <a:xfrm>
                    <a:off x="2543848" y="3369652"/>
                    <a:ext cx="277312" cy="301840"/>
                  </a:xfrm>
                  <a:prstGeom prst="cloud">
                    <a:avLst/>
                  </a:prstGeom>
                  <a:solidFill>
                    <a:srgbClr val="472A18"/>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63" name="Freeform: Shape 104">
                    <a:extLst>
                      <a:ext uri="{FF2B5EF4-FFF2-40B4-BE49-F238E27FC236}">
                        <a16:creationId xmlns:a16="http://schemas.microsoft.com/office/drawing/2014/main" id="{B2148506-F42F-4C72-8265-30C72EF1C9CC}"/>
                      </a:ext>
                    </a:extLst>
                  </p:cNvPr>
                  <p:cNvSpPr/>
                  <p:nvPr/>
                </p:nvSpPr>
                <p:spPr>
                  <a:xfrm>
                    <a:off x="2696616" y="3509149"/>
                    <a:ext cx="158504" cy="172263"/>
                  </a:xfrm>
                  <a:custGeom>
                    <a:avLst/>
                    <a:gdLst>
                      <a:gd name="connsiteX0" fmla="*/ 0 w 145257"/>
                      <a:gd name="connsiteY0" fmla="*/ 142875 h 169068"/>
                      <a:gd name="connsiteX1" fmla="*/ 11907 w 145257"/>
                      <a:gd name="connsiteY1" fmla="*/ 35718 h 169068"/>
                      <a:gd name="connsiteX2" fmla="*/ 102394 w 145257"/>
                      <a:gd name="connsiteY2" fmla="*/ 0 h 169068"/>
                      <a:gd name="connsiteX3" fmla="*/ 145257 w 145257"/>
                      <a:gd name="connsiteY3" fmla="*/ 30956 h 169068"/>
                      <a:gd name="connsiteX4" fmla="*/ 42863 w 145257"/>
                      <a:gd name="connsiteY4" fmla="*/ 169068 h 169068"/>
                      <a:gd name="connsiteX5" fmla="*/ 0 w 145257"/>
                      <a:gd name="connsiteY5" fmla="*/ 142875 h 169068"/>
                      <a:gd name="connsiteX0" fmla="*/ 8093 w 153350"/>
                      <a:gd name="connsiteY0" fmla="*/ 142875 h 169068"/>
                      <a:gd name="connsiteX1" fmla="*/ 20000 w 153350"/>
                      <a:gd name="connsiteY1" fmla="*/ 35718 h 169068"/>
                      <a:gd name="connsiteX2" fmla="*/ 110487 w 153350"/>
                      <a:gd name="connsiteY2" fmla="*/ 0 h 169068"/>
                      <a:gd name="connsiteX3" fmla="*/ 153350 w 153350"/>
                      <a:gd name="connsiteY3" fmla="*/ 30956 h 169068"/>
                      <a:gd name="connsiteX4" fmla="*/ 50956 w 153350"/>
                      <a:gd name="connsiteY4" fmla="*/ 169068 h 169068"/>
                      <a:gd name="connsiteX5" fmla="*/ 8093 w 153350"/>
                      <a:gd name="connsiteY5" fmla="*/ 142875 h 169068"/>
                      <a:gd name="connsiteX0" fmla="*/ 8093 w 153350"/>
                      <a:gd name="connsiteY0" fmla="*/ 143405 h 169598"/>
                      <a:gd name="connsiteX1" fmla="*/ 20000 w 153350"/>
                      <a:gd name="connsiteY1" fmla="*/ 36248 h 169598"/>
                      <a:gd name="connsiteX2" fmla="*/ 110487 w 153350"/>
                      <a:gd name="connsiteY2" fmla="*/ 530 h 169598"/>
                      <a:gd name="connsiteX3" fmla="*/ 153350 w 153350"/>
                      <a:gd name="connsiteY3" fmla="*/ 31486 h 169598"/>
                      <a:gd name="connsiteX4" fmla="*/ 50956 w 153350"/>
                      <a:gd name="connsiteY4" fmla="*/ 169598 h 169598"/>
                      <a:gd name="connsiteX5" fmla="*/ 8093 w 153350"/>
                      <a:gd name="connsiteY5" fmla="*/ 143405 h 169598"/>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70019"/>
                      <a:gd name="connsiteY0" fmla="*/ 143689 h 169882"/>
                      <a:gd name="connsiteX1" fmla="*/ 20000 w 170019"/>
                      <a:gd name="connsiteY1" fmla="*/ 36532 h 169882"/>
                      <a:gd name="connsiteX2" fmla="*/ 110487 w 170019"/>
                      <a:gd name="connsiteY2" fmla="*/ 814 h 169882"/>
                      <a:gd name="connsiteX3" fmla="*/ 170019 w 170019"/>
                      <a:gd name="connsiteY3" fmla="*/ 24626 h 169882"/>
                      <a:gd name="connsiteX4" fmla="*/ 50956 w 170019"/>
                      <a:gd name="connsiteY4" fmla="*/ 169882 h 169882"/>
                      <a:gd name="connsiteX5" fmla="*/ 8093 w 170019"/>
                      <a:gd name="connsiteY5" fmla="*/ 143689 h 169882"/>
                      <a:gd name="connsiteX0" fmla="*/ 8093 w 155732"/>
                      <a:gd name="connsiteY0" fmla="*/ 143689 h 169882"/>
                      <a:gd name="connsiteX1" fmla="*/ 20000 w 155732"/>
                      <a:gd name="connsiteY1" fmla="*/ 36532 h 169882"/>
                      <a:gd name="connsiteX2" fmla="*/ 110487 w 155732"/>
                      <a:gd name="connsiteY2" fmla="*/ 814 h 169882"/>
                      <a:gd name="connsiteX3" fmla="*/ 155732 w 155732"/>
                      <a:gd name="connsiteY3" fmla="*/ 29389 h 169882"/>
                      <a:gd name="connsiteX4" fmla="*/ 50956 w 155732"/>
                      <a:gd name="connsiteY4" fmla="*/ 169882 h 169882"/>
                      <a:gd name="connsiteX5" fmla="*/ 8093 w 155732"/>
                      <a:gd name="connsiteY5" fmla="*/ 143689 h 169882"/>
                      <a:gd name="connsiteX0" fmla="*/ 8093 w 155732"/>
                      <a:gd name="connsiteY0" fmla="*/ 143689 h 172263"/>
                      <a:gd name="connsiteX1" fmla="*/ 20000 w 155732"/>
                      <a:gd name="connsiteY1" fmla="*/ 36532 h 172263"/>
                      <a:gd name="connsiteX2" fmla="*/ 110487 w 155732"/>
                      <a:gd name="connsiteY2" fmla="*/ 814 h 172263"/>
                      <a:gd name="connsiteX3" fmla="*/ 155732 w 155732"/>
                      <a:gd name="connsiteY3" fmla="*/ 29389 h 172263"/>
                      <a:gd name="connsiteX4" fmla="*/ 50956 w 155732"/>
                      <a:gd name="connsiteY4" fmla="*/ 172263 h 172263"/>
                      <a:gd name="connsiteX5" fmla="*/ 8093 w 155732"/>
                      <a:gd name="connsiteY5" fmla="*/ 143689 h 172263"/>
                      <a:gd name="connsiteX0" fmla="*/ 10865 w 158504"/>
                      <a:gd name="connsiteY0" fmla="*/ 143689 h 172263"/>
                      <a:gd name="connsiteX1" fmla="*/ 22772 w 158504"/>
                      <a:gd name="connsiteY1" fmla="*/ 36532 h 172263"/>
                      <a:gd name="connsiteX2" fmla="*/ 113259 w 158504"/>
                      <a:gd name="connsiteY2" fmla="*/ 814 h 172263"/>
                      <a:gd name="connsiteX3" fmla="*/ 158504 w 158504"/>
                      <a:gd name="connsiteY3" fmla="*/ 29389 h 172263"/>
                      <a:gd name="connsiteX4" fmla="*/ 53728 w 158504"/>
                      <a:gd name="connsiteY4" fmla="*/ 172263 h 172263"/>
                      <a:gd name="connsiteX5" fmla="*/ 10865 w 158504"/>
                      <a:gd name="connsiteY5" fmla="*/ 143689 h 17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504" h="172263">
                        <a:moveTo>
                          <a:pt x="10865" y="143689"/>
                        </a:moveTo>
                        <a:cubicBezTo>
                          <a:pt x="-11359" y="88920"/>
                          <a:pt x="4515" y="72251"/>
                          <a:pt x="22772" y="36532"/>
                        </a:cubicBezTo>
                        <a:cubicBezTo>
                          <a:pt x="45790" y="12720"/>
                          <a:pt x="83097" y="-3949"/>
                          <a:pt x="113259" y="814"/>
                        </a:cubicBezTo>
                        <a:lnTo>
                          <a:pt x="158504" y="29389"/>
                        </a:lnTo>
                        <a:lnTo>
                          <a:pt x="53728" y="172263"/>
                        </a:lnTo>
                        <a:lnTo>
                          <a:pt x="10865" y="143689"/>
                        </a:lnTo>
                        <a:close/>
                      </a:path>
                    </a:pathLst>
                  </a:custGeom>
                  <a:solidFill>
                    <a:srgbClr val="B961C7"/>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sp>
              <p:nvSpPr>
                <p:cNvPr id="61" name="Freeform: Shape 102">
                  <a:extLst>
                    <a:ext uri="{FF2B5EF4-FFF2-40B4-BE49-F238E27FC236}">
                      <a16:creationId xmlns:a16="http://schemas.microsoft.com/office/drawing/2014/main" id="{83179397-A96B-44DD-A12B-C94095EB234D}"/>
                    </a:ext>
                  </a:extLst>
                </p:cNvPr>
                <p:cNvSpPr/>
                <p:nvPr/>
              </p:nvSpPr>
              <p:spPr>
                <a:xfrm>
                  <a:off x="3066877" y="2923635"/>
                  <a:ext cx="956402" cy="490538"/>
                </a:xfrm>
                <a:custGeom>
                  <a:avLst/>
                  <a:gdLst>
                    <a:gd name="connsiteX0" fmla="*/ 0 w 947737"/>
                    <a:gd name="connsiteY0" fmla="*/ 481013 h 481013"/>
                    <a:gd name="connsiteX1" fmla="*/ 80962 w 947737"/>
                    <a:gd name="connsiteY1" fmla="*/ 428625 h 481013"/>
                    <a:gd name="connsiteX2" fmla="*/ 71437 w 947737"/>
                    <a:gd name="connsiteY2" fmla="*/ 338138 h 481013"/>
                    <a:gd name="connsiteX3" fmla="*/ 161925 w 947737"/>
                    <a:gd name="connsiteY3" fmla="*/ 309563 h 481013"/>
                    <a:gd name="connsiteX4" fmla="*/ 219075 w 947737"/>
                    <a:gd name="connsiteY4" fmla="*/ 233363 h 481013"/>
                    <a:gd name="connsiteX5" fmla="*/ 319087 w 947737"/>
                    <a:gd name="connsiteY5" fmla="*/ 257175 h 481013"/>
                    <a:gd name="connsiteX6" fmla="*/ 404812 w 947737"/>
                    <a:gd name="connsiteY6" fmla="*/ 204788 h 481013"/>
                    <a:gd name="connsiteX7" fmla="*/ 461962 w 947737"/>
                    <a:gd name="connsiteY7" fmla="*/ 242888 h 481013"/>
                    <a:gd name="connsiteX8" fmla="*/ 581025 w 947737"/>
                    <a:gd name="connsiteY8" fmla="*/ 209550 h 481013"/>
                    <a:gd name="connsiteX9" fmla="*/ 657225 w 947737"/>
                    <a:gd name="connsiteY9" fmla="*/ 261938 h 481013"/>
                    <a:gd name="connsiteX10" fmla="*/ 738187 w 947737"/>
                    <a:gd name="connsiteY10" fmla="*/ 242888 h 481013"/>
                    <a:gd name="connsiteX11" fmla="*/ 790575 w 947737"/>
                    <a:gd name="connsiteY11" fmla="*/ 304800 h 481013"/>
                    <a:gd name="connsiteX12" fmla="*/ 852487 w 947737"/>
                    <a:gd name="connsiteY12" fmla="*/ 328613 h 481013"/>
                    <a:gd name="connsiteX13" fmla="*/ 881062 w 947737"/>
                    <a:gd name="connsiteY13" fmla="*/ 457200 h 481013"/>
                    <a:gd name="connsiteX14" fmla="*/ 947737 w 947737"/>
                    <a:gd name="connsiteY14" fmla="*/ 481013 h 481013"/>
                    <a:gd name="connsiteX15" fmla="*/ 885825 w 947737"/>
                    <a:gd name="connsiteY15" fmla="*/ 176213 h 481013"/>
                    <a:gd name="connsiteX16" fmla="*/ 519112 w 947737"/>
                    <a:gd name="connsiteY16" fmla="*/ 0 h 481013"/>
                    <a:gd name="connsiteX17" fmla="*/ 85725 w 947737"/>
                    <a:gd name="connsiteY17" fmla="*/ 123825 h 481013"/>
                    <a:gd name="connsiteX18" fmla="*/ 0 w 947737"/>
                    <a:gd name="connsiteY18" fmla="*/ 481013 h 481013"/>
                    <a:gd name="connsiteX0" fmla="*/ 923 w 948660"/>
                    <a:gd name="connsiteY0" fmla="*/ 481013 h 481013"/>
                    <a:gd name="connsiteX1" fmla="*/ 81885 w 948660"/>
                    <a:gd name="connsiteY1" fmla="*/ 428625 h 481013"/>
                    <a:gd name="connsiteX2" fmla="*/ 72360 w 948660"/>
                    <a:gd name="connsiteY2" fmla="*/ 338138 h 481013"/>
                    <a:gd name="connsiteX3" fmla="*/ 162848 w 948660"/>
                    <a:gd name="connsiteY3" fmla="*/ 309563 h 481013"/>
                    <a:gd name="connsiteX4" fmla="*/ 219998 w 948660"/>
                    <a:gd name="connsiteY4" fmla="*/ 233363 h 481013"/>
                    <a:gd name="connsiteX5" fmla="*/ 320010 w 948660"/>
                    <a:gd name="connsiteY5" fmla="*/ 257175 h 481013"/>
                    <a:gd name="connsiteX6" fmla="*/ 405735 w 948660"/>
                    <a:gd name="connsiteY6" fmla="*/ 204788 h 481013"/>
                    <a:gd name="connsiteX7" fmla="*/ 462885 w 948660"/>
                    <a:gd name="connsiteY7" fmla="*/ 242888 h 481013"/>
                    <a:gd name="connsiteX8" fmla="*/ 581948 w 948660"/>
                    <a:gd name="connsiteY8" fmla="*/ 209550 h 481013"/>
                    <a:gd name="connsiteX9" fmla="*/ 658148 w 948660"/>
                    <a:gd name="connsiteY9" fmla="*/ 261938 h 481013"/>
                    <a:gd name="connsiteX10" fmla="*/ 739110 w 948660"/>
                    <a:gd name="connsiteY10" fmla="*/ 242888 h 481013"/>
                    <a:gd name="connsiteX11" fmla="*/ 791498 w 948660"/>
                    <a:gd name="connsiteY11" fmla="*/ 304800 h 481013"/>
                    <a:gd name="connsiteX12" fmla="*/ 853410 w 948660"/>
                    <a:gd name="connsiteY12" fmla="*/ 328613 h 481013"/>
                    <a:gd name="connsiteX13" fmla="*/ 881985 w 948660"/>
                    <a:gd name="connsiteY13" fmla="*/ 457200 h 481013"/>
                    <a:gd name="connsiteX14" fmla="*/ 948660 w 948660"/>
                    <a:gd name="connsiteY14" fmla="*/ 481013 h 481013"/>
                    <a:gd name="connsiteX15" fmla="*/ 886748 w 948660"/>
                    <a:gd name="connsiteY15" fmla="*/ 176213 h 481013"/>
                    <a:gd name="connsiteX16" fmla="*/ 520035 w 948660"/>
                    <a:gd name="connsiteY16" fmla="*/ 0 h 481013"/>
                    <a:gd name="connsiteX17" fmla="*/ 86648 w 948660"/>
                    <a:gd name="connsiteY17" fmla="*/ 123825 h 481013"/>
                    <a:gd name="connsiteX18" fmla="*/ 923 w 94866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6402" h="490538">
                      <a:moveTo>
                        <a:pt x="1521" y="490538"/>
                      </a:moveTo>
                      <a:cubicBezTo>
                        <a:pt x="57084" y="479425"/>
                        <a:pt x="84071" y="463550"/>
                        <a:pt x="89627" y="428625"/>
                      </a:cubicBezTo>
                      <a:cubicBezTo>
                        <a:pt x="103120" y="398463"/>
                        <a:pt x="102327" y="370681"/>
                        <a:pt x="80102" y="338138"/>
                      </a:cubicBezTo>
                      <a:cubicBezTo>
                        <a:pt x="122172" y="338138"/>
                        <a:pt x="147570" y="326231"/>
                        <a:pt x="170590" y="309563"/>
                      </a:cubicBezTo>
                      <a:cubicBezTo>
                        <a:pt x="199165" y="296069"/>
                        <a:pt x="213452" y="273050"/>
                        <a:pt x="227740" y="233363"/>
                      </a:cubicBezTo>
                      <a:cubicBezTo>
                        <a:pt x="265839" y="255587"/>
                        <a:pt x="287271" y="256382"/>
                        <a:pt x="327752" y="257175"/>
                      </a:cubicBezTo>
                      <a:cubicBezTo>
                        <a:pt x="368233" y="251619"/>
                        <a:pt x="394427" y="227012"/>
                        <a:pt x="413477" y="204788"/>
                      </a:cubicBezTo>
                      <a:cubicBezTo>
                        <a:pt x="434908" y="243682"/>
                        <a:pt x="449196" y="242094"/>
                        <a:pt x="470627" y="242888"/>
                      </a:cubicBezTo>
                      <a:cubicBezTo>
                        <a:pt x="517458" y="236538"/>
                        <a:pt x="557146" y="232569"/>
                        <a:pt x="589690" y="209550"/>
                      </a:cubicBezTo>
                      <a:cubicBezTo>
                        <a:pt x="615090" y="241301"/>
                        <a:pt x="623821" y="256382"/>
                        <a:pt x="665890" y="261938"/>
                      </a:cubicBezTo>
                      <a:cubicBezTo>
                        <a:pt x="695258" y="262732"/>
                        <a:pt x="731771" y="261144"/>
                        <a:pt x="746852" y="242888"/>
                      </a:cubicBezTo>
                      <a:cubicBezTo>
                        <a:pt x="757172" y="275431"/>
                        <a:pt x="772252" y="286544"/>
                        <a:pt x="799240" y="304800"/>
                      </a:cubicBezTo>
                      <a:cubicBezTo>
                        <a:pt x="822258" y="324644"/>
                        <a:pt x="840515" y="327818"/>
                        <a:pt x="861152" y="328613"/>
                      </a:cubicBezTo>
                      <a:cubicBezTo>
                        <a:pt x="858770" y="371475"/>
                        <a:pt x="861152" y="414338"/>
                        <a:pt x="889727" y="457200"/>
                      </a:cubicBezTo>
                      <a:cubicBezTo>
                        <a:pt x="914333" y="479425"/>
                        <a:pt x="929415" y="484981"/>
                        <a:pt x="956402" y="481013"/>
                      </a:cubicBezTo>
                      <a:cubicBezTo>
                        <a:pt x="952434" y="367507"/>
                        <a:pt x="946083" y="275431"/>
                        <a:pt x="894490" y="176213"/>
                      </a:cubicBezTo>
                      <a:cubicBezTo>
                        <a:pt x="796064" y="84138"/>
                        <a:pt x="707165" y="13495"/>
                        <a:pt x="527777" y="0"/>
                      </a:cubicBezTo>
                      <a:cubicBezTo>
                        <a:pt x="366646" y="12700"/>
                        <a:pt x="269809" y="8731"/>
                        <a:pt x="94390" y="123825"/>
                      </a:cubicBezTo>
                      <a:cubicBezTo>
                        <a:pt x="27714" y="183357"/>
                        <a:pt x="-8004" y="214313"/>
                        <a:pt x="1521" y="490538"/>
                      </a:cubicBezTo>
                      <a:close/>
                    </a:path>
                  </a:pathLst>
                </a:custGeom>
                <a:solidFill>
                  <a:srgbClr val="472A18"/>
                </a:solidFill>
                <a:ln w="6350" cap="flat" cmpd="sng" algn="ctr">
                  <a:noFill/>
                  <a:prstDash val="solid"/>
                  <a:miter lim="800000"/>
                </a:ln>
                <a:effectLst>
                  <a:outerShdw dist="23000" dir="5400000" rotWithShape="0">
                    <a:srgbClr val="7E502E"/>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pic>
            <p:nvPicPr>
              <p:cNvPr id="45" name="Picture 44">
                <a:extLst>
                  <a:ext uri="{FF2B5EF4-FFF2-40B4-BE49-F238E27FC236}">
                    <a16:creationId xmlns:a16="http://schemas.microsoft.com/office/drawing/2014/main" id="{E6FD04A1-4EA9-47C1-B86C-EC118A50DFED}"/>
                  </a:ext>
                </a:extLst>
              </p:cNvPr>
              <p:cNvPicPr>
                <a:picLocks noChangeAspect="1"/>
              </p:cNvPicPr>
              <p:nvPr/>
            </p:nvPicPr>
            <p:blipFill>
              <a:blip r:embed="rId14"/>
              <a:stretch>
                <a:fillRect/>
              </a:stretch>
            </p:blipFill>
            <p:spPr>
              <a:xfrm rot="20463960">
                <a:off x="4182422" y="4472337"/>
                <a:ext cx="77928" cy="47623"/>
              </a:xfrm>
              <a:prstGeom prst="rect">
                <a:avLst/>
              </a:prstGeom>
            </p:spPr>
          </p:pic>
          <p:pic>
            <p:nvPicPr>
              <p:cNvPr id="46" name="Picture 45">
                <a:extLst>
                  <a:ext uri="{FF2B5EF4-FFF2-40B4-BE49-F238E27FC236}">
                    <a16:creationId xmlns:a16="http://schemas.microsoft.com/office/drawing/2014/main" id="{6A4CE330-9BFA-4FFD-B961-8B4695FEBAFA}"/>
                  </a:ext>
                </a:extLst>
              </p:cNvPr>
              <p:cNvPicPr>
                <a:picLocks noChangeAspect="1"/>
              </p:cNvPicPr>
              <p:nvPr/>
            </p:nvPicPr>
            <p:blipFill>
              <a:blip r:embed="rId14"/>
              <a:stretch>
                <a:fillRect/>
              </a:stretch>
            </p:blipFill>
            <p:spPr>
              <a:xfrm rot="1136040" flipH="1">
                <a:off x="4611526" y="4472336"/>
                <a:ext cx="77928" cy="47623"/>
              </a:xfrm>
              <a:prstGeom prst="rect">
                <a:avLst/>
              </a:prstGeom>
            </p:spPr>
          </p:pic>
        </p:grpSp>
        <p:pic>
          <p:nvPicPr>
            <p:cNvPr id="7" name="Picture 4">
              <a:extLst>
                <a:ext uri="{FF2B5EF4-FFF2-40B4-BE49-F238E27FC236}">
                  <a16:creationId xmlns:a16="http://schemas.microsoft.com/office/drawing/2014/main" id="{F7C25253-AF80-EBC8-E719-EC95F7CF97E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894259" y="4949525"/>
              <a:ext cx="679759" cy="2740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a:extLst>
                <a:ext uri="{FF2B5EF4-FFF2-40B4-BE49-F238E27FC236}">
                  <a16:creationId xmlns:a16="http://schemas.microsoft.com/office/drawing/2014/main" id="{97325C03-32F3-0FDC-261C-0559E1D3CD9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166288" y="5180706"/>
              <a:ext cx="121337" cy="1664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5223801D-C247-4932-1404-AF3BBE95311B}"/>
              </a:ext>
            </a:extLst>
          </p:cNvPr>
          <p:cNvGrpSpPr/>
          <p:nvPr/>
        </p:nvGrpSpPr>
        <p:grpSpPr>
          <a:xfrm>
            <a:off x="9184539" y="1481627"/>
            <a:ext cx="2644841" cy="5299550"/>
            <a:chOff x="9184539" y="1481627"/>
            <a:chExt cx="2644841" cy="5299550"/>
          </a:xfrm>
        </p:grpSpPr>
        <p:grpSp>
          <p:nvGrpSpPr>
            <p:cNvPr id="83" name="Group 82"/>
            <p:cNvGrpSpPr/>
            <p:nvPr/>
          </p:nvGrpSpPr>
          <p:grpSpPr>
            <a:xfrm>
              <a:off x="9184539" y="1481627"/>
              <a:ext cx="2644841" cy="5299550"/>
              <a:chOff x="5961537" y="900490"/>
              <a:chExt cx="2976826" cy="5299550"/>
            </a:xfrm>
          </p:grpSpPr>
          <p:pic>
            <p:nvPicPr>
              <p:cNvPr id="33" name="Man4">
                <a:extLst>
                  <a:ext uri="{FF2B5EF4-FFF2-40B4-BE49-F238E27FC236}">
                    <a16:creationId xmlns:a16="http://schemas.microsoft.com/office/drawing/2014/main" id="{1D41BA8A-C8B8-4B75-81B3-E5422C4241BA}"/>
                  </a:ext>
                </a:extLst>
              </p:cNvPr>
              <p:cNvPicPr>
                <a:picLocks noChangeAspect="1" noChangeArrowheads="1"/>
              </p:cNvPicPr>
              <p:nvPr/>
            </p:nvPicPr>
            <p:blipFill>
              <a:blip r:embed="rId17"/>
              <a:srcRect/>
              <a:stretch/>
            </p:blipFill>
            <p:spPr bwMode="auto">
              <a:xfrm>
                <a:off x="6916624" y="900490"/>
                <a:ext cx="1110799" cy="4767243"/>
              </a:xfrm>
              <a:prstGeom prst="rect">
                <a:avLst/>
              </a:prstGeom>
              <a:noFill/>
              <a:extLst>
                <a:ext uri="{909E8E84-426E-40DD-AFC4-6F175D3DCCD1}">
                  <a14:hiddenFill xmlns:a14="http://schemas.microsoft.com/office/drawing/2010/main">
                    <a:solidFill>
                      <a:srgbClr val="FFFFFF"/>
                    </a:solidFill>
                  </a14:hiddenFill>
                </a:ext>
              </a:extLst>
            </p:spPr>
          </p:pic>
          <p:grpSp>
            <p:nvGrpSpPr>
              <p:cNvPr id="82" name="Group 81"/>
              <p:cNvGrpSpPr/>
              <p:nvPr/>
            </p:nvGrpSpPr>
            <p:grpSpPr>
              <a:xfrm>
                <a:off x="5961537" y="4004344"/>
                <a:ext cx="2976826" cy="2195696"/>
                <a:chOff x="5922695" y="4045913"/>
                <a:chExt cx="2976826" cy="2195696"/>
              </a:xfrm>
            </p:grpSpPr>
            <p:sp>
              <p:nvSpPr>
                <p:cNvPr id="29" name="Oval 28"/>
                <p:cNvSpPr/>
                <p:nvPr/>
              </p:nvSpPr>
              <p:spPr>
                <a:xfrm>
                  <a:off x="6192705" y="5745002"/>
                  <a:ext cx="496607" cy="496607"/>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8247305" y="5709302"/>
                  <a:ext cx="496607" cy="496607"/>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5922695" y="4045913"/>
                  <a:ext cx="2976825" cy="1841676"/>
                </a:xfrm>
                <a:prstGeom prst="rect">
                  <a:avLst/>
                </a:prstGeom>
                <a:solidFill>
                  <a:schemeClr val="accent2">
                    <a:lumMod val="50000"/>
                  </a:schemeClr>
                </a:solidFill>
                <a:ln>
                  <a:solidFill>
                    <a:srgbClr val="7B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5922699" y="4179731"/>
                  <a:ext cx="2976822" cy="1767174"/>
                  <a:chOff x="5031694" y="3826276"/>
                  <a:chExt cx="2976822" cy="1589103"/>
                </a:xfrm>
              </p:grpSpPr>
              <p:pic>
                <p:nvPicPr>
                  <p:cNvPr id="1036" name="Picture 12" descr="Black Sunburst Background Retro Background With Starburst And Ray Blackgray  Beam After Burst Abstract Vintage Texture With White Rays Of Sun Pattern Of  Pinwheel And Stripes Solar Glow Vector Stock Illustration -"/>
                  <p:cNvPicPr>
                    <a:picLocks noChangeAspect="1" noChangeArrowheads="1"/>
                  </p:cNvPicPr>
                  <p:nvPr/>
                </p:nvPicPr>
                <p:blipFill rotWithShape="1">
                  <a:blip r:embed="rId18">
                    <a:extLst>
                      <a:ext uri="{28A0092B-C50C-407E-A947-70E740481C1C}">
                        <a14:useLocalDpi xmlns:a14="http://schemas.microsoft.com/office/drawing/2010/main" val="0"/>
                      </a:ext>
                    </a:extLst>
                  </a:blip>
                  <a:srcRect t="17705" b="23072"/>
                  <a:stretch/>
                </p:blipFill>
                <p:spPr bwMode="auto">
                  <a:xfrm>
                    <a:off x="5031694" y="3826276"/>
                    <a:ext cx="2976822" cy="158910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ot Supper Meals"/>
                  <p:cNvPicPr>
                    <a:picLocks noChangeAspect="1" noChangeArrowheads="1"/>
                  </p:cNvPicPr>
                  <p:nvPr/>
                </p:nvPicPr>
                <p:blipFill rotWithShape="1">
                  <a:blip r:embed="rId19">
                    <a:extLst>
                      <a:ext uri="{BEBA8EAE-BF5A-486C-A8C5-ECC9F3942E4B}">
                        <a14:imgProps xmlns:a14="http://schemas.microsoft.com/office/drawing/2010/main">
                          <a14:imgLayer r:embed="rId20">
                            <a14:imgEffect>
                              <a14:backgroundRemoval t="149" b="34324" l="10222" r="91778">
                                <a14:foregroundMark x1="37333" y1="10253" x2="61556" y2="9658"/>
                                <a14:foregroundMark x1="42000" y1="7132" x2="36889" y2="9658"/>
                                <a14:foregroundMark x1="40778" y1="7727" x2="40889" y2="6092"/>
                                <a14:foregroundMark x1="13778" y1="13670" x2="12889" y2="21545"/>
                                <a14:foregroundMark x1="39889" y1="30609" x2="59000" y2="29718"/>
                                <a14:foregroundMark x1="85222" y1="13076" x2="84444" y2="18871"/>
                                <a14:foregroundMark x1="19111" y1="16493" x2="19111" y2="16493"/>
                                <a14:backgroundMark x1="21444" y1="18425" x2="21444" y2="18425"/>
                                <a14:backgroundMark x1="79556" y1="18871" x2="79556" y2="18871"/>
                                <a14:backgroundMark x1="74667" y1="16939" x2="74667" y2="16939"/>
                                <a14:backgroundMark x1="61444" y1="20208" x2="61444" y2="20208"/>
                                <a14:backgroundMark x1="68222" y1="20208" x2="68222" y2="20208"/>
                                <a14:backgroundMark x1="65444" y1="20208" x2="65444" y2="20208"/>
                                <a14:backgroundMark x1="56556" y1="19762" x2="56556" y2="19762"/>
                                <a14:backgroundMark x1="54889" y1="20059" x2="54889" y2="20059"/>
                                <a14:backgroundMark x1="48889" y1="19465" x2="48889" y2="19465"/>
                                <a14:backgroundMark x1="45889" y1="19762" x2="45889" y2="19762"/>
                                <a14:backgroundMark x1="42778" y1="19465" x2="42778" y2="19465"/>
                                <a14:backgroundMark x1="39667" y1="18722" x2="39667" y2="18722"/>
                                <a14:backgroundMark x1="39667" y1="19465" x2="39667" y2="19465"/>
                                <a14:backgroundMark x1="36889" y1="19465" x2="36889" y2="19465"/>
                                <a14:backgroundMark x1="30444" y1="20505" x2="30444" y2="20505"/>
                                <a14:backgroundMark x1="14667" y1="19316" x2="14667" y2="19316"/>
                                <a14:backgroundMark x1="87667" y1="20654" x2="87667" y2="20654"/>
                                <a14:backgroundMark x1="89222" y1="16790" x2="89222" y2="16790"/>
                              </a14:backgroundRemoval>
                            </a14:imgEffect>
                          </a14:imgLayer>
                        </a14:imgProps>
                      </a:ext>
                      <a:ext uri="{28A0092B-C50C-407E-A947-70E740481C1C}">
                        <a14:useLocalDpi xmlns:a14="http://schemas.microsoft.com/office/drawing/2010/main" val="0"/>
                      </a:ext>
                    </a:extLst>
                  </a:blip>
                  <a:srcRect l="10127" r="7714" b="65480"/>
                  <a:stretch/>
                </p:blipFill>
                <p:spPr bwMode="auto">
                  <a:xfrm>
                    <a:off x="5157973" y="4189099"/>
                    <a:ext cx="2726295" cy="856579"/>
                  </a:xfrm>
                  <a:prstGeom prst="rect">
                    <a:avLst/>
                  </a:prstGeom>
                  <a:noFill/>
                  <a:extLst>
                    <a:ext uri="{909E8E84-426E-40DD-AFC4-6F175D3DCCD1}">
                      <a14:hiddenFill xmlns:a14="http://schemas.microsoft.com/office/drawing/2010/main">
                        <a:solidFill>
                          <a:srgbClr val="FFFFFF"/>
                        </a:solidFill>
                      </a14:hiddenFill>
                    </a:ext>
                  </a:extLst>
                </p:spPr>
              </p:pic>
            </p:grpSp>
          </p:grpSp>
        </p:grpSp>
        <p:grpSp>
          <p:nvGrpSpPr>
            <p:cNvPr id="9" name="Group 8">
              <a:extLst>
                <a:ext uri="{FF2B5EF4-FFF2-40B4-BE49-F238E27FC236}">
                  <a16:creationId xmlns:a16="http://schemas.microsoft.com/office/drawing/2014/main" id="{5DA35923-2146-A509-E83D-DA740EAAB352}"/>
                </a:ext>
              </a:extLst>
            </p:cNvPr>
            <p:cNvGrpSpPr/>
            <p:nvPr/>
          </p:nvGrpSpPr>
          <p:grpSpPr>
            <a:xfrm>
              <a:off x="10281515" y="3662690"/>
              <a:ext cx="451027" cy="119011"/>
              <a:chOff x="1488734" y="3393104"/>
              <a:chExt cx="566777" cy="147362"/>
            </a:xfrm>
          </p:grpSpPr>
          <p:sp>
            <p:nvSpPr>
              <p:cNvPr id="10" name="Rectangle 9">
                <a:extLst>
                  <a:ext uri="{FF2B5EF4-FFF2-40B4-BE49-F238E27FC236}">
                    <a16:creationId xmlns:a16="http://schemas.microsoft.com/office/drawing/2014/main" id="{2E96102F-1710-CD5F-BC99-C7E6068DDDDD}"/>
                  </a:ext>
                </a:extLst>
              </p:cNvPr>
              <p:cNvSpPr/>
              <p:nvPr/>
            </p:nvSpPr>
            <p:spPr>
              <a:xfrm>
                <a:off x="1488734" y="3393104"/>
                <a:ext cx="566777" cy="147362"/>
              </a:xfrm>
              <a:prstGeom prst="rect">
                <a:avLst/>
              </a:prstGeom>
              <a:solidFill>
                <a:schemeClr val="bg1"/>
              </a:solidFill>
              <a:ln>
                <a:solidFill>
                  <a:srgbClr val="2430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ue and orange logo&#10;&#10;Description automatically generated">
                <a:extLst>
                  <a:ext uri="{FF2B5EF4-FFF2-40B4-BE49-F238E27FC236}">
                    <a16:creationId xmlns:a16="http://schemas.microsoft.com/office/drawing/2014/main" id="{A6D40AA5-E6C5-C598-51CF-6FFEE478542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531004" y="3425795"/>
                <a:ext cx="482236" cy="81980"/>
              </a:xfrm>
              <a:prstGeom prst="rect">
                <a:avLst/>
              </a:prstGeom>
            </p:spPr>
          </p:pic>
        </p:grpSp>
      </p:grpSp>
    </p:spTree>
    <p:custDataLst>
      <p:tags r:id="rId1"/>
    </p:custDataLst>
    <p:extLst>
      <p:ext uri="{BB962C8B-B14F-4D97-AF65-F5344CB8AC3E}">
        <p14:creationId xmlns:p14="http://schemas.microsoft.com/office/powerpoint/2010/main" val="820024824"/>
      </p:ext>
    </p:extLst>
  </p:cSld>
  <p:clrMapOvr>
    <a:masterClrMapping/>
  </p:clrMapOvr>
  <mc:AlternateContent xmlns:mc="http://schemas.openxmlformats.org/markup-compatibility/2006" xmlns:p159="http://schemas.microsoft.com/office/powerpoint/2015/09/main">
    <mc:Choice Requires="p159">
      <p:transition spd="slow" advTm="62390">
        <p159:morph option="byObject"/>
      </p:transition>
    </mc:Choice>
    <mc:Fallback xmlns="">
      <p:transition spd="slow" advTm="6239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1.38889E-6 -4.81481E-6 L -0.20243 0.38357 " pathEditMode="relative" rAng="0" ptsTypes="AA">
                                      <p:cBhvr>
                                        <p:cTn id="10" dur="1000" fill="hold"/>
                                        <p:tgtEl>
                                          <p:spTgt spid="1050"/>
                                        </p:tgtEl>
                                        <p:attrNameLst>
                                          <p:attrName>ppt_x</p:attrName>
                                          <p:attrName>ppt_y</p:attrName>
                                        </p:attrNameLst>
                                      </p:cBhvr>
                                      <p:rCtr x="-10122" y="19167"/>
                                    </p:animMotion>
                                  </p:childTnLst>
                                </p:cTn>
                              </p:par>
                              <p:par>
                                <p:cTn id="11" presetID="42" presetClass="path" presetSubtype="0" accel="50000" decel="50000" fill="hold" nodeType="withEffect">
                                  <p:stCondLst>
                                    <p:cond delay="0"/>
                                  </p:stCondLst>
                                  <p:childTnLst>
                                    <p:animMotion origin="layout" path="M -0.03255 0.01435 L -0.07369 0.36806 " pathEditMode="relative" rAng="0" ptsTypes="AA">
                                      <p:cBhvr>
                                        <p:cTn id="12" dur="1000" fill="hold"/>
                                        <p:tgtEl>
                                          <p:spTgt spid="1046"/>
                                        </p:tgtEl>
                                        <p:attrNameLst>
                                          <p:attrName>ppt_x</p:attrName>
                                          <p:attrName>ppt_y</p:attrName>
                                        </p:attrNameLst>
                                      </p:cBhvr>
                                      <p:rCtr x="-2057" y="17685"/>
                                    </p:animMotion>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outVertical)">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1000"/>
            <a:lum/>
          </a:blip>
          <a:srcRect/>
          <a:stretch>
            <a:fillRect t="-17000" b="-17000"/>
          </a:stretch>
        </a:blipFill>
        <a:effectLst/>
      </p:bgPr>
    </p:bg>
    <p:spTree>
      <p:nvGrpSpPr>
        <p:cNvPr id="1" name=""/>
        <p:cNvGrpSpPr/>
        <p:nvPr/>
      </p:nvGrpSpPr>
      <p:grpSpPr>
        <a:xfrm>
          <a:off x="0" y="0"/>
          <a:ext cx="0" cy="0"/>
          <a:chOff x="0" y="0"/>
          <a:chExt cx="0" cy="0"/>
        </a:xfrm>
      </p:grpSpPr>
      <p:grpSp>
        <p:nvGrpSpPr>
          <p:cNvPr id="90" name="Group 89"/>
          <p:cNvGrpSpPr/>
          <p:nvPr/>
        </p:nvGrpSpPr>
        <p:grpSpPr>
          <a:xfrm>
            <a:off x="567216" y="211151"/>
            <a:ext cx="4009368" cy="554195"/>
            <a:chOff x="-648866" y="726535"/>
            <a:chExt cx="4009368" cy="554195"/>
          </a:xfrm>
        </p:grpSpPr>
        <p:sp>
          <p:nvSpPr>
            <p:cNvPr id="91" name="Rectangle 90"/>
            <p:cNvSpPr/>
            <p:nvPr/>
          </p:nvSpPr>
          <p:spPr>
            <a:xfrm>
              <a:off x="-648866" y="757510"/>
              <a:ext cx="4009368" cy="523220"/>
            </a:xfrm>
            <a:prstGeom prst="rect">
              <a:avLst/>
            </a:prstGeom>
            <a:solidFill>
              <a:srgbClr val="7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bg2"/>
                </a:solidFill>
              </a:endParaRPr>
            </a:p>
          </p:txBody>
        </p:sp>
        <p:sp>
          <p:nvSpPr>
            <p:cNvPr id="92" name="TextBox 91"/>
            <p:cNvSpPr txBox="1"/>
            <p:nvPr/>
          </p:nvSpPr>
          <p:spPr>
            <a:xfrm>
              <a:off x="-545696" y="726535"/>
              <a:ext cx="3827642" cy="523220"/>
            </a:xfrm>
            <a:prstGeom prst="rect">
              <a:avLst/>
            </a:prstGeom>
            <a:noFill/>
          </p:spPr>
          <p:txBody>
            <a:bodyPr wrap="square" rtlCol="0">
              <a:spAutoFit/>
            </a:bodyPr>
            <a:lstStyle/>
            <a:p>
              <a:r>
                <a:rPr lang="en-US" sz="2800" dirty="0">
                  <a:solidFill>
                    <a:schemeClr val="bg1"/>
                  </a:solidFill>
                  <a:latin typeface="Century Gothic" panose="020B0502020202020204" pitchFamily="34" charset="0"/>
                </a:rPr>
                <a:t>Today’s Menu Items </a:t>
              </a:r>
            </a:p>
          </p:txBody>
        </p:sp>
      </p:grpSp>
      <p:sp>
        <p:nvSpPr>
          <p:cNvPr id="93" name="TextBox 92"/>
          <p:cNvSpPr txBox="1"/>
          <p:nvPr/>
        </p:nvSpPr>
        <p:spPr>
          <a:xfrm>
            <a:off x="5971769" y="2660043"/>
            <a:ext cx="2204063" cy="369332"/>
          </a:xfrm>
          <a:prstGeom prst="rect">
            <a:avLst/>
          </a:prstGeom>
          <a:solidFill>
            <a:srgbClr val="002060"/>
          </a:solidFill>
        </p:spPr>
        <p:txBody>
          <a:bodyPr wrap="square" rtlCol="0">
            <a:spAutoFit/>
          </a:bodyPr>
          <a:lstStyle/>
          <a:p>
            <a:pPr algn="ctr"/>
            <a:r>
              <a:rPr lang="en-US" dirty="0">
                <a:solidFill>
                  <a:schemeClr val="bg1"/>
                </a:solidFill>
              </a:rPr>
              <a:t>2 components entrée </a:t>
            </a:r>
          </a:p>
        </p:txBody>
      </p:sp>
      <p:sp>
        <p:nvSpPr>
          <p:cNvPr id="94" name="TextBox 93"/>
          <p:cNvSpPr txBox="1"/>
          <p:nvPr/>
        </p:nvSpPr>
        <p:spPr>
          <a:xfrm>
            <a:off x="1975401" y="2660043"/>
            <a:ext cx="3696498" cy="369332"/>
          </a:xfrm>
          <a:prstGeom prst="rect">
            <a:avLst/>
          </a:prstGeom>
          <a:solidFill>
            <a:srgbClr val="002060"/>
          </a:solidFill>
        </p:spPr>
        <p:txBody>
          <a:bodyPr wrap="square" rtlCol="0">
            <a:spAutoFit/>
          </a:bodyPr>
          <a:lstStyle/>
          <a:p>
            <a:pPr algn="ctr"/>
            <a:r>
              <a:rPr lang="en-US" dirty="0">
                <a:solidFill>
                  <a:schemeClr val="bg1"/>
                </a:solidFill>
              </a:rPr>
              <a:t>1 component food items </a:t>
            </a:r>
          </a:p>
        </p:txBody>
      </p:sp>
      <p:pic>
        <p:nvPicPr>
          <p:cNvPr id="1048" name="Picture 24" descr="Schools &amp; Foodservice - Fresh Innovati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46731">
            <a:off x="1868476" y="1347587"/>
            <a:ext cx="1672202" cy="12183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46" name="Picture 22" descr="Juicy Juice Veggie Orange Medley Single Serve - 4.23 Fl. Oz. - Round Eye  Supply"/>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29942" t="11848" r="29653" b="12810"/>
          <a:stretch/>
        </p:blipFill>
        <p:spPr bwMode="auto">
          <a:xfrm>
            <a:off x="3578354" y="823322"/>
            <a:ext cx="955402" cy="1781503"/>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Driftwood Dairy 10724 Lower Azusa Rd El Monte, CA Dairy Products Wholesale  - MapQuest"/>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19583" y1="38000" x2="20833" y2="66250"/>
                        <a14:foregroundMark x1="75833" y1="22500" x2="80000" y2="38500"/>
                        <a14:foregroundMark x1="75833" y1="22500" x2="27500" y2="22500"/>
                        <a14:foregroundMark x1="28333" y1="22000" x2="20833" y2="38000"/>
                        <a14:foregroundMark x1="80000" y1="38000" x2="79167" y2="70000"/>
                        <a14:foregroundMark x1="18333" y1="79750" x2="71250" y2="80000"/>
                        <a14:foregroundMark x1="18333" y1="64750" x2="20000" y2="76750"/>
                      </a14:backgroundRemoval>
                    </a14:imgEffect>
                  </a14:imgLayer>
                </a14:imgProps>
              </a:ext>
              <a:ext uri="{28A0092B-C50C-407E-A947-70E740481C1C}">
                <a14:useLocalDpi xmlns:a14="http://schemas.microsoft.com/office/drawing/2010/main" val="0"/>
              </a:ext>
            </a:extLst>
          </a:blip>
          <a:srcRect l="13945" t="18785" r="15097" b="17504"/>
          <a:stretch/>
        </p:blipFill>
        <p:spPr bwMode="auto">
          <a:xfrm>
            <a:off x="4576584" y="750131"/>
            <a:ext cx="1253435" cy="187570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50" name="Picture 26" descr="Tony's 4&quot; Round Galaxy Cheese Pizza Case | FoodServiceDirect"/>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a:off x="6111500" y="675444"/>
            <a:ext cx="1985776" cy="199625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6" name="Picture 2" descr="Green tick checkmark icon Royalty Free Vector Image"/>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22778" b="70463" l="27300" r="74400"/>
                    </a14:imgEffect>
                  </a14:imgLayer>
                </a14:imgProps>
              </a:ext>
              <a:ext uri="{28A0092B-C50C-407E-A947-70E740481C1C}">
                <a14:useLocalDpi xmlns:a14="http://schemas.microsoft.com/office/drawing/2010/main" val="0"/>
              </a:ext>
            </a:extLst>
          </a:blip>
          <a:srcRect l="27132" t="22234" r="26670" b="29888"/>
          <a:stretch/>
        </p:blipFill>
        <p:spPr bwMode="auto">
          <a:xfrm>
            <a:off x="5998854" y="3566855"/>
            <a:ext cx="1935332" cy="2166151"/>
          </a:xfrm>
          <a:prstGeom prst="rect">
            <a:avLst/>
          </a:prstGeom>
          <a:noFill/>
          <a:effectLst>
            <a:glow rad="1397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grpSp>
        <p:nvGrpSpPr>
          <p:cNvPr id="104" name="Group 103"/>
          <p:cNvGrpSpPr/>
          <p:nvPr/>
        </p:nvGrpSpPr>
        <p:grpSpPr>
          <a:xfrm>
            <a:off x="1528909" y="5664802"/>
            <a:ext cx="5129198" cy="758195"/>
            <a:chOff x="0" y="5573013"/>
            <a:chExt cx="5129198" cy="758195"/>
          </a:xfrm>
        </p:grpSpPr>
        <p:sp>
          <p:nvSpPr>
            <p:cNvPr id="105" name="Rectangle 104"/>
            <p:cNvSpPr/>
            <p:nvPr/>
          </p:nvSpPr>
          <p:spPr>
            <a:xfrm>
              <a:off x="0" y="5573013"/>
              <a:ext cx="4927296" cy="758195"/>
            </a:xfrm>
            <a:prstGeom prst="rect">
              <a:avLst/>
            </a:prstGeom>
            <a:solidFill>
              <a:srgbClr val="7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06" name="TextBox 105"/>
            <p:cNvSpPr txBox="1"/>
            <p:nvPr/>
          </p:nvSpPr>
          <p:spPr>
            <a:xfrm>
              <a:off x="69085" y="5684915"/>
              <a:ext cx="5060113" cy="523220"/>
            </a:xfrm>
            <a:prstGeom prst="rect">
              <a:avLst/>
            </a:prstGeom>
            <a:noFill/>
          </p:spPr>
          <p:txBody>
            <a:bodyPr wrap="square" rtlCol="0">
              <a:spAutoFit/>
            </a:bodyPr>
            <a:lstStyle/>
            <a:p>
              <a:r>
                <a:rPr lang="en-US" sz="2800" dirty="0">
                  <a:solidFill>
                    <a:schemeClr val="bg1"/>
                  </a:solidFill>
                  <a:latin typeface="Century Gothic" panose="020B0502020202020204" pitchFamily="34" charset="0"/>
                </a:rPr>
                <a:t>Is this a reimbursable meal?</a:t>
              </a:r>
            </a:p>
          </p:txBody>
        </p:sp>
      </p:grpSp>
      <p:grpSp>
        <p:nvGrpSpPr>
          <p:cNvPr id="48" name="Group 47">
            <a:extLst>
              <a:ext uri="{FF2B5EF4-FFF2-40B4-BE49-F238E27FC236}">
                <a16:creationId xmlns:a16="http://schemas.microsoft.com/office/drawing/2014/main" id="{4EC05F2A-9599-EB80-080F-E9EDB58C08BA}"/>
              </a:ext>
            </a:extLst>
          </p:cNvPr>
          <p:cNvGrpSpPr/>
          <p:nvPr/>
        </p:nvGrpSpPr>
        <p:grpSpPr>
          <a:xfrm>
            <a:off x="7391148" y="4204249"/>
            <a:ext cx="1569368" cy="2538912"/>
            <a:chOff x="7391148" y="4204249"/>
            <a:chExt cx="1569368" cy="2538912"/>
          </a:xfrm>
        </p:grpSpPr>
        <p:grpSp>
          <p:nvGrpSpPr>
            <p:cNvPr id="49" name="Group 48">
              <a:extLst>
                <a:ext uri="{FF2B5EF4-FFF2-40B4-BE49-F238E27FC236}">
                  <a16:creationId xmlns:a16="http://schemas.microsoft.com/office/drawing/2014/main" id="{5489F99B-2198-5C59-6A44-BC14D92B2555}"/>
                </a:ext>
              </a:extLst>
            </p:cNvPr>
            <p:cNvGrpSpPr/>
            <p:nvPr/>
          </p:nvGrpSpPr>
          <p:grpSpPr>
            <a:xfrm>
              <a:off x="7391148" y="4204249"/>
              <a:ext cx="1569368" cy="2538912"/>
              <a:chOff x="3627610" y="3924577"/>
              <a:chExt cx="1475648" cy="2073568"/>
            </a:xfrm>
          </p:grpSpPr>
          <p:grpSp>
            <p:nvGrpSpPr>
              <p:cNvPr id="52" name="Group 51">
                <a:extLst>
                  <a:ext uri="{FF2B5EF4-FFF2-40B4-BE49-F238E27FC236}">
                    <a16:creationId xmlns:a16="http://schemas.microsoft.com/office/drawing/2014/main" id="{AF0C684D-84CF-070D-032A-B75C59B81254}"/>
                  </a:ext>
                </a:extLst>
              </p:cNvPr>
              <p:cNvGrpSpPr/>
              <p:nvPr/>
            </p:nvGrpSpPr>
            <p:grpSpPr>
              <a:xfrm>
                <a:off x="3966959" y="5234079"/>
                <a:ext cx="861710" cy="444635"/>
                <a:chOff x="6783868" y="4995224"/>
                <a:chExt cx="861710" cy="444635"/>
              </a:xfrm>
              <a:solidFill>
                <a:srgbClr val="97663B"/>
              </a:solidFill>
            </p:grpSpPr>
            <p:sp>
              <p:nvSpPr>
                <p:cNvPr id="121" name="Freeform: Shape 121">
                  <a:extLst>
                    <a:ext uri="{FF2B5EF4-FFF2-40B4-BE49-F238E27FC236}">
                      <a16:creationId xmlns:a16="http://schemas.microsoft.com/office/drawing/2014/main" id="{F3D6AA00-920C-F61C-DE0D-1458FBEC9004}"/>
                    </a:ext>
                  </a:extLst>
                </p:cNvPr>
                <p:cNvSpPr/>
                <p:nvPr/>
              </p:nvSpPr>
              <p:spPr>
                <a:xfrm>
                  <a:off x="6783868" y="4999747"/>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grp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22" name="Freeform: Shape 122">
                  <a:extLst>
                    <a:ext uri="{FF2B5EF4-FFF2-40B4-BE49-F238E27FC236}">
                      <a16:creationId xmlns:a16="http://schemas.microsoft.com/office/drawing/2014/main" id="{FC7E69E0-6C23-4BDB-71A3-9E796CB8EB38}"/>
                    </a:ext>
                  </a:extLst>
                </p:cNvPr>
                <p:cNvSpPr/>
                <p:nvPr/>
              </p:nvSpPr>
              <p:spPr>
                <a:xfrm flipH="1">
                  <a:off x="7433995" y="4995224"/>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grp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53" name="Group 52">
                <a:extLst>
                  <a:ext uri="{FF2B5EF4-FFF2-40B4-BE49-F238E27FC236}">
                    <a16:creationId xmlns:a16="http://schemas.microsoft.com/office/drawing/2014/main" id="{985DD07C-48B3-8476-1392-963BEEF3D57A}"/>
                  </a:ext>
                </a:extLst>
              </p:cNvPr>
              <p:cNvGrpSpPr/>
              <p:nvPr/>
            </p:nvGrpSpPr>
            <p:grpSpPr>
              <a:xfrm>
                <a:off x="4116588" y="5716829"/>
                <a:ext cx="570707" cy="281316"/>
                <a:chOff x="8321137" y="5334839"/>
                <a:chExt cx="570707" cy="281316"/>
              </a:xfrm>
            </p:grpSpPr>
            <p:sp>
              <p:nvSpPr>
                <p:cNvPr id="117" name="Rectangle 19">
                  <a:extLst>
                    <a:ext uri="{FF2B5EF4-FFF2-40B4-BE49-F238E27FC236}">
                      <a16:creationId xmlns:a16="http://schemas.microsoft.com/office/drawing/2014/main" id="{E055724B-B3E4-2F4A-1F55-BCC69A0C2320}"/>
                    </a:ext>
                  </a:extLst>
                </p:cNvPr>
                <p:cNvSpPr/>
                <p:nvPr/>
              </p:nvSpPr>
              <p:spPr>
                <a:xfrm>
                  <a:off x="8388972" y="5334840"/>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18" name="Rectangle 19">
                  <a:extLst>
                    <a:ext uri="{FF2B5EF4-FFF2-40B4-BE49-F238E27FC236}">
                      <a16:creationId xmlns:a16="http://schemas.microsoft.com/office/drawing/2014/main" id="{8E5F5E8C-BAAE-A85F-B773-FEC818F5EFB3}"/>
                    </a:ext>
                  </a:extLst>
                </p:cNvPr>
                <p:cNvSpPr/>
                <p:nvPr/>
              </p:nvSpPr>
              <p:spPr>
                <a:xfrm flipH="1">
                  <a:off x="8658740" y="5334839"/>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19" name="Rectangle 19">
                  <a:extLst>
                    <a:ext uri="{FF2B5EF4-FFF2-40B4-BE49-F238E27FC236}">
                      <a16:creationId xmlns:a16="http://schemas.microsoft.com/office/drawing/2014/main" id="{4B4E8D23-8CF7-CFAC-D3E6-E329E65B867C}"/>
                    </a:ext>
                  </a:extLst>
                </p:cNvPr>
                <p:cNvSpPr/>
                <p:nvPr/>
              </p:nvSpPr>
              <p:spPr>
                <a:xfrm flipH="1">
                  <a:off x="8321137" y="5532209"/>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864826"/>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20" name="Rectangle 19">
                  <a:extLst>
                    <a:ext uri="{FF2B5EF4-FFF2-40B4-BE49-F238E27FC236}">
                      <a16:creationId xmlns:a16="http://schemas.microsoft.com/office/drawing/2014/main" id="{922F84CA-A120-A6D9-BCBB-3DBD6E966EF5}"/>
                    </a:ext>
                  </a:extLst>
                </p:cNvPr>
                <p:cNvSpPr/>
                <p:nvPr/>
              </p:nvSpPr>
              <p:spPr>
                <a:xfrm>
                  <a:off x="8660264" y="5532209"/>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864826"/>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sp>
            <p:nvSpPr>
              <p:cNvPr id="54" name="Rectangle 44">
                <a:extLst>
                  <a:ext uri="{FF2B5EF4-FFF2-40B4-BE49-F238E27FC236}">
                    <a16:creationId xmlns:a16="http://schemas.microsoft.com/office/drawing/2014/main" id="{18E50466-0B45-2C3A-E4DC-C030CCC622F2}"/>
                  </a:ext>
                </a:extLst>
              </p:cNvPr>
              <p:cNvSpPr/>
              <p:nvPr/>
            </p:nvSpPr>
            <p:spPr>
              <a:xfrm>
                <a:off x="4121366" y="5487275"/>
                <a:ext cx="550867" cy="302867"/>
              </a:xfrm>
              <a:custGeom>
                <a:avLst/>
                <a:gdLst>
                  <a:gd name="connsiteX0" fmla="*/ 0 w 457200"/>
                  <a:gd name="connsiteY0" fmla="*/ 0 h 208045"/>
                  <a:gd name="connsiteX1" fmla="*/ 457200 w 457200"/>
                  <a:gd name="connsiteY1" fmla="*/ 0 h 208045"/>
                  <a:gd name="connsiteX2" fmla="*/ 457200 w 457200"/>
                  <a:gd name="connsiteY2" fmla="*/ 208045 h 208045"/>
                  <a:gd name="connsiteX3" fmla="*/ 0 w 457200"/>
                  <a:gd name="connsiteY3" fmla="*/ 208045 h 208045"/>
                  <a:gd name="connsiteX4" fmla="*/ 0 w 457200"/>
                  <a:gd name="connsiteY4" fmla="*/ 0 h 208045"/>
                  <a:gd name="connsiteX0" fmla="*/ 0 w 476250"/>
                  <a:gd name="connsiteY0" fmla="*/ 0 h 208045"/>
                  <a:gd name="connsiteX1" fmla="*/ 476250 w 476250"/>
                  <a:gd name="connsiteY1" fmla="*/ 0 h 208045"/>
                  <a:gd name="connsiteX2" fmla="*/ 476250 w 476250"/>
                  <a:gd name="connsiteY2" fmla="*/ 208045 h 208045"/>
                  <a:gd name="connsiteX3" fmla="*/ 19050 w 476250"/>
                  <a:gd name="connsiteY3" fmla="*/ 208045 h 208045"/>
                  <a:gd name="connsiteX4" fmla="*/ 0 w 476250"/>
                  <a:gd name="connsiteY4" fmla="*/ 0 h 208045"/>
                  <a:gd name="connsiteX0" fmla="*/ 57150 w 533400"/>
                  <a:gd name="connsiteY0" fmla="*/ 0 h 208045"/>
                  <a:gd name="connsiteX1" fmla="*/ 533400 w 533400"/>
                  <a:gd name="connsiteY1" fmla="*/ 0 h 208045"/>
                  <a:gd name="connsiteX2" fmla="*/ 533400 w 533400"/>
                  <a:gd name="connsiteY2" fmla="*/ 208045 h 208045"/>
                  <a:gd name="connsiteX3" fmla="*/ 0 w 533400"/>
                  <a:gd name="connsiteY3" fmla="*/ 169945 h 208045"/>
                  <a:gd name="connsiteX4" fmla="*/ 57150 w 533400"/>
                  <a:gd name="connsiteY4" fmla="*/ 0 h 208045"/>
                  <a:gd name="connsiteX0" fmla="*/ 57150 w 547688"/>
                  <a:gd name="connsiteY0" fmla="*/ 9525 h 217570"/>
                  <a:gd name="connsiteX1" fmla="*/ 547688 w 547688"/>
                  <a:gd name="connsiteY1" fmla="*/ 0 h 217570"/>
                  <a:gd name="connsiteX2" fmla="*/ 533400 w 547688"/>
                  <a:gd name="connsiteY2" fmla="*/ 217570 h 217570"/>
                  <a:gd name="connsiteX3" fmla="*/ 0 w 547688"/>
                  <a:gd name="connsiteY3" fmla="*/ 179470 h 217570"/>
                  <a:gd name="connsiteX4" fmla="*/ 57150 w 547688"/>
                  <a:gd name="connsiteY4" fmla="*/ 9525 h 217570"/>
                  <a:gd name="connsiteX0" fmla="*/ 57150 w 566738"/>
                  <a:gd name="connsiteY0" fmla="*/ 9525 h 179470"/>
                  <a:gd name="connsiteX1" fmla="*/ 547688 w 566738"/>
                  <a:gd name="connsiteY1" fmla="*/ 0 h 179470"/>
                  <a:gd name="connsiteX2" fmla="*/ 566738 w 566738"/>
                  <a:gd name="connsiteY2" fmla="*/ 155657 h 179470"/>
                  <a:gd name="connsiteX3" fmla="*/ 0 w 566738"/>
                  <a:gd name="connsiteY3" fmla="*/ 179470 h 179470"/>
                  <a:gd name="connsiteX4" fmla="*/ 57150 w 566738"/>
                  <a:gd name="connsiteY4" fmla="*/ 9525 h 179470"/>
                  <a:gd name="connsiteX0" fmla="*/ 57150 w 566738"/>
                  <a:gd name="connsiteY0" fmla="*/ 9525 h 185857"/>
                  <a:gd name="connsiteX1" fmla="*/ 547688 w 566738"/>
                  <a:gd name="connsiteY1" fmla="*/ 0 h 185857"/>
                  <a:gd name="connsiteX2" fmla="*/ 566738 w 566738"/>
                  <a:gd name="connsiteY2" fmla="*/ 155657 h 185857"/>
                  <a:gd name="connsiteX3" fmla="*/ 0 w 566738"/>
                  <a:gd name="connsiteY3" fmla="*/ 179470 h 185857"/>
                  <a:gd name="connsiteX4" fmla="*/ 57150 w 566738"/>
                  <a:gd name="connsiteY4" fmla="*/ 9525 h 185857"/>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600076"/>
                  <a:gd name="connsiteY0" fmla="*/ 9525 h 205208"/>
                  <a:gd name="connsiteX1" fmla="*/ 547688 w 600076"/>
                  <a:gd name="connsiteY1" fmla="*/ 0 h 205208"/>
                  <a:gd name="connsiteX2" fmla="*/ 600076 w 600076"/>
                  <a:gd name="connsiteY2" fmla="*/ 169945 h 205208"/>
                  <a:gd name="connsiteX3" fmla="*/ 0 w 600076"/>
                  <a:gd name="connsiteY3" fmla="*/ 179470 h 205208"/>
                  <a:gd name="connsiteX4" fmla="*/ 57150 w 600076"/>
                  <a:gd name="connsiteY4" fmla="*/ 9525 h 205208"/>
                  <a:gd name="connsiteX0" fmla="*/ 57150 w 600076"/>
                  <a:gd name="connsiteY0" fmla="*/ 9525 h 205208"/>
                  <a:gd name="connsiteX1" fmla="*/ 547688 w 600076"/>
                  <a:gd name="connsiteY1" fmla="*/ 0 h 205208"/>
                  <a:gd name="connsiteX2" fmla="*/ 600076 w 600076"/>
                  <a:gd name="connsiteY2" fmla="*/ 169945 h 205208"/>
                  <a:gd name="connsiteX3" fmla="*/ 0 w 600076"/>
                  <a:gd name="connsiteY3" fmla="*/ 179470 h 205208"/>
                  <a:gd name="connsiteX4" fmla="*/ 57150 w 600076"/>
                  <a:gd name="connsiteY4" fmla="*/ 9525 h 205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6" h="205208">
                    <a:moveTo>
                      <a:pt x="57150" y="9525"/>
                    </a:moveTo>
                    <a:cubicBezTo>
                      <a:pt x="234951" y="44450"/>
                      <a:pt x="369887" y="60325"/>
                      <a:pt x="547688" y="0"/>
                    </a:cubicBezTo>
                    <a:lnTo>
                      <a:pt x="600076" y="169945"/>
                    </a:lnTo>
                    <a:cubicBezTo>
                      <a:pt x="439738" y="225508"/>
                      <a:pt x="198438" y="204869"/>
                      <a:pt x="0" y="179470"/>
                    </a:cubicBezTo>
                    <a:lnTo>
                      <a:pt x="57150" y="9525"/>
                    </a:lnTo>
                    <a:close/>
                  </a:path>
                </a:pathLst>
              </a:custGeom>
              <a:solidFill>
                <a:sysClr val="windowText" lastClr="000000"/>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nvGrpSpPr>
              <p:cNvPr id="55" name="Group 54">
                <a:extLst>
                  <a:ext uri="{FF2B5EF4-FFF2-40B4-BE49-F238E27FC236}">
                    <a16:creationId xmlns:a16="http://schemas.microsoft.com/office/drawing/2014/main" id="{B1BA0A8C-60AA-23F1-DD79-ADF30BADFACE}"/>
                  </a:ext>
                </a:extLst>
              </p:cNvPr>
              <p:cNvGrpSpPr/>
              <p:nvPr/>
            </p:nvGrpSpPr>
            <p:grpSpPr>
              <a:xfrm>
                <a:off x="4061105" y="5032138"/>
                <a:ext cx="709613" cy="522520"/>
                <a:chOff x="1916909" y="3505263"/>
                <a:chExt cx="709613" cy="522520"/>
              </a:xfrm>
            </p:grpSpPr>
            <p:sp>
              <p:nvSpPr>
                <p:cNvPr id="112" name="Rectangle: Rounded Corners 20">
                  <a:extLst>
                    <a:ext uri="{FF2B5EF4-FFF2-40B4-BE49-F238E27FC236}">
                      <a16:creationId xmlns:a16="http://schemas.microsoft.com/office/drawing/2014/main" id="{486A74D8-4AB5-11AF-DFAD-CF477520A5EE}"/>
                    </a:ext>
                  </a:extLst>
                </p:cNvPr>
                <p:cNvSpPr/>
                <p:nvPr/>
              </p:nvSpPr>
              <p:spPr>
                <a:xfrm>
                  <a:off x="1997110" y="3512017"/>
                  <a:ext cx="507384" cy="410268"/>
                </a:xfrm>
                <a:custGeom>
                  <a:avLst/>
                  <a:gdLst>
                    <a:gd name="connsiteX0" fmla="*/ 0 w 533400"/>
                    <a:gd name="connsiteY0" fmla="*/ 65846 h 395071"/>
                    <a:gd name="connsiteX1" fmla="*/ 65846 w 533400"/>
                    <a:gd name="connsiteY1" fmla="*/ 0 h 395071"/>
                    <a:gd name="connsiteX2" fmla="*/ 467554 w 533400"/>
                    <a:gd name="connsiteY2" fmla="*/ 0 h 395071"/>
                    <a:gd name="connsiteX3" fmla="*/ 533400 w 533400"/>
                    <a:gd name="connsiteY3" fmla="*/ 65846 h 395071"/>
                    <a:gd name="connsiteX4" fmla="*/ 533400 w 533400"/>
                    <a:gd name="connsiteY4" fmla="*/ 329225 h 395071"/>
                    <a:gd name="connsiteX5" fmla="*/ 467554 w 533400"/>
                    <a:gd name="connsiteY5" fmla="*/ 395071 h 395071"/>
                    <a:gd name="connsiteX6" fmla="*/ 65846 w 533400"/>
                    <a:gd name="connsiteY6" fmla="*/ 395071 h 395071"/>
                    <a:gd name="connsiteX7" fmla="*/ 0 w 533400"/>
                    <a:gd name="connsiteY7" fmla="*/ 329225 h 395071"/>
                    <a:gd name="connsiteX8" fmla="*/ 0 w 533400"/>
                    <a:gd name="connsiteY8" fmla="*/ 65846 h 395071"/>
                    <a:gd name="connsiteX0" fmla="*/ 16933 w 550333"/>
                    <a:gd name="connsiteY0" fmla="*/ 65846 h 395071"/>
                    <a:gd name="connsiteX1" fmla="*/ 82779 w 550333"/>
                    <a:gd name="connsiteY1" fmla="*/ 0 h 395071"/>
                    <a:gd name="connsiteX2" fmla="*/ 484487 w 550333"/>
                    <a:gd name="connsiteY2" fmla="*/ 0 h 395071"/>
                    <a:gd name="connsiteX3" fmla="*/ 550333 w 550333"/>
                    <a:gd name="connsiteY3" fmla="*/ 65846 h 395071"/>
                    <a:gd name="connsiteX4" fmla="*/ 550333 w 550333"/>
                    <a:gd name="connsiteY4" fmla="*/ 329225 h 395071"/>
                    <a:gd name="connsiteX5" fmla="*/ 484487 w 550333"/>
                    <a:gd name="connsiteY5" fmla="*/ 395071 h 395071"/>
                    <a:gd name="connsiteX6" fmla="*/ 82779 w 550333"/>
                    <a:gd name="connsiteY6" fmla="*/ 395071 h 395071"/>
                    <a:gd name="connsiteX7" fmla="*/ 16933 w 550333"/>
                    <a:gd name="connsiteY7" fmla="*/ 329225 h 395071"/>
                    <a:gd name="connsiteX8" fmla="*/ 16933 w 550333"/>
                    <a:gd name="connsiteY8" fmla="*/ 65846 h 395071"/>
                    <a:gd name="connsiteX0" fmla="*/ 16933 w 563033"/>
                    <a:gd name="connsiteY0" fmla="*/ 65846 h 395071"/>
                    <a:gd name="connsiteX1" fmla="*/ 82779 w 563033"/>
                    <a:gd name="connsiteY1" fmla="*/ 0 h 395071"/>
                    <a:gd name="connsiteX2" fmla="*/ 484487 w 563033"/>
                    <a:gd name="connsiteY2" fmla="*/ 0 h 395071"/>
                    <a:gd name="connsiteX3" fmla="*/ 550333 w 563033"/>
                    <a:gd name="connsiteY3" fmla="*/ 65846 h 395071"/>
                    <a:gd name="connsiteX4" fmla="*/ 550333 w 563033"/>
                    <a:gd name="connsiteY4" fmla="*/ 329225 h 395071"/>
                    <a:gd name="connsiteX5" fmla="*/ 484487 w 563033"/>
                    <a:gd name="connsiteY5" fmla="*/ 395071 h 395071"/>
                    <a:gd name="connsiteX6" fmla="*/ 82779 w 563033"/>
                    <a:gd name="connsiteY6" fmla="*/ 395071 h 395071"/>
                    <a:gd name="connsiteX7" fmla="*/ 16933 w 563033"/>
                    <a:gd name="connsiteY7" fmla="*/ 329225 h 395071"/>
                    <a:gd name="connsiteX8" fmla="*/ 16933 w 563033"/>
                    <a:gd name="connsiteY8" fmla="*/ 65846 h 395071"/>
                    <a:gd name="connsiteX0" fmla="*/ 16933 w 574443"/>
                    <a:gd name="connsiteY0" fmla="*/ 65846 h 395071"/>
                    <a:gd name="connsiteX1" fmla="*/ 82779 w 574443"/>
                    <a:gd name="connsiteY1" fmla="*/ 0 h 395071"/>
                    <a:gd name="connsiteX2" fmla="*/ 484487 w 574443"/>
                    <a:gd name="connsiteY2" fmla="*/ 0 h 395071"/>
                    <a:gd name="connsiteX3" fmla="*/ 564621 w 574443"/>
                    <a:gd name="connsiteY3" fmla="*/ 63465 h 395071"/>
                    <a:gd name="connsiteX4" fmla="*/ 550333 w 574443"/>
                    <a:gd name="connsiteY4" fmla="*/ 329225 h 395071"/>
                    <a:gd name="connsiteX5" fmla="*/ 484487 w 574443"/>
                    <a:gd name="connsiteY5" fmla="*/ 395071 h 395071"/>
                    <a:gd name="connsiteX6" fmla="*/ 82779 w 574443"/>
                    <a:gd name="connsiteY6" fmla="*/ 395071 h 395071"/>
                    <a:gd name="connsiteX7" fmla="*/ 16933 w 574443"/>
                    <a:gd name="connsiteY7" fmla="*/ 329225 h 395071"/>
                    <a:gd name="connsiteX8" fmla="*/ 16933 w 574443"/>
                    <a:gd name="connsiteY8" fmla="*/ 65846 h 395071"/>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2085"/>
                    <a:gd name="connsiteY0" fmla="*/ 72990 h 402215"/>
                    <a:gd name="connsiteX1" fmla="*/ 75209 w 562085"/>
                    <a:gd name="connsiteY1" fmla="*/ 7144 h 402215"/>
                    <a:gd name="connsiteX2" fmla="*/ 476917 w 562085"/>
                    <a:gd name="connsiteY2" fmla="*/ 0 h 402215"/>
                    <a:gd name="connsiteX3" fmla="*/ 557051 w 562085"/>
                    <a:gd name="connsiteY3" fmla="*/ 70609 h 402215"/>
                    <a:gd name="connsiteX4" fmla="*/ 483232 w 562085"/>
                    <a:gd name="connsiteY4" fmla="*/ 310176 h 402215"/>
                    <a:gd name="connsiteX5" fmla="*/ 476917 w 562085"/>
                    <a:gd name="connsiteY5" fmla="*/ 402215 h 402215"/>
                    <a:gd name="connsiteX6" fmla="*/ 75209 w 562085"/>
                    <a:gd name="connsiteY6" fmla="*/ 402215 h 402215"/>
                    <a:gd name="connsiteX7" fmla="*/ 61750 w 562085"/>
                    <a:gd name="connsiteY7" fmla="*/ 305413 h 402215"/>
                    <a:gd name="connsiteX8" fmla="*/ 9363 w 562085"/>
                    <a:gd name="connsiteY8" fmla="*/ 72990 h 402215"/>
                    <a:gd name="connsiteX0" fmla="*/ 9363 w 563017"/>
                    <a:gd name="connsiteY0" fmla="*/ 72990 h 402215"/>
                    <a:gd name="connsiteX1" fmla="*/ 75209 w 563017"/>
                    <a:gd name="connsiteY1" fmla="*/ 7144 h 402215"/>
                    <a:gd name="connsiteX2" fmla="*/ 476917 w 563017"/>
                    <a:gd name="connsiteY2" fmla="*/ 0 h 402215"/>
                    <a:gd name="connsiteX3" fmla="*/ 557051 w 563017"/>
                    <a:gd name="connsiteY3" fmla="*/ 70609 h 402215"/>
                    <a:gd name="connsiteX4" fmla="*/ 502282 w 563017"/>
                    <a:gd name="connsiteY4" fmla="*/ 317320 h 402215"/>
                    <a:gd name="connsiteX5" fmla="*/ 476917 w 563017"/>
                    <a:gd name="connsiteY5" fmla="*/ 402215 h 402215"/>
                    <a:gd name="connsiteX6" fmla="*/ 75209 w 563017"/>
                    <a:gd name="connsiteY6" fmla="*/ 402215 h 402215"/>
                    <a:gd name="connsiteX7" fmla="*/ 61750 w 563017"/>
                    <a:gd name="connsiteY7" fmla="*/ 305413 h 402215"/>
                    <a:gd name="connsiteX8" fmla="*/ 9363 w 563017"/>
                    <a:gd name="connsiteY8" fmla="*/ 72990 h 402215"/>
                    <a:gd name="connsiteX0" fmla="*/ 11086 w 564740"/>
                    <a:gd name="connsiteY0" fmla="*/ 72990 h 402215"/>
                    <a:gd name="connsiteX1" fmla="*/ 76932 w 564740"/>
                    <a:gd name="connsiteY1" fmla="*/ 7144 h 402215"/>
                    <a:gd name="connsiteX2" fmla="*/ 478640 w 564740"/>
                    <a:gd name="connsiteY2" fmla="*/ 0 h 402215"/>
                    <a:gd name="connsiteX3" fmla="*/ 558774 w 564740"/>
                    <a:gd name="connsiteY3" fmla="*/ 70609 h 402215"/>
                    <a:gd name="connsiteX4" fmla="*/ 504005 w 564740"/>
                    <a:gd name="connsiteY4" fmla="*/ 317320 h 402215"/>
                    <a:gd name="connsiteX5" fmla="*/ 478640 w 564740"/>
                    <a:gd name="connsiteY5" fmla="*/ 402215 h 402215"/>
                    <a:gd name="connsiteX6" fmla="*/ 76932 w 564740"/>
                    <a:gd name="connsiteY6" fmla="*/ 402215 h 402215"/>
                    <a:gd name="connsiteX7" fmla="*/ 63473 w 564740"/>
                    <a:gd name="connsiteY7" fmla="*/ 305413 h 402215"/>
                    <a:gd name="connsiteX8" fmla="*/ 11086 w 564740"/>
                    <a:gd name="connsiteY8" fmla="*/ 72990 h 402215"/>
                    <a:gd name="connsiteX0" fmla="*/ 10678 w 569094"/>
                    <a:gd name="connsiteY0" fmla="*/ 70609 h 402215"/>
                    <a:gd name="connsiteX1" fmla="*/ 81286 w 569094"/>
                    <a:gd name="connsiteY1" fmla="*/ 7144 h 402215"/>
                    <a:gd name="connsiteX2" fmla="*/ 482994 w 569094"/>
                    <a:gd name="connsiteY2" fmla="*/ 0 h 402215"/>
                    <a:gd name="connsiteX3" fmla="*/ 563128 w 569094"/>
                    <a:gd name="connsiteY3" fmla="*/ 70609 h 402215"/>
                    <a:gd name="connsiteX4" fmla="*/ 508359 w 569094"/>
                    <a:gd name="connsiteY4" fmla="*/ 317320 h 402215"/>
                    <a:gd name="connsiteX5" fmla="*/ 482994 w 569094"/>
                    <a:gd name="connsiteY5" fmla="*/ 402215 h 402215"/>
                    <a:gd name="connsiteX6" fmla="*/ 81286 w 569094"/>
                    <a:gd name="connsiteY6" fmla="*/ 402215 h 402215"/>
                    <a:gd name="connsiteX7" fmla="*/ 67827 w 569094"/>
                    <a:gd name="connsiteY7" fmla="*/ 305413 h 402215"/>
                    <a:gd name="connsiteX8" fmla="*/ 10678 w 569094"/>
                    <a:gd name="connsiteY8" fmla="*/ 70609 h 402215"/>
                    <a:gd name="connsiteX0" fmla="*/ 10120 w 575680"/>
                    <a:gd name="connsiteY0" fmla="*/ 82516 h 402215"/>
                    <a:gd name="connsiteX1" fmla="*/ 87872 w 575680"/>
                    <a:gd name="connsiteY1" fmla="*/ 7144 h 402215"/>
                    <a:gd name="connsiteX2" fmla="*/ 489580 w 575680"/>
                    <a:gd name="connsiteY2" fmla="*/ 0 h 402215"/>
                    <a:gd name="connsiteX3" fmla="*/ 569714 w 575680"/>
                    <a:gd name="connsiteY3" fmla="*/ 70609 h 402215"/>
                    <a:gd name="connsiteX4" fmla="*/ 514945 w 575680"/>
                    <a:gd name="connsiteY4" fmla="*/ 317320 h 402215"/>
                    <a:gd name="connsiteX5" fmla="*/ 489580 w 575680"/>
                    <a:gd name="connsiteY5" fmla="*/ 402215 h 402215"/>
                    <a:gd name="connsiteX6" fmla="*/ 87872 w 575680"/>
                    <a:gd name="connsiteY6" fmla="*/ 402215 h 402215"/>
                    <a:gd name="connsiteX7" fmla="*/ 74413 w 575680"/>
                    <a:gd name="connsiteY7" fmla="*/ 305413 h 402215"/>
                    <a:gd name="connsiteX8" fmla="*/ 10120 w 575680"/>
                    <a:gd name="connsiteY8" fmla="*/ 82516 h 402215"/>
                    <a:gd name="connsiteX0" fmla="*/ 10120 w 575680"/>
                    <a:gd name="connsiteY0" fmla="*/ 87489 h 407188"/>
                    <a:gd name="connsiteX1" fmla="*/ 87872 w 575680"/>
                    <a:gd name="connsiteY1" fmla="*/ 12117 h 407188"/>
                    <a:gd name="connsiteX2" fmla="*/ 489580 w 575680"/>
                    <a:gd name="connsiteY2" fmla="*/ 4973 h 407188"/>
                    <a:gd name="connsiteX3" fmla="*/ 569714 w 575680"/>
                    <a:gd name="connsiteY3" fmla="*/ 75582 h 407188"/>
                    <a:gd name="connsiteX4" fmla="*/ 514945 w 575680"/>
                    <a:gd name="connsiteY4" fmla="*/ 322293 h 407188"/>
                    <a:gd name="connsiteX5" fmla="*/ 489580 w 575680"/>
                    <a:gd name="connsiteY5" fmla="*/ 407188 h 407188"/>
                    <a:gd name="connsiteX6" fmla="*/ 87872 w 575680"/>
                    <a:gd name="connsiteY6" fmla="*/ 407188 h 407188"/>
                    <a:gd name="connsiteX7" fmla="*/ 74413 w 575680"/>
                    <a:gd name="connsiteY7" fmla="*/ 310386 h 407188"/>
                    <a:gd name="connsiteX8" fmla="*/ 10120 w 575680"/>
                    <a:gd name="connsiteY8" fmla="*/ 87489 h 407188"/>
                    <a:gd name="connsiteX0" fmla="*/ 10120 w 575680"/>
                    <a:gd name="connsiteY0" fmla="*/ 90569 h 410268"/>
                    <a:gd name="connsiteX1" fmla="*/ 87872 w 575680"/>
                    <a:gd name="connsiteY1" fmla="*/ 15197 h 410268"/>
                    <a:gd name="connsiteX2" fmla="*/ 489580 w 575680"/>
                    <a:gd name="connsiteY2" fmla="*/ 8053 h 410268"/>
                    <a:gd name="connsiteX3" fmla="*/ 569714 w 575680"/>
                    <a:gd name="connsiteY3" fmla="*/ 78662 h 410268"/>
                    <a:gd name="connsiteX4" fmla="*/ 514945 w 575680"/>
                    <a:gd name="connsiteY4" fmla="*/ 325373 h 410268"/>
                    <a:gd name="connsiteX5" fmla="*/ 489580 w 575680"/>
                    <a:gd name="connsiteY5" fmla="*/ 410268 h 410268"/>
                    <a:gd name="connsiteX6" fmla="*/ 87872 w 575680"/>
                    <a:gd name="connsiteY6" fmla="*/ 410268 h 410268"/>
                    <a:gd name="connsiteX7" fmla="*/ 74413 w 575680"/>
                    <a:gd name="connsiteY7" fmla="*/ 313466 h 410268"/>
                    <a:gd name="connsiteX8" fmla="*/ 10120 w 575680"/>
                    <a:gd name="connsiteY8" fmla="*/ 90569 h 41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680" h="410268">
                      <a:moveTo>
                        <a:pt x="10120" y="90569"/>
                      </a:moveTo>
                      <a:cubicBezTo>
                        <a:pt x="10120" y="54203"/>
                        <a:pt x="51506" y="15197"/>
                        <a:pt x="87872" y="15197"/>
                      </a:cubicBezTo>
                      <a:cubicBezTo>
                        <a:pt x="176531" y="-8615"/>
                        <a:pt x="360440" y="909"/>
                        <a:pt x="489580" y="8053"/>
                      </a:cubicBezTo>
                      <a:cubicBezTo>
                        <a:pt x="525946" y="8053"/>
                        <a:pt x="569714" y="42296"/>
                        <a:pt x="569714" y="78662"/>
                      </a:cubicBezTo>
                      <a:cubicBezTo>
                        <a:pt x="598289" y="161692"/>
                        <a:pt x="514945" y="237580"/>
                        <a:pt x="514945" y="325373"/>
                      </a:cubicBezTo>
                      <a:cubicBezTo>
                        <a:pt x="514945" y="361739"/>
                        <a:pt x="525946" y="410268"/>
                        <a:pt x="489580" y="410268"/>
                      </a:cubicBezTo>
                      <a:lnTo>
                        <a:pt x="87872" y="410268"/>
                      </a:lnTo>
                      <a:cubicBezTo>
                        <a:pt x="51506" y="410268"/>
                        <a:pt x="105369" y="337926"/>
                        <a:pt x="74413" y="313466"/>
                      </a:cubicBezTo>
                      <a:cubicBezTo>
                        <a:pt x="74413" y="225673"/>
                        <a:pt x="-32743" y="175981"/>
                        <a:pt x="10120" y="90569"/>
                      </a:cubicBezTo>
                      <a:close/>
                    </a:path>
                  </a:pathLst>
                </a:custGeom>
                <a:solidFill>
                  <a:srgbClr val="608A15"/>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13" name="Freeform: Shape 113">
                  <a:extLst>
                    <a:ext uri="{FF2B5EF4-FFF2-40B4-BE49-F238E27FC236}">
                      <a16:creationId xmlns:a16="http://schemas.microsoft.com/office/drawing/2014/main" id="{B3B295F6-B867-D9B0-8DA3-4258142E1739}"/>
                    </a:ext>
                  </a:extLst>
                </p:cNvPr>
                <p:cNvSpPr/>
                <p:nvPr/>
              </p:nvSpPr>
              <p:spPr>
                <a:xfrm>
                  <a:off x="2174357" y="3505263"/>
                  <a:ext cx="164305" cy="135245"/>
                </a:xfrm>
                <a:custGeom>
                  <a:avLst/>
                  <a:gdLst>
                    <a:gd name="connsiteX0" fmla="*/ 0 w 147638"/>
                    <a:gd name="connsiteY0" fmla="*/ 4762 h 57150"/>
                    <a:gd name="connsiteX1" fmla="*/ 147638 w 147638"/>
                    <a:gd name="connsiteY1" fmla="*/ 0 h 57150"/>
                    <a:gd name="connsiteX2" fmla="*/ 147638 w 147638"/>
                    <a:gd name="connsiteY2" fmla="*/ 54769 h 57150"/>
                    <a:gd name="connsiteX3" fmla="*/ 2382 w 147638"/>
                    <a:gd name="connsiteY3" fmla="*/ 57150 h 57150"/>
                    <a:gd name="connsiteX4" fmla="*/ 0 w 147638"/>
                    <a:gd name="connsiteY4" fmla="*/ 4762 h 57150"/>
                    <a:gd name="connsiteX0" fmla="*/ 0 w 147638"/>
                    <a:gd name="connsiteY0" fmla="*/ 4762 h 83359"/>
                    <a:gd name="connsiteX1" fmla="*/ 147638 w 147638"/>
                    <a:gd name="connsiteY1" fmla="*/ 0 h 83359"/>
                    <a:gd name="connsiteX2" fmla="*/ 147638 w 147638"/>
                    <a:gd name="connsiteY2" fmla="*/ 54769 h 83359"/>
                    <a:gd name="connsiteX3" fmla="*/ 73819 w 147638"/>
                    <a:gd name="connsiteY3" fmla="*/ 83344 h 83359"/>
                    <a:gd name="connsiteX4" fmla="*/ 2382 w 147638"/>
                    <a:gd name="connsiteY4" fmla="*/ 57150 h 83359"/>
                    <a:gd name="connsiteX5" fmla="*/ 0 w 147638"/>
                    <a:gd name="connsiteY5" fmla="*/ 4762 h 83359"/>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96296"/>
                    <a:gd name="connsiteX1" fmla="*/ 147638 w 147638"/>
                    <a:gd name="connsiteY1" fmla="*/ 0 h 96296"/>
                    <a:gd name="connsiteX2" fmla="*/ 147638 w 147638"/>
                    <a:gd name="connsiteY2" fmla="*/ 54769 h 96296"/>
                    <a:gd name="connsiteX3" fmla="*/ 73819 w 147638"/>
                    <a:gd name="connsiteY3" fmla="*/ 83344 h 96296"/>
                    <a:gd name="connsiteX4" fmla="*/ 2382 w 147638"/>
                    <a:gd name="connsiteY4" fmla="*/ 57150 h 96296"/>
                    <a:gd name="connsiteX5" fmla="*/ 0 w 147638"/>
                    <a:gd name="connsiteY5" fmla="*/ 4762 h 96296"/>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11905 w 159543"/>
                    <a:gd name="connsiteY0" fmla="*/ 4762 h 135245"/>
                    <a:gd name="connsiteX1" fmla="*/ 159543 w 159543"/>
                    <a:gd name="connsiteY1" fmla="*/ 0 h 135245"/>
                    <a:gd name="connsiteX2" fmla="*/ 159543 w 159543"/>
                    <a:gd name="connsiteY2" fmla="*/ 54769 h 135245"/>
                    <a:gd name="connsiteX3" fmla="*/ 78581 w 159543"/>
                    <a:gd name="connsiteY3" fmla="*/ 126206 h 135245"/>
                    <a:gd name="connsiteX4" fmla="*/ 0 w 159543"/>
                    <a:gd name="connsiteY4" fmla="*/ 57150 h 135245"/>
                    <a:gd name="connsiteX5" fmla="*/ 11905 w 159543"/>
                    <a:gd name="connsiteY5" fmla="*/ 4762 h 135245"/>
                    <a:gd name="connsiteX0" fmla="*/ 11905 w 164305"/>
                    <a:gd name="connsiteY0" fmla="*/ 4762 h 135245"/>
                    <a:gd name="connsiteX1" fmla="*/ 159543 w 164305"/>
                    <a:gd name="connsiteY1" fmla="*/ 0 h 135245"/>
                    <a:gd name="connsiteX2" fmla="*/ 164305 w 164305"/>
                    <a:gd name="connsiteY2" fmla="*/ 54769 h 135245"/>
                    <a:gd name="connsiteX3" fmla="*/ 78581 w 164305"/>
                    <a:gd name="connsiteY3" fmla="*/ 126206 h 135245"/>
                    <a:gd name="connsiteX4" fmla="*/ 0 w 164305"/>
                    <a:gd name="connsiteY4" fmla="*/ 57150 h 135245"/>
                    <a:gd name="connsiteX5" fmla="*/ 11905 w 164305"/>
                    <a:gd name="connsiteY5" fmla="*/ 4762 h 13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305" h="135245">
                      <a:moveTo>
                        <a:pt x="11905" y="4762"/>
                      </a:moveTo>
                      <a:cubicBezTo>
                        <a:pt x="65881" y="19844"/>
                        <a:pt x="115092" y="13493"/>
                        <a:pt x="159543" y="0"/>
                      </a:cubicBezTo>
                      <a:lnTo>
                        <a:pt x="164305" y="54769"/>
                      </a:lnTo>
                      <a:cubicBezTo>
                        <a:pt x="138905" y="53975"/>
                        <a:pt x="130175" y="167482"/>
                        <a:pt x="78581" y="126206"/>
                      </a:cubicBezTo>
                      <a:cubicBezTo>
                        <a:pt x="21432" y="141288"/>
                        <a:pt x="23812" y="65881"/>
                        <a:pt x="0" y="57150"/>
                      </a:cubicBezTo>
                      <a:lnTo>
                        <a:pt x="11905"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14" name="Rectangle: Rounded Corners 2">
                  <a:extLst>
                    <a:ext uri="{FF2B5EF4-FFF2-40B4-BE49-F238E27FC236}">
                      <a16:creationId xmlns:a16="http://schemas.microsoft.com/office/drawing/2014/main" id="{9C5FAC7C-6459-A201-22A5-0D8002BAD032}"/>
                    </a:ext>
                  </a:extLst>
                </p:cNvPr>
                <p:cNvSpPr/>
                <p:nvPr/>
              </p:nvSpPr>
              <p:spPr>
                <a:xfrm>
                  <a:off x="1916909" y="3556296"/>
                  <a:ext cx="709613" cy="471487"/>
                </a:xfrm>
                <a:custGeom>
                  <a:avLst/>
                  <a:gdLst>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39703 w 838200"/>
                    <a:gd name="connsiteY6" fmla="*/ 990600 h 990600"/>
                    <a:gd name="connsiteX7" fmla="*/ 0 w 838200"/>
                    <a:gd name="connsiteY7" fmla="*/ 850897 h 990600"/>
                    <a:gd name="connsiteX8" fmla="*/ 0 w 838200"/>
                    <a:gd name="connsiteY8" fmla="*/ 139703 h 990600"/>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63516 w 838200"/>
                    <a:gd name="connsiteY6" fmla="*/ 338137 h 990600"/>
                    <a:gd name="connsiteX7" fmla="*/ 0 w 838200"/>
                    <a:gd name="connsiteY7" fmla="*/ 850897 h 990600"/>
                    <a:gd name="connsiteX8" fmla="*/ 0 w 838200"/>
                    <a:gd name="connsiteY8" fmla="*/ 139703 h 990600"/>
                    <a:gd name="connsiteX0" fmla="*/ 0 w 838200"/>
                    <a:gd name="connsiteY0" fmla="*/ 139703 h 859362"/>
                    <a:gd name="connsiteX1" fmla="*/ 139703 w 838200"/>
                    <a:gd name="connsiteY1" fmla="*/ 0 h 859362"/>
                    <a:gd name="connsiteX2" fmla="*/ 698497 w 838200"/>
                    <a:gd name="connsiteY2" fmla="*/ 0 h 859362"/>
                    <a:gd name="connsiteX3" fmla="*/ 838200 w 838200"/>
                    <a:gd name="connsiteY3" fmla="*/ 139703 h 859362"/>
                    <a:gd name="connsiteX4" fmla="*/ 838200 w 838200"/>
                    <a:gd name="connsiteY4" fmla="*/ 850897 h 859362"/>
                    <a:gd name="connsiteX5" fmla="*/ 579434 w 838200"/>
                    <a:gd name="connsiteY5" fmla="*/ 452438 h 859362"/>
                    <a:gd name="connsiteX6" fmla="*/ 163516 w 838200"/>
                    <a:gd name="connsiteY6" fmla="*/ 338137 h 859362"/>
                    <a:gd name="connsiteX7" fmla="*/ 0 w 838200"/>
                    <a:gd name="connsiteY7" fmla="*/ 850897 h 859362"/>
                    <a:gd name="connsiteX8" fmla="*/ 0 w 838200"/>
                    <a:gd name="connsiteY8" fmla="*/ 139703 h 859362"/>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579434 w 885825"/>
                    <a:gd name="connsiteY5" fmla="*/ 4524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688971 w 885825"/>
                    <a:gd name="connsiteY5" fmla="*/ 4905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9933"/>
                    <a:gd name="connsiteX1" fmla="*/ 139703 w 885825"/>
                    <a:gd name="connsiteY1" fmla="*/ 0 h 859933"/>
                    <a:gd name="connsiteX2" fmla="*/ 698497 w 885825"/>
                    <a:gd name="connsiteY2" fmla="*/ 0 h 859933"/>
                    <a:gd name="connsiteX3" fmla="*/ 838200 w 885825"/>
                    <a:gd name="connsiteY3" fmla="*/ 139703 h 859933"/>
                    <a:gd name="connsiteX4" fmla="*/ 885825 w 885825"/>
                    <a:gd name="connsiteY4" fmla="*/ 284159 h 859933"/>
                    <a:gd name="connsiteX5" fmla="*/ 688971 w 885825"/>
                    <a:gd name="connsiteY5" fmla="*/ 490538 h 859933"/>
                    <a:gd name="connsiteX6" fmla="*/ 220666 w 885825"/>
                    <a:gd name="connsiteY6" fmla="*/ 485775 h 859933"/>
                    <a:gd name="connsiteX7" fmla="*/ 0 w 885825"/>
                    <a:gd name="connsiteY7" fmla="*/ 850897 h 859933"/>
                    <a:gd name="connsiteX8" fmla="*/ 0 w 885825"/>
                    <a:gd name="connsiteY8" fmla="*/ 139703 h 859933"/>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180975 w 885825"/>
                    <a:gd name="connsiteY7" fmla="*/ 26510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95275 w 885825"/>
                    <a:gd name="connsiteY7" fmla="*/ 16985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09550 w 885825"/>
                    <a:gd name="connsiteY7" fmla="*/ 269872 h 490538"/>
                    <a:gd name="connsiteX8" fmla="*/ 0 w 885825"/>
                    <a:gd name="connsiteY8" fmla="*/ 139703 h 490538"/>
                    <a:gd name="connsiteX0" fmla="*/ 6884 w 797459"/>
                    <a:gd name="connsiteY0" fmla="*/ 215903 h 490538"/>
                    <a:gd name="connsiteX1" fmla="*/ 51337 w 797459"/>
                    <a:gd name="connsiteY1" fmla="*/ 0 h 490538"/>
                    <a:gd name="connsiteX2" fmla="*/ 610131 w 797459"/>
                    <a:gd name="connsiteY2" fmla="*/ 0 h 490538"/>
                    <a:gd name="connsiteX3" fmla="*/ 749834 w 797459"/>
                    <a:gd name="connsiteY3" fmla="*/ 139703 h 490538"/>
                    <a:gd name="connsiteX4" fmla="*/ 797459 w 797459"/>
                    <a:gd name="connsiteY4" fmla="*/ 284159 h 490538"/>
                    <a:gd name="connsiteX5" fmla="*/ 600605 w 797459"/>
                    <a:gd name="connsiteY5" fmla="*/ 490538 h 490538"/>
                    <a:gd name="connsiteX6" fmla="*/ 132300 w 797459"/>
                    <a:gd name="connsiteY6" fmla="*/ 485775 h 490538"/>
                    <a:gd name="connsiteX7" fmla="*/ 121184 w 797459"/>
                    <a:gd name="connsiteY7" fmla="*/ 269872 h 490538"/>
                    <a:gd name="connsiteX8" fmla="*/ 6884 w 797459"/>
                    <a:gd name="connsiteY8" fmla="*/ 215903 h 490538"/>
                    <a:gd name="connsiteX0" fmla="*/ 0 w 790575"/>
                    <a:gd name="connsiteY0" fmla="*/ 215903 h 490538"/>
                    <a:gd name="connsiteX1" fmla="*/ 111128 w 790575"/>
                    <a:gd name="connsiteY1" fmla="*/ 42863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215903 h 490538"/>
                    <a:gd name="connsiteX1" fmla="*/ 254003 w 790575"/>
                    <a:gd name="connsiteY1" fmla="*/ 19051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196852 h 471487"/>
                    <a:gd name="connsiteX1" fmla="*/ 254003 w 790575"/>
                    <a:gd name="connsiteY1" fmla="*/ 0 h 471487"/>
                    <a:gd name="connsiteX2" fmla="*/ 403222 w 790575"/>
                    <a:gd name="connsiteY2" fmla="*/ 90486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609938"/>
                    <a:gd name="connsiteY0" fmla="*/ 196852 h 471487"/>
                    <a:gd name="connsiteX1" fmla="*/ 254003 w 609938"/>
                    <a:gd name="connsiteY1" fmla="*/ 0 h 471487"/>
                    <a:gd name="connsiteX2" fmla="*/ 417510 w 609938"/>
                    <a:gd name="connsiteY2" fmla="*/ 4761 h 471487"/>
                    <a:gd name="connsiteX3" fmla="*/ 523875 w 609938"/>
                    <a:gd name="connsiteY3" fmla="*/ 68265 h 471487"/>
                    <a:gd name="connsiteX4" fmla="*/ 447675 w 609938"/>
                    <a:gd name="connsiteY4" fmla="*/ 260345 h 471487"/>
                    <a:gd name="connsiteX5" fmla="*/ 593721 w 609938"/>
                    <a:gd name="connsiteY5" fmla="*/ 471487 h 471487"/>
                    <a:gd name="connsiteX6" fmla="*/ 125416 w 609938"/>
                    <a:gd name="connsiteY6" fmla="*/ 466724 h 471487"/>
                    <a:gd name="connsiteX7" fmla="*/ 114300 w 609938"/>
                    <a:gd name="connsiteY7" fmla="*/ 250821 h 471487"/>
                    <a:gd name="connsiteX8" fmla="*/ 0 w 609938"/>
                    <a:gd name="connsiteY8" fmla="*/ 196852 h 471487"/>
                    <a:gd name="connsiteX0" fmla="*/ 0 w 707932"/>
                    <a:gd name="connsiteY0" fmla="*/ 196852 h 471487"/>
                    <a:gd name="connsiteX1" fmla="*/ 254003 w 707932"/>
                    <a:gd name="connsiteY1" fmla="*/ 0 h 471487"/>
                    <a:gd name="connsiteX2" fmla="*/ 417510 w 707932"/>
                    <a:gd name="connsiteY2" fmla="*/ 4761 h 471487"/>
                    <a:gd name="connsiteX3" fmla="*/ 676275 w 707932"/>
                    <a:gd name="connsiteY3" fmla="*/ 192090 h 471487"/>
                    <a:gd name="connsiteX4" fmla="*/ 447675 w 707932"/>
                    <a:gd name="connsiteY4" fmla="*/ 260345 h 471487"/>
                    <a:gd name="connsiteX5" fmla="*/ 593721 w 707932"/>
                    <a:gd name="connsiteY5" fmla="*/ 471487 h 471487"/>
                    <a:gd name="connsiteX6" fmla="*/ 125416 w 707932"/>
                    <a:gd name="connsiteY6" fmla="*/ 466724 h 471487"/>
                    <a:gd name="connsiteX7" fmla="*/ 114300 w 707932"/>
                    <a:gd name="connsiteY7" fmla="*/ 250821 h 471487"/>
                    <a:gd name="connsiteX8" fmla="*/ 0 w 707932"/>
                    <a:gd name="connsiteY8" fmla="*/ 196852 h 471487"/>
                    <a:gd name="connsiteX0" fmla="*/ 0 w 715906"/>
                    <a:gd name="connsiteY0" fmla="*/ 196852 h 471487"/>
                    <a:gd name="connsiteX1" fmla="*/ 254003 w 715906"/>
                    <a:gd name="connsiteY1" fmla="*/ 0 h 471487"/>
                    <a:gd name="connsiteX2" fmla="*/ 417510 w 715906"/>
                    <a:gd name="connsiteY2" fmla="*/ 4761 h 471487"/>
                    <a:gd name="connsiteX3" fmla="*/ 676275 w 715906"/>
                    <a:gd name="connsiteY3" fmla="*/ 192090 h 471487"/>
                    <a:gd name="connsiteX4" fmla="*/ 561975 w 715906"/>
                    <a:gd name="connsiteY4" fmla="*/ 236533 h 471487"/>
                    <a:gd name="connsiteX5" fmla="*/ 593721 w 715906"/>
                    <a:gd name="connsiteY5" fmla="*/ 471487 h 471487"/>
                    <a:gd name="connsiteX6" fmla="*/ 125416 w 715906"/>
                    <a:gd name="connsiteY6" fmla="*/ 466724 h 471487"/>
                    <a:gd name="connsiteX7" fmla="*/ 114300 w 715906"/>
                    <a:gd name="connsiteY7" fmla="*/ 250821 h 471487"/>
                    <a:gd name="connsiteX8" fmla="*/ 0 w 715906"/>
                    <a:gd name="connsiteY8" fmla="*/ 196852 h 471487"/>
                    <a:gd name="connsiteX0" fmla="*/ 0 w 728346"/>
                    <a:gd name="connsiteY0" fmla="*/ 196852 h 471487"/>
                    <a:gd name="connsiteX1" fmla="*/ 254003 w 728346"/>
                    <a:gd name="connsiteY1" fmla="*/ 0 h 471487"/>
                    <a:gd name="connsiteX2" fmla="*/ 417510 w 728346"/>
                    <a:gd name="connsiteY2" fmla="*/ 4761 h 471487"/>
                    <a:gd name="connsiteX3" fmla="*/ 676275 w 728346"/>
                    <a:gd name="connsiteY3" fmla="*/ 192090 h 471487"/>
                    <a:gd name="connsiteX4" fmla="*/ 561975 w 728346"/>
                    <a:gd name="connsiteY4" fmla="*/ 236533 h 471487"/>
                    <a:gd name="connsiteX5" fmla="*/ 593721 w 728346"/>
                    <a:gd name="connsiteY5" fmla="*/ 471487 h 471487"/>
                    <a:gd name="connsiteX6" fmla="*/ 125416 w 728346"/>
                    <a:gd name="connsiteY6" fmla="*/ 466724 h 471487"/>
                    <a:gd name="connsiteX7" fmla="*/ 114300 w 728346"/>
                    <a:gd name="connsiteY7" fmla="*/ 250821 h 471487"/>
                    <a:gd name="connsiteX8" fmla="*/ 0 w 728346"/>
                    <a:gd name="connsiteY8" fmla="*/ 196852 h 471487"/>
                    <a:gd name="connsiteX0" fmla="*/ 0 w 729053"/>
                    <a:gd name="connsiteY0" fmla="*/ 196852 h 471487"/>
                    <a:gd name="connsiteX1" fmla="*/ 254003 w 729053"/>
                    <a:gd name="connsiteY1" fmla="*/ 0 h 471487"/>
                    <a:gd name="connsiteX2" fmla="*/ 417510 w 729053"/>
                    <a:gd name="connsiteY2" fmla="*/ 4761 h 471487"/>
                    <a:gd name="connsiteX3" fmla="*/ 676275 w 729053"/>
                    <a:gd name="connsiteY3" fmla="*/ 192090 h 471487"/>
                    <a:gd name="connsiteX4" fmla="*/ 566738 w 729053"/>
                    <a:gd name="connsiteY4" fmla="*/ 269871 h 471487"/>
                    <a:gd name="connsiteX5" fmla="*/ 593721 w 729053"/>
                    <a:gd name="connsiteY5" fmla="*/ 471487 h 471487"/>
                    <a:gd name="connsiteX6" fmla="*/ 125416 w 729053"/>
                    <a:gd name="connsiteY6" fmla="*/ 466724 h 471487"/>
                    <a:gd name="connsiteX7" fmla="*/ 114300 w 729053"/>
                    <a:gd name="connsiteY7" fmla="*/ 250821 h 471487"/>
                    <a:gd name="connsiteX8" fmla="*/ 0 w 729053"/>
                    <a:gd name="connsiteY8" fmla="*/ 196852 h 471487"/>
                    <a:gd name="connsiteX0" fmla="*/ 0 w 676275"/>
                    <a:gd name="connsiteY0" fmla="*/ 196852 h 471487"/>
                    <a:gd name="connsiteX1" fmla="*/ 254003 w 676275"/>
                    <a:gd name="connsiteY1" fmla="*/ 0 h 471487"/>
                    <a:gd name="connsiteX2" fmla="*/ 417510 w 676275"/>
                    <a:gd name="connsiteY2" fmla="*/ 4761 h 471487"/>
                    <a:gd name="connsiteX3" fmla="*/ 676275 w 676275"/>
                    <a:gd name="connsiteY3" fmla="*/ 192090 h 471487"/>
                    <a:gd name="connsiteX4" fmla="*/ 566738 w 676275"/>
                    <a:gd name="connsiteY4" fmla="*/ 269871 h 471487"/>
                    <a:gd name="connsiteX5" fmla="*/ 593721 w 676275"/>
                    <a:gd name="connsiteY5" fmla="*/ 471487 h 471487"/>
                    <a:gd name="connsiteX6" fmla="*/ 125416 w 676275"/>
                    <a:gd name="connsiteY6" fmla="*/ 466724 h 471487"/>
                    <a:gd name="connsiteX7" fmla="*/ 114300 w 676275"/>
                    <a:gd name="connsiteY7" fmla="*/ 250821 h 471487"/>
                    <a:gd name="connsiteX8" fmla="*/ 0 w 676275"/>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9613" h="471487">
                      <a:moveTo>
                        <a:pt x="0" y="196852"/>
                      </a:moveTo>
                      <a:cubicBezTo>
                        <a:pt x="0" y="119696"/>
                        <a:pt x="176847" y="0"/>
                        <a:pt x="254003" y="0"/>
                      </a:cubicBezTo>
                      <a:cubicBezTo>
                        <a:pt x="313268" y="53974"/>
                        <a:pt x="363008" y="46037"/>
                        <a:pt x="417510" y="4761"/>
                      </a:cubicBezTo>
                      <a:cubicBezTo>
                        <a:pt x="494666" y="4761"/>
                        <a:pt x="657225" y="119697"/>
                        <a:pt x="709613" y="187328"/>
                      </a:cubicBezTo>
                      <a:cubicBezTo>
                        <a:pt x="622300" y="229130"/>
                        <a:pt x="596901" y="223307"/>
                        <a:pt x="566738" y="269871"/>
                      </a:cubicBezTo>
                      <a:cubicBezTo>
                        <a:pt x="566738" y="347027"/>
                        <a:pt x="670877" y="471487"/>
                        <a:pt x="593721" y="471487"/>
                      </a:cubicBezTo>
                      <a:cubicBezTo>
                        <a:pt x="407456" y="471487"/>
                        <a:pt x="311681" y="466724"/>
                        <a:pt x="125416" y="466724"/>
                      </a:cubicBezTo>
                      <a:cubicBezTo>
                        <a:pt x="48260" y="466724"/>
                        <a:pt x="114300" y="327977"/>
                        <a:pt x="114300" y="250821"/>
                      </a:cubicBezTo>
                      <a:lnTo>
                        <a:pt x="0" y="196852"/>
                      </a:lnTo>
                      <a:close/>
                    </a:path>
                  </a:pathLst>
                </a:custGeom>
                <a:solidFill>
                  <a:srgbClr val="FFC000">
                    <a:lumMod val="60000"/>
                    <a:lumOff val="40000"/>
                  </a:srgbClr>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dirty="0">
                    <a:solidFill>
                      <a:prstClr val="white"/>
                    </a:solidFill>
                  </a:endParaRPr>
                </a:p>
              </p:txBody>
            </p:sp>
            <p:sp>
              <p:nvSpPr>
                <p:cNvPr id="115" name="Freeform: Shape 115">
                  <a:extLst>
                    <a:ext uri="{FF2B5EF4-FFF2-40B4-BE49-F238E27FC236}">
                      <a16:creationId xmlns:a16="http://schemas.microsoft.com/office/drawing/2014/main" id="{82AEE320-FAF5-2EC3-3B07-27F911DED9FD}"/>
                    </a:ext>
                  </a:extLst>
                </p:cNvPr>
                <p:cNvSpPr/>
                <p:nvPr/>
              </p:nvSpPr>
              <p:spPr>
                <a:xfrm>
                  <a:off x="2014504"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ED7D31"/>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16" name="Freeform: Shape 116">
                  <a:extLst>
                    <a:ext uri="{FF2B5EF4-FFF2-40B4-BE49-F238E27FC236}">
                      <a16:creationId xmlns:a16="http://schemas.microsoft.com/office/drawing/2014/main" id="{80AC13FF-BFDD-6C96-4C1C-773D6E8AD3C9}"/>
                    </a:ext>
                  </a:extLst>
                </p:cNvPr>
                <p:cNvSpPr/>
                <p:nvPr/>
              </p:nvSpPr>
              <p:spPr>
                <a:xfrm flipH="1">
                  <a:off x="2383051"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ED7D31"/>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56" name="Group 55">
                <a:extLst>
                  <a:ext uri="{FF2B5EF4-FFF2-40B4-BE49-F238E27FC236}">
                    <a16:creationId xmlns:a16="http://schemas.microsoft.com/office/drawing/2014/main" id="{239D57BE-C0F1-9EDC-45AC-571A04B1947C}"/>
                  </a:ext>
                </a:extLst>
              </p:cNvPr>
              <p:cNvGrpSpPr/>
              <p:nvPr/>
            </p:nvGrpSpPr>
            <p:grpSpPr>
              <a:xfrm>
                <a:off x="3821709" y="4226792"/>
                <a:ext cx="1167175" cy="851629"/>
                <a:chOff x="7389463" y="2893265"/>
                <a:chExt cx="1167175" cy="851629"/>
              </a:xfrm>
            </p:grpSpPr>
            <p:sp>
              <p:nvSpPr>
                <p:cNvPr id="109" name="Oval 36">
                  <a:extLst>
                    <a:ext uri="{FF2B5EF4-FFF2-40B4-BE49-F238E27FC236}">
                      <a16:creationId xmlns:a16="http://schemas.microsoft.com/office/drawing/2014/main" id="{F04D430C-44A7-295B-A591-845DE5D1AA9D}"/>
                    </a:ext>
                  </a:extLst>
                </p:cNvPr>
                <p:cNvSpPr/>
                <p:nvPr/>
              </p:nvSpPr>
              <p:spPr>
                <a:xfrm>
                  <a:off x="7389463" y="3336516"/>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10" name="Oval 36">
                  <a:extLst>
                    <a:ext uri="{FF2B5EF4-FFF2-40B4-BE49-F238E27FC236}">
                      <a16:creationId xmlns:a16="http://schemas.microsoft.com/office/drawing/2014/main" id="{236A4B82-86B9-522D-7110-57165D7B9E7E}"/>
                    </a:ext>
                  </a:extLst>
                </p:cNvPr>
                <p:cNvSpPr/>
                <p:nvPr/>
              </p:nvSpPr>
              <p:spPr>
                <a:xfrm flipH="1">
                  <a:off x="8386131" y="3317677"/>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11" name="Oval 33">
                  <a:extLst>
                    <a:ext uri="{FF2B5EF4-FFF2-40B4-BE49-F238E27FC236}">
                      <a16:creationId xmlns:a16="http://schemas.microsoft.com/office/drawing/2014/main" id="{2A565201-2ED3-6AD5-7FAC-088966E301AD}"/>
                    </a:ext>
                  </a:extLst>
                </p:cNvPr>
                <p:cNvSpPr/>
                <p:nvPr/>
              </p:nvSpPr>
              <p:spPr>
                <a:xfrm>
                  <a:off x="7470495" y="2893265"/>
                  <a:ext cx="990601" cy="851629"/>
                </a:xfrm>
                <a:custGeom>
                  <a:avLst/>
                  <a:gdLst>
                    <a:gd name="connsiteX0" fmla="*/ 0 w 990600"/>
                    <a:gd name="connsiteY0" fmla="*/ 411509 h 823018"/>
                    <a:gd name="connsiteX1" fmla="*/ 495300 w 990600"/>
                    <a:gd name="connsiteY1" fmla="*/ 0 h 823018"/>
                    <a:gd name="connsiteX2" fmla="*/ 990600 w 990600"/>
                    <a:gd name="connsiteY2" fmla="*/ 411509 h 823018"/>
                    <a:gd name="connsiteX3" fmla="*/ 495300 w 990600"/>
                    <a:gd name="connsiteY3" fmla="*/ 823018 h 823018"/>
                    <a:gd name="connsiteX4" fmla="*/ 0 w 990600"/>
                    <a:gd name="connsiteY4" fmla="*/ 411509 h 823018"/>
                    <a:gd name="connsiteX0" fmla="*/ 0 w 990600"/>
                    <a:gd name="connsiteY0" fmla="*/ 411509 h 829292"/>
                    <a:gd name="connsiteX1" fmla="*/ 495300 w 990600"/>
                    <a:gd name="connsiteY1" fmla="*/ 0 h 829292"/>
                    <a:gd name="connsiteX2" fmla="*/ 990600 w 990600"/>
                    <a:gd name="connsiteY2" fmla="*/ 411509 h 829292"/>
                    <a:gd name="connsiteX3" fmla="*/ 495300 w 990600"/>
                    <a:gd name="connsiteY3" fmla="*/ 823018 h 829292"/>
                    <a:gd name="connsiteX4" fmla="*/ 0 w 990600"/>
                    <a:gd name="connsiteY4" fmla="*/ 411509 h 829292"/>
                    <a:gd name="connsiteX0" fmla="*/ 0 w 990600"/>
                    <a:gd name="connsiteY0" fmla="*/ 411509 h 823986"/>
                    <a:gd name="connsiteX1" fmla="*/ 495300 w 990600"/>
                    <a:gd name="connsiteY1" fmla="*/ 0 h 823986"/>
                    <a:gd name="connsiteX2" fmla="*/ 990600 w 990600"/>
                    <a:gd name="connsiteY2" fmla="*/ 411509 h 823986"/>
                    <a:gd name="connsiteX3" fmla="*/ 495300 w 990600"/>
                    <a:gd name="connsiteY3" fmla="*/ 823018 h 823986"/>
                    <a:gd name="connsiteX4" fmla="*/ 0 w 990600"/>
                    <a:gd name="connsiteY4" fmla="*/ 411509 h 823986"/>
                    <a:gd name="connsiteX0" fmla="*/ 0 w 990600"/>
                    <a:gd name="connsiteY0" fmla="*/ 411509 h 845332"/>
                    <a:gd name="connsiteX1" fmla="*/ 495300 w 990600"/>
                    <a:gd name="connsiteY1" fmla="*/ 0 h 845332"/>
                    <a:gd name="connsiteX2" fmla="*/ 990600 w 990600"/>
                    <a:gd name="connsiteY2" fmla="*/ 411509 h 845332"/>
                    <a:gd name="connsiteX3" fmla="*/ 495300 w 990600"/>
                    <a:gd name="connsiteY3" fmla="*/ 844450 h 845332"/>
                    <a:gd name="connsiteX4" fmla="*/ 0 w 990600"/>
                    <a:gd name="connsiteY4" fmla="*/ 411509 h 845332"/>
                    <a:gd name="connsiteX0" fmla="*/ 0 w 990600"/>
                    <a:gd name="connsiteY0" fmla="*/ 411509 h 844470"/>
                    <a:gd name="connsiteX1" fmla="*/ 495300 w 990600"/>
                    <a:gd name="connsiteY1" fmla="*/ 0 h 844470"/>
                    <a:gd name="connsiteX2" fmla="*/ 990600 w 990600"/>
                    <a:gd name="connsiteY2" fmla="*/ 411509 h 844470"/>
                    <a:gd name="connsiteX3" fmla="*/ 495300 w 990600"/>
                    <a:gd name="connsiteY3" fmla="*/ 844450 h 844470"/>
                    <a:gd name="connsiteX4" fmla="*/ 0 w 990600"/>
                    <a:gd name="connsiteY4" fmla="*/ 411509 h 844470"/>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68 h 851629"/>
                    <a:gd name="connsiteX1" fmla="*/ 497682 w 990601"/>
                    <a:gd name="connsiteY1" fmla="*/ 15 h 851629"/>
                    <a:gd name="connsiteX2" fmla="*/ 990601 w 990601"/>
                    <a:gd name="connsiteY2" fmla="*/ 418668 h 851629"/>
                    <a:gd name="connsiteX3" fmla="*/ 495301 w 990601"/>
                    <a:gd name="connsiteY3" fmla="*/ 851609 h 851629"/>
                    <a:gd name="connsiteX4" fmla="*/ 1 w 990601"/>
                    <a:gd name="connsiteY4" fmla="*/ 418668 h 851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1" h="851629">
                      <a:moveTo>
                        <a:pt x="1" y="418668"/>
                      </a:moveTo>
                      <a:cubicBezTo>
                        <a:pt x="398" y="276736"/>
                        <a:pt x="97929" y="-2366"/>
                        <a:pt x="497682" y="15"/>
                      </a:cubicBezTo>
                      <a:cubicBezTo>
                        <a:pt x="897435" y="2396"/>
                        <a:pt x="990601" y="191398"/>
                        <a:pt x="990601" y="418668"/>
                      </a:cubicBezTo>
                      <a:cubicBezTo>
                        <a:pt x="990601" y="645938"/>
                        <a:pt x="873623" y="853991"/>
                        <a:pt x="495301" y="851609"/>
                      </a:cubicBezTo>
                      <a:cubicBezTo>
                        <a:pt x="116979" y="849227"/>
                        <a:pt x="-396" y="560600"/>
                        <a:pt x="1" y="418668"/>
                      </a:cubicBezTo>
                      <a:close/>
                    </a:path>
                  </a:pathLst>
                </a:custGeom>
                <a:solidFill>
                  <a:srgbClr val="97663B"/>
                </a:solidFill>
                <a:ln w="6350" cap="flat" cmpd="sng" algn="ctr">
                  <a:noFill/>
                  <a:prstDash val="solid"/>
                  <a:miter lim="800000"/>
                </a:ln>
                <a:effectLst>
                  <a:outerShdw blurRad="25400" dist="25400" dir="5400000" algn="t" rotWithShape="0">
                    <a:srgbClr val="7E502C"/>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dirty="0">
                    <a:solidFill>
                      <a:prstClr val="white"/>
                    </a:solidFill>
                  </a:endParaRPr>
                </a:p>
              </p:txBody>
            </p:sp>
          </p:grpSp>
          <p:sp>
            <p:nvSpPr>
              <p:cNvPr id="57" name="Moon 56">
                <a:extLst>
                  <a:ext uri="{FF2B5EF4-FFF2-40B4-BE49-F238E27FC236}">
                    <a16:creationId xmlns:a16="http://schemas.microsoft.com/office/drawing/2014/main" id="{89F982FE-5D44-1D4B-47E0-92197D8F77E2}"/>
                  </a:ext>
                </a:extLst>
              </p:cNvPr>
              <p:cNvSpPr/>
              <p:nvPr/>
            </p:nvSpPr>
            <p:spPr>
              <a:xfrm rot="16200000">
                <a:off x="4362647" y="4874208"/>
                <a:ext cx="85297" cy="117302"/>
              </a:xfrm>
              <a:prstGeom prst="moon">
                <a:avLst>
                  <a:gd name="adj" fmla="val 47096"/>
                </a:avLst>
              </a:prstGeom>
              <a:solidFill>
                <a:srgbClr val="824E1D"/>
              </a:solidFill>
              <a:ln w="12700" cap="flat" cmpd="sng" algn="ctr">
                <a:noFill/>
                <a:prstDash val="solid"/>
                <a:miter lim="800000"/>
              </a:ln>
              <a:effectLst/>
            </p:spPr>
            <p:txBody>
              <a:bodyPr rtlCol="0" anchor="ctr"/>
              <a:lstStyle/>
              <a:p>
                <a:pPr algn="ctr" defTabSz="914400">
                  <a:defRPr/>
                </a:pPr>
                <a:endParaRPr lang="en-US" sz="1530" kern="0">
                  <a:solidFill>
                    <a:prstClr val="white"/>
                  </a:solidFill>
                </a:endParaRPr>
              </a:p>
            </p:txBody>
          </p:sp>
          <p:grpSp>
            <p:nvGrpSpPr>
              <p:cNvPr id="66" name="Group 65">
                <a:extLst>
                  <a:ext uri="{FF2B5EF4-FFF2-40B4-BE49-F238E27FC236}">
                    <a16:creationId xmlns:a16="http://schemas.microsoft.com/office/drawing/2014/main" id="{07B03ECC-7E01-FABF-33C9-A8EFE1483479}"/>
                  </a:ext>
                </a:extLst>
              </p:cNvPr>
              <p:cNvGrpSpPr/>
              <p:nvPr/>
            </p:nvGrpSpPr>
            <p:grpSpPr>
              <a:xfrm>
                <a:off x="3627610" y="3924577"/>
                <a:ext cx="1475648" cy="762929"/>
                <a:chOff x="2879441" y="2846400"/>
                <a:chExt cx="1263913" cy="567773"/>
              </a:xfrm>
            </p:grpSpPr>
            <p:grpSp>
              <p:nvGrpSpPr>
                <p:cNvPr id="84" name="Group 83">
                  <a:extLst>
                    <a:ext uri="{FF2B5EF4-FFF2-40B4-BE49-F238E27FC236}">
                      <a16:creationId xmlns:a16="http://schemas.microsoft.com/office/drawing/2014/main" id="{B0FF858F-6EFF-6603-FA0A-092D0DC1D0AA}"/>
                    </a:ext>
                  </a:extLst>
                </p:cNvPr>
                <p:cNvGrpSpPr/>
                <p:nvPr/>
              </p:nvGrpSpPr>
              <p:grpSpPr>
                <a:xfrm>
                  <a:off x="2879441" y="2883574"/>
                  <a:ext cx="311272" cy="311760"/>
                  <a:chOff x="2543848" y="3369652"/>
                  <a:chExt cx="311272" cy="311760"/>
                </a:xfrm>
              </p:grpSpPr>
              <p:sp>
                <p:nvSpPr>
                  <p:cNvPr id="107" name="Cloud 106">
                    <a:extLst>
                      <a:ext uri="{FF2B5EF4-FFF2-40B4-BE49-F238E27FC236}">
                        <a16:creationId xmlns:a16="http://schemas.microsoft.com/office/drawing/2014/main" id="{0418291B-52E8-D22F-B041-DB7F8B71BE42}"/>
                      </a:ext>
                    </a:extLst>
                  </p:cNvPr>
                  <p:cNvSpPr/>
                  <p:nvPr/>
                </p:nvSpPr>
                <p:spPr>
                  <a:xfrm>
                    <a:off x="2543848" y="3369652"/>
                    <a:ext cx="277312" cy="301840"/>
                  </a:xfrm>
                  <a:prstGeom prst="cloud">
                    <a:avLst/>
                  </a:prstGeom>
                  <a:solidFill>
                    <a:srgbClr val="472A18"/>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08" name="Freeform: Shape 106">
                    <a:extLst>
                      <a:ext uri="{FF2B5EF4-FFF2-40B4-BE49-F238E27FC236}">
                        <a16:creationId xmlns:a16="http://schemas.microsoft.com/office/drawing/2014/main" id="{B9FF34C8-E380-095B-B7F1-21FFF3F2C6A0}"/>
                      </a:ext>
                    </a:extLst>
                  </p:cNvPr>
                  <p:cNvSpPr/>
                  <p:nvPr/>
                </p:nvSpPr>
                <p:spPr>
                  <a:xfrm>
                    <a:off x="2696616" y="3509149"/>
                    <a:ext cx="158504" cy="172263"/>
                  </a:xfrm>
                  <a:custGeom>
                    <a:avLst/>
                    <a:gdLst>
                      <a:gd name="connsiteX0" fmla="*/ 0 w 145257"/>
                      <a:gd name="connsiteY0" fmla="*/ 142875 h 169068"/>
                      <a:gd name="connsiteX1" fmla="*/ 11907 w 145257"/>
                      <a:gd name="connsiteY1" fmla="*/ 35718 h 169068"/>
                      <a:gd name="connsiteX2" fmla="*/ 102394 w 145257"/>
                      <a:gd name="connsiteY2" fmla="*/ 0 h 169068"/>
                      <a:gd name="connsiteX3" fmla="*/ 145257 w 145257"/>
                      <a:gd name="connsiteY3" fmla="*/ 30956 h 169068"/>
                      <a:gd name="connsiteX4" fmla="*/ 42863 w 145257"/>
                      <a:gd name="connsiteY4" fmla="*/ 169068 h 169068"/>
                      <a:gd name="connsiteX5" fmla="*/ 0 w 145257"/>
                      <a:gd name="connsiteY5" fmla="*/ 142875 h 169068"/>
                      <a:gd name="connsiteX0" fmla="*/ 8093 w 153350"/>
                      <a:gd name="connsiteY0" fmla="*/ 142875 h 169068"/>
                      <a:gd name="connsiteX1" fmla="*/ 20000 w 153350"/>
                      <a:gd name="connsiteY1" fmla="*/ 35718 h 169068"/>
                      <a:gd name="connsiteX2" fmla="*/ 110487 w 153350"/>
                      <a:gd name="connsiteY2" fmla="*/ 0 h 169068"/>
                      <a:gd name="connsiteX3" fmla="*/ 153350 w 153350"/>
                      <a:gd name="connsiteY3" fmla="*/ 30956 h 169068"/>
                      <a:gd name="connsiteX4" fmla="*/ 50956 w 153350"/>
                      <a:gd name="connsiteY4" fmla="*/ 169068 h 169068"/>
                      <a:gd name="connsiteX5" fmla="*/ 8093 w 153350"/>
                      <a:gd name="connsiteY5" fmla="*/ 142875 h 169068"/>
                      <a:gd name="connsiteX0" fmla="*/ 8093 w 153350"/>
                      <a:gd name="connsiteY0" fmla="*/ 143405 h 169598"/>
                      <a:gd name="connsiteX1" fmla="*/ 20000 w 153350"/>
                      <a:gd name="connsiteY1" fmla="*/ 36248 h 169598"/>
                      <a:gd name="connsiteX2" fmla="*/ 110487 w 153350"/>
                      <a:gd name="connsiteY2" fmla="*/ 530 h 169598"/>
                      <a:gd name="connsiteX3" fmla="*/ 153350 w 153350"/>
                      <a:gd name="connsiteY3" fmla="*/ 31486 h 169598"/>
                      <a:gd name="connsiteX4" fmla="*/ 50956 w 153350"/>
                      <a:gd name="connsiteY4" fmla="*/ 169598 h 169598"/>
                      <a:gd name="connsiteX5" fmla="*/ 8093 w 153350"/>
                      <a:gd name="connsiteY5" fmla="*/ 143405 h 169598"/>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70019"/>
                      <a:gd name="connsiteY0" fmla="*/ 143689 h 169882"/>
                      <a:gd name="connsiteX1" fmla="*/ 20000 w 170019"/>
                      <a:gd name="connsiteY1" fmla="*/ 36532 h 169882"/>
                      <a:gd name="connsiteX2" fmla="*/ 110487 w 170019"/>
                      <a:gd name="connsiteY2" fmla="*/ 814 h 169882"/>
                      <a:gd name="connsiteX3" fmla="*/ 170019 w 170019"/>
                      <a:gd name="connsiteY3" fmla="*/ 24626 h 169882"/>
                      <a:gd name="connsiteX4" fmla="*/ 50956 w 170019"/>
                      <a:gd name="connsiteY4" fmla="*/ 169882 h 169882"/>
                      <a:gd name="connsiteX5" fmla="*/ 8093 w 170019"/>
                      <a:gd name="connsiteY5" fmla="*/ 143689 h 169882"/>
                      <a:gd name="connsiteX0" fmla="*/ 8093 w 155732"/>
                      <a:gd name="connsiteY0" fmla="*/ 143689 h 169882"/>
                      <a:gd name="connsiteX1" fmla="*/ 20000 w 155732"/>
                      <a:gd name="connsiteY1" fmla="*/ 36532 h 169882"/>
                      <a:gd name="connsiteX2" fmla="*/ 110487 w 155732"/>
                      <a:gd name="connsiteY2" fmla="*/ 814 h 169882"/>
                      <a:gd name="connsiteX3" fmla="*/ 155732 w 155732"/>
                      <a:gd name="connsiteY3" fmla="*/ 29389 h 169882"/>
                      <a:gd name="connsiteX4" fmla="*/ 50956 w 155732"/>
                      <a:gd name="connsiteY4" fmla="*/ 169882 h 169882"/>
                      <a:gd name="connsiteX5" fmla="*/ 8093 w 155732"/>
                      <a:gd name="connsiteY5" fmla="*/ 143689 h 169882"/>
                      <a:gd name="connsiteX0" fmla="*/ 8093 w 155732"/>
                      <a:gd name="connsiteY0" fmla="*/ 143689 h 172263"/>
                      <a:gd name="connsiteX1" fmla="*/ 20000 w 155732"/>
                      <a:gd name="connsiteY1" fmla="*/ 36532 h 172263"/>
                      <a:gd name="connsiteX2" fmla="*/ 110487 w 155732"/>
                      <a:gd name="connsiteY2" fmla="*/ 814 h 172263"/>
                      <a:gd name="connsiteX3" fmla="*/ 155732 w 155732"/>
                      <a:gd name="connsiteY3" fmla="*/ 29389 h 172263"/>
                      <a:gd name="connsiteX4" fmla="*/ 50956 w 155732"/>
                      <a:gd name="connsiteY4" fmla="*/ 172263 h 172263"/>
                      <a:gd name="connsiteX5" fmla="*/ 8093 w 155732"/>
                      <a:gd name="connsiteY5" fmla="*/ 143689 h 172263"/>
                      <a:gd name="connsiteX0" fmla="*/ 10865 w 158504"/>
                      <a:gd name="connsiteY0" fmla="*/ 143689 h 172263"/>
                      <a:gd name="connsiteX1" fmla="*/ 22772 w 158504"/>
                      <a:gd name="connsiteY1" fmla="*/ 36532 h 172263"/>
                      <a:gd name="connsiteX2" fmla="*/ 113259 w 158504"/>
                      <a:gd name="connsiteY2" fmla="*/ 814 h 172263"/>
                      <a:gd name="connsiteX3" fmla="*/ 158504 w 158504"/>
                      <a:gd name="connsiteY3" fmla="*/ 29389 h 172263"/>
                      <a:gd name="connsiteX4" fmla="*/ 53728 w 158504"/>
                      <a:gd name="connsiteY4" fmla="*/ 172263 h 172263"/>
                      <a:gd name="connsiteX5" fmla="*/ 10865 w 158504"/>
                      <a:gd name="connsiteY5" fmla="*/ 143689 h 17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504" h="172263">
                        <a:moveTo>
                          <a:pt x="10865" y="143689"/>
                        </a:moveTo>
                        <a:cubicBezTo>
                          <a:pt x="-11359" y="88920"/>
                          <a:pt x="4515" y="72251"/>
                          <a:pt x="22772" y="36532"/>
                        </a:cubicBezTo>
                        <a:cubicBezTo>
                          <a:pt x="45790" y="12720"/>
                          <a:pt x="83097" y="-3949"/>
                          <a:pt x="113259" y="814"/>
                        </a:cubicBezTo>
                        <a:lnTo>
                          <a:pt x="158504" y="29389"/>
                        </a:lnTo>
                        <a:lnTo>
                          <a:pt x="53728" y="172263"/>
                        </a:lnTo>
                        <a:lnTo>
                          <a:pt x="10865" y="143689"/>
                        </a:lnTo>
                        <a:close/>
                      </a:path>
                    </a:pathLst>
                  </a:custGeom>
                  <a:solidFill>
                    <a:srgbClr val="B961C7"/>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85" name="Group 84">
                  <a:extLst>
                    <a:ext uri="{FF2B5EF4-FFF2-40B4-BE49-F238E27FC236}">
                      <a16:creationId xmlns:a16="http://schemas.microsoft.com/office/drawing/2014/main" id="{EA96873F-AD3E-A47A-DBA2-C59846B7BFE5}"/>
                    </a:ext>
                  </a:extLst>
                </p:cNvPr>
                <p:cNvGrpSpPr/>
                <p:nvPr/>
              </p:nvGrpSpPr>
              <p:grpSpPr>
                <a:xfrm flipH="1">
                  <a:off x="3832082" y="2846400"/>
                  <a:ext cx="311272" cy="311760"/>
                  <a:chOff x="2543848" y="3369652"/>
                  <a:chExt cx="311272" cy="311760"/>
                </a:xfrm>
              </p:grpSpPr>
              <p:sp>
                <p:nvSpPr>
                  <p:cNvPr id="88" name="Cloud 87">
                    <a:extLst>
                      <a:ext uri="{FF2B5EF4-FFF2-40B4-BE49-F238E27FC236}">
                        <a16:creationId xmlns:a16="http://schemas.microsoft.com/office/drawing/2014/main" id="{CF3BFA22-D7C6-8881-F9AC-C8D8BE7C8D06}"/>
                      </a:ext>
                    </a:extLst>
                  </p:cNvPr>
                  <p:cNvSpPr/>
                  <p:nvPr/>
                </p:nvSpPr>
                <p:spPr>
                  <a:xfrm>
                    <a:off x="2543848" y="3369652"/>
                    <a:ext cx="277312" cy="301840"/>
                  </a:xfrm>
                  <a:prstGeom prst="cloud">
                    <a:avLst/>
                  </a:prstGeom>
                  <a:solidFill>
                    <a:srgbClr val="472A18"/>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89" name="Freeform: Shape 104">
                    <a:extLst>
                      <a:ext uri="{FF2B5EF4-FFF2-40B4-BE49-F238E27FC236}">
                        <a16:creationId xmlns:a16="http://schemas.microsoft.com/office/drawing/2014/main" id="{FE0B79DF-A808-3DDA-F4DE-70268C0B473A}"/>
                      </a:ext>
                    </a:extLst>
                  </p:cNvPr>
                  <p:cNvSpPr/>
                  <p:nvPr/>
                </p:nvSpPr>
                <p:spPr>
                  <a:xfrm>
                    <a:off x="2696616" y="3509149"/>
                    <a:ext cx="158504" cy="172263"/>
                  </a:xfrm>
                  <a:custGeom>
                    <a:avLst/>
                    <a:gdLst>
                      <a:gd name="connsiteX0" fmla="*/ 0 w 145257"/>
                      <a:gd name="connsiteY0" fmla="*/ 142875 h 169068"/>
                      <a:gd name="connsiteX1" fmla="*/ 11907 w 145257"/>
                      <a:gd name="connsiteY1" fmla="*/ 35718 h 169068"/>
                      <a:gd name="connsiteX2" fmla="*/ 102394 w 145257"/>
                      <a:gd name="connsiteY2" fmla="*/ 0 h 169068"/>
                      <a:gd name="connsiteX3" fmla="*/ 145257 w 145257"/>
                      <a:gd name="connsiteY3" fmla="*/ 30956 h 169068"/>
                      <a:gd name="connsiteX4" fmla="*/ 42863 w 145257"/>
                      <a:gd name="connsiteY4" fmla="*/ 169068 h 169068"/>
                      <a:gd name="connsiteX5" fmla="*/ 0 w 145257"/>
                      <a:gd name="connsiteY5" fmla="*/ 142875 h 169068"/>
                      <a:gd name="connsiteX0" fmla="*/ 8093 w 153350"/>
                      <a:gd name="connsiteY0" fmla="*/ 142875 h 169068"/>
                      <a:gd name="connsiteX1" fmla="*/ 20000 w 153350"/>
                      <a:gd name="connsiteY1" fmla="*/ 35718 h 169068"/>
                      <a:gd name="connsiteX2" fmla="*/ 110487 w 153350"/>
                      <a:gd name="connsiteY2" fmla="*/ 0 h 169068"/>
                      <a:gd name="connsiteX3" fmla="*/ 153350 w 153350"/>
                      <a:gd name="connsiteY3" fmla="*/ 30956 h 169068"/>
                      <a:gd name="connsiteX4" fmla="*/ 50956 w 153350"/>
                      <a:gd name="connsiteY4" fmla="*/ 169068 h 169068"/>
                      <a:gd name="connsiteX5" fmla="*/ 8093 w 153350"/>
                      <a:gd name="connsiteY5" fmla="*/ 142875 h 169068"/>
                      <a:gd name="connsiteX0" fmla="*/ 8093 w 153350"/>
                      <a:gd name="connsiteY0" fmla="*/ 143405 h 169598"/>
                      <a:gd name="connsiteX1" fmla="*/ 20000 w 153350"/>
                      <a:gd name="connsiteY1" fmla="*/ 36248 h 169598"/>
                      <a:gd name="connsiteX2" fmla="*/ 110487 w 153350"/>
                      <a:gd name="connsiteY2" fmla="*/ 530 h 169598"/>
                      <a:gd name="connsiteX3" fmla="*/ 153350 w 153350"/>
                      <a:gd name="connsiteY3" fmla="*/ 31486 h 169598"/>
                      <a:gd name="connsiteX4" fmla="*/ 50956 w 153350"/>
                      <a:gd name="connsiteY4" fmla="*/ 169598 h 169598"/>
                      <a:gd name="connsiteX5" fmla="*/ 8093 w 153350"/>
                      <a:gd name="connsiteY5" fmla="*/ 143405 h 169598"/>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70019"/>
                      <a:gd name="connsiteY0" fmla="*/ 143689 h 169882"/>
                      <a:gd name="connsiteX1" fmla="*/ 20000 w 170019"/>
                      <a:gd name="connsiteY1" fmla="*/ 36532 h 169882"/>
                      <a:gd name="connsiteX2" fmla="*/ 110487 w 170019"/>
                      <a:gd name="connsiteY2" fmla="*/ 814 h 169882"/>
                      <a:gd name="connsiteX3" fmla="*/ 170019 w 170019"/>
                      <a:gd name="connsiteY3" fmla="*/ 24626 h 169882"/>
                      <a:gd name="connsiteX4" fmla="*/ 50956 w 170019"/>
                      <a:gd name="connsiteY4" fmla="*/ 169882 h 169882"/>
                      <a:gd name="connsiteX5" fmla="*/ 8093 w 170019"/>
                      <a:gd name="connsiteY5" fmla="*/ 143689 h 169882"/>
                      <a:gd name="connsiteX0" fmla="*/ 8093 w 155732"/>
                      <a:gd name="connsiteY0" fmla="*/ 143689 h 169882"/>
                      <a:gd name="connsiteX1" fmla="*/ 20000 w 155732"/>
                      <a:gd name="connsiteY1" fmla="*/ 36532 h 169882"/>
                      <a:gd name="connsiteX2" fmla="*/ 110487 w 155732"/>
                      <a:gd name="connsiteY2" fmla="*/ 814 h 169882"/>
                      <a:gd name="connsiteX3" fmla="*/ 155732 w 155732"/>
                      <a:gd name="connsiteY3" fmla="*/ 29389 h 169882"/>
                      <a:gd name="connsiteX4" fmla="*/ 50956 w 155732"/>
                      <a:gd name="connsiteY4" fmla="*/ 169882 h 169882"/>
                      <a:gd name="connsiteX5" fmla="*/ 8093 w 155732"/>
                      <a:gd name="connsiteY5" fmla="*/ 143689 h 169882"/>
                      <a:gd name="connsiteX0" fmla="*/ 8093 w 155732"/>
                      <a:gd name="connsiteY0" fmla="*/ 143689 h 172263"/>
                      <a:gd name="connsiteX1" fmla="*/ 20000 w 155732"/>
                      <a:gd name="connsiteY1" fmla="*/ 36532 h 172263"/>
                      <a:gd name="connsiteX2" fmla="*/ 110487 w 155732"/>
                      <a:gd name="connsiteY2" fmla="*/ 814 h 172263"/>
                      <a:gd name="connsiteX3" fmla="*/ 155732 w 155732"/>
                      <a:gd name="connsiteY3" fmla="*/ 29389 h 172263"/>
                      <a:gd name="connsiteX4" fmla="*/ 50956 w 155732"/>
                      <a:gd name="connsiteY4" fmla="*/ 172263 h 172263"/>
                      <a:gd name="connsiteX5" fmla="*/ 8093 w 155732"/>
                      <a:gd name="connsiteY5" fmla="*/ 143689 h 172263"/>
                      <a:gd name="connsiteX0" fmla="*/ 10865 w 158504"/>
                      <a:gd name="connsiteY0" fmla="*/ 143689 h 172263"/>
                      <a:gd name="connsiteX1" fmla="*/ 22772 w 158504"/>
                      <a:gd name="connsiteY1" fmla="*/ 36532 h 172263"/>
                      <a:gd name="connsiteX2" fmla="*/ 113259 w 158504"/>
                      <a:gd name="connsiteY2" fmla="*/ 814 h 172263"/>
                      <a:gd name="connsiteX3" fmla="*/ 158504 w 158504"/>
                      <a:gd name="connsiteY3" fmla="*/ 29389 h 172263"/>
                      <a:gd name="connsiteX4" fmla="*/ 53728 w 158504"/>
                      <a:gd name="connsiteY4" fmla="*/ 172263 h 172263"/>
                      <a:gd name="connsiteX5" fmla="*/ 10865 w 158504"/>
                      <a:gd name="connsiteY5" fmla="*/ 143689 h 17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504" h="172263">
                        <a:moveTo>
                          <a:pt x="10865" y="143689"/>
                        </a:moveTo>
                        <a:cubicBezTo>
                          <a:pt x="-11359" y="88920"/>
                          <a:pt x="4515" y="72251"/>
                          <a:pt x="22772" y="36532"/>
                        </a:cubicBezTo>
                        <a:cubicBezTo>
                          <a:pt x="45790" y="12720"/>
                          <a:pt x="83097" y="-3949"/>
                          <a:pt x="113259" y="814"/>
                        </a:cubicBezTo>
                        <a:lnTo>
                          <a:pt x="158504" y="29389"/>
                        </a:lnTo>
                        <a:lnTo>
                          <a:pt x="53728" y="172263"/>
                        </a:lnTo>
                        <a:lnTo>
                          <a:pt x="10865" y="143689"/>
                        </a:lnTo>
                        <a:close/>
                      </a:path>
                    </a:pathLst>
                  </a:custGeom>
                  <a:solidFill>
                    <a:srgbClr val="B961C7"/>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sp>
              <p:nvSpPr>
                <p:cNvPr id="87" name="Freeform: Shape 102">
                  <a:extLst>
                    <a:ext uri="{FF2B5EF4-FFF2-40B4-BE49-F238E27FC236}">
                      <a16:creationId xmlns:a16="http://schemas.microsoft.com/office/drawing/2014/main" id="{D8E5B47B-F8D6-E9EC-9A20-9673F753579D}"/>
                    </a:ext>
                  </a:extLst>
                </p:cNvPr>
                <p:cNvSpPr/>
                <p:nvPr/>
              </p:nvSpPr>
              <p:spPr>
                <a:xfrm>
                  <a:off x="3066877" y="2923635"/>
                  <a:ext cx="956402" cy="490538"/>
                </a:xfrm>
                <a:custGeom>
                  <a:avLst/>
                  <a:gdLst>
                    <a:gd name="connsiteX0" fmla="*/ 0 w 947737"/>
                    <a:gd name="connsiteY0" fmla="*/ 481013 h 481013"/>
                    <a:gd name="connsiteX1" fmla="*/ 80962 w 947737"/>
                    <a:gd name="connsiteY1" fmla="*/ 428625 h 481013"/>
                    <a:gd name="connsiteX2" fmla="*/ 71437 w 947737"/>
                    <a:gd name="connsiteY2" fmla="*/ 338138 h 481013"/>
                    <a:gd name="connsiteX3" fmla="*/ 161925 w 947737"/>
                    <a:gd name="connsiteY3" fmla="*/ 309563 h 481013"/>
                    <a:gd name="connsiteX4" fmla="*/ 219075 w 947737"/>
                    <a:gd name="connsiteY4" fmla="*/ 233363 h 481013"/>
                    <a:gd name="connsiteX5" fmla="*/ 319087 w 947737"/>
                    <a:gd name="connsiteY5" fmla="*/ 257175 h 481013"/>
                    <a:gd name="connsiteX6" fmla="*/ 404812 w 947737"/>
                    <a:gd name="connsiteY6" fmla="*/ 204788 h 481013"/>
                    <a:gd name="connsiteX7" fmla="*/ 461962 w 947737"/>
                    <a:gd name="connsiteY7" fmla="*/ 242888 h 481013"/>
                    <a:gd name="connsiteX8" fmla="*/ 581025 w 947737"/>
                    <a:gd name="connsiteY8" fmla="*/ 209550 h 481013"/>
                    <a:gd name="connsiteX9" fmla="*/ 657225 w 947737"/>
                    <a:gd name="connsiteY9" fmla="*/ 261938 h 481013"/>
                    <a:gd name="connsiteX10" fmla="*/ 738187 w 947737"/>
                    <a:gd name="connsiteY10" fmla="*/ 242888 h 481013"/>
                    <a:gd name="connsiteX11" fmla="*/ 790575 w 947737"/>
                    <a:gd name="connsiteY11" fmla="*/ 304800 h 481013"/>
                    <a:gd name="connsiteX12" fmla="*/ 852487 w 947737"/>
                    <a:gd name="connsiteY12" fmla="*/ 328613 h 481013"/>
                    <a:gd name="connsiteX13" fmla="*/ 881062 w 947737"/>
                    <a:gd name="connsiteY13" fmla="*/ 457200 h 481013"/>
                    <a:gd name="connsiteX14" fmla="*/ 947737 w 947737"/>
                    <a:gd name="connsiteY14" fmla="*/ 481013 h 481013"/>
                    <a:gd name="connsiteX15" fmla="*/ 885825 w 947737"/>
                    <a:gd name="connsiteY15" fmla="*/ 176213 h 481013"/>
                    <a:gd name="connsiteX16" fmla="*/ 519112 w 947737"/>
                    <a:gd name="connsiteY16" fmla="*/ 0 h 481013"/>
                    <a:gd name="connsiteX17" fmla="*/ 85725 w 947737"/>
                    <a:gd name="connsiteY17" fmla="*/ 123825 h 481013"/>
                    <a:gd name="connsiteX18" fmla="*/ 0 w 947737"/>
                    <a:gd name="connsiteY18" fmla="*/ 481013 h 481013"/>
                    <a:gd name="connsiteX0" fmla="*/ 923 w 948660"/>
                    <a:gd name="connsiteY0" fmla="*/ 481013 h 481013"/>
                    <a:gd name="connsiteX1" fmla="*/ 81885 w 948660"/>
                    <a:gd name="connsiteY1" fmla="*/ 428625 h 481013"/>
                    <a:gd name="connsiteX2" fmla="*/ 72360 w 948660"/>
                    <a:gd name="connsiteY2" fmla="*/ 338138 h 481013"/>
                    <a:gd name="connsiteX3" fmla="*/ 162848 w 948660"/>
                    <a:gd name="connsiteY3" fmla="*/ 309563 h 481013"/>
                    <a:gd name="connsiteX4" fmla="*/ 219998 w 948660"/>
                    <a:gd name="connsiteY4" fmla="*/ 233363 h 481013"/>
                    <a:gd name="connsiteX5" fmla="*/ 320010 w 948660"/>
                    <a:gd name="connsiteY5" fmla="*/ 257175 h 481013"/>
                    <a:gd name="connsiteX6" fmla="*/ 405735 w 948660"/>
                    <a:gd name="connsiteY6" fmla="*/ 204788 h 481013"/>
                    <a:gd name="connsiteX7" fmla="*/ 462885 w 948660"/>
                    <a:gd name="connsiteY7" fmla="*/ 242888 h 481013"/>
                    <a:gd name="connsiteX8" fmla="*/ 581948 w 948660"/>
                    <a:gd name="connsiteY8" fmla="*/ 209550 h 481013"/>
                    <a:gd name="connsiteX9" fmla="*/ 658148 w 948660"/>
                    <a:gd name="connsiteY9" fmla="*/ 261938 h 481013"/>
                    <a:gd name="connsiteX10" fmla="*/ 739110 w 948660"/>
                    <a:gd name="connsiteY10" fmla="*/ 242888 h 481013"/>
                    <a:gd name="connsiteX11" fmla="*/ 791498 w 948660"/>
                    <a:gd name="connsiteY11" fmla="*/ 304800 h 481013"/>
                    <a:gd name="connsiteX12" fmla="*/ 853410 w 948660"/>
                    <a:gd name="connsiteY12" fmla="*/ 328613 h 481013"/>
                    <a:gd name="connsiteX13" fmla="*/ 881985 w 948660"/>
                    <a:gd name="connsiteY13" fmla="*/ 457200 h 481013"/>
                    <a:gd name="connsiteX14" fmla="*/ 948660 w 948660"/>
                    <a:gd name="connsiteY14" fmla="*/ 481013 h 481013"/>
                    <a:gd name="connsiteX15" fmla="*/ 886748 w 948660"/>
                    <a:gd name="connsiteY15" fmla="*/ 176213 h 481013"/>
                    <a:gd name="connsiteX16" fmla="*/ 520035 w 948660"/>
                    <a:gd name="connsiteY16" fmla="*/ 0 h 481013"/>
                    <a:gd name="connsiteX17" fmla="*/ 86648 w 948660"/>
                    <a:gd name="connsiteY17" fmla="*/ 123825 h 481013"/>
                    <a:gd name="connsiteX18" fmla="*/ 923 w 94866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6402" h="490538">
                      <a:moveTo>
                        <a:pt x="1521" y="490538"/>
                      </a:moveTo>
                      <a:cubicBezTo>
                        <a:pt x="57084" y="479425"/>
                        <a:pt x="84071" y="463550"/>
                        <a:pt x="89627" y="428625"/>
                      </a:cubicBezTo>
                      <a:cubicBezTo>
                        <a:pt x="103120" y="398463"/>
                        <a:pt x="102327" y="370681"/>
                        <a:pt x="80102" y="338138"/>
                      </a:cubicBezTo>
                      <a:cubicBezTo>
                        <a:pt x="122172" y="338138"/>
                        <a:pt x="147570" y="326231"/>
                        <a:pt x="170590" y="309563"/>
                      </a:cubicBezTo>
                      <a:cubicBezTo>
                        <a:pt x="199165" y="296069"/>
                        <a:pt x="213452" y="273050"/>
                        <a:pt x="227740" y="233363"/>
                      </a:cubicBezTo>
                      <a:cubicBezTo>
                        <a:pt x="265839" y="255587"/>
                        <a:pt x="287271" y="256382"/>
                        <a:pt x="327752" y="257175"/>
                      </a:cubicBezTo>
                      <a:cubicBezTo>
                        <a:pt x="368233" y="251619"/>
                        <a:pt x="394427" y="227012"/>
                        <a:pt x="413477" y="204788"/>
                      </a:cubicBezTo>
                      <a:cubicBezTo>
                        <a:pt x="434908" y="243682"/>
                        <a:pt x="449196" y="242094"/>
                        <a:pt x="470627" y="242888"/>
                      </a:cubicBezTo>
                      <a:cubicBezTo>
                        <a:pt x="517458" y="236538"/>
                        <a:pt x="557146" y="232569"/>
                        <a:pt x="589690" y="209550"/>
                      </a:cubicBezTo>
                      <a:cubicBezTo>
                        <a:pt x="615090" y="241301"/>
                        <a:pt x="623821" y="256382"/>
                        <a:pt x="665890" y="261938"/>
                      </a:cubicBezTo>
                      <a:cubicBezTo>
                        <a:pt x="695258" y="262732"/>
                        <a:pt x="731771" y="261144"/>
                        <a:pt x="746852" y="242888"/>
                      </a:cubicBezTo>
                      <a:cubicBezTo>
                        <a:pt x="757172" y="275431"/>
                        <a:pt x="772252" y="286544"/>
                        <a:pt x="799240" y="304800"/>
                      </a:cubicBezTo>
                      <a:cubicBezTo>
                        <a:pt x="822258" y="324644"/>
                        <a:pt x="840515" y="327818"/>
                        <a:pt x="861152" y="328613"/>
                      </a:cubicBezTo>
                      <a:cubicBezTo>
                        <a:pt x="858770" y="371475"/>
                        <a:pt x="861152" y="414338"/>
                        <a:pt x="889727" y="457200"/>
                      </a:cubicBezTo>
                      <a:cubicBezTo>
                        <a:pt x="914333" y="479425"/>
                        <a:pt x="929415" y="484981"/>
                        <a:pt x="956402" y="481013"/>
                      </a:cubicBezTo>
                      <a:cubicBezTo>
                        <a:pt x="952434" y="367507"/>
                        <a:pt x="946083" y="275431"/>
                        <a:pt x="894490" y="176213"/>
                      </a:cubicBezTo>
                      <a:cubicBezTo>
                        <a:pt x="796064" y="84138"/>
                        <a:pt x="707165" y="13495"/>
                        <a:pt x="527777" y="0"/>
                      </a:cubicBezTo>
                      <a:cubicBezTo>
                        <a:pt x="366646" y="12700"/>
                        <a:pt x="269809" y="8731"/>
                        <a:pt x="94390" y="123825"/>
                      </a:cubicBezTo>
                      <a:cubicBezTo>
                        <a:pt x="27714" y="183357"/>
                        <a:pt x="-8004" y="214313"/>
                        <a:pt x="1521" y="490538"/>
                      </a:cubicBezTo>
                      <a:close/>
                    </a:path>
                  </a:pathLst>
                </a:custGeom>
                <a:solidFill>
                  <a:srgbClr val="472A18"/>
                </a:solidFill>
                <a:ln w="6350" cap="flat" cmpd="sng" algn="ctr">
                  <a:noFill/>
                  <a:prstDash val="solid"/>
                  <a:miter lim="800000"/>
                </a:ln>
                <a:effectLst>
                  <a:outerShdw dist="23000" dir="5400000" rotWithShape="0">
                    <a:srgbClr val="7E502E"/>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pic>
            <p:nvPicPr>
              <p:cNvPr id="82" name="Picture 81">
                <a:extLst>
                  <a:ext uri="{FF2B5EF4-FFF2-40B4-BE49-F238E27FC236}">
                    <a16:creationId xmlns:a16="http://schemas.microsoft.com/office/drawing/2014/main" id="{5618AB8B-E8CE-673D-0753-0AA40FC781AF}"/>
                  </a:ext>
                </a:extLst>
              </p:cNvPr>
              <p:cNvPicPr>
                <a:picLocks noChangeAspect="1"/>
              </p:cNvPicPr>
              <p:nvPr/>
            </p:nvPicPr>
            <p:blipFill>
              <a:blip r:embed="rId13"/>
              <a:stretch>
                <a:fillRect/>
              </a:stretch>
            </p:blipFill>
            <p:spPr>
              <a:xfrm rot="20463960">
                <a:off x="4182422" y="4472337"/>
                <a:ext cx="77928" cy="47623"/>
              </a:xfrm>
              <a:prstGeom prst="rect">
                <a:avLst/>
              </a:prstGeom>
            </p:spPr>
          </p:pic>
          <p:pic>
            <p:nvPicPr>
              <p:cNvPr id="83" name="Picture 82">
                <a:extLst>
                  <a:ext uri="{FF2B5EF4-FFF2-40B4-BE49-F238E27FC236}">
                    <a16:creationId xmlns:a16="http://schemas.microsoft.com/office/drawing/2014/main" id="{715E7C52-58C5-FA4F-271C-D17A7A46DB2F}"/>
                  </a:ext>
                </a:extLst>
              </p:cNvPr>
              <p:cNvPicPr>
                <a:picLocks noChangeAspect="1"/>
              </p:cNvPicPr>
              <p:nvPr/>
            </p:nvPicPr>
            <p:blipFill>
              <a:blip r:embed="rId13"/>
              <a:stretch>
                <a:fillRect/>
              </a:stretch>
            </p:blipFill>
            <p:spPr>
              <a:xfrm rot="1136040" flipH="1">
                <a:off x="4611526" y="4472336"/>
                <a:ext cx="77928" cy="47623"/>
              </a:xfrm>
              <a:prstGeom prst="rect">
                <a:avLst/>
              </a:prstGeom>
            </p:spPr>
          </p:pic>
        </p:grpSp>
        <p:pic>
          <p:nvPicPr>
            <p:cNvPr id="50" name="Picture 4">
              <a:extLst>
                <a:ext uri="{FF2B5EF4-FFF2-40B4-BE49-F238E27FC236}">
                  <a16:creationId xmlns:a16="http://schemas.microsoft.com/office/drawing/2014/main" id="{02B78A53-3668-5816-1DC4-1EFC8A7D00D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94259" y="4949525"/>
              <a:ext cx="679759" cy="274096"/>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8">
              <a:extLst>
                <a:ext uri="{FF2B5EF4-FFF2-40B4-BE49-F238E27FC236}">
                  <a16:creationId xmlns:a16="http://schemas.microsoft.com/office/drawing/2014/main" id="{681A5E3D-06BD-6F3B-7F58-866994ABBFF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166288" y="5180706"/>
              <a:ext cx="121337" cy="1664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3" name="Group 122">
            <a:extLst>
              <a:ext uri="{FF2B5EF4-FFF2-40B4-BE49-F238E27FC236}">
                <a16:creationId xmlns:a16="http://schemas.microsoft.com/office/drawing/2014/main" id="{BF62060D-8B97-EF91-9E27-C315A5BB2FEB}"/>
              </a:ext>
            </a:extLst>
          </p:cNvPr>
          <p:cNvGrpSpPr/>
          <p:nvPr/>
        </p:nvGrpSpPr>
        <p:grpSpPr>
          <a:xfrm>
            <a:off x="9184539" y="1481627"/>
            <a:ext cx="2644841" cy="5299550"/>
            <a:chOff x="9184539" y="1481627"/>
            <a:chExt cx="2644841" cy="5299550"/>
          </a:xfrm>
        </p:grpSpPr>
        <p:grpSp>
          <p:nvGrpSpPr>
            <p:cNvPr id="124" name="Group 123">
              <a:extLst>
                <a:ext uri="{FF2B5EF4-FFF2-40B4-BE49-F238E27FC236}">
                  <a16:creationId xmlns:a16="http://schemas.microsoft.com/office/drawing/2014/main" id="{EDA3F813-3B1C-A82B-EF88-19AA37594C4E}"/>
                </a:ext>
              </a:extLst>
            </p:cNvPr>
            <p:cNvGrpSpPr/>
            <p:nvPr/>
          </p:nvGrpSpPr>
          <p:grpSpPr>
            <a:xfrm>
              <a:off x="9184539" y="1481627"/>
              <a:ext cx="2644841" cy="5299550"/>
              <a:chOff x="5961537" y="900490"/>
              <a:chExt cx="2976826" cy="5299550"/>
            </a:xfrm>
          </p:grpSpPr>
          <p:pic>
            <p:nvPicPr>
              <p:cNvPr id="1024" name="Man4">
                <a:extLst>
                  <a:ext uri="{FF2B5EF4-FFF2-40B4-BE49-F238E27FC236}">
                    <a16:creationId xmlns:a16="http://schemas.microsoft.com/office/drawing/2014/main" id="{E47956F4-C84B-6BE4-0B8E-766BB72C72BC}"/>
                  </a:ext>
                </a:extLst>
              </p:cNvPr>
              <p:cNvPicPr>
                <a:picLocks noChangeAspect="1" noChangeArrowheads="1"/>
              </p:cNvPicPr>
              <p:nvPr/>
            </p:nvPicPr>
            <p:blipFill>
              <a:blip r:embed="rId16"/>
              <a:srcRect/>
              <a:stretch/>
            </p:blipFill>
            <p:spPr bwMode="auto">
              <a:xfrm>
                <a:off x="6916624" y="900490"/>
                <a:ext cx="1110799" cy="4767243"/>
              </a:xfrm>
              <a:prstGeom prst="rect">
                <a:avLst/>
              </a:prstGeom>
              <a:noFill/>
              <a:extLst>
                <a:ext uri="{909E8E84-426E-40DD-AFC4-6F175D3DCCD1}">
                  <a14:hiddenFill xmlns:a14="http://schemas.microsoft.com/office/drawing/2010/main">
                    <a:solidFill>
                      <a:srgbClr val="FFFFFF"/>
                    </a:solidFill>
                  </a14:hiddenFill>
                </a:ext>
              </a:extLst>
            </p:spPr>
          </p:pic>
          <p:grpSp>
            <p:nvGrpSpPr>
              <p:cNvPr id="1025" name="Group 1024">
                <a:extLst>
                  <a:ext uri="{FF2B5EF4-FFF2-40B4-BE49-F238E27FC236}">
                    <a16:creationId xmlns:a16="http://schemas.microsoft.com/office/drawing/2014/main" id="{F2EC181C-56A1-2C81-7177-DBD2A2094F1C}"/>
                  </a:ext>
                </a:extLst>
              </p:cNvPr>
              <p:cNvGrpSpPr/>
              <p:nvPr/>
            </p:nvGrpSpPr>
            <p:grpSpPr>
              <a:xfrm>
                <a:off x="5961537" y="4004344"/>
                <a:ext cx="2976826" cy="2195696"/>
                <a:chOff x="5922695" y="4045913"/>
                <a:chExt cx="2976826" cy="2195696"/>
              </a:xfrm>
            </p:grpSpPr>
            <p:sp>
              <p:nvSpPr>
                <p:cNvPr id="1026" name="Oval 1025">
                  <a:extLst>
                    <a:ext uri="{FF2B5EF4-FFF2-40B4-BE49-F238E27FC236}">
                      <a16:creationId xmlns:a16="http://schemas.microsoft.com/office/drawing/2014/main" id="{0082C914-B112-0449-586F-73EFD24F5C00}"/>
                    </a:ext>
                  </a:extLst>
                </p:cNvPr>
                <p:cNvSpPr/>
                <p:nvPr/>
              </p:nvSpPr>
              <p:spPr>
                <a:xfrm>
                  <a:off x="6192705" y="5745002"/>
                  <a:ext cx="496607" cy="496607"/>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Oval 1026">
                  <a:extLst>
                    <a:ext uri="{FF2B5EF4-FFF2-40B4-BE49-F238E27FC236}">
                      <a16:creationId xmlns:a16="http://schemas.microsoft.com/office/drawing/2014/main" id="{7CCB98AC-0F87-2F34-E9F3-B61F3F61B574}"/>
                    </a:ext>
                  </a:extLst>
                </p:cNvPr>
                <p:cNvSpPr/>
                <p:nvPr/>
              </p:nvSpPr>
              <p:spPr>
                <a:xfrm>
                  <a:off x="8247305" y="5709302"/>
                  <a:ext cx="496607" cy="496607"/>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8" name="Rectangle 1027">
                  <a:extLst>
                    <a:ext uri="{FF2B5EF4-FFF2-40B4-BE49-F238E27FC236}">
                      <a16:creationId xmlns:a16="http://schemas.microsoft.com/office/drawing/2014/main" id="{ADB2E9F1-4C36-D836-F495-1EBA8D3566D7}"/>
                    </a:ext>
                  </a:extLst>
                </p:cNvPr>
                <p:cNvSpPr/>
                <p:nvPr/>
              </p:nvSpPr>
              <p:spPr>
                <a:xfrm>
                  <a:off x="5922695" y="4045913"/>
                  <a:ext cx="2976825" cy="1841676"/>
                </a:xfrm>
                <a:prstGeom prst="rect">
                  <a:avLst/>
                </a:prstGeom>
                <a:solidFill>
                  <a:schemeClr val="accent2">
                    <a:lumMod val="50000"/>
                  </a:schemeClr>
                </a:solidFill>
                <a:ln>
                  <a:solidFill>
                    <a:srgbClr val="7B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9" name="Group 1028">
                  <a:extLst>
                    <a:ext uri="{FF2B5EF4-FFF2-40B4-BE49-F238E27FC236}">
                      <a16:creationId xmlns:a16="http://schemas.microsoft.com/office/drawing/2014/main" id="{29562419-134B-57FD-9AEA-07B350EFD60C}"/>
                    </a:ext>
                  </a:extLst>
                </p:cNvPr>
                <p:cNvGrpSpPr/>
                <p:nvPr/>
              </p:nvGrpSpPr>
              <p:grpSpPr>
                <a:xfrm>
                  <a:off x="5922699" y="4179731"/>
                  <a:ext cx="2976822" cy="1767174"/>
                  <a:chOff x="5031694" y="3826276"/>
                  <a:chExt cx="2976822" cy="1589103"/>
                </a:xfrm>
              </p:grpSpPr>
              <p:pic>
                <p:nvPicPr>
                  <p:cNvPr id="1030" name="Picture 12" descr="Black Sunburst Background Retro Background With Starburst And Ray Blackgray  Beam After Burst Abstract Vintage Texture With White Rays Of Sun Pattern Of  Pinwheel And Stripes Solar Glow Vector Stock Illustration -">
                    <a:extLst>
                      <a:ext uri="{FF2B5EF4-FFF2-40B4-BE49-F238E27FC236}">
                        <a16:creationId xmlns:a16="http://schemas.microsoft.com/office/drawing/2014/main" id="{4974C1F3-D095-F281-7ADA-6AE5F49EB5ED}"/>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t="17705" b="23072"/>
                  <a:stretch/>
                </p:blipFill>
                <p:spPr bwMode="auto">
                  <a:xfrm>
                    <a:off x="5031694" y="3826276"/>
                    <a:ext cx="2976822" cy="1589103"/>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10" descr="Hot Supper Meals">
                    <a:extLst>
                      <a:ext uri="{FF2B5EF4-FFF2-40B4-BE49-F238E27FC236}">
                        <a16:creationId xmlns:a16="http://schemas.microsoft.com/office/drawing/2014/main" id="{0AF1DA7C-0D54-0462-A226-D52C04AE3295}"/>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149" b="34324" l="10222" r="91778">
                                <a14:foregroundMark x1="37333" y1="10253" x2="61556" y2="9658"/>
                                <a14:foregroundMark x1="42000" y1="7132" x2="36889" y2="9658"/>
                                <a14:foregroundMark x1="40778" y1="7727" x2="40889" y2="6092"/>
                                <a14:foregroundMark x1="13778" y1="13670" x2="12889" y2="21545"/>
                                <a14:foregroundMark x1="39889" y1="30609" x2="59000" y2="29718"/>
                                <a14:foregroundMark x1="85222" y1="13076" x2="84444" y2="18871"/>
                                <a14:foregroundMark x1="19111" y1="16493" x2="19111" y2="16493"/>
                                <a14:backgroundMark x1="21444" y1="18425" x2="21444" y2="18425"/>
                                <a14:backgroundMark x1="79556" y1="18871" x2="79556" y2="18871"/>
                                <a14:backgroundMark x1="74667" y1="16939" x2="74667" y2="16939"/>
                                <a14:backgroundMark x1="61444" y1="20208" x2="61444" y2="20208"/>
                                <a14:backgroundMark x1="68222" y1="20208" x2="68222" y2="20208"/>
                                <a14:backgroundMark x1="65444" y1="20208" x2="65444" y2="20208"/>
                                <a14:backgroundMark x1="56556" y1="19762" x2="56556" y2="19762"/>
                                <a14:backgroundMark x1="54889" y1="20059" x2="54889" y2="20059"/>
                                <a14:backgroundMark x1="48889" y1="19465" x2="48889" y2="19465"/>
                                <a14:backgroundMark x1="45889" y1="19762" x2="45889" y2="19762"/>
                                <a14:backgroundMark x1="42778" y1="19465" x2="42778" y2="19465"/>
                                <a14:backgroundMark x1="39667" y1="18722" x2="39667" y2="18722"/>
                                <a14:backgroundMark x1="39667" y1="19465" x2="39667" y2="19465"/>
                                <a14:backgroundMark x1="36889" y1="19465" x2="36889" y2="19465"/>
                                <a14:backgroundMark x1="30444" y1="20505" x2="30444" y2="20505"/>
                                <a14:backgroundMark x1="14667" y1="19316" x2="14667" y2="19316"/>
                                <a14:backgroundMark x1="87667" y1="20654" x2="87667" y2="20654"/>
                                <a14:backgroundMark x1="89222" y1="16790" x2="89222" y2="16790"/>
                              </a14:backgroundRemoval>
                            </a14:imgEffect>
                          </a14:imgLayer>
                        </a14:imgProps>
                      </a:ext>
                      <a:ext uri="{28A0092B-C50C-407E-A947-70E740481C1C}">
                        <a14:useLocalDpi xmlns:a14="http://schemas.microsoft.com/office/drawing/2010/main" val="0"/>
                      </a:ext>
                    </a:extLst>
                  </a:blip>
                  <a:srcRect l="10127" r="7714" b="65480"/>
                  <a:stretch/>
                </p:blipFill>
                <p:spPr bwMode="auto">
                  <a:xfrm>
                    <a:off x="5157973" y="4189099"/>
                    <a:ext cx="2726295" cy="856579"/>
                  </a:xfrm>
                  <a:prstGeom prst="rect">
                    <a:avLst/>
                  </a:prstGeom>
                  <a:noFill/>
                  <a:extLst>
                    <a:ext uri="{909E8E84-426E-40DD-AFC4-6F175D3DCCD1}">
                      <a14:hiddenFill xmlns:a14="http://schemas.microsoft.com/office/drawing/2010/main">
                        <a:solidFill>
                          <a:srgbClr val="FFFFFF"/>
                        </a:solidFill>
                      </a14:hiddenFill>
                    </a:ext>
                  </a:extLst>
                </p:spPr>
              </p:pic>
            </p:grpSp>
          </p:grpSp>
        </p:grpSp>
        <p:grpSp>
          <p:nvGrpSpPr>
            <p:cNvPr id="125" name="Group 124">
              <a:extLst>
                <a:ext uri="{FF2B5EF4-FFF2-40B4-BE49-F238E27FC236}">
                  <a16:creationId xmlns:a16="http://schemas.microsoft.com/office/drawing/2014/main" id="{E805E024-89A5-6681-39D5-F07BAB2833B4}"/>
                </a:ext>
              </a:extLst>
            </p:cNvPr>
            <p:cNvGrpSpPr/>
            <p:nvPr/>
          </p:nvGrpSpPr>
          <p:grpSpPr>
            <a:xfrm>
              <a:off x="10281515" y="3662690"/>
              <a:ext cx="451027" cy="119011"/>
              <a:chOff x="1488734" y="3393104"/>
              <a:chExt cx="566777" cy="147362"/>
            </a:xfrm>
          </p:grpSpPr>
          <p:sp>
            <p:nvSpPr>
              <p:cNvPr id="126" name="Rectangle 125">
                <a:extLst>
                  <a:ext uri="{FF2B5EF4-FFF2-40B4-BE49-F238E27FC236}">
                    <a16:creationId xmlns:a16="http://schemas.microsoft.com/office/drawing/2014/main" id="{3D5DD0F0-0B4F-890A-4F42-E9F72AE46C51}"/>
                  </a:ext>
                </a:extLst>
              </p:cNvPr>
              <p:cNvSpPr/>
              <p:nvPr/>
            </p:nvSpPr>
            <p:spPr>
              <a:xfrm>
                <a:off x="1488734" y="3393104"/>
                <a:ext cx="566777" cy="147362"/>
              </a:xfrm>
              <a:prstGeom prst="rect">
                <a:avLst/>
              </a:prstGeom>
              <a:solidFill>
                <a:schemeClr val="bg1"/>
              </a:solidFill>
              <a:ln>
                <a:solidFill>
                  <a:srgbClr val="2430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7" name="Picture 126" descr="A blue and orange logo&#10;&#10;Description automatically generated">
                <a:extLst>
                  <a:ext uri="{FF2B5EF4-FFF2-40B4-BE49-F238E27FC236}">
                    <a16:creationId xmlns:a16="http://schemas.microsoft.com/office/drawing/2014/main" id="{88AB911B-2CF4-8BAC-C735-575A6C982D33}"/>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531004" y="3425795"/>
                <a:ext cx="482236" cy="81980"/>
              </a:xfrm>
              <a:prstGeom prst="rect">
                <a:avLst/>
              </a:prstGeom>
            </p:spPr>
          </p:pic>
        </p:grpSp>
      </p:grpSp>
    </p:spTree>
    <p:custDataLst>
      <p:tags r:id="rId1"/>
    </p:custDataLst>
    <p:extLst>
      <p:ext uri="{BB962C8B-B14F-4D97-AF65-F5344CB8AC3E}">
        <p14:creationId xmlns:p14="http://schemas.microsoft.com/office/powerpoint/2010/main" val="619084821"/>
      </p:ext>
    </p:extLst>
  </p:cSld>
  <p:clrMapOvr>
    <a:masterClrMapping/>
  </p:clrMapOvr>
  <mc:AlternateContent xmlns:mc="http://schemas.openxmlformats.org/markup-compatibility/2006" xmlns:p159="http://schemas.microsoft.com/office/powerpoint/2015/09/main">
    <mc:Choice Requires="p159">
      <p:transition spd="slow" advTm="55520">
        <p159:morph option="byObject"/>
      </p:transition>
    </mc:Choice>
    <mc:Fallback xmlns="">
      <p:transition spd="slow" advTm="5552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left)">
                                      <p:cBhvr>
                                        <p:cTn id="7" dur="500"/>
                                        <p:tgtEl>
                                          <p:spTgt spid="104"/>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3.05556E-6 -1.85185E-6 L -0.17049 0.41158 " pathEditMode="relative" rAng="0" ptsTypes="AA">
                                      <p:cBhvr>
                                        <p:cTn id="10" dur="1000" fill="hold"/>
                                        <p:tgtEl>
                                          <p:spTgt spid="1052"/>
                                        </p:tgtEl>
                                        <p:attrNameLst>
                                          <p:attrName>ppt_x</p:attrName>
                                          <p:attrName>ppt_y</p:attrName>
                                        </p:attrNameLst>
                                      </p:cBhvr>
                                      <p:rCtr x="-8524" y="20579"/>
                                    </p:animMotion>
                                  </p:childTnLst>
                                </p:cTn>
                              </p:par>
                              <p:par>
                                <p:cTn id="11" presetID="42" presetClass="path" presetSubtype="0" accel="50000" decel="50000" fill="hold" nodeType="withEffect">
                                  <p:stCondLst>
                                    <p:cond delay="0"/>
                                  </p:stCondLst>
                                  <p:childTnLst>
                                    <p:animMotion origin="layout" path="M -5.55556E-7 1.11111E-6 L -0.19305 0.43287 " pathEditMode="relative" rAng="0" ptsTypes="AA">
                                      <p:cBhvr>
                                        <p:cTn id="12" dur="1000" fill="hold"/>
                                        <p:tgtEl>
                                          <p:spTgt spid="1050"/>
                                        </p:tgtEl>
                                        <p:attrNameLst>
                                          <p:attrName>ppt_x</p:attrName>
                                          <p:attrName>ppt_y</p:attrName>
                                        </p:attrNameLst>
                                      </p:cBhvr>
                                      <p:rCtr x="-9653" y="21644"/>
                                    </p:animMotion>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86"/>
                                        </p:tgtEl>
                                        <p:attrNameLst>
                                          <p:attrName>style.visibility</p:attrName>
                                        </p:attrNameLst>
                                      </p:cBhvr>
                                      <p:to>
                                        <p:strVal val="visible"/>
                                      </p:to>
                                    </p:set>
                                    <p:animEffect transition="in" filter="barn(outVertical)">
                                      <p:cBhvr>
                                        <p:cTn id="17"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91000"/>
            <a:lum/>
          </a:blip>
          <a:srcRect/>
          <a:stretch>
            <a:fillRect t="-17000" b="-17000"/>
          </a:stretch>
        </a:blipFill>
        <a:effectLst/>
      </p:bgPr>
    </p:bg>
    <p:spTree>
      <p:nvGrpSpPr>
        <p:cNvPr id="1" name=""/>
        <p:cNvGrpSpPr/>
        <p:nvPr/>
      </p:nvGrpSpPr>
      <p:grpSpPr>
        <a:xfrm>
          <a:off x="0" y="0"/>
          <a:ext cx="0" cy="0"/>
          <a:chOff x="0" y="0"/>
          <a:chExt cx="0" cy="0"/>
        </a:xfrm>
      </p:grpSpPr>
      <p:grpSp>
        <p:nvGrpSpPr>
          <p:cNvPr id="90" name="Group 89"/>
          <p:cNvGrpSpPr/>
          <p:nvPr/>
        </p:nvGrpSpPr>
        <p:grpSpPr>
          <a:xfrm>
            <a:off x="567216" y="211151"/>
            <a:ext cx="4009368" cy="554195"/>
            <a:chOff x="-648866" y="726535"/>
            <a:chExt cx="4009368" cy="554195"/>
          </a:xfrm>
        </p:grpSpPr>
        <p:sp>
          <p:nvSpPr>
            <p:cNvPr id="91" name="Rectangle 90"/>
            <p:cNvSpPr/>
            <p:nvPr/>
          </p:nvSpPr>
          <p:spPr>
            <a:xfrm>
              <a:off x="-648866" y="757510"/>
              <a:ext cx="4009368" cy="523220"/>
            </a:xfrm>
            <a:prstGeom prst="rect">
              <a:avLst/>
            </a:prstGeom>
            <a:solidFill>
              <a:srgbClr val="7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bg2"/>
                </a:solidFill>
                <a:latin typeface="Century Gothic" panose="020B0502020202020204" pitchFamily="34" charset="0"/>
              </a:endParaRPr>
            </a:p>
          </p:txBody>
        </p:sp>
        <p:sp>
          <p:nvSpPr>
            <p:cNvPr id="92" name="TextBox 91"/>
            <p:cNvSpPr txBox="1"/>
            <p:nvPr/>
          </p:nvSpPr>
          <p:spPr>
            <a:xfrm>
              <a:off x="-545696" y="726535"/>
              <a:ext cx="3863370" cy="523220"/>
            </a:xfrm>
            <a:prstGeom prst="rect">
              <a:avLst/>
            </a:prstGeom>
            <a:noFill/>
          </p:spPr>
          <p:txBody>
            <a:bodyPr wrap="square" rtlCol="0">
              <a:spAutoFit/>
            </a:bodyPr>
            <a:lstStyle/>
            <a:p>
              <a:r>
                <a:rPr lang="en-US" sz="2800" dirty="0">
                  <a:solidFill>
                    <a:schemeClr val="bg1"/>
                  </a:solidFill>
                  <a:latin typeface="Century Gothic" panose="020B0502020202020204" pitchFamily="34" charset="0"/>
                </a:rPr>
                <a:t>Today’s Menu Items </a:t>
              </a:r>
            </a:p>
          </p:txBody>
        </p:sp>
      </p:grpSp>
      <p:sp>
        <p:nvSpPr>
          <p:cNvPr id="93" name="TextBox 92"/>
          <p:cNvSpPr txBox="1"/>
          <p:nvPr/>
        </p:nvSpPr>
        <p:spPr>
          <a:xfrm>
            <a:off x="5971769" y="2660043"/>
            <a:ext cx="2204063" cy="369332"/>
          </a:xfrm>
          <a:prstGeom prst="rect">
            <a:avLst/>
          </a:prstGeom>
          <a:solidFill>
            <a:srgbClr val="002060"/>
          </a:solidFill>
        </p:spPr>
        <p:txBody>
          <a:bodyPr wrap="square" rtlCol="0">
            <a:spAutoFit/>
          </a:bodyPr>
          <a:lstStyle/>
          <a:p>
            <a:pPr algn="ctr"/>
            <a:r>
              <a:rPr lang="en-US" dirty="0">
                <a:solidFill>
                  <a:schemeClr val="bg1"/>
                </a:solidFill>
              </a:rPr>
              <a:t>2 components entrée </a:t>
            </a:r>
          </a:p>
        </p:txBody>
      </p:sp>
      <p:sp>
        <p:nvSpPr>
          <p:cNvPr id="94" name="TextBox 93"/>
          <p:cNvSpPr txBox="1"/>
          <p:nvPr/>
        </p:nvSpPr>
        <p:spPr>
          <a:xfrm>
            <a:off x="1975401" y="2660043"/>
            <a:ext cx="3696498" cy="369332"/>
          </a:xfrm>
          <a:prstGeom prst="rect">
            <a:avLst/>
          </a:prstGeom>
          <a:solidFill>
            <a:srgbClr val="002060"/>
          </a:solidFill>
        </p:spPr>
        <p:txBody>
          <a:bodyPr wrap="square" rtlCol="0">
            <a:spAutoFit/>
          </a:bodyPr>
          <a:lstStyle/>
          <a:p>
            <a:pPr algn="ctr"/>
            <a:r>
              <a:rPr lang="en-US" dirty="0">
                <a:solidFill>
                  <a:schemeClr val="bg1"/>
                </a:solidFill>
              </a:rPr>
              <a:t>1 component food items </a:t>
            </a:r>
          </a:p>
        </p:txBody>
      </p:sp>
      <p:pic>
        <p:nvPicPr>
          <p:cNvPr id="1048" name="Picture 24" descr="Schools &amp; Foodservice - Fresh Innovatio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346731">
            <a:off x="1868476" y="1347587"/>
            <a:ext cx="1672202" cy="12183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46" name="Picture 22" descr="Juicy Juice Veggie Orange Medley Single Serve - 4.23 Fl. Oz. - Round Eye  Supply"/>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9942" t="11848" r="29653" b="12810"/>
          <a:stretch/>
        </p:blipFill>
        <p:spPr bwMode="auto">
          <a:xfrm>
            <a:off x="3578354" y="823322"/>
            <a:ext cx="955402" cy="1781503"/>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Driftwood Dairy 10724 Lower Azusa Rd El Monte, CA Dairy Products Wholesale  - MapQues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19583" y1="38000" x2="20833" y2="66250"/>
                        <a14:foregroundMark x1="75833" y1="22500" x2="80000" y2="38500"/>
                        <a14:foregroundMark x1="75833" y1="22500" x2="27500" y2="22500"/>
                        <a14:foregroundMark x1="28333" y1="22000" x2="20833" y2="38000"/>
                        <a14:foregroundMark x1="80000" y1="38000" x2="79167" y2="70000"/>
                        <a14:foregroundMark x1="18333" y1="79750" x2="71250" y2="80000"/>
                        <a14:foregroundMark x1="18333" y1="64750" x2="20000" y2="76750"/>
                      </a14:backgroundRemoval>
                    </a14:imgEffect>
                  </a14:imgLayer>
                </a14:imgProps>
              </a:ext>
              <a:ext uri="{28A0092B-C50C-407E-A947-70E740481C1C}">
                <a14:useLocalDpi xmlns:a14="http://schemas.microsoft.com/office/drawing/2010/main" val="0"/>
              </a:ext>
            </a:extLst>
          </a:blip>
          <a:srcRect l="13945" t="18785" r="15097" b="17504"/>
          <a:stretch/>
        </p:blipFill>
        <p:spPr bwMode="auto">
          <a:xfrm>
            <a:off x="4576584" y="750131"/>
            <a:ext cx="1253435" cy="187570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50" name="Picture 26" descr="Tony's 4&quot; Round Galaxy Cheese Pizza Case | FoodServiceDirect"/>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a:off x="6117536" y="697974"/>
            <a:ext cx="1985776" cy="199625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6" name="Picture 2" descr="Green tick checkmark icon Royalty Free Vector Image"/>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22778" b="70463" l="27300" r="74400"/>
                    </a14:imgEffect>
                  </a14:imgLayer>
                </a14:imgProps>
              </a:ext>
              <a:ext uri="{28A0092B-C50C-407E-A947-70E740481C1C}">
                <a14:useLocalDpi xmlns:a14="http://schemas.microsoft.com/office/drawing/2010/main" val="0"/>
              </a:ext>
            </a:extLst>
          </a:blip>
          <a:srcRect l="27132" t="22234" r="26670" b="29888"/>
          <a:stretch/>
        </p:blipFill>
        <p:spPr bwMode="auto">
          <a:xfrm>
            <a:off x="6108936" y="3359209"/>
            <a:ext cx="1935332" cy="2166151"/>
          </a:xfrm>
          <a:prstGeom prst="rect">
            <a:avLst/>
          </a:prstGeom>
          <a:noFill/>
          <a:effectLst>
            <a:glow rad="1397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grpSp>
        <p:nvGrpSpPr>
          <p:cNvPr id="104" name="Group 103"/>
          <p:cNvGrpSpPr/>
          <p:nvPr/>
        </p:nvGrpSpPr>
        <p:grpSpPr>
          <a:xfrm>
            <a:off x="1528909" y="5664802"/>
            <a:ext cx="4992185" cy="758195"/>
            <a:chOff x="0" y="5573013"/>
            <a:chExt cx="4992185" cy="758195"/>
          </a:xfrm>
        </p:grpSpPr>
        <p:sp>
          <p:nvSpPr>
            <p:cNvPr id="105" name="Rectangle 104"/>
            <p:cNvSpPr/>
            <p:nvPr/>
          </p:nvSpPr>
          <p:spPr>
            <a:xfrm>
              <a:off x="0" y="5573013"/>
              <a:ext cx="4927296" cy="758195"/>
            </a:xfrm>
            <a:prstGeom prst="rect">
              <a:avLst/>
            </a:prstGeom>
            <a:solidFill>
              <a:srgbClr val="7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6" name="TextBox 105"/>
            <p:cNvSpPr txBox="1"/>
            <p:nvPr/>
          </p:nvSpPr>
          <p:spPr>
            <a:xfrm>
              <a:off x="10277" y="5684915"/>
              <a:ext cx="4981908" cy="523220"/>
            </a:xfrm>
            <a:prstGeom prst="rect">
              <a:avLst/>
            </a:prstGeom>
            <a:noFill/>
          </p:spPr>
          <p:txBody>
            <a:bodyPr wrap="square" rtlCol="0">
              <a:spAutoFit/>
            </a:bodyPr>
            <a:lstStyle/>
            <a:p>
              <a:r>
                <a:rPr lang="en-US" sz="2800" dirty="0">
                  <a:solidFill>
                    <a:schemeClr val="bg1"/>
                  </a:solidFill>
                  <a:latin typeface="Century Gothic" panose="020B0502020202020204" pitchFamily="34" charset="0"/>
                </a:rPr>
                <a:t>Is this a reimbursable meal?</a:t>
              </a:r>
            </a:p>
          </p:txBody>
        </p:sp>
      </p:grpSp>
      <p:grpSp>
        <p:nvGrpSpPr>
          <p:cNvPr id="5" name="Group 4">
            <a:extLst>
              <a:ext uri="{FF2B5EF4-FFF2-40B4-BE49-F238E27FC236}">
                <a16:creationId xmlns:a16="http://schemas.microsoft.com/office/drawing/2014/main" id="{FEE6C55A-B1DF-78FE-BA6C-27CB792BB4CE}"/>
              </a:ext>
            </a:extLst>
          </p:cNvPr>
          <p:cNvGrpSpPr/>
          <p:nvPr/>
        </p:nvGrpSpPr>
        <p:grpSpPr>
          <a:xfrm>
            <a:off x="7391148" y="4204249"/>
            <a:ext cx="1569368" cy="2538912"/>
            <a:chOff x="7391148" y="4204249"/>
            <a:chExt cx="1569368" cy="2538912"/>
          </a:xfrm>
        </p:grpSpPr>
        <p:grpSp>
          <p:nvGrpSpPr>
            <p:cNvPr id="10" name="Group 9">
              <a:extLst>
                <a:ext uri="{FF2B5EF4-FFF2-40B4-BE49-F238E27FC236}">
                  <a16:creationId xmlns:a16="http://schemas.microsoft.com/office/drawing/2014/main" id="{03569424-2588-B9FE-815E-1880B579BF1E}"/>
                </a:ext>
              </a:extLst>
            </p:cNvPr>
            <p:cNvGrpSpPr/>
            <p:nvPr/>
          </p:nvGrpSpPr>
          <p:grpSpPr>
            <a:xfrm>
              <a:off x="7391148" y="4204249"/>
              <a:ext cx="1569368" cy="2538912"/>
              <a:chOff x="3627610" y="3924577"/>
              <a:chExt cx="1475648" cy="2073568"/>
            </a:xfrm>
          </p:grpSpPr>
          <p:grpSp>
            <p:nvGrpSpPr>
              <p:cNvPr id="13" name="Group 12">
                <a:extLst>
                  <a:ext uri="{FF2B5EF4-FFF2-40B4-BE49-F238E27FC236}">
                    <a16:creationId xmlns:a16="http://schemas.microsoft.com/office/drawing/2014/main" id="{DD1861A4-F0CF-A34A-BBF2-A198B4D2B854}"/>
                  </a:ext>
                </a:extLst>
              </p:cNvPr>
              <p:cNvGrpSpPr/>
              <p:nvPr/>
            </p:nvGrpSpPr>
            <p:grpSpPr>
              <a:xfrm>
                <a:off x="3966959" y="5234079"/>
                <a:ext cx="861710" cy="444635"/>
                <a:chOff x="6783868" y="4995224"/>
                <a:chExt cx="861710" cy="444635"/>
              </a:xfrm>
              <a:solidFill>
                <a:srgbClr val="97663B"/>
              </a:solidFill>
            </p:grpSpPr>
            <p:sp>
              <p:nvSpPr>
                <p:cNvPr id="50" name="Freeform: Shape 121">
                  <a:extLst>
                    <a:ext uri="{FF2B5EF4-FFF2-40B4-BE49-F238E27FC236}">
                      <a16:creationId xmlns:a16="http://schemas.microsoft.com/office/drawing/2014/main" id="{7E098C57-BAAE-FDCE-3EC9-E7F797A1002E}"/>
                    </a:ext>
                  </a:extLst>
                </p:cNvPr>
                <p:cNvSpPr/>
                <p:nvPr/>
              </p:nvSpPr>
              <p:spPr>
                <a:xfrm>
                  <a:off x="6783868" y="4999747"/>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grp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51" name="Freeform: Shape 122">
                  <a:extLst>
                    <a:ext uri="{FF2B5EF4-FFF2-40B4-BE49-F238E27FC236}">
                      <a16:creationId xmlns:a16="http://schemas.microsoft.com/office/drawing/2014/main" id="{2BEB32FE-9196-1417-388E-3C83F42DF06B}"/>
                    </a:ext>
                  </a:extLst>
                </p:cNvPr>
                <p:cNvSpPr/>
                <p:nvPr/>
              </p:nvSpPr>
              <p:spPr>
                <a:xfrm flipH="1">
                  <a:off x="7433995" y="4995224"/>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grp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14" name="Group 13">
                <a:extLst>
                  <a:ext uri="{FF2B5EF4-FFF2-40B4-BE49-F238E27FC236}">
                    <a16:creationId xmlns:a16="http://schemas.microsoft.com/office/drawing/2014/main" id="{07D834FE-6D91-0FC7-AACF-823C59AFD391}"/>
                  </a:ext>
                </a:extLst>
              </p:cNvPr>
              <p:cNvGrpSpPr/>
              <p:nvPr/>
            </p:nvGrpSpPr>
            <p:grpSpPr>
              <a:xfrm>
                <a:off x="4116588" y="5716829"/>
                <a:ext cx="570707" cy="281316"/>
                <a:chOff x="8321137" y="5334839"/>
                <a:chExt cx="570707" cy="281316"/>
              </a:xfrm>
            </p:grpSpPr>
            <p:sp>
              <p:nvSpPr>
                <p:cNvPr id="44" name="Rectangle 19">
                  <a:extLst>
                    <a:ext uri="{FF2B5EF4-FFF2-40B4-BE49-F238E27FC236}">
                      <a16:creationId xmlns:a16="http://schemas.microsoft.com/office/drawing/2014/main" id="{F26D5C00-844A-C365-A815-E10698F87CF9}"/>
                    </a:ext>
                  </a:extLst>
                </p:cNvPr>
                <p:cNvSpPr/>
                <p:nvPr/>
              </p:nvSpPr>
              <p:spPr>
                <a:xfrm>
                  <a:off x="8388972" y="5334840"/>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47" name="Rectangle 19">
                  <a:extLst>
                    <a:ext uri="{FF2B5EF4-FFF2-40B4-BE49-F238E27FC236}">
                      <a16:creationId xmlns:a16="http://schemas.microsoft.com/office/drawing/2014/main" id="{D4ADEF09-2FD8-9F3D-A480-92659AE94F2D}"/>
                    </a:ext>
                  </a:extLst>
                </p:cNvPr>
                <p:cNvSpPr/>
                <p:nvPr/>
              </p:nvSpPr>
              <p:spPr>
                <a:xfrm flipH="1">
                  <a:off x="8658740" y="5334839"/>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48" name="Rectangle 19">
                  <a:extLst>
                    <a:ext uri="{FF2B5EF4-FFF2-40B4-BE49-F238E27FC236}">
                      <a16:creationId xmlns:a16="http://schemas.microsoft.com/office/drawing/2014/main" id="{944705AA-41B4-2942-6057-14ABDF2F80C2}"/>
                    </a:ext>
                  </a:extLst>
                </p:cNvPr>
                <p:cNvSpPr/>
                <p:nvPr/>
              </p:nvSpPr>
              <p:spPr>
                <a:xfrm flipH="1">
                  <a:off x="8321137" y="5532209"/>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864826"/>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49" name="Rectangle 19">
                  <a:extLst>
                    <a:ext uri="{FF2B5EF4-FFF2-40B4-BE49-F238E27FC236}">
                      <a16:creationId xmlns:a16="http://schemas.microsoft.com/office/drawing/2014/main" id="{B8FF0282-FC33-D9B4-4904-E2768054F937}"/>
                    </a:ext>
                  </a:extLst>
                </p:cNvPr>
                <p:cNvSpPr/>
                <p:nvPr/>
              </p:nvSpPr>
              <p:spPr>
                <a:xfrm>
                  <a:off x="8660264" y="5532209"/>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864826"/>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sp>
            <p:nvSpPr>
              <p:cNvPr id="15" name="Rectangle 44">
                <a:extLst>
                  <a:ext uri="{FF2B5EF4-FFF2-40B4-BE49-F238E27FC236}">
                    <a16:creationId xmlns:a16="http://schemas.microsoft.com/office/drawing/2014/main" id="{AF689AA9-A2F6-4CD2-8948-6EC6EAA6F61B}"/>
                  </a:ext>
                </a:extLst>
              </p:cNvPr>
              <p:cNvSpPr/>
              <p:nvPr/>
            </p:nvSpPr>
            <p:spPr>
              <a:xfrm>
                <a:off x="4121366" y="5487275"/>
                <a:ext cx="550867" cy="302867"/>
              </a:xfrm>
              <a:custGeom>
                <a:avLst/>
                <a:gdLst>
                  <a:gd name="connsiteX0" fmla="*/ 0 w 457200"/>
                  <a:gd name="connsiteY0" fmla="*/ 0 h 208045"/>
                  <a:gd name="connsiteX1" fmla="*/ 457200 w 457200"/>
                  <a:gd name="connsiteY1" fmla="*/ 0 h 208045"/>
                  <a:gd name="connsiteX2" fmla="*/ 457200 w 457200"/>
                  <a:gd name="connsiteY2" fmla="*/ 208045 h 208045"/>
                  <a:gd name="connsiteX3" fmla="*/ 0 w 457200"/>
                  <a:gd name="connsiteY3" fmla="*/ 208045 h 208045"/>
                  <a:gd name="connsiteX4" fmla="*/ 0 w 457200"/>
                  <a:gd name="connsiteY4" fmla="*/ 0 h 208045"/>
                  <a:gd name="connsiteX0" fmla="*/ 0 w 476250"/>
                  <a:gd name="connsiteY0" fmla="*/ 0 h 208045"/>
                  <a:gd name="connsiteX1" fmla="*/ 476250 w 476250"/>
                  <a:gd name="connsiteY1" fmla="*/ 0 h 208045"/>
                  <a:gd name="connsiteX2" fmla="*/ 476250 w 476250"/>
                  <a:gd name="connsiteY2" fmla="*/ 208045 h 208045"/>
                  <a:gd name="connsiteX3" fmla="*/ 19050 w 476250"/>
                  <a:gd name="connsiteY3" fmla="*/ 208045 h 208045"/>
                  <a:gd name="connsiteX4" fmla="*/ 0 w 476250"/>
                  <a:gd name="connsiteY4" fmla="*/ 0 h 208045"/>
                  <a:gd name="connsiteX0" fmla="*/ 57150 w 533400"/>
                  <a:gd name="connsiteY0" fmla="*/ 0 h 208045"/>
                  <a:gd name="connsiteX1" fmla="*/ 533400 w 533400"/>
                  <a:gd name="connsiteY1" fmla="*/ 0 h 208045"/>
                  <a:gd name="connsiteX2" fmla="*/ 533400 w 533400"/>
                  <a:gd name="connsiteY2" fmla="*/ 208045 h 208045"/>
                  <a:gd name="connsiteX3" fmla="*/ 0 w 533400"/>
                  <a:gd name="connsiteY3" fmla="*/ 169945 h 208045"/>
                  <a:gd name="connsiteX4" fmla="*/ 57150 w 533400"/>
                  <a:gd name="connsiteY4" fmla="*/ 0 h 208045"/>
                  <a:gd name="connsiteX0" fmla="*/ 57150 w 547688"/>
                  <a:gd name="connsiteY0" fmla="*/ 9525 h 217570"/>
                  <a:gd name="connsiteX1" fmla="*/ 547688 w 547688"/>
                  <a:gd name="connsiteY1" fmla="*/ 0 h 217570"/>
                  <a:gd name="connsiteX2" fmla="*/ 533400 w 547688"/>
                  <a:gd name="connsiteY2" fmla="*/ 217570 h 217570"/>
                  <a:gd name="connsiteX3" fmla="*/ 0 w 547688"/>
                  <a:gd name="connsiteY3" fmla="*/ 179470 h 217570"/>
                  <a:gd name="connsiteX4" fmla="*/ 57150 w 547688"/>
                  <a:gd name="connsiteY4" fmla="*/ 9525 h 217570"/>
                  <a:gd name="connsiteX0" fmla="*/ 57150 w 566738"/>
                  <a:gd name="connsiteY0" fmla="*/ 9525 h 179470"/>
                  <a:gd name="connsiteX1" fmla="*/ 547688 w 566738"/>
                  <a:gd name="connsiteY1" fmla="*/ 0 h 179470"/>
                  <a:gd name="connsiteX2" fmla="*/ 566738 w 566738"/>
                  <a:gd name="connsiteY2" fmla="*/ 155657 h 179470"/>
                  <a:gd name="connsiteX3" fmla="*/ 0 w 566738"/>
                  <a:gd name="connsiteY3" fmla="*/ 179470 h 179470"/>
                  <a:gd name="connsiteX4" fmla="*/ 57150 w 566738"/>
                  <a:gd name="connsiteY4" fmla="*/ 9525 h 179470"/>
                  <a:gd name="connsiteX0" fmla="*/ 57150 w 566738"/>
                  <a:gd name="connsiteY0" fmla="*/ 9525 h 185857"/>
                  <a:gd name="connsiteX1" fmla="*/ 547688 w 566738"/>
                  <a:gd name="connsiteY1" fmla="*/ 0 h 185857"/>
                  <a:gd name="connsiteX2" fmla="*/ 566738 w 566738"/>
                  <a:gd name="connsiteY2" fmla="*/ 155657 h 185857"/>
                  <a:gd name="connsiteX3" fmla="*/ 0 w 566738"/>
                  <a:gd name="connsiteY3" fmla="*/ 179470 h 185857"/>
                  <a:gd name="connsiteX4" fmla="*/ 57150 w 566738"/>
                  <a:gd name="connsiteY4" fmla="*/ 9525 h 185857"/>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600076"/>
                  <a:gd name="connsiteY0" fmla="*/ 9525 h 205208"/>
                  <a:gd name="connsiteX1" fmla="*/ 547688 w 600076"/>
                  <a:gd name="connsiteY1" fmla="*/ 0 h 205208"/>
                  <a:gd name="connsiteX2" fmla="*/ 600076 w 600076"/>
                  <a:gd name="connsiteY2" fmla="*/ 169945 h 205208"/>
                  <a:gd name="connsiteX3" fmla="*/ 0 w 600076"/>
                  <a:gd name="connsiteY3" fmla="*/ 179470 h 205208"/>
                  <a:gd name="connsiteX4" fmla="*/ 57150 w 600076"/>
                  <a:gd name="connsiteY4" fmla="*/ 9525 h 205208"/>
                  <a:gd name="connsiteX0" fmla="*/ 57150 w 600076"/>
                  <a:gd name="connsiteY0" fmla="*/ 9525 h 205208"/>
                  <a:gd name="connsiteX1" fmla="*/ 547688 w 600076"/>
                  <a:gd name="connsiteY1" fmla="*/ 0 h 205208"/>
                  <a:gd name="connsiteX2" fmla="*/ 600076 w 600076"/>
                  <a:gd name="connsiteY2" fmla="*/ 169945 h 205208"/>
                  <a:gd name="connsiteX3" fmla="*/ 0 w 600076"/>
                  <a:gd name="connsiteY3" fmla="*/ 179470 h 205208"/>
                  <a:gd name="connsiteX4" fmla="*/ 57150 w 600076"/>
                  <a:gd name="connsiteY4" fmla="*/ 9525 h 205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6" h="205208">
                    <a:moveTo>
                      <a:pt x="57150" y="9525"/>
                    </a:moveTo>
                    <a:cubicBezTo>
                      <a:pt x="234951" y="44450"/>
                      <a:pt x="369887" y="60325"/>
                      <a:pt x="547688" y="0"/>
                    </a:cubicBezTo>
                    <a:lnTo>
                      <a:pt x="600076" y="169945"/>
                    </a:lnTo>
                    <a:cubicBezTo>
                      <a:pt x="439738" y="225508"/>
                      <a:pt x="198438" y="204869"/>
                      <a:pt x="0" y="179470"/>
                    </a:cubicBezTo>
                    <a:lnTo>
                      <a:pt x="57150" y="9525"/>
                    </a:lnTo>
                    <a:close/>
                  </a:path>
                </a:pathLst>
              </a:custGeom>
              <a:solidFill>
                <a:sysClr val="windowText" lastClr="000000"/>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nvGrpSpPr>
              <p:cNvPr id="16" name="Group 15">
                <a:extLst>
                  <a:ext uri="{FF2B5EF4-FFF2-40B4-BE49-F238E27FC236}">
                    <a16:creationId xmlns:a16="http://schemas.microsoft.com/office/drawing/2014/main" id="{12398295-5C3B-8289-A6EC-5E9C50DC8FDF}"/>
                  </a:ext>
                </a:extLst>
              </p:cNvPr>
              <p:cNvGrpSpPr/>
              <p:nvPr/>
            </p:nvGrpSpPr>
            <p:grpSpPr>
              <a:xfrm>
                <a:off x="4061105" y="5032138"/>
                <a:ext cx="709613" cy="522520"/>
                <a:chOff x="1916909" y="3505263"/>
                <a:chExt cx="709613" cy="522520"/>
              </a:xfrm>
            </p:grpSpPr>
            <p:sp>
              <p:nvSpPr>
                <p:cNvPr id="32" name="Rectangle: Rounded Corners 20">
                  <a:extLst>
                    <a:ext uri="{FF2B5EF4-FFF2-40B4-BE49-F238E27FC236}">
                      <a16:creationId xmlns:a16="http://schemas.microsoft.com/office/drawing/2014/main" id="{E26B1935-76DC-CE26-CBD6-D71E355A87B8}"/>
                    </a:ext>
                  </a:extLst>
                </p:cNvPr>
                <p:cNvSpPr/>
                <p:nvPr/>
              </p:nvSpPr>
              <p:spPr>
                <a:xfrm>
                  <a:off x="1997110" y="3512017"/>
                  <a:ext cx="507384" cy="410268"/>
                </a:xfrm>
                <a:custGeom>
                  <a:avLst/>
                  <a:gdLst>
                    <a:gd name="connsiteX0" fmla="*/ 0 w 533400"/>
                    <a:gd name="connsiteY0" fmla="*/ 65846 h 395071"/>
                    <a:gd name="connsiteX1" fmla="*/ 65846 w 533400"/>
                    <a:gd name="connsiteY1" fmla="*/ 0 h 395071"/>
                    <a:gd name="connsiteX2" fmla="*/ 467554 w 533400"/>
                    <a:gd name="connsiteY2" fmla="*/ 0 h 395071"/>
                    <a:gd name="connsiteX3" fmla="*/ 533400 w 533400"/>
                    <a:gd name="connsiteY3" fmla="*/ 65846 h 395071"/>
                    <a:gd name="connsiteX4" fmla="*/ 533400 w 533400"/>
                    <a:gd name="connsiteY4" fmla="*/ 329225 h 395071"/>
                    <a:gd name="connsiteX5" fmla="*/ 467554 w 533400"/>
                    <a:gd name="connsiteY5" fmla="*/ 395071 h 395071"/>
                    <a:gd name="connsiteX6" fmla="*/ 65846 w 533400"/>
                    <a:gd name="connsiteY6" fmla="*/ 395071 h 395071"/>
                    <a:gd name="connsiteX7" fmla="*/ 0 w 533400"/>
                    <a:gd name="connsiteY7" fmla="*/ 329225 h 395071"/>
                    <a:gd name="connsiteX8" fmla="*/ 0 w 533400"/>
                    <a:gd name="connsiteY8" fmla="*/ 65846 h 395071"/>
                    <a:gd name="connsiteX0" fmla="*/ 16933 w 550333"/>
                    <a:gd name="connsiteY0" fmla="*/ 65846 h 395071"/>
                    <a:gd name="connsiteX1" fmla="*/ 82779 w 550333"/>
                    <a:gd name="connsiteY1" fmla="*/ 0 h 395071"/>
                    <a:gd name="connsiteX2" fmla="*/ 484487 w 550333"/>
                    <a:gd name="connsiteY2" fmla="*/ 0 h 395071"/>
                    <a:gd name="connsiteX3" fmla="*/ 550333 w 550333"/>
                    <a:gd name="connsiteY3" fmla="*/ 65846 h 395071"/>
                    <a:gd name="connsiteX4" fmla="*/ 550333 w 550333"/>
                    <a:gd name="connsiteY4" fmla="*/ 329225 h 395071"/>
                    <a:gd name="connsiteX5" fmla="*/ 484487 w 550333"/>
                    <a:gd name="connsiteY5" fmla="*/ 395071 h 395071"/>
                    <a:gd name="connsiteX6" fmla="*/ 82779 w 550333"/>
                    <a:gd name="connsiteY6" fmla="*/ 395071 h 395071"/>
                    <a:gd name="connsiteX7" fmla="*/ 16933 w 550333"/>
                    <a:gd name="connsiteY7" fmla="*/ 329225 h 395071"/>
                    <a:gd name="connsiteX8" fmla="*/ 16933 w 550333"/>
                    <a:gd name="connsiteY8" fmla="*/ 65846 h 395071"/>
                    <a:gd name="connsiteX0" fmla="*/ 16933 w 563033"/>
                    <a:gd name="connsiteY0" fmla="*/ 65846 h 395071"/>
                    <a:gd name="connsiteX1" fmla="*/ 82779 w 563033"/>
                    <a:gd name="connsiteY1" fmla="*/ 0 h 395071"/>
                    <a:gd name="connsiteX2" fmla="*/ 484487 w 563033"/>
                    <a:gd name="connsiteY2" fmla="*/ 0 h 395071"/>
                    <a:gd name="connsiteX3" fmla="*/ 550333 w 563033"/>
                    <a:gd name="connsiteY3" fmla="*/ 65846 h 395071"/>
                    <a:gd name="connsiteX4" fmla="*/ 550333 w 563033"/>
                    <a:gd name="connsiteY4" fmla="*/ 329225 h 395071"/>
                    <a:gd name="connsiteX5" fmla="*/ 484487 w 563033"/>
                    <a:gd name="connsiteY5" fmla="*/ 395071 h 395071"/>
                    <a:gd name="connsiteX6" fmla="*/ 82779 w 563033"/>
                    <a:gd name="connsiteY6" fmla="*/ 395071 h 395071"/>
                    <a:gd name="connsiteX7" fmla="*/ 16933 w 563033"/>
                    <a:gd name="connsiteY7" fmla="*/ 329225 h 395071"/>
                    <a:gd name="connsiteX8" fmla="*/ 16933 w 563033"/>
                    <a:gd name="connsiteY8" fmla="*/ 65846 h 395071"/>
                    <a:gd name="connsiteX0" fmla="*/ 16933 w 574443"/>
                    <a:gd name="connsiteY0" fmla="*/ 65846 h 395071"/>
                    <a:gd name="connsiteX1" fmla="*/ 82779 w 574443"/>
                    <a:gd name="connsiteY1" fmla="*/ 0 h 395071"/>
                    <a:gd name="connsiteX2" fmla="*/ 484487 w 574443"/>
                    <a:gd name="connsiteY2" fmla="*/ 0 h 395071"/>
                    <a:gd name="connsiteX3" fmla="*/ 564621 w 574443"/>
                    <a:gd name="connsiteY3" fmla="*/ 63465 h 395071"/>
                    <a:gd name="connsiteX4" fmla="*/ 550333 w 574443"/>
                    <a:gd name="connsiteY4" fmla="*/ 329225 h 395071"/>
                    <a:gd name="connsiteX5" fmla="*/ 484487 w 574443"/>
                    <a:gd name="connsiteY5" fmla="*/ 395071 h 395071"/>
                    <a:gd name="connsiteX6" fmla="*/ 82779 w 574443"/>
                    <a:gd name="connsiteY6" fmla="*/ 395071 h 395071"/>
                    <a:gd name="connsiteX7" fmla="*/ 16933 w 574443"/>
                    <a:gd name="connsiteY7" fmla="*/ 329225 h 395071"/>
                    <a:gd name="connsiteX8" fmla="*/ 16933 w 574443"/>
                    <a:gd name="connsiteY8" fmla="*/ 65846 h 395071"/>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2085"/>
                    <a:gd name="connsiteY0" fmla="*/ 72990 h 402215"/>
                    <a:gd name="connsiteX1" fmla="*/ 75209 w 562085"/>
                    <a:gd name="connsiteY1" fmla="*/ 7144 h 402215"/>
                    <a:gd name="connsiteX2" fmla="*/ 476917 w 562085"/>
                    <a:gd name="connsiteY2" fmla="*/ 0 h 402215"/>
                    <a:gd name="connsiteX3" fmla="*/ 557051 w 562085"/>
                    <a:gd name="connsiteY3" fmla="*/ 70609 h 402215"/>
                    <a:gd name="connsiteX4" fmla="*/ 483232 w 562085"/>
                    <a:gd name="connsiteY4" fmla="*/ 310176 h 402215"/>
                    <a:gd name="connsiteX5" fmla="*/ 476917 w 562085"/>
                    <a:gd name="connsiteY5" fmla="*/ 402215 h 402215"/>
                    <a:gd name="connsiteX6" fmla="*/ 75209 w 562085"/>
                    <a:gd name="connsiteY6" fmla="*/ 402215 h 402215"/>
                    <a:gd name="connsiteX7" fmla="*/ 61750 w 562085"/>
                    <a:gd name="connsiteY7" fmla="*/ 305413 h 402215"/>
                    <a:gd name="connsiteX8" fmla="*/ 9363 w 562085"/>
                    <a:gd name="connsiteY8" fmla="*/ 72990 h 402215"/>
                    <a:gd name="connsiteX0" fmla="*/ 9363 w 563017"/>
                    <a:gd name="connsiteY0" fmla="*/ 72990 h 402215"/>
                    <a:gd name="connsiteX1" fmla="*/ 75209 w 563017"/>
                    <a:gd name="connsiteY1" fmla="*/ 7144 h 402215"/>
                    <a:gd name="connsiteX2" fmla="*/ 476917 w 563017"/>
                    <a:gd name="connsiteY2" fmla="*/ 0 h 402215"/>
                    <a:gd name="connsiteX3" fmla="*/ 557051 w 563017"/>
                    <a:gd name="connsiteY3" fmla="*/ 70609 h 402215"/>
                    <a:gd name="connsiteX4" fmla="*/ 502282 w 563017"/>
                    <a:gd name="connsiteY4" fmla="*/ 317320 h 402215"/>
                    <a:gd name="connsiteX5" fmla="*/ 476917 w 563017"/>
                    <a:gd name="connsiteY5" fmla="*/ 402215 h 402215"/>
                    <a:gd name="connsiteX6" fmla="*/ 75209 w 563017"/>
                    <a:gd name="connsiteY6" fmla="*/ 402215 h 402215"/>
                    <a:gd name="connsiteX7" fmla="*/ 61750 w 563017"/>
                    <a:gd name="connsiteY7" fmla="*/ 305413 h 402215"/>
                    <a:gd name="connsiteX8" fmla="*/ 9363 w 563017"/>
                    <a:gd name="connsiteY8" fmla="*/ 72990 h 402215"/>
                    <a:gd name="connsiteX0" fmla="*/ 11086 w 564740"/>
                    <a:gd name="connsiteY0" fmla="*/ 72990 h 402215"/>
                    <a:gd name="connsiteX1" fmla="*/ 76932 w 564740"/>
                    <a:gd name="connsiteY1" fmla="*/ 7144 h 402215"/>
                    <a:gd name="connsiteX2" fmla="*/ 478640 w 564740"/>
                    <a:gd name="connsiteY2" fmla="*/ 0 h 402215"/>
                    <a:gd name="connsiteX3" fmla="*/ 558774 w 564740"/>
                    <a:gd name="connsiteY3" fmla="*/ 70609 h 402215"/>
                    <a:gd name="connsiteX4" fmla="*/ 504005 w 564740"/>
                    <a:gd name="connsiteY4" fmla="*/ 317320 h 402215"/>
                    <a:gd name="connsiteX5" fmla="*/ 478640 w 564740"/>
                    <a:gd name="connsiteY5" fmla="*/ 402215 h 402215"/>
                    <a:gd name="connsiteX6" fmla="*/ 76932 w 564740"/>
                    <a:gd name="connsiteY6" fmla="*/ 402215 h 402215"/>
                    <a:gd name="connsiteX7" fmla="*/ 63473 w 564740"/>
                    <a:gd name="connsiteY7" fmla="*/ 305413 h 402215"/>
                    <a:gd name="connsiteX8" fmla="*/ 11086 w 564740"/>
                    <a:gd name="connsiteY8" fmla="*/ 72990 h 402215"/>
                    <a:gd name="connsiteX0" fmla="*/ 10678 w 569094"/>
                    <a:gd name="connsiteY0" fmla="*/ 70609 h 402215"/>
                    <a:gd name="connsiteX1" fmla="*/ 81286 w 569094"/>
                    <a:gd name="connsiteY1" fmla="*/ 7144 h 402215"/>
                    <a:gd name="connsiteX2" fmla="*/ 482994 w 569094"/>
                    <a:gd name="connsiteY2" fmla="*/ 0 h 402215"/>
                    <a:gd name="connsiteX3" fmla="*/ 563128 w 569094"/>
                    <a:gd name="connsiteY3" fmla="*/ 70609 h 402215"/>
                    <a:gd name="connsiteX4" fmla="*/ 508359 w 569094"/>
                    <a:gd name="connsiteY4" fmla="*/ 317320 h 402215"/>
                    <a:gd name="connsiteX5" fmla="*/ 482994 w 569094"/>
                    <a:gd name="connsiteY5" fmla="*/ 402215 h 402215"/>
                    <a:gd name="connsiteX6" fmla="*/ 81286 w 569094"/>
                    <a:gd name="connsiteY6" fmla="*/ 402215 h 402215"/>
                    <a:gd name="connsiteX7" fmla="*/ 67827 w 569094"/>
                    <a:gd name="connsiteY7" fmla="*/ 305413 h 402215"/>
                    <a:gd name="connsiteX8" fmla="*/ 10678 w 569094"/>
                    <a:gd name="connsiteY8" fmla="*/ 70609 h 402215"/>
                    <a:gd name="connsiteX0" fmla="*/ 10120 w 575680"/>
                    <a:gd name="connsiteY0" fmla="*/ 82516 h 402215"/>
                    <a:gd name="connsiteX1" fmla="*/ 87872 w 575680"/>
                    <a:gd name="connsiteY1" fmla="*/ 7144 h 402215"/>
                    <a:gd name="connsiteX2" fmla="*/ 489580 w 575680"/>
                    <a:gd name="connsiteY2" fmla="*/ 0 h 402215"/>
                    <a:gd name="connsiteX3" fmla="*/ 569714 w 575680"/>
                    <a:gd name="connsiteY3" fmla="*/ 70609 h 402215"/>
                    <a:gd name="connsiteX4" fmla="*/ 514945 w 575680"/>
                    <a:gd name="connsiteY4" fmla="*/ 317320 h 402215"/>
                    <a:gd name="connsiteX5" fmla="*/ 489580 w 575680"/>
                    <a:gd name="connsiteY5" fmla="*/ 402215 h 402215"/>
                    <a:gd name="connsiteX6" fmla="*/ 87872 w 575680"/>
                    <a:gd name="connsiteY6" fmla="*/ 402215 h 402215"/>
                    <a:gd name="connsiteX7" fmla="*/ 74413 w 575680"/>
                    <a:gd name="connsiteY7" fmla="*/ 305413 h 402215"/>
                    <a:gd name="connsiteX8" fmla="*/ 10120 w 575680"/>
                    <a:gd name="connsiteY8" fmla="*/ 82516 h 402215"/>
                    <a:gd name="connsiteX0" fmla="*/ 10120 w 575680"/>
                    <a:gd name="connsiteY0" fmla="*/ 87489 h 407188"/>
                    <a:gd name="connsiteX1" fmla="*/ 87872 w 575680"/>
                    <a:gd name="connsiteY1" fmla="*/ 12117 h 407188"/>
                    <a:gd name="connsiteX2" fmla="*/ 489580 w 575680"/>
                    <a:gd name="connsiteY2" fmla="*/ 4973 h 407188"/>
                    <a:gd name="connsiteX3" fmla="*/ 569714 w 575680"/>
                    <a:gd name="connsiteY3" fmla="*/ 75582 h 407188"/>
                    <a:gd name="connsiteX4" fmla="*/ 514945 w 575680"/>
                    <a:gd name="connsiteY4" fmla="*/ 322293 h 407188"/>
                    <a:gd name="connsiteX5" fmla="*/ 489580 w 575680"/>
                    <a:gd name="connsiteY5" fmla="*/ 407188 h 407188"/>
                    <a:gd name="connsiteX6" fmla="*/ 87872 w 575680"/>
                    <a:gd name="connsiteY6" fmla="*/ 407188 h 407188"/>
                    <a:gd name="connsiteX7" fmla="*/ 74413 w 575680"/>
                    <a:gd name="connsiteY7" fmla="*/ 310386 h 407188"/>
                    <a:gd name="connsiteX8" fmla="*/ 10120 w 575680"/>
                    <a:gd name="connsiteY8" fmla="*/ 87489 h 407188"/>
                    <a:gd name="connsiteX0" fmla="*/ 10120 w 575680"/>
                    <a:gd name="connsiteY0" fmla="*/ 90569 h 410268"/>
                    <a:gd name="connsiteX1" fmla="*/ 87872 w 575680"/>
                    <a:gd name="connsiteY1" fmla="*/ 15197 h 410268"/>
                    <a:gd name="connsiteX2" fmla="*/ 489580 w 575680"/>
                    <a:gd name="connsiteY2" fmla="*/ 8053 h 410268"/>
                    <a:gd name="connsiteX3" fmla="*/ 569714 w 575680"/>
                    <a:gd name="connsiteY3" fmla="*/ 78662 h 410268"/>
                    <a:gd name="connsiteX4" fmla="*/ 514945 w 575680"/>
                    <a:gd name="connsiteY4" fmla="*/ 325373 h 410268"/>
                    <a:gd name="connsiteX5" fmla="*/ 489580 w 575680"/>
                    <a:gd name="connsiteY5" fmla="*/ 410268 h 410268"/>
                    <a:gd name="connsiteX6" fmla="*/ 87872 w 575680"/>
                    <a:gd name="connsiteY6" fmla="*/ 410268 h 410268"/>
                    <a:gd name="connsiteX7" fmla="*/ 74413 w 575680"/>
                    <a:gd name="connsiteY7" fmla="*/ 313466 h 410268"/>
                    <a:gd name="connsiteX8" fmla="*/ 10120 w 575680"/>
                    <a:gd name="connsiteY8" fmla="*/ 90569 h 41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680" h="410268">
                      <a:moveTo>
                        <a:pt x="10120" y="90569"/>
                      </a:moveTo>
                      <a:cubicBezTo>
                        <a:pt x="10120" y="54203"/>
                        <a:pt x="51506" y="15197"/>
                        <a:pt x="87872" y="15197"/>
                      </a:cubicBezTo>
                      <a:cubicBezTo>
                        <a:pt x="176531" y="-8615"/>
                        <a:pt x="360440" y="909"/>
                        <a:pt x="489580" y="8053"/>
                      </a:cubicBezTo>
                      <a:cubicBezTo>
                        <a:pt x="525946" y="8053"/>
                        <a:pt x="569714" y="42296"/>
                        <a:pt x="569714" y="78662"/>
                      </a:cubicBezTo>
                      <a:cubicBezTo>
                        <a:pt x="598289" y="161692"/>
                        <a:pt x="514945" y="237580"/>
                        <a:pt x="514945" y="325373"/>
                      </a:cubicBezTo>
                      <a:cubicBezTo>
                        <a:pt x="514945" y="361739"/>
                        <a:pt x="525946" y="410268"/>
                        <a:pt x="489580" y="410268"/>
                      </a:cubicBezTo>
                      <a:lnTo>
                        <a:pt x="87872" y="410268"/>
                      </a:lnTo>
                      <a:cubicBezTo>
                        <a:pt x="51506" y="410268"/>
                        <a:pt x="105369" y="337926"/>
                        <a:pt x="74413" y="313466"/>
                      </a:cubicBezTo>
                      <a:cubicBezTo>
                        <a:pt x="74413" y="225673"/>
                        <a:pt x="-32743" y="175981"/>
                        <a:pt x="10120" y="90569"/>
                      </a:cubicBezTo>
                      <a:close/>
                    </a:path>
                  </a:pathLst>
                </a:custGeom>
                <a:solidFill>
                  <a:srgbClr val="608A15"/>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33" name="Freeform: Shape 113">
                  <a:extLst>
                    <a:ext uri="{FF2B5EF4-FFF2-40B4-BE49-F238E27FC236}">
                      <a16:creationId xmlns:a16="http://schemas.microsoft.com/office/drawing/2014/main" id="{7075F542-F796-F060-651B-A2A3D81AFDC7}"/>
                    </a:ext>
                  </a:extLst>
                </p:cNvPr>
                <p:cNvSpPr/>
                <p:nvPr/>
              </p:nvSpPr>
              <p:spPr>
                <a:xfrm>
                  <a:off x="2174357" y="3505263"/>
                  <a:ext cx="164305" cy="135245"/>
                </a:xfrm>
                <a:custGeom>
                  <a:avLst/>
                  <a:gdLst>
                    <a:gd name="connsiteX0" fmla="*/ 0 w 147638"/>
                    <a:gd name="connsiteY0" fmla="*/ 4762 h 57150"/>
                    <a:gd name="connsiteX1" fmla="*/ 147638 w 147638"/>
                    <a:gd name="connsiteY1" fmla="*/ 0 h 57150"/>
                    <a:gd name="connsiteX2" fmla="*/ 147638 w 147638"/>
                    <a:gd name="connsiteY2" fmla="*/ 54769 h 57150"/>
                    <a:gd name="connsiteX3" fmla="*/ 2382 w 147638"/>
                    <a:gd name="connsiteY3" fmla="*/ 57150 h 57150"/>
                    <a:gd name="connsiteX4" fmla="*/ 0 w 147638"/>
                    <a:gd name="connsiteY4" fmla="*/ 4762 h 57150"/>
                    <a:gd name="connsiteX0" fmla="*/ 0 w 147638"/>
                    <a:gd name="connsiteY0" fmla="*/ 4762 h 83359"/>
                    <a:gd name="connsiteX1" fmla="*/ 147638 w 147638"/>
                    <a:gd name="connsiteY1" fmla="*/ 0 h 83359"/>
                    <a:gd name="connsiteX2" fmla="*/ 147638 w 147638"/>
                    <a:gd name="connsiteY2" fmla="*/ 54769 h 83359"/>
                    <a:gd name="connsiteX3" fmla="*/ 73819 w 147638"/>
                    <a:gd name="connsiteY3" fmla="*/ 83344 h 83359"/>
                    <a:gd name="connsiteX4" fmla="*/ 2382 w 147638"/>
                    <a:gd name="connsiteY4" fmla="*/ 57150 h 83359"/>
                    <a:gd name="connsiteX5" fmla="*/ 0 w 147638"/>
                    <a:gd name="connsiteY5" fmla="*/ 4762 h 83359"/>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96296"/>
                    <a:gd name="connsiteX1" fmla="*/ 147638 w 147638"/>
                    <a:gd name="connsiteY1" fmla="*/ 0 h 96296"/>
                    <a:gd name="connsiteX2" fmla="*/ 147638 w 147638"/>
                    <a:gd name="connsiteY2" fmla="*/ 54769 h 96296"/>
                    <a:gd name="connsiteX3" fmla="*/ 73819 w 147638"/>
                    <a:gd name="connsiteY3" fmla="*/ 83344 h 96296"/>
                    <a:gd name="connsiteX4" fmla="*/ 2382 w 147638"/>
                    <a:gd name="connsiteY4" fmla="*/ 57150 h 96296"/>
                    <a:gd name="connsiteX5" fmla="*/ 0 w 147638"/>
                    <a:gd name="connsiteY5" fmla="*/ 4762 h 96296"/>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11905 w 159543"/>
                    <a:gd name="connsiteY0" fmla="*/ 4762 h 135245"/>
                    <a:gd name="connsiteX1" fmla="*/ 159543 w 159543"/>
                    <a:gd name="connsiteY1" fmla="*/ 0 h 135245"/>
                    <a:gd name="connsiteX2" fmla="*/ 159543 w 159543"/>
                    <a:gd name="connsiteY2" fmla="*/ 54769 h 135245"/>
                    <a:gd name="connsiteX3" fmla="*/ 78581 w 159543"/>
                    <a:gd name="connsiteY3" fmla="*/ 126206 h 135245"/>
                    <a:gd name="connsiteX4" fmla="*/ 0 w 159543"/>
                    <a:gd name="connsiteY4" fmla="*/ 57150 h 135245"/>
                    <a:gd name="connsiteX5" fmla="*/ 11905 w 159543"/>
                    <a:gd name="connsiteY5" fmla="*/ 4762 h 135245"/>
                    <a:gd name="connsiteX0" fmla="*/ 11905 w 164305"/>
                    <a:gd name="connsiteY0" fmla="*/ 4762 h 135245"/>
                    <a:gd name="connsiteX1" fmla="*/ 159543 w 164305"/>
                    <a:gd name="connsiteY1" fmla="*/ 0 h 135245"/>
                    <a:gd name="connsiteX2" fmla="*/ 164305 w 164305"/>
                    <a:gd name="connsiteY2" fmla="*/ 54769 h 135245"/>
                    <a:gd name="connsiteX3" fmla="*/ 78581 w 164305"/>
                    <a:gd name="connsiteY3" fmla="*/ 126206 h 135245"/>
                    <a:gd name="connsiteX4" fmla="*/ 0 w 164305"/>
                    <a:gd name="connsiteY4" fmla="*/ 57150 h 135245"/>
                    <a:gd name="connsiteX5" fmla="*/ 11905 w 164305"/>
                    <a:gd name="connsiteY5" fmla="*/ 4762 h 13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305" h="135245">
                      <a:moveTo>
                        <a:pt x="11905" y="4762"/>
                      </a:moveTo>
                      <a:cubicBezTo>
                        <a:pt x="65881" y="19844"/>
                        <a:pt x="115092" y="13493"/>
                        <a:pt x="159543" y="0"/>
                      </a:cubicBezTo>
                      <a:lnTo>
                        <a:pt x="164305" y="54769"/>
                      </a:lnTo>
                      <a:cubicBezTo>
                        <a:pt x="138905" y="53975"/>
                        <a:pt x="130175" y="167482"/>
                        <a:pt x="78581" y="126206"/>
                      </a:cubicBezTo>
                      <a:cubicBezTo>
                        <a:pt x="21432" y="141288"/>
                        <a:pt x="23812" y="65881"/>
                        <a:pt x="0" y="57150"/>
                      </a:cubicBezTo>
                      <a:lnTo>
                        <a:pt x="11905"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34" name="Rectangle: Rounded Corners 2">
                  <a:extLst>
                    <a:ext uri="{FF2B5EF4-FFF2-40B4-BE49-F238E27FC236}">
                      <a16:creationId xmlns:a16="http://schemas.microsoft.com/office/drawing/2014/main" id="{A3CCA02C-1FC8-6D70-832C-B80DF342E4FB}"/>
                    </a:ext>
                  </a:extLst>
                </p:cNvPr>
                <p:cNvSpPr/>
                <p:nvPr/>
              </p:nvSpPr>
              <p:spPr>
                <a:xfrm>
                  <a:off x="1916909" y="3556296"/>
                  <a:ext cx="709613" cy="471487"/>
                </a:xfrm>
                <a:custGeom>
                  <a:avLst/>
                  <a:gdLst>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39703 w 838200"/>
                    <a:gd name="connsiteY6" fmla="*/ 990600 h 990600"/>
                    <a:gd name="connsiteX7" fmla="*/ 0 w 838200"/>
                    <a:gd name="connsiteY7" fmla="*/ 850897 h 990600"/>
                    <a:gd name="connsiteX8" fmla="*/ 0 w 838200"/>
                    <a:gd name="connsiteY8" fmla="*/ 139703 h 990600"/>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63516 w 838200"/>
                    <a:gd name="connsiteY6" fmla="*/ 338137 h 990600"/>
                    <a:gd name="connsiteX7" fmla="*/ 0 w 838200"/>
                    <a:gd name="connsiteY7" fmla="*/ 850897 h 990600"/>
                    <a:gd name="connsiteX8" fmla="*/ 0 w 838200"/>
                    <a:gd name="connsiteY8" fmla="*/ 139703 h 990600"/>
                    <a:gd name="connsiteX0" fmla="*/ 0 w 838200"/>
                    <a:gd name="connsiteY0" fmla="*/ 139703 h 859362"/>
                    <a:gd name="connsiteX1" fmla="*/ 139703 w 838200"/>
                    <a:gd name="connsiteY1" fmla="*/ 0 h 859362"/>
                    <a:gd name="connsiteX2" fmla="*/ 698497 w 838200"/>
                    <a:gd name="connsiteY2" fmla="*/ 0 h 859362"/>
                    <a:gd name="connsiteX3" fmla="*/ 838200 w 838200"/>
                    <a:gd name="connsiteY3" fmla="*/ 139703 h 859362"/>
                    <a:gd name="connsiteX4" fmla="*/ 838200 w 838200"/>
                    <a:gd name="connsiteY4" fmla="*/ 850897 h 859362"/>
                    <a:gd name="connsiteX5" fmla="*/ 579434 w 838200"/>
                    <a:gd name="connsiteY5" fmla="*/ 452438 h 859362"/>
                    <a:gd name="connsiteX6" fmla="*/ 163516 w 838200"/>
                    <a:gd name="connsiteY6" fmla="*/ 338137 h 859362"/>
                    <a:gd name="connsiteX7" fmla="*/ 0 w 838200"/>
                    <a:gd name="connsiteY7" fmla="*/ 850897 h 859362"/>
                    <a:gd name="connsiteX8" fmla="*/ 0 w 838200"/>
                    <a:gd name="connsiteY8" fmla="*/ 139703 h 859362"/>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579434 w 885825"/>
                    <a:gd name="connsiteY5" fmla="*/ 4524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688971 w 885825"/>
                    <a:gd name="connsiteY5" fmla="*/ 4905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9933"/>
                    <a:gd name="connsiteX1" fmla="*/ 139703 w 885825"/>
                    <a:gd name="connsiteY1" fmla="*/ 0 h 859933"/>
                    <a:gd name="connsiteX2" fmla="*/ 698497 w 885825"/>
                    <a:gd name="connsiteY2" fmla="*/ 0 h 859933"/>
                    <a:gd name="connsiteX3" fmla="*/ 838200 w 885825"/>
                    <a:gd name="connsiteY3" fmla="*/ 139703 h 859933"/>
                    <a:gd name="connsiteX4" fmla="*/ 885825 w 885825"/>
                    <a:gd name="connsiteY4" fmla="*/ 284159 h 859933"/>
                    <a:gd name="connsiteX5" fmla="*/ 688971 w 885825"/>
                    <a:gd name="connsiteY5" fmla="*/ 490538 h 859933"/>
                    <a:gd name="connsiteX6" fmla="*/ 220666 w 885825"/>
                    <a:gd name="connsiteY6" fmla="*/ 485775 h 859933"/>
                    <a:gd name="connsiteX7" fmla="*/ 0 w 885825"/>
                    <a:gd name="connsiteY7" fmla="*/ 850897 h 859933"/>
                    <a:gd name="connsiteX8" fmla="*/ 0 w 885825"/>
                    <a:gd name="connsiteY8" fmla="*/ 139703 h 859933"/>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180975 w 885825"/>
                    <a:gd name="connsiteY7" fmla="*/ 26510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95275 w 885825"/>
                    <a:gd name="connsiteY7" fmla="*/ 16985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09550 w 885825"/>
                    <a:gd name="connsiteY7" fmla="*/ 269872 h 490538"/>
                    <a:gd name="connsiteX8" fmla="*/ 0 w 885825"/>
                    <a:gd name="connsiteY8" fmla="*/ 139703 h 490538"/>
                    <a:gd name="connsiteX0" fmla="*/ 6884 w 797459"/>
                    <a:gd name="connsiteY0" fmla="*/ 215903 h 490538"/>
                    <a:gd name="connsiteX1" fmla="*/ 51337 w 797459"/>
                    <a:gd name="connsiteY1" fmla="*/ 0 h 490538"/>
                    <a:gd name="connsiteX2" fmla="*/ 610131 w 797459"/>
                    <a:gd name="connsiteY2" fmla="*/ 0 h 490538"/>
                    <a:gd name="connsiteX3" fmla="*/ 749834 w 797459"/>
                    <a:gd name="connsiteY3" fmla="*/ 139703 h 490538"/>
                    <a:gd name="connsiteX4" fmla="*/ 797459 w 797459"/>
                    <a:gd name="connsiteY4" fmla="*/ 284159 h 490538"/>
                    <a:gd name="connsiteX5" fmla="*/ 600605 w 797459"/>
                    <a:gd name="connsiteY5" fmla="*/ 490538 h 490538"/>
                    <a:gd name="connsiteX6" fmla="*/ 132300 w 797459"/>
                    <a:gd name="connsiteY6" fmla="*/ 485775 h 490538"/>
                    <a:gd name="connsiteX7" fmla="*/ 121184 w 797459"/>
                    <a:gd name="connsiteY7" fmla="*/ 269872 h 490538"/>
                    <a:gd name="connsiteX8" fmla="*/ 6884 w 797459"/>
                    <a:gd name="connsiteY8" fmla="*/ 215903 h 490538"/>
                    <a:gd name="connsiteX0" fmla="*/ 0 w 790575"/>
                    <a:gd name="connsiteY0" fmla="*/ 215903 h 490538"/>
                    <a:gd name="connsiteX1" fmla="*/ 111128 w 790575"/>
                    <a:gd name="connsiteY1" fmla="*/ 42863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215903 h 490538"/>
                    <a:gd name="connsiteX1" fmla="*/ 254003 w 790575"/>
                    <a:gd name="connsiteY1" fmla="*/ 19051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196852 h 471487"/>
                    <a:gd name="connsiteX1" fmla="*/ 254003 w 790575"/>
                    <a:gd name="connsiteY1" fmla="*/ 0 h 471487"/>
                    <a:gd name="connsiteX2" fmla="*/ 403222 w 790575"/>
                    <a:gd name="connsiteY2" fmla="*/ 90486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609938"/>
                    <a:gd name="connsiteY0" fmla="*/ 196852 h 471487"/>
                    <a:gd name="connsiteX1" fmla="*/ 254003 w 609938"/>
                    <a:gd name="connsiteY1" fmla="*/ 0 h 471487"/>
                    <a:gd name="connsiteX2" fmla="*/ 417510 w 609938"/>
                    <a:gd name="connsiteY2" fmla="*/ 4761 h 471487"/>
                    <a:gd name="connsiteX3" fmla="*/ 523875 w 609938"/>
                    <a:gd name="connsiteY3" fmla="*/ 68265 h 471487"/>
                    <a:gd name="connsiteX4" fmla="*/ 447675 w 609938"/>
                    <a:gd name="connsiteY4" fmla="*/ 260345 h 471487"/>
                    <a:gd name="connsiteX5" fmla="*/ 593721 w 609938"/>
                    <a:gd name="connsiteY5" fmla="*/ 471487 h 471487"/>
                    <a:gd name="connsiteX6" fmla="*/ 125416 w 609938"/>
                    <a:gd name="connsiteY6" fmla="*/ 466724 h 471487"/>
                    <a:gd name="connsiteX7" fmla="*/ 114300 w 609938"/>
                    <a:gd name="connsiteY7" fmla="*/ 250821 h 471487"/>
                    <a:gd name="connsiteX8" fmla="*/ 0 w 609938"/>
                    <a:gd name="connsiteY8" fmla="*/ 196852 h 471487"/>
                    <a:gd name="connsiteX0" fmla="*/ 0 w 707932"/>
                    <a:gd name="connsiteY0" fmla="*/ 196852 h 471487"/>
                    <a:gd name="connsiteX1" fmla="*/ 254003 w 707932"/>
                    <a:gd name="connsiteY1" fmla="*/ 0 h 471487"/>
                    <a:gd name="connsiteX2" fmla="*/ 417510 w 707932"/>
                    <a:gd name="connsiteY2" fmla="*/ 4761 h 471487"/>
                    <a:gd name="connsiteX3" fmla="*/ 676275 w 707932"/>
                    <a:gd name="connsiteY3" fmla="*/ 192090 h 471487"/>
                    <a:gd name="connsiteX4" fmla="*/ 447675 w 707932"/>
                    <a:gd name="connsiteY4" fmla="*/ 260345 h 471487"/>
                    <a:gd name="connsiteX5" fmla="*/ 593721 w 707932"/>
                    <a:gd name="connsiteY5" fmla="*/ 471487 h 471487"/>
                    <a:gd name="connsiteX6" fmla="*/ 125416 w 707932"/>
                    <a:gd name="connsiteY6" fmla="*/ 466724 h 471487"/>
                    <a:gd name="connsiteX7" fmla="*/ 114300 w 707932"/>
                    <a:gd name="connsiteY7" fmla="*/ 250821 h 471487"/>
                    <a:gd name="connsiteX8" fmla="*/ 0 w 707932"/>
                    <a:gd name="connsiteY8" fmla="*/ 196852 h 471487"/>
                    <a:gd name="connsiteX0" fmla="*/ 0 w 715906"/>
                    <a:gd name="connsiteY0" fmla="*/ 196852 h 471487"/>
                    <a:gd name="connsiteX1" fmla="*/ 254003 w 715906"/>
                    <a:gd name="connsiteY1" fmla="*/ 0 h 471487"/>
                    <a:gd name="connsiteX2" fmla="*/ 417510 w 715906"/>
                    <a:gd name="connsiteY2" fmla="*/ 4761 h 471487"/>
                    <a:gd name="connsiteX3" fmla="*/ 676275 w 715906"/>
                    <a:gd name="connsiteY3" fmla="*/ 192090 h 471487"/>
                    <a:gd name="connsiteX4" fmla="*/ 561975 w 715906"/>
                    <a:gd name="connsiteY4" fmla="*/ 236533 h 471487"/>
                    <a:gd name="connsiteX5" fmla="*/ 593721 w 715906"/>
                    <a:gd name="connsiteY5" fmla="*/ 471487 h 471487"/>
                    <a:gd name="connsiteX6" fmla="*/ 125416 w 715906"/>
                    <a:gd name="connsiteY6" fmla="*/ 466724 h 471487"/>
                    <a:gd name="connsiteX7" fmla="*/ 114300 w 715906"/>
                    <a:gd name="connsiteY7" fmla="*/ 250821 h 471487"/>
                    <a:gd name="connsiteX8" fmla="*/ 0 w 715906"/>
                    <a:gd name="connsiteY8" fmla="*/ 196852 h 471487"/>
                    <a:gd name="connsiteX0" fmla="*/ 0 w 728346"/>
                    <a:gd name="connsiteY0" fmla="*/ 196852 h 471487"/>
                    <a:gd name="connsiteX1" fmla="*/ 254003 w 728346"/>
                    <a:gd name="connsiteY1" fmla="*/ 0 h 471487"/>
                    <a:gd name="connsiteX2" fmla="*/ 417510 w 728346"/>
                    <a:gd name="connsiteY2" fmla="*/ 4761 h 471487"/>
                    <a:gd name="connsiteX3" fmla="*/ 676275 w 728346"/>
                    <a:gd name="connsiteY3" fmla="*/ 192090 h 471487"/>
                    <a:gd name="connsiteX4" fmla="*/ 561975 w 728346"/>
                    <a:gd name="connsiteY4" fmla="*/ 236533 h 471487"/>
                    <a:gd name="connsiteX5" fmla="*/ 593721 w 728346"/>
                    <a:gd name="connsiteY5" fmla="*/ 471487 h 471487"/>
                    <a:gd name="connsiteX6" fmla="*/ 125416 w 728346"/>
                    <a:gd name="connsiteY6" fmla="*/ 466724 h 471487"/>
                    <a:gd name="connsiteX7" fmla="*/ 114300 w 728346"/>
                    <a:gd name="connsiteY7" fmla="*/ 250821 h 471487"/>
                    <a:gd name="connsiteX8" fmla="*/ 0 w 728346"/>
                    <a:gd name="connsiteY8" fmla="*/ 196852 h 471487"/>
                    <a:gd name="connsiteX0" fmla="*/ 0 w 729053"/>
                    <a:gd name="connsiteY0" fmla="*/ 196852 h 471487"/>
                    <a:gd name="connsiteX1" fmla="*/ 254003 w 729053"/>
                    <a:gd name="connsiteY1" fmla="*/ 0 h 471487"/>
                    <a:gd name="connsiteX2" fmla="*/ 417510 w 729053"/>
                    <a:gd name="connsiteY2" fmla="*/ 4761 h 471487"/>
                    <a:gd name="connsiteX3" fmla="*/ 676275 w 729053"/>
                    <a:gd name="connsiteY3" fmla="*/ 192090 h 471487"/>
                    <a:gd name="connsiteX4" fmla="*/ 566738 w 729053"/>
                    <a:gd name="connsiteY4" fmla="*/ 269871 h 471487"/>
                    <a:gd name="connsiteX5" fmla="*/ 593721 w 729053"/>
                    <a:gd name="connsiteY5" fmla="*/ 471487 h 471487"/>
                    <a:gd name="connsiteX6" fmla="*/ 125416 w 729053"/>
                    <a:gd name="connsiteY6" fmla="*/ 466724 h 471487"/>
                    <a:gd name="connsiteX7" fmla="*/ 114300 w 729053"/>
                    <a:gd name="connsiteY7" fmla="*/ 250821 h 471487"/>
                    <a:gd name="connsiteX8" fmla="*/ 0 w 729053"/>
                    <a:gd name="connsiteY8" fmla="*/ 196852 h 471487"/>
                    <a:gd name="connsiteX0" fmla="*/ 0 w 676275"/>
                    <a:gd name="connsiteY0" fmla="*/ 196852 h 471487"/>
                    <a:gd name="connsiteX1" fmla="*/ 254003 w 676275"/>
                    <a:gd name="connsiteY1" fmla="*/ 0 h 471487"/>
                    <a:gd name="connsiteX2" fmla="*/ 417510 w 676275"/>
                    <a:gd name="connsiteY2" fmla="*/ 4761 h 471487"/>
                    <a:gd name="connsiteX3" fmla="*/ 676275 w 676275"/>
                    <a:gd name="connsiteY3" fmla="*/ 192090 h 471487"/>
                    <a:gd name="connsiteX4" fmla="*/ 566738 w 676275"/>
                    <a:gd name="connsiteY4" fmla="*/ 269871 h 471487"/>
                    <a:gd name="connsiteX5" fmla="*/ 593721 w 676275"/>
                    <a:gd name="connsiteY5" fmla="*/ 471487 h 471487"/>
                    <a:gd name="connsiteX6" fmla="*/ 125416 w 676275"/>
                    <a:gd name="connsiteY6" fmla="*/ 466724 h 471487"/>
                    <a:gd name="connsiteX7" fmla="*/ 114300 w 676275"/>
                    <a:gd name="connsiteY7" fmla="*/ 250821 h 471487"/>
                    <a:gd name="connsiteX8" fmla="*/ 0 w 676275"/>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9613" h="471487">
                      <a:moveTo>
                        <a:pt x="0" y="196852"/>
                      </a:moveTo>
                      <a:cubicBezTo>
                        <a:pt x="0" y="119696"/>
                        <a:pt x="176847" y="0"/>
                        <a:pt x="254003" y="0"/>
                      </a:cubicBezTo>
                      <a:cubicBezTo>
                        <a:pt x="313268" y="53974"/>
                        <a:pt x="363008" y="46037"/>
                        <a:pt x="417510" y="4761"/>
                      </a:cubicBezTo>
                      <a:cubicBezTo>
                        <a:pt x="494666" y="4761"/>
                        <a:pt x="657225" y="119697"/>
                        <a:pt x="709613" y="187328"/>
                      </a:cubicBezTo>
                      <a:cubicBezTo>
                        <a:pt x="622300" y="229130"/>
                        <a:pt x="596901" y="223307"/>
                        <a:pt x="566738" y="269871"/>
                      </a:cubicBezTo>
                      <a:cubicBezTo>
                        <a:pt x="566738" y="347027"/>
                        <a:pt x="670877" y="471487"/>
                        <a:pt x="593721" y="471487"/>
                      </a:cubicBezTo>
                      <a:cubicBezTo>
                        <a:pt x="407456" y="471487"/>
                        <a:pt x="311681" y="466724"/>
                        <a:pt x="125416" y="466724"/>
                      </a:cubicBezTo>
                      <a:cubicBezTo>
                        <a:pt x="48260" y="466724"/>
                        <a:pt x="114300" y="327977"/>
                        <a:pt x="114300" y="250821"/>
                      </a:cubicBezTo>
                      <a:lnTo>
                        <a:pt x="0" y="196852"/>
                      </a:lnTo>
                      <a:close/>
                    </a:path>
                  </a:pathLst>
                </a:custGeom>
                <a:solidFill>
                  <a:srgbClr val="FFC000">
                    <a:lumMod val="60000"/>
                    <a:lumOff val="40000"/>
                  </a:srgbClr>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dirty="0">
                    <a:solidFill>
                      <a:prstClr val="white"/>
                    </a:solidFill>
                  </a:endParaRPr>
                </a:p>
              </p:txBody>
            </p:sp>
            <p:sp>
              <p:nvSpPr>
                <p:cNvPr id="41" name="Freeform: Shape 115">
                  <a:extLst>
                    <a:ext uri="{FF2B5EF4-FFF2-40B4-BE49-F238E27FC236}">
                      <a16:creationId xmlns:a16="http://schemas.microsoft.com/office/drawing/2014/main" id="{8B8AB05F-E5F4-B4F6-3619-EAB0424D4A53}"/>
                    </a:ext>
                  </a:extLst>
                </p:cNvPr>
                <p:cNvSpPr/>
                <p:nvPr/>
              </p:nvSpPr>
              <p:spPr>
                <a:xfrm>
                  <a:off x="2014504"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ED7D31"/>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43" name="Freeform: Shape 116">
                  <a:extLst>
                    <a:ext uri="{FF2B5EF4-FFF2-40B4-BE49-F238E27FC236}">
                      <a16:creationId xmlns:a16="http://schemas.microsoft.com/office/drawing/2014/main" id="{073C1F9A-F8F3-71EF-A691-846E32433A87}"/>
                    </a:ext>
                  </a:extLst>
                </p:cNvPr>
                <p:cNvSpPr/>
                <p:nvPr/>
              </p:nvSpPr>
              <p:spPr>
                <a:xfrm flipH="1">
                  <a:off x="2383051"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ED7D31"/>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17" name="Group 16">
                <a:extLst>
                  <a:ext uri="{FF2B5EF4-FFF2-40B4-BE49-F238E27FC236}">
                    <a16:creationId xmlns:a16="http://schemas.microsoft.com/office/drawing/2014/main" id="{EAB3085E-79B1-2D46-8F91-563F3181E6B0}"/>
                  </a:ext>
                </a:extLst>
              </p:cNvPr>
              <p:cNvGrpSpPr/>
              <p:nvPr/>
            </p:nvGrpSpPr>
            <p:grpSpPr>
              <a:xfrm>
                <a:off x="3821709" y="4226792"/>
                <a:ext cx="1167175" cy="851629"/>
                <a:chOff x="7389463" y="2893265"/>
                <a:chExt cx="1167175" cy="851629"/>
              </a:xfrm>
            </p:grpSpPr>
            <p:sp>
              <p:nvSpPr>
                <p:cNvPr id="29" name="Oval 36">
                  <a:extLst>
                    <a:ext uri="{FF2B5EF4-FFF2-40B4-BE49-F238E27FC236}">
                      <a16:creationId xmlns:a16="http://schemas.microsoft.com/office/drawing/2014/main" id="{8651E243-4EFC-4A0D-58C0-7F22E1A39C2A}"/>
                    </a:ext>
                  </a:extLst>
                </p:cNvPr>
                <p:cNvSpPr/>
                <p:nvPr/>
              </p:nvSpPr>
              <p:spPr>
                <a:xfrm>
                  <a:off x="7389463" y="3336516"/>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30" name="Oval 36">
                  <a:extLst>
                    <a:ext uri="{FF2B5EF4-FFF2-40B4-BE49-F238E27FC236}">
                      <a16:creationId xmlns:a16="http://schemas.microsoft.com/office/drawing/2014/main" id="{303C5B2F-5584-A57F-4196-1EC9266E8FE4}"/>
                    </a:ext>
                  </a:extLst>
                </p:cNvPr>
                <p:cNvSpPr/>
                <p:nvPr/>
              </p:nvSpPr>
              <p:spPr>
                <a:xfrm flipH="1">
                  <a:off x="8386131" y="3317677"/>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31" name="Oval 33">
                  <a:extLst>
                    <a:ext uri="{FF2B5EF4-FFF2-40B4-BE49-F238E27FC236}">
                      <a16:creationId xmlns:a16="http://schemas.microsoft.com/office/drawing/2014/main" id="{3A2E19ED-7801-C3E7-8E2D-FB2914F1ACE8}"/>
                    </a:ext>
                  </a:extLst>
                </p:cNvPr>
                <p:cNvSpPr/>
                <p:nvPr/>
              </p:nvSpPr>
              <p:spPr>
                <a:xfrm>
                  <a:off x="7470495" y="2893265"/>
                  <a:ext cx="990601" cy="851629"/>
                </a:xfrm>
                <a:custGeom>
                  <a:avLst/>
                  <a:gdLst>
                    <a:gd name="connsiteX0" fmla="*/ 0 w 990600"/>
                    <a:gd name="connsiteY0" fmla="*/ 411509 h 823018"/>
                    <a:gd name="connsiteX1" fmla="*/ 495300 w 990600"/>
                    <a:gd name="connsiteY1" fmla="*/ 0 h 823018"/>
                    <a:gd name="connsiteX2" fmla="*/ 990600 w 990600"/>
                    <a:gd name="connsiteY2" fmla="*/ 411509 h 823018"/>
                    <a:gd name="connsiteX3" fmla="*/ 495300 w 990600"/>
                    <a:gd name="connsiteY3" fmla="*/ 823018 h 823018"/>
                    <a:gd name="connsiteX4" fmla="*/ 0 w 990600"/>
                    <a:gd name="connsiteY4" fmla="*/ 411509 h 823018"/>
                    <a:gd name="connsiteX0" fmla="*/ 0 w 990600"/>
                    <a:gd name="connsiteY0" fmla="*/ 411509 h 829292"/>
                    <a:gd name="connsiteX1" fmla="*/ 495300 w 990600"/>
                    <a:gd name="connsiteY1" fmla="*/ 0 h 829292"/>
                    <a:gd name="connsiteX2" fmla="*/ 990600 w 990600"/>
                    <a:gd name="connsiteY2" fmla="*/ 411509 h 829292"/>
                    <a:gd name="connsiteX3" fmla="*/ 495300 w 990600"/>
                    <a:gd name="connsiteY3" fmla="*/ 823018 h 829292"/>
                    <a:gd name="connsiteX4" fmla="*/ 0 w 990600"/>
                    <a:gd name="connsiteY4" fmla="*/ 411509 h 829292"/>
                    <a:gd name="connsiteX0" fmla="*/ 0 w 990600"/>
                    <a:gd name="connsiteY0" fmla="*/ 411509 h 823986"/>
                    <a:gd name="connsiteX1" fmla="*/ 495300 w 990600"/>
                    <a:gd name="connsiteY1" fmla="*/ 0 h 823986"/>
                    <a:gd name="connsiteX2" fmla="*/ 990600 w 990600"/>
                    <a:gd name="connsiteY2" fmla="*/ 411509 h 823986"/>
                    <a:gd name="connsiteX3" fmla="*/ 495300 w 990600"/>
                    <a:gd name="connsiteY3" fmla="*/ 823018 h 823986"/>
                    <a:gd name="connsiteX4" fmla="*/ 0 w 990600"/>
                    <a:gd name="connsiteY4" fmla="*/ 411509 h 823986"/>
                    <a:gd name="connsiteX0" fmla="*/ 0 w 990600"/>
                    <a:gd name="connsiteY0" fmla="*/ 411509 h 845332"/>
                    <a:gd name="connsiteX1" fmla="*/ 495300 w 990600"/>
                    <a:gd name="connsiteY1" fmla="*/ 0 h 845332"/>
                    <a:gd name="connsiteX2" fmla="*/ 990600 w 990600"/>
                    <a:gd name="connsiteY2" fmla="*/ 411509 h 845332"/>
                    <a:gd name="connsiteX3" fmla="*/ 495300 w 990600"/>
                    <a:gd name="connsiteY3" fmla="*/ 844450 h 845332"/>
                    <a:gd name="connsiteX4" fmla="*/ 0 w 990600"/>
                    <a:gd name="connsiteY4" fmla="*/ 411509 h 845332"/>
                    <a:gd name="connsiteX0" fmla="*/ 0 w 990600"/>
                    <a:gd name="connsiteY0" fmla="*/ 411509 h 844470"/>
                    <a:gd name="connsiteX1" fmla="*/ 495300 w 990600"/>
                    <a:gd name="connsiteY1" fmla="*/ 0 h 844470"/>
                    <a:gd name="connsiteX2" fmla="*/ 990600 w 990600"/>
                    <a:gd name="connsiteY2" fmla="*/ 411509 h 844470"/>
                    <a:gd name="connsiteX3" fmla="*/ 495300 w 990600"/>
                    <a:gd name="connsiteY3" fmla="*/ 844450 h 844470"/>
                    <a:gd name="connsiteX4" fmla="*/ 0 w 990600"/>
                    <a:gd name="connsiteY4" fmla="*/ 411509 h 844470"/>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68 h 851629"/>
                    <a:gd name="connsiteX1" fmla="*/ 497682 w 990601"/>
                    <a:gd name="connsiteY1" fmla="*/ 15 h 851629"/>
                    <a:gd name="connsiteX2" fmla="*/ 990601 w 990601"/>
                    <a:gd name="connsiteY2" fmla="*/ 418668 h 851629"/>
                    <a:gd name="connsiteX3" fmla="*/ 495301 w 990601"/>
                    <a:gd name="connsiteY3" fmla="*/ 851609 h 851629"/>
                    <a:gd name="connsiteX4" fmla="*/ 1 w 990601"/>
                    <a:gd name="connsiteY4" fmla="*/ 418668 h 851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1" h="851629">
                      <a:moveTo>
                        <a:pt x="1" y="418668"/>
                      </a:moveTo>
                      <a:cubicBezTo>
                        <a:pt x="398" y="276736"/>
                        <a:pt x="97929" y="-2366"/>
                        <a:pt x="497682" y="15"/>
                      </a:cubicBezTo>
                      <a:cubicBezTo>
                        <a:pt x="897435" y="2396"/>
                        <a:pt x="990601" y="191398"/>
                        <a:pt x="990601" y="418668"/>
                      </a:cubicBezTo>
                      <a:cubicBezTo>
                        <a:pt x="990601" y="645938"/>
                        <a:pt x="873623" y="853991"/>
                        <a:pt x="495301" y="851609"/>
                      </a:cubicBezTo>
                      <a:cubicBezTo>
                        <a:pt x="116979" y="849227"/>
                        <a:pt x="-396" y="560600"/>
                        <a:pt x="1" y="418668"/>
                      </a:cubicBezTo>
                      <a:close/>
                    </a:path>
                  </a:pathLst>
                </a:custGeom>
                <a:solidFill>
                  <a:srgbClr val="97663B"/>
                </a:solidFill>
                <a:ln w="6350" cap="flat" cmpd="sng" algn="ctr">
                  <a:noFill/>
                  <a:prstDash val="solid"/>
                  <a:miter lim="800000"/>
                </a:ln>
                <a:effectLst>
                  <a:outerShdw blurRad="25400" dist="25400" dir="5400000" algn="t" rotWithShape="0">
                    <a:srgbClr val="7E502C"/>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dirty="0">
                    <a:solidFill>
                      <a:prstClr val="white"/>
                    </a:solidFill>
                  </a:endParaRPr>
                </a:p>
              </p:txBody>
            </p:sp>
          </p:grpSp>
          <p:sp>
            <p:nvSpPr>
              <p:cNvPr id="18" name="Moon 17">
                <a:extLst>
                  <a:ext uri="{FF2B5EF4-FFF2-40B4-BE49-F238E27FC236}">
                    <a16:creationId xmlns:a16="http://schemas.microsoft.com/office/drawing/2014/main" id="{17EA9E0C-4E83-28A9-7957-0B20F8D566F9}"/>
                  </a:ext>
                </a:extLst>
              </p:cNvPr>
              <p:cNvSpPr/>
              <p:nvPr/>
            </p:nvSpPr>
            <p:spPr>
              <a:xfrm rot="16200000">
                <a:off x="4362647" y="4874208"/>
                <a:ext cx="85297" cy="117302"/>
              </a:xfrm>
              <a:prstGeom prst="moon">
                <a:avLst>
                  <a:gd name="adj" fmla="val 47096"/>
                </a:avLst>
              </a:prstGeom>
              <a:solidFill>
                <a:srgbClr val="824E1D"/>
              </a:solidFill>
              <a:ln w="12700" cap="flat" cmpd="sng" algn="ctr">
                <a:noFill/>
                <a:prstDash val="solid"/>
                <a:miter lim="800000"/>
              </a:ln>
              <a:effectLst/>
            </p:spPr>
            <p:txBody>
              <a:bodyPr rtlCol="0" anchor="ctr"/>
              <a:lstStyle/>
              <a:p>
                <a:pPr algn="ctr" defTabSz="914400">
                  <a:defRPr/>
                </a:pPr>
                <a:endParaRPr lang="en-US" sz="1530" kern="0">
                  <a:solidFill>
                    <a:prstClr val="white"/>
                  </a:solidFill>
                </a:endParaRPr>
              </a:p>
            </p:txBody>
          </p:sp>
          <p:grpSp>
            <p:nvGrpSpPr>
              <p:cNvPr id="19" name="Group 18">
                <a:extLst>
                  <a:ext uri="{FF2B5EF4-FFF2-40B4-BE49-F238E27FC236}">
                    <a16:creationId xmlns:a16="http://schemas.microsoft.com/office/drawing/2014/main" id="{E179BDBE-6492-9DA9-BB52-8874C40948BC}"/>
                  </a:ext>
                </a:extLst>
              </p:cNvPr>
              <p:cNvGrpSpPr/>
              <p:nvPr/>
            </p:nvGrpSpPr>
            <p:grpSpPr>
              <a:xfrm>
                <a:off x="3627610" y="3924577"/>
                <a:ext cx="1475648" cy="762929"/>
                <a:chOff x="2879441" y="2846400"/>
                <a:chExt cx="1263913" cy="567773"/>
              </a:xfrm>
            </p:grpSpPr>
            <p:grpSp>
              <p:nvGrpSpPr>
                <p:cNvPr id="22" name="Group 21">
                  <a:extLst>
                    <a:ext uri="{FF2B5EF4-FFF2-40B4-BE49-F238E27FC236}">
                      <a16:creationId xmlns:a16="http://schemas.microsoft.com/office/drawing/2014/main" id="{EF42194C-7631-55CD-6163-2B6974740ABD}"/>
                    </a:ext>
                  </a:extLst>
                </p:cNvPr>
                <p:cNvGrpSpPr/>
                <p:nvPr/>
              </p:nvGrpSpPr>
              <p:grpSpPr>
                <a:xfrm>
                  <a:off x="2879441" y="2883574"/>
                  <a:ext cx="311272" cy="311760"/>
                  <a:chOff x="2543848" y="3369652"/>
                  <a:chExt cx="311272" cy="311760"/>
                </a:xfrm>
              </p:grpSpPr>
              <p:sp>
                <p:nvSpPr>
                  <p:cNvPr id="27" name="Cloud 26">
                    <a:extLst>
                      <a:ext uri="{FF2B5EF4-FFF2-40B4-BE49-F238E27FC236}">
                        <a16:creationId xmlns:a16="http://schemas.microsoft.com/office/drawing/2014/main" id="{E0854F36-520A-20F2-C6EC-E793D1CFDC3D}"/>
                      </a:ext>
                    </a:extLst>
                  </p:cNvPr>
                  <p:cNvSpPr/>
                  <p:nvPr/>
                </p:nvSpPr>
                <p:spPr>
                  <a:xfrm>
                    <a:off x="2543848" y="3369652"/>
                    <a:ext cx="277312" cy="301840"/>
                  </a:xfrm>
                  <a:prstGeom prst="cloud">
                    <a:avLst/>
                  </a:prstGeom>
                  <a:solidFill>
                    <a:srgbClr val="472A18"/>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28" name="Freeform: Shape 106">
                    <a:extLst>
                      <a:ext uri="{FF2B5EF4-FFF2-40B4-BE49-F238E27FC236}">
                        <a16:creationId xmlns:a16="http://schemas.microsoft.com/office/drawing/2014/main" id="{C24707B2-0C29-2223-AE66-45DC8B1496BB}"/>
                      </a:ext>
                    </a:extLst>
                  </p:cNvPr>
                  <p:cNvSpPr/>
                  <p:nvPr/>
                </p:nvSpPr>
                <p:spPr>
                  <a:xfrm>
                    <a:off x="2696616" y="3509149"/>
                    <a:ext cx="158504" cy="172263"/>
                  </a:xfrm>
                  <a:custGeom>
                    <a:avLst/>
                    <a:gdLst>
                      <a:gd name="connsiteX0" fmla="*/ 0 w 145257"/>
                      <a:gd name="connsiteY0" fmla="*/ 142875 h 169068"/>
                      <a:gd name="connsiteX1" fmla="*/ 11907 w 145257"/>
                      <a:gd name="connsiteY1" fmla="*/ 35718 h 169068"/>
                      <a:gd name="connsiteX2" fmla="*/ 102394 w 145257"/>
                      <a:gd name="connsiteY2" fmla="*/ 0 h 169068"/>
                      <a:gd name="connsiteX3" fmla="*/ 145257 w 145257"/>
                      <a:gd name="connsiteY3" fmla="*/ 30956 h 169068"/>
                      <a:gd name="connsiteX4" fmla="*/ 42863 w 145257"/>
                      <a:gd name="connsiteY4" fmla="*/ 169068 h 169068"/>
                      <a:gd name="connsiteX5" fmla="*/ 0 w 145257"/>
                      <a:gd name="connsiteY5" fmla="*/ 142875 h 169068"/>
                      <a:gd name="connsiteX0" fmla="*/ 8093 w 153350"/>
                      <a:gd name="connsiteY0" fmla="*/ 142875 h 169068"/>
                      <a:gd name="connsiteX1" fmla="*/ 20000 w 153350"/>
                      <a:gd name="connsiteY1" fmla="*/ 35718 h 169068"/>
                      <a:gd name="connsiteX2" fmla="*/ 110487 w 153350"/>
                      <a:gd name="connsiteY2" fmla="*/ 0 h 169068"/>
                      <a:gd name="connsiteX3" fmla="*/ 153350 w 153350"/>
                      <a:gd name="connsiteY3" fmla="*/ 30956 h 169068"/>
                      <a:gd name="connsiteX4" fmla="*/ 50956 w 153350"/>
                      <a:gd name="connsiteY4" fmla="*/ 169068 h 169068"/>
                      <a:gd name="connsiteX5" fmla="*/ 8093 w 153350"/>
                      <a:gd name="connsiteY5" fmla="*/ 142875 h 169068"/>
                      <a:gd name="connsiteX0" fmla="*/ 8093 w 153350"/>
                      <a:gd name="connsiteY0" fmla="*/ 143405 h 169598"/>
                      <a:gd name="connsiteX1" fmla="*/ 20000 w 153350"/>
                      <a:gd name="connsiteY1" fmla="*/ 36248 h 169598"/>
                      <a:gd name="connsiteX2" fmla="*/ 110487 w 153350"/>
                      <a:gd name="connsiteY2" fmla="*/ 530 h 169598"/>
                      <a:gd name="connsiteX3" fmla="*/ 153350 w 153350"/>
                      <a:gd name="connsiteY3" fmla="*/ 31486 h 169598"/>
                      <a:gd name="connsiteX4" fmla="*/ 50956 w 153350"/>
                      <a:gd name="connsiteY4" fmla="*/ 169598 h 169598"/>
                      <a:gd name="connsiteX5" fmla="*/ 8093 w 153350"/>
                      <a:gd name="connsiteY5" fmla="*/ 143405 h 169598"/>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70019"/>
                      <a:gd name="connsiteY0" fmla="*/ 143689 h 169882"/>
                      <a:gd name="connsiteX1" fmla="*/ 20000 w 170019"/>
                      <a:gd name="connsiteY1" fmla="*/ 36532 h 169882"/>
                      <a:gd name="connsiteX2" fmla="*/ 110487 w 170019"/>
                      <a:gd name="connsiteY2" fmla="*/ 814 h 169882"/>
                      <a:gd name="connsiteX3" fmla="*/ 170019 w 170019"/>
                      <a:gd name="connsiteY3" fmla="*/ 24626 h 169882"/>
                      <a:gd name="connsiteX4" fmla="*/ 50956 w 170019"/>
                      <a:gd name="connsiteY4" fmla="*/ 169882 h 169882"/>
                      <a:gd name="connsiteX5" fmla="*/ 8093 w 170019"/>
                      <a:gd name="connsiteY5" fmla="*/ 143689 h 169882"/>
                      <a:gd name="connsiteX0" fmla="*/ 8093 w 155732"/>
                      <a:gd name="connsiteY0" fmla="*/ 143689 h 169882"/>
                      <a:gd name="connsiteX1" fmla="*/ 20000 w 155732"/>
                      <a:gd name="connsiteY1" fmla="*/ 36532 h 169882"/>
                      <a:gd name="connsiteX2" fmla="*/ 110487 w 155732"/>
                      <a:gd name="connsiteY2" fmla="*/ 814 h 169882"/>
                      <a:gd name="connsiteX3" fmla="*/ 155732 w 155732"/>
                      <a:gd name="connsiteY3" fmla="*/ 29389 h 169882"/>
                      <a:gd name="connsiteX4" fmla="*/ 50956 w 155732"/>
                      <a:gd name="connsiteY4" fmla="*/ 169882 h 169882"/>
                      <a:gd name="connsiteX5" fmla="*/ 8093 w 155732"/>
                      <a:gd name="connsiteY5" fmla="*/ 143689 h 169882"/>
                      <a:gd name="connsiteX0" fmla="*/ 8093 w 155732"/>
                      <a:gd name="connsiteY0" fmla="*/ 143689 h 172263"/>
                      <a:gd name="connsiteX1" fmla="*/ 20000 w 155732"/>
                      <a:gd name="connsiteY1" fmla="*/ 36532 h 172263"/>
                      <a:gd name="connsiteX2" fmla="*/ 110487 w 155732"/>
                      <a:gd name="connsiteY2" fmla="*/ 814 h 172263"/>
                      <a:gd name="connsiteX3" fmla="*/ 155732 w 155732"/>
                      <a:gd name="connsiteY3" fmla="*/ 29389 h 172263"/>
                      <a:gd name="connsiteX4" fmla="*/ 50956 w 155732"/>
                      <a:gd name="connsiteY4" fmla="*/ 172263 h 172263"/>
                      <a:gd name="connsiteX5" fmla="*/ 8093 w 155732"/>
                      <a:gd name="connsiteY5" fmla="*/ 143689 h 172263"/>
                      <a:gd name="connsiteX0" fmla="*/ 10865 w 158504"/>
                      <a:gd name="connsiteY0" fmla="*/ 143689 h 172263"/>
                      <a:gd name="connsiteX1" fmla="*/ 22772 w 158504"/>
                      <a:gd name="connsiteY1" fmla="*/ 36532 h 172263"/>
                      <a:gd name="connsiteX2" fmla="*/ 113259 w 158504"/>
                      <a:gd name="connsiteY2" fmla="*/ 814 h 172263"/>
                      <a:gd name="connsiteX3" fmla="*/ 158504 w 158504"/>
                      <a:gd name="connsiteY3" fmla="*/ 29389 h 172263"/>
                      <a:gd name="connsiteX4" fmla="*/ 53728 w 158504"/>
                      <a:gd name="connsiteY4" fmla="*/ 172263 h 172263"/>
                      <a:gd name="connsiteX5" fmla="*/ 10865 w 158504"/>
                      <a:gd name="connsiteY5" fmla="*/ 143689 h 17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504" h="172263">
                        <a:moveTo>
                          <a:pt x="10865" y="143689"/>
                        </a:moveTo>
                        <a:cubicBezTo>
                          <a:pt x="-11359" y="88920"/>
                          <a:pt x="4515" y="72251"/>
                          <a:pt x="22772" y="36532"/>
                        </a:cubicBezTo>
                        <a:cubicBezTo>
                          <a:pt x="45790" y="12720"/>
                          <a:pt x="83097" y="-3949"/>
                          <a:pt x="113259" y="814"/>
                        </a:cubicBezTo>
                        <a:lnTo>
                          <a:pt x="158504" y="29389"/>
                        </a:lnTo>
                        <a:lnTo>
                          <a:pt x="53728" y="172263"/>
                        </a:lnTo>
                        <a:lnTo>
                          <a:pt x="10865" y="143689"/>
                        </a:lnTo>
                        <a:close/>
                      </a:path>
                    </a:pathLst>
                  </a:custGeom>
                  <a:solidFill>
                    <a:srgbClr val="B961C7"/>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23" name="Group 22">
                  <a:extLst>
                    <a:ext uri="{FF2B5EF4-FFF2-40B4-BE49-F238E27FC236}">
                      <a16:creationId xmlns:a16="http://schemas.microsoft.com/office/drawing/2014/main" id="{5F31AF7C-AAAA-54F4-A59B-A7FD30681CC5}"/>
                    </a:ext>
                  </a:extLst>
                </p:cNvPr>
                <p:cNvGrpSpPr/>
                <p:nvPr/>
              </p:nvGrpSpPr>
              <p:grpSpPr>
                <a:xfrm flipH="1">
                  <a:off x="3832082" y="2846400"/>
                  <a:ext cx="311272" cy="311760"/>
                  <a:chOff x="2543848" y="3369652"/>
                  <a:chExt cx="311272" cy="311760"/>
                </a:xfrm>
              </p:grpSpPr>
              <p:sp>
                <p:nvSpPr>
                  <p:cNvPr id="25" name="Cloud 24">
                    <a:extLst>
                      <a:ext uri="{FF2B5EF4-FFF2-40B4-BE49-F238E27FC236}">
                        <a16:creationId xmlns:a16="http://schemas.microsoft.com/office/drawing/2014/main" id="{C509FFE8-90FE-E24A-C4E5-78F2B1C0D114}"/>
                      </a:ext>
                    </a:extLst>
                  </p:cNvPr>
                  <p:cNvSpPr/>
                  <p:nvPr/>
                </p:nvSpPr>
                <p:spPr>
                  <a:xfrm>
                    <a:off x="2543848" y="3369652"/>
                    <a:ext cx="277312" cy="301840"/>
                  </a:xfrm>
                  <a:prstGeom prst="cloud">
                    <a:avLst/>
                  </a:prstGeom>
                  <a:solidFill>
                    <a:srgbClr val="472A18"/>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26" name="Freeform: Shape 104">
                    <a:extLst>
                      <a:ext uri="{FF2B5EF4-FFF2-40B4-BE49-F238E27FC236}">
                        <a16:creationId xmlns:a16="http://schemas.microsoft.com/office/drawing/2014/main" id="{D91297D2-9809-08B4-B785-EE8B0923E52C}"/>
                      </a:ext>
                    </a:extLst>
                  </p:cNvPr>
                  <p:cNvSpPr/>
                  <p:nvPr/>
                </p:nvSpPr>
                <p:spPr>
                  <a:xfrm>
                    <a:off x="2696616" y="3509149"/>
                    <a:ext cx="158504" cy="172263"/>
                  </a:xfrm>
                  <a:custGeom>
                    <a:avLst/>
                    <a:gdLst>
                      <a:gd name="connsiteX0" fmla="*/ 0 w 145257"/>
                      <a:gd name="connsiteY0" fmla="*/ 142875 h 169068"/>
                      <a:gd name="connsiteX1" fmla="*/ 11907 w 145257"/>
                      <a:gd name="connsiteY1" fmla="*/ 35718 h 169068"/>
                      <a:gd name="connsiteX2" fmla="*/ 102394 w 145257"/>
                      <a:gd name="connsiteY2" fmla="*/ 0 h 169068"/>
                      <a:gd name="connsiteX3" fmla="*/ 145257 w 145257"/>
                      <a:gd name="connsiteY3" fmla="*/ 30956 h 169068"/>
                      <a:gd name="connsiteX4" fmla="*/ 42863 w 145257"/>
                      <a:gd name="connsiteY4" fmla="*/ 169068 h 169068"/>
                      <a:gd name="connsiteX5" fmla="*/ 0 w 145257"/>
                      <a:gd name="connsiteY5" fmla="*/ 142875 h 169068"/>
                      <a:gd name="connsiteX0" fmla="*/ 8093 w 153350"/>
                      <a:gd name="connsiteY0" fmla="*/ 142875 h 169068"/>
                      <a:gd name="connsiteX1" fmla="*/ 20000 w 153350"/>
                      <a:gd name="connsiteY1" fmla="*/ 35718 h 169068"/>
                      <a:gd name="connsiteX2" fmla="*/ 110487 w 153350"/>
                      <a:gd name="connsiteY2" fmla="*/ 0 h 169068"/>
                      <a:gd name="connsiteX3" fmla="*/ 153350 w 153350"/>
                      <a:gd name="connsiteY3" fmla="*/ 30956 h 169068"/>
                      <a:gd name="connsiteX4" fmla="*/ 50956 w 153350"/>
                      <a:gd name="connsiteY4" fmla="*/ 169068 h 169068"/>
                      <a:gd name="connsiteX5" fmla="*/ 8093 w 153350"/>
                      <a:gd name="connsiteY5" fmla="*/ 142875 h 169068"/>
                      <a:gd name="connsiteX0" fmla="*/ 8093 w 153350"/>
                      <a:gd name="connsiteY0" fmla="*/ 143405 h 169598"/>
                      <a:gd name="connsiteX1" fmla="*/ 20000 w 153350"/>
                      <a:gd name="connsiteY1" fmla="*/ 36248 h 169598"/>
                      <a:gd name="connsiteX2" fmla="*/ 110487 w 153350"/>
                      <a:gd name="connsiteY2" fmla="*/ 530 h 169598"/>
                      <a:gd name="connsiteX3" fmla="*/ 153350 w 153350"/>
                      <a:gd name="connsiteY3" fmla="*/ 31486 h 169598"/>
                      <a:gd name="connsiteX4" fmla="*/ 50956 w 153350"/>
                      <a:gd name="connsiteY4" fmla="*/ 169598 h 169598"/>
                      <a:gd name="connsiteX5" fmla="*/ 8093 w 153350"/>
                      <a:gd name="connsiteY5" fmla="*/ 143405 h 169598"/>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70019"/>
                      <a:gd name="connsiteY0" fmla="*/ 143689 h 169882"/>
                      <a:gd name="connsiteX1" fmla="*/ 20000 w 170019"/>
                      <a:gd name="connsiteY1" fmla="*/ 36532 h 169882"/>
                      <a:gd name="connsiteX2" fmla="*/ 110487 w 170019"/>
                      <a:gd name="connsiteY2" fmla="*/ 814 h 169882"/>
                      <a:gd name="connsiteX3" fmla="*/ 170019 w 170019"/>
                      <a:gd name="connsiteY3" fmla="*/ 24626 h 169882"/>
                      <a:gd name="connsiteX4" fmla="*/ 50956 w 170019"/>
                      <a:gd name="connsiteY4" fmla="*/ 169882 h 169882"/>
                      <a:gd name="connsiteX5" fmla="*/ 8093 w 170019"/>
                      <a:gd name="connsiteY5" fmla="*/ 143689 h 169882"/>
                      <a:gd name="connsiteX0" fmla="*/ 8093 w 155732"/>
                      <a:gd name="connsiteY0" fmla="*/ 143689 h 169882"/>
                      <a:gd name="connsiteX1" fmla="*/ 20000 w 155732"/>
                      <a:gd name="connsiteY1" fmla="*/ 36532 h 169882"/>
                      <a:gd name="connsiteX2" fmla="*/ 110487 w 155732"/>
                      <a:gd name="connsiteY2" fmla="*/ 814 h 169882"/>
                      <a:gd name="connsiteX3" fmla="*/ 155732 w 155732"/>
                      <a:gd name="connsiteY3" fmla="*/ 29389 h 169882"/>
                      <a:gd name="connsiteX4" fmla="*/ 50956 w 155732"/>
                      <a:gd name="connsiteY4" fmla="*/ 169882 h 169882"/>
                      <a:gd name="connsiteX5" fmla="*/ 8093 w 155732"/>
                      <a:gd name="connsiteY5" fmla="*/ 143689 h 169882"/>
                      <a:gd name="connsiteX0" fmla="*/ 8093 w 155732"/>
                      <a:gd name="connsiteY0" fmla="*/ 143689 h 172263"/>
                      <a:gd name="connsiteX1" fmla="*/ 20000 w 155732"/>
                      <a:gd name="connsiteY1" fmla="*/ 36532 h 172263"/>
                      <a:gd name="connsiteX2" fmla="*/ 110487 w 155732"/>
                      <a:gd name="connsiteY2" fmla="*/ 814 h 172263"/>
                      <a:gd name="connsiteX3" fmla="*/ 155732 w 155732"/>
                      <a:gd name="connsiteY3" fmla="*/ 29389 h 172263"/>
                      <a:gd name="connsiteX4" fmla="*/ 50956 w 155732"/>
                      <a:gd name="connsiteY4" fmla="*/ 172263 h 172263"/>
                      <a:gd name="connsiteX5" fmla="*/ 8093 w 155732"/>
                      <a:gd name="connsiteY5" fmla="*/ 143689 h 172263"/>
                      <a:gd name="connsiteX0" fmla="*/ 10865 w 158504"/>
                      <a:gd name="connsiteY0" fmla="*/ 143689 h 172263"/>
                      <a:gd name="connsiteX1" fmla="*/ 22772 w 158504"/>
                      <a:gd name="connsiteY1" fmla="*/ 36532 h 172263"/>
                      <a:gd name="connsiteX2" fmla="*/ 113259 w 158504"/>
                      <a:gd name="connsiteY2" fmla="*/ 814 h 172263"/>
                      <a:gd name="connsiteX3" fmla="*/ 158504 w 158504"/>
                      <a:gd name="connsiteY3" fmla="*/ 29389 h 172263"/>
                      <a:gd name="connsiteX4" fmla="*/ 53728 w 158504"/>
                      <a:gd name="connsiteY4" fmla="*/ 172263 h 172263"/>
                      <a:gd name="connsiteX5" fmla="*/ 10865 w 158504"/>
                      <a:gd name="connsiteY5" fmla="*/ 143689 h 17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504" h="172263">
                        <a:moveTo>
                          <a:pt x="10865" y="143689"/>
                        </a:moveTo>
                        <a:cubicBezTo>
                          <a:pt x="-11359" y="88920"/>
                          <a:pt x="4515" y="72251"/>
                          <a:pt x="22772" y="36532"/>
                        </a:cubicBezTo>
                        <a:cubicBezTo>
                          <a:pt x="45790" y="12720"/>
                          <a:pt x="83097" y="-3949"/>
                          <a:pt x="113259" y="814"/>
                        </a:cubicBezTo>
                        <a:lnTo>
                          <a:pt x="158504" y="29389"/>
                        </a:lnTo>
                        <a:lnTo>
                          <a:pt x="53728" y="172263"/>
                        </a:lnTo>
                        <a:lnTo>
                          <a:pt x="10865" y="143689"/>
                        </a:lnTo>
                        <a:close/>
                      </a:path>
                    </a:pathLst>
                  </a:custGeom>
                  <a:solidFill>
                    <a:srgbClr val="B961C7"/>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sp>
              <p:nvSpPr>
                <p:cNvPr id="24" name="Freeform: Shape 102">
                  <a:extLst>
                    <a:ext uri="{FF2B5EF4-FFF2-40B4-BE49-F238E27FC236}">
                      <a16:creationId xmlns:a16="http://schemas.microsoft.com/office/drawing/2014/main" id="{FB11140B-EA6B-4676-8D98-370DF603D1FE}"/>
                    </a:ext>
                  </a:extLst>
                </p:cNvPr>
                <p:cNvSpPr/>
                <p:nvPr/>
              </p:nvSpPr>
              <p:spPr>
                <a:xfrm>
                  <a:off x="3066877" y="2923635"/>
                  <a:ext cx="956402" cy="490538"/>
                </a:xfrm>
                <a:custGeom>
                  <a:avLst/>
                  <a:gdLst>
                    <a:gd name="connsiteX0" fmla="*/ 0 w 947737"/>
                    <a:gd name="connsiteY0" fmla="*/ 481013 h 481013"/>
                    <a:gd name="connsiteX1" fmla="*/ 80962 w 947737"/>
                    <a:gd name="connsiteY1" fmla="*/ 428625 h 481013"/>
                    <a:gd name="connsiteX2" fmla="*/ 71437 w 947737"/>
                    <a:gd name="connsiteY2" fmla="*/ 338138 h 481013"/>
                    <a:gd name="connsiteX3" fmla="*/ 161925 w 947737"/>
                    <a:gd name="connsiteY3" fmla="*/ 309563 h 481013"/>
                    <a:gd name="connsiteX4" fmla="*/ 219075 w 947737"/>
                    <a:gd name="connsiteY4" fmla="*/ 233363 h 481013"/>
                    <a:gd name="connsiteX5" fmla="*/ 319087 w 947737"/>
                    <a:gd name="connsiteY5" fmla="*/ 257175 h 481013"/>
                    <a:gd name="connsiteX6" fmla="*/ 404812 w 947737"/>
                    <a:gd name="connsiteY6" fmla="*/ 204788 h 481013"/>
                    <a:gd name="connsiteX7" fmla="*/ 461962 w 947737"/>
                    <a:gd name="connsiteY7" fmla="*/ 242888 h 481013"/>
                    <a:gd name="connsiteX8" fmla="*/ 581025 w 947737"/>
                    <a:gd name="connsiteY8" fmla="*/ 209550 h 481013"/>
                    <a:gd name="connsiteX9" fmla="*/ 657225 w 947737"/>
                    <a:gd name="connsiteY9" fmla="*/ 261938 h 481013"/>
                    <a:gd name="connsiteX10" fmla="*/ 738187 w 947737"/>
                    <a:gd name="connsiteY10" fmla="*/ 242888 h 481013"/>
                    <a:gd name="connsiteX11" fmla="*/ 790575 w 947737"/>
                    <a:gd name="connsiteY11" fmla="*/ 304800 h 481013"/>
                    <a:gd name="connsiteX12" fmla="*/ 852487 w 947737"/>
                    <a:gd name="connsiteY12" fmla="*/ 328613 h 481013"/>
                    <a:gd name="connsiteX13" fmla="*/ 881062 w 947737"/>
                    <a:gd name="connsiteY13" fmla="*/ 457200 h 481013"/>
                    <a:gd name="connsiteX14" fmla="*/ 947737 w 947737"/>
                    <a:gd name="connsiteY14" fmla="*/ 481013 h 481013"/>
                    <a:gd name="connsiteX15" fmla="*/ 885825 w 947737"/>
                    <a:gd name="connsiteY15" fmla="*/ 176213 h 481013"/>
                    <a:gd name="connsiteX16" fmla="*/ 519112 w 947737"/>
                    <a:gd name="connsiteY16" fmla="*/ 0 h 481013"/>
                    <a:gd name="connsiteX17" fmla="*/ 85725 w 947737"/>
                    <a:gd name="connsiteY17" fmla="*/ 123825 h 481013"/>
                    <a:gd name="connsiteX18" fmla="*/ 0 w 947737"/>
                    <a:gd name="connsiteY18" fmla="*/ 481013 h 481013"/>
                    <a:gd name="connsiteX0" fmla="*/ 923 w 948660"/>
                    <a:gd name="connsiteY0" fmla="*/ 481013 h 481013"/>
                    <a:gd name="connsiteX1" fmla="*/ 81885 w 948660"/>
                    <a:gd name="connsiteY1" fmla="*/ 428625 h 481013"/>
                    <a:gd name="connsiteX2" fmla="*/ 72360 w 948660"/>
                    <a:gd name="connsiteY2" fmla="*/ 338138 h 481013"/>
                    <a:gd name="connsiteX3" fmla="*/ 162848 w 948660"/>
                    <a:gd name="connsiteY3" fmla="*/ 309563 h 481013"/>
                    <a:gd name="connsiteX4" fmla="*/ 219998 w 948660"/>
                    <a:gd name="connsiteY4" fmla="*/ 233363 h 481013"/>
                    <a:gd name="connsiteX5" fmla="*/ 320010 w 948660"/>
                    <a:gd name="connsiteY5" fmla="*/ 257175 h 481013"/>
                    <a:gd name="connsiteX6" fmla="*/ 405735 w 948660"/>
                    <a:gd name="connsiteY6" fmla="*/ 204788 h 481013"/>
                    <a:gd name="connsiteX7" fmla="*/ 462885 w 948660"/>
                    <a:gd name="connsiteY7" fmla="*/ 242888 h 481013"/>
                    <a:gd name="connsiteX8" fmla="*/ 581948 w 948660"/>
                    <a:gd name="connsiteY8" fmla="*/ 209550 h 481013"/>
                    <a:gd name="connsiteX9" fmla="*/ 658148 w 948660"/>
                    <a:gd name="connsiteY9" fmla="*/ 261938 h 481013"/>
                    <a:gd name="connsiteX10" fmla="*/ 739110 w 948660"/>
                    <a:gd name="connsiteY10" fmla="*/ 242888 h 481013"/>
                    <a:gd name="connsiteX11" fmla="*/ 791498 w 948660"/>
                    <a:gd name="connsiteY11" fmla="*/ 304800 h 481013"/>
                    <a:gd name="connsiteX12" fmla="*/ 853410 w 948660"/>
                    <a:gd name="connsiteY12" fmla="*/ 328613 h 481013"/>
                    <a:gd name="connsiteX13" fmla="*/ 881985 w 948660"/>
                    <a:gd name="connsiteY13" fmla="*/ 457200 h 481013"/>
                    <a:gd name="connsiteX14" fmla="*/ 948660 w 948660"/>
                    <a:gd name="connsiteY14" fmla="*/ 481013 h 481013"/>
                    <a:gd name="connsiteX15" fmla="*/ 886748 w 948660"/>
                    <a:gd name="connsiteY15" fmla="*/ 176213 h 481013"/>
                    <a:gd name="connsiteX16" fmla="*/ 520035 w 948660"/>
                    <a:gd name="connsiteY16" fmla="*/ 0 h 481013"/>
                    <a:gd name="connsiteX17" fmla="*/ 86648 w 948660"/>
                    <a:gd name="connsiteY17" fmla="*/ 123825 h 481013"/>
                    <a:gd name="connsiteX18" fmla="*/ 923 w 94866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6402" h="490538">
                      <a:moveTo>
                        <a:pt x="1521" y="490538"/>
                      </a:moveTo>
                      <a:cubicBezTo>
                        <a:pt x="57084" y="479425"/>
                        <a:pt x="84071" y="463550"/>
                        <a:pt x="89627" y="428625"/>
                      </a:cubicBezTo>
                      <a:cubicBezTo>
                        <a:pt x="103120" y="398463"/>
                        <a:pt x="102327" y="370681"/>
                        <a:pt x="80102" y="338138"/>
                      </a:cubicBezTo>
                      <a:cubicBezTo>
                        <a:pt x="122172" y="338138"/>
                        <a:pt x="147570" y="326231"/>
                        <a:pt x="170590" y="309563"/>
                      </a:cubicBezTo>
                      <a:cubicBezTo>
                        <a:pt x="199165" y="296069"/>
                        <a:pt x="213452" y="273050"/>
                        <a:pt x="227740" y="233363"/>
                      </a:cubicBezTo>
                      <a:cubicBezTo>
                        <a:pt x="265839" y="255587"/>
                        <a:pt x="287271" y="256382"/>
                        <a:pt x="327752" y="257175"/>
                      </a:cubicBezTo>
                      <a:cubicBezTo>
                        <a:pt x="368233" y="251619"/>
                        <a:pt x="394427" y="227012"/>
                        <a:pt x="413477" y="204788"/>
                      </a:cubicBezTo>
                      <a:cubicBezTo>
                        <a:pt x="434908" y="243682"/>
                        <a:pt x="449196" y="242094"/>
                        <a:pt x="470627" y="242888"/>
                      </a:cubicBezTo>
                      <a:cubicBezTo>
                        <a:pt x="517458" y="236538"/>
                        <a:pt x="557146" y="232569"/>
                        <a:pt x="589690" y="209550"/>
                      </a:cubicBezTo>
                      <a:cubicBezTo>
                        <a:pt x="615090" y="241301"/>
                        <a:pt x="623821" y="256382"/>
                        <a:pt x="665890" y="261938"/>
                      </a:cubicBezTo>
                      <a:cubicBezTo>
                        <a:pt x="695258" y="262732"/>
                        <a:pt x="731771" y="261144"/>
                        <a:pt x="746852" y="242888"/>
                      </a:cubicBezTo>
                      <a:cubicBezTo>
                        <a:pt x="757172" y="275431"/>
                        <a:pt x="772252" y="286544"/>
                        <a:pt x="799240" y="304800"/>
                      </a:cubicBezTo>
                      <a:cubicBezTo>
                        <a:pt x="822258" y="324644"/>
                        <a:pt x="840515" y="327818"/>
                        <a:pt x="861152" y="328613"/>
                      </a:cubicBezTo>
                      <a:cubicBezTo>
                        <a:pt x="858770" y="371475"/>
                        <a:pt x="861152" y="414338"/>
                        <a:pt x="889727" y="457200"/>
                      </a:cubicBezTo>
                      <a:cubicBezTo>
                        <a:pt x="914333" y="479425"/>
                        <a:pt x="929415" y="484981"/>
                        <a:pt x="956402" y="481013"/>
                      </a:cubicBezTo>
                      <a:cubicBezTo>
                        <a:pt x="952434" y="367507"/>
                        <a:pt x="946083" y="275431"/>
                        <a:pt x="894490" y="176213"/>
                      </a:cubicBezTo>
                      <a:cubicBezTo>
                        <a:pt x="796064" y="84138"/>
                        <a:pt x="707165" y="13495"/>
                        <a:pt x="527777" y="0"/>
                      </a:cubicBezTo>
                      <a:cubicBezTo>
                        <a:pt x="366646" y="12700"/>
                        <a:pt x="269809" y="8731"/>
                        <a:pt x="94390" y="123825"/>
                      </a:cubicBezTo>
                      <a:cubicBezTo>
                        <a:pt x="27714" y="183357"/>
                        <a:pt x="-8004" y="214313"/>
                        <a:pt x="1521" y="490538"/>
                      </a:cubicBezTo>
                      <a:close/>
                    </a:path>
                  </a:pathLst>
                </a:custGeom>
                <a:solidFill>
                  <a:srgbClr val="472A18"/>
                </a:solidFill>
                <a:ln w="6350" cap="flat" cmpd="sng" algn="ctr">
                  <a:noFill/>
                  <a:prstDash val="solid"/>
                  <a:miter lim="800000"/>
                </a:ln>
                <a:effectLst>
                  <a:outerShdw dist="23000" dir="5400000" rotWithShape="0">
                    <a:srgbClr val="7E502E"/>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pic>
            <p:nvPicPr>
              <p:cNvPr id="20" name="Picture 19">
                <a:extLst>
                  <a:ext uri="{FF2B5EF4-FFF2-40B4-BE49-F238E27FC236}">
                    <a16:creationId xmlns:a16="http://schemas.microsoft.com/office/drawing/2014/main" id="{D75F7BC7-4E59-83B4-1A98-9E4AD0BA305E}"/>
                  </a:ext>
                </a:extLst>
              </p:cNvPr>
              <p:cNvPicPr>
                <a:picLocks noChangeAspect="1"/>
              </p:cNvPicPr>
              <p:nvPr/>
            </p:nvPicPr>
            <p:blipFill>
              <a:blip r:embed="rId14"/>
              <a:stretch>
                <a:fillRect/>
              </a:stretch>
            </p:blipFill>
            <p:spPr>
              <a:xfrm rot="20463960">
                <a:off x="4182422" y="4472337"/>
                <a:ext cx="77928" cy="47623"/>
              </a:xfrm>
              <a:prstGeom prst="rect">
                <a:avLst/>
              </a:prstGeom>
            </p:spPr>
          </p:pic>
          <p:pic>
            <p:nvPicPr>
              <p:cNvPr id="21" name="Picture 20">
                <a:extLst>
                  <a:ext uri="{FF2B5EF4-FFF2-40B4-BE49-F238E27FC236}">
                    <a16:creationId xmlns:a16="http://schemas.microsoft.com/office/drawing/2014/main" id="{7AD9AD72-076C-E845-861D-4257101A4E44}"/>
                  </a:ext>
                </a:extLst>
              </p:cNvPr>
              <p:cNvPicPr>
                <a:picLocks noChangeAspect="1"/>
              </p:cNvPicPr>
              <p:nvPr/>
            </p:nvPicPr>
            <p:blipFill>
              <a:blip r:embed="rId14"/>
              <a:stretch>
                <a:fillRect/>
              </a:stretch>
            </p:blipFill>
            <p:spPr>
              <a:xfrm rot="1136040" flipH="1">
                <a:off x="4611526" y="4472336"/>
                <a:ext cx="77928" cy="47623"/>
              </a:xfrm>
              <a:prstGeom prst="rect">
                <a:avLst/>
              </a:prstGeom>
            </p:spPr>
          </p:pic>
        </p:grpSp>
        <p:pic>
          <p:nvPicPr>
            <p:cNvPr id="11" name="Picture 4">
              <a:extLst>
                <a:ext uri="{FF2B5EF4-FFF2-40B4-BE49-F238E27FC236}">
                  <a16:creationId xmlns:a16="http://schemas.microsoft.com/office/drawing/2014/main" id="{9BB9FB26-DC52-7D4C-C443-2B680BE863E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894259" y="4949525"/>
              <a:ext cx="679759" cy="27409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DAA638D3-CD40-764F-6157-647CCB18B44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166288" y="5180706"/>
              <a:ext cx="121337" cy="1664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2" name="Group 51">
            <a:extLst>
              <a:ext uri="{FF2B5EF4-FFF2-40B4-BE49-F238E27FC236}">
                <a16:creationId xmlns:a16="http://schemas.microsoft.com/office/drawing/2014/main" id="{796780B4-F633-137B-9793-E240DCC0BFBB}"/>
              </a:ext>
            </a:extLst>
          </p:cNvPr>
          <p:cNvGrpSpPr/>
          <p:nvPr/>
        </p:nvGrpSpPr>
        <p:grpSpPr>
          <a:xfrm>
            <a:off x="9184539" y="1481627"/>
            <a:ext cx="2644841" cy="5299550"/>
            <a:chOff x="9184539" y="1481627"/>
            <a:chExt cx="2644841" cy="5299550"/>
          </a:xfrm>
        </p:grpSpPr>
        <p:grpSp>
          <p:nvGrpSpPr>
            <p:cNvPr id="53" name="Group 52">
              <a:extLst>
                <a:ext uri="{FF2B5EF4-FFF2-40B4-BE49-F238E27FC236}">
                  <a16:creationId xmlns:a16="http://schemas.microsoft.com/office/drawing/2014/main" id="{02DADF10-B9C8-4C09-72C5-11D3B9B14A02}"/>
                </a:ext>
              </a:extLst>
            </p:cNvPr>
            <p:cNvGrpSpPr/>
            <p:nvPr/>
          </p:nvGrpSpPr>
          <p:grpSpPr>
            <a:xfrm>
              <a:off x="9184539" y="1481627"/>
              <a:ext cx="2644841" cy="5299550"/>
              <a:chOff x="5961537" y="900490"/>
              <a:chExt cx="2976826" cy="5299550"/>
            </a:xfrm>
          </p:grpSpPr>
          <p:pic>
            <p:nvPicPr>
              <p:cNvPr id="57" name="Man4">
                <a:extLst>
                  <a:ext uri="{FF2B5EF4-FFF2-40B4-BE49-F238E27FC236}">
                    <a16:creationId xmlns:a16="http://schemas.microsoft.com/office/drawing/2014/main" id="{51FDC608-0ED0-1F53-5A79-84B0CAB26A4B}"/>
                  </a:ext>
                </a:extLst>
              </p:cNvPr>
              <p:cNvPicPr>
                <a:picLocks noChangeAspect="1" noChangeArrowheads="1"/>
              </p:cNvPicPr>
              <p:nvPr/>
            </p:nvPicPr>
            <p:blipFill>
              <a:blip r:embed="rId17"/>
              <a:srcRect/>
              <a:stretch/>
            </p:blipFill>
            <p:spPr bwMode="auto">
              <a:xfrm>
                <a:off x="6916624" y="900490"/>
                <a:ext cx="1110799" cy="4767243"/>
              </a:xfrm>
              <a:prstGeom prst="rect">
                <a:avLst/>
              </a:prstGeom>
              <a:noFill/>
              <a:extLst>
                <a:ext uri="{909E8E84-426E-40DD-AFC4-6F175D3DCCD1}">
                  <a14:hiddenFill xmlns:a14="http://schemas.microsoft.com/office/drawing/2010/main">
                    <a:solidFill>
                      <a:srgbClr val="FFFFFF"/>
                    </a:solidFill>
                  </a14:hiddenFill>
                </a:ext>
              </a:extLst>
            </p:spPr>
          </p:pic>
          <p:grpSp>
            <p:nvGrpSpPr>
              <p:cNvPr id="66" name="Group 65">
                <a:extLst>
                  <a:ext uri="{FF2B5EF4-FFF2-40B4-BE49-F238E27FC236}">
                    <a16:creationId xmlns:a16="http://schemas.microsoft.com/office/drawing/2014/main" id="{143E825F-2AC4-4EB0-6478-629C35633899}"/>
                  </a:ext>
                </a:extLst>
              </p:cNvPr>
              <p:cNvGrpSpPr/>
              <p:nvPr/>
            </p:nvGrpSpPr>
            <p:grpSpPr>
              <a:xfrm>
                <a:off x="5961537" y="4004344"/>
                <a:ext cx="2976826" cy="2195696"/>
                <a:chOff x="5922695" y="4045913"/>
                <a:chExt cx="2976826" cy="2195696"/>
              </a:xfrm>
            </p:grpSpPr>
            <p:sp>
              <p:nvSpPr>
                <p:cNvPr id="82" name="Oval 81">
                  <a:extLst>
                    <a:ext uri="{FF2B5EF4-FFF2-40B4-BE49-F238E27FC236}">
                      <a16:creationId xmlns:a16="http://schemas.microsoft.com/office/drawing/2014/main" id="{F0EFCE9B-317F-73B6-E342-2F2A03F2905D}"/>
                    </a:ext>
                  </a:extLst>
                </p:cNvPr>
                <p:cNvSpPr/>
                <p:nvPr/>
              </p:nvSpPr>
              <p:spPr>
                <a:xfrm>
                  <a:off x="6192705" y="5745002"/>
                  <a:ext cx="496607" cy="496607"/>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10A4FDEA-D015-3309-9916-0BD2F52E2522}"/>
                    </a:ext>
                  </a:extLst>
                </p:cNvPr>
                <p:cNvSpPr/>
                <p:nvPr/>
              </p:nvSpPr>
              <p:spPr>
                <a:xfrm>
                  <a:off x="8247305" y="5709302"/>
                  <a:ext cx="496607" cy="496607"/>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8C9DDF4D-61C7-643A-77AD-BBA6164E93E2}"/>
                    </a:ext>
                  </a:extLst>
                </p:cNvPr>
                <p:cNvSpPr/>
                <p:nvPr/>
              </p:nvSpPr>
              <p:spPr>
                <a:xfrm>
                  <a:off x="5922695" y="4045913"/>
                  <a:ext cx="2976825" cy="1841676"/>
                </a:xfrm>
                <a:prstGeom prst="rect">
                  <a:avLst/>
                </a:prstGeom>
                <a:solidFill>
                  <a:schemeClr val="accent2">
                    <a:lumMod val="50000"/>
                  </a:schemeClr>
                </a:solidFill>
                <a:ln>
                  <a:solidFill>
                    <a:srgbClr val="7B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id="{29BAC09A-AC39-501B-5B5F-BA3C3B1FB5F8}"/>
                    </a:ext>
                  </a:extLst>
                </p:cNvPr>
                <p:cNvGrpSpPr/>
                <p:nvPr/>
              </p:nvGrpSpPr>
              <p:grpSpPr>
                <a:xfrm>
                  <a:off x="5922699" y="4179731"/>
                  <a:ext cx="2976822" cy="1767174"/>
                  <a:chOff x="5031694" y="3826276"/>
                  <a:chExt cx="2976822" cy="1589103"/>
                </a:xfrm>
              </p:grpSpPr>
              <p:pic>
                <p:nvPicPr>
                  <p:cNvPr id="87" name="Picture 12" descr="Black Sunburst Background Retro Background With Starburst And Ray Blackgray  Beam After Burst Abstract Vintage Texture With White Rays Of Sun Pattern Of  Pinwheel And Stripes Solar Glow Vector Stock Illustration -">
                    <a:extLst>
                      <a:ext uri="{FF2B5EF4-FFF2-40B4-BE49-F238E27FC236}">
                        <a16:creationId xmlns:a16="http://schemas.microsoft.com/office/drawing/2014/main" id="{C297F068-E60C-3A37-56EE-F8A5F91F6E3F}"/>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t="17705" b="23072"/>
                  <a:stretch/>
                </p:blipFill>
                <p:spPr bwMode="auto">
                  <a:xfrm>
                    <a:off x="5031694" y="3826276"/>
                    <a:ext cx="2976822" cy="1589103"/>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10" descr="Hot Supper Meals">
                    <a:extLst>
                      <a:ext uri="{FF2B5EF4-FFF2-40B4-BE49-F238E27FC236}">
                        <a16:creationId xmlns:a16="http://schemas.microsoft.com/office/drawing/2014/main" id="{D1CEEDF0-FB58-7638-F967-7100F33C6C38}"/>
                      </a:ext>
                    </a:extLst>
                  </p:cNvPr>
                  <p:cNvPicPr>
                    <a:picLocks noChangeAspect="1" noChangeArrowheads="1"/>
                  </p:cNvPicPr>
                  <p:nvPr/>
                </p:nvPicPr>
                <p:blipFill rotWithShape="1">
                  <a:blip r:embed="rId19">
                    <a:extLst>
                      <a:ext uri="{BEBA8EAE-BF5A-486C-A8C5-ECC9F3942E4B}">
                        <a14:imgProps xmlns:a14="http://schemas.microsoft.com/office/drawing/2010/main">
                          <a14:imgLayer r:embed="rId20">
                            <a14:imgEffect>
                              <a14:backgroundRemoval t="149" b="34324" l="10222" r="91778">
                                <a14:foregroundMark x1="37333" y1="10253" x2="61556" y2="9658"/>
                                <a14:foregroundMark x1="42000" y1="7132" x2="36889" y2="9658"/>
                                <a14:foregroundMark x1="40778" y1="7727" x2="40889" y2="6092"/>
                                <a14:foregroundMark x1="13778" y1="13670" x2="12889" y2="21545"/>
                                <a14:foregroundMark x1="39889" y1="30609" x2="59000" y2="29718"/>
                                <a14:foregroundMark x1="85222" y1="13076" x2="84444" y2="18871"/>
                                <a14:foregroundMark x1="19111" y1="16493" x2="19111" y2="16493"/>
                                <a14:backgroundMark x1="21444" y1="18425" x2="21444" y2="18425"/>
                                <a14:backgroundMark x1="79556" y1="18871" x2="79556" y2="18871"/>
                                <a14:backgroundMark x1="74667" y1="16939" x2="74667" y2="16939"/>
                                <a14:backgroundMark x1="61444" y1="20208" x2="61444" y2="20208"/>
                                <a14:backgroundMark x1="68222" y1="20208" x2="68222" y2="20208"/>
                                <a14:backgroundMark x1="65444" y1="20208" x2="65444" y2="20208"/>
                                <a14:backgroundMark x1="56556" y1="19762" x2="56556" y2="19762"/>
                                <a14:backgroundMark x1="54889" y1="20059" x2="54889" y2="20059"/>
                                <a14:backgroundMark x1="48889" y1="19465" x2="48889" y2="19465"/>
                                <a14:backgroundMark x1="45889" y1="19762" x2="45889" y2="19762"/>
                                <a14:backgroundMark x1="42778" y1="19465" x2="42778" y2="19465"/>
                                <a14:backgroundMark x1="39667" y1="18722" x2="39667" y2="18722"/>
                                <a14:backgroundMark x1="39667" y1="19465" x2="39667" y2="19465"/>
                                <a14:backgroundMark x1="36889" y1="19465" x2="36889" y2="19465"/>
                                <a14:backgroundMark x1="30444" y1="20505" x2="30444" y2="20505"/>
                                <a14:backgroundMark x1="14667" y1="19316" x2="14667" y2="19316"/>
                                <a14:backgroundMark x1="87667" y1="20654" x2="87667" y2="20654"/>
                                <a14:backgroundMark x1="89222" y1="16790" x2="89222" y2="16790"/>
                              </a14:backgroundRemoval>
                            </a14:imgEffect>
                          </a14:imgLayer>
                        </a14:imgProps>
                      </a:ext>
                      <a:ext uri="{28A0092B-C50C-407E-A947-70E740481C1C}">
                        <a14:useLocalDpi xmlns:a14="http://schemas.microsoft.com/office/drawing/2010/main" val="0"/>
                      </a:ext>
                    </a:extLst>
                  </a:blip>
                  <a:srcRect l="10127" r="7714" b="65480"/>
                  <a:stretch/>
                </p:blipFill>
                <p:spPr bwMode="auto">
                  <a:xfrm>
                    <a:off x="5157973" y="4189099"/>
                    <a:ext cx="2726295" cy="856579"/>
                  </a:xfrm>
                  <a:prstGeom prst="rect">
                    <a:avLst/>
                  </a:prstGeom>
                  <a:noFill/>
                  <a:extLst>
                    <a:ext uri="{909E8E84-426E-40DD-AFC4-6F175D3DCCD1}">
                      <a14:hiddenFill xmlns:a14="http://schemas.microsoft.com/office/drawing/2010/main">
                        <a:solidFill>
                          <a:srgbClr val="FFFFFF"/>
                        </a:solidFill>
                      </a14:hiddenFill>
                    </a:ext>
                  </a:extLst>
                </p:spPr>
              </p:pic>
            </p:grpSp>
          </p:grpSp>
        </p:grpSp>
        <p:grpSp>
          <p:nvGrpSpPr>
            <p:cNvPr id="54" name="Group 53">
              <a:extLst>
                <a:ext uri="{FF2B5EF4-FFF2-40B4-BE49-F238E27FC236}">
                  <a16:creationId xmlns:a16="http://schemas.microsoft.com/office/drawing/2014/main" id="{1C70268F-33A7-55D3-94ED-BB09C4ACA320}"/>
                </a:ext>
              </a:extLst>
            </p:cNvPr>
            <p:cNvGrpSpPr/>
            <p:nvPr/>
          </p:nvGrpSpPr>
          <p:grpSpPr>
            <a:xfrm>
              <a:off x="10281515" y="3662690"/>
              <a:ext cx="451027" cy="119011"/>
              <a:chOff x="1488734" y="3393104"/>
              <a:chExt cx="566777" cy="147362"/>
            </a:xfrm>
          </p:grpSpPr>
          <p:sp>
            <p:nvSpPr>
              <p:cNvPr id="55" name="Rectangle 54">
                <a:extLst>
                  <a:ext uri="{FF2B5EF4-FFF2-40B4-BE49-F238E27FC236}">
                    <a16:creationId xmlns:a16="http://schemas.microsoft.com/office/drawing/2014/main" id="{0A6ABAB0-3C63-1ED2-D4AF-CEA87B96322D}"/>
                  </a:ext>
                </a:extLst>
              </p:cNvPr>
              <p:cNvSpPr/>
              <p:nvPr/>
            </p:nvSpPr>
            <p:spPr>
              <a:xfrm>
                <a:off x="1488734" y="3393104"/>
                <a:ext cx="566777" cy="147362"/>
              </a:xfrm>
              <a:prstGeom prst="rect">
                <a:avLst/>
              </a:prstGeom>
              <a:solidFill>
                <a:schemeClr val="bg1"/>
              </a:solidFill>
              <a:ln>
                <a:solidFill>
                  <a:srgbClr val="2430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55" descr="A blue and orange logo&#10;&#10;Description automatically generated">
                <a:extLst>
                  <a:ext uri="{FF2B5EF4-FFF2-40B4-BE49-F238E27FC236}">
                    <a16:creationId xmlns:a16="http://schemas.microsoft.com/office/drawing/2014/main" id="{1BD1A349-5EC1-1E8E-24B2-8FA2F271B1DD}"/>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531004" y="3425795"/>
                <a:ext cx="482236" cy="81980"/>
              </a:xfrm>
              <a:prstGeom prst="rect">
                <a:avLst/>
              </a:prstGeom>
            </p:spPr>
          </p:pic>
        </p:grpSp>
      </p:grpSp>
    </p:spTree>
    <p:custDataLst>
      <p:tags r:id="rId1"/>
    </p:custDataLst>
    <p:extLst>
      <p:ext uri="{BB962C8B-B14F-4D97-AF65-F5344CB8AC3E}">
        <p14:creationId xmlns:p14="http://schemas.microsoft.com/office/powerpoint/2010/main" val="999093578"/>
      </p:ext>
    </p:extLst>
  </p:cSld>
  <p:clrMapOvr>
    <a:masterClrMapping/>
  </p:clrMapOvr>
  <mc:AlternateContent xmlns:mc="http://schemas.openxmlformats.org/markup-compatibility/2006" xmlns:p159="http://schemas.microsoft.com/office/powerpoint/2015/09/main">
    <mc:Choice Requires="p159">
      <p:transition spd="slow" advTm="54603">
        <p159:morph option="byObject"/>
      </p:transition>
    </mc:Choice>
    <mc:Fallback xmlns="">
      <p:transition spd="slow" advTm="5460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left)">
                                      <p:cBhvr>
                                        <p:cTn id="7" dur="500"/>
                                        <p:tgtEl>
                                          <p:spTgt spid="104"/>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3.05556E-6 4.81481E-6 L 0.0125 0.42268 " pathEditMode="relative" rAng="0" ptsTypes="AA">
                                      <p:cBhvr>
                                        <p:cTn id="10" dur="2000" fill="hold"/>
                                        <p:tgtEl>
                                          <p:spTgt spid="1048"/>
                                        </p:tgtEl>
                                        <p:attrNameLst>
                                          <p:attrName>ppt_x</p:attrName>
                                          <p:attrName>ppt_y</p:attrName>
                                        </p:attrNameLst>
                                      </p:cBhvr>
                                      <p:rCtr x="625" y="21134"/>
                                    </p:animMotion>
                                  </p:childTnLst>
                                </p:cTn>
                              </p:par>
                              <p:par>
                                <p:cTn id="11" presetID="42" presetClass="path" presetSubtype="0" accel="50000" decel="50000" fill="hold" nodeType="withEffect">
                                  <p:stCondLst>
                                    <p:cond delay="0"/>
                                  </p:stCondLst>
                                  <p:childTnLst>
                                    <p:animMotion origin="layout" path="M 2.77778E-7 0 L 0.0092 0.40903 " pathEditMode="relative" rAng="0" ptsTypes="AA">
                                      <p:cBhvr>
                                        <p:cTn id="12" dur="2000" fill="hold"/>
                                        <p:tgtEl>
                                          <p:spTgt spid="1046"/>
                                        </p:tgtEl>
                                        <p:attrNameLst>
                                          <p:attrName>ppt_x</p:attrName>
                                          <p:attrName>ppt_y</p:attrName>
                                        </p:attrNameLst>
                                      </p:cBhvr>
                                      <p:rCtr x="451" y="20440"/>
                                    </p:animMotion>
                                  </p:childTnLst>
                                </p:cTn>
                              </p:par>
                              <p:par>
                                <p:cTn id="13" presetID="42" presetClass="path" presetSubtype="0" accel="50000" decel="50000" fill="hold" nodeType="withEffect">
                                  <p:stCondLst>
                                    <p:cond delay="0"/>
                                  </p:stCondLst>
                                  <p:childTnLst>
                                    <p:animMotion origin="layout" path="M 3.05556E-6 -4.81481E-6 L 0.00937 0.41297 " pathEditMode="relative" rAng="0" ptsTypes="AA">
                                      <p:cBhvr>
                                        <p:cTn id="14" dur="2000" fill="hold"/>
                                        <p:tgtEl>
                                          <p:spTgt spid="1052"/>
                                        </p:tgtEl>
                                        <p:attrNameLst>
                                          <p:attrName>ppt_x</p:attrName>
                                          <p:attrName>ppt_y</p:attrName>
                                        </p:attrNameLst>
                                      </p:cBhvr>
                                      <p:rCtr x="469" y="20648"/>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86"/>
                                        </p:tgtEl>
                                        <p:attrNameLst>
                                          <p:attrName>style.visibility</p:attrName>
                                        </p:attrNameLst>
                                      </p:cBhvr>
                                      <p:to>
                                        <p:strVal val="visible"/>
                                      </p:to>
                                    </p:set>
                                    <p:animEffect transition="in" filter="barn(outVertical)">
                                      <p:cBhvr>
                                        <p:cTn id="19"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1000"/>
            <a:lum/>
          </a:blip>
          <a:srcRect/>
          <a:stretch>
            <a:fillRect t="-17000" b="-17000"/>
          </a:stretch>
        </a:blipFill>
        <a:effectLst/>
      </p:bgPr>
    </p:bg>
    <p:spTree>
      <p:nvGrpSpPr>
        <p:cNvPr id="1" name=""/>
        <p:cNvGrpSpPr/>
        <p:nvPr/>
      </p:nvGrpSpPr>
      <p:grpSpPr>
        <a:xfrm>
          <a:off x="0" y="0"/>
          <a:ext cx="0" cy="0"/>
          <a:chOff x="0" y="0"/>
          <a:chExt cx="0" cy="0"/>
        </a:xfrm>
      </p:grpSpPr>
      <p:grpSp>
        <p:nvGrpSpPr>
          <p:cNvPr id="27" name="Group 26"/>
          <p:cNvGrpSpPr/>
          <p:nvPr/>
        </p:nvGrpSpPr>
        <p:grpSpPr>
          <a:xfrm>
            <a:off x="5205953" y="2929632"/>
            <a:ext cx="5302522" cy="3431041"/>
            <a:chOff x="4644189" y="3019926"/>
            <a:chExt cx="4333862" cy="3659066"/>
          </a:xfrm>
        </p:grpSpPr>
        <p:sp>
          <p:nvSpPr>
            <p:cNvPr id="25" name="Rectangle 24"/>
            <p:cNvSpPr/>
            <p:nvPr/>
          </p:nvSpPr>
          <p:spPr>
            <a:xfrm>
              <a:off x="4644189" y="3019926"/>
              <a:ext cx="4333862" cy="3659066"/>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4732395" y="3097706"/>
              <a:ext cx="4107401" cy="3200254"/>
            </a:xfrm>
            <a:prstGeom prst="rect">
              <a:avLst/>
            </a:prstGeom>
            <a:solidFill>
              <a:srgbClr val="7F0000"/>
            </a:solidFill>
            <a:ln>
              <a:noFill/>
            </a:ln>
          </p:spPr>
          <p:txBody>
            <a:bodyPr wrap="square" rtlCol="0">
              <a:spAutoFit/>
            </a:bodyPr>
            <a:lstStyle/>
            <a:p>
              <a:pPr algn="ctr"/>
              <a:r>
                <a:rPr lang="en-US" sz="3200" b="1" dirty="0">
                  <a:solidFill>
                    <a:schemeClr val="bg1"/>
                  </a:solidFill>
                  <a:latin typeface="Century" panose="02040604050505020304" pitchFamily="18" charset="0"/>
                </a:rPr>
                <a:t>REMINDER</a:t>
              </a:r>
            </a:p>
            <a:p>
              <a:pPr algn="ctr"/>
              <a:endParaRPr lang="en-US" sz="1100" b="1" dirty="0">
                <a:solidFill>
                  <a:schemeClr val="bg1"/>
                </a:solidFill>
                <a:latin typeface="Century" panose="02040604050505020304" pitchFamily="18" charset="0"/>
              </a:endParaRPr>
            </a:p>
            <a:p>
              <a:r>
                <a:rPr lang="en-US" sz="2000" dirty="0">
                  <a:solidFill>
                    <a:schemeClr val="bg1"/>
                  </a:solidFill>
                  <a:latin typeface="Century Gothic" panose="020B0502020202020204" pitchFamily="34" charset="0"/>
                </a:rPr>
                <a:t>Student </a:t>
              </a:r>
              <a:r>
                <a:rPr lang="en-US" sz="2000" b="1" dirty="0">
                  <a:solidFill>
                    <a:schemeClr val="bg1"/>
                  </a:solidFill>
                  <a:latin typeface="Century Gothic" panose="020B0502020202020204" pitchFamily="34" charset="0"/>
                </a:rPr>
                <a:t>is not </a:t>
              </a:r>
              <a:r>
                <a:rPr lang="en-US" sz="2000" dirty="0">
                  <a:solidFill>
                    <a:schemeClr val="bg1"/>
                  </a:solidFill>
                  <a:latin typeface="Century Gothic" panose="020B0502020202020204" pitchFamily="34" charset="0"/>
                </a:rPr>
                <a:t>required to take a vegetable or fruit during supper </a:t>
              </a:r>
            </a:p>
            <a:p>
              <a:endParaRPr lang="en-US" sz="2000" b="1" dirty="0">
                <a:solidFill>
                  <a:schemeClr val="bg1"/>
                </a:solidFill>
                <a:latin typeface="Century Gothic" panose="020B0502020202020204" pitchFamily="34" charset="0"/>
              </a:endParaRPr>
            </a:p>
            <a:p>
              <a:pPr marL="285750" indent="-285750">
                <a:buFont typeface="Wingdings" panose="05000000000000000000" pitchFamily="2" charset="2"/>
                <a:buChar char="Ø"/>
              </a:pPr>
              <a:r>
                <a:rPr lang="en-US" sz="2000" b="1" dirty="0">
                  <a:solidFill>
                    <a:schemeClr val="bg1"/>
                  </a:solidFill>
                  <a:latin typeface="Century Gothic" panose="020B0502020202020204" pitchFamily="34" charset="0"/>
                </a:rPr>
                <a:t>3 </a:t>
              </a:r>
              <a:r>
                <a:rPr lang="en-US" sz="2000" dirty="0">
                  <a:solidFill>
                    <a:schemeClr val="bg1"/>
                  </a:solidFill>
                  <a:latin typeface="Century Gothic" panose="020B0502020202020204" pitchFamily="34" charset="0"/>
                </a:rPr>
                <a:t>of the </a:t>
              </a:r>
              <a:r>
                <a:rPr lang="en-US" sz="2000" b="1" dirty="0">
                  <a:solidFill>
                    <a:schemeClr val="bg1"/>
                  </a:solidFill>
                  <a:latin typeface="Century Gothic" panose="020B0502020202020204" pitchFamily="34" charset="0"/>
                </a:rPr>
                <a:t>5 </a:t>
              </a:r>
              <a:r>
                <a:rPr lang="en-US" sz="2000" dirty="0">
                  <a:solidFill>
                    <a:schemeClr val="bg1"/>
                  </a:solidFill>
                  <a:latin typeface="Century Gothic" panose="020B0502020202020204" pitchFamily="34" charset="0"/>
                </a:rPr>
                <a:t>meal components must be selected to complete a reimbursable meal.</a:t>
              </a:r>
            </a:p>
            <a:p>
              <a:endParaRPr lang="en-US" sz="2600" dirty="0">
                <a:solidFill>
                  <a:srgbClr val="000000"/>
                </a:solidFill>
              </a:endParaRPr>
            </a:p>
          </p:txBody>
        </p:sp>
      </p:grpSp>
      <p:grpSp>
        <p:nvGrpSpPr>
          <p:cNvPr id="5" name="Group 4">
            <a:extLst>
              <a:ext uri="{FF2B5EF4-FFF2-40B4-BE49-F238E27FC236}">
                <a16:creationId xmlns:a16="http://schemas.microsoft.com/office/drawing/2014/main" id="{B25B0DB6-DA1A-2DB6-5333-2151FE561BD8}"/>
              </a:ext>
            </a:extLst>
          </p:cNvPr>
          <p:cNvGrpSpPr/>
          <p:nvPr/>
        </p:nvGrpSpPr>
        <p:grpSpPr>
          <a:xfrm>
            <a:off x="9184539" y="1174636"/>
            <a:ext cx="2644841" cy="5606541"/>
            <a:chOff x="9184539" y="1174636"/>
            <a:chExt cx="2644841" cy="5606541"/>
          </a:xfrm>
        </p:grpSpPr>
        <p:grpSp>
          <p:nvGrpSpPr>
            <p:cNvPr id="14" name="Group 13"/>
            <p:cNvGrpSpPr/>
            <p:nvPr/>
          </p:nvGrpSpPr>
          <p:grpSpPr>
            <a:xfrm>
              <a:off x="9184539" y="1174636"/>
              <a:ext cx="2644841" cy="5606541"/>
              <a:chOff x="5961537" y="593499"/>
              <a:chExt cx="2976826" cy="5606541"/>
            </a:xfrm>
          </p:grpSpPr>
          <p:pic>
            <p:nvPicPr>
              <p:cNvPr id="15" name="Man4">
                <a:extLst>
                  <a:ext uri="{FF2B5EF4-FFF2-40B4-BE49-F238E27FC236}">
                    <a16:creationId xmlns:a16="http://schemas.microsoft.com/office/drawing/2014/main" id="{1D41BA8A-C8B8-4B75-81B3-E5422C4241BA}"/>
                  </a:ext>
                </a:extLst>
              </p:cNvPr>
              <p:cNvPicPr>
                <a:picLocks noChangeAspect="1" noChangeArrowheads="1"/>
              </p:cNvPicPr>
              <p:nvPr/>
            </p:nvPicPr>
            <p:blipFill>
              <a:blip r:embed="rId4"/>
              <a:srcRect/>
              <a:stretch/>
            </p:blipFill>
            <p:spPr bwMode="auto">
              <a:xfrm>
                <a:off x="7053111" y="593499"/>
                <a:ext cx="1141897" cy="4900708"/>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p:cNvGrpSpPr/>
              <p:nvPr/>
            </p:nvGrpSpPr>
            <p:grpSpPr>
              <a:xfrm>
                <a:off x="5961537" y="4004344"/>
                <a:ext cx="2976826" cy="2195696"/>
                <a:chOff x="5922695" y="4045913"/>
                <a:chExt cx="2976826" cy="2195696"/>
              </a:xfrm>
            </p:grpSpPr>
            <p:sp>
              <p:nvSpPr>
                <p:cNvPr id="29" name="Oval 28"/>
                <p:cNvSpPr/>
                <p:nvPr/>
              </p:nvSpPr>
              <p:spPr>
                <a:xfrm>
                  <a:off x="6192705" y="5745002"/>
                  <a:ext cx="496607" cy="496607"/>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8247305" y="5709302"/>
                  <a:ext cx="496607" cy="496607"/>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5922695" y="4045913"/>
                  <a:ext cx="2976825" cy="1841676"/>
                </a:xfrm>
                <a:prstGeom prst="rect">
                  <a:avLst/>
                </a:prstGeom>
                <a:solidFill>
                  <a:schemeClr val="accent2">
                    <a:lumMod val="50000"/>
                  </a:schemeClr>
                </a:solidFill>
                <a:ln>
                  <a:solidFill>
                    <a:srgbClr val="7B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a:off x="5922699" y="4179731"/>
                  <a:ext cx="2976822" cy="1767174"/>
                  <a:chOff x="5031694" y="3826276"/>
                  <a:chExt cx="2976822" cy="1589103"/>
                </a:xfrm>
              </p:grpSpPr>
              <p:pic>
                <p:nvPicPr>
                  <p:cNvPr id="33" name="Picture 12" descr="Black Sunburst Background Retro Background With Starburst And Ray Blackgray  Beam After Burst Abstract Vintage Texture With White Rays Of Sun Pattern Of  Pinwheel And Stripes Solar Glow Vector Stock Illustration -"/>
                  <p:cNvPicPr>
                    <a:picLocks noChangeAspect="1" noChangeArrowheads="1"/>
                  </p:cNvPicPr>
                  <p:nvPr/>
                </p:nvPicPr>
                <p:blipFill rotWithShape="1">
                  <a:blip r:embed="rId5">
                    <a:extLst>
                      <a:ext uri="{28A0092B-C50C-407E-A947-70E740481C1C}">
                        <a14:useLocalDpi xmlns:a14="http://schemas.microsoft.com/office/drawing/2010/main" val="0"/>
                      </a:ext>
                    </a:extLst>
                  </a:blip>
                  <a:srcRect t="17705" b="23072"/>
                  <a:stretch/>
                </p:blipFill>
                <p:spPr bwMode="auto">
                  <a:xfrm>
                    <a:off x="5031694" y="3826276"/>
                    <a:ext cx="2976822" cy="15891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Hot Supper Meals"/>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49" b="34324" l="10222" r="91778">
                                <a14:foregroundMark x1="37333" y1="10253" x2="61556" y2="9658"/>
                                <a14:foregroundMark x1="42000" y1="7132" x2="36889" y2="9658"/>
                                <a14:foregroundMark x1="40778" y1="7727" x2="40889" y2="6092"/>
                                <a14:foregroundMark x1="13778" y1="13670" x2="12889" y2="21545"/>
                                <a14:foregroundMark x1="39889" y1="30609" x2="59000" y2="29718"/>
                                <a14:foregroundMark x1="85222" y1="13076" x2="84444" y2="18871"/>
                                <a14:foregroundMark x1="19111" y1="16493" x2="19111" y2="16493"/>
                                <a14:backgroundMark x1="21444" y1="18425" x2="21444" y2="18425"/>
                                <a14:backgroundMark x1="79556" y1="18871" x2="79556" y2="18871"/>
                                <a14:backgroundMark x1="74667" y1="16939" x2="74667" y2="16939"/>
                                <a14:backgroundMark x1="61444" y1="20208" x2="61444" y2="20208"/>
                                <a14:backgroundMark x1="68222" y1="20208" x2="68222" y2="20208"/>
                                <a14:backgroundMark x1="65444" y1="20208" x2="65444" y2="20208"/>
                                <a14:backgroundMark x1="56556" y1="19762" x2="56556" y2="19762"/>
                                <a14:backgroundMark x1="54889" y1="20059" x2="54889" y2="20059"/>
                                <a14:backgroundMark x1="48889" y1="19465" x2="48889" y2="19465"/>
                                <a14:backgroundMark x1="45889" y1="19762" x2="45889" y2="19762"/>
                                <a14:backgroundMark x1="42778" y1="19465" x2="42778" y2="19465"/>
                                <a14:backgroundMark x1="39667" y1="18722" x2="39667" y2="18722"/>
                                <a14:backgroundMark x1="39667" y1="19465" x2="39667" y2="19465"/>
                                <a14:backgroundMark x1="36889" y1="19465" x2="36889" y2="19465"/>
                                <a14:backgroundMark x1="30444" y1="20505" x2="30444" y2="20505"/>
                                <a14:backgroundMark x1="14667" y1="19316" x2="14667" y2="19316"/>
                                <a14:backgroundMark x1="87667" y1="20654" x2="87667" y2="20654"/>
                                <a14:backgroundMark x1="89222" y1="16790" x2="89222" y2="16790"/>
                              </a14:backgroundRemoval>
                            </a14:imgEffect>
                          </a14:imgLayer>
                        </a14:imgProps>
                      </a:ext>
                      <a:ext uri="{28A0092B-C50C-407E-A947-70E740481C1C}">
                        <a14:useLocalDpi xmlns:a14="http://schemas.microsoft.com/office/drawing/2010/main" val="0"/>
                      </a:ext>
                    </a:extLst>
                  </a:blip>
                  <a:srcRect l="10127" r="7714" b="65480"/>
                  <a:stretch/>
                </p:blipFill>
                <p:spPr bwMode="auto">
                  <a:xfrm>
                    <a:off x="5157973" y="4189099"/>
                    <a:ext cx="2726295" cy="856579"/>
                  </a:xfrm>
                  <a:prstGeom prst="rect">
                    <a:avLst/>
                  </a:prstGeom>
                  <a:noFill/>
                  <a:extLst>
                    <a:ext uri="{909E8E84-426E-40DD-AFC4-6F175D3DCCD1}">
                      <a14:hiddenFill xmlns:a14="http://schemas.microsoft.com/office/drawing/2010/main">
                        <a:solidFill>
                          <a:srgbClr val="FFFFFF"/>
                        </a:solidFill>
                      </a14:hiddenFill>
                    </a:ext>
                  </a:extLst>
                </p:spPr>
              </p:pic>
            </p:grpSp>
          </p:grpSp>
        </p:grpSp>
        <p:grpSp>
          <p:nvGrpSpPr>
            <p:cNvPr id="2" name="Group 1">
              <a:extLst>
                <a:ext uri="{FF2B5EF4-FFF2-40B4-BE49-F238E27FC236}">
                  <a16:creationId xmlns:a16="http://schemas.microsoft.com/office/drawing/2014/main" id="{6955E78A-7251-FB01-2AAD-4434CAEA9221}"/>
                </a:ext>
              </a:extLst>
            </p:cNvPr>
            <p:cNvGrpSpPr/>
            <p:nvPr/>
          </p:nvGrpSpPr>
          <p:grpSpPr>
            <a:xfrm>
              <a:off x="10426749" y="3416886"/>
              <a:ext cx="434539" cy="166744"/>
              <a:chOff x="921217" y="5273738"/>
              <a:chExt cx="841529" cy="179505"/>
            </a:xfrm>
          </p:grpSpPr>
          <p:sp>
            <p:nvSpPr>
              <p:cNvPr id="3" name="Rectangle 2">
                <a:extLst>
                  <a:ext uri="{FF2B5EF4-FFF2-40B4-BE49-F238E27FC236}">
                    <a16:creationId xmlns:a16="http://schemas.microsoft.com/office/drawing/2014/main" id="{A6CD554C-60DF-9D6F-20D3-372EF33E561F}"/>
                  </a:ext>
                </a:extLst>
              </p:cNvPr>
              <p:cNvSpPr/>
              <p:nvPr/>
            </p:nvSpPr>
            <p:spPr>
              <a:xfrm>
                <a:off x="921217" y="5273738"/>
                <a:ext cx="841529" cy="179505"/>
              </a:xfrm>
              <a:prstGeom prst="rect">
                <a:avLst/>
              </a:prstGeom>
              <a:solidFill>
                <a:schemeClr val="bg1"/>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A blue and orange logo&#10;&#10;Description automatically generated">
                <a:extLst>
                  <a:ext uri="{FF2B5EF4-FFF2-40B4-BE49-F238E27FC236}">
                    <a16:creationId xmlns:a16="http://schemas.microsoft.com/office/drawing/2014/main" id="{170373E9-05D2-8172-FBE9-D057AFC793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5645" y="5314410"/>
                <a:ext cx="779510" cy="132516"/>
              </a:xfrm>
              <a:prstGeom prst="rect">
                <a:avLst/>
              </a:prstGeom>
            </p:spPr>
          </p:pic>
        </p:grpSp>
      </p:grpSp>
    </p:spTree>
    <p:custDataLst>
      <p:tags r:id="rId1"/>
    </p:custDataLst>
    <p:extLst>
      <p:ext uri="{BB962C8B-B14F-4D97-AF65-F5344CB8AC3E}">
        <p14:creationId xmlns:p14="http://schemas.microsoft.com/office/powerpoint/2010/main" val="833546774"/>
      </p:ext>
    </p:extLst>
  </p:cSld>
  <p:clrMapOvr>
    <a:masterClrMapping/>
  </p:clrMapOvr>
  <mc:AlternateContent xmlns:mc="http://schemas.openxmlformats.org/markup-compatibility/2006" xmlns:p159="http://schemas.microsoft.com/office/powerpoint/2015/09/main">
    <mc:Choice Requires="p159">
      <p:transition spd="slow" advTm="43139">
        <p159:morph option="byObject"/>
      </p:transition>
    </mc:Choice>
    <mc:Fallback xmlns="">
      <p:transition spd="slow" advTm="4313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04167E-6 -2.59259E-6 L -0.5638 0.00047 " pathEditMode="relative" rAng="0" ptsTypes="AA">
                                      <p:cBhvr>
                                        <p:cTn id="6" dur="2000" fill="hold"/>
                                        <p:tgtEl>
                                          <p:spTgt spid="5"/>
                                        </p:tgtEl>
                                        <p:attrNameLst>
                                          <p:attrName>ppt_x</p:attrName>
                                          <p:attrName>ppt_y</p:attrName>
                                        </p:attrNameLst>
                                      </p:cBhvr>
                                      <p:rCtr x="-28190" y="23"/>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6" name="Flowchart: Connector 5">
            <a:extLst>
              <a:ext uri="{FF2B5EF4-FFF2-40B4-BE49-F238E27FC236}">
                <a16:creationId xmlns:a16="http://schemas.microsoft.com/office/drawing/2014/main" id="{56624091-2FF5-86E1-C48F-E52A1D51C1F6}"/>
              </a:ext>
            </a:extLst>
          </p:cNvPr>
          <p:cNvSpPr/>
          <p:nvPr/>
        </p:nvSpPr>
        <p:spPr>
          <a:xfrm>
            <a:off x="2165933" y="0"/>
            <a:ext cx="7327870" cy="6857999"/>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3654313" y="438696"/>
            <a:ext cx="4404871" cy="1143000"/>
          </a:xfrm>
        </p:spPr>
        <p:txBody>
          <a:bodyPr>
            <a:noAutofit/>
          </a:bodyPr>
          <a:lstStyle/>
          <a:p>
            <a:pPr algn="l"/>
            <a:r>
              <a:rPr lang="en-US" sz="7200" dirty="0"/>
              <a:t>Supper Cart Set Up</a:t>
            </a:r>
          </a:p>
        </p:txBody>
      </p:sp>
      <p:sp>
        <p:nvSpPr>
          <p:cNvPr id="37" name="Content Placeholder 2">
            <a:extLst>
              <a:ext uri="{FF2B5EF4-FFF2-40B4-BE49-F238E27FC236}">
                <a16:creationId xmlns:a16="http://schemas.microsoft.com/office/drawing/2014/main" id="{3711B80F-6BB2-43D6-8538-51F7DCD4F191}"/>
              </a:ext>
            </a:extLst>
          </p:cNvPr>
          <p:cNvSpPr txBox="1">
            <a:spLocks/>
          </p:cNvSpPr>
          <p:nvPr/>
        </p:nvSpPr>
        <p:spPr>
          <a:xfrm>
            <a:off x="2739022" y="1510320"/>
            <a:ext cx="6181692" cy="970842"/>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400"/>
              </a:spcAft>
              <a:buNone/>
            </a:pPr>
            <a:r>
              <a:rPr lang="en-US" altLang="en-US" sz="2400" dirty="0">
                <a:solidFill>
                  <a:schemeClr val="bg1"/>
                </a:solidFill>
                <a:latin typeface="Century Gothic" panose="020B0502020202020204" pitchFamily="34" charset="0"/>
              </a:rPr>
              <a:t>Because of the OVS model, a supper cart and the BIC dolly may need to be used together to serve supper. </a:t>
            </a:r>
          </a:p>
        </p:txBody>
      </p:sp>
      <p:sp>
        <p:nvSpPr>
          <p:cNvPr id="2" name="Rectangle 1">
            <a:extLst>
              <a:ext uri="{FF2B5EF4-FFF2-40B4-BE49-F238E27FC236}">
                <a16:creationId xmlns:a16="http://schemas.microsoft.com/office/drawing/2014/main" id="{EB3E119C-3A51-47C9-8D6C-4D576A73ABC5}"/>
              </a:ext>
            </a:extLst>
          </p:cNvPr>
          <p:cNvSpPr/>
          <p:nvPr/>
        </p:nvSpPr>
        <p:spPr>
          <a:xfrm>
            <a:off x="2934602" y="2653320"/>
            <a:ext cx="6322795" cy="3139321"/>
          </a:xfrm>
          <a:prstGeom prst="rect">
            <a:avLst/>
          </a:prstGeom>
        </p:spPr>
        <p:txBody>
          <a:bodyPr wrap="square">
            <a:spAutoFit/>
          </a:bodyPr>
          <a:lstStyle/>
          <a:p>
            <a:pPr marL="457200" indent="-457200">
              <a:spcBef>
                <a:spcPts val="1200"/>
              </a:spcBef>
              <a:buFont typeface="Wingdings" panose="05000000000000000000" pitchFamily="2" charset="2"/>
              <a:buChar char="Ø"/>
            </a:pPr>
            <a:r>
              <a:rPr lang="en-US" altLang="en-US" sz="2400" dirty="0">
                <a:solidFill>
                  <a:schemeClr val="bg1"/>
                </a:solidFill>
                <a:latin typeface="Century Gothic" panose="020B0502020202020204" pitchFamily="34" charset="0"/>
              </a:rPr>
              <a:t>Store food items in BIC insulated bags before service</a:t>
            </a:r>
          </a:p>
          <a:p>
            <a:pPr marL="457200" indent="-457200">
              <a:spcBef>
                <a:spcPts val="1200"/>
              </a:spcBef>
              <a:buFont typeface="Wingdings" panose="05000000000000000000" pitchFamily="2" charset="2"/>
              <a:buChar char="Ø"/>
            </a:pPr>
            <a:r>
              <a:rPr lang="en-US" altLang="en-US" sz="2400" dirty="0">
                <a:solidFill>
                  <a:schemeClr val="bg1"/>
                </a:solidFill>
                <a:latin typeface="Century Gothic" panose="020B0502020202020204" pitchFamily="34" charset="0"/>
              </a:rPr>
              <a:t>Use BIC dolly to carry additional bags to supper area on campus</a:t>
            </a:r>
          </a:p>
          <a:p>
            <a:pPr marL="457200" indent="-457200">
              <a:spcBef>
                <a:spcPts val="1200"/>
              </a:spcBef>
              <a:buFont typeface="Wingdings" panose="05000000000000000000" pitchFamily="2" charset="2"/>
              <a:buChar char="Ø"/>
            </a:pPr>
            <a:r>
              <a:rPr lang="en-US" altLang="en-US" sz="2400" dirty="0">
                <a:solidFill>
                  <a:schemeClr val="bg1"/>
                </a:solidFill>
                <a:latin typeface="Century Gothic" panose="020B0502020202020204" pitchFamily="34" charset="0"/>
              </a:rPr>
              <a:t>Use the shelf space on cart to store 3lb trays and </a:t>
            </a:r>
            <a:r>
              <a:rPr lang="en-US" altLang="en-US" sz="2400" dirty="0" err="1">
                <a:solidFill>
                  <a:schemeClr val="bg1"/>
                </a:solidFill>
                <a:latin typeface="Century Gothic" panose="020B0502020202020204" pitchFamily="34" charset="0"/>
              </a:rPr>
              <a:t>sporkettes</a:t>
            </a:r>
            <a:r>
              <a:rPr lang="en-US" altLang="en-US" sz="2400" dirty="0">
                <a:solidFill>
                  <a:schemeClr val="bg1"/>
                </a:solidFill>
                <a:latin typeface="Century Gothic" panose="020B0502020202020204" pitchFamily="34" charset="0"/>
              </a:rPr>
              <a:t> </a:t>
            </a:r>
          </a:p>
          <a:p>
            <a:pPr marL="457200" indent="-457200">
              <a:spcBef>
                <a:spcPts val="1200"/>
              </a:spcBef>
              <a:buFont typeface="Wingdings" panose="05000000000000000000" pitchFamily="2" charset="2"/>
              <a:buChar char="Ø"/>
            </a:pPr>
            <a:endParaRPr lang="en-US" altLang="en-US" sz="2400" dirty="0">
              <a:solidFill>
                <a:srgbClr val="000000"/>
              </a:solidFill>
              <a:latin typeface="Century Gothic" panose="020B0502020202020204" pitchFamily="34" charset="0"/>
            </a:endParaRPr>
          </a:p>
        </p:txBody>
      </p:sp>
      <p:sp>
        <p:nvSpPr>
          <p:cNvPr id="8" name="Content Placeholder 2">
            <a:extLst>
              <a:ext uri="{FF2B5EF4-FFF2-40B4-BE49-F238E27FC236}">
                <a16:creationId xmlns:a16="http://schemas.microsoft.com/office/drawing/2014/main" id="{3711B80F-6BB2-43D6-8538-51F7DCD4F191}"/>
              </a:ext>
            </a:extLst>
          </p:cNvPr>
          <p:cNvSpPr txBox="1">
            <a:spLocks/>
          </p:cNvSpPr>
          <p:nvPr/>
        </p:nvSpPr>
        <p:spPr>
          <a:xfrm>
            <a:off x="3168259" y="5250312"/>
            <a:ext cx="5323217" cy="1070885"/>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400"/>
              </a:spcAft>
              <a:buNone/>
            </a:pPr>
            <a:r>
              <a:rPr lang="en-US" altLang="en-US" sz="2400" dirty="0">
                <a:solidFill>
                  <a:schemeClr val="bg1"/>
                </a:solidFill>
                <a:latin typeface="Century Gothic" panose="020B0502020202020204" pitchFamily="34" charset="0"/>
              </a:rPr>
              <a:t>Highly recommended to set up near a lunch table in the designated eating</a:t>
            </a:r>
          </a:p>
          <a:p>
            <a:pPr marL="0" indent="0" algn="ctr">
              <a:spcBef>
                <a:spcPts val="0"/>
              </a:spcBef>
              <a:spcAft>
                <a:spcPts val="400"/>
              </a:spcAft>
              <a:buNone/>
            </a:pPr>
            <a:r>
              <a:rPr lang="en-US" altLang="en-US" sz="2400" dirty="0">
                <a:solidFill>
                  <a:schemeClr val="bg1"/>
                </a:solidFill>
                <a:latin typeface="Century Gothic" panose="020B0502020202020204" pitchFamily="34" charset="0"/>
              </a:rPr>
              <a:t> area.</a:t>
            </a:r>
          </a:p>
        </p:txBody>
      </p:sp>
      <p:sp>
        <p:nvSpPr>
          <p:cNvPr id="7" name="Flowchart: Connector 6">
            <a:extLst>
              <a:ext uri="{FF2B5EF4-FFF2-40B4-BE49-F238E27FC236}">
                <a16:creationId xmlns:a16="http://schemas.microsoft.com/office/drawing/2014/main" id="{F643F1AD-21B2-80C9-BD22-62595369F321}"/>
              </a:ext>
            </a:extLst>
          </p:cNvPr>
          <p:cNvSpPr/>
          <p:nvPr/>
        </p:nvSpPr>
        <p:spPr>
          <a:xfrm>
            <a:off x="1474737" y="3848396"/>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3905ED2D-27E3-00E2-C2F1-188066BFD080}"/>
              </a:ext>
            </a:extLst>
          </p:cNvPr>
          <p:cNvSpPr/>
          <p:nvPr/>
        </p:nvSpPr>
        <p:spPr>
          <a:xfrm>
            <a:off x="2455139" y="5374467"/>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A709C468-6839-7323-364C-2F6F7BA2FF5F}"/>
              </a:ext>
            </a:extLst>
          </p:cNvPr>
          <p:cNvSpPr/>
          <p:nvPr/>
        </p:nvSpPr>
        <p:spPr>
          <a:xfrm>
            <a:off x="8879889" y="1310426"/>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E3C121D0-65FD-5F5A-47C7-4563FDE7614B}"/>
              </a:ext>
            </a:extLst>
          </p:cNvPr>
          <p:cNvSpPr/>
          <p:nvPr/>
        </p:nvSpPr>
        <p:spPr>
          <a:xfrm>
            <a:off x="9732990" y="278585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6182875"/>
      </p:ext>
    </p:extLst>
  </p:cSld>
  <p:clrMapOvr>
    <a:masterClrMapping/>
  </p:clrMapOvr>
  <mc:AlternateContent xmlns:mc="http://schemas.openxmlformats.org/markup-compatibility/2006" xmlns:p159="http://schemas.microsoft.com/office/powerpoint/2015/09/main">
    <mc:Choice Requires="p159">
      <p:transition spd="slow" advTm="70202">
        <p159:morph option="byObject"/>
      </p:transition>
    </mc:Choice>
    <mc:Fallback xmlns="">
      <p:transition spd="slow" advTm="70202">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536265" y="1031486"/>
            <a:ext cx="5930719" cy="1325563"/>
          </a:xfrm>
        </p:spPr>
        <p:txBody>
          <a:bodyPr>
            <a:noAutofit/>
          </a:bodyPr>
          <a:lstStyle/>
          <a:p>
            <a:r>
              <a:rPr lang="en-US" sz="8800" dirty="0">
                <a:solidFill>
                  <a:schemeClr val="bg1"/>
                </a:solidFill>
              </a:rPr>
              <a:t>Supper Program Eligibility </a:t>
            </a:r>
          </a:p>
        </p:txBody>
      </p:sp>
      <p:sp>
        <p:nvSpPr>
          <p:cNvPr id="3" name="Content Placeholder 2">
            <a:extLst>
              <a:ext uri="{FF2B5EF4-FFF2-40B4-BE49-F238E27FC236}">
                <a16:creationId xmlns:a16="http://schemas.microsoft.com/office/drawing/2014/main" id="{043256C8-B4CE-40FC-9971-DE4E3097D102}"/>
              </a:ext>
            </a:extLst>
          </p:cNvPr>
          <p:cNvSpPr>
            <a:spLocks noGrp="1"/>
          </p:cNvSpPr>
          <p:nvPr>
            <p:ph sz="half" idx="2"/>
          </p:nvPr>
        </p:nvSpPr>
        <p:spPr>
          <a:xfrm>
            <a:off x="536265" y="3155317"/>
            <a:ext cx="5930720" cy="2397514"/>
          </a:xfrm>
        </p:spPr>
        <p:txBody>
          <a:bodyPr vert="horz" lIns="91440" tIns="45720" rIns="91440" bIns="45720" rtlCol="0" anchor="t">
            <a:noAutofit/>
          </a:bodyPr>
          <a:lstStyle/>
          <a:p>
            <a:pPr marL="0" indent="0">
              <a:spcBef>
                <a:spcPts val="0"/>
              </a:spcBef>
              <a:spcAft>
                <a:spcPts val="800"/>
              </a:spcAft>
              <a:buNone/>
            </a:pPr>
            <a:r>
              <a:rPr lang="en-US" sz="2400" dirty="0">
                <a:solidFill>
                  <a:schemeClr val="bg1"/>
                </a:solidFill>
                <a:latin typeface="Century Gothic" panose="020B0502020202020204" pitchFamily="34" charset="0"/>
              </a:rPr>
              <a:t>There must be an enrichment program on site to offer the Supper Program.</a:t>
            </a:r>
          </a:p>
          <a:p>
            <a:pPr lvl="1">
              <a:spcBef>
                <a:spcPts val="0"/>
              </a:spcBef>
              <a:spcAft>
                <a:spcPts val="800"/>
              </a:spcAft>
              <a:buFont typeface="Wingdings" panose="05000000000000000000" pitchFamily="2" charset="2"/>
              <a:buChar char="Ø"/>
            </a:pPr>
            <a:r>
              <a:rPr lang="en-US" sz="2400" dirty="0">
                <a:solidFill>
                  <a:schemeClr val="bg1"/>
                </a:solidFill>
                <a:latin typeface="Century Gothic" panose="020B0502020202020204" pitchFamily="34" charset="0"/>
              </a:rPr>
              <a:t>Schools must be greater than 50% eligible</a:t>
            </a:r>
          </a:p>
          <a:p>
            <a:pPr lvl="1">
              <a:spcBef>
                <a:spcPts val="0"/>
              </a:spcBef>
              <a:spcAft>
                <a:spcPts val="800"/>
              </a:spcAft>
              <a:buFont typeface="Wingdings" panose="05000000000000000000" pitchFamily="2" charset="2"/>
              <a:buChar char="Ø"/>
            </a:pPr>
            <a:r>
              <a:rPr lang="en-US" sz="2400" dirty="0">
                <a:solidFill>
                  <a:schemeClr val="bg1"/>
                </a:solidFill>
                <a:latin typeface="Century Gothic" panose="020B0502020202020204" pitchFamily="34" charset="0"/>
              </a:rPr>
              <a:t>Community children under the age of 18 are eligible</a:t>
            </a:r>
          </a:p>
          <a:p>
            <a:pPr lvl="1">
              <a:spcBef>
                <a:spcPts val="0"/>
              </a:spcBef>
              <a:spcAft>
                <a:spcPts val="800"/>
              </a:spcAft>
              <a:buFont typeface="Wingdings" panose="05000000000000000000" pitchFamily="2" charset="2"/>
              <a:buChar char="Ø"/>
            </a:pPr>
            <a:r>
              <a:rPr lang="en-US" sz="2400" dirty="0">
                <a:solidFill>
                  <a:schemeClr val="bg1"/>
                </a:solidFill>
                <a:latin typeface="Century Gothic" panose="020B0502020202020204" pitchFamily="34" charset="0"/>
              </a:rPr>
              <a:t>Adults over 18 with disabilities may participate</a:t>
            </a:r>
          </a:p>
          <a:p>
            <a:pPr lvl="1">
              <a:spcBef>
                <a:spcPts val="0"/>
              </a:spcBef>
              <a:spcAft>
                <a:spcPts val="800"/>
              </a:spcAft>
              <a:buFont typeface="Wingdings" panose="05000000000000000000" pitchFamily="2" charset="2"/>
              <a:buChar char="Ø"/>
            </a:pPr>
            <a:endParaRPr lang="en-US" sz="2400" dirty="0">
              <a:solidFill>
                <a:srgbClr val="000000"/>
              </a:solidFill>
              <a:latin typeface="Century Gothic" panose="020B0502020202020204" pitchFamily="34" charset="0"/>
            </a:endParaRPr>
          </a:p>
        </p:txBody>
      </p:sp>
      <p:pic>
        <p:nvPicPr>
          <p:cNvPr id="6" name="Picture 5" descr="A group of children sitting at tables&#10;&#10;Description automatically generated">
            <a:extLst>
              <a:ext uri="{FF2B5EF4-FFF2-40B4-BE49-F238E27FC236}">
                <a16:creationId xmlns:a16="http://schemas.microsoft.com/office/drawing/2014/main" id="{1A1133D2-1D6F-296C-038E-AE4042B6222E}"/>
              </a:ext>
            </a:extLst>
          </p:cNvPr>
          <p:cNvPicPr>
            <a:picLocks noChangeAspect="1"/>
          </p:cNvPicPr>
          <p:nvPr/>
        </p:nvPicPr>
        <p:blipFill>
          <a:blip r:embed="rId3"/>
          <a:stretch>
            <a:fillRect/>
          </a:stretch>
        </p:blipFill>
        <p:spPr>
          <a:xfrm>
            <a:off x="6510253" y="132245"/>
            <a:ext cx="5145482" cy="4947138"/>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rgbClr val="333333"/>
            </a:contourClr>
          </a:sp3d>
        </p:spPr>
      </p:pic>
      <p:sp>
        <p:nvSpPr>
          <p:cNvPr id="7" name="Flowchart: Connector 6">
            <a:extLst>
              <a:ext uri="{FF2B5EF4-FFF2-40B4-BE49-F238E27FC236}">
                <a16:creationId xmlns:a16="http://schemas.microsoft.com/office/drawing/2014/main" id="{ADA3A622-B627-CF53-70D9-837E947B660F}"/>
              </a:ext>
            </a:extLst>
          </p:cNvPr>
          <p:cNvSpPr/>
          <p:nvPr/>
        </p:nvSpPr>
        <p:spPr>
          <a:xfrm>
            <a:off x="9859108" y="3909646"/>
            <a:ext cx="2209765" cy="2092569"/>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9DD23DA6-116D-10E7-4A94-59F531B9E3A1}"/>
              </a:ext>
            </a:extLst>
          </p:cNvPr>
          <p:cNvSpPr/>
          <p:nvPr/>
        </p:nvSpPr>
        <p:spPr>
          <a:xfrm>
            <a:off x="9082994" y="4919476"/>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3385476"/>
      </p:ext>
    </p:extLst>
  </p:cSld>
  <p:clrMapOvr>
    <a:masterClrMapping/>
  </p:clrMapOvr>
  <mc:AlternateContent xmlns:mc="http://schemas.openxmlformats.org/markup-compatibility/2006" xmlns:p159="http://schemas.microsoft.com/office/powerpoint/2015/09/main">
    <mc:Choice Requires="p159">
      <p:transition spd="slow" advTm="56527">
        <p159:morph option="byObject"/>
      </p:transition>
    </mc:Choice>
    <mc:Fallback xmlns="">
      <p:transition spd="slow" advTm="56527">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95000"/>
            <a:lum/>
          </a:blip>
          <a:srcRect/>
          <a:stretch>
            <a:fillRect t="-17000" b="-17000"/>
          </a:stretch>
        </a:blipFill>
        <a:effectLst/>
      </p:bgPr>
    </p:bg>
    <p:spTree>
      <p:nvGrpSpPr>
        <p:cNvPr id="1" name=""/>
        <p:cNvGrpSpPr/>
        <p:nvPr/>
      </p:nvGrpSpPr>
      <p:grpSpPr>
        <a:xfrm>
          <a:off x="0" y="0"/>
          <a:ext cx="0" cy="0"/>
          <a:chOff x="0" y="0"/>
          <a:chExt cx="0" cy="0"/>
        </a:xfrm>
      </p:grpSpPr>
      <p:sp>
        <p:nvSpPr>
          <p:cNvPr id="11" name="Rectangle 10"/>
          <p:cNvSpPr/>
          <p:nvPr/>
        </p:nvSpPr>
        <p:spPr>
          <a:xfrm>
            <a:off x="4946198" y="5381415"/>
            <a:ext cx="7245802" cy="1476586"/>
          </a:xfrm>
          <a:prstGeom prst="rect">
            <a:avLst/>
          </a:prstGeom>
          <a:blipFill>
            <a:blip r:embed="rId5">
              <a:alphaModFix amt="95000"/>
            </a:blip>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Man4">
            <a:extLst>
              <a:ext uri="{FF2B5EF4-FFF2-40B4-BE49-F238E27FC236}">
                <a16:creationId xmlns:a16="http://schemas.microsoft.com/office/drawing/2014/main" id="{1D41BA8A-C8B8-4B75-81B3-E5422C4241BA}"/>
              </a:ext>
            </a:extLst>
          </p:cNvPr>
          <p:cNvPicPr>
            <a:picLocks noChangeAspect="1" noChangeArrowheads="1"/>
          </p:cNvPicPr>
          <p:nvPr/>
        </p:nvPicPr>
        <p:blipFill>
          <a:blip r:embed="rId6"/>
          <a:srcRect/>
          <a:stretch/>
        </p:blipFill>
        <p:spPr bwMode="auto">
          <a:xfrm>
            <a:off x="9547257" y="797748"/>
            <a:ext cx="2315878" cy="5390404"/>
          </a:xfrm>
          <a:prstGeom prst="rect">
            <a:avLst/>
          </a:prstGeom>
          <a:noFill/>
          <a:extLst>
            <a:ext uri="{909E8E84-426E-40DD-AFC4-6F175D3DCCD1}">
              <a14:hiddenFill xmlns:a14="http://schemas.microsoft.com/office/drawing/2010/main">
                <a:solidFill>
                  <a:srgbClr val="FFFFFF"/>
                </a:solidFill>
              </a14:hiddenFill>
            </a:ext>
          </a:extLst>
        </p:spPr>
      </p:pic>
      <p:sp>
        <p:nvSpPr>
          <p:cNvPr id="14" name="Can 13"/>
          <p:cNvSpPr/>
          <p:nvPr/>
        </p:nvSpPr>
        <p:spPr>
          <a:xfrm rot="5400000">
            <a:off x="5444356" y="6154745"/>
            <a:ext cx="607254" cy="228695"/>
          </a:xfrm>
          <a:prstGeom prst="can">
            <a:avLst/>
          </a:prstGeom>
          <a:solidFill>
            <a:srgbClr val="6B6B6B"/>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Can 14"/>
          <p:cNvSpPr/>
          <p:nvPr/>
        </p:nvSpPr>
        <p:spPr>
          <a:xfrm rot="5400000">
            <a:off x="7874243" y="6154745"/>
            <a:ext cx="607254" cy="228695"/>
          </a:xfrm>
          <a:prstGeom prst="can">
            <a:avLst/>
          </a:prstGeom>
          <a:solidFill>
            <a:srgbClr val="6B6B6B"/>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Can 15"/>
          <p:cNvSpPr/>
          <p:nvPr/>
        </p:nvSpPr>
        <p:spPr>
          <a:xfrm rot="5400000">
            <a:off x="8274459" y="5851118"/>
            <a:ext cx="607254" cy="228695"/>
          </a:xfrm>
          <a:prstGeom prst="can">
            <a:avLst/>
          </a:prstGeom>
          <a:solidFill>
            <a:srgbClr val="6B6B6B"/>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Cube 16"/>
          <p:cNvSpPr/>
          <p:nvPr/>
        </p:nvSpPr>
        <p:spPr>
          <a:xfrm>
            <a:off x="5519288" y="3782454"/>
            <a:ext cx="3223173" cy="2606317"/>
          </a:xfrm>
          <a:prstGeom prst="cube">
            <a:avLst>
              <a:gd name="adj" fmla="val 17857"/>
            </a:avLst>
          </a:prstGeom>
          <a:solidFill>
            <a:srgbClr val="56565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rame 17"/>
          <p:cNvSpPr/>
          <p:nvPr/>
        </p:nvSpPr>
        <p:spPr>
          <a:xfrm>
            <a:off x="5519288" y="4252300"/>
            <a:ext cx="2800272" cy="2136471"/>
          </a:xfrm>
          <a:prstGeom prst="frame">
            <a:avLst>
              <a:gd name="adj1" fmla="val 5446"/>
            </a:avLst>
          </a:prstGeom>
          <a:solidFill>
            <a:srgbClr val="6B6B6B"/>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Rectangle 18"/>
          <p:cNvSpPr/>
          <p:nvPr/>
        </p:nvSpPr>
        <p:spPr>
          <a:xfrm>
            <a:off x="5633635" y="5324968"/>
            <a:ext cx="2573285" cy="119678"/>
          </a:xfrm>
          <a:prstGeom prst="rect">
            <a:avLst/>
          </a:prstGeom>
          <a:solidFill>
            <a:srgbClr val="6B6B6B"/>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a:off x="5905211" y="5444646"/>
            <a:ext cx="0" cy="443251"/>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5633635" y="4926042"/>
            <a:ext cx="271576" cy="372331"/>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5633635" y="5874599"/>
            <a:ext cx="271576" cy="377229"/>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5905211" y="4926042"/>
            <a:ext cx="2301708"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5905211" y="5887897"/>
            <a:ext cx="2301708"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5905211" y="4376411"/>
            <a:ext cx="0" cy="549631"/>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7" name="Frame 26"/>
          <p:cNvSpPr/>
          <p:nvPr/>
        </p:nvSpPr>
        <p:spPr>
          <a:xfrm>
            <a:off x="8931971" y="6319427"/>
            <a:ext cx="673281" cy="159570"/>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8" name="Frame 27"/>
          <p:cNvSpPr/>
          <p:nvPr/>
        </p:nvSpPr>
        <p:spPr>
          <a:xfrm>
            <a:off x="9122656" y="5962608"/>
            <a:ext cx="1129847" cy="159570"/>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9" name="Can 28"/>
          <p:cNvSpPr/>
          <p:nvPr/>
        </p:nvSpPr>
        <p:spPr>
          <a:xfrm rot="5228088">
            <a:off x="9034177" y="5970133"/>
            <a:ext cx="264843" cy="153228"/>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rame 29"/>
          <p:cNvSpPr/>
          <p:nvPr/>
        </p:nvSpPr>
        <p:spPr>
          <a:xfrm>
            <a:off x="9550491" y="3473753"/>
            <a:ext cx="390752" cy="2496059"/>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1" name="Rounded Rectangle 30"/>
          <p:cNvSpPr/>
          <p:nvPr/>
        </p:nvSpPr>
        <p:spPr>
          <a:xfrm>
            <a:off x="9511853" y="3437185"/>
            <a:ext cx="469246" cy="91975"/>
          </a:xfrm>
          <a:prstGeom prst="roundRect">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2" name="Group 31"/>
          <p:cNvGrpSpPr/>
          <p:nvPr/>
        </p:nvGrpSpPr>
        <p:grpSpPr>
          <a:xfrm>
            <a:off x="8617318" y="4406504"/>
            <a:ext cx="1835867" cy="1986146"/>
            <a:chOff x="7954133" y="2608512"/>
            <a:chExt cx="2090827" cy="2276276"/>
          </a:xfrm>
        </p:grpSpPr>
        <p:sp>
          <p:nvSpPr>
            <p:cNvPr id="34" name="Cube 33"/>
            <p:cNvSpPr/>
            <p:nvPr/>
          </p:nvSpPr>
          <p:spPr>
            <a:xfrm>
              <a:off x="7954133" y="3385451"/>
              <a:ext cx="1810774" cy="149933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7">
              <a:lum bright="70000" contrast="-70000"/>
              <a:extLst>
                <a:ext uri="{BEBA8EAE-BF5A-486C-A8C5-ECC9F3942E4B}">
                  <a14:imgProps xmlns:a14="http://schemas.microsoft.com/office/drawing/2010/main">
                    <a14:imgLayer r:embed="rId8">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p:spPr>
        </p:pic>
        <p:sp>
          <p:nvSpPr>
            <p:cNvPr id="36" name="Block Arc 35"/>
            <p:cNvSpPr/>
            <p:nvPr/>
          </p:nvSpPr>
          <p:spPr>
            <a:xfrm rot="10343854">
              <a:off x="9410701" y="3418534"/>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38" name="Parallelogram 37"/>
            <p:cNvSpPr/>
            <p:nvPr/>
          </p:nvSpPr>
          <p:spPr>
            <a:xfrm>
              <a:off x="8055610" y="3421380"/>
              <a:ext cx="1604010" cy="293370"/>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9" name="Parallelogram 38"/>
            <p:cNvSpPr/>
            <p:nvPr/>
          </p:nvSpPr>
          <p:spPr>
            <a:xfrm>
              <a:off x="8358400" y="2608512"/>
              <a:ext cx="1686560" cy="765524"/>
            </a:xfrm>
            <a:prstGeom prst="parallelogram">
              <a:avLst>
                <a:gd name="adj" fmla="val 31677"/>
              </a:avLst>
            </a:prstGeom>
            <a:solidFill>
              <a:schemeClr val="accent1"/>
            </a:solid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0" name="Parallelogram 39"/>
            <p:cNvSpPr/>
            <p:nvPr/>
          </p:nvSpPr>
          <p:spPr>
            <a:xfrm>
              <a:off x="8447934" y="2646191"/>
              <a:ext cx="1507490" cy="690165"/>
            </a:xfrm>
            <a:prstGeom prst="parallelogram">
              <a:avLst>
                <a:gd name="adj" fmla="val 31677"/>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33" name="Can 32"/>
          <p:cNvSpPr/>
          <p:nvPr/>
        </p:nvSpPr>
        <p:spPr>
          <a:xfrm rot="5228088">
            <a:off x="10120081" y="5965780"/>
            <a:ext cx="264843" cy="153228"/>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1" name="Group 40"/>
          <p:cNvGrpSpPr/>
          <p:nvPr/>
        </p:nvGrpSpPr>
        <p:grpSpPr>
          <a:xfrm>
            <a:off x="5679609" y="2198331"/>
            <a:ext cx="1824817" cy="1986146"/>
            <a:chOff x="7954133" y="2608512"/>
            <a:chExt cx="2090827" cy="2276276"/>
          </a:xfrm>
        </p:grpSpPr>
        <p:sp>
          <p:nvSpPr>
            <p:cNvPr id="42" name="Cube 41"/>
            <p:cNvSpPr/>
            <p:nvPr/>
          </p:nvSpPr>
          <p:spPr>
            <a:xfrm>
              <a:off x="7954133" y="3385451"/>
              <a:ext cx="1810774" cy="149933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p:cNvPicPr>
              <a:picLocks noChangeAspect="1"/>
            </p:cNvPicPr>
            <p:nvPr/>
          </p:nvPicPr>
          <p:blipFill>
            <a:blip r:embed="rId7">
              <a:lum bright="70000" contrast="-70000"/>
              <a:extLst>
                <a:ext uri="{BEBA8EAE-BF5A-486C-A8C5-ECC9F3942E4B}">
                  <a14:imgProps xmlns:a14="http://schemas.microsoft.com/office/drawing/2010/main">
                    <a14:imgLayer r:embed="rId8">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p:spPr>
        </p:pic>
        <p:sp>
          <p:nvSpPr>
            <p:cNvPr id="44" name="Block Arc 43"/>
            <p:cNvSpPr/>
            <p:nvPr/>
          </p:nvSpPr>
          <p:spPr>
            <a:xfrm rot="10343854">
              <a:off x="9410701" y="3418534"/>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45" name="Parallelogram 44"/>
            <p:cNvSpPr/>
            <p:nvPr/>
          </p:nvSpPr>
          <p:spPr>
            <a:xfrm>
              <a:off x="8055610" y="3421380"/>
              <a:ext cx="1604010" cy="293370"/>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6" name="Parallelogram 45"/>
            <p:cNvSpPr/>
            <p:nvPr/>
          </p:nvSpPr>
          <p:spPr>
            <a:xfrm>
              <a:off x="8358400" y="2608512"/>
              <a:ext cx="1686560" cy="765524"/>
            </a:xfrm>
            <a:prstGeom prst="parallelogram">
              <a:avLst>
                <a:gd name="adj" fmla="val 31677"/>
              </a:avLst>
            </a:prstGeom>
            <a:solidFill>
              <a:schemeClr val="accent1"/>
            </a:solid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7" name="Parallelogram 46"/>
            <p:cNvSpPr/>
            <p:nvPr/>
          </p:nvSpPr>
          <p:spPr>
            <a:xfrm>
              <a:off x="8447934" y="2646191"/>
              <a:ext cx="1507490" cy="690165"/>
            </a:xfrm>
            <a:prstGeom prst="parallelogram">
              <a:avLst>
                <a:gd name="adj" fmla="val 31677"/>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grpSp>
        <p:nvGrpSpPr>
          <p:cNvPr id="48" name="Group 47"/>
          <p:cNvGrpSpPr/>
          <p:nvPr/>
        </p:nvGrpSpPr>
        <p:grpSpPr>
          <a:xfrm>
            <a:off x="6974354" y="2780456"/>
            <a:ext cx="1809697" cy="1389857"/>
            <a:chOff x="4133611" y="1173178"/>
            <a:chExt cx="1964396" cy="1592882"/>
          </a:xfrm>
        </p:grpSpPr>
        <p:sp>
          <p:nvSpPr>
            <p:cNvPr id="49" name="Cube 48"/>
            <p:cNvSpPr/>
            <p:nvPr/>
          </p:nvSpPr>
          <p:spPr>
            <a:xfrm>
              <a:off x="4133611" y="1855168"/>
              <a:ext cx="1712797" cy="910892"/>
            </a:xfrm>
            <a:prstGeom prst="cube">
              <a:avLst>
                <a:gd name="adj" fmla="val 50195"/>
              </a:avLst>
            </a:prstGeom>
            <a:solidFill>
              <a:srgbClr val="0033CC"/>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Parallelogram 49"/>
            <p:cNvSpPr/>
            <p:nvPr/>
          </p:nvSpPr>
          <p:spPr>
            <a:xfrm>
              <a:off x="4237540" y="1900804"/>
              <a:ext cx="1492700" cy="362128"/>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1" name="Parallelogram 50"/>
            <p:cNvSpPr/>
            <p:nvPr/>
          </p:nvSpPr>
          <p:spPr>
            <a:xfrm>
              <a:off x="4589029" y="1173178"/>
              <a:ext cx="1508978" cy="680090"/>
            </a:xfrm>
            <a:prstGeom prst="parallelogram">
              <a:avLst>
                <a:gd name="adj" fmla="val 38588"/>
              </a:avLst>
            </a:prstGeom>
            <a:solidFill>
              <a:srgbClr val="0033CC"/>
            </a:soli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2" name="Parallelogram 51"/>
            <p:cNvSpPr/>
            <p:nvPr/>
          </p:nvSpPr>
          <p:spPr>
            <a:xfrm>
              <a:off x="4646740" y="1212758"/>
              <a:ext cx="1355280" cy="615110"/>
            </a:xfrm>
            <a:prstGeom prst="parallelogram">
              <a:avLst>
                <a:gd name="adj" fmla="val 38325"/>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3" name="Block Arc 52"/>
            <p:cNvSpPr/>
            <p:nvPr/>
          </p:nvSpPr>
          <p:spPr>
            <a:xfrm rot="10343854">
              <a:off x="5466267" y="1877716"/>
              <a:ext cx="386820"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grpSp>
      <p:grpSp>
        <p:nvGrpSpPr>
          <p:cNvPr id="54" name="Group 53"/>
          <p:cNvGrpSpPr/>
          <p:nvPr/>
        </p:nvGrpSpPr>
        <p:grpSpPr>
          <a:xfrm>
            <a:off x="5736028" y="4563536"/>
            <a:ext cx="1059195" cy="783109"/>
            <a:chOff x="235458" y="3295322"/>
            <a:chExt cx="1506042" cy="1029285"/>
          </a:xfrm>
        </p:grpSpPr>
        <p:grpSp>
          <p:nvGrpSpPr>
            <p:cNvPr id="55" name="Group 54"/>
            <p:cNvGrpSpPr/>
            <p:nvPr/>
          </p:nvGrpSpPr>
          <p:grpSpPr>
            <a:xfrm rot="5400000">
              <a:off x="883640" y="3352858"/>
              <a:ext cx="651540" cy="822634"/>
              <a:chOff x="7725530" y="392793"/>
              <a:chExt cx="2952673" cy="4027751"/>
            </a:xfrm>
          </p:grpSpPr>
          <p:pic>
            <p:nvPicPr>
              <p:cNvPr id="69" name="Picture 2" descr="Choice Medium Weight White Wrapped Plastic Spork and Napkin Kit - 1000/Case"/>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0" name="Rectangle 69"/>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6" name="Group 55"/>
            <p:cNvGrpSpPr/>
            <p:nvPr/>
          </p:nvGrpSpPr>
          <p:grpSpPr>
            <a:xfrm>
              <a:off x="499324" y="3295322"/>
              <a:ext cx="651540" cy="822634"/>
              <a:chOff x="7725530" y="392793"/>
              <a:chExt cx="2952673" cy="4027751"/>
            </a:xfrm>
          </p:grpSpPr>
          <p:pic>
            <p:nvPicPr>
              <p:cNvPr id="67" name="Picture 2" descr="Choice Medium Weight White Wrapped Plastic Spork and Napkin Kit - 1000/Case"/>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8" name="Rectangle 67"/>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7" name="Group 56"/>
            <p:cNvGrpSpPr/>
            <p:nvPr/>
          </p:nvGrpSpPr>
          <p:grpSpPr>
            <a:xfrm rot="6632646">
              <a:off x="1004413" y="3476156"/>
              <a:ext cx="651540" cy="822634"/>
              <a:chOff x="7725530" y="392793"/>
              <a:chExt cx="2952673" cy="4027751"/>
            </a:xfrm>
          </p:grpSpPr>
          <p:pic>
            <p:nvPicPr>
              <p:cNvPr id="65" name="Picture 2" descr="Choice Medium Weight White Wrapped Plastic Spork and Napkin Kit - 1000/Case"/>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6" name="Rectangle 65"/>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8" name="Group 57"/>
            <p:cNvGrpSpPr/>
            <p:nvPr/>
          </p:nvGrpSpPr>
          <p:grpSpPr>
            <a:xfrm rot="19812633">
              <a:off x="760425" y="3501973"/>
              <a:ext cx="651540" cy="822634"/>
              <a:chOff x="7725530" y="392793"/>
              <a:chExt cx="2952673" cy="4027751"/>
            </a:xfrm>
          </p:grpSpPr>
          <p:pic>
            <p:nvPicPr>
              <p:cNvPr id="63" name="Picture 2" descr="Choice Medium Weight White Wrapped Plastic Spork and Napkin Kit - 1000/Case"/>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4" name="Rectangle 63"/>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9" name="Group 58"/>
            <p:cNvGrpSpPr/>
            <p:nvPr/>
          </p:nvGrpSpPr>
          <p:grpSpPr>
            <a:xfrm rot="20709463">
              <a:off x="235458" y="3441507"/>
              <a:ext cx="651540" cy="822634"/>
              <a:chOff x="7725530" y="392793"/>
              <a:chExt cx="2952673" cy="4027751"/>
            </a:xfrm>
          </p:grpSpPr>
          <p:pic>
            <p:nvPicPr>
              <p:cNvPr id="61" name="Picture 2" descr="Choice Medium Weight White Wrapped Plastic Spork and Napkin Kit - 1000/Case"/>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2" name="Rectangle 61"/>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0" name="Trapezoid 59"/>
            <p:cNvSpPr/>
            <p:nvPr/>
          </p:nvSpPr>
          <p:spPr>
            <a:xfrm rot="10800000">
              <a:off x="369521" y="3925842"/>
              <a:ext cx="1195413" cy="266428"/>
            </a:xfrm>
            <a:prstGeom prst="trapezoid">
              <a:avLst/>
            </a:prstGeom>
            <a:solidFill>
              <a:srgbClr val="000000">
                <a:alpha val="56000"/>
              </a:srgb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1" name="Group 70"/>
          <p:cNvGrpSpPr/>
          <p:nvPr/>
        </p:nvGrpSpPr>
        <p:grpSpPr>
          <a:xfrm>
            <a:off x="6848241" y="4672396"/>
            <a:ext cx="874736" cy="627746"/>
            <a:chOff x="818974" y="2708243"/>
            <a:chExt cx="1269165" cy="745768"/>
          </a:xfrm>
        </p:grpSpPr>
        <p:pic>
          <p:nvPicPr>
            <p:cNvPr id="72" name="Picture 71"/>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27035" y="2927096"/>
              <a:ext cx="1257328" cy="526915"/>
            </a:xfrm>
            <a:prstGeom prst="rect">
              <a:avLst/>
            </a:prstGeom>
          </p:spPr>
        </p:pic>
        <p:pic>
          <p:nvPicPr>
            <p:cNvPr id="73" name="Picture 72"/>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30811" y="2867564"/>
              <a:ext cx="1257328" cy="526915"/>
            </a:xfrm>
            <a:prstGeom prst="rect">
              <a:avLst/>
            </a:prstGeom>
          </p:spPr>
        </p:pic>
        <p:pic>
          <p:nvPicPr>
            <p:cNvPr id="74" name="Picture 73"/>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18974" y="2825750"/>
              <a:ext cx="1257328" cy="526915"/>
            </a:xfrm>
            <a:prstGeom prst="rect">
              <a:avLst/>
            </a:prstGeom>
          </p:spPr>
        </p:pic>
        <p:pic>
          <p:nvPicPr>
            <p:cNvPr id="75" name="Picture 74"/>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18974" y="2785939"/>
              <a:ext cx="1257328" cy="526915"/>
            </a:xfrm>
            <a:prstGeom prst="rect">
              <a:avLst/>
            </a:prstGeom>
          </p:spPr>
        </p:pic>
        <p:pic>
          <p:nvPicPr>
            <p:cNvPr id="76" name="Picture 75"/>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23005" y="2744851"/>
              <a:ext cx="1257328" cy="526915"/>
            </a:xfrm>
            <a:prstGeom prst="rect">
              <a:avLst/>
            </a:prstGeom>
          </p:spPr>
        </p:pic>
        <p:pic>
          <p:nvPicPr>
            <p:cNvPr id="77" name="Picture 76"/>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27035" y="2708243"/>
              <a:ext cx="1257328" cy="526915"/>
            </a:xfrm>
            <a:prstGeom prst="rect">
              <a:avLst/>
            </a:prstGeom>
          </p:spPr>
        </p:pic>
      </p:grpSp>
      <p:pic>
        <p:nvPicPr>
          <p:cNvPr id="78" name="Picture 24" descr="Schools &amp; Foodservice - Fresh Innovations"/>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25218" y="1626017"/>
            <a:ext cx="1390144" cy="101285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9" name="Picture 22" descr="Juicy Juice Veggie Orange Medley Single Serve - 4.23 Fl. Oz. - Round Eye  Supply"/>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l="29942" t="11848" r="29653" b="12810"/>
          <a:stretch/>
        </p:blipFill>
        <p:spPr bwMode="auto">
          <a:xfrm>
            <a:off x="10107365" y="3009412"/>
            <a:ext cx="685756" cy="1278705"/>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6" descr="Tony's 4&quot; Round Galaxy Cheese Pizza Case | FoodServiceDirect"/>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a:off x="6146192" y="1172906"/>
            <a:ext cx="1211967" cy="1218362"/>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61" name="Group 160"/>
          <p:cNvGrpSpPr/>
          <p:nvPr/>
        </p:nvGrpSpPr>
        <p:grpSpPr>
          <a:xfrm>
            <a:off x="-22903" y="1009650"/>
            <a:ext cx="5822897" cy="6769773"/>
            <a:chOff x="-22903" y="2324101"/>
            <a:chExt cx="5822897" cy="5248227"/>
          </a:xfrm>
        </p:grpSpPr>
        <p:sp>
          <p:nvSpPr>
            <p:cNvPr id="7" name="Rectangle 6"/>
            <p:cNvSpPr/>
            <p:nvPr/>
          </p:nvSpPr>
          <p:spPr>
            <a:xfrm>
              <a:off x="-1" y="2324101"/>
              <a:ext cx="5412269" cy="4533900"/>
            </a:xfrm>
            <a:prstGeom prst="rect">
              <a:avLst/>
            </a:prstGeom>
            <a:solidFill>
              <a:srgbClr val="7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Content Placeholder 2">
              <a:extLst>
                <a:ext uri="{FF2B5EF4-FFF2-40B4-BE49-F238E27FC236}">
                  <a16:creationId xmlns:a16="http://schemas.microsoft.com/office/drawing/2014/main" id="{3711B80F-6BB2-43D6-8538-51F7DCD4F191}"/>
                </a:ext>
              </a:extLst>
            </p:cNvPr>
            <p:cNvSpPr txBox="1">
              <a:spLocks/>
            </p:cNvSpPr>
            <p:nvPr/>
          </p:nvSpPr>
          <p:spPr>
            <a:xfrm>
              <a:off x="-22903" y="3825561"/>
              <a:ext cx="5822897" cy="1529272"/>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400"/>
                </a:spcAft>
                <a:buNone/>
              </a:pPr>
              <a:r>
                <a:rPr lang="en-US" altLang="en-US" sz="2600" dirty="0">
                  <a:solidFill>
                    <a:schemeClr val="bg1"/>
                  </a:solidFill>
                  <a:latin typeface="Century Gothic" panose="020B0502020202020204" pitchFamily="34" charset="0"/>
                </a:rPr>
                <a:t>Your set up may differ according to your participation counts, campus and weekly menu.</a:t>
              </a:r>
            </a:p>
            <a:p>
              <a:pPr marL="0" indent="0">
                <a:spcBef>
                  <a:spcPts val="0"/>
                </a:spcBef>
                <a:spcAft>
                  <a:spcPts val="400"/>
                </a:spcAft>
                <a:buNone/>
              </a:pPr>
              <a:endParaRPr lang="en-US" altLang="en-US" sz="2600" dirty="0">
                <a:solidFill>
                  <a:srgbClr val="000000"/>
                </a:solidFill>
                <a:latin typeface="Century Gothic" panose="020B0502020202020204" pitchFamily="34" charset="0"/>
              </a:endParaRPr>
            </a:p>
            <a:p>
              <a:pPr marL="0" indent="0">
                <a:spcBef>
                  <a:spcPts val="0"/>
                </a:spcBef>
                <a:spcAft>
                  <a:spcPts val="400"/>
                </a:spcAft>
                <a:buNone/>
              </a:pPr>
              <a:endParaRPr lang="en-US" altLang="en-US" sz="2600" dirty="0">
                <a:solidFill>
                  <a:srgbClr val="000000"/>
                </a:solidFill>
                <a:latin typeface="Century Gothic" panose="020B0502020202020204" pitchFamily="34" charset="0"/>
              </a:endParaRPr>
            </a:p>
          </p:txBody>
        </p:sp>
        <p:sp>
          <p:nvSpPr>
            <p:cNvPr id="82" name="Content Placeholder 2">
              <a:extLst>
                <a:ext uri="{FF2B5EF4-FFF2-40B4-BE49-F238E27FC236}">
                  <a16:creationId xmlns:a16="http://schemas.microsoft.com/office/drawing/2014/main" id="{3711B80F-6BB2-43D6-8538-51F7DCD4F191}"/>
                </a:ext>
              </a:extLst>
            </p:cNvPr>
            <p:cNvSpPr txBox="1">
              <a:spLocks/>
            </p:cNvSpPr>
            <p:nvPr/>
          </p:nvSpPr>
          <p:spPr>
            <a:xfrm>
              <a:off x="233414" y="4865714"/>
              <a:ext cx="4982784" cy="2706614"/>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rPr>
                <a:t>Store less popular items in same bag to maximize space</a:t>
              </a:r>
            </a:p>
            <a:p>
              <a:pPr>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rPr>
                <a:t>Do not crush or squeeze food items into bags; use an additional bag </a:t>
              </a:r>
            </a:p>
            <a:p>
              <a:pPr>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rPr>
                <a:t>This model allows for OVS </a:t>
              </a:r>
            </a:p>
            <a:p>
              <a:pPr>
                <a:spcBef>
                  <a:spcPts val="0"/>
                </a:spcBef>
                <a:spcAft>
                  <a:spcPts val="400"/>
                </a:spcAft>
                <a:buFont typeface="Wingdings" panose="05000000000000000000" pitchFamily="2" charset="2"/>
                <a:buChar char="Ø"/>
              </a:pPr>
              <a:endParaRPr lang="en-US" altLang="en-US" sz="2600" dirty="0">
                <a:solidFill>
                  <a:srgbClr val="000000"/>
                </a:solidFill>
                <a:latin typeface="Century Gothic" panose="020B0502020202020204" pitchFamily="34" charset="0"/>
              </a:endParaRPr>
            </a:p>
            <a:p>
              <a:pPr>
                <a:spcBef>
                  <a:spcPts val="0"/>
                </a:spcBef>
                <a:spcAft>
                  <a:spcPts val="400"/>
                </a:spcAft>
                <a:buFont typeface="Wingdings" panose="05000000000000000000" pitchFamily="2" charset="2"/>
                <a:buChar char="Ø"/>
              </a:pPr>
              <a:endParaRPr lang="en-US" altLang="en-US" sz="2600" dirty="0">
                <a:solidFill>
                  <a:srgbClr val="000000"/>
                </a:solidFill>
                <a:latin typeface="Century Gothic" panose="020B0502020202020204" pitchFamily="34" charset="0"/>
              </a:endParaRPr>
            </a:p>
            <a:p>
              <a:pPr>
                <a:spcBef>
                  <a:spcPts val="0"/>
                </a:spcBef>
                <a:spcAft>
                  <a:spcPts val="400"/>
                </a:spcAft>
                <a:buFont typeface="Wingdings" panose="05000000000000000000" pitchFamily="2" charset="2"/>
                <a:buChar char="Ø"/>
              </a:pPr>
              <a:endParaRPr lang="en-US" altLang="en-US" sz="2600" dirty="0">
                <a:solidFill>
                  <a:srgbClr val="000000"/>
                </a:solidFill>
                <a:latin typeface="Century Gothic" panose="020B0502020202020204" pitchFamily="34" charset="0"/>
              </a:endParaRPr>
            </a:p>
          </p:txBody>
        </p:sp>
      </p:grpSp>
      <p:cxnSp>
        <p:nvCxnSpPr>
          <p:cNvPr id="97" name="Straight Arrow Connector 96"/>
          <p:cNvCxnSpPr/>
          <p:nvPr/>
        </p:nvCxnSpPr>
        <p:spPr>
          <a:xfrm flipH="1">
            <a:off x="6482297" y="2211900"/>
            <a:ext cx="79811" cy="916193"/>
          </a:xfrm>
          <a:prstGeom prst="straightConnector1">
            <a:avLst/>
          </a:prstGeom>
          <a:ln w="76200">
            <a:solidFill>
              <a:srgbClr val="FFC000"/>
            </a:solidFill>
            <a:tailEnd type="triangle"/>
          </a:ln>
          <a:effectLst>
            <a:glow rad="63500">
              <a:schemeClr val="accent6">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105" name="Picture 104"/>
          <p:cNvPicPr>
            <a:picLocks noChangeAspect="1"/>
          </p:cNvPicPr>
          <p:nvPr/>
        </p:nvPicPr>
        <p:blipFill>
          <a:blip r:embed="rId18">
            <a:extLst>
              <a:ext uri="{BEBA8EAE-BF5A-486C-A8C5-ECC9F3942E4B}">
                <a14:imgProps xmlns:a14="http://schemas.microsoft.com/office/drawing/2010/main">
                  <a14:imgLayer r:embed="rId19">
                    <a14:imgEffect>
                      <a14:backgroundRemoval t="0" b="100000" l="0" r="100000">
                        <a14:foregroundMark x1="5578" y1="11837" x2="6375" y2="3265"/>
                        <a14:foregroundMark x1="6773" y1="2857" x2="13147" y2="2857"/>
                        <a14:foregroundMark x1="94422" y1="16735" x2="99203" y2="31837"/>
                        <a14:foregroundMark x1="3586" y1="88571" x2="34263" y2="88571"/>
                        <a14:foregroundMark x1="12749" y1="2041" x2="48207" y2="2041"/>
                      </a14:backgroundRemoval>
                    </a14:imgEffect>
                  </a14:imgLayer>
                </a14:imgProps>
              </a:ext>
              <a:ext uri="{28A0092B-C50C-407E-A947-70E740481C1C}">
                <a14:useLocalDpi xmlns:a14="http://schemas.microsoft.com/office/drawing/2010/main" val="0"/>
              </a:ext>
            </a:extLst>
          </a:blip>
          <a:stretch>
            <a:fillRect/>
          </a:stretch>
        </p:blipFill>
        <p:spPr>
          <a:xfrm>
            <a:off x="8762626" y="3017845"/>
            <a:ext cx="1274580" cy="1244112"/>
          </a:xfrm>
          <a:prstGeom prst="rect">
            <a:avLst/>
          </a:prstGeom>
          <a:effectLst>
            <a:outerShdw blurRad="50800" dist="38100" dir="2700000" algn="tl" rotWithShape="0">
              <a:prstClr val="black">
                <a:alpha val="40000"/>
              </a:prstClr>
            </a:outerShdw>
          </a:effectLst>
        </p:spPr>
      </p:pic>
      <p:cxnSp>
        <p:nvCxnSpPr>
          <p:cNvPr id="108" name="Straight Arrow Connector 107"/>
          <p:cNvCxnSpPr>
            <a:stCxn id="78" idx="2"/>
          </p:cNvCxnSpPr>
          <p:nvPr/>
        </p:nvCxnSpPr>
        <p:spPr>
          <a:xfrm flipH="1">
            <a:off x="7920553" y="2638872"/>
            <a:ext cx="299737" cy="1015431"/>
          </a:xfrm>
          <a:prstGeom prst="straightConnector1">
            <a:avLst/>
          </a:prstGeom>
          <a:ln w="76200">
            <a:solidFill>
              <a:srgbClr val="FFC000"/>
            </a:solidFill>
            <a:tailEnd type="triangle"/>
          </a:ln>
          <a:effectLst>
            <a:glow rad="63500">
              <a:schemeClr val="accent6">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p:nvPr/>
        </p:nvCxnSpPr>
        <p:spPr>
          <a:xfrm flipH="1">
            <a:off x="9179347" y="4267328"/>
            <a:ext cx="48022" cy="1050742"/>
          </a:xfrm>
          <a:prstGeom prst="straightConnector1">
            <a:avLst/>
          </a:prstGeom>
          <a:ln w="76200">
            <a:solidFill>
              <a:srgbClr val="FFC000"/>
            </a:solidFill>
            <a:tailEnd type="triangle"/>
          </a:ln>
          <a:effectLst>
            <a:glow rad="63500">
              <a:schemeClr val="accent6">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12" name="Straight Arrow Connector 111"/>
          <p:cNvCxnSpPr/>
          <p:nvPr/>
        </p:nvCxnSpPr>
        <p:spPr>
          <a:xfrm flipH="1">
            <a:off x="9836942" y="4342145"/>
            <a:ext cx="404493" cy="974533"/>
          </a:xfrm>
          <a:prstGeom prst="straightConnector1">
            <a:avLst/>
          </a:prstGeom>
          <a:ln w="76200">
            <a:solidFill>
              <a:srgbClr val="FFC000"/>
            </a:solidFill>
            <a:tailEnd type="triangle"/>
          </a:ln>
          <a:effectLst>
            <a:glow rad="63500">
              <a:schemeClr val="accent6">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nvGrpSpPr>
          <p:cNvPr id="2" name="Group 1">
            <a:extLst>
              <a:ext uri="{FF2B5EF4-FFF2-40B4-BE49-F238E27FC236}">
                <a16:creationId xmlns:a16="http://schemas.microsoft.com/office/drawing/2014/main" id="{49C1D95C-8E1C-C14C-8E76-69031FC9B8D0}"/>
              </a:ext>
            </a:extLst>
          </p:cNvPr>
          <p:cNvGrpSpPr/>
          <p:nvPr/>
        </p:nvGrpSpPr>
        <p:grpSpPr>
          <a:xfrm rot="224301">
            <a:off x="11033074" y="3223333"/>
            <a:ext cx="487376" cy="119011"/>
            <a:chOff x="1488734" y="3393104"/>
            <a:chExt cx="566777" cy="147362"/>
          </a:xfrm>
        </p:grpSpPr>
        <p:sp>
          <p:nvSpPr>
            <p:cNvPr id="3" name="Rectangle 2">
              <a:extLst>
                <a:ext uri="{FF2B5EF4-FFF2-40B4-BE49-F238E27FC236}">
                  <a16:creationId xmlns:a16="http://schemas.microsoft.com/office/drawing/2014/main" id="{3DB39220-9A1F-4D40-A768-89FDD09706FD}"/>
                </a:ext>
              </a:extLst>
            </p:cNvPr>
            <p:cNvSpPr/>
            <p:nvPr/>
          </p:nvSpPr>
          <p:spPr>
            <a:xfrm>
              <a:off x="1488734" y="3393104"/>
              <a:ext cx="566777" cy="147362"/>
            </a:xfrm>
            <a:prstGeom prst="rect">
              <a:avLst/>
            </a:prstGeom>
            <a:solidFill>
              <a:schemeClr val="bg1"/>
            </a:solidFill>
            <a:ln>
              <a:solidFill>
                <a:srgbClr val="2430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and orange logo&#10;&#10;Description automatically generated">
              <a:extLst>
                <a:ext uri="{FF2B5EF4-FFF2-40B4-BE49-F238E27FC236}">
                  <a16:creationId xmlns:a16="http://schemas.microsoft.com/office/drawing/2014/main" id="{AA2019D9-0E1D-8536-E8CB-2A0EFFF064A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531004" y="3425795"/>
              <a:ext cx="482236" cy="81980"/>
            </a:xfrm>
            <a:prstGeom prst="rect">
              <a:avLst/>
            </a:prstGeom>
          </p:spPr>
        </p:pic>
      </p:gr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66422" y="1172906"/>
            <a:ext cx="5412268" cy="1593121"/>
          </a:xfrm>
          <a:noFill/>
        </p:spPr>
        <p:txBody>
          <a:bodyPr>
            <a:normAutofit fontScale="90000"/>
          </a:bodyPr>
          <a:lstStyle/>
          <a:p>
            <a:pPr algn="l"/>
            <a:r>
              <a:rPr lang="en-US" sz="7200" dirty="0"/>
              <a:t>Supper Cart Set Up Example</a:t>
            </a:r>
          </a:p>
        </p:txBody>
      </p:sp>
    </p:spTree>
    <p:custDataLst>
      <p:tags r:id="rId1"/>
    </p:custDataLst>
    <p:extLst>
      <p:ext uri="{BB962C8B-B14F-4D97-AF65-F5344CB8AC3E}">
        <p14:creationId xmlns:p14="http://schemas.microsoft.com/office/powerpoint/2010/main" val="2222938741"/>
      </p:ext>
    </p:extLst>
  </p:cSld>
  <p:clrMapOvr>
    <a:masterClrMapping/>
  </p:clrMapOvr>
  <mc:AlternateContent xmlns:mc="http://schemas.openxmlformats.org/markup-compatibility/2006" xmlns:p14="http://schemas.microsoft.com/office/powerpoint/2010/main">
    <mc:Choice Requires="p14">
      <p:transition p14:dur="0" advTm="39669"/>
    </mc:Choice>
    <mc:Fallback xmlns="">
      <p:transition advTm="3966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anim calcmode="lin" valueType="num">
                                      <p:cBhvr>
                                        <p:cTn id="8" dur="500" fill="hold"/>
                                        <p:tgtEl>
                                          <p:spTgt spid="81"/>
                                        </p:tgtEl>
                                        <p:attrNameLst>
                                          <p:attrName>ppt_x</p:attrName>
                                        </p:attrNameLst>
                                      </p:cBhvr>
                                      <p:tavLst>
                                        <p:tav tm="0">
                                          <p:val>
                                            <p:strVal val="#ppt_x"/>
                                          </p:val>
                                        </p:tav>
                                        <p:tav tm="100000">
                                          <p:val>
                                            <p:strVal val="#ppt_x"/>
                                          </p:val>
                                        </p:tav>
                                      </p:tavLst>
                                    </p:anim>
                                    <p:anim calcmode="lin" valueType="num">
                                      <p:cBhvr>
                                        <p:cTn id="9" dur="500" fill="hold"/>
                                        <p:tgtEl>
                                          <p:spTgt spid="81"/>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97"/>
                                        </p:tgtEl>
                                        <p:attrNameLst>
                                          <p:attrName>style.visibility</p:attrName>
                                        </p:attrNameLst>
                                      </p:cBhvr>
                                      <p:to>
                                        <p:strVal val="visible"/>
                                      </p:to>
                                    </p:set>
                                    <p:animEffect transition="in" filter="fade">
                                      <p:cBhvr>
                                        <p:cTn id="12" dur="500"/>
                                        <p:tgtEl>
                                          <p:spTgt spid="97"/>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78"/>
                                        </p:tgtEl>
                                        <p:attrNameLst>
                                          <p:attrName>style.visibility</p:attrName>
                                        </p:attrNameLst>
                                      </p:cBhvr>
                                      <p:to>
                                        <p:strVal val="visible"/>
                                      </p:to>
                                    </p:set>
                                    <p:animEffect transition="in" filter="fade">
                                      <p:cBhvr>
                                        <p:cTn id="16" dur="500"/>
                                        <p:tgtEl>
                                          <p:spTgt spid="78"/>
                                        </p:tgtEl>
                                      </p:cBhvr>
                                    </p:animEffect>
                                    <p:anim calcmode="lin" valueType="num">
                                      <p:cBhvr>
                                        <p:cTn id="17" dur="500" fill="hold"/>
                                        <p:tgtEl>
                                          <p:spTgt spid="78"/>
                                        </p:tgtEl>
                                        <p:attrNameLst>
                                          <p:attrName>ppt_x</p:attrName>
                                        </p:attrNameLst>
                                      </p:cBhvr>
                                      <p:tavLst>
                                        <p:tav tm="0">
                                          <p:val>
                                            <p:strVal val="#ppt_x"/>
                                          </p:val>
                                        </p:tav>
                                        <p:tav tm="100000">
                                          <p:val>
                                            <p:strVal val="#ppt_x"/>
                                          </p:val>
                                        </p:tav>
                                      </p:tavLst>
                                    </p:anim>
                                    <p:anim calcmode="lin" valueType="num">
                                      <p:cBhvr>
                                        <p:cTn id="18" dur="500" fill="hold"/>
                                        <p:tgtEl>
                                          <p:spTgt spid="78"/>
                                        </p:tgtEl>
                                        <p:attrNameLst>
                                          <p:attrName>ppt_y</p:attrName>
                                        </p:attrNameLst>
                                      </p:cBhvr>
                                      <p:tavLst>
                                        <p:tav tm="0">
                                          <p:val>
                                            <p:strVal val="#ppt_y+.1"/>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108"/>
                                        </p:tgtEl>
                                        <p:attrNameLst>
                                          <p:attrName>style.visibility</p:attrName>
                                        </p:attrNameLst>
                                      </p:cBhvr>
                                      <p:to>
                                        <p:strVal val="visible"/>
                                      </p:to>
                                    </p:set>
                                    <p:animEffect transition="in" filter="fade">
                                      <p:cBhvr>
                                        <p:cTn id="21" dur="500"/>
                                        <p:tgtEl>
                                          <p:spTgt spid="108"/>
                                        </p:tgtEl>
                                      </p:cBhvr>
                                    </p:animEffect>
                                  </p:childTnLst>
                                </p:cTn>
                              </p:par>
                            </p:childTnLst>
                          </p:cTn>
                        </p:par>
                        <p:par>
                          <p:cTn id="22" fill="hold">
                            <p:stCondLst>
                              <p:cond delay="1000"/>
                            </p:stCondLst>
                            <p:childTnLst>
                              <p:par>
                                <p:cTn id="23" presetID="42" presetClass="entr" presetSubtype="0" fill="hold" nodeType="afterEffect">
                                  <p:stCondLst>
                                    <p:cond delay="0"/>
                                  </p:stCondLst>
                                  <p:childTnLst>
                                    <p:set>
                                      <p:cBhvr>
                                        <p:cTn id="24" dur="1" fill="hold">
                                          <p:stCondLst>
                                            <p:cond delay="0"/>
                                          </p:stCondLst>
                                        </p:cTn>
                                        <p:tgtEl>
                                          <p:spTgt spid="105"/>
                                        </p:tgtEl>
                                        <p:attrNameLst>
                                          <p:attrName>style.visibility</p:attrName>
                                        </p:attrNameLst>
                                      </p:cBhvr>
                                      <p:to>
                                        <p:strVal val="visible"/>
                                      </p:to>
                                    </p:set>
                                    <p:animEffect transition="in" filter="fade">
                                      <p:cBhvr>
                                        <p:cTn id="25" dur="500"/>
                                        <p:tgtEl>
                                          <p:spTgt spid="105"/>
                                        </p:tgtEl>
                                      </p:cBhvr>
                                    </p:animEffect>
                                    <p:anim calcmode="lin" valueType="num">
                                      <p:cBhvr>
                                        <p:cTn id="26" dur="500" fill="hold"/>
                                        <p:tgtEl>
                                          <p:spTgt spid="105"/>
                                        </p:tgtEl>
                                        <p:attrNameLst>
                                          <p:attrName>ppt_x</p:attrName>
                                        </p:attrNameLst>
                                      </p:cBhvr>
                                      <p:tavLst>
                                        <p:tav tm="0">
                                          <p:val>
                                            <p:strVal val="#ppt_x"/>
                                          </p:val>
                                        </p:tav>
                                        <p:tav tm="100000">
                                          <p:val>
                                            <p:strVal val="#ppt_x"/>
                                          </p:val>
                                        </p:tav>
                                      </p:tavLst>
                                    </p:anim>
                                    <p:anim calcmode="lin" valueType="num">
                                      <p:cBhvr>
                                        <p:cTn id="27" dur="500" fill="hold"/>
                                        <p:tgtEl>
                                          <p:spTgt spid="105"/>
                                        </p:tgtEl>
                                        <p:attrNameLst>
                                          <p:attrName>ppt_y</p:attrName>
                                        </p:attrNameLst>
                                      </p:cBhvr>
                                      <p:tavLst>
                                        <p:tav tm="0">
                                          <p:val>
                                            <p:strVal val="#ppt_y+.1"/>
                                          </p:val>
                                        </p:tav>
                                        <p:tav tm="100000">
                                          <p:val>
                                            <p:strVal val="#ppt_y"/>
                                          </p:val>
                                        </p:tav>
                                      </p:tavLst>
                                    </p:anim>
                                  </p:childTnLst>
                                </p:cTn>
                              </p:par>
                              <p:par>
                                <p:cTn id="28" presetID="10" presetClass="entr" presetSubtype="0" fill="hold" nodeType="withEffect">
                                  <p:stCondLst>
                                    <p:cond delay="0"/>
                                  </p:stCondLst>
                                  <p:childTnLst>
                                    <p:set>
                                      <p:cBhvr>
                                        <p:cTn id="29" dur="1" fill="hold">
                                          <p:stCondLst>
                                            <p:cond delay="0"/>
                                          </p:stCondLst>
                                        </p:cTn>
                                        <p:tgtEl>
                                          <p:spTgt spid="110"/>
                                        </p:tgtEl>
                                        <p:attrNameLst>
                                          <p:attrName>style.visibility</p:attrName>
                                        </p:attrNameLst>
                                      </p:cBhvr>
                                      <p:to>
                                        <p:strVal val="visible"/>
                                      </p:to>
                                    </p:set>
                                    <p:animEffect transition="in" filter="fade">
                                      <p:cBhvr>
                                        <p:cTn id="30" dur="500"/>
                                        <p:tgtEl>
                                          <p:spTgt spid="110"/>
                                        </p:tgtEl>
                                      </p:cBhvr>
                                    </p:animEffect>
                                  </p:childTnLst>
                                </p:cTn>
                              </p:par>
                            </p:childTnLst>
                          </p:cTn>
                        </p:par>
                        <p:par>
                          <p:cTn id="31" fill="hold">
                            <p:stCondLst>
                              <p:cond delay="1500"/>
                            </p:stCondLst>
                            <p:childTnLst>
                              <p:par>
                                <p:cTn id="32" presetID="42" presetClass="entr" presetSubtype="0" fill="hold" nodeType="afterEffect">
                                  <p:stCondLst>
                                    <p:cond delay="0"/>
                                  </p:stCondLst>
                                  <p:childTnLst>
                                    <p:set>
                                      <p:cBhvr>
                                        <p:cTn id="33" dur="1" fill="hold">
                                          <p:stCondLst>
                                            <p:cond delay="0"/>
                                          </p:stCondLst>
                                        </p:cTn>
                                        <p:tgtEl>
                                          <p:spTgt spid="79"/>
                                        </p:tgtEl>
                                        <p:attrNameLst>
                                          <p:attrName>style.visibility</p:attrName>
                                        </p:attrNameLst>
                                      </p:cBhvr>
                                      <p:to>
                                        <p:strVal val="visible"/>
                                      </p:to>
                                    </p:set>
                                    <p:animEffect transition="in" filter="fade">
                                      <p:cBhvr>
                                        <p:cTn id="34" dur="500"/>
                                        <p:tgtEl>
                                          <p:spTgt spid="79"/>
                                        </p:tgtEl>
                                      </p:cBhvr>
                                    </p:animEffect>
                                    <p:anim calcmode="lin" valueType="num">
                                      <p:cBhvr>
                                        <p:cTn id="35" dur="500" fill="hold"/>
                                        <p:tgtEl>
                                          <p:spTgt spid="79"/>
                                        </p:tgtEl>
                                        <p:attrNameLst>
                                          <p:attrName>ppt_x</p:attrName>
                                        </p:attrNameLst>
                                      </p:cBhvr>
                                      <p:tavLst>
                                        <p:tav tm="0">
                                          <p:val>
                                            <p:strVal val="#ppt_x"/>
                                          </p:val>
                                        </p:tav>
                                        <p:tav tm="100000">
                                          <p:val>
                                            <p:strVal val="#ppt_x"/>
                                          </p:val>
                                        </p:tav>
                                      </p:tavLst>
                                    </p:anim>
                                    <p:anim calcmode="lin" valueType="num">
                                      <p:cBhvr>
                                        <p:cTn id="36" dur="500" fill="hold"/>
                                        <p:tgtEl>
                                          <p:spTgt spid="79"/>
                                        </p:tgtEl>
                                        <p:attrNameLst>
                                          <p:attrName>ppt_y</p:attrName>
                                        </p:attrNameLst>
                                      </p:cBhvr>
                                      <p:tavLst>
                                        <p:tav tm="0">
                                          <p:val>
                                            <p:strVal val="#ppt_y+.1"/>
                                          </p:val>
                                        </p:tav>
                                        <p:tav tm="100000">
                                          <p:val>
                                            <p:strVal val="#ppt_y"/>
                                          </p:val>
                                        </p:tav>
                                      </p:tavLst>
                                    </p:anim>
                                  </p:childTnLst>
                                </p:cTn>
                              </p:par>
                              <p:par>
                                <p:cTn id="37" presetID="10" presetClass="entr" presetSubtype="0" fill="hold" nodeType="withEffect">
                                  <p:stCondLst>
                                    <p:cond delay="0"/>
                                  </p:stCondLst>
                                  <p:childTnLst>
                                    <p:set>
                                      <p:cBhvr>
                                        <p:cTn id="38" dur="1" fill="hold">
                                          <p:stCondLst>
                                            <p:cond delay="0"/>
                                          </p:stCondLst>
                                        </p:cTn>
                                        <p:tgtEl>
                                          <p:spTgt spid="112"/>
                                        </p:tgtEl>
                                        <p:attrNameLst>
                                          <p:attrName>style.visibility</p:attrName>
                                        </p:attrNameLst>
                                      </p:cBhvr>
                                      <p:to>
                                        <p:strVal val="visible"/>
                                      </p:to>
                                    </p:set>
                                    <p:animEffect transition="in" filter="fade">
                                      <p:cBhvr>
                                        <p:cTn id="39"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95000"/>
            <a:lum/>
          </a:blip>
          <a:srcRect/>
          <a:stretch>
            <a:fillRect t="-17000" b="-17000"/>
          </a:stretch>
        </a:blipFill>
        <a:effectLst/>
      </p:bgPr>
    </p:bg>
    <p:spTree>
      <p:nvGrpSpPr>
        <p:cNvPr id="1" name=""/>
        <p:cNvGrpSpPr/>
        <p:nvPr/>
      </p:nvGrpSpPr>
      <p:grpSpPr>
        <a:xfrm>
          <a:off x="0" y="0"/>
          <a:ext cx="0" cy="0"/>
          <a:chOff x="0" y="0"/>
          <a:chExt cx="0" cy="0"/>
        </a:xfrm>
      </p:grpSpPr>
      <p:sp>
        <p:nvSpPr>
          <p:cNvPr id="83" name="Rectangle 82"/>
          <p:cNvSpPr/>
          <p:nvPr/>
        </p:nvSpPr>
        <p:spPr>
          <a:xfrm>
            <a:off x="0" y="6122178"/>
            <a:ext cx="4946198" cy="744012"/>
          </a:xfrm>
          <a:prstGeom prst="rect">
            <a:avLst/>
          </a:prstGeom>
          <a:blipFill>
            <a:blip r:embed="rId5">
              <a:alphaModFix amt="95000"/>
            </a:blip>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4946198" y="5381415"/>
            <a:ext cx="7245802" cy="1476586"/>
          </a:xfrm>
          <a:prstGeom prst="rect">
            <a:avLst/>
          </a:prstGeom>
          <a:blipFill>
            <a:blip r:embed="rId5">
              <a:alphaModFix amt="95000"/>
            </a:blip>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Can 13"/>
          <p:cNvSpPr/>
          <p:nvPr/>
        </p:nvSpPr>
        <p:spPr>
          <a:xfrm rot="5400000">
            <a:off x="5444356" y="6154745"/>
            <a:ext cx="607254" cy="228695"/>
          </a:xfrm>
          <a:prstGeom prst="can">
            <a:avLst/>
          </a:prstGeom>
          <a:solidFill>
            <a:srgbClr val="56565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Can 14"/>
          <p:cNvSpPr/>
          <p:nvPr/>
        </p:nvSpPr>
        <p:spPr>
          <a:xfrm rot="5400000">
            <a:off x="7874243" y="6154745"/>
            <a:ext cx="607254" cy="228695"/>
          </a:xfrm>
          <a:prstGeom prst="can">
            <a:avLst/>
          </a:prstGeom>
          <a:solidFill>
            <a:srgbClr val="56565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Can 15"/>
          <p:cNvSpPr/>
          <p:nvPr/>
        </p:nvSpPr>
        <p:spPr>
          <a:xfrm rot="5400000">
            <a:off x="8274459" y="5851118"/>
            <a:ext cx="607254" cy="228695"/>
          </a:xfrm>
          <a:prstGeom prst="can">
            <a:avLst/>
          </a:prstGeom>
          <a:solidFill>
            <a:srgbClr val="56565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Cube 16"/>
          <p:cNvSpPr/>
          <p:nvPr/>
        </p:nvSpPr>
        <p:spPr>
          <a:xfrm>
            <a:off x="5519288" y="3782454"/>
            <a:ext cx="3223173" cy="2606317"/>
          </a:xfrm>
          <a:prstGeom prst="cube">
            <a:avLst>
              <a:gd name="adj" fmla="val 17857"/>
            </a:avLst>
          </a:prstGeom>
          <a:solidFill>
            <a:srgbClr val="56565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rame 17"/>
          <p:cNvSpPr/>
          <p:nvPr/>
        </p:nvSpPr>
        <p:spPr>
          <a:xfrm>
            <a:off x="5519288" y="4252300"/>
            <a:ext cx="2800272" cy="2136471"/>
          </a:xfrm>
          <a:prstGeom prst="frame">
            <a:avLst>
              <a:gd name="adj1" fmla="val 5446"/>
            </a:avLst>
          </a:prstGeom>
          <a:solidFill>
            <a:srgbClr val="56565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Rectangle 18"/>
          <p:cNvSpPr/>
          <p:nvPr/>
        </p:nvSpPr>
        <p:spPr>
          <a:xfrm>
            <a:off x="5633635" y="5324968"/>
            <a:ext cx="2573285" cy="119678"/>
          </a:xfrm>
          <a:prstGeom prst="rect">
            <a:avLst/>
          </a:prstGeom>
          <a:solidFill>
            <a:srgbClr val="565656"/>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a:off x="5905211" y="5444646"/>
            <a:ext cx="0" cy="443251"/>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5633635" y="4926042"/>
            <a:ext cx="271576" cy="372331"/>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5633635" y="5874599"/>
            <a:ext cx="271576" cy="377229"/>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5905211" y="4926042"/>
            <a:ext cx="2301708"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5905211" y="5887897"/>
            <a:ext cx="2301708"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5905211" y="4376411"/>
            <a:ext cx="0" cy="549631"/>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7" name="Frame 26"/>
          <p:cNvSpPr/>
          <p:nvPr/>
        </p:nvSpPr>
        <p:spPr>
          <a:xfrm>
            <a:off x="8931971" y="6319427"/>
            <a:ext cx="673281" cy="159570"/>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8" name="Frame 27"/>
          <p:cNvSpPr/>
          <p:nvPr/>
        </p:nvSpPr>
        <p:spPr>
          <a:xfrm>
            <a:off x="9122656" y="5962608"/>
            <a:ext cx="1129847" cy="159570"/>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9" name="Can 28"/>
          <p:cNvSpPr/>
          <p:nvPr/>
        </p:nvSpPr>
        <p:spPr>
          <a:xfrm rot="5228088">
            <a:off x="9034177" y="5970133"/>
            <a:ext cx="264843" cy="153228"/>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rame 29"/>
          <p:cNvSpPr/>
          <p:nvPr/>
        </p:nvSpPr>
        <p:spPr>
          <a:xfrm>
            <a:off x="9550491" y="3473753"/>
            <a:ext cx="390752" cy="2496059"/>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1" name="Rounded Rectangle 30"/>
          <p:cNvSpPr/>
          <p:nvPr/>
        </p:nvSpPr>
        <p:spPr>
          <a:xfrm>
            <a:off x="9511853" y="3437185"/>
            <a:ext cx="469246" cy="91975"/>
          </a:xfrm>
          <a:prstGeom prst="roundRect">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2" name="Group 31"/>
          <p:cNvGrpSpPr/>
          <p:nvPr/>
        </p:nvGrpSpPr>
        <p:grpSpPr>
          <a:xfrm>
            <a:off x="8617318" y="4406504"/>
            <a:ext cx="1835867" cy="1986146"/>
            <a:chOff x="7954133" y="2608512"/>
            <a:chExt cx="2090827" cy="2276276"/>
          </a:xfrm>
        </p:grpSpPr>
        <p:sp>
          <p:nvSpPr>
            <p:cNvPr id="34" name="Cube 33"/>
            <p:cNvSpPr/>
            <p:nvPr/>
          </p:nvSpPr>
          <p:spPr>
            <a:xfrm>
              <a:off x="7954133" y="3385451"/>
              <a:ext cx="1810774" cy="149933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6">
              <a:lum bright="70000" contrast="-70000"/>
              <a:extLst>
                <a:ext uri="{BEBA8EAE-BF5A-486C-A8C5-ECC9F3942E4B}">
                  <a14:imgProps xmlns:a14="http://schemas.microsoft.com/office/drawing/2010/main">
                    <a14:imgLayer r:embed="rId7">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p:spPr>
        </p:pic>
        <p:sp>
          <p:nvSpPr>
            <p:cNvPr id="36" name="Block Arc 35"/>
            <p:cNvSpPr/>
            <p:nvPr/>
          </p:nvSpPr>
          <p:spPr>
            <a:xfrm rot="10343854">
              <a:off x="9410701" y="3418534"/>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38" name="Parallelogram 37"/>
            <p:cNvSpPr/>
            <p:nvPr/>
          </p:nvSpPr>
          <p:spPr>
            <a:xfrm>
              <a:off x="8055610" y="3421380"/>
              <a:ext cx="1604010" cy="293370"/>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9" name="Parallelogram 38"/>
            <p:cNvSpPr/>
            <p:nvPr/>
          </p:nvSpPr>
          <p:spPr>
            <a:xfrm>
              <a:off x="8358400" y="2608512"/>
              <a:ext cx="1686560" cy="765524"/>
            </a:xfrm>
            <a:prstGeom prst="parallelogram">
              <a:avLst>
                <a:gd name="adj" fmla="val 31677"/>
              </a:avLst>
            </a:prstGeom>
            <a:solidFill>
              <a:schemeClr val="accent1"/>
            </a:solid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0" name="Parallelogram 39"/>
            <p:cNvSpPr/>
            <p:nvPr/>
          </p:nvSpPr>
          <p:spPr>
            <a:xfrm>
              <a:off x="8447934" y="2646191"/>
              <a:ext cx="1507490" cy="690165"/>
            </a:xfrm>
            <a:prstGeom prst="parallelogram">
              <a:avLst>
                <a:gd name="adj" fmla="val 31677"/>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33" name="Can 32"/>
          <p:cNvSpPr/>
          <p:nvPr/>
        </p:nvSpPr>
        <p:spPr>
          <a:xfrm rot="5228088">
            <a:off x="10120081" y="5965780"/>
            <a:ext cx="264843" cy="153228"/>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1" name="Group 40"/>
          <p:cNvGrpSpPr/>
          <p:nvPr/>
        </p:nvGrpSpPr>
        <p:grpSpPr>
          <a:xfrm>
            <a:off x="5679609" y="2198331"/>
            <a:ext cx="1824817" cy="1986146"/>
            <a:chOff x="7954133" y="2608512"/>
            <a:chExt cx="2090827" cy="2276276"/>
          </a:xfrm>
        </p:grpSpPr>
        <p:sp>
          <p:nvSpPr>
            <p:cNvPr id="42" name="Cube 41"/>
            <p:cNvSpPr/>
            <p:nvPr/>
          </p:nvSpPr>
          <p:spPr>
            <a:xfrm>
              <a:off x="7954133" y="3385451"/>
              <a:ext cx="1810774" cy="149933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p:cNvPicPr>
              <a:picLocks noChangeAspect="1"/>
            </p:cNvPicPr>
            <p:nvPr/>
          </p:nvPicPr>
          <p:blipFill>
            <a:blip r:embed="rId6">
              <a:lum bright="70000" contrast="-70000"/>
              <a:extLst>
                <a:ext uri="{BEBA8EAE-BF5A-486C-A8C5-ECC9F3942E4B}">
                  <a14:imgProps xmlns:a14="http://schemas.microsoft.com/office/drawing/2010/main">
                    <a14:imgLayer r:embed="rId7">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p:spPr>
        </p:pic>
        <p:sp>
          <p:nvSpPr>
            <p:cNvPr id="44" name="Block Arc 43"/>
            <p:cNvSpPr/>
            <p:nvPr/>
          </p:nvSpPr>
          <p:spPr>
            <a:xfrm rot="10343854">
              <a:off x="9410701" y="3418534"/>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45" name="Parallelogram 44"/>
            <p:cNvSpPr/>
            <p:nvPr/>
          </p:nvSpPr>
          <p:spPr>
            <a:xfrm>
              <a:off x="8055610" y="3421380"/>
              <a:ext cx="1604010" cy="293370"/>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6" name="Parallelogram 45"/>
            <p:cNvSpPr/>
            <p:nvPr/>
          </p:nvSpPr>
          <p:spPr>
            <a:xfrm>
              <a:off x="8358400" y="2608512"/>
              <a:ext cx="1686560" cy="765524"/>
            </a:xfrm>
            <a:prstGeom prst="parallelogram">
              <a:avLst>
                <a:gd name="adj" fmla="val 31677"/>
              </a:avLst>
            </a:prstGeom>
            <a:solidFill>
              <a:schemeClr val="accent1"/>
            </a:solid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7" name="Parallelogram 46"/>
            <p:cNvSpPr/>
            <p:nvPr/>
          </p:nvSpPr>
          <p:spPr>
            <a:xfrm>
              <a:off x="8447934" y="2646191"/>
              <a:ext cx="1507490" cy="690165"/>
            </a:xfrm>
            <a:prstGeom prst="parallelogram">
              <a:avLst>
                <a:gd name="adj" fmla="val 31677"/>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grpSp>
        <p:nvGrpSpPr>
          <p:cNvPr id="48" name="Group 47"/>
          <p:cNvGrpSpPr/>
          <p:nvPr/>
        </p:nvGrpSpPr>
        <p:grpSpPr>
          <a:xfrm>
            <a:off x="6974354" y="2780456"/>
            <a:ext cx="1809697" cy="1389857"/>
            <a:chOff x="4133611" y="1173178"/>
            <a:chExt cx="1964396" cy="1592882"/>
          </a:xfrm>
        </p:grpSpPr>
        <p:sp>
          <p:nvSpPr>
            <p:cNvPr id="49" name="Cube 48"/>
            <p:cNvSpPr/>
            <p:nvPr/>
          </p:nvSpPr>
          <p:spPr>
            <a:xfrm>
              <a:off x="4133611" y="1855168"/>
              <a:ext cx="1712797" cy="910892"/>
            </a:xfrm>
            <a:prstGeom prst="cube">
              <a:avLst>
                <a:gd name="adj" fmla="val 50195"/>
              </a:avLst>
            </a:prstGeom>
            <a:solidFill>
              <a:srgbClr val="0033CC"/>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Parallelogram 49"/>
            <p:cNvSpPr/>
            <p:nvPr/>
          </p:nvSpPr>
          <p:spPr>
            <a:xfrm>
              <a:off x="4237540" y="1900804"/>
              <a:ext cx="1492700" cy="362128"/>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1" name="Parallelogram 50"/>
            <p:cNvSpPr/>
            <p:nvPr/>
          </p:nvSpPr>
          <p:spPr>
            <a:xfrm>
              <a:off x="4589029" y="1173178"/>
              <a:ext cx="1508978" cy="680090"/>
            </a:xfrm>
            <a:prstGeom prst="parallelogram">
              <a:avLst>
                <a:gd name="adj" fmla="val 38588"/>
              </a:avLst>
            </a:prstGeom>
            <a:solidFill>
              <a:srgbClr val="0033CC"/>
            </a:soli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2" name="Parallelogram 51"/>
            <p:cNvSpPr/>
            <p:nvPr/>
          </p:nvSpPr>
          <p:spPr>
            <a:xfrm>
              <a:off x="4646740" y="1212758"/>
              <a:ext cx="1355280" cy="615110"/>
            </a:xfrm>
            <a:prstGeom prst="parallelogram">
              <a:avLst>
                <a:gd name="adj" fmla="val 38325"/>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3" name="Block Arc 52"/>
            <p:cNvSpPr/>
            <p:nvPr/>
          </p:nvSpPr>
          <p:spPr>
            <a:xfrm rot="10343854">
              <a:off x="5466267" y="1877716"/>
              <a:ext cx="386820"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grpSp>
      <p:grpSp>
        <p:nvGrpSpPr>
          <p:cNvPr id="54" name="Group 53"/>
          <p:cNvGrpSpPr/>
          <p:nvPr/>
        </p:nvGrpSpPr>
        <p:grpSpPr>
          <a:xfrm>
            <a:off x="5736028" y="4563536"/>
            <a:ext cx="1059195" cy="783109"/>
            <a:chOff x="235458" y="3295322"/>
            <a:chExt cx="1506042" cy="1029285"/>
          </a:xfrm>
        </p:grpSpPr>
        <p:grpSp>
          <p:nvGrpSpPr>
            <p:cNvPr id="55" name="Group 54"/>
            <p:cNvGrpSpPr/>
            <p:nvPr/>
          </p:nvGrpSpPr>
          <p:grpSpPr>
            <a:xfrm rot="5400000">
              <a:off x="883640" y="3352858"/>
              <a:ext cx="651540" cy="822634"/>
              <a:chOff x="7725530" y="392793"/>
              <a:chExt cx="2952673" cy="4027751"/>
            </a:xfrm>
          </p:grpSpPr>
          <p:pic>
            <p:nvPicPr>
              <p:cNvPr id="69" name="Picture 2" descr="Choice Medium Weight White Wrapped Plastic Spork and Napkin Kit - 1000/Case"/>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0" name="Rectangle 69"/>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6" name="Group 55"/>
            <p:cNvGrpSpPr/>
            <p:nvPr/>
          </p:nvGrpSpPr>
          <p:grpSpPr>
            <a:xfrm>
              <a:off x="499324" y="3295322"/>
              <a:ext cx="651540" cy="822634"/>
              <a:chOff x="7725530" y="392793"/>
              <a:chExt cx="2952673" cy="4027751"/>
            </a:xfrm>
          </p:grpSpPr>
          <p:pic>
            <p:nvPicPr>
              <p:cNvPr id="67" name="Picture 2" descr="Choice Medium Weight White Wrapped Plastic Spork and Napkin Kit - 1000/Case"/>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8" name="Rectangle 67"/>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7" name="Group 56"/>
            <p:cNvGrpSpPr/>
            <p:nvPr/>
          </p:nvGrpSpPr>
          <p:grpSpPr>
            <a:xfrm rot="6632646">
              <a:off x="1004413" y="3476156"/>
              <a:ext cx="651540" cy="822634"/>
              <a:chOff x="7725530" y="392793"/>
              <a:chExt cx="2952673" cy="4027751"/>
            </a:xfrm>
          </p:grpSpPr>
          <p:pic>
            <p:nvPicPr>
              <p:cNvPr id="65" name="Picture 2" descr="Choice Medium Weight White Wrapped Plastic Spork and Napkin Kit - 1000/Case"/>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6" name="Rectangle 65"/>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8" name="Group 57"/>
            <p:cNvGrpSpPr/>
            <p:nvPr/>
          </p:nvGrpSpPr>
          <p:grpSpPr>
            <a:xfrm rot="19812633">
              <a:off x="760425" y="3501973"/>
              <a:ext cx="651540" cy="822634"/>
              <a:chOff x="7725530" y="392793"/>
              <a:chExt cx="2952673" cy="4027751"/>
            </a:xfrm>
          </p:grpSpPr>
          <p:pic>
            <p:nvPicPr>
              <p:cNvPr id="63" name="Picture 2" descr="Choice Medium Weight White Wrapped Plastic Spork and Napkin Kit - 1000/Case"/>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4" name="Rectangle 63"/>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9" name="Group 58"/>
            <p:cNvGrpSpPr/>
            <p:nvPr/>
          </p:nvGrpSpPr>
          <p:grpSpPr>
            <a:xfrm rot="20709463">
              <a:off x="235458" y="3441507"/>
              <a:ext cx="651540" cy="822634"/>
              <a:chOff x="7725530" y="392793"/>
              <a:chExt cx="2952673" cy="4027751"/>
            </a:xfrm>
          </p:grpSpPr>
          <p:pic>
            <p:nvPicPr>
              <p:cNvPr id="61" name="Picture 2" descr="Choice Medium Weight White Wrapped Plastic Spork and Napkin Kit - 1000/Case"/>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2" name="Rectangle 61"/>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0" name="Trapezoid 59"/>
            <p:cNvSpPr/>
            <p:nvPr/>
          </p:nvSpPr>
          <p:spPr>
            <a:xfrm rot="10800000">
              <a:off x="369521" y="3925842"/>
              <a:ext cx="1195413" cy="266428"/>
            </a:xfrm>
            <a:prstGeom prst="trapezoid">
              <a:avLst/>
            </a:prstGeom>
            <a:solidFill>
              <a:srgbClr val="000000">
                <a:alpha val="56000"/>
              </a:srgb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1" name="Group 70"/>
          <p:cNvGrpSpPr/>
          <p:nvPr/>
        </p:nvGrpSpPr>
        <p:grpSpPr>
          <a:xfrm>
            <a:off x="6848241" y="4672396"/>
            <a:ext cx="874736" cy="627746"/>
            <a:chOff x="818974" y="2708243"/>
            <a:chExt cx="1269165" cy="745768"/>
          </a:xfrm>
        </p:grpSpPr>
        <p:pic>
          <p:nvPicPr>
            <p:cNvPr id="72" name="Picture 71"/>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27035" y="2927096"/>
              <a:ext cx="1257328" cy="526915"/>
            </a:xfrm>
            <a:prstGeom prst="rect">
              <a:avLst/>
            </a:prstGeom>
          </p:spPr>
        </p:pic>
        <p:pic>
          <p:nvPicPr>
            <p:cNvPr id="73" name="Picture 72"/>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30811" y="2867564"/>
              <a:ext cx="1257328" cy="526915"/>
            </a:xfrm>
            <a:prstGeom prst="rect">
              <a:avLst/>
            </a:prstGeom>
          </p:spPr>
        </p:pic>
        <p:pic>
          <p:nvPicPr>
            <p:cNvPr id="74" name="Picture 73"/>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18974" y="2825750"/>
              <a:ext cx="1257328" cy="526915"/>
            </a:xfrm>
            <a:prstGeom prst="rect">
              <a:avLst/>
            </a:prstGeom>
          </p:spPr>
        </p:pic>
        <p:pic>
          <p:nvPicPr>
            <p:cNvPr id="75" name="Picture 74"/>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18974" y="2785939"/>
              <a:ext cx="1257328" cy="526915"/>
            </a:xfrm>
            <a:prstGeom prst="rect">
              <a:avLst/>
            </a:prstGeom>
          </p:spPr>
        </p:pic>
        <p:pic>
          <p:nvPicPr>
            <p:cNvPr id="76" name="Picture 75"/>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23005" y="2744851"/>
              <a:ext cx="1257328" cy="526915"/>
            </a:xfrm>
            <a:prstGeom prst="rect">
              <a:avLst/>
            </a:prstGeom>
          </p:spPr>
        </p:pic>
        <p:pic>
          <p:nvPicPr>
            <p:cNvPr id="77" name="Picture 76"/>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27035" y="2708243"/>
              <a:ext cx="1257328" cy="526915"/>
            </a:xfrm>
            <a:prstGeom prst="rect">
              <a:avLst/>
            </a:prstGeom>
          </p:spPr>
        </p:pic>
      </p:grpSp>
      <p:pic>
        <p:nvPicPr>
          <p:cNvPr id="78" name="Picture 24" descr="Schools &amp; Foodservice - Fresh Innovation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78029" y="3381260"/>
            <a:ext cx="479136" cy="34909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9" name="Picture 22" descr="Juicy Juice Veggie Orange Medley Single Serve - 4.23 Fl. Oz. - Round Eye  Supply"/>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29942" t="11848" r="29653" b="12810"/>
          <a:stretch/>
        </p:blipFill>
        <p:spPr bwMode="auto">
          <a:xfrm>
            <a:off x="9549508" y="4890115"/>
            <a:ext cx="263250" cy="474379"/>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6" descr="Tony's 4&quot; Round Galaxy Cheese Pizza Case | FoodServiceDirect"/>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rot="232901">
            <a:off x="6205876" y="2660653"/>
            <a:ext cx="558184" cy="561130"/>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5" name="Picture 104"/>
          <p:cNvPicPr>
            <a:picLocks noChangeAspect="1"/>
          </p:cNvPicPr>
          <p:nvPr/>
        </p:nvPicPr>
        <p:blipFill>
          <a:blip r:embed="rId17">
            <a:extLst>
              <a:ext uri="{BEBA8EAE-BF5A-486C-A8C5-ECC9F3942E4B}">
                <a14:imgProps xmlns:a14="http://schemas.microsoft.com/office/drawing/2010/main">
                  <a14:imgLayer r:embed="rId18">
                    <a14:imgEffect>
                      <a14:backgroundRemoval t="0" b="100000" l="0" r="100000">
                        <a14:foregroundMark x1="5578" y1="11837" x2="6375" y2="3265"/>
                        <a14:foregroundMark x1="6773" y1="2857" x2="13147" y2="2857"/>
                        <a14:foregroundMark x1="94422" y1="16735" x2="99203" y2="31837"/>
                        <a14:foregroundMark x1="3586" y1="88571" x2="34263" y2="88571"/>
                        <a14:foregroundMark x1="12749" y1="2041" x2="48207" y2="2041"/>
                      </a14:backgroundRemoval>
                    </a14:imgEffect>
                  </a14:imgLayer>
                </a14:imgProps>
              </a:ext>
              <a:ext uri="{28A0092B-C50C-407E-A947-70E740481C1C}">
                <a14:useLocalDpi xmlns:a14="http://schemas.microsoft.com/office/drawing/2010/main" val="0"/>
              </a:ext>
            </a:extLst>
          </a:blip>
          <a:stretch>
            <a:fillRect/>
          </a:stretch>
        </p:blipFill>
        <p:spPr>
          <a:xfrm>
            <a:off x="8818053" y="4865023"/>
            <a:ext cx="543640" cy="530645"/>
          </a:xfrm>
          <a:prstGeom prst="rect">
            <a:avLst/>
          </a:prstGeom>
          <a:effectLst>
            <a:outerShdw blurRad="50800" dist="38100" dir="2700000" algn="tl" rotWithShape="0">
              <a:prstClr val="black">
                <a:alpha val="40000"/>
              </a:prstClr>
            </a:outerShdw>
          </a:effectLst>
        </p:spPr>
      </p:pic>
      <p:pic>
        <p:nvPicPr>
          <p:cNvPr id="12" name="Man4">
            <a:extLst>
              <a:ext uri="{FF2B5EF4-FFF2-40B4-BE49-F238E27FC236}">
                <a16:creationId xmlns:a16="http://schemas.microsoft.com/office/drawing/2014/main" id="{1D41BA8A-C8B8-4B75-81B3-E5422C4241BA}"/>
              </a:ext>
            </a:extLst>
          </p:cNvPr>
          <p:cNvPicPr>
            <a:picLocks noChangeAspect="1" noChangeArrowheads="1"/>
          </p:cNvPicPr>
          <p:nvPr/>
        </p:nvPicPr>
        <p:blipFill>
          <a:blip r:embed="rId19"/>
          <a:srcRect/>
          <a:stretch/>
        </p:blipFill>
        <p:spPr bwMode="auto">
          <a:xfrm>
            <a:off x="9165156" y="1123918"/>
            <a:ext cx="2340968" cy="544880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5613" y="1785527"/>
            <a:ext cx="5412269" cy="4533900"/>
          </a:xfrm>
          <a:prstGeom prst="rect">
            <a:avLst/>
          </a:prstGeom>
          <a:solidFill>
            <a:srgbClr val="7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CA9ED7D-C4FA-B281-D4B0-A637FA4412F5}"/>
              </a:ext>
            </a:extLst>
          </p:cNvPr>
          <p:cNvSpPr txBox="1"/>
          <p:nvPr/>
        </p:nvSpPr>
        <p:spPr>
          <a:xfrm>
            <a:off x="240770" y="3373863"/>
            <a:ext cx="5115653" cy="2308324"/>
          </a:xfrm>
          <a:prstGeom prst="rect">
            <a:avLst/>
          </a:prstGeom>
          <a:noFill/>
        </p:spPr>
        <p:txBody>
          <a:bodyPr wrap="square">
            <a:spAutoFit/>
          </a:bodyPr>
          <a:lstStyle/>
          <a:p>
            <a:r>
              <a:rPr lang="en-US" sz="2400" b="0" i="0" dirty="0">
                <a:solidFill>
                  <a:schemeClr val="bg1"/>
                </a:solidFill>
                <a:effectLst/>
                <a:latin typeface="Century Gothic" panose="020B0502020202020204" pitchFamily="34" charset="0"/>
              </a:rPr>
              <a:t>Staff must ensure reimbursable meals are served BEFORE recording the meals on the ASP/Community Forms. Meals served that are not reimbursable cannot be claimed.</a:t>
            </a:r>
            <a:endParaRPr lang="en-US" sz="2400" dirty="0">
              <a:solidFill>
                <a:schemeClr val="bg1"/>
              </a:solidFill>
              <a:latin typeface="Century Gothic" panose="020B0502020202020204" pitchFamily="34" charset="0"/>
            </a:endParaRPr>
          </a:p>
        </p:txBody>
      </p:sp>
      <p:grpSp>
        <p:nvGrpSpPr>
          <p:cNvPr id="26" name="Group 25">
            <a:extLst>
              <a:ext uri="{FF2B5EF4-FFF2-40B4-BE49-F238E27FC236}">
                <a16:creationId xmlns:a16="http://schemas.microsoft.com/office/drawing/2014/main" id="{DA9148E8-2EB6-6CD1-462C-34CDA5966B36}"/>
              </a:ext>
            </a:extLst>
          </p:cNvPr>
          <p:cNvGrpSpPr/>
          <p:nvPr/>
        </p:nvGrpSpPr>
        <p:grpSpPr>
          <a:xfrm>
            <a:off x="5389594" y="4184480"/>
            <a:ext cx="1569368" cy="2538912"/>
            <a:chOff x="5389594" y="4184480"/>
            <a:chExt cx="1569368" cy="2538912"/>
          </a:xfrm>
        </p:grpSpPr>
        <p:grpSp>
          <p:nvGrpSpPr>
            <p:cNvPr id="84" name="Group 83">
              <a:extLst>
                <a:ext uri="{FF2B5EF4-FFF2-40B4-BE49-F238E27FC236}">
                  <a16:creationId xmlns:a16="http://schemas.microsoft.com/office/drawing/2014/main" id="{4D1F8B9E-48E9-41EF-89B1-5FC734D0A6F5}"/>
                </a:ext>
              </a:extLst>
            </p:cNvPr>
            <p:cNvGrpSpPr/>
            <p:nvPr/>
          </p:nvGrpSpPr>
          <p:grpSpPr>
            <a:xfrm>
              <a:off x="5389594" y="4184480"/>
              <a:ext cx="1569368" cy="2538912"/>
              <a:chOff x="3627610" y="3924577"/>
              <a:chExt cx="1475648" cy="2073568"/>
            </a:xfrm>
          </p:grpSpPr>
          <p:grpSp>
            <p:nvGrpSpPr>
              <p:cNvPr id="85" name="Group 84">
                <a:extLst>
                  <a:ext uri="{FF2B5EF4-FFF2-40B4-BE49-F238E27FC236}">
                    <a16:creationId xmlns:a16="http://schemas.microsoft.com/office/drawing/2014/main" id="{A59CBC3F-7BE6-484D-86DE-2502999682E9}"/>
                  </a:ext>
                </a:extLst>
              </p:cNvPr>
              <p:cNvGrpSpPr/>
              <p:nvPr/>
            </p:nvGrpSpPr>
            <p:grpSpPr>
              <a:xfrm>
                <a:off x="3966959" y="5234079"/>
                <a:ext cx="861710" cy="444635"/>
                <a:chOff x="6783868" y="4995224"/>
                <a:chExt cx="861710" cy="444635"/>
              </a:xfrm>
              <a:solidFill>
                <a:srgbClr val="97663B"/>
              </a:solidFill>
            </p:grpSpPr>
            <p:sp>
              <p:nvSpPr>
                <p:cNvPr id="136" name="Freeform: Shape 121">
                  <a:extLst>
                    <a:ext uri="{FF2B5EF4-FFF2-40B4-BE49-F238E27FC236}">
                      <a16:creationId xmlns:a16="http://schemas.microsoft.com/office/drawing/2014/main" id="{C4965F05-89D1-4D2E-8A2D-6A1AA1B46086}"/>
                    </a:ext>
                  </a:extLst>
                </p:cNvPr>
                <p:cNvSpPr/>
                <p:nvPr/>
              </p:nvSpPr>
              <p:spPr>
                <a:xfrm>
                  <a:off x="6783868" y="4999747"/>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grp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37" name="Freeform: Shape 122">
                  <a:extLst>
                    <a:ext uri="{FF2B5EF4-FFF2-40B4-BE49-F238E27FC236}">
                      <a16:creationId xmlns:a16="http://schemas.microsoft.com/office/drawing/2014/main" id="{EF9385A7-23F3-47A7-AA9A-C7065DBCF0F6}"/>
                    </a:ext>
                  </a:extLst>
                </p:cNvPr>
                <p:cNvSpPr/>
                <p:nvPr/>
              </p:nvSpPr>
              <p:spPr>
                <a:xfrm flipH="1">
                  <a:off x="7433995" y="4995224"/>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grp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86" name="Group 85">
                <a:extLst>
                  <a:ext uri="{FF2B5EF4-FFF2-40B4-BE49-F238E27FC236}">
                    <a16:creationId xmlns:a16="http://schemas.microsoft.com/office/drawing/2014/main" id="{DD6BD54E-4AFE-4C87-BDE4-A8EB4EDE7107}"/>
                  </a:ext>
                </a:extLst>
              </p:cNvPr>
              <p:cNvGrpSpPr/>
              <p:nvPr/>
            </p:nvGrpSpPr>
            <p:grpSpPr>
              <a:xfrm>
                <a:off x="4116588" y="5716829"/>
                <a:ext cx="570707" cy="281316"/>
                <a:chOff x="8321137" y="5334839"/>
                <a:chExt cx="570707" cy="281316"/>
              </a:xfrm>
            </p:grpSpPr>
            <p:sp>
              <p:nvSpPr>
                <p:cNvPr id="132" name="Rectangle 19">
                  <a:extLst>
                    <a:ext uri="{FF2B5EF4-FFF2-40B4-BE49-F238E27FC236}">
                      <a16:creationId xmlns:a16="http://schemas.microsoft.com/office/drawing/2014/main" id="{86A09A6F-0E27-4F33-AB3F-E1D7037DCDE0}"/>
                    </a:ext>
                  </a:extLst>
                </p:cNvPr>
                <p:cNvSpPr/>
                <p:nvPr/>
              </p:nvSpPr>
              <p:spPr>
                <a:xfrm>
                  <a:off x="8388972" y="5334840"/>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33" name="Rectangle 19">
                  <a:extLst>
                    <a:ext uri="{FF2B5EF4-FFF2-40B4-BE49-F238E27FC236}">
                      <a16:creationId xmlns:a16="http://schemas.microsoft.com/office/drawing/2014/main" id="{27EB3F59-F26D-442E-B593-F5B0AEEEF695}"/>
                    </a:ext>
                  </a:extLst>
                </p:cNvPr>
                <p:cNvSpPr/>
                <p:nvPr/>
              </p:nvSpPr>
              <p:spPr>
                <a:xfrm flipH="1">
                  <a:off x="8658740" y="5334839"/>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34" name="Rectangle 19">
                  <a:extLst>
                    <a:ext uri="{FF2B5EF4-FFF2-40B4-BE49-F238E27FC236}">
                      <a16:creationId xmlns:a16="http://schemas.microsoft.com/office/drawing/2014/main" id="{86DB1B89-98F8-4B8A-BC17-A3145F555547}"/>
                    </a:ext>
                  </a:extLst>
                </p:cNvPr>
                <p:cNvSpPr/>
                <p:nvPr/>
              </p:nvSpPr>
              <p:spPr>
                <a:xfrm flipH="1">
                  <a:off x="8321137" y="5532209"/>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864826"/>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35" name="Rectangle 19">
                  <a:extLst>
                    <a:ext uri="{FF2B5EF4-FFF2-40B4-BE49-F238E27FC236}">
                      <a16:creationId xmlns:a16="http://schemas.microsoft.com/office/drawing/2014/main" id="{F52BA168-94DA-4B31-ACA5-6F3F1FE7BF21}"/>
                    </a:ext>
                  </a:extLst>
                </p:cNvPr>
                <p:cNvSpPr/>
                <p:nvPr/>
              </p:nvSpPr>
              <p:spPr>
                <a:xfrm>
                  <a:off x="8660264" y="5532209"/>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864826"/>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sp>
            <p:nvSpPr>
              <p:cNvPr id="87" name="Rectangle 44">
                <a:extLst>
                  <a:ext uri="{FF2B5EF4-FFF2-40B4-BE49-F238E27FC236}">
                    <a16:creationId xmlns:a16="http://schemas.microsoft.com/office/drawing/2014/main" id="{943C08A8-83EB-43B4-9CD8-72EFCB1953DB}"/>
                  </a:ext>
                </a:extLst>
              </p:cNvPr>
              <p:cNvSpPr/>
              <p:nvPr/>
            </p:nvSpPr>
            <p:spPr>
              <a:xfrm>
                <a:off x="4121366" y="5487275"/>
                <a:ext cx="550867" cy="302867"/>
              </a:xfrm>
              <a:custGeom>
                <a:avLst/>
                <a:gdLst>
                  <a:gd name="connsiteX0" fmla="*/ 0 w 457200"/>
                  <a:gd name="connsiteY0" fmla="*/ 0 h 208045"/>
                  <a:gd name="connsiteX1" fmla="*/ 457200 w 457200"/>
                  <a:gd name="connsiteY1" fmla="*/ 0 h 208045"/>
                  <a:gd name="connsiteX2" fmla="*/ 457200 w 457200"/>
                  <a:gd name="connsiteY2" fmla="*/ 208045 h 208045"/>
                  <a:gd name="connsiteX3" fmla="*/ 0 w 457200"/>
                  <a:gd name="connsiteY3" fmla="*/ 208045 h 208045"/>
                  <a:gd name="connsiteX4" fmla="*/ 0 w 457200"/>
                  <a:gd name="connsiteY4" fmla="*/ 0 h 208045"/>
                  <a:gd name="connsiteX0" fmla="*/ 0 w 476250"/>
                  <a:gd name="connsiteY0" fmla="*/ 0 h 208045"/>
                  <a:gd name="connsiteX1" fmla="*/ 476250 w 476250"/>
                  <a:gd name="connsiteY1" fmla="*/ 0 h 208045"/>
                  <a:gd name="connsiteX2" fmla="*/ 476250 w 476250"/>
                  <a:gd name="connsiteY2" fmla="*/ 208045 h 208045"/>
                  <a:gd name="connsiteX3" fmla="*/ 19050 w 476250"/>
                  <a:gd name="connsiteY3" fmla="*/ 208045 h 208045"/>
                  <a:gd name="connsiteX4" fmla="*/ 0 w 476250"/>
                  <a:gd name="connsiteY4" fmla="*/ 0 h 208045"/>
                  <a:gd name="connsiteX0" fmla="*/ 57150 w 533400"/>
                  <a:gd name="connsiteY0" fmla="*/ 0 h 208045"/>
                  <a:gd name="connsiteX1" fmla="*/ 533400 w 533400"/>
                  <a:gd name="connsiteY1" fmla="*/ 0 h 208045"/>
                  <a:gd name="connsiteX2" fmla="*/ 533400 w 533400"/>
                  <a:gd name="connsiteY2" fmla="*/ 208045 h 208045"/>
                  <a:gd name="connsiteX3" fmla="*/ 0 w 533400"/>
                  <a:gd name="connsiteY3" fmla="*/ 169945 h 208045"/>
                  <a:gd name="connsiteX4" fmla="*/ 57150 w 533400"/>
                  <a:gd name="connsiteY4" fmla="*/ 0 h 208045"/>
                  <a:gd name="connsiteX0" fmla="*/ 57150 w 547688"/>
                  <a:gd name="connsiteY0" fmla="*/ 9525 h 217570"/>
                  <a:gd name="connsiteX1" fmla="*/ 547688 w 547688"/>
                  <a:gd name="connsiteY1" fmla="*/ 0 h 217570"/>
                  <a:gd name="connsiteX2" fmla="*/ 533400 w 547688"/>
                  <a:gd name="connsiteY2" fmla="*/ 217570 h 217570"/>
                  <a:gd name="connsiteX3" fmla="*/ 0 w 547688"/>
                  <a:gd name="connsiteY3" fmla="*/ 179470 h 217570"/>
                  <a:gd name="connsiteX4" fmla="*/ 57150 w 547688"/>
                  <a:gd name="connsiteY4" fmla="*/ 9525 h 217570"/>
                  <a:gd name="connsiteX0" fmla="*/ 57150 w 566738"/>
                  <a:gd name="connsiteY0" fmla="*/ 9525 h 179470"/>
                  <a:gd name="connsiteX1" fmla="*/ 547688 w 566738"/>
                  <a:gd name="connsiteY1" fmla="*/ 0 h 179470"/>
                  <a:gd name="connsiteX2" fmla="*/ 566738 w 566738"/>
                  <a:gd name="connsiteY2" fmla="*/ 155657 h 179470"/>
                  <a:gd name="connsiteX3" fmla="*/ 0 w 566738"/>
                  <a:gd name="connsiteY3" fmla="*/ 179470 h 179470"/>
                  <a:gd name="connsiteX4" fmla="*/ 57150 w 566738"/>
                  <a:gd name="connsiteY4" fmla="*/ 9525 h 179470"/>
                  <a:gd name="connsiteX0" fmla="*/ 57150 w 566738"/>
                  <a:gd name="connsiteY0" fmla="*/ 9525 h 185857"/>
                  <a:gd name="connsiteX1" fmla="*/ 547688 w 566738"/>
                  <a:gd name="connsiteY1" fmla="*/ 0 h 185857"/>
                  <a:gd name="connsiteX2" fmla="*/ 566738 w 566738"/>
                  <a:gd name="connsiteY2" fmla="*/ 155657 h 185857"/>
                  <a:gd name="connsiteX3" fmla="*/ 0 w 566738"/>
                  <a:gd name="connsiteY3" fmla="*/ 179470 h 185857"/>
                  <a:gd name="connsiteX4" fmla="*/ 57150 w 566738"/>
                  <a:gd name="connsiteY4" fmla="*/ 9525 h 185857"/>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600076"/>
                  <a:gd name="connsiteY0" fmla="*/ 9525 h 205208"/>
                  <a:gd name="connsiteX1" fmla="*/ 547688 w 600076"/>
                  <a:gd name="connsiteY1" fmla="*/ 0 h 205208"/>
                  <a:gd name="connsiteX2" fmla="*/ 600076 w 600076"/>
                  <a:gd name="connsiteY2" fmla="*/ 169945 h 205208"/>
                  <a:gd name="connsiteX3" fmla="*/ 0 w 600076"/>
                  <a:gd name="connsiteY3" fmla="*/ 179470 h 205208"/>
                  <a:gd name="connsiteX4" fmla="*/ 57150 w 600076"/>
                  <a:gd name="connsiteY4" fmla="*/ 9525 h 205208"/>
                  <a:gd name="connsiteX0" fmla="*/ 57150 w 600076"/>
                  <a:gd name="connsiteY0" fmla="*/ 9525 h 205208"/>
                  <a:gd name="connsiteX1" fmla="*/ 547688 w 600076"/>
                  <a:gd name="connsiteY1" fmla="*/ 0 h 205208"/>
                  <a:gd name="connsiteX2" fmla="*/ 600076 w 600076"/>
                  <a:gd name="connsiteY2" fmla="*/ 169945 h 205208"/>
                  <a:gd name="connsiteX3" fmla="*/ 0 w 600076"/>
                  <a:gd name="connsiteY3" fmla="*/ 179470 h 205208"/>
                  <a:gd name="connsiteX4" fmla="*/ 57150 w 600076"/>
                  <a:gd name="connsiteY4" fmla="*/ 9525 h 205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6" h="205208">
                    <a:moveTo>
                      <a:pt x="57150" y="9525"/>
                    </a:moveTo>
                    <a:cubicBezTo>
                      <a:pt x="234951" y="44450"/>
                      <a:pt x="369887" y="60325"/>
                      <a:pt x="547688" y="0"/>
                    </a:cubicBezTo>
                    <a:lnTo>
                      <a:pt x="600076" y="169945"/>
                    </a:lnTo>
                    <a:cubicBezTo>
                      <a:pt x="439738" y="225508"/>
                      <a:pt x="198438" y="204869"/>
                      <a:pt x="0" y="179470"/>
                    </a:cubicBezTo>
                    <a:lnTo>
                      <a:pt x="57150" y="9525"/>
                    </a:lnTo>
                    <a:close/>
                  </a:path>
                </a:pathLst>
              </a:custGeom>
              <a:solidFill>
                <a:sysClr val="windowText" lastClr="000000"/>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nvGrpSpPr>
              <p:cNvPr id="88" name="Group 87">
                <a:extLst>
                  <a:ext uri="{FF2B5EF4-FFF2-40B4-BE49-F238E27FC236}">
                    <a16:creationId xmlns:a16="http://schemas.microsoft.com/office/drawing/2014/main" id="{22E482A1-CC8F-4ABA-BD37-D39DFD3F0DEB}"/>
                  </a:ext>
                </a:extLst>
              </p:cNvPr>
              <p:cNvGrpSpPr/>
              <p:nvPr/>
            </p:nvGrpSpPr>
            <p:grpSpPr>
              <a:xfrm>
                <a:off x="4061105" y="5032138"/>
                <a:ext cx="709613" cy="522520"/>
                <a:chOff x="1916909" y="3505263"/>
                <a:chExt cx="709613" cy="522520"/>
              </a:xfrm>
            </p:grpSpPr>
            <p:sp>
              <p:nvSpPr>
                <p:cNvPr id="127" name="Rectangle: Rounded Corners 20">
                  <a:extLst>
                    <a:ext uri="{FF2B5EF4-FFF2-40B4-BE49-F238E27FC236}">
                      <a16:creationId xmlns:a16="http://schemas.microsoft.com/office/drawing/2014/main" id="{AD4C30F7-BE17-48B4-BE94-763ED8C83E85}"/>
                    </a:ext>
                  </a:extLst>
                </p:cNvPr>
                <p:cNvSpPr/>
                <p:nvPr/>
              </p:nvSpPr>
              <p:spPr>
                <a:xfrm>
                  <a:off x="1997110" y="3512017"/>
                  <a:ext cx="507384" cy="410268"/>
                </a:xfrm>
                <a:custGeom>
                  <a:avLst/>
                  <a:gdLst>
                    <a:gd name="connsiteX0" fmla="*/ 0 w 533400"/>
                    <a:gd name="connsiteY0" fmla="*/ 65846 h 395071"/>
                    <a:gd name="connsiteX1" fmla="*/ 65846 w 533400"/>
                    <a:gd name="connsiteY1" fmla="*/ 0 h 395071"/>
                    <a:gd name="connsiteX2" fmla="*/ 467554 w 533400"/>
                    <a:gd name="connsiteY2" fmla="*/ 0 h 395071"/>
                    <a:gd name="connsiteX3" fmla="*/ 533400 w 533400"/>
                    <a:gd name="connsiteY3" fmla="*/ 65846 h 395071"/>
                    <a:gd name="connsiteX4" fmla="*/ 533400 w 533400"/>
                    <a:gd name="connsiteY4" fmla="*/ 329225 h 395071"/>
                    <a:gd name="connsiteX5" fmla="*/ 467554 w 533400"/>
                    <a:gd name="connsiteY5" fmla="*/ 395071 h 395071"/>
                    <a:gd name="connsiteX6" fmla="*/ 65846 w 533400"/>
                    <a:gd name="connsiteY6" fmla="*/ 395071 h 395071"/>
                    <a:gd name="connsiteX7" fmla="*/ 0 w 533400"/>
                    <a:gd name="connsiteY7" fmla="*/ 329225 h 395071"/>
                    <a:gd name="connsiteX8" fmla="*/ 0 w 533400"/>
                    <a:gd name="connsiteY8" fmla="*/ 65846 h 395071"/>
                    <a:gd name="connsiteX0" fmla="*/ 16933 w 550333"/>
                    <a:gd name="connsiteY0" fmla="*/ 65846 h 395071"/>
                    <a:gd name="connsiteX1" fmla="*/ 82779 w 550333"/>
                    <a:gd name="connsiteY1" fmla="*/ 0 h 395071"/>
                    <a:gd name="connsiteX2" fmla="*/ 484487 w 550333"/>
                    <a:gd name="connsiteY2" fmla="*/ 0 h 395071"/>
                    <a:gd name="connsiteX3" fmla="*/ 550333 w 550333"/>
                    <a:gd name="connsiteY3" fmla="*/ 65846 h 395071"/>
                    <a:gd name="connsiteX4" fmla="*/ 550333 w 550333"/>
                    <a:gd name="connsiteY4" fmla="*/ 329225 h 395071"/>
                    <a:gd name="connsiteX5" fmla="*/ 484487 w 550333"/>
                    <a:gd name="connsiteY5" fmla="*/ 395071 h 395071"/>
                    <a:gd name="connsiteX6" fmla="*/ 82779 w 550333"/>
                    <a:gd name="connsiteY6" fmla="*/ 395071 h 395071"/>
                    <a:gd name="connsiteX7" fmla="*/ 16933 w 550333"/>
                    <a:gd name="connsiteY7" fmla="*/ 329225 h 395071"/>
                    <a:gd name="connsiteX8" fmla="*/ 16933 w 550333"/>
                    <a:gd name="connsiteY8" fmla="*/ 65846 h 395071"/>
                    <a:gd name="connsiteX0" fmla="*/ 16933 w 563033"/>
                    <a:gd name="connsiteY0" fmla="*/ 65846 h 395071"/>
                    <a:gd name="connsiteX1" fmla="*/ 82779 w 563033"/>
                    <a:gd name="connsiteY1" fmla="*/ 0 h 395071"/>
                    <a:gd name="connsiteX2" fmla="*/ 484487 w 563033"/>
                    <a:gd name="connsiteY2" fmla="*/ 0 h 395071"/>
                    <a:gd name="connsiteX3" fmla="*/ 550333 w 563033"/>
                    <a:gd name="connsiteY3" fmla="*/ 65846 h 395071"/>
                    <a:gd name="connsiteX4" fmla="*/ 550333 w 563033"/>
                    <a:gd name="connsiteY4" fmla="*/ 329225 h 395071"/>
                    <a:gd name="connsiteX5" fmla="*/ 484487 w 563033"/>
                    <a:gd name="connsiteY5" fmla="*/ 395071 h 395071"/>
                    <a:gd name="connsiteX6" fmla="*/ 82779 w 563033"/>
                    <a:gd name="connsiteY6" fmla="*/ 395071 h 395071"/>
                    <a:gd name="connsiteX7" fmla="*/ 16933 w 563033"/>
                    <a:gd name="connsiteY7" fmla="*/ 329225 h 395071"/>
                    <a:gd name="connsiteX8" fmla="*/ 16933 w 563033"/>
                    <a:gd name="connsiteY8" fmla="*/ 65846 h 395071"/>
                    <a:gd name="connsiteX0" fmla="*/ 16933 w 574443"/>
                    <a:gd name="connsiteY0" fmla="*/ 65846 h 395071"/>
                    <a:gd name="connsiteX1" fmla="*/ 82779 w 574443"/>
                    <a:gd name="connsiteY1" fmla="*/ 0 h 395071"/>
                    <a:gd name="connsiteX2" fmla="*/ 484487 w 574443"/>
                    <a:gd name="connsiteY2" fmla="*/ 0 h 395071"/>
                    <a:gd name="connsiteX3" fmla="*/ 564621 w 574443"/>
                    <a:gd name="connsiteY3" fmla="*/ 63465 h 395071"/>
                    <a:gd name="connsiteX4" fmla="*/ 550333 w 574443"/>
                    <a:gd name="connsiteY4" fmla="*/ 329225 h 395071"/>
                    <a:gd name="connsiteX5" fmla="*/ 484487 w 574443"/>
                    <a:gd name="connsiteY5" fmla="*/ 395071 h 395071"/>
                    <a:gd name="connsiteX6" fmla="*/ 82779 w 574443"/>
                    <a:gd name="connsiteY6" fmla="*/ 395071 h 395071"/>
                    <a:gd name="connsiteX7" fmla="*/ 16933 w 574443"/>
                    <a:gd name="connsiteY7" fmla="*/ 329225 h 395071"/>
                    <a:gd name="connsiteX8" fmla="*/ 16933 w 574443"/>
                    <a:gd name="connsiteY8" fmla="*/ 65846 h 395071"/>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2085"/>
                    <a:gd name="connsiteY0" fmla="*/ 72990 h 402215"/>
                    <a:gd name="connsiteX1" fmla="*/ 75209 w 562085"/>
                    <a:gd name="connsiteY1" fmla="*/ 7144 h 402215"/>
                    <a:gd name="connsiteX2" fmla="*/ 476917 w 562085"/>
                    <a:gd name="connsiteY2" fmla="*/ 0 h 402215"/>
                    <a:gd name="connsiteX3" fmla="*/ 557051 w 562085"/>
                    <a:gd name="connsiteY3" fmla="*/ 70609 h 402215"/>
                    <a:gd name="connsiteX4" fmla="*/ 483232 w 562085"/>
                    <a:gd name="connsiteY4" fmla="*/ 310176 h 402215"/>
                    <a:gd name="connsiteX5" fmla="*/ 476917 w 562085"/>
                    <a:gd name="connsiteY5" fmla="*/ 402215 h 402215"/>
                    <a:gd name="connsiteX6" fmla="*/ 75209 w 562085"/>
                    <a:gd name="connsiteY6" fmla="*/ 402215 h 402215"/>
                    <a:gd name="connsiteX7" fmla="*/ 61750 w 562085"/>
                    <a:gd name="connsiteY7" fmla="*/ 305413 h 402215"/>
                    <a:gd name="connsiteX8" fmla="*/ 9363 w 562085"/>
                    <a:gd name="connsiteY8" fmla="*/ 72990 h 402215"/>
                    <a:gd name="connsiteX0" fmla="*/ 9363 w 563017"/>
                    <a:gd name="connsiteY0" fmla="*/ 72990 h 402215"/>
                    <a:gd name="connsiteX1" fmla="*/ 75209 w 563017"/>
                    <a:gd name="connsiteY1" fmla="*/ 7144 h 402215"/>
                    <a:gd name="connsiteX2" fmla="*/ 476917 w 563017"/>
                    <a:gd name="connsiteY2" fmla="*/ 0 h 402215"/>
                    <a:gd name="connsiteX3" fmla="*/ 557051 w 563017"/>
                    <a:gd name="connsiteY3" fmla="*/ 70609 h 402215"/>
                    <a:gd name="connsiteX4" fmla="*/ 502282 w 563017"/>
                    <a:gd name="connsiteY4" fmla="*/ 317320 h 402215"/>
                    <a:gd name="connsiteX5" fmla="*/ 476917 w 563017"/>
                    <a:gd name="connsiteY5" fmla="*/ 402215 h 402215"/>
                    <a:gd name="connsiteX6" fmla="*/ 75209 w 563017"/>
                    <a:gd name="connsiteY6" fmla="*/ 402215 h 402215"/>
                    <a:gd name="connsiteX7" fmla="*/ 61750 w 563017"/>
                    <a:gd name="connsiteY7" fmla="*/ 305413 h 402215"/>
                    <a:gd name="connsiteX8" fmla="*/ 9363 w 563017"/>
                    <a:gd name="connsiteY8" fmla="*/ 72990 h 402215"/>
                    <a:gd name="connsiteX0" fmla="*/ 11086 w 564740"/>
                    <a:gd name="connsiteY0" fmla="*/ 72990 h 402215"/>
                    <a:gd name="connsiteX1" fmla="*/ 76932 w 564740"/>
                    <a:gd name="connsiteY1" fmla="*/ 7144 h 402215"/>
                    <a:gd name="connsiteX2" fmla="*/ 478640 w 564740"/>
                    <a:gd name="connsiteY2" fmla="*/ 0 h 402215"/>
                    <a:gd name="connsiteX3" fmla="*/ 558774 w 564740"/>
                    <a:gd name="connsiteY3" fmla="*/ 70609 h 402215"/>
                    <a:gd name="connsiteX4" fmla="*/ 504005 w 564740"/>
                    <a:gd name="connsiteY4" fmla="*/ 317320 h 402215"/>
                    <a:gd name="connsiteX5" fmla="*/ 478640 w 564740"/>
                    <a:gd name="connsiteY5" fmla="*/ 402215 h 402215"/>
                    <a:gd name="connsiteX6" fmla="*/ 76932 w 564740"/>
                    <a:gd name="connsiteY6" fmla="*/ 402215 h 402215"/>
                    <a:gd name="connsiteX7" fmla="*/ 63473 w 564740"/>
                    <a:gd name="connsiteY7" fmla="*/ 305413 h 402215"/>
                    <a:gd name="connsiteX8" fmla="*/ 11086 w 564740"/>
                    <a:gd name="connsiteY8" fmla="*/ 72990 h 402215"/>
                    <a:gd name="connsiteX0" fmla="*/ 10678 w 569094"/>
                    <a:gd name="connsiteY0" fmla="*/ 70609 h 402215"/>
                    <a:gd name="connsiteX1" fmla="*/ 81286 w 569094"/>
                    <a:gd name="connsiteY1" fmla="*/ 7144 h 402215"/>
                    <a:gd name="connsiteX2" fmla="*/ 482994 w 569094"/>
                    <a:gd name="connsiteY2" fmla="*/ 0 h 402215"/>
                    <a:gd name="connsiteX3" fmla="*/ 563128 w 569094"/>
                    <a:gd name="connsiteY3" fmla="*/ 70609 h 402215"/>
                    <a:gd name="connsiteX4" fmla="*/ 508359 w 569094"/>
                    <a:gd name="connsiteY4" fmla="*/ 317320 h 402215"/>
                    <a:gd name="connsiteX5" fmla="*/ 482994 w 569094"/>
                    <a:gd name="connsiteY5" fmla="*/ 402215 h 402215"/>
                    <a:gd name="connsiteX6" fmla="*/ 81286 w 569094"/>
                    <a:gd name="connsiteY6" fmla="*/ 402215 h 402215"/>
                    <a:gd name="connsiteX7" fmla="*/ 67827 w 569094"/>
                    <a:gd name="connsiteY7" fmla="*/ 305413 h 402215"/>
                    <a:gd name="connsiteX8" fmla="*/ 10678 w 569094"/>
                    <a:gd name="connsiteY8" fmla="*/ 70609 h 402215"/>
                    <a:gd name="connsiteX0" fmla="*/ 10120 w 575680"/>
                    <a:gd name="connsiteY0" fmla="*/ 82516 h 402215"/>
                    <a:gd name="connsiteX1" fmla="*/ 87872 w 575680"/>
                    <a:gd name="connsiteY1" fmla="*/ 7144 h 402215"/>
                    <a:gd name="connsiteX2" fmla="*/ 489580 w 575680"/>
                    <a:gd name="connsiteY2" fmla="*/ 0 h 402215"/>
                    <a:gd name="connsiteX3" fmla="*/ 569714 w 575680"/>
                    <a:gd name="connsiteY3" fmla="*/ 70609 h 402215"/>
                    <a:gd name="connsiteX4" fmla="*/ 514945 w 575680"/>
                    <a:gd name="connsiteY4" fmla="*/ 317320 h 402215"/>
                    <a:gd name="connsiteX5" fmla="*/ 489580 w 575680"/>
                    <a:gd name="connsiteY5" fmla="*/ 402215 h 402215"/>
                    <a:gd name="connsiteX6" fmla="*/ 87872 w 575680"/>
                    <a:gd name="connsiteY6" fmla="*/ 402215 h 402215"/>
                    <a:gd name="connsiteX7" fmla="*/ 74413 w 575680"/>
                    <a:gd name="connsiteY7" fmla="*/ 305413 h 402215"/>
                    <a:gd name="connsiteX8" fmla="*/ 10120 w 575680"/>
                    <a:gd name="connsiteY8" fmla="*/ 82516 h 402215"/>
                    <a:gd name="connsiteX0" fmla="*/ 10120 w 575680"/>
                    <a:gd name="connsiteY0" fmla="*/ 87489 h 407188"/>
                    <a:gd name="connsiteX1" fmla="*/ 87872 w 575680"/>
                    <a:gd name="connsiteY1" fmla="*/ 12117 h 407188"/>
                    <a:gd name="connsiteX2" fmla="*/ 489580 w 575680"/>
                    <a:gd name="connsiteY2" fmla="*/ 4973 h 407188"/>
                    <a:gd name="connsiteX3" fmla="*/ 569714 w 575680"/>
                    <a:gd name="connsiteY3" fmla="*/ 75582 h 407188"/>
                    <a:gd name="connsiteX4" fmla="*/ 514945 w 575680"/>
                    <a:gd name="connsiteY4" fmla="*/ 322293 h 407188"/>
                    <a:gd name="connsiteX5" fmla="*/ 489580 w 575680"/>
                    <a:gd name="connsiteY5" fmla="*/ 407188 h 407188"/>
                    <a:gd name="connsiteX6" fmla="*/ 87872 w 575680"/>
                    <a:gd name="connsiteY6" fmla="*/ 407188 h 407188"/>
                    <a:gd name="connsiteX7" fmla="*/ 74413 w 575680"/>
                    <a:gd name="connsiteY7" fmla="*/ 310386 h 407188"/>
                    <a:gd name="connsiteX8" fmla="*/ 10120 w 575680"/>
                    <a:gd name="connsiteY8" fmla="*/ 87489 h 407188"/>
                    <a:gd name="connsiteX0" fmla="*/ 10120 w 575680"/>
                    <a:gd name="connsiteY0" fmla="*/ 90569 h 410268"/>
                    <a:gd name="connsiteX1" fmla="*/ 87872 w 575680"/>
                    <a:gd name="connsiteY1" fmla="*/ 15197 h 410268"/>
                    <a:gd name="connsiteX2" fmla="*/ 489580 w 575680"/>
                    <a:gd name="connsiteY2" fmla="*/ 8053 h 410268"/>
                    <a:gd name="connsiteX3" fmla="*/ 569714 w 575680"/>
                    <a:gd name="connsiteY3" fmla="*/ 78662 h 410268"/>
                    <a:gd name="connsiteX4" fmla="*/ 514945 w 575680"/>
                    <a:gd name="connsiteY4" fmla="*/ 325373 h 410268"/>
                    <a:gd name="connsiteX5" fmla="*/ 489580 w 575680"/>
                    <a:gd name="connsiteY5" fmla="*/ 410268 h 410268"/>
                    <a:gd name="connsiteX6" fmla="*/ 87872 w 575680"/>
                    <a:gd name="connsiteY6" fmla="*/ 410268 h 410268"/>
                    <a:gd name="connsiteX7" fmla="*/ 74413 w 575680"/>
                    <a:gd name="connsiteY7" fmla="*/ 313466 h 410268"/>
                    <a:gd name="connsiteX8" fmla="*/ 10120 w 575680"/>
                    <a:gd name="connsiteY8" fmla="*/ 90569 h 41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680" h="410268">
                      <a:moveTo>
                        <a:pt x="10120" y="90569"/>
                      </a:moveTo>
                      <a:cubicBezTo>
                        <a:pt x="10120" y="54203"/>
                        <a:pt x="51506" y="15197"/>
                        <a:pt x="87872" y="15197"/>
                      </a:cubicBezTo>
                      <a:cubicBezTo>
                        <a:pt x="176531" y="-8615"/>
                        <a:pt x="360440" y="909"/>
                        <a:pt x="489580" y="8053"/>
                      </a:cubicBezTo>
                      <a:cubicBezTo>
                        <a:pt x="525946" y="8053"/>
                        <a:pt x="569714" y="42296"/>
                        <a:pt x="569714" y="78662"/>
                      </a:cubicBezTo>
                      <a:cubicBezTo>
                        <a:pt x="598289" y="161692"/>
                        <a:pt x="514945" y="237580"/>
                        <a:pt x="514945" y="325373"/>
                      </a:cubicBezTo>
                      <a:cubicBezTo>
                        <a:pt x="514945" y="361739"/>
                        <a:pt x="525946" y="410268"/>
                        <a:pt x="489580" y="410268"/>
                      </a:cubicBezTo>
                      <a:lnTo>
                        <a:pt x="87872" y="410268"/>
                      </a:lnTo>
                      <a:cubicBezTo>
                        <a:pt x="51506" y="410268"/>
                        <a:pt x="105369" y="337926"/>
                        <a:pt x="74413" y="313466"/>
                      </a:cubicBezTo>
                      <a:cubicBezTo>
                        <a:pt x="74413" y="225673"/>
                        <a:pt x="-32743" y="175981"/>
                        <a:pt x="10120" y="90569"/>
                      </a:cubicBezTo>
                      <a:close/>
                    </a:path>
                  </a:pathLst>
                </a:custGeom>
                <a:solidFill>
                  <a:srgbClr val="608A15"/>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28" name="Freeform: Shape 113">
                  <a:extLst>
                    <a:ext uri="{FF2B5EF4-FFF2-40B4-BE49-F238E27FC236}">
                      <a16:creationId xmlns:a16="http://schemas.microsoft.com/office/drawing/2014/main" id="{7FE25528-BD04-4485-843A-D58C735BFE8F}"/>
                    </a:ext>
                  </a:extLst>
                </p:cNvPr>
                <p:cNvSpPr/>
                <p:nvPr/>
              </p:nvSpPr>
              <p:spPr>
                <a:xfrm>
                  <a:off x="2174357" y="3505263"/>
                  <a:ext cx="164305" cy="135245"/>
                </a:xfrm>
                <a:custGeom>
                  <a:avLst/>
                  <a:gdLst>
                    <a:gd name="connsiteX0" fmla="*/ 0 w 147638"/>
                    <a:gd name="connsiteY0" fmla="*/ 4762 h 57150"/>
                    <a:gd name="connsiteX1" fmla="*/ 147638 w 147638"/>
                    <a:gd name="connsiteY1" fmla="*/ 0 h 57150"/>
                    <a:gd name="connsiteX2" fmla="*/ 147638 w 147638"/>
                    <a:gd name="connsiteY2" fmla="*/ 54769 h 57150"/>
                    <a:gd name="connsiteX3" fmla="*/ 2382 w 147638"/>
                    <a:gd name="connsiteY3" fmla="*/ 57150 h 57150"/>
                    <a:gd name="connsiteX4" fmla="*/ 0 w 147638"/>
                    <a:gd name="connsiteY4" fmla="*/ 4762 h 57150"/>
                    <a:gd name="connsiteX0" fmla="*/ 0 w 147638"/>
                    <a:gd name="connsiteY0" fmla="*/ 4762 h 83359"/>
                    <a:gd name="connsiteX1" fmla="*/ 147638 w 147638"/>
                    <a:gd name="connsiteY1" fmla="*/ 0 h 83359"/>
                    <a:gd name="connsiteX2" fmla="*/ 147638 w 147638"/>
                    <a:gd name="connsiteY2" fmla="*/ 54769 h 83359"/>
                    <a:gd name="connsiteX3" fmla="*/ 73819 w 147638"/>
                    <a:gd name="connsiteY3" fmla="*/ 83344 h 83359"/>
                    <a:gd name="connsiteX4" fmla="*/ 2382 w 147638"/>
                    <a:gd name="connsiteY4" fmla="*/ 57150 h 83359"/>
                    <a:gd name="connsiteX5" fmla="*/ 0 w 147638"/>
                    <a:gd name="connsiteY5" fmla="*/ 4762 h 83359"/>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96296"/>
                    <a:gd name="connsiteX1" fmla="*/ 147638 w 147638"/>
                    <a:gd name="connsiteY1" fmla="*/ 0 h 96296"/>
                    <a:gd name="connsiteX2" fmla="*/ 147638 w 147638"/>
                    <a:gd name="connsiteY2" fmla="*/ 54769 h 96296"/>
                    <a:gd name="connsiteX3" fmla="*/ 73819 w 147638"/>
                    <a:gd name="connsiteY3" fmla="*/ 83344 h 96296"/>
                    <a:gd name="connsiteX4" fmla="*/ 2382 w 147638"/>
                    <a:gd name="connsiteY4" fmla="*/ 57150 h 96296"/>
                    <a:gd name="connsiteX5" fmla="*/ 0 w 147638"/>
                    <a:gd name="connsiteY5" fmla="*/ 4762 h 96296"/>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11905 w 159543"/>
                    <a:gd name="connsiteY0" fmla="*/ 4762 h 135245"/>
                    <a:gd name="connsiteX1" fmla="*/ 159543 w 159543"/>
                    <a:gd name="connsiteY1" fmla="*/ 0 h 135245"/>
                    <a:gd name="connsiteX2" fmla="*/ 159543 w 159543"/>
                    <a:gd name="connsiteY2" fmla="*/ 54769 h 135245"/>
                    <a:gd name="connsiteX3" fmla="*/ 78581 w 159543"/>
                    <a:gd name="connsiteY3" fmla="*/ 126206 h 135245"/>
                    <a:gd name="connsiteX4" fmla="*/ 0 w 159543"/>
                    <a:gd name="connsiteY4" fmla="*/ 57150 h 135245"/>
                    <a:gd name="connsiteX5" fmla="*/ 11905 w 159543"/>
                    <a:gd name="connsiteY5" fmla="*/ 4762 h 135245"/>
                    <a:gd name="connsiteX0" fmla="*/ 11905 w 164305"/>
                    <a:gd name="connsiteY0" fmla="*/ 4762 h 135245"/>
                    <a:gd name="connsiteX1" fmla="*/ 159543 w 164305"/>
                    <a:gd name="connsiteY1" fmla="*/ 0 h 135245"/>
                    <a:gd name="connsiteX2" fmla="*/ 164305 w 164305"/>
                    <a:gd name="connsiteY2" fmla="*/ 54769 h 135245"/>
                    <a:gd name="connsiteX3" fmla="*/ 78581 w 164305"/>
                    <a:gd name="connsiteY3" fmla="*/ 126206 h 135245"/>
                    <a:gd name="connsiteX4" fmla="*/ 0 w 164305"/>
                    <a:gd name="connsiteY4" fmla="*/ 57150 h 135245"/>
                    <a:gd name="connsiteX5" fmla="*/ 11905 w 164305"/>
                    <a:gd name="connsiteY5" fmla="*/ 4762 h 13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305" h="135245">
                      <a:moveTo>
                        <a:pt x="11905" y="4762"/>
                      </a:moveTo>
                      <a:cubicBezTo>
                        <a:pt x="65881" y="19844"/>
                        <a:pt x="115092" y="13493"/>
                        <a:pt x="159543" y="0"/>
                      </a:cubicBezTo>
                      <a:lnTo>
                        <a:pt x="164305" y="54769"/>
                      </a:lnTo>
                      <a:cubicBezTo>
                        <a:pt x="138905" y="53975"/>
                        <a:pt x="130175" y="167482"/>
                        <a:pt x="78581" y="126206"/>
                      </a:cubicBezTo>
                      <a:cubicBezTo>
                        <a:pt x="21432" y="141288"/>
                        <a:pt x="23812" y="65881"/>
                        <a:pt x="0" y="57150"/>
                      </a:cubicBezTo>
                      <a:lnTo>
                        <a:pt x="11905"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29" name="Rectangle: Rounded Corners 2">
                  <a:extLst>
                    <a:ext uri="{FF2B5EF4-FFF2-40B4-BE49-F238E27FC236}">
                      <a16:creationId xmlns:a16="http://schemas.microsoft.com/office/drawing/2014/main" id="{D20CA8A4-6EA3-4D78-BF56-ED5EED773394}"/>
                    </a:ext>
                  </a:extLst>
                </p:cNvPr>
                <p:cNvSpPr/>
                <p:nvPr/>
              </p:nvSpPr>
              <p:spPr>
                <a:xfrm>
                  <a:off x="1916909" y="3556296"/>
                  <a:ext cx="709613" cy="471487"/>
                </a:xfrm>
                <a:custGeom>
                  <a:avLst/>
                  <a:gdLst>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39703 w 838200"/>
                    <a:gd name="connsiteY6" fmla="*/ 990600 h 990600"/>
                    <a:gd name="connsiteX7" fmla="*/ 0 w 838200"/>
                    <a:gd name="connsiteY7" fmla="*/ 850897 h 990600"/>
                    <a:gd name="connsiteX8" fmla="*/ 0 w 838200"/>
                    <a:gd name="connsiteY8" fmla="*/ 139703 h 990600"/>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63516 w 838200"/>
                    <a:gd name="connsiteY6" fmla="*/ 338137 h 990600"/>
                    <a:gd name="connsiteX7" fmla="*/ 0 w 838200"/>
                    <a:gd name="connsiteY7" fmla="*/ 850897 h 990600"/>
                    <a:gd name="connsiteX8" fmla="*/ 0 w 838200"/>
                    <a:gd name="connsiteY8" fmla="*/ 139703 h 990600"/>
                    <a:gd name="connsiteX0" fmla="*/ 0 w 838200"/>
                    <a:gd name="connsiteY0" fmla="*/ 139703 h 859362"/>
                    <a:gd name="connsiteX1" fmla="*/ 139703 w 838200"/>
                    <a:gd name="connsiteY1" fmla="*/ 0 h 859362"/>
                    <a:gd name="connsiteX2" fmla="*/ 698497 w 838200"/>
                    <a:gd name="connsiteY2" fmla="*/ 0 h 859362"/>
                    <a:gd name="connsiteX3" fmla="*/ 838200 w 838200"/>
                    <a:gd name="connsiteY3" fmla="*/ 139703 h 859362"/>
                    <a:gd name="connsiteX4" fmla="*/ 838200 w 838200"/>
                    <a:gd name="connsiteY4" fmla="*/ 850897 h 859362"/>
                    <a:gd name="connsiteX5" fmla="*/ 579434 w 838200"/>
                    <a:gd name="connsiteY5" fmla="*/ 452438 h 859362"/>
                    <a:gd name="connsiteX6" fmla="*/ 163516 w 838200"/>
                    <a:gd name="connsiteY6" fmla="*/ 338137 h 859362"/>
                    <a:gd name="connsiteX7" fmla="*/ 0 w 838200"/>
                    <a:gd name="connsiteY7" fmla="*/ 850897 h 859362"/>
                    <a:gd name="connsiteX8" fmla="*/ 0 w 838200"/>
                    <a:gd name="connsiteY8" fmla="*/ 139703 h 859362"/>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579434 w 885825"/>
                    <a:gd name="connsiteY5" fmla="*/ 4524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688971 w 885825"/>
                    <a:gd name="connsiteY5" fmla="*/ 4905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9933"/>
                    <a:gd name="connsiteX1" fmla="*/ 139703 w 885825"/>
                    <a:gd name="connsiteY1" fmla="*/ 0 h 859933"/>
                    <a:gd name="connsiteX2" fmla="*/ 698497 w 885825"/>
                    <a:gd name="connsiteY2" fmla="*/ 0 h 859933"/>
                    <a:gd name="connsiteX3" fmla="*/ 838200 w 885825"/>
                    <a:gd name="connsiteY3" fmla="*/ 139703 h 859933"/>
                    <a:gd name="connsiteX4" fmla="*/ 885825 w 885825"/>
                    <a:gd name="connsiteY4" fmla="*/ 284159 h 859933"/>
                    <a:gd name="connsiteX5" fmla="*/ 688971 w 885825"/>
                    <a:gd name="connsiteY5" fmla="*/ 490538 h 859933"/>
                    <a:gd name="connsiteX6" fmla="*/ 220666 w 885825"/>
                    <a:gd name="connsiteY6" fmla="*/ 485775 h 859933"/>
                    <a:gd name="connsiteX7" fmla="*/ 0 w 885825"/>
                    <a:gd name="connsiteY7" fmla="*/ 850897 h 859933"/>
                    <a:gd name="connsiteX8" fmla="*/ 0 w 885825"/>
                    <a:gd name="connsiteY8" fmla="*/ 139703 h 859933"/>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180975 w 885825"/>
                    <a:gd name="connsiteY7" fmla="*/ 26510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95275 w 885825"/>
                    <a:gd name="connsiteY7" fmla="*/ 16985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09550 w 885825"/>
                    <a:gd name="connsiteY7" fmla="*/ 269872 h 490538"/>
                    <a:gd name="connsiteX8" fmla="*/ 0 w 885825"/>
                    <a:gd name="connsiteY8" fmla="*/ 139703 h 490538"/>
                    <a:gd name="connsiteX0" fmla="*/ 6884 w 797459"/>
                    <a:gd name="connsiteY0" fmla="*/ 215903 h 490538"/>
                    <a:gd name="connsiteX1" fmla="*/ 51337 w 797459"/>
                    <a:gd name="connsiteY1" fmla="*/ 0 h 490538"/>
                    <a:gd name="connsiteX2" fmla="*/ 610131 w 797459"/>
                    <a:gd name="connsiteY2" fmla="*/ 0 h 490538"/>
                    <a:gd name="connsiteX3" fmla="*/ 749834 w 797459"/>
                    <a:gd name="connsiteY3" fmla="*/ 139703 h 490538"/>
                    <a:gd name="connsiteX4" fmla="*/ 797459 w 797459"/>
                    <a:gd name="connsiteY4" fmla="*/ 284159 h 490538"/>
                    <a:gd name="connsiteX5" fmla="*/ 600605 w 797459"/>
                    <a:gd name="connsiteY5" fmla="*/ 490538 h 490538"/>
                    <a:gd name="connsiteX6" fmla="*/ 132300 w 797459"/>
                    <a:gd name="connsiteY6" fmla="*/ 485775 h 490538"/>
                    <a:gd name="connsiteX7" fmla="*/ 121184 w 797459"/>
                    <a:gd name="connsiteY7" fmla="*/ 269872 h 490538"/>
                    <a:gd name="connsiteX8" fmla="*/ 6884 w 797459"/>
                    <a:gd name="connsiteY8" fmla="*/ 215903 h 490538"/>
                    <a:gd name="connsiteX0" fmla="*/ 0 w 790575"/>
                    <a:gd name="connsiteY0" fmla="*/ 215903 h 490538"/>
                    <a:gd name="connsiteX1" fmla="*/ 111128 w 790575"/>
                    <a:gd name="connsiteY1" fmla="*/ 42863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215903 h 490538"/>
                    <a:gd name="connsiteX1" fmla="*/ 254003 w 790575"/>
                    <a:gd name="connsiteY1" fmla="*/ 19051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196852 h 471487"/>
                    <a:gd name="connsiteX1" fmla="*/ 254003 w 790575"/>
                    <a:gd name="connsiteY1" fmla="*/ 0 h 471487"/>
                    <a:gd name="connsiteX2" fmla="*/ 403222 w 790575"/>
                    <a:gd name="connsiteY2" fmla="*/ 90486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609938"/>
                    <a:gd name="connsiteY0" fmla="*/ 196852 h 471487"/>
                    <a:gd name="connsiteX1" fmla="*/ 254003 w 609938"/>
                    <a:gd name="connsiteY1" fmla="*/ 0 h 471487"/>
                    <a:gd name="connsiteX2" fmla="*/ 417510 w 609938"/>
                    <a:gd name="connsiteY2" fmla="*/ 4761 h 471487"/>
                    <a:gd name="connsiteX3" fmla="*/ 523875 w 609938"/>
                    <a:gd name="connsiteY3" fmla="*/ 68265 h 471487"/>
                    <a:gd name="connsiteX4" fmla="*/ 447675 w 609938"/>
                    <a:gd name="connsiteY4" fmla="*/ 260345 h 471487"/>
                    <a:gd name="connsiteX5" fmla="*/ 593721 w 609938"/>
                    <a:gd name="connsiteY5" fmla="*/ 471487 h 471487"/>
                    <a:gd name="connsiteX6" fmla="*/ 125416 w 609938"/>
                    <a:gd name="connsiteY6" fmla="*/ 466724 h 471487"/>
                    <a:gd name="connsiteX7" fmla="*/ 114300 w 609938"/>
                    <a:gd name="connsiteY7" fmla="*/ 250821 h 471487"/>
                    <a:gd name="connsiteX8" fmla="*/ 0 w 609938"/>
                    <a:gd name="connsiteY8" fmla="*/ 196852 h 471487"/>
                    <a:gd name="connsiteX0" fmla="*/ 0 w 707932"/>
                    <a:gd name="connsiteY0" fmla="*/ 196852 h 471487"/>
                    <a:gd name="connsiteX1" fmla="*/ 254003 w 707932"/>
                    <a:gd name="connsiteY1" fmla="*/ 0 h 471487"/>
                    <a:gd name="connsiteX2" fmla="*/ 417510 w 707932"/>
                    <a:gd name="connsiteY2" fmla="*/ 4761 h 471487"/>
                    <a:gd name="connsiteX3" fmla="*/ 676275 w 707932"/>
                    <a:gd name="connsiteY3" fmla="*/ 192090 h 471487"/>
                    <a:gd name="connsiteX4" fmla="*/ 447675 w 707932"/>
                    <a:gd name="connsiteY4" fmla="*/ 260345 h 471487"/>
                    <a:gd name="connsiteX5" fmla="*/ 593721 w 707932"/>
                    <a:gd name="connsiteY5" fmla="*/ 471487 h 471487"/>
                    <a:gd name="connsiteX6" fmla="*/ 125416 w 707932"/>
                    <a:gd name="connsiteY6" fmla="*/ 466724 h 471487"/>
                    <a:gd name="connsiteX7" fmla="*/ 114300 w 707932"/>
                    <a:gd name="connsiteY7" fmla="*/ 250821 h 471487"/>
                    <a:gd name="connsiteX8" fmla="*/ 0 w 707932"/>
                    <a:gd name="connsiteY8" fmla="*/ 196852 h 471487"/>
                    <a:gd name="connsiteX0" fmla="*/ 0 w 715906"/>
                    <a:gd name="connsiteY0" fmla="*/ 196852 h 471487"/>
                    <a:gd name="connsiteX1" fmla="*/ 254003 w 715906"/>
                    <a:gd name="connsiteY1" fmla="*/ 0 h 471487"/>
                    <a:gd name="connsiteX2" fmla="*/ 417510 w 715906"/>
                    <a:gd name="connsiteY2" fmla="*/ 4761 h 471487"/>
                    <a:gd name="connsiteX3" fmla="*/ 676275 w 715906"/>
                    <a:gd name="connsiteY3" fmla="*/ 192090 h 471487"/>
                    <a:gd name="connsiteX4" fmla="*/ 561975 w 715906"/>
                    <a:gd name="connsiteY4" fmla="*/ 236533 h 471487"/>
                    <a:gd name="connsiteX5" fmla="*/ 593721 w 715906"/>
                    <a:gd name="connsiteY5" fmla="*/ 471487 h 471487"/>
                    <a:gd name="connsiteX6" fmla="*/ 125416 w 715906"/>
                    <a:gd name="connsiteY6" fmla="*/ 466724 h 471487"/>
                    <a:gd name="connsiteX7" fmla="*/ 114300 w 715906"/>
                    <a:gd name="connsiteY7" fmla="*/ 250821 h 471487"/>
                    <a:gd name="connsiteX8" fmla="*/ 0 w 715906"/>
                    <a:gd name="connsiteY8" fmla="*/ 196852 h 471487"/>
                    <a:gd name="connsiteX0" fmla="*/ 0 w 728346"/>
                    <a:gd name="connsiteY0" fmla="*/ 196852 h 471487"/>
                    <a:gd name="connsiteX1" fmla="*/ 254003 w 728346"/>
                    <a:gd name="connsiteY1" fmla="*/ 0 h 471487"/>
                    <a:gd name="connsiteX2" fmla="*/ 417510 w 728346"/>
                    <a:gd name="connsiteY2" fmla="*/ 4761 h 471487"/>
                    <a:gd name="connsiteX3" fmla="*/ 676275 w 728346"/>
                    <a:gd name="connsiteY3" fmla="*/ 192090 h 471487"/>
                    <a:gd name="connsiteX4" fmla="*/ 561975 w 728346"/>
                    <a:gd name="connsiteY4" fmla="*/ 236533 h 471487"/>
                    <a:gd name="connsiteX5" fmla="*/ 593721 w 728346"/>
                    <a:gd name="connsiteY5" fmla="*/ 471487 h 471487"/>
                    <a:gd name="connsiteX6" fmla="*/ 125416 w 728346"/>
                    <a:gd name="connsiteY6" fmla="*/ 466724 h 471487"/>
                    <a:gd name="connsiteX7" fmla="*/ 114300 w 728346"/>
                    <a:gd name="connsiteY7" fmla="*/ 250821 h 471487"/>
                    <a:gd name="connsiteX8" fmla="*/ 0 w 728346"/>
                    <a:gd name="connsiteY8" fmla="*/ 196852 h 471487"/>
                    <a:gd name="connsiteX0" fmla="*/ 0 w 729053"/>
                    <a:gd name="connsiteY0" fmla="*/ 196852 h 471487"/>
                    <a:gd name="connsiteX1" fmla="*/ 254003 w 729053"/>
                    <a:gd name="connsiteY1" fmla="*/ 0 h 471487"/>
                    <a:gd name="connsiteX2" fmla="*/ 417510 w 729053"/>
                    <a:gd name="connsiteY2" fmla="*/ 4761 h 471487"/>
                    <a:gd name="connsiteX3" fmla="*/ 676275 w 729053"/>
                    <a:gd name="connsiteY3" fmla="*/ 192090 h 471487"/>
                    <a:gd name="connsiteX4" fmla="*/ 566738 w 729053"/>
                    <a:gd name="connsiteY4" fmla="*/ 269871 h 471487"/>
                    <a:gd name="connsiteX5" fmla="*/ 593721 w 729053"/>
                    <a:gd name="connsiteY5" fmla="*/ 471487 h 471487"/>
                    <a:gd name="connsiteX6" fmla="*/ 125416 w 729053"/>
                    <a:gd name="connsiteY6" fmla="*/ 466724 h 471487"/>
                    <a:gd name="connsiteX7" fmla="*/ 114300 w 729053"/>
                    <a:gd name="connsiteY7" fmla="*/ 250821 h 471487"/>
                    <a:gd name="connsiteX8" fmla="*/ 0 w 729053"/>
                    <a:gd name="connsiteY8" fmla="*/ 196852 h 471487"/>
                    <a:gd name="connsiteX0" fmla="*/ 0 w 676275"/>
                    <a:gd name="connsiteY0" fmla="*/ 196852 h 471487"/>
                    <a:gd name="connsiteX1" fmla="*/ 254003 w 676275"/>
                    <a:gd name="connsiteY1" fmla="*/ 0 h 471487"/>
                    <a:gd name="connsiteX2" fmla="*/ 417510 w 676275"/>
                    <a:gd name="connsiteY2" fmla="*/ 4761 h 471487"/>
                    <a:gd name="connsiteX3" fmla="*/ 676275 w 676275"/>
                    <a:gd name="connsiteY3" fmla="*/ 192090 h 471487"/>
                    <a:gd name="connsiteX4" fmla="*/ 566738 w 676275"/>
                    <a:gd name="connsiteY4" fmla="*/ 269871 h 471487"/>
                    <a:gd name="connsiteX5" fmla="*/ 593721 w 676275"/>
                    <a:gd name="connsiteY5" fmla="*/ 471487 h 471487"/>
                    <a:gd name="connsiteX6" fmla="*/ 125416 w 676275"/>
                    <a:gd name="connsiteY6" fmla="*/ 466724 h 471487"/>
                    <a:gd name="connsiteX7" fmla="*/ 114300 w 676275"/>
                    <a:gd name="connsiteY7" fmla="*/ 250821 h 471487"/>
                    <a:gd name="connsiteX8" fmla="*/ 0 w 676275"/>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9613" h="471487">
                      <a:moveTo>
                        <a:pt x="0" y="196852"/>
                      </a:moveTo>
                      <a:cubicBezTo>
                        <a:pt x="0" y="119696"/>
                        <a:pt x="176847" y="0"/>
                        <a:pt x="254003" y="0"/>
                      </a:cubicBezTo>
                      <a:cubicBezTo>
                        <a:pt x="313268" y="53974"/>
                        <a:pt x="363008" y="46037"/>
                        <a:pt x="417510" y="4761"/>
                      </a:cubicBezTo>
                      <a:cubicBezTo>
                        <a:pt x="494666" y="4761"/>
                        <a:pt x="657225" y="119697"/>
                        <a:pt x="709613" y="187328"/>
                      </a:cubicBezTo>
                      <a:cubicBezTo>
                        <a:pt x="622300" y="229130"/>
                        <a:pt x="596901" y="223307"/>
                        <a:pt x="566738" y="269871"/>
                      </a:cubicBezTo>
                      <a:cubicBezTo>
                        <a:pt x="566738" y="347027"/>
                        <a:pt x="670877" y="471487"/>
                        <a:pt x="593721" y="471487"/>
                      </a:cubicBezTo>
                      <a:cubicBezTo>
                        <a:pt x="407456" y="471487"/>
                        <a:pt x="311681" y="466724"/>
                        <a:pt x="125416" y="466724"/>
                      </a:cubicBezTo>
                      <a:cubicBezTo>
                        <a:pt x="48260" y="466724"/>
                        <a:pt x="114300" y="327977"/>
                        <a:pt x="114300" y="250821"/>
                      </a:cubicBezTo>
                      <a:lnTo>
                        <a:pt x="0" y="196852"/>
                      </a:lnTo>
                      <a:close/>
                    </a:path>
                  </a:pathLst>
                </a:custGeom>
                <a:solidFill>
                  <a:srgbClr val="FFC000">
                    <a:lumMod val="60000"/>
                    <a:lumOff val="40000"/>
                  </a:srgbClr>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dirty="0">
                    <a:solidFill>
                      <a:prstClr val="white"/>
                    </a:solidFill>
                  </a:endParaRPr>
                </a:p>
              </p:txBody>
            </p:sp>
            <p:sp>
              <p:nvSpPr>
                <p:cNvPr id="130" name="Freeform: Shape 115">
                  <a:extLst>
                    <a:ext uri="{FF2B5EF4-FFF2-40B4-BE49-F238E27FC236}">
                      <a16:creationId xmlns:a16="http://schemas.microsoft.com/office/drawing/2014/main" id="{62CE619D-438E-4048-9B1E-A57525DAB5BF}"/>
                    </a:ext>
                  </a:extLst>
                </p:cNvPr>
                <p:cNvSpPr/>
                <p:nvPr/>
              </p:nvSpPr>
              <p:spPr>
                <a:xfrm>
                  <a:off x="2014504"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ED7D31"/>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31" name="Freeform: Shape 116">
                  <a:extLst>
                    <a:ext uri="{FF2B5EF4-FFF2-40B4-BE49-F238E27FC236}">
                      <a16:creationId xmlns:a16="http://schemas.microsoft.com/office/drawing/2014/main" id="{446BE4E6-347C-4C69-B1F7-74FCAB8A2DA1}"/>
                    </a:ext>
                  </a:extLst>
                </p:cNvPr>
                <p:cNvSpPr/>
                <p:nvPr/>
              </p:nvSpPr>
              <p:spPr>
                <a:xfrm flipH="1">
                  <a:off x="2383051"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ED7D31"/>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89" name="Group 88">
                <a:extLst>
                  <a:ext uri="{FF2B5EF4-FFF2-40B4-BE49-F238E27FC236}">
                    <a16:creationId xmlns:a16="http://schemas.microsoft.com/office/drawing/2014/main" id="{5F41D6DD-2D2C-453A-9AFE-D120E9791FAC}"/>
                  </a:ext>
                </a:extLst>
              </p:cNvPr>
              <p:cNvGrpSpPr/>
              <p:nvPr/>
            </p:nvGrpSpPr>
            <p:grpSpPr>
              <a:xfrm>
                <a:off x="3821709" y="4226792"/>
                <a:ext cx="1167175" cy="851629"/>
                <a:chOff x="7389463" y="2893265"/>
                <a:chExt cx="1167175" cy="851629"/>
              </a:xfrm>
            </p:grpSpPr>
            <p:sp>
              <p:nvSpPr>
                <p:cNvPr id="124" name="Oval 36">
                  <a:extLst>
                    <a:ext uri="{FF2B5EF4-FFF2-40B4-BE49-F238E27FC236}">
                      <a16:creationId xmlns:a16="http://schemas.microsoft.com/office/drawing/2014/main" id="{45133FA2-1D5E-4BD6-A823-4CB981F3C154}"/>
                    </a:ext>
                  </a:extLst>
                </p:cNvPr>
                <p:cNvSpPr/>
                <p:nvPr/>
              </p:nvSpPr>
              <p:spPr>
                <a:xfrm>
                  <a:off x="7389463" y="3336516"/>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25" name="Oval 36">
                  <a:extLst>
                    <a:ext uri="{FF2B5EF4-FFF2-40B4-BE49-F238E27FC236}">
                      <a16:creationId xmlns:a16="http://schemas.microsoft.com/office/drawing/2014/main" id="{4D5188CF-E9E5-4B9D-916C-FDC0E731736D}"/>
                    </a:ext>
                  </a:extLst>
                </p:cNvPr>
                <p:cNvSpPr/>
                <p:nvPr/>
              </p:nvSpPr>
              <p:spPr>
                <a:xfrm flipH="1">
                  <a:off x="8386131" y="3317677"/>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26" name="Oval 33">
                  <a:extLst>
                    <a:ext uri="{FF2B5EF4-FFF2-40B4-BE49-F238E27FC236}">
                      <a16:creationId xmlns:a16="http://schemas.microsoft.com/office/drawing/2014/main" id="{3DB08481-29AA-432E-8EC3-6D7338A591A6}"/>
                    </a:ext>
                  </a:extLst>
                </p:cNvPr>
                <p:cNvSpPr/>
                <p:nvPr/>
              </p:nvSpPr>
              <p:spPr>
                <a:xfrm>
                  <a:off x="7470495" y="2893265"/>
                  <a:ext cx="990601" cy="851629"/>
                </a:xfrm>
                <a:custGeom>
                  <a:avLst/>
                  <a:gdLst>
                    <a:gd name="connsiteX0" fmla="*/ 0 w 990600"/>
                    <a:gd name="connsiteY0" fmla="*/ 411509 h 823018"/>
                    <a:gd name="connsiteX1" fmla="*/ 495300 w 990600"/>
                    <a:gd name="connsiteY1" fmla="*/ 0 h 823018"/>
                    <a:gd name="connsiteX2" fmla="*/ 990600 w 990600"/>
                    <a:gd name="connsiteY2" fmla="*/ 411509 h 823018"/>
                    <a:gd name="connsiteX3" fmla="*/ 495300 w 990600"/>
                    <a:gd name="connsiteY3" fmla="*/ 823018 h 823018"/>
                    <a:gd name="connsiteX4" fmla="*/ 0 w 990600"/>
                    <a:gd name="connsiteY4" fmla="*/ 411509 h 823018"/>
                    <a:gd name="connsiteX0" fmla="*/ 0 w 990600"/>
                    <a:gd name="connsiteY0" fmla="*/ 411509 h 829292"/>
                    <a:gd name="connsiteX1" fmla="*/ 495300 w 990600"/>
                    <a:gd name="connsiteY1" fmla="*/ 0 h 829292"/>
                    <a:gd name="connsiteX2" fmla="*/ 990600 w 990600"/>
                    <a:gd name="connsiteY2" fmla="*/ 411509 h 829292"/>
                    <a:gd name="connsiteX3" fmla="*/ 495300 w 990600"/>
                    <a:gd name="connsiteY3" fmla="*/ 823018 h 829292"/>
                    <a:gd name="connsiteX4" fmla="*/ 0 w 990600"/>
                    <a:gd name="connsiteY4" fmla="*/ 411509 h 829292"/>
                    <a:gd name="connsiteX0" fmla="*/ 0 w 990600"/>
                    <a:gd name="connsiteY0" fmla="*/ 411509 h 823986"/>
                    <a:gd name="connsiteX1" fmla="*/ 495300 w 990600"/>
                    <a:gd name="connsiteY1" fmla="*/ 0 h 823986"/>
                    <a:gd name="connsiteX2" fmla="*/ 990600 w 990600"/>
                    <a:gd name="connsiteY2" fmla="*/ 411509 h 823986"/>
                    <a:gd name="connsiteX3" fmla="*/ 495300 w 990600"/>
                    <a:gd name="connsiteY3" fmla="*/ 823018 h 823986"/>
                    <a:gd name="connsiteX4" fmla="*/ 0 w 990600"/>
                    <a:gd name="connsiteY4" fmla="*/ 411509 h 823986"/>
                    <a:gd name="connsiteX0" fmla="*/ 0 w 990600"/>
                    <a:gd name="connsiteY0" fmla="*/ 411509 h 845332"/>
                    <a:gd name="connsiteX1" fmla="*/ 495300 w 990600"/>
                    <a:gd name="connsiteY1" fmla="*/ 0 h 845332"/>
                    <a:gd name="connsiteX2" fmla="*/ 990600 w 990600"/>
                    <a:gd name="connsiteY2" fmla="*/ 411509 h 845332"/>
                    <a:gd name="connsiteX3" fmla="*/ 495300 w 990600"/>
                    <a:gd name="connsiteY3" fmla="*/ 844450 h 845332"/>
                    <a:gd name="connsiteX4" fmla="*/ 0 w 990600"/>
                    <a:gd name="connsiteY4" fmla="*/ 411509 h 845332"/>
                    <a:gd name="connsiteX0" fmla="*/ 0 w 990600"/>
                    <a:gd name="connsiteY0" fmla="*/ 411509 h 844470"/>
                    <a:gd name="connsiteX1" fmla="*/ 495300 w 990600"/>
                    <a:gd name="connsiteY1" fmla="*/ 0 h 844470"/>
                    <a:gd name="connsiteX2" fmla="*/ 990600 w 990600"/>
                    <a:gd name="connsiteY2" fmla="*/ 411509 h 844470"/>
                    <a:gd name="connsiteX3" fmla="*/ 495300 w 990600"/>
                    <a:gd name="connsiteY3" fmla="*/ 844450 h 844470"/>
                    <a:gd name="connsiteX4" fmla="*/ 0 w 990600"/>
                    <a:gd name="connsiteY4" fmla="*/ 411509 h 844470"/>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68 h 851629"/>
                    <a:gd name="connsiteX1" fmla="*/ 497682 w 990601"/>
                    <a:gd name="connsiteY1" fmla="*/ 15 h 851629"/>
                    <a:gd name="connsiteX2" fmla="*/ 990601 w 990601"/>
                    <a:gd name="connsiteY2" fmla="*/ 418668 h 851629"/>
                    <a:gd name="connsiteX3" fmla="*/ 495301 w 990601"/>
                    <a:gd name="connsiteY3" fmla="*/ 851609 h 851629"/>
                    <a:gd name="connsiteX4" fmla="*/ 1 w 990601"/>
                    <a:gd name="connsiteY4" fmla="*/ 418668 h 851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1" h="851629">
                      <a:moveTo>
                        <a:pt x="1" y="418668"/>
                      </a:moveTo>
                      <a:cubicBezTo>
                        <a:pt x="398" y="276736"/>
                        <a:pt x="97929" y="-2366"/>
                        <a:pt x="497682" y="15"/>
                      </a:cubicBezTo>
                      <a:cubicBezTo>
                        <a:pt x="897435" y="2396"/>
                        <a:pt x="990601" y="191398"/>
                        <a:pt x="990601" y="418668"/>
                      </a:cubicBezTo>
                      <a:cubicBezTo>
                        <a:pt x="990601" y="645938"/>
                        <a:pt x="873623" y="853991"/>
                        <a:pt x="495301" y="851609"/>
                      </a:cubicBezTo>
                      <a:cubicBezTo>
                        <a:pt x="116979" y="849227"/>
                        <a:pt x="-396" y="560600"/>
                        <a:pt x="1" y="418668"/>
                      </a:cubicBezTo>
                      <a:close/>
                    </a:path>
                  </a:pathLst>
                </a:custGeom>
                <a:solidFill>
                  <a:srgbClr val="97663B"/>
                </a:solidFill>
                <a:ln w="6350" cap="flat" cmpd="sng" algn="ctr">
                  <a:noFill/>
                  <a:prstDash val="solid"/>
                  <a:miter lim="800000"/>
                </a:ln>
                <a:effectLst>
                  <a:outerShdw blurRad="25400" dist="25400" dir="5400000" algn="t" rotWithShape="0">
                    <a:srgbClr val="7E502C"/>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dirty="0">
                    <a:solidFill>
                      <a:prstClr val="white"/>
                    </a:solidFill>
                  </a:endParaRPr>
                </a:p>
              </p:txBody>
            </p:sp>
          </p:grpSp>
          <p:sp>
            <p:nvSpPr>
              <p:cNvPr id="123" name="Moon 122">
                <a:extLst>
                  <a:ext uri="{FF2B5EF4-FFF2-40B4-BE49-F238E27FC236}">
                    <a16:creationId xmlns:a16="http://schemas.microsoft.com/office/drawing/2014/main" id="{4FAD28D0-C681-4EBA-B398-B69E0D3D9A6B}"/>
                  </a:ext>
                </a:extLst>
              </p:cNvPr>
              <p:cNvSpPr/>
              <p:nvPr/>
            </p:nvSpPr>
            <p:spPr>
              <a:xfrm rot="16200000">
                <a:off x="4362647" y="4874208"/>
                <a:ext cx="85297" cy="117302"/>
              </a:xfrm>
              <a:prstGeom prst="moon">
                <a:avLst>
                  <a:gd name="adj" fmla="val 47096"/>
                </a:avLst>
              </a:prstGeom>
              <a:solidFill>
                <a:srgbClr val="824E1D"/>
              </a:solidFill>
              <a:ln w="12700" cap="flat" cmpd="sng" algn="ctr">
                <a:noFill/>
                <a:prstDash val="solid"/>
                <a:miter lim="800000"/>
              </a:ln>
              <a:effectLst/>
            </p:spPr>
            <p:txBody>
              <a:bodyPr rtlCol="0" anchor="ctr"/>
              <a:lstStyle/>
              <a:p>
                <a:pPr algn="ctr" defTabSz="914400">
                  <a:defRPr/>
                </a:pPr>
                <a:endParaRPr lang="en-US" sz="1530" kern="0">
                  <a:solidFill>
                    <a:prstClr val="white"/>
                  </a:solidFill>
                </a:endParaRPr>
              </a:p>
            </p:txBody>
          </p:sp>
          <p:grpSp>
            <p:nvGrpSpPr>
              <p:cNvPr id="91" name="Group 90">
                <a:extLst>
                  <a:ext uri="{FF2B5EF4-FFF2-40B4-BE49-F238E27FC236}">
                    <a16:creationId xmlns:a16="http://schemas.microsoft.com/office/drawing/2014/main" id="{D2E973D1-9F20-44CA-867F-B0ADE8AF04D5}"/>
                  </a:ext>
                </a:extLst>
              </p:cNvPr>
              <p:cNvGrpSpPr/>
              <p:nvPr/>
            </p:nvGrpSpPr>
            <p:grpSpPr>
              <a:xfrm>
                <a:off x="3627610" y="3924577"/>
                <a:ext cx="1475648" cy="762929"/>
                <a:chOff x="2879441" y="2846400"/>
                <a:chExt cx="1263913" cy="567773"/>
              </a:xfrm>
            </p:grpSpPr>
            <p:grpSp>
              <p:nvGrpSpPr>
                <p:cNvPr id="115" name="Group 114">
                  <a:extLst>
                    <a:ext uri="{FF2B5EF4-FFF2-40B4-BE49-F238E27FC236}">
                      <a16:creationId xmlns:a16="http://schemas.microsoft.com/office/drawing/2014/main" id="{E5398523-5618-4F4C-974D-7CBAE61DCB71}"/>
                    </a:ext>
                  </a:extLst>
                </p:cNvPr>
                <p:cNvGrpSpPr/>
                <p:nvPr/>
              </p:nvGrpSpPr>
              <p:grpSpPr>
                <a:xfrm>
                  <a:off x="2879441" y="2883574"/>
                  <a:ext cx="311272" cy="311760"/>
                  <a:chOff x="2543848" y="3369652"/>
                  <a:chExt cx="311272" cy="311760"/>
                </a:xfrm>
              </p:grpSpPr>
              <p:sp>
                <p:nvSpPr>
                  <p:cNvPr id="120" name="Cloud 119">
                    <a:extLst>
                      <a:ext uri="{FF2B5EF4-FFF2-40B4-BE49-F238E27FC236}">
                        <a16:creationId xmlns:a16="http://schemas.microsoft.com/office/drawing/2014/main" id="{50654602-28D3-4A7B-A819-51E4A8D8C28A}"/>
                      </a:ext>
                    </a:extLst>
                  </p:cNvPr>
                  <p:cNvSpPr/>
                  <p:nvPr/>
                </p:nvSpPr>
                <p:spPr>
                  <a:xfrm>
                    <a:off x="2543848" y="3369652"/>
                    <a:ext cx="277312" cy="301840"/>
                  </a:xfrm>
                  <a:prstGeom prst="cloud">
                    <a:avLst/>
                  </a:prstGeom>
                  <a:solidFill>
                    <a:srgbClr val="472A18"/>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21" name="Freeform: Shape 106">
                    <a:extLst>
                      <a:ext uri="{FF2B5EF4-FFF2-40B4-BE49-F238E27FC236}">
                        <a16:creationId xmlns:a16="http://schemas.microsoft.com/office/drawing/2014/main" id="{BC880496-0F91-4F15-9234-35F2A2894A5A}"/>
                      </a:ext>
                    </a:extLst>
                  </p:cNvPr>
                  <p:cNvSpPr/>
                  <p:nvPr/>
                </p:nvSpPr>
                <p:spPr>
                  <a:xfrm>
                    <a:off x="2696616" y="3509149"/>
                    <a:ext cx="158504" cy="172263"/>
                  </a:xfrm>
                  <a:custGeom>
                    <a:avLst/>
                    <a:gdLst>
                      <a:gd name="connsiteX0" fmla="*/ 0 w 145257"/>
                      <a:gd name="connsiteY0" fmla="*/ 142875 h 169068"/>
                      <a:gd name="connsiteX1" fmla="*/ 11907 w 145257"/>
                      <a:gd name="connsiteY1" fmla="*/ 35718 h 169068"/>
                      <a:gd name="connsiteX2" fmla="*/ 102394 w 145257"/>
                      <a:gd name="connsiteY2" fmla="*/ 0 h 169068"/>
                      <a:gd name="connsiteX3" fmla="*/ 145257 w 145257"/>
                      <a:gd name="connsiteY3" fmla="*/ 30956 h 169068"/>
                      <a:gd name="connsiteX4" fmla="*/ 42863 w 145257"/>
                      <a:gd name="connsiteY4" fmla="*/ 169068 h 169068"/>
                      <a:gd name="connsiteX5" fmla="*/ 0 w 145257"/>
                      <a:gd name="connsiteY5" fmla="*/ 142875 h 169068"/>
                      <a:gd name="connsiteX0" fmla="*/ 8093 w 153350"/>
                      <a:gd name="connsiteY0" fmla="*/ 142875 h 169068"/>
                      <a:gd name="connsiteX1" fmla="*/ 20000 w 153350"/>
                      <a:gd name="connsiteY1" fmla="*/ 35718 h 169068"/>
                      <a:gd name="connsiteX2" fmla="*/ 110487 w 153350"/>
                      <a:gd name="connsiteY2" fmla="*/ 0 h 169068"/>
                      <a:gd name="connsiteX3" fmla="*/ 153350 w 153350"/>
                      <a:gd name="connsiteY3" fmla="*/ 30956 h 169068"/>
                      <a:gd name="connsiteX4" fmla="*/ 50956 w 153350"/>
                      <a:gd name="connsiteY4" fmla="*/ 169068 h 169068"/>
                      <a:gd name="connsiteX5" fmla="*/ 8093 w 153350"/>
                      <a:gd name="connsiteY5" fmla="*/ 142875 h 169068"/>
                      <a:gd name="connsiteX0" fmla="*/ 8093 w 153350"/>
                      <a:gd name="connsiteY0" fmla="*/ 143405 h 169598"/>
                      <a:gd name="connsiteX1" fmla="*/ 20000 w 153350"/>
                      <a:gd name="connsiteY1" fmla="*/ 36248 h 169598"/>
                      <a:gd name="connsiteX2" fmla="*/ 110487 w 153350"/>
                      <a:gd name="connsiteY2" fmla="*/ 530 h 169598"/>
                      <a:gd name="connsiteX3" fmla="*/ 153350 w 153350"/>
                      <a:gd name="connsiteY3" fmla="*/ 31486 h 169598"/>
                      <a:gd name="connsiteX4" fmla="*/ 50956 w 153350"/>
                      <a:gd name="connsiteY4" fmla="*/ 169598 h 169598"/>
                      <a:gd name="connsiteX5" fmla="*/ 8093 w 153350"/>
                      <a:gd name="connsiteY5" fmla="*/ 143405 h 169598"/>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70019"/>
                      <a:gd name="connsiteY0" fmla="*/ 143689 h 169882"/>
                      <a:gd name="connsiteX1" fmla="*/ 20000 w 170019"/>
                      <a:gd name="connsiteY1" fmla="*/ 36532 h 169882"/>
                      <a:gd name="connsiteX2" fmla="*/ 110487 w 170019"/>
                      <a:gd name="connsiteY2" fmla="*/ 814 h 169882"/>
                      <a:gd name="connsiteX3" fmla="*/ 170019 w 170019"/>
                      <a:gd name="connsiteY3" fmla="*/ 24626 h 169882"/>
                      <a:gd name="connsiteX4" fmla="*/ 50956 w 170019"/>
                      <a:gd name="connsiteY4" fmla="*/ 169882 h 169882"/>
                      <a:gd name="connsiteX5" fmla="*/ 8093 w 170019"/>
                      <a:gd name="connsiteY5" fmla="*/ 143689 h 169882"/>
                      <a:gd name="connsiteX0" fmla="*/ 8093 w 155732"/>
                      <a:gd name="connsiteY0" fmla="*/ 143689 h 169882"/>
                      <a:gd name="connsiteX1" fmla="*/ 20000 w 155732"/>
                      <a:gd name="connsiteY1" fmla="*/ 36532 h 169882"/>
                      <a:gd name="connsiteX2" fmla="*/ 110487 w 155732"/>
                      <a:gd name="connsiteY2" fmla="*/ 814 h 169882"/>
                      <a:gd name="connsiteX3" fmla="*/ 155732 w 155732"/>
                      <a:gd name="connsiteY3" fmla="*/ 29389 h 169882"/>
                      <a:gd name="connsiteX4" fmla="*/ 50956 w 155732"/>
                      <a:gd name="connsiteY4" fmla="*/ 169882 h 169882"/>
                      <a:gd name="connsiteX5" fmla="*/ 8093 w 155732"/>
                      <a:gd name="connsiteY5" fmla="*/ 143689 h 169882"/>
                      <a:gd name="connsiteX0" fmla="*/ 8093 w 155732"/>
                      <a:gd name="connsiteY0" fmla="*/ 143689 h 172263"/>
                      <a:gd name="connsiteX1" fmla="*/ 20000 w 155732"/>
                      <a:gd name="connsiteY1" fmla="*/ 36532 h 172263"/>
                      <a:gd name="connsiteX2" fmla="*/ 110487 w 155732"/>
                      <a:gd name="connsiteY2" fmla="*/ 814 h 172263"/>
                      <a:gd name="connsiteX3" fmla="*/ 155732 w 155732"/>
                      <a:gd name="connsiteY3" fmla="*/ 29389 h 172263"/>
                      <a:gd name="connsiteX4" fmla="*/ 50956 w 155732"/>
                      <a:gd name="connsiteY4" fmla="*/ 172263 h 172263"/>
                      <a:gd name="connsiteX5" fmla="*/ 8093 w 155732"/>
                      <a:gd name="connsiteY5" fmla="*/ 143689 h 172263"/>
                      <a:gd name="connsiteX0" fmla="*/ 10865 w 158504"/>
                      <a:gd name="connsiteY0" fmla="*/ 143689 h 172263"/>
                      <a:gd name="connsiteX1" fmla="*/ 22772 w 158504"/>
                      <a:gd name="connsiteY1" fmla="*/ 36532 h 172263"/>
                      <a:gd name="connsiteX2" fmla="*/ 113259 w 158504"/>
                      <a:gd name="connsiteY2" fmla="*/ 814 h 172263"/>
                      <a:gd name="connsiteX3" fmla="*/ 158504 w 158504"/>
                      <a:gd name="connsiteY3" fmla="*/ 29389 h 172263"/>
                      <a:gd name="connsiteX4" fmla="*/ 53728 w 158504"/>
                      <a:gd name="connsiteY4" fmla="*/ 172263 h 172263"/>
                      <a:gd name="connsiteX5" fmla="*/ 10865 w 158504"/>
                      <a:gd name="connsiteY5" fmla="*/ 143689 h 17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504" h="172263">
                        <a:moveTo>
                          <a:pt x="10865" y="143689"/>
                        </a:moveTo>
                        <a:cubicBezTo>
                          <a:pt x="-11359" y="88920"/>
                          <a:pt x="4515" y="72251"/>
                          <a:pt x="22772" y="36532"/>
                        </a:cubicBezTo>
                        <a:cubicBezTo>
                          <a:pt x="45790" y="12720"/>
                          <a:pt x="83097" y="-3949"/>
                          <a:pt x="113259" y="814"/>
                        </a:cubicBezTo>
                        <a:lnTo>
                          <a:pt x="158504" y="29389"/>
                        </a:lnTo>
                        <a:lnTo>
                          <a:pt x="53728" y="172263"/>
                        </a:lnTo>
                        <a:lnTo>
                          <a:pt x="10865" y="143689"/>
                        </a:lnTo>
                        <a:close/>
                      </a:path>
                    </a:pathLst>
                  </a:custGeom>
                  <a:solidFill>
                    <a:srgbClr val="B961C7"/>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116" name="Group 115">
                  <a:extLst>
                    <a:ext uri="{FF2B5EF4-FFF2-40B4-BE49-F238E27FC236}">
                      <a16:creationId xmlns:a16="http://schemas.microsoft.com/office/drawing/2014/main" id="{10947F6A-28F9-41DF-9F0D-BA6423637027}"/>
                    </a:ext>
                  </a:extLst>
                </p:cNvPr>
                <p:cNvGrpSpPr/>
                <p:nvPr/>
              </p:nvGrpSpPr>
              <p:grpSpPr>
                <a:xfrm flipH="1">
                  <a:off x="3832082" y="2846400"/>
                  <a:ext cx="311272" cy="311760"/>
                  <a:chOff x="2543848" y="3369652"/>
                  <a:chExt cx="311272" cy="311760"/>
                </a:xfrm>
              </p:grpSpPr>
              <p:sp>
                <p:nvSpPr>
                  <p:cNvPr id="118" name="Cloud 117">
                    <a:extLst>
                      <a:ext uri="{FF2B5EF4-FFF2-40B4-BE49-F238E27FC236}">
                        <a16:creationId xmlns:a16="http://schemas.microsoft.com/office/drawing/2014/main" id="{29A624B9-975F-4BF2-A8CF-FC9DF916067A}"/>
                      </a:ext>
                    </a:extLst>
                  </p:cNvPr>
                  <p:cNvSpPr/>
                  <p:nvPr/>
                </p:nvSpPr>
                <p:spPr>
                  <a:xfrm>
                    <a:off x="2543848" y="3369652"/>
                    <a:ext cx="277312" cy="301840"/>
                  </a:xfrm>
                  <a:prstGeom prst="cloud">
                    <a:avLst/>
                  </a:prstGeom>
                  <a:solidFill>
                    <a:srgbClr val="472A18"/>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19" name="Freeform: Shape 104">
                    <a:extLst>
                      <a:ext uri="{FF2B5EF4-FFF2-40B4-BE49-F238E27FC236}">
                        <a16:creationId xmlns:a16="http://schemas.microsoft.com/office/drawing/2014/main" id="{B2148506-F42F-4C72-8265-30C72EF1C9CC}"/>
                      </a:ext>
                    </a:extLst>
                  </p:cNvPr>
                  <p:cNvSpPr/>
                  <p:nvPr/>
                </p:nvSpPr>
                <p:spPr>
                  <a:xfrm>
                    <a:off x="2696616" y="3509149"/>
                    <a:ext cx="158504" cy="172263"/>
                  </a:xfrm>
                  <a:custGeom>
                    <a:avLst/>
                    <a:gdLst>
                      <a:gd name="connsiteX0" fmla="*/ 0 w 145257"/>
                      <a:gd name="connsiteY0" fmla="*/ 142875 h 169068"/>
                      <a:gd name="connsiteX1" fmla="*/ 11907 w 145257"/>
                      <a:gd name="connsiteY1" fmla="*/ 35718 h 169068"/>
                      <a:gd name="connsiteX2" fmla="*/ 102394 w 145257"/>
                      <a:gd name="connsiteY2" fmla="*/ 0 h 169068"/>
                      <a:gd name="connsiteX3" fmla="*/ 145257 w 145257"/>
                      <a:gd name="connsiteY3" fmla="*/ 30956 h 169068"/>
                      <a:gd name="connsiteX4" fmla="*/ 42863 w 145257"/>
                      <a:gd name="connsiteY4" fmla="*/ 169068 h 169068"/>
                      <a:gd name="connsiteX5" fmla="*/ 0 w 145257"/>
                      <a:gd name="connsiteY5" fmla="*/ 142875 h 169068"/>
                      <a:gd name="connsiteX0" fmla="*/ 8093 w 153350"/>
                      <a:gd name="connsiteY0" fmla="*/ 142875 h 169068"/>
                      <a:gd name="connsiteX1" fmla="*/ 20000 w 153350"/>
                      <a:gd name="connsiteY1" fmla="*/ 35718 h 169068"/>
                      <a:gd name="connsiteX2" fmla="*/ 110487 w 153350"/>
                      <a:gd name="connsiteY2" fmla="*/ 0 h 169068"/>
                      <a:gd name="connsiteX3" fmla="*/ 153350 w 153350"/>
                      <a:gd name="connsiteY3" fmla="*/ 30956 h 169068"/>
                      <a:gd name="connsiteX4" fmla="*/ 50956 w 153350"/>
                      <a:gd name="connsiteY4" fmla="*/ 169068 h 169068"/>
                      <a:gd name="connsiteX5" fmla="*/ 8093 w 153350"/>
                      <a:gd name="connsiteY5" fmla="*/ 142875 h 169068"/>
                      <a:gd name="connsiteX0" fmla="*/ 8093 w 153350"/>
                      <a:gd name="connsiteY0" fmla="*/ 143405 h 169598"/>
                      <a:gd name="connsiteX1" fmla="*/ 20000 w 153350"/>
                      <a:gd name="connsiteY1" fmla="*/ 36248 h 169598"/>
                      <a:gd name="connsiteX2" fmla="*/ 110487 w 153350"/>
                      <a:gd name="connsiteY2" fmla="*/ 530 h 169598"/>
                      <a:gd name="connsiteX3" fmla="*/ 153350 w 153350"/>
                      <a:gd name="connsiteY3" fmla="*/ 31486 h 169598"/>
                      <a:gd name="connsiteX4" fmla="*/ 50956 w 153350"/>
                      <a:gd name="connsiteY4" fmla="*/ 169598 h 169598"/>
                      <a:gd name="connsiteX5" fmla="*/ 8093 w 153350"/>
                      <a:gd name="connsiteY5" fmla="*/ 143405 h 169598"/>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70019"/>
                      <a:gd name="connsiteY0" fmla="*/ 143689 h 169882"/>
                      <a:gd name="connsiteX1" fmla="*/ 20000 w 170019"/>
                      <a:gd name="connsiteY1" fmla="*/ 36532 h 169882"/>
                      <a:gd name="connsiteX2" fmla="*/ 110487 w 170019"/>
                      <a:gd name="connsiteY2" fmla="*/ 814 h 169882"/>
                      <a:gd name="connsiteX3" fmla="*/ 170019 w 170019"/>
                      <a:gd name="connsiteY3" fmla="*/ 24626 h 169882"/>
                      <a:gd name="connsiteX4" fmla="*/ 50956 w 170019"/>
                      <a:gd name="connsiteY4" fmla="*/ 169882 h 169882"/>
                      <a:gd name="connsiteX5" fmla="*/ 8093 w 170019"/>
                      <a:gd name="connsiteY5" fmla="*/ 143689 h 169882"/>
                      <a:gd name="connsiteX0" fmla="*/ 8093 w 155732"/>
                      <a:gd name="connsiteY0" fmla="*/ 143689 h 169882"/>
                      <a:gd name="connsiteX1" fmla="*/ 20000 w 155732"/>
                      <a:gd name="connsiteY1" fmla="*/ 36532 h 169882"/>
                      <a:gd name="connsiteX2" fmla="*/ 110487 w 155732"/>
                      <a:gd name="connsiteY2" fmla="*/ 814 h 169882"/>
                      <a:gd name="connsiteX3" fmla="*/ 155732 w 155732"/>
                      <a:gd name="connsiteY3" fmla="*/ 29389 h 169882"/>
                      <a:gd name="connsiteX4" fmla="*/ 50956 w 155732"/>
                      <a:gd name="connsiteY4" fmla="*/ 169882 h 169882"/>
                      <a:gd name="connsiteX5" fmla="*/ 8093 w 155732"/>
                      <a:gd name="connsiteY5" fmla="*/ 143689 h 169882"/>
                      <a:gd name="connsiteX0" fmla="*/ 8093 w 155732"/>
                      <a:gd name="connsiteY0" fmla="*/ 143689 h 172263"/>
                      <a:gd name="connsiteX1" fmla="*/ 20000 w 155732"/>
                      <a:gd name="connsiteY1" fmla="*/ 36532 h 172263"/>
                      <a:gd name="connsiteX2" fmla="*/ 110487 w 155732"/>
                      <a:gd name="connsiteY2" fmla="*/ 814 h 172263"/>
                      <a:gd name="connsiteX3" fmla="*/ 155732 w 155732"/>
                      <a:gd name="connsiteY3" fmla="*/ 29389 h 172263"/>
                      <a:gd name="connsiteX4" fmla="*/ 50956 w 155732"/>
                      <a:gd name="connsiteY4" fmla="*/ 172263 h 172263"/>
                      <a:gd name="connsiteX5" fmla="*/ 8093 w 155732"/>
                      <a:gd name="connsiteY5" fmla="*/ 143689 h 172263"/>
                      <a:gd name="connsiteX0" fmla="*/ 10865 w 158504"/>
                      <a:gd name="connsiteY0" fmla="*/ 143689 h 172263"/>
                      <a:gd name="connsiteX1" fmla="*/ 22772 w 158504"/>
                      <a:gd name="connsiteY1" fmla="*/ 36532 h 172263"/>
                      <a:gd name="connsiteX2" fmla="*/ 113259 w 158504"/>
                      <a:gd name="connsiteY2" fmla="*/ 814 h 172263"/>
                      <a:gd name="connsiteX3" fmla="*/ 158504 w 158504"/>
                      <a:gd name="connsiteY3" fmla="*/ 29389 h 172263"/>
                      <a:gd name="connsiteX4" fmla="*/ 53728 w 158504"/>
                      <a:gd name="connsiteY4" fmla="*/ 172263 h 172263"/>
                      <a:gd name="connsiteX5" fmla="*/ 10865 w 158504"/>
                      <a:gd name="connsiteY5" fmla="*/ 143689 h 17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504" h="172263">
                        <a:moveTo>
                          <a:pt x="10865" y="143689"/>
                        </a:moveTo>
                        <a:cubicBezTo>
                          <a:pt x="-11359" y="88920"/>
                          <a:pt x="4515" y="72251"/>
                          <a:pt x="22772" y="36532"/>
                        </a:cubicBezTo>
                        <a:cubicBezTo>
                          <a:pt x="45790" y="12720"/>
                          <a:pt x="83097" y="-3949"/>
                          <a:pt x="113259" y="814"/>
                        </a:cubicBezTo>
                        <a:lnTo>
                          <a:pt x="158504" y="29389"/>
                        </a:lnTo>
                        <a:lnTo>
                          <a:pt x="53728" y="172263"/>
                        </a:lnTo>
                        <a:lnTo>
                          <a:pt x="10865" y="143689"/>
                        </a:lnTo>
                        <a:close/>
                      </a:path>
                    </a:pathLst>
                  </a:custGeom>
                  <a:solidFill>
                    <a:srgbClr val="B961C7"/>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sp>
              <p:nvSpPr>
                <p:cNvPr id="117" name="Freeform: Shape 102">
                  <a:extLst>
                    <a:ext uri="{FF2B5EF4-FFF2-40B4-BE49-F238E27FC236}">
                      <a16:creationId xmlns:a16="http://schemas.microsoft.com/office/drawing/2014/main" id="{83179397-A96B-44DD-A12B-C94095EB234D}"/>
                    </a:ext>
                  </a:extLst>
                </p:cNvPr>
                <p:cNvSpPr/>
                <p:nvPr/>
              </p:nvSpPr>
              <p:spPr>
                <a:xfrm>
                  <a:off x="3066877" y="2923635"/>
                  <a:ext cx="956402" cy="490538"/>
                </a:xfrm>
                <a:custGeom>
                  <a:avLst/>
                  <a:gdLst>
                    <a:gd name="connsiteX0" fmla="*/ 0 w 947737"/>
                    <a:gd name="connsiteY0" fmla="*/ 481013 h 481013"/>
                    <a:gd name="connsiteX1" fmla="*/ 80962 w 947737"/>
                    <a:gd name="connsiteY1" fmla="*/ 428625 h 481013"/>
                    <a:gd name="connsiteX2" fmla="*/ 71437 w 947737"/>
                    <a:gd name="connsiteY2" fmla="*/ 338138 h 481013"/>
                    <a:gd name="connsiteX3" fmla="*/ 161925 w 947737"/>
                    <a:gd name="connsiteY3" fmla="*/ 309563 h 481013"/>
                    <a:gd name="connsiteX4" fmla="*/ 219075 w 947737"/>
                    <a:gd name="connsiteY4" fmla="*/ 233363 h 481013"/>
                    <a:gd name="connsiteX5" fmla="*/ 319087 w 947737"/>
                    <a:gd name="connsiteY5" fmla="*/ 257175 h 481013"/>
                    <a:gd name="connsiteX6" fmla="*/ 404812 w 947737"/>
                    <a:gd name="connsiteY6" fmla="*/ 204788 h 481013"/>
                    <a:gd name="connsiteX7" fmla="*/ 461962 w 947737"/>
                    <a:gd name="connsiteY7" fmla="*/ 242888 h 481013"/>
                    <a:gd name="connsiteX8" fmla="*/ 581025 w 947737"/>
                    <a:gd name="connsiteY8" fmla="*/ 209550 h 481013"/>
                    <a:gd name="connsiteX9" fmla="*/ 657225 w 947737"/>
                    <a:gd name="connsiteY9" fmla="*/ 261938 h 481013"/>
                    <a:gd name="connsiteX10" fmla="*/ 738187 w 947737"/>
                    <a:gd name="connsiteY10" fmla="*/ 242888 h 481013"/>
                    <a:gd name="connsiteX11" fmla="*/ 790575 w 947737"/>
                    <a:gd name="connsiteY11" fmla="*/ 304800 h 481013"/>
                    <a:gd name="connsiteX12" fmla="*/ 852487 w 947737"/>
                    <a:gd name="connsiteY12" fmla="*/ 328613 h 481013"/>
                    <a:gd name="connsiteX13" fmla="*/ 881062 w 947737"/>
                    <a:gd name="connsiteY13" fmla="*/ 457200 h 481013"/>
                    <a:gd name="connsiteX14" fmla="*/ 947737 w 947737"/>
                    <a:gd name="connsiteY14" fmla="*/ 481013 h 481013"/>
                    <a:gd name="connsiteX15" fmla="*/ 885825 w 947737"/>
                    <a:gd name="connsiteY15" fmla="*/ 176213 h 481013"/>
                    <a:gd name="connsiteX16" fmla="*/ 519112 w 947737"/>
                    <a:gd name="connsiteY16" fmla="*/ 0 h 481013"/>
                    <a:gd name="connsiteX17" fmla="*/ 85725 w 947737"/>
                    <a:gd name="connsiteY17" fmla="*/ 123825 h 481013"/>
                    <a:gd name="connsiteX18" fmla="*/ 0 w 947737"/>
                    <a:gd name="connsiteY18" fmla="*/ 481013 h 481013"/>
                    <a:gd name="connsiteX0" fmla="*/ 923 w 948660"/>
                    <a:gd name="connsiteY0" fmla="*/ 481013 h 481013"/>
                    <a:gd name="connsiteX1" fmla="*/ 81885 w 948660"/>
                    <a:gd name="connsiteY1" fmla="*/ 428625 h 481013"/>
                    <a:gd name="connsiteX2" fmla="*/ 72360 w 948660"/>
                    <a:gd name="connsiteY2" fmla="*/ 338138 h 481013"/>
                    <a:gd name="connsiteX3" fmla="*/ 162848 w 948660"/>
                    <a:gd name="connsiteY3" fmla="*/ 309563 h 481013"/>
                    <a:gd name="connsiteX4" fmla="*/ 219998 w 948660"/>
                    <a:gd name="connsiteY4" fmla="*/ 233363 h 481013"/>
                    <a:gd name="connsiteX5" fmla="*/ 320010 w 948660"/>
                    <a:gd name="connsiteY5" fmla="*/ 257175 h 481013"/>
                    <a:gd name="connsiteX6" fmla="*/ 405735 w 948660"/>
                    <a:gd name="connsiteY6" fmla="*/ 204788 h 481013"/>
                    <a:gd name="connsiteX7" fmla="*/ 462885 w 948660"/>
                    <a:gd name="connsiteY7" fmla="*/ 242888 h 481013"/>
                    <a:gd name="connsiteX8" fmla="*/ 581948 w 948660"/>
                    <a:gd name="connsiteY8" fmla="*/ 209550 h 481013"/>
                    <a:gd name="connsiteX9" fmla="*/ 658148 w 948660"/>
                    <a:gd name="connsiteY9" fmla="*/ 261938 h 481013"/>
                    <a:gd name="connsiteX10" fmla="*/ 739110 w 948660"/>
                    <a:gd name="connsiteY10" fmla="*/ 242888 h 481013"/>
                    <a:gd name="connsiteX11" fmla="*/ 791498 w 948660"/>
                    <a:gd name="connsiteY11" fmla="*/ 304800 h 481013"/>
                    <a:gd name="connsiteX12" fmla="*/ 853410 w 948660"/>
                    <a:gd name="connsiteY12" fmla="*/ 328613 h 481013"/>
                    <a:gd name="connsiteX13" fmla="*/ 881985 w 948660"/>
                    <a:gd name="connsiteY13" fmla="*/ 457200 h 481013"/>
                    <a:gd name="connsiteX14" fmla="*/ 948660 w 948660"/>
                    <a:gd name="connsiteY14" fmla="*/ 481013 h 481013"/>
                    <a:gd name="connsiteX15" fmla="*/ 886748 w 948660"/>
                    <a:gd name="connsiteY15" fmla="*/ 176213 h 481013"/>
                    <a:gd name="connsiteX16" fmla="*/ 520035 w 948660"/>
                    <a:gd name="connsiteY16" fmla="*/ 0 h 481013"/>
                    <a:gd name="connsiteX17" fmla="*/ 86648 w 948660"/>
                    <a:gd name="connsiteY17" fmla="*/ 123825 h 481013"/>
                    <a:gd name="connsiteX18" fmla="*/ 923 w 94866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6402" h="490538">
                      <a:moveTo>
                        <a:pt x="1521" y="490538"/>
                      </a:moveTo>
                      <a:cubicBezTo>
                        <a:pt x="57084" y="479425"/>
                        <a:pt x="84071" y="463550"/>
                        <a:pt x="89627" y="428625"/>
                      </a:cubicBezTo>
                      <a:cubicBezTo>
                        <a:pt x="103120" y="398463"/>
                        <a:pt x="102327" y="370681"/>
                        <a:pt x="80102" y="338138"/>
                      </a:cubicBezTo>
                      <a:cubicBezTo>
                        <a:pt x="122172" y="338138"/>
                        <a:pt x="147570" y="326231"/>
                        <a:pt x="170590" y="309563"/>
                      </a:cubicBezTo>
                      <a:cubicBezTo>
                        <a:pt x="199165" y="296069"/>
                        <a:pt x="213452" y="273050"/>
                        <a:pt x="227740" y="233363"/>
                      </a:cubicBezTo>
                      <a:cubicBezTo>
                        <a:pt x="265839" y="255587"/>
                        <a:pt x="287271" y="256382"/>
                        <a:pt x="327752" y="257175"/>
                      </a:cubicBezTo>
                      <a:cubicBezTo>
                        <a:pt x="368233" y="251619"/>
                        <a:pt x="394427" y="227012"/>
                        <a:pt x="413477" y="204788"/>
                      </a:cubicBezTo>
                      <a:cubicBezTo>
                        <a:pt x="434908" y="243682"/>
                        <a:pt x="449196" y="242094"/>
                        <a:pt x="470627" y="242888"/>
                      </a:cubicBezTo>
                      <a:cubicBezTo>
                        <a:pt x="517458" y="236538"/>
                        <a:pt x="557146" y="232569"/>
                        <a:pt x="589690" y="209550"/>
                      </a:cubicBezTo>
                      <a:cubicBezTo>
                        <a:pt x="615090" y="241301"/>
                        <a:pt x="623821" y="256382"/>
                        <a:pt x="665890" y="261938"/>
                      </a:cubicBezTo>
                      <a:cubicBezTo>
                        <a:pt x="695258" y="262732"/>
                        <a:pt x="731771" y="261144"/>
                        <a:pt x="746852" y="242888"/>
                      </a:cubicBezTo>
                      <a:cubicBezTo>
                        <a:pt x="757172" y="275431"/>
                        <a:pt x="772252" y="286544"/>
                        <a:pt x="799240" y="304800"/>
                      </a:cubicBezTo>
                      <a:cubicBezTo>
                        <a:pt x="822258" y="324644"/>
                        <a:pt x="840515" y="327818"/>
                        <a:pt x="861152" y="328613"/>
                      </a:cubicBezTo>
                      <a:cubicBezTo>
                        <a:pt x="858770" y="371475"/>
                        <a:pt x="861152" y="414338"/>
                        <a:pt x="889727" y="457200"/>
                      </a:cubicBezTo>
                      <a:cubicBezTo>
                        <a:pt x="914333" y="479425"/>
                        <a:pt x="929415" y="484981"/>
                        <a:pt x="956402" y="481013"/>
                      </a:cubicBezTo>
                      <a:cubicBezTo>
                        <a:pt x="952434" y="367507"/>
                        <a:pt x="946083" y="275431"/>
                        <a:pt x="894490" y="176213"/>
                      </a:cubicBezTo>
                      <a:cubicBezTo>
                        <a:pt x="796064" y="84138"/>
                        <a:pt x="707165" y="13495"/>
                        <a:pt x="527777" y="0"/>
                      </a:cubicBezTo>
                      <a:cubicBezTo>
                        <a:pt x="366646" y="12700"/>
                        <a:pt x="269809" y="8731"/>
                        <a:pt x="94390" y="123825"/>
                      </a:cubicBezTo>
                      <a:cubicBezTo>
                        <a:pt x="27714" y="183357"/>
                        <a:pt x="-8004" y="214313"/>
                        <a:pt x="1521" y="490538"/>
                      </a:cubicBezTo>
                      <a:close/>
                    </a:path>
                  </a:pathLst>
                </a:custGeom>
                <a:solidFill>
                  <a:srgbClr val="472A18"/>
                </a:solidFill>
                <a:ln w="6350" cap="flat" cmpd="sng" algn="ctr">
                  <a:noFill/>
                  <a:prstDash val="solid"/>
                  <a:miter lim="800000"/>
                </a:ln>
                <a:effectLst>
                  <a:outerShdw dist="23000" dir="5400000" rotWithShape="0">
                    <a:srgbClr val="7E502E"/>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pic>
            <p:nvPicPr>
              <p:cNvPr id="94" name="Picture 93">
                <a:extLst>
                  <a:ext uri="{FF2B5EF4-FFF2-40B4-BE49-F238E27FC236}">
                    <a16:creationId xmlns:a16="http://schemas.microsoft.com/office/drawing/2014/main" id="{E6FD04A1-4EA9-47C1-B86C-EC118A50DFED}"/>
                  </a:ext>
                </a:extLst>
              </p:cNvPr>
              <p:cNvPicPr>
                <a:picLocks noChangeAspect="1"/>
              </p:cNvPicPr>
              <p:nvPr/>
            </p:nvPicPr>
            <p:blipFill>
              <a:blip r:embed="rId20"/>
              <a:stretch>
                <a:fillRect/>
              </a:stretch>
            </p:blipFill>
            <p:spPr>
              <a:xfrm rot="20463960">
                <a:off x="4182422" y="4472337"/>
                <a:ext cx="77928" cy="47623"/>
              </a:xfrm>
              <a:prstGeom prst="rect">
                <a:avLst/>
              </a:prstGeom>
            </p:spPr>
          </p:pic>
          <p:pic>
            <p:nvPicPr>
              <p:cNvPr id="95" name="Picture 94">
                <a:extLst>
                  <a:ext uri="{FF2B5EF4-FFF2-40B4-BE49-F238E27FC236}">
                    <a16:creationId xmlns:a16="http://schemas.microsoft.com/office/drawing/2014/main" id="{6A4CE330-9BFA-4FFD-B961-8B4695FEBAFA}"/>
                  </a:ext>
                </a:extLst>
              </p:cNvPr>
              <p:cNvPicPr>
                <a:picLocks noChangeAspect="1"/>
              </p:cNvPicPr>
              <p:nvPr/>
            </p:nvPicPr>
            <p:blipFill>
              <a:blip r:embed="rId20"/>
              <a:stretch>
                <a:fillRect/>
              </a:stretch>
            </p:blipFill>
            <p:spPr>
              <a:xfrm rot="1136040" flipH="1">
                <a:off x="4611526" y="4472336"/>
                <a:ext cx="77928" cy="47623"/>
              </a:xfrm>
              <a:prstGeom prst="rect">
                <a:avLst/>
              </a:prstGeom>
            </p:spPr>
          </p:pic>
        </p:grpSp>
        <p:pic>
          <p:nvPicPr>
            <p:cNvPr id="6" name="Picture 4">
              <a:extLst>
                <a:ext uri="{FF2B5EF4-FFF2-40B4-BE49-F238E27FC236}">
                  <a16:creationId xmlns:a16="http://schemas.microsoft.com/office/drawing/2014/main" id="{189E3444-F14E-4E79-3385-0019718F1BB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905211" y="4926042"/>
              <a:ext cx="644796" cy="2599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37AF6D0-8CF3-FF55-952A-C49852796890}"/>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152662" y="5105752"/>
              <a:ext cx="143565" cy="196910"/>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4"/>
          <p:cNvPicPr>
            <a:picLocks noChangeAspect="1"/>
          </p:cNvPicPr>
          <p:nvPr/>
        </p:nvPicPr>
        <p:blipFill>
          <a:blip r:embed="rId23">
            <a:extLst>
              <a:ext uri="{BEBA8EAE-BF5A-486C-A8C5-ECC9F3942E4B}">
                <a14:imgProps xmlns:a14="http://schemas.microsoft.com/office/drawing/2010/main">
                  <a14:imgLayer r:embed="rId11">
                    <a14:imgEffect>
                      <a14:backgroundRemoval t="4828" b="100000" l="0" r="100000"/>
                    </a14:imgEffect>
                  </a14:imgLayer>
                </a14:imgProps>
              </a:ext>
              <a:ext uri="{28A0092B-C50C-407E-A947-70E740481C1C}">
                <a14:useLocalDpi xmlns:a14="http://schemas.microsoft.com/office/drawing/2010/main" val="0"/>
              </a:ext>
            </a:extLst>
          </a:blip>
          <a:stretch>
            <a:fillRect/>
          </a:stretch>
        </p:blipFill>
        <p:spPr>
          <a:xfrm>
            <a:off x="5649466" y="5722701"/>
            <a:ext cx="1085144" cy="454757"/>
          </a:xfrm>
          <a:prstGeom prst="rect">
            <a:avLst/>
          </a:prstGeom>
        </p:spPr>
      </p:pic>
      <p:pic>
        <p:nvPicPr>
          <p:cNvPr id="138" name="Picture 26" descr="Tony's 4&quot; Round Galaxy Cheese Pizza Case | FoodServiceDirect"/>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rot="232901">
            <a:off x="6053362" y="5393753"/>
            <a:ext cx="558184" cy="561130"/>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9" name="Picture 28" descr="Driftwood Dairy 10724 Lower Azusa Rd El Monte, CA Dairy Products Wholesale  - MapQuest"/>
          <p:cNvPicPr>
            <a:picLocks noChangeAspect="1" noChangeArrowheads="1"/>
          </p:cNvPicPr>
          <p:nvPr/>
        </p:nvPicPr>
        <p:blipFill rotWithShape="1">
          <a:blip r:embed="rId24">
            <a:extLst>
              <a:ext uri="{BEBA8EAE-BF5A-486C-A8C5-ECC9F3942E4B}">
                <a14:imgProps xmlns:a14="http://schemas.microsoft.com/office/drawing/2010/main">
                  <a14:imgLayer r:embed="rId25">
                    <a14:imgEffect>
                      <a14:backgroundRemoval t="10000" b="90000" l="10000" r="90000">
                        <a14:foregroundMark x1="19583" y1="38000" x2="20833" y2="66250"/>
                        <a14:foregroundMark x1="75833" y1="22500" x2="80000" y2="38500"/>
                        <a14:foregroundMark x1="75833" y1="22500" x2="27500" y2="22500"/>
                        <a14:foregroundMark x1="28333" y1="22000" x2="20833" y2="38000"/>
                        <a14:foregroundMark x1="80000" y1="38000" x2="79167" y2="70000"/>
                        <a14:foregroundMark x1="18333" y1="79750" x2="71250" y2="80000"/>
                        <a14:foregroundMark x1="18333" y1="64750" x2="20000" y2="76750"/>
                      </a14:backgroundRemoval>
                    </a14:imgEffect>
                  </a14:imgLayer>
                </a14:imgProps>
              </a:ext>
              <a:ext uri="{28A0092B-C50C-407E-A947-70E740481C1C}">
                <a14:useLocalDpi xmlns:a14="http://schemas.microsoft.com/office/drawing/2010/main" val="0"/>
              </a:ext>
            </a:extLst>
          </a:blip>
          <a:srcRect l="13945" t="18785" r="15097" b="17504"/>
          <a:stretch/>
        </p:blipFill>
        <p:spPr bwMode="auto">
          <a:xfrm rot="20284336">
            <a:off x="10050496" y="5398129"/>
            <a:ext cx="368374" cy="55125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0" name="Picture 2" descr="Green tick checkmark icon Royalty Free Vector Image"/>
          <p:cNvPicPr>
            <a:picLocks noChangeAspect="1" noChangeArrowheads="1"/>
          </p:cNvPicPr>
          <p:nvPr/>
        </p:nvPicPr>
        <p:blipFill rotWithShape="1">
          <a:blip r:embed="rId26">
            <a:extLst>
              <a:ext uri="{BEBA8EAE-BF5A-486C-A8C5-ECC9F3942E4B}">
                <a14:imgProps xmlns:a14="http://schemas.microsoft.com/office/drawing/2010/main">
                  <a14:imgLayer r:embed="rId27">
                    <a14:imgEffect>
                      <a14:backgroundRemoval t="22778" b="70463" l="27300" r="74400"/>
                    </a14:imgEffect>
                  </a14:imgLayer>
                </a14:imgProps>
              </a:ext>
              <a:ext uri="{28A0092B-C50C-407E-A947-70E740481C1C}">
                <a14:useLocalDpi xmlns:a14="http://schemas.microsoft.com/office/drawing/2010/main" val="0"/>
              </a:ext>
            </a:extLst>
          </a:blip>
          <a:srcRect l="27132" t="22234" r="26670" b="29888"/>
          <a:stretch/>
        </p:blipFill>
        <p:spPr bwMode="auto">
          <a:xfrm>
            <a:off x="8953327" y="1515735"/>
            <a:ext cx="1024998" cy="1147245"/>
          </a:xfrm>
          <a:prstGeom prst="rect">
            <a:avLst/>
          </a:prstGeom>
          <a:noFill/>
          <a:effectLst>
            <a:glow rad="1397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ABE609F2-2ADF-0F35-E1F9-2D9A2F7FF930}"/>
              </a:ext>
            </a:extLst>
          </p:cNvPr>
          <p:cNvGrpSpPr/>
          <p:nvPr/>
        </p:nvGrpSpPr>
        <p:grpSpPr>
          <a:xfrm rot="224301">
            <a:off x="10657611" y="3564812"/>
            <a:ext cx="487376" cy="119011"/>
            <a:chOff x="1488734" y="3393104"/>
            <a:chExt cx="566777" cy="147362"/>
          </a:xfrm>
        </p:grpSpPr>
        <p:sp>
          <p:nvSpPr>
            <p:cNvPr id="37" name="Rectangle 36">
              <a:extLst>
                <a:ext uri="{FF2B5EF4-FFF2-40B4-BE49-F238E27FC236}">
                  <a16:creationId xmlns:a16="http://schemas.microsoft.com/office/drawing/2014/main" id="{68DBBB5A-BE0A-C69B-AE1D-48905EE2A8D4}"/>
                </a:ext>
              </a:extLst>
            </p:cNvPr>
            <p:cNvSpPr/>
            <p:nvPr/>
          </p:nvSpPr>
          <p:spPr>
            <a:xfrm>
              <a:off x="1488734" y="3393104"/>
              <a:ext cx="566777" cy="147362"/>
            </a:xfrm>
            <a:prstGeom prst="rect">
              <a:avLst/>
            </a:prstGeom>
            <a:solidFill>
              <a:schemeClr val="bg1"/>
            </a:solidFill>
            <a:ln>
              <a:solidFill>
                <a:srgbClr val="2430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0" name="Picture 79" descr="A blue and orange logo&#10;&#10;Description automatically generated">
              <a:extLst>
                <a:ext uri="{FF2B5EF4-FFF2-40B4-BE49-F238E27FC236}">
                  <a16:creationId xmlns:a16="http://schemas.microsoft.com/office/drawing/2014/main" id="{6FA4696D-843B-33C7-1452-CFD66EE04ADF}"/>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31004" y="3425795"/>
              <a:ext cx="482236" cy="81980"/>
            </a:xfrm>
            <a:prstGeom prst="rect">
              <a:avLst/>
            </a:prstGeom>
          </p:spPr>
        </p:pic>
      </p:gr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5509" y="1653928"/>
            <a:ext cx="6784167" cy="1593121"/>
          </a:xfrm>
          <a:noFill/>
        </p:spPr>
        <p:txBody>
          <a:bodyPr>
            <a:normAutofit/>
          </a:bodyPr>
          <a:lstStyle/>
          <a:p>
            <a:pPr algn="l"/>
            <a:r>
              <a:rPr lang="en-US" sz="7200" dirty="0"/>
              <a:t>Supper Service Example</a:t>
            </a:r>
          </a:p>
        </p:txBody>
      </p:sp>
    </p:spTree>
    <p:custDataLst>
      <p:tags r:id="rId1"/>
    </p:custDataLst>
    <p:extLst>
      <p:ext uri="{BB962C8B-B14F-4D97-AF65-F5344CB8AC3E}">
        <p14:creationId xmlns:p14="http://schemas.microsoft.com/office/powerpoint/2010/main" val="825530712"/>
      </p:ext>
    </p:extLst>
  </p:cSld>
  <p:clrMapOvr>
    <a:masterClrMapping/>
  </p:clrMapOvr>
  <mc:AlternateContent xmlns:mc="http://schemas.openxmlformats.org/markup-compatibility/2006" xmlns:p14="http://schemas.microsoft.com/office/powerpoint/2010/main">
    <mc:Choice Requires="p14">
      <p:transition p14:dur="10" advTm="26024"/>
    </mc:Choice>
    <mc:Fallback xmlns="">
      <p:transition advTm="2602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0"/>
                            </p:stCondLst>
                            <p:childTnLst>
                              <p:par>
                                <p:cTn id="8" presetID="42" presetClass="path" presetSubtype="0" accel="50000" decel="50000" fill="hold" nodeType="afterEffect">
                                  <p:stCondLst>
                                    <p:cond delay="0"/>
                                  </p:stCondLst>
                                  <p:childTnLst>
                                    <p:animMotion origin="layout" path="M -0.55638 -0.00602 L -2.08333E-7 1.11111E-6 " pathEditMode="relative" rAng="0" ptsTypes="AA">
                                      <p:cBhvr>
                                        <p:cTn id="9" dur="2000" fill="hold"/>
                                        <p:tgtEl>
                                          <p:spTgt spid="26"/>
                                        </p:tgtEl>
                                        <p:attrNameLst>
                                          <p:attrName>ppt_x</p:attrName>
                                          <p:attrName>ppt_y</p:attrName>
                                        </p:attrNameLst>
                                      </p:cBhvr>
                                      <p:rCtr x="27812" y="301"/>
                                    </p:animMotion>
                                  </p:childTnLst>
                                </p:cTn>
                              </p:par>
                            </p:childTnLst>
                          </p:cTn>
                        </p:par>
                        <p:par>
                          <p:cTn id="10" fill="hold">
                            <p:stCondLst>
                              <p:cond delay="2000"/>
                            </p:stCondLst>
                            <p:childTnLst>
                              <p:par>
                                <p:cTn id="11" presetID="10"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38"/>
                                        </p:tgtEl>
                                        <p:attrNameLst>
                                          <p:attrName>style.visibility</p:attrName>
                                        </p:attrNameLst>
                                      </p:cBhvr>
                                      <p:to>
                                        <p:strVal val="visible"/>
                                      </p:to>
                                    </p:set>
                                    <p:animEffect transition="in" filter="fade">
                                      <p:cBhvr>
                                        <p:cTn id="16" dur="500"/>
                                        <p:tgtEl>
                                          <p:spTgt spid="138"/>
                                        </p:tgtEl>
                                      </p:cBhvr>
                                    </p:animEffect>
                                  </p:childTnLst>
                                </p:cTn>
                              </p:par>
                            </p:childTnLst>
                          </p:cTn>
                        </p:par>
                        <p:par>
                          <p:cTn id="17" fill="hold">
                            <p:stCondLst>
                              <p:cond delay="2500"/>
                            </p:stCondLst>
                            <p:childTnLst>
                              <p:par>
                                <p:cTn id="18" presetID="42" presetClass="path" presetSubtype="0" accel="50000" decel="50000" fill="hold" nodeType="afterEffect">
                                  <p:stCondLst>
                                    <p:cond delay="0"/>
                                  </p:stCondLst>
                                  <p:childTnLst>
                                    <p:animMotion origin="layout" path="M -2.08333E-7 1.11111E-6 L 0.36328 0.01065 " pathEditMode="relative" rAng="0" ptsTypes="AA">
                                      <p:cBhvr>
                                        <p:cTn id="19" dur="2000" fill="hold"/>
                                        <p:tgtEl>
                                          <p:spTgt spid="26"/>
                                        </p:tgtEl>
                                        <p:attrNameLst>
                                          <p:attrName>ppt_x</p:attrName>
                                          <p:attrName>ppt_y</p:attrName>
                                        </p:attrNameLst>
                                      </p:cBhvr>
                                      <p:rCtr x="18164" y="532"/>
                                    </p:animMotion>
                                  </p:childTnLst>
                                </p:cTn>
                              </p:par>
                              <p:par>
                                <p:cTn id="20" presetID="42" presetClass="path" presetSubtype="0" accel="50000" decel="50000" fill="hold" nodeType="withEffect">
                                  <p:stCondLst>
                                    <p:cond delay="0"/>
                                  </p:stCondLst>
                                  <p:childTnLst>
                                    <p:animMotion origin="layout" path="M -1.04167E-6 -4.81481E-6 L 0.34766 -0.00254 " pathEditMode="relative" rAng="0" ptsTypes="AA">
                                      <p:cBhvr>
                                        <p:cTn id="21" dur="2000" fill="hold"/>
                                        <p:tgtEl>
                                          <p:spTgt spid="138"/>
                                        </p:tgtEl>
                                        <p:attrNameLst>
                                          <p:attrName>ppt_x</p:attrName>
                                          <p:attrName>ppt_y</p:attrName>
                                        </p:attrNameLst>
                                      </p:cBhvr>
                                      <p:rCtr x="17383" y="-139"/>
                                    </p:animMotion>
                                  </p:childTnLst>
                                </p:cTn>
                              </p:par>
                              <p:par>
                                <p:cTn id="22" presetID="42" presetClass="path" presetSubtype="0" accel="50000" decel="50000" fill="hold" nodeType="withEffect">
                                  <p:stCondLst>
                                    <p:cond delay="0"/>
                                  </p:stCondLst>
                                  <p:childTnLst>
                                    <p:animMotion origin="layout" path="M -2.5E-6 -2.59259E-6 L 0.35925 -0.00231 " pathEditMode="relative" rAng="0" ptsTypes="AA">
                                      <p:cBhvr>
                                        <p:cTn id="23" dur="2000" fill="hold"/>
                                        <p:tgtEl>
                                          <p:spTgt spid="5"/>
                                        </p:tgtEl>
                                        <p:attrNameLst>
                                          <p:attrName>ppt_x</p:attrName>
                                          <p:attrName>ppt_y</p:attrName>
                                        </p:attrNameLst>
                                      </p:cBhvr>
                                      <p:rCtr x="17956" y="-116"/>
                                    </p:animMotion>
                                  </p:childTnLst>
                                </p:cTn>
                              </p:par>
                            </p:childTnLst>
                          </p:cTn>
                        </p:par>
                        <p:par>
                          <p:cTn id="24" fill="hold">
                            <p:stCondLst>
                              <p:cond delay="4500"/>
                            </p:stCondLst>
                            <p:childTnLst>
                              <p:par>
                                <p:cTn id="25" presetID="10" presetClass="entr" presetSubtype="0" fill="hold" nodeType="afterEffect">
                                  <p:stCondLst>
                                    <p:cond delay="0"/>
                                  </p:stCondLst>
                                  <p:childTnLst>
                                    <p:set>
                                      <p:cBhvr>
                                        <p:cTn id="26" dur="1" fill="hold">
                                          <p:stCondLst>
                                            <p:cond delay="0"/>
                                          </p:stCondLst>
                                        </p:cTn>
                                        <p:tgtEl>
                                          <p:spTgt spid="139"/>
                                        </p:tgtEl>
                                        <p:attrNameLst>
                                          <p:attrName>style.visibility</p:attrName>
                                        </p:attrNameLst>
                                      </p:cBhvr>
                                      <p:to>
                                        <p:strVal val="visible"/>
                                      </p:to>
                                    </p:set>
                                    <p:animEffect transition="in" filter="fade">
                                      <p:cBhvr>
                                        <p:cTn id="27" dur="500"/>
                                        <p:tgtEl>
                                          <p:spTgt spid="139"/>
                                        </p:tgtEl>
                                      </p:cBhvr>
                                    </p:animEffect>
                                  </p:childTnLst>
                                </p:cTn>
                              </p:par>
                            </p:childTnLst>
                          </p:cTn>
                        </p:par>
                        <p:par>
                          <p:cTn id="28" fill="hold">
                            <p:stCondLst>
                              <p:cond delay="5000"/>
                            </p:stCondLst>
                            <p:childTnLst>
                              <p:par>
                                <p:cTn id="29" presetID="22" presetClass="entr" presetSubtype="8" fill="hold" nodeType="afterEffect">
                                  <p:stCondLst>
                                    <p:cond delay="0"/>
                                  </p:stCondLst>
                                  <p:childTnLst>
                                    <p:set>
                                      <p:cBhvr>
                                        <p:cTn id="30" dur="1" fill="hold">
                                          <p:stCondLst>
                                            <p:cond delay="0"/>
                                          </p:stCondLst>
                                        </p:cTn>
                                        <p:tgtEl>
                                          <p:spTgt spid="140"/>
                                        </p:tgtEl>
                                        <p:attrNameLst>
                                          <p:attrName>style.visibility</p:attrName>
                                        </p:attrNameLst>
                                      </p:cBhvr>
                                      <p:to>
                                        <p:strVal val="visible"/>
                                      </p:to>
                                    </p:set>
                                    <p:animEffect transition="in" filter="wipe(left)">
                                      <p:cBhvr>
                                        <p:cTn id="31"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cxnSp>
        <p:nvCxnSpPr>
          <p:cNvPr id="8" name="Connector: Elbow 7">
            <a:extLst>
              <a:ext uri="{FF2B5EF4-FFF2-40B4-BE49-F238E27FC236}">
                <a16:creationId xmlns:a16="http://schemas.microsoft.com/office/drawing/2014/main" id="{F124AF54-75B8-48C9-99D6-BF88B2BA564B}"/>
              </a:ext>
            </a:extLst>
          </p:cNvPr>
          <p:cNvCxnSpPr>
            <a:cxnSpLocks/>
          </p:cNvCxnSpPr>
          <p:nvPr/>
        </p:nvCxnSpPr>
        <p:spPr>
          <a:xfrm rot="5400000" flipH="1" flipV="1">
            <a:off x="4215573" y="3288986"/>
            <a:ext cx="3267367" cy="1810410"/>
          </a:xfrm>
          <a:prstGeom prst="bentConnector3">
            <a:avLst>
              <a:gd name="adj1" fmla="val 50000"/>
            </a:avLst>
          </a:prstGeom>
          <a:ln>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3" name="Connector: Elbow 32">
            <a:extLst>
              <a:ext uri="{FF2B5EF4-FFF2-40B4-BE49-F238E27FC236}">
                <a16:creationId xmlns:a16="http://schemas.microsoft.com/office/drawing/2014/main" id="{CA17D9D3-B4C4-4C38-A270-5182D694C7AD}"/>
              </a:ext>
            </a:extLst>
          </p:cNvPr>
          <p:cNvCxnSpPr>
            <a:cxnSpLocks/>
          </p:cNvCxnSpPr>
          <p:nvPr/>
        </p:nvCxnSpPr>
        <p:spPr>
          <a:xfrm rot="5400000">
            <a:off x="6835463" y="3466143"/>
            <a:ext cx="1341011" cy="202422"/>
          </a:xfrm>
          <a:prstGeom prst="bentConnector3">
            <a:avLst>
              <a:gd name="adj1" fmla="val 50000"/>
            </a:avLst>
          </a:prstGeom>
          <a:ln w="28575">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4E8DE85F-8E40-4A65-8830-54C8B9D699AA}"/>
              </a:ext>
            </a:extLst>
          </p:cNvPr>
          <p:cNvCxnSpPr>
            <a:cxnSpLocks/>
          </p:cNvCxnSpPr>
          <p:nvPr/>
        </p:nvCxnSpPr>
        <p:spPr>
          <a:xfrm flipV="1">
            <a:off x="5194298" y="2698838"/>
            <a:ext cx="5934913" cy="1054068"/>
          </a:xfrm>
          <a:prstGeom prst="straightConnector1">
            <a:avLst/>
          </a:prstGeom>
          <a:ln>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4" name="Connector: Elbow 33">
            <a:extLst>
              <a:ext uri="{FF2B5EF4-FFF2-40B4-BE49-F238E27FC236}">
                <a16:creationId xmlns:a16="http://schemas.microsoft.com/office/drawing/2014/main" id="{E907439C-CCB6-4FDA-B58D-1F4B419859C6}"/>
              </a:ext>
            </a:extLst>
          </p:cNvPr>
          <p:cNvCxnSpPr>
            <a:cxnSpLocks/>
          </p:cNvCxnSpPr>
          <p:nvPr/>
        </p:nvCxnSpPr>
        <p:spPr>
          <a:xfrm rot="16200000" flipH="1">
            <a:off x="8527356" y="2244284"/>
            <a:ext cx="1629609" cy="370427"/>
          </a:xfrm>
          <a:prstGeom prst="bentConnector3">
            <a:avLst>
              <a:gd name="adj1" fmla="val 50000"/>
            </a:avLst>
          </a:prstGeom>
          <a:ln w="28575">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2" name="Flowchart: Connector 1">
            <a:extLst>
              <a:ext uri="{FF2B5EF4-FFF2-40B4-BE49-F238E27FC236}">
                <a16:creationId xmlns:a16="http://schemas.microsoft.com/office/drawing/2014/main" id="{08FB5C1D-B5DB-DB15-BEFD-47F364CA2B7B}"/>
              </a:ext>
            </a:extLst>
          </p:cNvPr>
          <p:cNvSpPr/>
          <p:nvPr/>
        </p:nvSpPr>
        <p:spPr>
          <a:xfrm>
            <a:off x="-1924581" y="596765"/>
            <a:ext cx="4303294" cy="4385236"/>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Flowchart: Connector 2">
            <a:extLst>
              <a:ext uri="{FF2B5EF4-FFF2-40B4-BE49-F238E27FC236}">
                <a16:creationId xmlns:a16="http://schemas.microsoft.com/office/drawing/2014/main" id="{F1C581C3-5E3D-47C5-84B0-36145049D508}"/>
              </a:ext>
            </a:extLst>
          </p:cNvPr>
          <p:cNvSpPr/>
          <p:nvPr/>
        </p:nvSpPr>
        <p:spPr>
          <a:xfrm>
            <a:off x="2323884" y="68207"/>
            <a:ext cx="2772340" cy="2162050"/>
          </a:xfrm>
          <a:prstGeom prst="flowChartConnector">
            <a:avLst/>
          </a:prstGeom>
          <a:solidFill>
            <a:schemeClr val="bg1"/>
          </a:solidFill>
          <a:ln w="127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tlCol="0" anchor="ctr"/>
          <a:lstStyle/>
          <a:p>
            <a:pPr lvl="0" algn="ctr">
              <a:defRPr/>
            </a:pPr>
            <a:r>
              <a:rPr lang="en-US" dirty="0">
                <a:solidFill>
                  <a:schemeClr val="tx2">
                    <a:lumMod val="50000"/>
                  </a:schemeClr>
                </a:solidFill>
                <a:latin typeface="Century Gothic" panose="020B0502020202020204" pitchFamily="34" charset="0"/>
              </a:rPr>
              <a:t>Meal service lasts for 30 mins immediately after the Bell rings.</a:t>
            </a:r>
          </a:p>
        </p:txBody>
      </p:sp>
      <p:sp>
        <p:nvSpPr>
          <p:cNvPr id="11" name="Flowchart: Connector 10">
            <a:extLst>
              <a:ext uri="{FF2B5EF4-FFF2-40B4-BE49-F238E27FC236}">
                <a16:creationId xmlns:a16="http://schemas.microsoft.com/office/drawing/2014/main" id="{35934073-70AB-4050-B939-2EDC2BD89D5A}"/>
              </a:ext>
            </a:extLst>
          </p:cNvPr>
          <p:cNvSpPr/>
          <p:nvPr/>
        </p:nvSpPr>
        <p:spPr>
          <a:xfrm>
            <a:off x="2396972" y="2287307"/>
            <a:ext cx="2699252" cy="2162050"/>
          </a:xfrm>
          <a:prstGeom prst="flowChartConnector">
            <a:avLst/>
          </a:prstGeom>
          <a:solidFill>
            <a:schemeClr val="bg1"/>
          </a:solidFill>
          <a:ln w="127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tlCol="0" anchor="ctr"/>
          <a:lstStyle/>
          <a:p>
            <a:pPr lvl="0" algn="ctr">
              <a:defRPr/>
            </a:pPr>
            <a:r>
              <a:rPr lang="en-US" dirty="0">
                <a:solidFill>
                  <a:schemeClr val="tx2">
                    <a:lumMod val="50000"/>
                  </a:schemeClr>
                </a:solidFill>
                <a:latin typeface="Century Gothic" panose="020B0502020202020204" pitchFamily="34" charset="0"/>
              </a:rPr>
              <a:t>Food Services Staff serves meals to participants from the community</a:t>
            </a:r>
            <a:endParaRPr lang="en-US" dirty="0">
              <a:solidFill>
                <a:schemeClr val="tx2">
                  <a:lumMod val="50000"/>
                </a:schemeClr>
              </a:solidFill>
            </a:endParaRPr>
          </a:p>
        </p:txBody>
      </p:sp>
      <p:sp>
        <p:nvSpPr>
          <p:cNvPr id="12" name="Flowchart: Connector 11">
            <a:extLst>
              <a:ext uri="{FF2B5EF4-FFF2-40B4-BE49-F238E27FC236}">
                <a16:creationId xmlns:a16="http://schemas.microsoft.com/office/drawing/2014/main" id="{1E58AA5D-B9CD-4AF5-A3C5-B699C2DD4849}"/>
              </a:ext>
            </a:extLst>
          </p:cNvPr>
          <p:cNvSpPr/>
          <p:nvPr/>
        </p:nvSpPr>
        <p:spPr>
          <a:xfrm>
            <a:off x="2377932" y="4527283"/>
            <a:ext cx="2699244" cy="2162050"/>
          </a:xfrm>
          <a:prstGeom prst="flowChartConnector">
            <a:avLst/>
          </a:prstGeom>
          <a:solidFill>
            <a:schemeClr val="bg1"/>
          </a:solidFill>
          <a:ln w="127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tlCol="0" anchor="ctr" anchorCtr="0"/>
          <a:lstStyle/>
          <a:p>
            <a:pPr lvl="0" algn="ctr">
              <a:defRPr/>
            </a:pPr>
            <a:r>
              <a:rPr lang="en-US" dirty="0">
                <a:solidFill>
                  <a:schemeClr val="tx2">
                    <a:lumMod val="50000"/>
                  </a:schemeClr>
                </a:solidFill>
                <a:latin typeface="Century Gothic" panose="020B0502020202020204" pitchFamily="34" charset="0"/>
              </a:rPr>
              <a:t>ASP Staff assists at the Supper carts and the first 10 mins of community service. </a:t>
            </a:r>
          </a:p>
        </p:txBody>
      </p:sp>
      <p:sp>
        <p:nvSpPr>
          <p:cNvPr id="18" name="Flowchart: Connector 17">
            <a:extLst>
              <a:ext uri="{FF2B5EF4-FFF2-40B4-BE49-F238E27FC236}">
                <a16:creationId xmlns:a16="http://schemas.microsoft.com/office/drawing/2014/main" id="{34C59FC5-22EB-4AEF-9F42-F65ACE1DD450}"/>
              </a:ext>
            </a:extLst>
          </p:cNvPr>
          <p:cNvSpPr/>
          <p:nvPr/>
        </p:nvSpPr>
        <p:spPr>
          <a:xfrm>
            <a:off x="5377580" y="-235549"/>
            <a:ext cx="3868438" cy="4024967"/>
          </a:xfrm>
          <a:prstGeom prst="flowChartConnector">
            <a:avLst/>
          </a:prstGeom>
          <a:solidFill>
            <a:schemeClr val="bg1"/>
          </a:solidFill>
          <a:ln w="127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wrap="square" rtlCol="0" anchor="ctr">
            <a:spAutoFit/>
          </a:bodyPr>
          <a:lstStyle/>
          <a:p>
            <a:pPr algn="ctr">
              <a:defRPr/>
            </a:pPr>
            <a:r>
              <a:rPr lang="en-US" dirty="0">
                <a:solidFill>
                  <a:srgbClr val="000000"/>
                </a:solidFill>
                <a:latin typeface="Century Gothic" panose="020B0502020202020204" pitchFamily="34" charset="0"/>
              </a:rPr>
              <a:t>ASP </a:t>
            </a:r>
            <a:r>
              <a:rPr lang="en-US" dirty="0">
                <a:solidFill>
                  <a:srgbClr val="242424"/>
                </a:solidFill>
                <a:latin typeface="Century Gothic" panose="020B0502020202020204" pitchFamily="34" charset="0"/>
              </a:rPr>
              <a:t>Staff must ensure reimbursable meals are served BEFORE recording the meals on the ASP/Community Forms. Meals served that are not reimbursable cannot be claimed.</a:t>
            </a:r>
            <a:endParaRPr lang="en-US" dirty="0">
              <a:solidFill>
                <a:srgbClr val="000000"/>
              </a:solidFill>
              <a:latin typeface="Century Gothic" panose="020B0502020202020204" pitchFamily="34" charset="0"/>
            </a:endParaRPr>
          </a:p>
        </p:txBody>
      </p:sp>
      <p:sp>
        <p:nvSpPr>
          <p:cNvPr id="19" name="Flowchart: Connector 18">
            <a:extLst>
              <a:ext uri="{FF2B5EF4-FFF2-40B4-BE49-F238E27FC236}">
                <a16:creationId xmlns:a16="http://schemas.microsoft.com/office/drawing/2014/main" id="{73D12AE2-AAB4-4D17-A8B1-A90661D3309B}"/>
              </a:ext>
            </a:extLst>
          </p:cNvPr>
          <p:cNvSpPr/>
          <p:nvPr/>
        </p:nvSpPr>
        <p:spPr>
          <a:xfrm>
            <a:off x="5677085" y="4155251"/>
            <a:ext cx="2971345" cy="2466915"/>
          </a:xfrm>
          <a:prstGeom prst="flowChartConnector">
            <a:avLst/>
          </a:prstGeom>
          <a:solidFill>
            <a:schemeClr val="bg1"/>
          </a:solidFill>
          <a:ln w="127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wrap="square" rtlCol="0" anchor="ctr">
            <a:spAutoFit/>
          </a:bodyPr>
          <a:lstStyle/>
          <a:p>
            <a:pPr lvl="0" algn="ctr">
              <a:defRPr/>
            </a:pPr>
            <a:r>
              <a:rPr lang="en-US" dirty="0">
                <a:solidFill>
                  <a:srgbClr val="000000"/>
                </a:solidFill>
                <a:latin typeface="Century Gothic" panose="020B0502020202020204" pitchFamily="34" charset="0"/>
              </a:rPr>
              <a:t>Meals are consumed in the designated eating area. No food may leave the campus.</a:t>
            </a:r>
          </a:p>
        </p:txBody>
      </p:sp>
      <p:sp>
        <p:nvSpPr>
          <p:cNvPr id="20" name="Flowchart: Connector 19">
            <a:extLst>
              <a:ext uri="{FF2B5EF4-FFF2-40B4-BE49-F238E27FC236}">
                <a16:creationId xmlns:a16="http://schemas.microsoft.com/office/drawing/2014/main" id="{72B36928-A4FB-4620-9649-AD6DDFB1397E}"/>
              </a:ext>
            </a:extLst>
          </p:cNvPr>
          <p:cNvSpPr/>
          <p:nvPr/>
        </p:nvSpPr>
        <p:spPr>
          <a:xfrm>
            <a:off x="8677067" y="2904313"/>
            <a:ext cx="3088468" cy="3245941"/>
          </a:xfrm>
          <a:prstGeom prst="flowChartConnector">
            <a:avLst/>
          </a:prstGeom>
          <a:solidFill>
            <a:schemeClr val="bg1"/>
          </a:solidFill>
          <a:ln w="127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spAutoFit/>
          </a:bodyPr>
          <a:lstStyle/>
          <a:p>
            <a:pPr lvl="0" algn="ctr">
              <a:defRPr/>
            </a:pPr>
            <a:r>
              <a:rPr lang="en-US" dirty="0">
                <a:solidFill>
                  <a:srgbClr val="000000"/>
                </a:solidFill>
                <a:latin typeface="Century Gothic" panose="020B0502020202020204" pitchFamily="34" charset="0"/>
              </a:rPr>
              <a:t>Communicate with ASP to ensure at least one point of service remains open for the entire 30-minute meal service.</a:t>
            </a:r>
          </a:p>
        </p:txBody>
      </p:sp>
      <p:cxnSp>
        <p:nvCxnSpPr>
          <p:cNvPr id="25" name="Connector: Elbow 24">
            <a:extLst>
              <a:ext uri="{FF2B5EF4-FFF2-40B4-BE49-F238E27FC236}">
                <a16:creationId xmlns:a16="http://schemas.microsoft.com/office/drawing/2014/main" id="{D51BCACE-8954-4D08-B30D-797D9616EAE2}"/>
              </a:ext>
            </a:extLst>
          </p:cNvPr>
          <p:cNvCxnSpPr/>
          <p:nvPr/>
        </p:nvCxnSpPr>
        <p:spPr>
          <a:xfrm rot="10800000" flipH="1" flipV="1">
            <a:off x="2526303" y="3495307"/>
            <a:ext cx="1" cy="1485107"/>
          </a:xfrm>
          <a:prstGeom prst="bentConnector3">
            <a:avLst>
              <a:gd name="adj1" fmla="val -22860000000"/>
            </a:avLst>
          </a:prstGeom>
          <a:ln w="28575">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7" name="Connector: Elbow 26">
            <a:extLst>
              <a:ext uri="{FF2B5EF4-FFF2-40B4-BE49-F238E27FC236}">
                <a16:creationId xmlns:a16="http://schemas.microsoft.com/office/drawing/2014/main" id="{AFDB9295-B2CC-4933-8176-3B3D7446B2AE}"/>
              </a:ext>
            </a:extLst>
          </p:cNvPr>
          <p:cNvCxnSpPr/>
          <p:nvPr/>
        </p:nvCxnSpPr>
        <p:spPr>
          <a:xfrm rot="10800000" flipH="1" flipV="1">
            <a:off x="2526302" y="1507924"/>
            <a:ext cx="1" cy="1485107"/>
          </a:xfrm>
          <a:prstGeom prst="bentConnector3">
            <a:avLst>
              <a:gd name="adj1" fmla="val -22860000000"/>
            </a:avLst>
          </a:prstGeom>
          <a:ln w="28575">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35" name="Title 3">
            <a:extLst>
              <a:ext uri="{FF2B5EF4-FFF2-40B4-BE49-F238E27FC236}">
                <a16:creationId xmlns:a16="http://schemas.microsoft.com/office/drawing/2014/main" id="{C32F6B6E-4BEF-4D27-B73C-347FF10522DD}"/>
              </a:ext>
            </a:extLst>
          </p:cNvPr>
          <p:cNvSpPr txBox="1">
            <a:spLocks/>
          </p:cNvSpPr>
          <p:nvPr/>
        </p:nvSpPr>
        <p:spPr>
          <a:xfrm>
            <a:off x="24340" y="2031669"/>
            <a:ext cx="2291381" cy="1888218"/>
          </a:xfrm>
          <a:prstGeom prst="rect">
            <a:avLst/>
          </a:prstGeom>
          <a:noFill/>
          <a:ln w="28575">
            <a:no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a:solidFill>
                  <a:schemeClr val="bg1"/>
                </a:solidFill>
                <a:latin typeface="Century Gothic" panose="020B0502020202020204" pitchFamily="34" charset="0"/>
              </a:rPr>
              <a:t>Community Cart </a:t>
            </a:r>
          </a:p>
          <a:p>
            <a:pPr algn="l"/>
            <a:r>
              <a:rPr lang="en-US" sz="2800" b="1" dirty="0">
                <a:solidFill>
                  <a:schemeClr val="bg1"/>
                </a:solidFill>
                <a:latin typeface="Century Gothic" panose="020B0502020202020204" pitchFamily="34" charset="0"/>
              </a:rPr>
              <a:t>Service</a:t>
            </a:r>
          </a:p>
        </p:txBody>
      </p:sp>
      <p:sp>
        <p:nvSpPr>
          <p:cNvPr id="21" name="Rectangle 20">
            <a:extLst>
              <a:ext uri="{FF2B5EF4-FFF2-40B4-BE49-F238E27FC236}">
                <a16:creationId xmlns:a16="http://schemas.microsoft.com/office/drawing/2014/main" id="{542D3577-B3F9-45F9-BDE7-D02E7C99D2B2}"/>
              </a:ext>
            </a:extLst>
          </p:cNvPr>
          <p:cNvSpPr/>
          <p:nvPr/>
        </p:nvSpPr>
        <p:spPr>
          <a:xfrm>
            <a:off x="4343129" y="6516087"/>
            <a:ext cx="8352972" cy="334707"/>
          </a:xfrm>
          <a:prstGeom prst="rect">
            <a:avLst/>
          </a:prstGeom>
        </p:spPr>
        <p:txBody>
          <a:bodyPr wrap="square">
            <a:spAutoFit/>
          </a:bodyPr>
          <a:lstStyle/>
          <a:p>
            <a:pPr marL="0" marR="0" lvl="2" indent="0" algn="l" defTabSz="457200" rtl="0" eaLnBrk="1" fontAlgn="auto" latinLnBrk="0" hangingPunct="1">
              <a:lnSpc>
                <a:spcPct val="90000"/>
              </a:lnSpc>
              <a:spcBef>
                <a:spcPts val="0"/>
              </a:spcBef>
              <a:spcAft>
                <a:spcPts val="800"/>
              </a:spcAft>
              <a:buClrTx/>
              <a:buSzTx/>
              <a:buFontTx/>
              <a:buNone/>
              <a:tabLst/>
              <a:defRPr/>
            </a:pPr>
            <a:r>
              <a:rPr kumimoji="0" lang="en-US" sz="1750" b="0" i="0" u="none" strike="noStrike" kern="1200" cap="none" spc="0" normalizeH="0" baseline="0" noProof="0" dirty="0">
                <a:ln>
                  <a:noFill/>
                </a:ln>
                <a:solidFill>
                  <a:schemeClr val="bg1"/>
                </a:solidFill>
                <a:effectLst/>
                <a:uLnTx/>
                <a:uFillTx/>
                <a:latin typeface="Calibri"/>
                <a:ea typeface="+mn-ea"/>
                <a:cs typeface="+mn-cs"/>
              </a:rPr>
              <a:t>*Exceptions may apply. AFSS approval is required to serve at alternate serving times.</a:t>
            </a:r>
          </a:p>
        </p:txBody>
      </p:sp>
      <p:sp>
        <p:nvSpPr>
          <p:cNvPr id="16" name="Flowchart: Connector 15">
            <a:extLst>
              <a:ext uri="{FF2B5EF4-FFF2-40B4-BE49-F238E27FC236}">
                <a16:creationId xmlns:a16="http://schemas.microsoft.com/office/drawing/2014/main" id="{94658303-A6FA-9853-B421-779D84DB6B54}"/>
              </a:ext>
            </a:extLst>
          </p:cNvPr>
          <p:cNvSpPr/>
          <p:nvPr/>
        </p:nvSpPr>
        <p:spPr>
          <a:xfrm>
            <a:off x="1036981" y="4120818"/>
            <a:ext cx="851659" cy="8129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Flowchart: Connector 22">
            <a:extLst>
              <a:ext uri="{FF2B5EF4-FFF2-40B4-BE49-F238E27FC236}">
                <a16:creationId xmlns:a16="http://schemas.microsoft.com/office/drawing/2014/main" id="{CF14DAAC-E45C-3E6B-130B-FAC878D43ECB}"/>
              </a:ext>
            </a:extLst>
          </p:cNvPr>
          <p:cNvSpPr/>
          <p:nvPr/>
        </p:nvSpPr>
        <p:spPr>
          <a:xfrm>
            <a:off x="441049" y="4522681"/>
            <a:ext cx="922159" cy="91546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708CEF5A-9388-3880-8173-D39CBDDC187B}"/>
              </a:ext>
            </a:extLst>
          </p:cNvPr>
          <p:cNvGrpSpPr/>
          <p:nvPr/>
        </p:nvGrpSpPr>
        <p:grpSpPr>
          <a:xfrm>
            <a:off x="9711562" y="560913"/>
            <a:ext cx="2359246" cy="2228470"/>
            <a:chOff x="9898562" y="707746"/>
            <a:chExt cx="2359246" cy="2228470"/>
          </a:xfrm>
        </p:grpSpPr>
        <p:sp>
          <p:nvSpPr>
            <p:cNvPr id="6" name="Flowchart: Connector 5">
              <a:extLst>
                <a:ext uri="{FF2B5EF4-FFF2-40B4-BE49-F238E27FC236}">
                  <a16:creationId xmlns:a16="http://schemas.microsoft.com/office/drawing/2014/main" id="{A4A7A1E7-EA34-BC72-BD50-E2042A4B144D}"/>
                </a:ext>
              </a:extLst>
            </p:cNvPr>
            <p:cNvSpPr/>
            <p:nvPr/>
          </p:nvSpPr>
          <p:spPr>
            <a:xfrm>
              <a:off x="10000614" y="707746"/>
              <a:ext cx="2257194" cy="2228470"/>
            </a:xfrm>
            <a:prstGeom prst="flowChartConnector">
              <a:avLst/>
            </a:prstGeom>
            <a:solidFill>
              <a:srgbClr val="7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836D17F-7E6B-B3AF-0574-49526CEBF28D}"/>
                </a:ext>
              </a:extLst>
            </p:cNvPr>
            <p:cNvSpPr txBox="1"/>
            <p:nvPr/>
          </p:nvSpPr>
          <p:spPr>
            <a:xfrm>
              <a:off x="9898562" y="1173302"/>
              <a:ext cx="2359246" cy="1477328"/>
            </a:xfrm>
            <a:prstGeom prst="rect">
              <a:avLst/>
            </a:prstGeom>
            <a:noFill/>
          </p:spPr>
          <p:txBody>
            <a:bodyPr wrap="square">
              <a:spAutoFit/>
            </a:bodyPr>
            <a:lstStyle/>
            <a:p>
              <a:pPr marL="130175" lvl="0" algn="ctr" defTabSz="914400">
                <a:spcBef>
                  <a:spcPct val="0"/>
                </a:spcBef>
                <a:buClr>
                  <a:srgbClr val="000000"/>
                </a:buClr>
                <a:defRPr/>
              </a:pPr>
              <a:r>
                <a:rPr lang="en-US" altLang="en-US" b="1" kern="0" dirty="0">
                  <a:solidFill>
                    <a:schemeClr val="bg1"/>
                  </a:solidFill>
                  <a:ea typeface="Verdana"/>
                  <a:cs typeface="Verdana"/>
                </a:rPr>
                <a:t>Redirect program students to the program serving area to receive their meals. </a:t>
              </a:r>
              <a:endParaRPr kumimoji="0" lang="en-US" altLang="en-US" b="1" i="0" u="none" strike="noStrike" kern="0" cap="none" spc="0" normalizeH="0" baseline="0" noProof="0" dirty="0">
                <a:ln>
                  <a:noFill/>
                </a:ln>
                <a:solidFill>
                  <a:schemeClr val="bg1"/>
                </a:solidFill>
                <a:effectLst/>
                <a:uLnTx/>
                <a:uFillTx/>
                <a:latin typeface="Calibri"/>
                <a:ea typeface="Verdana"/>
                <a:cs typeface="Verdana"/>
              </a:endParaRPr>
            </a:p>
          </p:txBody>
        </p:sp>
      </p:grpSp>
    </p:spTree>
    <p:custDataLst>
      <p:tags r:id="rId1"/>
    </p:custDataLst>
    <p:extLst>
      <p:ext uri="{BB962C8B-B14F-4D97-AF65-F5344CB8AC3E}">
        <p14:creationId xmlns:p14="http://schemas.microsoft.com/office/powerpoint/2010/main" val="3268014265"/>
      </p:ext>
    </p:extLst>
  </p:cSld>
  <p:clrMapOvr>
    <a:masterClrMapping/>
  </p:clrMapOvr>
  <mc:AlternateContent xmlns:mc="http://schemas.openxmlformats.org/markup-compatibility/2006" xmlns:p159="http://schemas.microsoft.com/office/powerpoint/2015/09/main">
    <mc:Choice Requires="p159">
      <p:transition spd="slow" advTm="79619">
        <p159:morph option="byObject"/>
      </p:transition>
    </mc:Choice>
    <mc:Fallback xmlns="">
      <p:transition spd="slow" advTm="796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0-#ppt_w/2"/>
                                          </p:val>
                                        </p:tav>
                                        <p:tav tm="100000">
                                          <p:val>
                                            <p:strVal val="#ppt_x"/>
                                          </p:val>
                                        </p:tav>
                                      </p:tavLst>
                                    </p:anim>
                                    <p:anim calcmode="lin" valueType="num">
                                      <p:cBhvr additive="base">
                                        <p:cTn id="8"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up)">
                                      <p:cBhvr>
                                        <p:cTn id="21" dur="500"/>
                                        <p:tgtEl>
                                          <p:spTgt spid="27"/>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22" presetClass="entr" presetSubtype="8"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par>
                          <p:cTn id="29" fill="hold">
                            <p:stCondLst>
                              <p:cond delay="1000"/>
                            </p:stCondLst>
                            <p:childTnLst>
                              <p:par>
                                <p:cTn id="30" presetID="1" presetClass="entr" presetSubtype="0"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up)">
                                      <p:cBhvr>
                                        <p:cTn id="36" dur="500"/>
                                        <p:tgtEl>
                                          <p:spTgt spid="25"/>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down)">
                                      <p:cBhvr>
                                        <p:cTn id="45" dur="500"/>
                                        <p:tgtEl>
                                          <p:spTgt spid="8"/>
                                        </p:tgtEl>
                                      </p:cBhvr>
                                    </p:animEffect>
                                  </p:childTnLst>
                                </p:cTn>
                              </p:par>
                              <p:par>
                                <p:cTn id="46" presetID="10" presetClass="exit" presetSubtype="0" fill="hold" nodeType="withEffect">
                                  <p:stCondLst>
                                    <p:cond delay="0"/>
                                  </p:stCondLst>
                                  <p:childTnLst>
                                    <p:animEffect transition="out" filter="fade">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7"/>
                                        </p:tgtEl>
                                        <p:attrNameLst>
                                          <p:attrName>style.visibility</p:attrName>
                                        </p:attrNameLst>
                                      </p:cBhvr>
                                      <p:to>
                                        <p:strVal val="hidden"/>
                                      </p:to>
                                    </p:set>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wipe(up)">
                                      <p:cBhvr>
                                        <p:cTn id="59" dur="500"/>
                                        <p:tgtEl>
                                          <p:spTgt spid="33"/>
                                        </p:tgtEl>
                                      </p:cBhvr>
                                    </p:animEffect>
                                  </p:childTnLst>
                                </p:cTn>
                              </p:par>
                            </p:childTnLst>
                          </p:cTn>
                        </p:par>
                        <p:par>
                          <p:cTn id="60" fill="hold">
                            <p:stCondLst>
                              <p:cond delay="500"/>
                            </p:stCondLst>
                            <p:childTnLst>
                              <p:par>
                                <p:cTn id="61" presetID="10" presetClass="entr" presetSubtype="0" fill="hold" grpId="0" nodeType="after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500"/>
                                        <p:tgtEl>
                                          <p:spTgt spid="19"/>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nodeType="clickEffect">
                                  <p:stCondLst>
                                    <p:cond delay="0"/>
                                  </p:stCondLst>
                                  <p:childTnLst>
                                    <p:set>
                                      <p:cBhvr>
                                        <p:cTn id="67" dur="1" fill="hold">
                                          <p:stCondLst>
                                            <p:cond delay="0"/>
                                          </p:stCondLst>
                                        </p:cTn>
                                        <p:tgtEl>
                                          <p:spTgt spid="34"/>
                                        </p:tgtEl>
                                        <p:attrNameLst>
                                          <p:attrName>style.visibility</p:attrName>
                                        </p:attrNameLst>
                                      </p:cBhvr>
                                      <p:to>
                                        <p:strVal val="visible"/>
                                      </p:to>
                                    </p:set>
                                    <p:animEffect transition="in" filter="wipe(up)">
                                      <p:cBhvr>
                                        <p:cTn id="68" dur="500"/>
                                        <p:tgtEl>
                                          <p:spTgt spid="34"/>
                                        </p:tgtEl>
                                      </p:cBhvr>
                                    </p:animEffect>
                                  </p:childTnLst>
                                </p:cTn>
                              </p:par>
                            </p:childTnLst>
                          </p:cTn>
                        </p:par>
                        <p:par>
                          <p:cTn id="69" fill="hold">
                            <p:stCondLst>
                              <p:cond delay="500"/>
                            </p:stCondLst>
                            <p:childTnLst>
                              <p:par>
                                <p:cTn id="70" presetID="10" presetClass="entr" presetSubtype="0" fill="hold" grpId="0" nodeType="after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fade">
                                      <p:cBhvr>
                                        <p:cTn id="7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P spid="18" grpId="0" animBg="1"/>
      <p:bldP spid="19" grpId="0" animBg="1"/>
      <p:bldP spid="20" grpId="0" animBg="1"/>
      <p:bldP spid="35" grpId="0" animBg="1"/>
      <p:bldP spid="21"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15196" y="-15462"/>
            <a:ext cx="12207196" cy="1143000"/>
          </a:xfrm>
        </p:spPr>
        <p:txBody>
          <a:bodyPr>
            <a:noAutofit/>
          </a:bodyPr>
          <a:lstStyle/>
          <a:p>
            <a:r>
              <a:rPr lang="en-US" sz="9600" dirty="0"/>
              <a:t>Counting and Claiming Forms</a:t>
            </a:r>
          </a:p>
        </p:txBody>
      </p:sp>
      <p:grpSp>
        <p:nvGrpSpPr>
          <p:cNvPr id="13" name="Group 12">
            <a:extLst>
              <a:ext uri="{FF2B5EF4-FFF2-40B4-BE49-F238E27FC236}">
                <a16:creationId xmlns:a16="http://schemas.microsoft.com/office/drawing/2014/main" id="{DA2C1784-A556-32C1-01FC-E619583CCEA3}"/>
              </a:ext>
            </a:extLst>
          </p:cNvPr>
          <p:cNvGrpSpPr/>
          <p:nvPr/>
        </p:nvGrpSpPr>
        <p:grpSpPr>
          <a:xfrm>
            <a:off x="0" y="1488836"/>
            <a:ext cx="6083303" cy="4812581"/>
            <a:chOff x="-15196" y="1488836"/>
            <a:chExt cx="6083303" cy="4812581"/>
          </a:xfrm>
        </p:grpSpPr>
        <p:grpSp>
          <p:nvGrpSpPr>
            <p:cNvPr id="27" name="Group 26">
              <a:extLst>
                <a:ext uri="{FF2B5EF4-FFF2-40B4-BE49-F238E27FC236}">
                  <a16:creationId xmlns:a16="http://schemas.microsoft.com/office/drawing/2014/main" id="{7D6AFA70-E612-483C-A227-1F4B1A0F28A8}"/>
                </a:ext>
              </a:extLst>
            </p:cNvPr>
            <p:cNvGrpSpPr/>
            <p:nvPr/>
          </p:nvGrpSpPr>
          <p:grpSpPr>
            <a:xfrm>
              <a:off x="-15196" y="1488836"/>
              <a:ext cx="6083303" cy="4812581"/>
              <a:chOff x="12697" y="1066172"/>
              <a:chExt cx="6083303" cy="4808885"/>
            </a:xfrm>
            <a:solidFill>
              <a:srgbClr val="7F0000"/>
            </a:solidFill>
          </p:grpSpPr>
          <p:sp>
            <p:nvSpPr>
              <p:cNvPr id="12" name="Rectangle 11">
                <a:extLst>
                  <a:ext uri="{FF2B5EF4-FFF2-40B4-BE49-F238E27FC236}">
                    <a16:creationId xmlns:a16="http://schemas.microsoft.com/office/drawing/2014/main" id="{B0D235EE-BFAC-4E05-AA96-6F5BE8752ECC}"/>
                  </a:ext>
                </a:extLst>
              </p:cNvPr>
              <p:cNvSpPr/>
              <p:nvPr/>
            </p:nvSpPr>
            <p:spPr>
              <a:xfrm>
                <a:off x="12697" y="1279718"/>
                <a:ext cx="6083303" cy="459533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C4E72F98-2908-4985-8C6B-CE695F17955E}"/>
                  </a:ext>
                </a:extLst>
              </p:cNvPr>
              <p:cNvGrpSpPr/>
              <p:nvPr/>
            </p:nvGrpSpPr>
            <p:grpSpPr>
              <a:xfrm>
                <a:off x="837539" y="1066172"/>
                <a:ext cx="4267553" cy="4725918"/>
                <a:chOff x="836285" y="997719"/>
                <a:chExt cx="4267553" cy="4725918"/>
              </a:xfrm>
              <a:grpFill/>
            </p:grpSpPr>
            <p:sp>
              <p:nvSpPr>
                <p:cNvPr id="16" name="Title 3">
                  <a:extLst>
                    <a:ext uri="{FF2B5EF4-FFF2-40B4-BE49-F238E27FC236}">
                      <a16:creationId xmlns:a16="http://schemas.microsoft.com/office/drawing/2014/main" id="{5988228D-2F35-4637-B984-7E0B14B6AEFC}"/>
                    </a:ext>
                  </a:extLst>
                </p:cNvPr>
                <p:cNvSpPr txBox="1">
                  <a:spLocks/>
                </p:cNvSpPr>
                <p:nvPr/>
              </p:nvSpPr>
              <p:spPr>
                <a:xfrm>
                  <a:off x="836285" y="997719"/>
                  <a:ext cx="3838910" cy="1143000"/>
                </a:xfrm>
                <a:prstGeom prst="rect">
                  <a:avLst/>
                </a:prstGeom>
                <a:no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a:solidFill>
                        <a:schemeClr val="bg1"/>
                      </a:solidFill>
                      <a:latin typeface="Century Gothic" panose="020B0502020202020204" pitchFamily="34" charset="0"/>
                    </a:rPr>
                    <a:t>ASP Supper Grid Sheet</a:t>
                  </a:r>
                </a:p>
              </p:txBody>
            </p:sp>
            <p:sp>
              <p:nvSpPr>
                <p:cNvPr id="20" name="Title 3">
                  <a:extLst>
                    <a:ext uri="{FF2B5EF4-FFF2-40B4-BE49-F238E27FC236}">
                      <a16:creationId xmlns:a16="http://schemas.microsoft.com/office/drawing/2014/main" id="{502B396E-FB38-4BE6-A34A-37F580F4A51D}"/>
                    </a:ext>
                  </a:extLst>
                </p:cNvPr>
                <p:cNvSpPr txBox="1">
                  <a:spLocks/>
                </p:cNvSpPr>
                <p:nvPr/>
              </p:nvSpPr>
              <p:spPr>
                <a:xfrm>
                  <a:off x="1080258" y="5285502"/>
                  <a:ext cx="1136683" cy="438135"/>
                </a:xfrm>
                <a:prstGeom prst="rect">
                  <a:avLst/>
                </a:prstGeom>
                <a:grpFill/>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solidFill>
                        <a:schemeClr val="bg1"/>
                      </a:solidFill>
                      <a:latin typeface="Century Gothic" panose="020B0502020202020204" pitchFamily="34" charset="0"/>
                    </a:rPr>
                    <a:t>5-Day </a:t>
                  </a:r>
                </a:p>
              </p:txBody>
            </p:sp>
            <p:sp>
              <p:nvSpPr>
                <p:cNvPr id="22" name="Title 3">
                  <a:extLst>
                    <a:ext uri="{FF2B5EF4-FFF2-40B4-BE49-F238E27FC236}">
                      <a16:creationId xmlns:a16="http://schemas.microsoft.com/office/drawing/2014/main" id="{CD09CD8A-5D7B-4F11-A444-24ABC19D54D2}"/>
                    </a:ext>
                  </a:extLst>
                </p:cNvPr>
                <p:cNvSpPr txBox="1">
                  <a:spLocks/>
                </p:cNvSpPr>
                <p:nvPr/>
              </p:nvSpPr>
              <p:spPr>
                <a:xfrm>
                  <a:off x="3967155" y="5279630"/>
                  <a:ext cx="1136683" cy="438135"/>
                </a:xfrm>
                <a:prstGeom prst="rect">
                  <a:avLst/>
                </a:prstGeom>
                <a:grpFill/>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solidFill>
                        <a:schemeClr val="bg1"/>
                      </a:solidFill>
                      <a:latin typeface="Century Gothic" panose="020B0502020202020204" pitchFamily="34" charset="0"/>
                    </a:rPr>
                    <a:t>1-Day </a:t>
                  </a:r>
                </a:p>
              </p:txBody>
            </p:sp>
          </p:grpSp>
        </p:grpSp>
        <p:graphicFrame>
          <p:nvGraphicFramePr>
            <p:cNvPr id="8" name="Object 7">
              <a:extLst>
                <a:ext uri="{FF2B5EF4-FFF2-40B4-BE49-F238E27FC236}">
                  <a16:creationId xmlns:a16="http://schemas.microsoft.com/office/drawing/2014/main" id="{A80280A2-D22D-EC14-80C4-3FE4E7D4135A}"/>
                </a:ext>
              </a:extLst>
            </p:cNvPr>
            <p:cNvGraphicFramePr>
              <a:graphicFrameLocks noChangeAspect="1"/>
            </p:cNvGraphicFramePr>
            <p:nvPr>
              <p:extLst>
                <p:ext uri="{D42A27DB-BD31-4B8C-83A1-F6EECF244321}">
                  <p14:modId xmlns:p14="http://schemas.microsoft.com/office/powerpoint/2010/main" val="3810279464"/>
                </p:ext>
              </p:extLst>
            </p:nvPr>
          </p:nvGraphicFramePr>
          <p:xfrm>
            <a:off x="231099" y="2363199"/>
            <a:ext cx="2660217" cy="3444894"/>
          </p:xfrm>
          <a:graphic>
            <a:graphicData uri="http://schemas.openxmlformats.org/presentationml/2006/ole">
              <mc:AlternateContent xmlns:mc="http://schemas.openxmlformats.org/markup-compatibility/2006">
                <mc:Choice xmlns:v="urn:schemas-microsoft-com:vml" Requires="v">
                  <p:oleObj name="Acrobat Document" r:id="rId3" imgW="4663440" imgH="6034757" progId="Acrobat.Document.2020">
                    <p:embed/>
                  </p:oleObj>
                </mc:Choice>
                <mc:Fallback>
                  <p:oleObj name="Acrobat Document" r:id="rId3" imgW="4663440" imgH="6034757" progId="Acrobat.Document.2020">
                    <p:embed/>
                    <p:pic>
                      <p:nvPicPr>
                        <p:cNvPr id="8" name="Object 7">
                          <a:extLst>
                            <a:ext uri="{FF2B5EF4-FFF2-40B4-BE49-F238E27FC236}">
                              <a16:creationId xmlns:a16="http://schemas.microsoft.com/office/drawing/2014/main" id="{A80280A2-D22D-EC14-80C4-3FE4E7D4135A}"/>
                            </a:ext>
                          </a:extLst>
                        </p:cNvPr>
                        <p:cNvPicPr/>
                        <p:nvPr/>
                      </p:nvPicPr>
                      <p:blipFill>
                        <a:blip r:embed="rId4"/>
                        <a:stretch>
                          <a:fillRect/>
                        </a:stretch>
                      </p:blipFill>
                      <p:spPr>
                        <a:xfrm>
                          <a:off x="231099" y="2363199"/>
                          <a:ext cx="2660217" cy="3444894"/>
                        </a:xfrm>
                        <a:prstGeom prst="rect">
                          <a:avLst/>
                        </a:prstGeom>
                        <a:ln>
                          <a:solidFill>
                            <a:srgbClr val="000000"/>
                          </a:solidFill>
                        </a:ln>
                      </p:spPr>
                    </p:pic>
                  </p:oleObj>
                </mc:Fallback>
              </mc:AlternateContent>
            </a:graphicData>
          </a:graphic>
        </p:graphicFrame>
        <p:graphicFrame>
          <p:nvGraphicFramePr>
            <p:cNvPr id="9" name="Object 8">
              <a:extLst>
                <a:ext uri="{FF2B5EF4-FFF2-40B4-BE49-F238E27FC236}">
                  <a16:creationId xmlns:a16="http://schemas.microsoft.com/office/drawing/2014/main" id="{3191CB97-9EB8-BC03-3932-F35E9D6F575F}"/>
                </a:ext>
              </a:extLst>
            </p:cNvPr>
            <p:cNvGraphicFramePr>
              <a:graphicFrameLocks noChangeAspect="1"/>
            </p:cNvGraphicFramePr>
            <p:nvPr>
              <p:extLst>
                <p:ext uri="{D42A27DB-BD31-4B8C-83A1-F6EECF244321}">
                  <p14:modId xmlns:p14="http://schemas.microsoft.com/office/powerpoint/2010/main" val="2962396671"/>
                </p:ext>
              </p:extLst>
            </p:nvPr>
          </p:nvGraphicFramePr>
          <p:xfrm>
            <a:off x="3128226" y="2363199"/>
            <a:ext cx="2660216" cy="3438590"/>
          </p:xfrm>
          <a:graphic>
            <a:graphicData uri="http://schemas.openxmlformats.org/presentationml/2006/ole">
              <mc:AlternateContent xmlns:mc="http://schemas.openxmlformats.org/markup-compatibility/2006">
                <mc:Choice xmlns:v="urn:schemas-microsoft-com:vml" Requires="v">
                  <p:oleObj name="Acrobat Document" r:id="rId5" imgW="4663440" imgH="6034757" progId="Acrobat.Document.2020">
                    <p:embed/>
                  </p:oleObj>
                </mc:Choice>
                <mc:Fallback>
                  <p:oleObj name="Acrobat Document" r:id="rId5" imgW="4663440" imgH="6034757" progId="Acrobat.Document.2020">
                    <p:embed/>
                    <p:pic>
                      <p:nvPicPr>
                        <p:cNvPr id="9" name="Object 8">
                          <a:extLst>
                            <a:ext uri="{FF2B5EF4-FFF2-40B4-BE49-F238E27FC236}">
                              <a16:creationId xmlns:a16="http://schemas.microsoft.com/office/drawing/2014/main" id="{3191CB97-9EB8-BC03-3932-F35E9D6F575F}"/>
                            </a:ext>
                          </a:extLst>
                        </p:cNvPr>
                        <p:cNvPicPr/>
                        <p:nvPr/>
                      </p:nvPicPr>
                      <p:blipFill>
                        <a:blip r:embed="rId6"/>
                        <a:stretch>
                          <a:fillRect/>
                        </a:stretch>
                      </p:blipFill>
                      <p:spPr>
                        <a:xfrm>
                          <a:off x="3128226" y="2363199"/>
                          <a:ext cx="2660216" cy="3438590"/>
                        </a:xfrm>
                        <a:prstGeom prst="rect">
                          <a:avLst/>
                        </a:prstGeom>
                        <a:ln>
                          <a:solidFill>
                            <a:srgbClr val="000000"/>
                          </a:solidFill>
                        </a:ln>
                      </p:spPr>
                    </p:pic>
                  </p:oleObj>
                </mc:Fallback>
              </mc:AlternateContent>
            </a:graphicData>
          </a:graphic>
        </p:graphicFrame>
      </p:grpSp>
      <p:grpSp>
        <p:nvGrpSpPr>
          <p:cNvPr id="15" name="Group 14">
            <a:extLst>
              <a:ext uri="{FF2B5EF4-FFF2-40B4-BE49-F238E27FC236}">
                <a16:creationId xmlns:a16="http://schemas.microsoft.com/office/drawing/2014/main" id="{C4692C45-5717-D1AB-625F-51709E6D3640}"/>
              </a:ext>
            </a:extLst>
          </p:cNvPr>
          <p:cNvGrpSpPr/>
          <p:nvPr/>
        </p:nvGrpSpPr>
        <p:grpSpPr>
          <a:xfrm>
            <a:off x="6215574" y="1477756"/>
            <a:ext cx="5976426" cy="4823661"/>
            <a:chOff x="6215574" y="1474048"/>
            <a:chExt cx="5976426" cy="4823661"/>
          </a:xfrm>
        </p:grpSpPr>
        <p:grpSp>
          <p:nvGrpSpPr>
            <p:cNvPr id="28" name="Group 27">
              <a:extLst>
                <a:ext uri="{FF2B5EF4-FFF2-40B4-BE49-F238E27FC236}">
                  <a16:creationId xmlns:a16="http://schemas.microsoft.com/office/drawing/2014/main" id="{ABE4FD05-7F9D-4554-9257-EF04355B568C}"/>
                </a:ext>
              </a:extLst>
            </p:cNvPr>
            <p:cNvGrpSpPr/>
            <p:nvPr/>
          </p:nvGrpSpPr>
          <p:grpSpPr>
            <a:xfrm>
              <a:off x="6215574" y="1474048"/>
              <a:ext cx="5976426" cy="4823661"/>
              <a:chOff x="6232984" y="1051395"/>
              <a:chExt cx="5976426" cy="4823661"/>
            </a:xfrm>
            <a:solidFill>
              <a:srgbClr val="7F0000"/>
            </a:solidFill>
          </p:grpSpPr>
          <p:sp>
            <p:nvSpPr>
              <p:cNvPr id="26" name="Rectangle 25">
                <a:extLst>
                  <a:ext uri="{FF2B5EF4-FFF2-40B4-BE49-F238E27FC236}">
                    <a16:creationId xmlns:a16="http://schemas.microsoft.com/office/drawing/2014/main" id="{ACA2EBA4-D0C1-4A9A-9D42-2C77FC517AC2}"/>
                  </a:ext>
                </a:extLst>
              </p:cNvPr>
              <p:cNvSpPr/>
              <p:nvPr/>
            </p:nvSpPr>
            <p:spPr>
              <a:xfrm>
                <a:off x="6232984" y="1279717"/>
                <a:ext cx="5976426" cy="459533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6228B572-79A5-4E39-8C22-CFDD17264938}"/>
                  </a:ext>
                </a:extLst>
              </p:cNvPr>
              <p:cNvGrpSpPr/>
              <p:nvPr/>
            </p:nvGrpSpPr>
            <p:grpSpPr>
              <a:xfrm>
                <a:off x="7232312" y="1051395"/>
                <a:ext cx="4049106" cy="4724570"/>
                <a:chOff x="7028626" y="938848"/>
                <a:chExt cx="4049106" cy="4724570"/>
              </a:xfrm>
              <a:grpFill/>
            </p:grpSpPr>
            <p:sp>
              <p:nvSpPr>
                <p:cNvPr id="17" name="Title 3">
                  <a:extLst>
                    <a:ext uri="{FF2B5EF4-FFF2-40B4-BE49-F238E27FC236}">
                      <a16:creationId xmlns:a16="http://schemas.microsoft.com/office/drawing/2014/main" id="{B99215E7-6C93-4681-996D-05EEE1C19FB5}"/>
                    </a:ext>
                  </a:extLst>
                </p:cNvPr>
                <p:cNvSpPr txBox="1">
                  <a:spLocks/>
                </p:cNvSpPr>
                <p:nvPr/>
              </p:nvSpPr>
              <p:spPr>
                <a:xfrm>
                  <a:off x="7056188" y="938848"/>
                  <a:ext cx="3838910" cy="1143000"/>
                </a:xfrm>
                <a:prstGeom prst="rect">
                  <a:avLst/>
                </a:prstGeom>
                <a:no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a:solidFill>
                        <a:schemeClr val="bg1"/>
                      </a:solidFill>
                      <a:latin typeface="Century Gothic" panose="020B0502020202020204" pitchFamily="34" charset="0"/>
                    </a:rPr>
                    <a:t>Community Roster</a:t>
                  </a:r>
                </a:p>
              </p:txBody>
            </p:sp>
            <p:sp>
              <p:nvSpPr>
                <p:cNvPr id="23" name="Title 3">
                  <a:extLst>
                    <a:ext uri="{FF2B5EF4-FFF2-40B4-BE49-F238E27FC236}">
                      <a16:creationId xmlns:a16="http://schemas.microsoft.com/office/drawing/2014/main" id="{55015362-5A26-4A2F-A8A6-8978FDEEB0F6}"/>
                    </a:ext>
                  </a:extLst>
                </p:cNvPr>
                <p:cNvSpPr txBox="1">
                  <a:spLocks/>
                </p:cNvSpPr>
                <p:nvPr/>
              </p:nvSpPr>
              <p:spPr>
                <a:xfrm>
                  <a:off x="7028626" y="5225283"/>
                  <a:ext cx="1136683" cy="438135"/>
                </a:xfrm>
                <a:prstGeom prst="rect">
                  <a:avLst/>
                </a:prstGeom>
                <a:grpFill/>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solidFill>
                        <a:schemeClr val="bg1"/>
                      </a:solidFill>
                      <a:latin typeface="Century Gothic" panose="020B0502020202020204" pitchFamily="34" charset="0"/>
                    </a:rPr>
                    <a:t>5-Day </a:t>
                  </a:r>
                </a:p>
              </p:txBody>
            </p:sp>
            <p:sp>
              <p:nvSpPr>
                <p:cNvPr id="24" name="Title 3">
                  <a:extLst>
                    <a:ext uri="{FF2B5EF4-FFF2-40B4-BE49-F238E27FC236}">
                      <a16:creationId xmlns:a16="http://schemas.microsoft.com/office/drawing/2014/main" id="{4A2F2873-D566-44D5-8881-707209EA36F7}"/>
                    </a:ext>
                  </a:extLst>
                </p:cNvPr>
                <p:cNvSpPr txBox="1">
                  <a:spLocks/>
                </p:cNvSpPr>
                <p:nvPr/>
              </p:nvSpPr>
              <p:spPr>
                <a:xfrm>
                  <a:off x="9941049" y="5212393"/>
                  <a:ext cx="1136683" cy="438135"/>
                </a:xfrm>
                <a:prstGeom prst="rect">
                  <a:avLst/>
                </a:prstGeom>
                <a:grpFill/>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solidFill>
                        <a:schemeClr val="bg1"/>
                      </a:solidFill>
                      <a:latin typeface="Century Gothic" panose="020B0502020202020204" pitchFamily="34" charset="0"/>
                    </a:rPr>
                    <a:t>1-Day </a:t>
                  </a:r>
                </a:p>
              </p:txBody>
            </p:sp>
          </p:grpSp>
        </p:grpSp>
        <p:pic>
          <p:nvPicPr>
            <p:cNvPr id="3" name="Picture 2" descr="A weekly meal planner with black text&#10;&#10;Description automatically generated with medium confidence">
              <a:extLst>
                <a:ext uri="{FF2B5EF4-FFF2-40B4-BE49-F238E27FC236}">
                  <a16:creationId xmlns:a16="http://schemas.microsoft.com/office/drawing/2014/main" id="{2BCE9F23-1F19-8F74-C113-D7A52A4B699F}"/>
                </a:ext>
              </a:extLst>
            </p:cNvPr>
            <p:cNvPicPr>
              <a:picLocks noChangeAspect="1"/>
            </p:cNvPicPr>
            <p:nvPr/>
          </p:nvPicPr>
          <p:blipFill>
            <a:blip r:embed="rId7"/>
            <a:stretch>
              <a:fillRect/>
            </a:stretch>
          </p:blipFill>
          <p:spPr>
            <a:xfrm>
              <a:off x="6521399" y="2337213"/>
              <a:ext cx="2644896" cy="3436535"/>
            </a:xfrm>
            <a:prstGeom prst="rect">
              <a:avLst/>
            </a:prstGeom>
          </p:spPr>
        </p:pic>
        <p:pic>
          <p:nvPicPr>
            <p:cNvPr id="6" name="Picture 5" descr="A paper with black lines&#10;&#10;Description automatically generated">
              <a:extLst>
                <a:ext uri="{FF2B5EF4-FFF2-40B4-BE49-F238E27FC236}">
                  <a16:creationId xmlns:a16="http://schemas.microsoft.com/office/drawing/2014/main" id="{DF95A51F-6084-363F-BAB9-66625BC80086}"/>
                </a:ext>
              </a:extLst>
            </p:cNvPr>
            <p:cNvPicPr>
              <a:picLocks noChangeAspect="1"/>
            </p:cNvPicPr>
            <p:nvPr/>
          </p:nvPicPr>
          <p:blipFill>
            <a:blip r:embed="rId8"/>
            <a:stretch>
              <a:fillRect/>
            </a:stretch>
          </p:blipFill>
          <p:spPr>
            <a:xfrm>
              <a:off x="9350913" y="2363199"/>
              <a:ext cx="2634062" cy="3410839"/>
            </a:xfrm>
            <a:prstGeom prst="rect">
              <a:avLst/>
            </a:prstGeom>
          </p:spPr>
        </p:pic>
      </p:grpSp>
    </p:spTree>
    <p:extLst>
      <p:ext uri="{BB962C8B-B14F-4D97-AF65-F5344CB8AC3E}">
        <p14:creationId xmlns:p14="http://schemas.microsoft.com/office/powerpoint/2010/main" val="1772197500"/>
      </p:ext>
    </p:extLst>
  </p:cSld>
  <p:clrMapOvr>
    <a:masterClrMapping/>
  </p:clrMapOvr>
  <mc:AlternateContent xmlns:mc="http://schemas.openxmlformats.org/markup-compatibility/2006" xmlns:p159="http://schemas.microsoft.com/office/powerpoint/2015/09/main">
    <mc:Choice Requires="p159">
      <p:transition spd="slow" advTm="37798">
        <p159:morph option="byObject"/>
      </p:transition>
    </mc:Choice>
    <mc:Fallback xmlns="">
      <p:transition spd="slow" advTm="3779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5" name="Flowchart: Connector 4">
            <a:extLst>
              <a:ext uri="{FF2B5EF4-FFF2-40B4-BE49-F238E27FC236}">
                <a16:creationId xmlns:a16="http://schemas.microsoft.com/office/drawing/2014/main" id="{A1E9903A-A257-9137-F11B-03B1A94832EC}"/>
              </a:ext>
            </a:extLst>
          </p:cNvPr>
          <p:cNvSpPr/>
          <p:nvPr/>
        </p:nvSpPr>
        <p:spPr>
          <a:xfrm>
            <a:off x="5102632" y="-1027653"/>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4131568" y="347190"/>
            <a:ext cx="9201820" cy="1143000"/>
          </a:xfrm>
        </p:spPr>
        <p:txBody>
          <a:bodyPr>
            <a:normAutofit fontScale="90000"/>
          </a:bodyPr>
          <a:lstStyle/>
          <a:p>
            <a:r>
              <a:rPr lang="en-US" dirty="0">
                <a:solidFill>
                  <a:schemeClr val="tx2">
                    <a:lumMod val="50000"/>
                  </a:schemeClr>
                </a:solidFill>
              </a:rPr>
              <a:t>ASP Supper Grid Sheet</a:t>
            </a:r>
          </a:p>
        </p:txBody>
      </p:sp>
      <p:sp>
        <p:nvSpPr>
          <p:cNvPr id="32" name="Rectangle 31">
            <a:extLst>
              <a:ext uri="{FF2B5EF4-FFF2-40B4-BE49-F238E27FC236}">
                <a16:creationId xmlns:a16="http://schemas.microsoft.com/office/drawing/2014/main" id="{6E1CB8EB-B99E-4647-98EA-48959EA99265}"/>
              </a:ext>
            </a:extLst>
          </p:cNvPr>
          <p:cNvSpPr/>
          <p:nvPr/>
        </p:nvSpPr>
        <p:spPr>
          <a:xfrm>
            <a:off x="6379624" y="1113972"/>
            <a:ext cx="5661706" cy="458647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33" name="Rectangle 32">
            <a:extLst>
              <a:ext uri="{FF2B5EF4-FFF2-40B4-BE49-F238E27FC236}">
                <a16:creationId xmlns:a16="http://schemas.microsoft.com/office/drawing/2014/main" id="{29AD117F-4F81-4F3A-AAB9-C76223833CC6}"/>
              </a:ext>
            </a:extLst>
          </p:cNvPr>
          <p:cNvSpPr/>
          <p:nvPr/>
        </p:nvSpPr>
        <p:spPr>
          <a:xfrm>
            <a:off x="5812377" y="2705359"/>
            <a:ext cx="5819553" cy="3650230"/>
          </a:xfrm>
          <a:prstGeom prst="rect">
            <a:avLst/>
          </a:prstGeom>
          <a:noFill/>
        </p:spPr>
        <p:txBody>
          <a:bodyPr wrap="square" lIns="91440" tIns="45720" rIns="91440" bIns="45720" anchor="t">
            <a:spAutoFit/>
          </a:bodyPr>
          <a:lstStyle/>
          <a:p>
            <a:pPr marL="342900" marR="0" lvl="0" indent="-342900" algn="l" defTabSz="457200" rtl="0" eaLnBrk="1" fontAlgn="auto" latinLnBrk="0" hangingPunct="1">
              <a:lnSpc>
                <a:spcPct val="80000"/>
              </a:lnSpc>
              <a:spcBef>
                <a:spcPts val="0"/>
              </a:spcBef>
              <a:spcAft>
                <a:spcPts val="40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Only</a:t>
            </a:r>
            <a:r>
              <a:rPr kumimoji="0" lang="en-US" sz="2200" b="0" i="0" u="none" strike="noStrike" kern="1200" cap="none" spc="0" normalizeH="0" noProof="0" dirty="0">
                <a:ln>
                  <a:noFill/>
                </a:ln>
                <a:solidFill>
                  <a:schemeClr val="tx2">
                    <a:lumMod val="50000"/>
                  </a:schemeClr>
                </a:solidFill>
                <a:effectLst/>
                <a:uLnTx/>
                <a:uFillTx/>
                <a:latin typeface="Century Gothic" panose="020B0502020202020204" pitchFamily="34" charset="0"/>
              </a:rPr>
              <a:t> trained</a:t>
            </a:r>
            <a:r>
              <a:rPr lang="en-US" sz="2200" dirty="0">
                <a:solidFill>
                  <a:schemeClr val="tx2">
                    <a:lumMod val="50000"/>
                  </a:schemeClr>
                </a:solidFill>
                <a:latin typeface="Century Gothic" panose="020B0502020202020204" pitchFamily="34" charset="0"/>
              </a:rPr>
              <a:t> staff </a:t>
            </a:r>
            <a:r>
              <a:rPr kumimoji="0" lang="en-US" sz="22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may record meals.</a:t>
            </a:r>
          </a:p>
          <a:p>
            <a:pPr marL="342900" indent="-342900">
              <a:lnSpc>
                <a:spcPct val="80000"/>
              </a:lnSpc>
              <a:spcAft>
                <a:spcPts val="400"/>
              </a:spcAft>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Complete heading, date, and record all programs.</a:t>
            </a:r>
          </a:p>
          <a:p>
            <a:pPr marL="342900" indent="-342900">
              <a:lnSpc>
                <a:spcPct val="80000"/>
              </a:lnSpc>
              <a:spcAft>
                <a:spcPts val="400"/>
              </a:spcAft>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Verify and initial the compliance box daily.</a:t>
            </a:r>
          </a:p>
          <a:p>
            <a:pPr marL="342900" indent="-342900">
              <a:lnSpc>
                <a:spcPct val="80000"/>
              </a:lnSpc>
              <a:spcAft>
                <a:spcPts val="400"/>
              </a:spcAft>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ea typeface="Calibri"/>
                <a:cs typeface="Calibri"/>
              </a:rPr>
              <a:t>POS staff should focus solely on counting reimbursable meals. </a:t>
            </a:r>
          </a:p>
          <a:p>
            <a:pPr marL="342900" indent="-342900">
              <a:lnSpc>
                <a:spcPct val="80000"/>
              </a:lnSpc>
              <a:spcAft>
                <a:spcPts val="400"/>
              </a:spcAft>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Mark each meal in numerical order with a slash or x</a:t>
            </a:r>
            <a:r>
              <a:rPr lang="en-US" sz="2200" b="0" i="0" dirty="0">
                <a:solidFill>
                  <a:schemeClr val="tx2">
                    <a:lumMod val="50000"/>
                  </a:schemeClr>
                </a:solidFill>
                <a:effectLst/>
                <a:latin typeface="Century Gothic" panose="020B0502020202020204" pitchFamily="34" charset="0"/>
              </a:rPr>
              <a:t> </a:t>
            </a:r>
            <a:r>
              <a:rPr lang="en-US" sz="2200" b="1" i="0" dirty="0">
                <a:solidFill>
                  <a:srgbClr val="7F0000"/>
                </a:solidFill>
                <a:effectLst/>
                <a:latin typeface="Century Gothic" panose="020B0502020202020204" pitchFamily="34" charset="0"/>
              </a:rPr>
              <a:t>AFTER</a:t>
            </a:r>
            <a:r>
              <a:rPr lang="en-US" sz="2200" b="0" i="0" dirty="0">
                <a:solidFill>
                  <a:schemeClr val="tx2">
                    <a:lumMod val="50000"/>
                  </a:schemeClr>
                </a:solidFill>
                <a:effectLst/>
                <a:latin typeface="Century Gothic" panose="020B0502020202020204" pitchFamily="34" charset="0"/>
              </a:rPr>
              <a:t> a reimbursable meal is served. </a:t>
            </a:r>
            <a:endParaRPr lang="en-US" sz="2200" dirty="0">
              <a:solidFill>
                <a:schemeClr val="tx2">
                  <a:lumMod val="50000"/>
                </a:schemeClr>
              </a:solidFill>
              <a:latin typeface="Century Gothic" panose="020B0502020202020204" pitchFamily="34" charset="0"/>
              <a:ea typeface="Calibri"/>
              <a:cs typeface="Calibri"/>
            </a:endParaRPr>
          </a:p>
          <a:p>
            <a:pPr marL="342900" indent="-342900">
              <a:lnSpc>
                <a:spcPct val="80000"/>
              </a:lnSpc>
              <a:spcAft>
                <a:spcPts val="400"/>
              </a:spcAft>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Record total meal counts daily.</a:t>
            </a:r>
          </a:p>
          <a:p>
            <a:pPr marL="342900" indent="-342900">
              <a:lnSpc>
                <a:spcPct val="80000"/>
              </a:lnSpc>
              <a:spcAft>
                <a:spcPts val="400"/>
              </a:spcAft>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Submit to FS Manager daily.</a:t>
            </a:r>
          </a:p>
        </p:txBody>
      </p:sp>
      <p:sp>
        <p:nvSpPr>
          <p:cNvPr id="40" name="TextBox 39">
            <a:extLst>
              <a:ext uri="{FF2B5EF4-FFF2-40B4-BE49-F238E27FC236}">
                <a16:creationId xmlns:a16="http://schemas.microsoft.com/office/drawing/2014/main" id="{6C8CA4EA-14A6-4FB2-AA19-DFFDA1CDD15E}"/>
              </a:ext>
            </a:extLst>
          </p:cNvPr>
          <p:cNvSpPr txBox="1"/>
          <p:nvPr/>
        </p:nvSpPr>
        <p:spPr>
          <a:xfrm>
            <a:off x="5680946" y="1506528"/>
            <a:ext cx="6082414" cy="1084399"/>
          </a:xfrm>
          <a:prstGeom prst="rect">
            <a:avLst/>
          </a:prstGeom>
          <a:noFill/>
        </p:spPr>
        <p:txBody>
          <a:bodyPr wrap="square">
            <a:spAutoFit/>
          </a:bodyPr>
          <a:lstStyle/>
          <a:p>
            <a:pPr marL="0" marR="0" lvl="0" indent="0" algn="l" defTabSz="457200" rtl="0" eaLnBrk="1" fontAlgn="auto" latinLnBrk="0" hangingPunct="1">
              <a:lnSpc>
                <a:spcPct val="80000"/>
              </a:lnSpc>
              <a:spcBef>
                <a:spcPts val="0"/>
              </a:spcBef>
              <a:spcAft>
                <a:spcPts val="800"/>
              </a:spcAft>
              <a:buClrTx/>
              <a:buSzTx/>
              <a:buFontTx/>
              <a:buNone/>
              <a:tabLst/>
              <a:defRPr/>
            </a:pPr>
            <a:r>
              <a:rPr kumimoji="0" lang="en-US" sz="22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These forms record reimbursable meals distributed to the </a:t>
            </a:r>
            <a:r>
              <a:rPr kumimoji="0" lang="en-US" sz="2200" b="1" i="0" u="none" strike="noStrike" kern="1200" cap="none" spc="0" normalizeH="0" baseline="0" noProof="0" dirty="0">
                <a:ln>
                  <a:noFill/>
                </a:ln>
                <a:solidFill>
                  <a:srgbClr val="7F0000"/>
                </a:solidFill>
                <a:effectLst/>
                <a:uLnTx/>
                <a:uFillTx/>
                <a:latin typeface="Century Gothic" panose="020B0502020202020204" pitchFamily="34" charset="0"/>
              </a:rPr>
              <a:t>afterschool program students only.</a:t>
            </a:r>
          </a:p>
          <a:p>
            <a:pPr marL="568325" marR="0" lvl="0" indent="-331788" algn="l" defTabSz="457200" rtl="0" eaLnBrk="1" fontAlgn="auto" latinLnBrk="0" hangingPunct="1">
              <a:lnSpc>
                <a:spcPct val="100000"/>
              </a:lnSpc>
              <a:spcBef>
                <a:spcPts val="0"/>
              </a:spcBef>
              <a:spcAft>
                <a:spcPts val="0"/>
              </a:spcAft>
              <a:buClrTx/>
              <a:buSzTx/>
              <a:buFont typeface="Wingdings" pitchFamily="2" charset="2"/>
              <a:buChar char="Ø"/>
              <a:tabLst/>
              <a:defRPr/>
            </a:pPr>
            <a:endParaRPr kumimoji="0" lang="en-US" sz="5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Flowchart: Connector 5">
            <a:extLst>
              <a:ext uri="{FF2B5EF4-FFF2-40B4-BE49-F238E27FC236}">
                <a16:creationId xmlns:a16="http://schemas.microsoft.com/office/drawing/2014/main" id="{4B3E2A3B-4316-6F47-8A68-8642BD75A485}"/>
              </a:ext>
            </a:extLst>
          </p:cNvPr>
          <p:cNvSpPr/>
          <p:nvPr/>
        </p:nvSpPr>
        <p:spPr>
          <a:xfrm>
            <a:off x="-888782" y="145471"/>
            <a:ext cx="6302920" cy="6155989"/>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itle 3">
            <a:extLst>
              <a:ext uri="{FF2B5EF4-FFF2-40B4-BE49-F238E27FC236}">
                <a16:creationId xmlns:a16="http://schemas.microsoft.com/office/drawing/2014/main" id="{502B396E-FB38-4BE6-A34A-37F580F4A51D}"/>
              </a:ext>
            </a:extLst>
          </p:cNvPr>
          <p:cNvSpPr txBox="1">
            <a:spLocks/>
          </p:cNvSpPr>
          <p:nvPr/>
        </p:nvSpPr>
        <p:spPr>
          <a:xfrm>
            <a:off x="646692" y="3840858"/>
            <a:ext cx="1136683" cy="438135"/>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solidFill>
                  <a:srgbClr val="FFFFFF"/>
                </a:solidFill>
                <a:latin typeface="Century Gothic" panose="020B0502020202020204" pitchFamily="34" charset="0"/>
              </a:rPr>
              <a:t>5-Day</a:t>
            </a:r>
            <a:r>
              <a:rPr lang="en-US" sz="2400" dirty="0">
                <a:solidFill>
                  <a:srgbClr val="000000"/>
                </a:solidFill>
                <a:latin typeface="Century Gothic" panose="020B0502020202020204" pitchFamily="34" charset="0"/>
              </a:rPr>
              <a:t> </a:t>
            </a:r>
          </a:p>
        </p:txBody>
      </p:sp>
      <p:sp>
        <p:nvSpPr>
          <p:cNvPr id="22" name="Title 3">
            <a:extLst>
              <a:ext uri="{FF2B5EF4-FFF2-40B4-BE49-F238E27FC236}">
                <a16:creationId xmlns:a16="http://schemas.microsoft.com/office/drawing/2014/main" id="{CD09CD8A-5D7B-4F11-A444-24ABC19D54D2}"/>
              </a:ext>
            </a:extLst>
          </p:cNvPr>
          <p:cNvSpPr txBox="1">
            <a:spLocks/>
          </p:cNvSpPr>
          <p:nvPr/>
        </p:nvSpPr>
        <p:spPr>
          <a:xfrm>
            <a:off x="2895301" y="5378693"/>
            <a:ext cx="1136683" cy="438135"/>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solidFill>
                  <a:srgbClr val="FFFFFF"/>
                </a:solidFill>
                <a:latin typeface="Century Gothic" panose="020B0502020202020204" pitchFamily="34" charset="0"/>
              </a:rPr>
              <a:t>1-Day </a:t>
            </a:r>
          </a:p>
        </p:txBody>
      </p:sp>
      <p:sp>
        <p:nvSpPr>
          <p:cNvPr id="7" name="Flowchart: Connector 6">
            <a:extLst>
              <a:ext uri="{FF2B5EF4-FFF2-40B4-BE49-F238E27FC236}">
                <a16:creationId xmlns:a16="http://schemas.microsoft.com/office/drawing/2014/main" id="{9EE48964-6779-EF68-17C6-2A5C0F29AA49}"/>
              </a:ext>
            </a:extLst>
          </p:cNvPr>
          <p:cNvSpPr/>
          <p:nvPr/>
        </p:nvSpPr>
        <p:spPr>
          <a:xfrm>
            <a:off x="150670" y="5389733"/>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20D86D6F-C48E-8642-9467-8354A35E9785}"/>
              </a:ext>
            </a:extLst>
          </p:cNvPr>
          <p:cNvSpPr/>
          <p:nvPr/>
        </p:nvSpPr>
        <p:spPr>
          <a:xfrm>
            <a:off x="1032291" y="6486955"/>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A math chart with numbers&#10;&#10;Description automatically generated with medium confidence">
            <a:extLst>
              <a:ext uri="{FF2B5EF4-FFF2-40B4-BE49-F238E27FC236}">
                <a16:creationId xmlns:a16="http://schemas.microsoft.com/office/drawing/2014/main" id="{E7C80E1A-117E-44EB-7017-654701FC9E01}"/>
              </a:ext>
            </a:extLst>
          </p:cNvPr>
          <p:cNvPicPr>
            <a:picLocks noChangeAspect="1"/>
          </p:cNvPicPr>
          <p:nvPr/>
        </p:nvPicPr>
        <p:blipFill>
          <a:blip r:embed="rId3"/>
          <a:stretch>
            <a:fillRect/>
          </a:stretch>
        </p:blipFill>
        <p:spPr>
          <a:xfrm>
            <a:off x="2350622" y="2607266"/>
            <a:ext cx="2113651" cy="2733110"/>
          </a:xfrm>
          <a:prstGeom prst="rect">
            <a:avLst/>
          </a:prstGeom>
        </p:spPr>
      </p:pic>
      <p:pic>
        <p:nvPicPr>
          <p:cNvPr id="10" name="Picture 9" descr="A group of tables with numbers">
            <a:extLst>
              <a:ext uri="{FF2B5EF4-FFF2-40B4-BE49-F238E27FC236}">
                <a16:creationId xmlns:a16="http://schemas.microsoft.com/office/drawing/2014/main" id="{951B145C-3FDA-4978-F44E-B0C3E4FF5305}"/>
              </a:ext>
            </a:extLst>
          </p:cNvPr>
          <p:cNvPicPr>
            <a:picLocks noChangeAspect="1"/>
          </p:cNvPicPr>
          <p:nvPr/>
        </p:nvPicPr>
        <p:blipFill>
          <a:blip r:embed="rId4"/>
          <a:stretch>
            <a:fillRect/>
          </a:stretch>
        </p:blipFill>
        <p:spPr>
          <a:xfrm>
            <a:off x="179882" y="1113973"/>
            <a:ext cx="2108837" cy="2726886"/>
          </a:xfrm>
          <a:prstGeom prst="rect">
            <a:avLst/>
          </a:prstGeom>
        </p:spPr>
      </p:pic>
    </p:spTree>
    <p:extLst>
      <p:ext uri="{BB962C8B-B14F-4D97-AF65-F5344CB8AC3E}">
        <p14:creationId xmlns:p14="http://schemas.microsoft.com/office/powerpoint/2010/main" val="3410069925"/>
      </p:ext>
    </p:extLst>
  </p:cSld>
  <p:clrMapOvr>
    <a:masterClrMapping/>
  </p:clrMapOvr>
  <mc:AlternateContent xmlns:mc="http://schemas.openxmlformats.org/markup-compatibility/2006" xmlns:p159="http://schemas.microsoft.com/office/powerpoint/2015/09/main">
    <mc:Choice Requires="p159">
      <p:transition spd="slow" advTm="72045">
        <p159:morph option="byObject"/>
      </p:transition>
    </mc:Choice>
    <mc:Fallback xmlns="">
      <p:transition spd="slow" advTm="72045">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EA4463D0-130F-87F1-345D-FD9CC3FD8E3F}"/>
              </a:ext>
            </a:extLst>
          </p:cNvPr>
          <p:cNvSpPr/>
          <p:nvPr/>
        </p:nvSpPr>
        <p:spPr>
          <a:xfrm>
            <a:off x="-2650496" y="-1381733"/>
            <a:ext cx="10045907"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Flowchart: Connector 2">
            <a:extLst>
              <a:ext uri="{FF2B5EF4-FFF2-40B4-BE49-F238E27FC236}">
                <a16:creationId xmlns:a16="http://schemas.microsoft.com/office/drawing/2014/main" id="{CDA7093C-43EB-76E8-BB2D-2F4ECD605082}"/>
              </a:ext>
            </a:extLst>
          </p:cNvPr>
          <p:cNvSpPr/>
          <p:nvPr/>
        </p:nvSpPr>
        <p:spPr>
          <a:xfrm>
            <a:off x="6145368" y="46782"/>
            <a:ext cx="6502210" cy="6521429"/>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0" y="35577"/>
            <a:ext cx="5884278" cy="1143000"/>
          </a:xfrm>
        </p:spPr>
        <p:txBody>
          <a:bodyPr>
            <a:noAutofit/>
          </a:bodyPr>
          <a:lstStyle/>
          <a:p>
            <a:r>
              <a:rPr lang="en-US" dirty="0">
                <a:solidFill>
                  <a:schemeClr val="tx2">
                    <a:lumMod val="50000"/>
                  </a:schemeClr>
                </a:solidFill>
              </a:rPr>
              <a:t>Community Roster</a:t>
            </a:r>
          </a:p>
        </p:txBody>
      </p:sp>
      <p:sp>
        <p:nvSpPr>
          <p:cNvPr id="29" name="Rectangle 28">
            <a:extLst>
              <a:ext uri="{FF2B5EF4-FFF2-40B4-BE49-F238E27FC236}">
                <a16:creationId xmlns:a16="http://schemas.microsoft.com/office/drawing/2014/main" id="{5D861277-1668-4BE8-ABC2-F90136BFA7D0}"/>
              </a:ext>
            </a:extLst>
          </p:cNvPr>
          <p:cNvSpPr/>
          <p:nvPr/>
        </p:nvSpPr>
        <p:spPr>
          <a:xfrm>
            <a:off x="341309" y="1178577"/>
            <a:ext cx="5947878" cy="5983176"/>
          </a:xfrm>
          <a:prstGeom prst="rect">
            <a:avLst/>
          </a:prstGeom>
        </p:spPr>
        <p:txBody>
          <a:bodyPr wrap="square">
            <a:spAutoFit/>
          </a:bodyPr>
          <a:lstStyle/>
          <a:p>
            <a:pPr marL="0" marR="0" lvl="2" indent="0" algn="l" defTabSz="457200" rtl="0" eaLnBrk="1" fontAlgn="auto" latinLnBrk="0" hangingPunct="1">
              <a:spcBef>
                <a:spcPct val="20000"/>
              </a:spcBef>
              <a:spcAft>
                <a:spcPts val="0"/>
              </a:spcAft>
              <a:buClr>
                <a:srgbClr val="000000"/>
              </a:buClr>
              <a:buSzTx/>
              <a:buFontTx/>
              <a:buNone/>
              <a:tabLst/>
              <a:defRPr/>
            </a:pPr>
            <a:r>
              <a:rPr kumimoji="0" lang="en-US" sz="22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This form records the attendance and reimbursable meals received by</a:t>
            </a:r>
            <a:r>
              <a:rPr kumimoji="0" lang="en-US" sz="2200" b="0" i="0" u="none" strike="noStrike" kern="1200" cap="none" spc="0" normalizeH="0" noProof="0" dirty="0">
                <a:ln>
                  <a:noFill/>
                </a:ln>
                <a:solidFill>
                  <a:schemeClr val="tx2">
                    <a:lumMod val="50000"/>
                  </a:schemeClr>
                </a:solidFill>
                <a:effectLst/>
                <a:uLnTx/>
                <a:uFillTx/>
                <a:latin typeface="Century Gothic" panose="020B0502020202020204" pitchFamily="34" charset="0"/>
              </a:rPr>
              <a:t> c</a:t>
            </a:r>
            <a:r>
              <a:rPr kumimoji="0" lang="en-US" sz="22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ommunity participants.</a:t>
            </a:r>
          </a:p>
          <a:p>
            <a:pPr marL="457200" lvl="3" indent="-342900">
              <a:spcBef>
                <a:spcPct val="20000"/>
              </a:spcBef>
              <a:buClr>
                <a:srgbClr val="000000"/>
              </a:buClr>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Ensure first &amp; last names are written legibly.</a:t>
            </a:r>
          </a:p>
          <a:p>
            <a:pPr marL="457200" lvl="3" indent="-342900">
              <a:spcBef>
                <a:spcPct val="20000"/>
              </a:spcBef>
              <a:buClr>
                <a:srgbClr val="000000"/>
              </a:buClr>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FS Staff ensures a reimbursable meal is selected before names are recorded</a:t>
            </a:r>
          </a:p>
          <a:p>
            <a:pPr marL="457200" lvl="3" indent="-342900">
              <a:spcBef>
                <a:spcPct val="20000"/>
              </a:spcBef>
              <a:buClr>
                <a:srgbClr val="000000"/>
              </a:buClr>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Young children may be assisted with writing their names.</a:t>
            </a:r>
          </a:p>
          <a:p>
            <a:pPr marL="457200" lvl="3" indent="-342900">
              <a:spcBef>
                <a:spcPct val="20000"/>
              </a:spcBef>
              <a:buClr>
                <a:srgbClr val="000000"/>
              </a:buClr>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A Roster is required at all service locations.</a:t>
            </a:r>
          </a:p>
          <a:p>
            <a:pPr marL="457200" lvl="3" indent="-342900">
              <a:spcBef>
                <a:spcPct val="20000"/>
              </a:spcBef>
              <a:buClr>
                <a:srgbClr val="000000"/>
              </a:buClr>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ea typeface="Calibri"/>
                <a:cs typeface="Calibri"/>
              </a:rPr>
              <a:t>To ensure accuracy in meal  accounting, the POS staff should focus solely on counting reimbursable meals </a:t>
            </a:r>
            <a:endParaRPr lang="en-US" sz="2200" dirty="0">
              <a:solidFill>
                <a:schemeClr val="tx2">
                  <a:lumMod val="50000"/>
                </a:schemeClr>
              </a:solidFill>
              <a:latin typeface="Century Gothic" panose="020B0502020202020204" pitchFamily="34" charset="0"/>
            </a:endParaRPr>
          </a:p>
          <a:p>
            <a:pPr marL="457200" lvl="3" indent="-342900">
              <a:spcBef>
                <a:spcPct val="20000"/>
              </a:spcBef>
              <a:buClr>
                <a:srgbClr val="000000"/>
              </a:buClr>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Submit to FS Manager daily. </a:t>
            </a:r>
          </a:p>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2FA1AF4F-0A93-EB8C-9AEE-29C6C77955F7}"/>
              </a:ext>
            </a:extLst>
          </p:cNvPr>
          <p:cNvPicPr>
            <a:picLocks noChangeAspect="1"/>
          </p:cNvPicPr>
          <p:nvPr/>
        </p:nvPicPr>
        <p:blipFill rotWithShape="1">
          <a:blip r:embed="rId3"/>
          <a:srcRect b="69587"/>
          <a:stretch/>
        </p:blipFill>
        <p:spPr>
          <a:xfrm>
            <a:off x="6510887" y="1862488"/>
            <a:ext cx="5582359" cy="2264920"/>
          </a:xfrm>
          <a:prstGeom prst="rect">
            <a:avLst/>
          </a:prstGeom>
        </p:spPr>
      </p:pic>
      <p:sp>
        <p:nvSpPr>
          <p:cNvPr id="61" name="TextBox 60">
            <a:extLst>
              <a:ext uri="{FF2B5EF4-FFF2-40B4-BE49-F238E27FC236}">
                <a16:creationId xmlns:a16="http://schemas.microsoft.com/office/drawing/2014/main" id="{5BD6DC9E-6567-4ADC-A880-D5701FD0463D}"/>
              </a:ext>
            </a:extLst>
          </p:cNvPr>
          <p:cNvSpPr txBox="1"/>
          <p:nvPr/>
        </p:nvSpPr>
        <p:spPr>
          <a:xfrm>
            <a:off x="6954187" y="3076826"/>
            <a:ext cx="1846975"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70C0"/>
                </a:solidFill>
                <a:effectLst/>
                <a:uLnTx/>
                <a:uFillTx/>
                <a:latin typeface="Cambria Math" panose="02040503050406030204" pitchFamily="18" charset="0"/>
                <a:ea typeface="Cambria Math" panose="02040503050406030204" pitchFamily="18" charset="0"/>
              </a:rPr>
              <a:t>Hannah Bankole</a:t>
            </a:r>
          </a:p>
        </p:txBody>
      </p:sp>
      <p:sp>
        <p:nvSpPr>
          <p:cNvPr id="60" name="TextBox 59">
            <a:extLst>
              <a:ext uri="{FF2B5EF4-FFF2-40B4-BE49-F238E27FC236}">
                <a16:creationId xmlns:a16="http://schemas.microsoft.com/office/drawing/2014/main" id="{072E9753-C78C-42EB-982F-C2F8A4D8A06B}"/>
              </a:ext>
            </a:extLst>
          </p:cNvPr>
          <p:cNvSpPr txBox="1"/>
          <p:nvPr/>
        </p:nvSpPr>
        <p:spPr>
          <a:xfrm>
            <a:off x="6954287" y="2881226"/>
            <a:ext cx="1846975"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Nicole Waterford</a:t>
            </a:r>
          </a:p>
        </p:txBody>
      </p:sp>
      <p:sp>
        <p:nvSpPr>
          <p:cNvPr id="62" name="TextBox 61">
            <a:extLst>
              <a:ext uri="{FF2B5EF4-FFF2-40B4-BE49-F238E27FC236}">
                <a16:creationId xmlns:a16="http://schemas.microsoft.com/office/drawing/2014/main" id="{462BE3DD-ACCC-4909-971A-07DACDBBB583}"/>
              </a:ext>
            </a:extLst>
          </p:cNvPr>
          <p:cNvSpPr txBox="1"/>
          <p:nvPr/>
        </p:nvSpPr>
        <p:spPr>
          <a:xfrm>
            <a:off x="11129329" y="1834821"/>
            <a:ext cx="625786"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Calibri"/>
                <a:ea typeface="+mn-ea"/>
                <a:cs typeface="+mn-cs"/>
              </a:rPr>
              <a:t>1    2</a:t>
            </a:r>
          </a:p>
        </p:txBody>
      </p:sp>
      <p:sp>
        <p:nvSpPr>
          <p:cNvPr id="5" name="Flowchart: Connector 4">
            <a:extLst>
              <a:ext uri="{FF2B5EF4-FFF2-40B4-BE49-F238E27FC236}">
                <a16:creationId xmlns:a16="http://schemas.microsoft.com/office/drawing/2014/main" id="{6291F1D0-9008-0309-C596-D68FE701CDD9}"/>
              </a:ext>
            </a:extLst>
          </p:cNvPr>
          <p:cNvSpPr/>
          <p:nvPr/>
        </p:nvSpPr>
        <p:spPr>
          <a:xfrm>
            <a:off x="11211625" y="5345515"/>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D5AC4C88-3D2A-68F2-DD09-9B3498678E03}"/>
              </a:ext>
            </a:extLst>
          </p:cNvPr>
          <p:cNvSpPr/>
          <p:nvPr/>
        </p:nvSpPr>
        <p:spPr>
          <a:xfrm>
            <a:off x="10836252" y="6163813"/>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3373266"/>
      </p:ext>
    </p:extLst>
  </p:cSld>
  <p:clrMapOvr>
    <a:masterClrMapping/>
  </p:clrMapOvr>
  <mc:AlternateContent xmlns:mc="http://schemas.openxmlformats.org/markup-compatibility/2006" xmlns:p159="http://schemas.microsoft.com/office/powerpoint/2015/09/main">
    <mc:Choice Requires="p159">
      <p:transition spd="slow" advTm="60708">
        <p159:morph option="byObject"/>
      </p:transition>
    </mc:Choice>
    <mc:Fallback xmlns="">
      <p:transition spd="slow" advTm="607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wipe(left)">
                                      <p:cBhvr>
                                        <p:cTn id="11" dur="500"/>
                                        <p:tgtEl>
                                          <p:spTgt spid="60"/>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wipe(left)">
                                      <p:cBhvr>
                                        <p:cTn id="15"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0" grpId="0"/>
      <p:bldP spid="6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9F063699-1885-FDE7-0358-769692EF48DF}"/>
              </a:ext>
            </a:extLst>
          </p:cNvPr>
          <p:cNvSpPr/>
          <p:nvPr/>
        </p:nvSpPr>
        <p:spPr>
          <a:xfrm>
            <a:off x="4882930" y="-1229479"/>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5931878" y="373291"/>
            <a:ext cx="5236888" cy="1143000"/>
          </a:xfrm>
        </p:spPr>
        <p:txBody>
          <a:bodyPr>
            <a:noAutofit/>
          </a:bodyPr>
          <a:lstStyle/>
          <a:p>
            <a:r>
              <a:rPr lang="en-US" sz="6600" dirty="0">
                <a:solidFill>
                  <a:schemeClr val="tx2">
                    <a:lumMod val="50000"/>
                  </a:schemeClr>
                </a:solidFill>
              </a:rPr>
              <a:t>Community Roster Required at ASP Service</a:t>
            </a:r>
          </a:p>
        </p:txBody>
      </p:sp>
      <p:sp>
        <p:nvSpPr>
          <p:cNvPr id="29" name="Rectangle 28">
            <a:extLst>
              <a:ext uri="{FF2B5EF4-FFF2-40B4-BE49-F238E27FC236}">
                <a16:creationId xmlns:a16="http://schemas.microsoft.com/office/drawing/2014/main" id="{5D861277-1668-4BE8-ABC2-F90136BFA7D0}"/>
              </a:ext>
            </a:extLst>
          </p:cNvPr>
          <p:cNvSpPr/>
          <p:nvPr/>
        </p:nvSpPr>
        <p:spPr>
          <a:xfrm>
            <a:off x="5591718" y="1943147"/>
            <a:ext cx="6027753" cy="1785104"/>
          </a:xfrm>
          <a:prstGeom prst="rect">
            <a:avLst/>
          </a:prstGeom>
        </p:spPr>
        <p:txBody>
          <a:bodyPr wrap="square">
            <a:spAutoFit/>
          </a:bodyPr>
          <a:lstStyle/>
          <a:p>
            <a:pPr marL="0" lvl="2">
              <a:lnSpc>
                <a:spcPct val="90000"/>
              </a:lnSpc>
              <a:spcBef>
                <a:spcPct val="20000"/>
              </a:spcBef>
              <a:buClr>
                <a:srgbClr val="000000"/>
              </a:buClr>
              <a:defRPr/>
            </a:pPr>
            <a:r>
              <a:rPr lang="en-US" sz="2200" dirty="0">
                <a:solidFill>
                  <a:schemeClr val="tx2">
                    <a:lumMod val="50000"/>
                  </a:schemeClr>
                </a:solidFill>
                <a:latin typeface="Century Gothic" panose="020B0502020202020204" pitchFamily="34" charset="0"/>
              </a:rPr>
              <a:t>ASP staff distributes supper meals to program and community participants. </a:t>
            </a:r>
          </a:p>
          <a:p>
            <a:pPr marL="0" lvl="2">
              <a:lnSpc>
                <a:spcPct val="90000"/>
              </a:lnSpc>
              <a:spcBef>
                <a:spcPct val="20000"/>
              </a:spcBef>
              <a:buClr>
                <a:srgbClr val="000000"/>
              </a:buClr>
              <a:defRPr/>
            </a:pPr>
            <a:r>
              <a:rPr lang="en-US" sz="2200" dirty="0">
                <a:solidFill>
                  <a:schemeClr val="tx2">
                    <a:lumMod val="50000"/>
                  </a:schemeClr>
                </a:solidFill>
                <a:latin typeface="Century Gothic" panose="020B0502020202020204" pitchFamily="34" charset="0"/>
              </a:rPr>
              <a:t>However, some ASP Services do not have any community participants.</a:t>
            </a:r>
          </a:p>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endParaRPr kumimoji="0" lang="en-US" sz="2400" b="0" i="0" u="none" strike="noStrike" kern="1200" cap="none" spc="0" normalizeH="0" baseline="0" noProof="0" dirty="0">
              <a:ln>
                <a:noFill/>
              </a:ln>
              <a:solidFill>
                <a:srgbClr val="000000"/>
              </a:solidFill>
              <a:effectLst/>
              <a:uLnTx/>
              <a:uFillTx/>
              <a:latin typeface="Century Gothic" panose="020B0502020202020204" pitchFamily="34" charset="0"/>
            </a:endParaRPr>
          </a:p>
        </p:txBody>
      </p:sp>
      <p:sp>
        <p:nvSpPr>
          <p:cNvPr id="75" name="Rectangle 74">
            <a:extLst>
              <a:ext uri="{FF2B5EF4-FFF2-40B4-BE49-F238E27FC236}">
                <a16:creationId xmlns:a16="http://schemas.microsoft.com/office/drawing/2014/main" id="{5518FE5A-98B2-410A-8AA7-303F0DA8D44D}"/>
              </a:ext>
            </a:extLst>
          </p:cNvPr>
          <p:cNvSpPr/>
          <p:nvPr/>
        </p:nvSpPr>
        <p:spPr>
          <a:xfrm>
            <a:off x="5591718" y="3429000"/>
            <a:ext cx="5767457" cy="708527"/>
          </a:xfrm>
          <a:prstGeom prst="rect">
            <a:avLst/>
          </a:prstGeom>
          <a:solidFill>
            <a:srgbClr val="FFAE0D"/>
          </a:solidFill>
        </p:spPr>
        <p:txBody>
          <a:bodyPr wrap="square" anchor="b">
            <a:spAutoFit/>
          </a:bodyPr>
          <a:lstStyle/>
          <a:p>
            <a:pPr marL="0" marR="0" lvl="1" indent="-220663" algn="ctr" defTabSz="457200" rtl="0" eaLnBrk="1" fontAlgn="auto" latinLnBrk="0" hangingPunct="1">
              <a:lnSpc>
                <a:spcPct val="80000"/>
              </a:lnSpc>
              <a:spcBef>
                <a:spcPct val="20000"/>
              </a:spcBef>
              <a:spcAft>
                <a:spcPts val="0"/>
              </a:spcAft>
              <a:buClr>
                <a:srgbClr val="000000"/>
              </a:buClr>
              <a:buSzTx/>
              <a:buFontTx/>
              <a:buNone/>
              <a:tabLst/>
              <a:defRPr/>
            </a:pPr>
            <a:r>
              <a:rPr kumimoji="0" lang="en-US" sz="2200" b="0" i="0" u="none" strike="noStrike" kern="1200" cap="none" spc="0" normalizeH="0" baseline="0" noProof="0" dirty="0">
                <a:ln>
                  <a:noFill/>
                </a:ln>
                <a:solidFill>
                  <a:srgbClr val="000000"/>
                </a:solidFill>
                <a:effectLst/>
                <a:uLnTx/>
                <a:uFillTx/>
                <a:latin typeface="Century Gothic" panose="020B0502020202020204" pitchFamily="34" charset="0"/>
              </a:rPr>
              <a:t>Is the Community Roster required if </a:t>
            </a:r>
          </a:p>
          <a:p>
            <a:pPr marL="0" marR="0" lvl="1" indent="-220663" algn="ctr" defTabSz="457200" rtl="0" eaLnBrk="1" fontAlgn="auto" latinLnBrk="0" hangingPunct="1">
              <a:lnSpc>
                <a:spcPct val="80000"/>
              </a:lnSpc>
              <a:spcBef>
                <a:spcPct val="20000"/>
              </a:spcBef>
              <a:spcAft>
                <a:spcPts val="0"/>
              </a:spcAft>
              <a:buClr>
                <a:srgbClr val="000000"/>
              </a:buClr>
              <a:buSzTx/>
              <a:buFontTx/>
              <a:buNone/>
              <a:tabLst/>
              <a:defRPr/>
            </a:pPr>
            <a:r>
              <a:rPr kumimoji="0" lang="en-US" sz="2200" b="0" i="0" u="none" strike="noStrike" kern="1200" cap="none" spc="0" normalizeH="0" baseline="0" noProof="0" dirty="0">
                <a:ln>
                  <a:noFill/>
                </a:ln>
                <a:solidFill>
                  <a:srgbClr val="000000"/>
                </a:solidFill>
                <a:effectLst/>
                <a:uLnTx/>
                <a:uFillTx/>
                <a:latin typeface="Century Gothic" panose="020B0502020202020204" pitchFamily="34" charset="0"/>
              </a:rPr>
              <a:t>there are no community participants?</a:t>
            </a:r>
          </a:p>
        </p:txBody>
      </p:sp>
      <p:grpSp>
        <p:nvGrpSpPr>
          <p:cNvPr id="71" name="Group 70">
            <a:extLst>
              <a:ext uri="{FF2B5EF4-FFF2-40B4-BE49-F238E27FC236}">
                <a16:creationId xmlns:a16="http://schemas.microsoft.com/office/drawing/2014/main" id="{E20C69EC-0EFB-4CAB-96EE-32F3885D3BC9}"/>
              </a:ext>
            </a:extLst>
          </p:cNvPr>
          <p:cNvGrpSpPr/>
          <p:nvPr/>
        </p:nvGrpSpPr>
        <p:grpSpPr>
          <a:xfrm>
            <a:off x="5497974" y="4054651"/>
            <a:ext cx="6027753" cy="2905045"/>
            <a:chOff x="95520" y="4372646"/>
            <a:chExt cx="4407867" cy="2905045"/>
          </a:xfrm>
        </p:grpSpPr>
        <p:sp>
          <p:nvSpPr>
            <p:cNvPr id="72" name="Rectangle 71">
              <a:extLst>
                <a:ext uri="{FF2B5EF4-FFF2-40B4-BE49-F238E27FC236}">
                  <a16:creationId xmlns:a16="http://schemas.microsoft.com/office/drawing/2014/main" id="{AC142360-188D-427C-ACD0-965A6E0CA793}"/>
                </a:ext>
              </a:extLst>
            </p:cNvPr>
            <p:cNvSpPr/>
            <p:nvPr/>
          </p:nvSpPr>
          <p:spPr>
            <a:xfrm>
              <a:off x="323045" y="4372646"/>
              <a:ext cx="3713855" cy="198052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entury Gothic" panose="020B0502020202020204" pitchFamily="34" charset="0"/>
              </a:endParaRPr>
            </a:p>
          </p:txBody>
        </p:sp>
        <p:sp>
          <p:nvSpPr>
            <p:cNvPr id="73" name="Rectangle 72">
              <a:extLst>
                <a:ext uri="{FF2B5EF4-FFF2-40B4-BE49-F238E27FC236}">
                  <a16:creationId xmlns:a16="http://schemas.microsoft.com/office/drawing/2014/main" id="{5F742981-7CF0-4D1B-8060-C726928BDE72}"/>
                </a:ext>
              </a:extLst>
            </p:cNvPr>
            <p:cNvSpPr/>
            <p:nvPr/>
          </p:nvSpPr>
          <p:spPr>
            <a:xfrm>
              <a:off x="1347733" y="4583543"/>
              <a:ext cx="1715086" cy="496161"/>
            </a:xfrm>
            <a:prstGeom prst="rect">
              <a:avLst/>
            </a:prstGeom>
          </p:spPr>
          <p:txBody>
            <a:bodyPr wrap="square">
              <a:spAutoFit/>
            </a:bodyPr>
            <a:lstStyle/>
            <a:p>
              <a:pPr marL="0" marR="0" lvl="0" indent="-677863" algn="ctr" defTabSz="457200" rtl="0" eaLnBrk="1" fontAlgn="auto" latinLnBrk="0" hangingPunct="1">
                <a:lnSpc>
                  <a:spcPct val="80000"/>
                </a:lnSpc>
                <a:spcBef>
                  <a:spcPct val="20000"/>
                </a:spcBef>
                <a:spcAft>
                  <a:spcPts val="0"/>
                </a:spcAft>
                <a:buClr>
                  <a:srgbClr val="000000"/>
                </a:buClr>
                <a:buSzTx/>
                <a:buFontTx/>
                <a:buNone/>
                <a:tabLst/>
                <a:defRPr/>
              </a:pPr>
              <a:r>
                <a:rPr kumimoji="0" lang="en-US" sz="3200" b="1" i="0" u="none" strike="noStrike" kern="1200" cap="none" spc="0" normalizeH="0" baseline="0" noProof="0" dirty="0">
                  <a:ln>
                    <a:noFill/>
                  </a:ln>
                  <a:solidFill>
                    <a:srgbClr val="7F0000"/>
                  </a:solidFill>
                  <a:effectLst/>
                  <a:uLnTx/>
                  <a:uFillTx/>
                  <a:latin typeface="Century Gothic" panose="020B0502020202020204" pitchFamily="34" charset="0"/>
                </a:rPr>
                <a:t>Yes!</a:t>
              </a:r>
            </a:p>
          </p:txBody>
        </p:sp>
        <p:sp>
          <p:nvSpPr>
            <p:cNvPr id="74" name="Rectangle 73">
              <a:extLst>
                <a:ext uri="{FF2B5EF4-FFF2-40B4-BE49-F238E27FC236}">
                  <a16:creationId xmlns:a16="http://schemas.microsoft.com/office/drawing/2014/main" id="{FB7E42C0-C1AD-4224-BA02-FC912688F05A}"/>
                </a:ext>
              </a:extLst>
            </p:cNvPr>
            <p:cNvSpPr/>
            <p:nvPr/>
          </p:nvSpPr>
          <p:spPr>
            <a:xfrm>
              <a:off x="95520" y="5108892"/>
              <a:ext cx="4407867" cy="2168799"/>
            </a:xfrm>
            <a:prstGeom prst="rect">
              <a:avLst/>
            </a:prstGeom>
          </p:spPr>
          <p:txBody>
            <a:bodyPr wrap="square">
              <a:spAutoFit/>
            </a:bodyPr>
            <a:lstStyle/>
            <a:p>
              <a:pPr marL="579437" marR="0" lvl="2" indent="-342900" algn="l" defTabSz="457200" rtl="0" eaLnBrk="1" fontAlgn="auto" latinLnBrk="0" hangingPunct="1">
                <a:lnSpc>
                  <a:spcPct val="80000"/>
                </a:lnSpc>
                <a:spcBef>
                  <a:spcPct val="20000"/>
                </a:spcBef>
                <a:spcAft>
                  <a:spcPts val="800"/>
                </a:spcAft>
                <a:buClr>
                  <a:schemeClr val="tx2">
                    <a:lumMod val="50000"/>
                  </a:schemeClr>
                </a:buClr>
                <a:buSzTx/>
                <a:buFont typeface="Wingdings" panose="05000000000000000000" pitchFamily="2" charset="2"/>
                <a:buChar char="Ø"/>
                <a:tabLst/>
                <a:defRPr/>
              </a:pPr>
              <a:r>
                <a:rPr kumimoji="0" lang="en-US" sz="22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ASP staff will </a:t>
              </a:r>
              <a:r>
                <a:rPr lang="en-US" sz="2200" dirty="0">
                  <a:solidFill>
                    <a:schemeClr val="tx2">
                      <a:lumMod val="50000"/>
                    </a:schemeClr>
                  </a:solidFill>
                  <a:latin typeface="Century Gothic" panose="020B0502020202020204" pitchFamily="34" charset="0"/>
                </a:rPr>
                <a:t>c</a:t>
              </a:r>
              <a:r>
                <a:rPr kumimoji="0" lang="en-US" sz="2200" b="0" i="0" u="none" strike="noStrike" kern="1200" cap="none" spc="0" normalizeH="0" baseline="0" noProof="0" dirty="0" err="1">
                  <a:ln>
                    <a:noFill/>
                  </a:ln>
                  <a:solidFill>
                    <a:schemeClr val="tx2">
                      <a:lumMod val="50000"/>
                    </a:schemeClr>
                  </a:solidFill>
                  <a:effectLst/>
                  <a:uLnTx/>
                  <a:uFillTx/>
                  <a:latin typeface="Century Gothic" panose="020B0502020202020204" pitchFamily="34" charset="0"/>
                </a:rPr>
                <a:t>onfirm</a:t>
              </a:r>
              <a:r>
                <a:rPr kumimoji="0" lang="en-US" sz="22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 that the count is zero and fill the blank form.</a:t>
              </a:r>
            </a:p>
            <a:p>
              <a:pPr marL="1036637" lvl="3" indent="-342900">
                <a:lnSpc>
                  <a:spcPct val="80000"/>
                </a:lnSpc>
                <a:spcBef>
                  <a:spcPct val="20000"/>
                </a:spcBef>
                <a:spcAft>
                  <a:spcPts val="800"/>
                </a:spcAft>
                <a:buClr>
                  <a:schemeClr val="tx2">
                    <a:lumMod val="50000"/>
                  </a:schemeClr>
                </a:buClr>
                <a:buFont typeface="Wingdings" panose="05000000000000000000" pitchFamily="2" charset="2"/>
                <a:buChar char="Ø"/>
                <a:defRPr/>
              </a:pPr>
              <a:r>
                <a:rPr kumimoji="0" lang="en-US" sz="220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Include the school name and date</a:t>
              </a:r>
              <a:endParaRPr lang="en-US" sz="2200" dirty="0">
                <a:solidFill>
                  <a:schemeClr val="tx2">
                    <a:lumMod val="50000"/>
                  </a:schemeClr>
                </a:solidFill>
                <a:latin typeface="Century Gothic" panose="020B0502020202020204" pitchFamily="34" charset="0"/>
              </a:endParaRPr>
            </a:p>
            <a:p>
              <a:pPr marL="1036637" lvl="3" indent="-342900">
                <a:lnSpc>
                  <a:spcPct val="80000"/>
                </a:lnSpc>
                <a:spcBef>
                  <a:spcPct val="20000"/>
                </a:spcBef>
                <a:spcAft>
                  <a:spcPts val="800"/>
                </a:spcAft>
                <a:buClr>
                  <a:schemeClr val="tx2">
                    <a:lumMod val="50000"/>
                  </a:schemeClr>
                </a:buClr>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Submit to the Food Services Manager daily to be filed.</a:t>
              </a:r>
            </a:p>
            <a:p>
              <a:pPr marL="693737" marR="0" lvl="2" indent="-457200" algn="l" defTabSz="457200" rtl="0" eaLnBrk="1" fontAlgn="auto" latinLnBrk="0" hangingPunct="1">
                <a:lnSpc>
                  <a:spcPct val="70000"/>
                </a:lnSpc>
                <a:spcBef>
                  <a:spcPct val="20000"/>
                </a:spcBef>
                <a:spcAft>
                  <a:spcPts val="0"/>
                </a:spcAft>
                <a:buClr>
                  <a:srgbClr val="FFCC66"/>
                </a:buClr>
                <a:buSzTx/>
                <a:buFont typeface="Wingdings" panose="05000000000000000000" pitchFamily="2" charset="2"/>
                <a:buChar char="Ø"/>
                <a:tabLst/>
                <a:defRPr/>
              </a:pPr>
              <a:endParaRPr kumimoji="0" lang="en-US" sz="2000" b="1" i="0" u="none" strike="noStrike" kern="1200" cap="none" spc="0" normalizeH="0" baseline="0" noProof="0" dirty="0">
                <a:ln>
                  <a:noFill/>
                </a:ln>
                <a:solidFill>
                  <a:srgbClr val="000000"/>
                </a:solidFill>
                <a:effectLst/>
                <a:uLnTx/>
                <a:uFillTx/>
                <a:latin typeface="Century Gothic" panose="020B0502020202020204" pitchFamily="34" charset="0"/>
              </a:endParaRPr>
            </a:p>
          </p:txBody>
        </p:sp>
      </p:grpSp>
      <p:sp>
        <p:nvSpPr>
          <p:cNvPr id="3" name="Flowchart: Connector 2">
            <a:extLst>
              <a:ext uri="{FF2B5EF4-FFF2-40B4-BE49-F238E27FC236}">
                <a16:creationId xmlns:a16="http://schemas.microsoft.com/office/drawing/2014/main" id="{5AD051E9-4668-89C8-C5D2-C91BAA0C94BF}"/>
              </a:ext>
            </a:extLst>
          </p:cNvPr>
          <p:cNvSpPr/>
          <p:nvPr/>
        </p:nvSpPr>
        <p:spPr>
          <a:xfrm>
            <a:off x="-888783" y="145471"/>
            <a:ext cx="6386757" cy="6371076"/>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TextBox 117">
            <a:extLst>
              <a:ext uri="{FF2B5EF4-FFF2-40B4-BE49-F238E27FC236}">
                <a16:creationId xmlns:a16="http://schemas.microsoft.com/office/drawing/2014/main" id="{9384ECAC-AC33-4403-AD04-788113C10A18}"/>
              </a:ext>
            </a:extLst>
          </p:cNvPr>
          <p:cNvSpPr txBox="1"/>
          <p:nvPr/>
        </p:nvSpPr>
        <p:spPr>
          <a:xfrm>
            <a:off x="3753284" y="3745541"/>
            <a:ext cx="95976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Calibri"/>
                <a:ea typeface="+mn-ea"/>
                <a:cs typeface="+mn-cs"/>
              </a:rPr>
              <a:t>0</a:t>
            </a:r>
            <a:endParaRPr kumimoji="0" lang="en-US" sz="1050" b="0" i="0" u="none" strike="noStrike" kern="1200" cap="none" spc="0" normalizeH="0" baseline="0" noProof="0" dirty="0">
              <a:ln>
                <a:noFill/>
              </a:ln>
              <a:solidFill>
                <a:srgbClr val="0070C0"/>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201640AB-B6FB-EFFF-27F5-D4B7EB453BEB}"/>
              </a:ext>
            </a:extLst>
          </p:cNvPr>
          <p:cNvPicPr>
            <a:picLocks noChangeAspect="1"/>
          </p:cNvPicPr>
          <p:nvPr/>
        </p:nvPicPr>
        <p:blipFill rotWithShape="1">
          <a:blip r:embed="rId4"/>
          <a:srcRect l="-369" r="369" b="38112"/>
          <a:stretch/>
        </p:blipFill>
        <p:spPr>
          <a:xfrm>
            <a:off x="112187" y="1516291"/>
            <a:ext cx="4605219" cy="3703316"/>
          </a:xfrm>
          <a:prstGeom prst="rect">
            <a:avLst/>
          </a:prstGeom>
        </p:spPr>
      </p:pic>
      <p:sp>
        <p:nvSpPr>
          <p:cNvPr id="58" name="TextBox 57">
            <a:extLst>
              <a:ext uri="{FF2B5EF4-FFF2-40B4-BE49-F238E27FC236}">
                <a16:creationId xmlns:a16="http://schemas.microsoft.com/office/drawing/2014/main" id="{7E4C0969-0955-4FB6-BA69-97C3B29B1F87}"/>
              </a:ext>
            </a:extLst>
          </p:cNvPr>
          <p:cNvSpPr txBox="1"/>
          <p:nvPr/>
        </p:nvSpPr>
        <p:spPr>
          <a:xfrm>
            <a:off x="662465" y="1875315"/>
            <a:ext cx="166616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70C0"/>
                </a:solidFill>
                <a:effectLst/>
                <a:uLnTx/>
                <a:uFillTx/>
                <a:latin typeface="Calibri"/>
                <a:ea typeface="+mn-ea"/>
                <a:cs typeface="+mn-cs"/>
              </a:rPr>
              <a:t>Happy El</a:t>
            </a:r>
          </a:p>
        </p:txBody>
      </p:sp>
      <p:sp>
        <p:nvSpPr>
          <p:cNvPr id="59" name="TextBox 58">
            <a:extLst>
              <a:ext uri="{FF2B5EF4-FFF2-40B4-BE49-F238E27FC236}">
                <a16:creationId xmlns:a16="http://schemas.microsoft.com/office/drawing/2014/main" id="{454933C1-52CE-4E4F-87B2-B1E4266B814F}"/>
              </a:ext>
            </a:extLst>
          </p:cNvPr>
          <p:cNvSpPr txBox="1"/>
          <p:nvPr/>
        </p:nvSpPr>
        <p:spPr>
          <a:xfrm>
            <a:off x="777216" y="2173628"/>
            <a:ext cx="95976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Calibri"/>
                <a:ea typeface="+mn-ea"/>
                <a:cs typeface="+mn-cs"/>
              </a:rPr>
              <a:t>10/2/2023</a:t>
            </a:r>
            <a:endParaRPr kumimoji="0" lang="en-US" sz="1050" b="0" i="0" u="none" strike="noStrike" kern="1200" cap="none" spc="0" normalizeH="0" baseline="0" noProof="0" dirty="0">
              <a:ln>
                <a:noFill/>
              </a:ln>
              <a:solidFill>
                <a:srgbClr val="0070C0"/>
              </a:solidFill>
              <a:effectLst/>
              <a:uLnTx/>
              <a:uFillTx/>
              <a:latin typeface="Calibri"/>
              <a:ea typeface="+mn-ea"/>
              <a:cs typeface="+mn-cs"/>
            </a:endParaRPr>
          </a:p>
        </p:txBody>
      </p:sp>
      <p:sp>
        <p:nvSpPr>
          <p:cNvPr id="124" name="TextBox 123">
            <a:extLst>
              <a:ext uri="{FF2B5EF4-FFF2-40B4-BE49-F238E27FC236}">
                <a16:creationId xmlns:a16="http://schemas.microsoft.com/office/drawing/2014/main" id="{0596D018-556A-4E7E-BEF4-736F23F28C8E}"/>
              </a:ext>
            </a:extLst>
          </p:cNvPr>
          <p:cNvSpPr txBox="1"/>
          <p:nvPr/>
        </p:nvSpPr>
        <p:spPr>
          <a:xfrm>
            <a:off x="3740216" y="2158007"/>
            <a:ext cx="95976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Calibri"/>
                <a:ea typeface="+mn-ea"/>
                <a:cs typeface="+mn-cs"/>
              </a:rPr>
              <a:t>0</a:t>
            </a:r>
            <a:endParaRPr kumimoji="0" lang="en-US" sz="1050" b="0" i="0" u="none" strike="noStrike" kern="1200" cap="none" spc="0" normalizeH="0" baseline="0" noProof="0" dirty="0">
              <a:ln>
                <a:noFill/>
              </a:ln>
              <a:solidFill>
                <a:srgbClr val="0070C0"/>
              </a:solidFill>
              <a:effectLst/>
              <a:uLnTx/>
              <a:uFillTx/>
              <a:latin typeface="Calibri"/>
              <a:ea typeface="+mn-ea"/>
              <a:cs typeface="+mn-cs"/>
            </a:endParaRPr>
          </a:p>
        </p:txBody>
      </p:sp>
      <p:sp>
        <p:nvSpPr>
          <p:cNvPr id="123" name="TextBox 122">
            <a:extLst>
              <a:ext uri="{FF2B5EF4-FFF2-40B4-BE49-F238E27FC236}">
                <a16:creationId xmlns:a16="http://schemas.microsoft.com/office/drawing/2014/main" id="{440FAE24-07B4-402A-993E-9C694E2D69DE}"/>
              </a:ext>
            </a:extLst>
          </p:cNvPr>
          <p:cNvSpPr txBox="1"/>
          <p:nvPr/>
        </p:nvSpPr>
        <p:spPr>
          <a:xfrm rot="20183250">
            <a:off x="2244755" y="2973231"/>
            <a:ext cx="2701517"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libri"/>
                <a:ea typeface="+mn-ea"/>
                <a:cs typeface="+mn-cs"/>
              </a:rPr>
              <a:t>ZERO PARTICIPANTS</a:t>
            </a:r>
          </a:p>
        </p:txBody>
      </p:sp>
      <p:sp>
        <p:nvSpPr>
          <p:cNvPr id="117" name="TextBox 116">
            <a:extLst>
              <a:ext uri="{FF2B5EF4-FFF2-40B4-BE49-F238E27FC236}">
                <a16:creationId xmlns:a16="http://schemas.microsoft.com/office/drawing/2014/main" id="{CD451EE2-C569-4BC4-8377-3F4C73BC86B2}"/>
              </a:ext>
            </a:extLst>
          </p:cNvPr>
          <p:cNvSpPr txBox="1"/>
          <p:nvPr/>
        </p:nvSpPr>
        <p:spPr>
          <a:xfrm rot="20183250">
            <a:off x="2350253" y="4267956"/>
            <a:ext cx="2701517"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libri"/>
                <a:ea typeface="+mn-ea"/>
                <a:cs typeface="+mn-cs"/>
              </a:rPr>
              <a:t>ZERO PARTICIPANTS</a:t>
            </a:r>
          </a:p>
        </p:txBody>
      </p:sp>
      <p:sp>
        <p:nvSpPr>
          <p:cNvPr id="98" name="Oval 97">
            <a:extLst>
              <a:ext uri="{FF2B5EF4-FFF2-40B4-BE49-F238E27FC236}">
                <a16:creationId xmlns:a16="http://schemas.microsoft.com/office/drawing/2014/main" id="{129FC0AD-BC44-4AE1-9134-398A3984B009}"/>
              </a:ext>
            </a:extLst>
          </p:cNvPr>
          <p:cNvSpPr/>
          <p:nvPr/>
        </p:nvSpPr>
        <p:spPr>
          <a:xfrm>
            <a:off x="1009072" y="4200967"/>
            <a:ext cx="960346" cy="1021767"/>
          </a:xfrm>
          <a:prstGeom prst="ellipse">
            <a:avLst/>
          </a:prstGeom>
          <a:noFill/>
          <a:ln w="38100">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5" name="TextBox 124">
            <a:extLst>
              <a:ext uri="{FF2B5EF4-FFF2-40B4-BE49-F238E27FC236}">
                <a16:creationId xmlns:a16="http://schemas.microsoft.com/office/drawing/2014/main" id="{61685775-2101-4B72-AA31-1482793098B0}"/>
              </a:ext>
            </a:extLst>
          </p:cNvPr>
          <p:cNvSpPr txBox="1"/>
          <p:nvPr/>
        </p:nvSpPr>
        <p:spPr>
          <a:xfrm>
            <a:off x="737122" y="3749133"/>
            <a:ext cx="95976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Calibri"/>
                <a:ea typeface="+mn-ea"/>
                <a:cs typeface="+mn-cs"/>
              </a:rPr>
              <a:t>10/3/2023</a:t>
            </a:r>
            <a:endParaRPr kumimoji="0" lang="en-US" sz="1050" b="0" i="0" u="none" strike="noStrike" kern="1200" cap="none" spc="0" normalizeH="0" baseline="0" noProof="0" dirty="0">
              <a:ln>
                <a:noFill/>
              </a:ln>
              <a:solidFill>
                <a:srgbClr val="0070C0"/>
              </a:solidFill>
              <a:effectLst/>
              <a:uLnTx/>
              <a:uFillTx/>
              <a:latin typeface="Calibri"/>
              <a:ea typeface="+mn-ea"/>
              <a:cs typeface="+mn-cs"/>
            </a:endParaRPr>
          </a:p>
        </p:txBody>
      </p:sp>
      <p:sp>
        <p:nvSpPr>
          <p:cNvPr id="122" name="Oval 121">
            <a:extLst>
              <a:ext uri="{FF2B5EF4-FFF2-40B4-BE49-F238E27FC236}">
                <a16:creationId xmlns:a16="http://schemas.microsoft.com/office/drawing/2014/main" id="{EB5E50D4-1471-4C3E-8BBA-1BD3EC99C2F7}"/>
              </a:ext>
            </a:extLst>
          </p:cNvPr>
          <p:cNvSpPr/>
          <p:nvPr/>
        </p:nvSpPr>
        <p:spPr>
          <a:xfrm>
            <a:off x="996004" y="2532507"/>
            <a:ext cx="960346" cy="1021767"/>
          </a:xfrm>
          <a:prstGeom prst="ellipse">
            <a:avLst/>
          </a:prstGeom>
          <a:noFill/>
          <a:ln w="38100">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descr="A hand holding a pencil&#10;&#10;Description automatically generated">
            <a:extLst>
              <a:ext uri="{FF2B5EF4-FFF2-40B4-BE49-F238E27FC236}">
                <a16:creationId xmlns:a16="http://schemas.microsoft.com/office/drawing/2014/main" id="{4F212451-5256-9614-5F40-245653AA8B4F}"/>
              </a:ext>
            </a:extLst>
          </p:cNvPr>
          <p:cNvPicPr>
            <a:picLocks noChangeAspect="1"/>
          </p:cNvPicPr>
          <p:nvPr/>
        </p:nvPicPr>
        <p:blipFill>
          <a:blip r:embed="rId5"/>
          <a:stretch>
            <a:fillRect/>
          </a:stretch>
        </p:blipFill>
        <p:spPr>
          <a:xfrm>
            <a:off x="1425978" y="3974304"/>
            <a:ext cx="1496363" cy="1342570"/>
          </a:xfrm>
          <a:prstGeom prst="rect">
            <a:avLst/>
          </a:prstGeom>
        </p:spPr>
      </p:pic>
      <p:sp>
        <p:nvSpPr>
          <p:cNvPr id="5" name="Flowchart: Connector 4">
            <a:extLst>
              <a:ext uri="{FF2B5EF4-FFF2-40B4-BE49-F238E27FC236}">
                <a16:creationId xmlns:a16="http://schemas.microsoft.com/office/drawing/2014/main" id="{2142AC7E-4A97-5383-EC52-37DD9B249BF6}"/>
              </a:ext>
            </a:extLst>
          </p:cNvPr>
          <p:cNvSpPr/>
          <p:nvPr/>
        </p:nvSpPr>
        <p:spPr>
          <a:xfrm>
            <a:off x="219895" y="5528598"/>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DE14569A-1636-5FB8-A178-7B161A2DB379}"/>
              </a:ext>
            </a:extLst>
          </p:cNvPr>
          <p:cNvSpPr/>
          <p:nvPr/>
        </p:nvSpPr>
        <p:spPr>
          <a:xfrm>
            <a:off x="1217004" y="6469150"/>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462015616"/>
      </p:ext>
    </p:extLst>
  </p:cSld>
  <p:clrMapOvr>
    <a:masterClrMapping/>
  </p:clrMapOvr>
  <mc:AlternateContent xmlns:mc="http://schemas.openxmlformats.org/markup-compatibility/2006" xmlns:p159="http://schemas.microsoft.com/office/powerpoint/2015/09/main">
    <mc:Choice Requires="p159">
      <p:transition spd="slow" advTm="67564">
        <p159:morph option="byObject"/>
      </p:transition>
    </mc:Choice>
    <mc:Fallback xmlns="">
      <p:transition spd="slow" advTm="6756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additive="base">
                                        <p:cTn id="7" dur="500" fill="hold"/>
                                        <p:tgtEl>
                                          <p:spTgt spid="75"/>
                                        </p:tgtEl>
                                        <p:attrNameLst>
                                          <p:attrName>ppt_x</p:attrName>
                                        </p:attrNameLst>
                                      </p:cBhvr>
                                      <p:tavLst>
                                        <p:tav tm="0">
                                          <p:val>
                                            <p:strVal val="0-#ppt_w/2"/>
                                          </p:val>
                                        </p:tav>
                                        <p:tav tm="100000">
                                          <p:val>
                                            <p:strVal val="#ppt_x"/>
                                          </p:val>
                                        </p:tav>
                                      </p:tavLst>
                                    </p:anim>
                                    <p:anim calcmode="lin" valueType="num">
                                      <p:cBhvr additive="base">
                                        <p:cTn id="8" dur="500" fill="hold"/>
                                        <p:tgtEl>
                                          <p:spTgt spid="7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1"/>
                                        </p:tgtEl>
                                        <p:attrNameLst>
                                          <p:attrName>style.visibility</p:attrName>
                                        </p:attrNameLst>
                                      </p:cBhvr>
                                      <p:to>
                                        <p:strVal val="visible"/>
                                      </p:to>
                                    </p:set>
                                    <p:animEffect transition="in" filter="fade">
                                      <p:cBhvr>
                                        <p:cTn id="13" dur="500"/>
                                        <p:tgtEl>
                                          <p:spTgt spid="71"/>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fade">
                                      <p:cBhvr>
                                        <p:cTn id="22" dur="500"/>
                                        <p:tgtEl>
                                          <p:spTgt spid="58"/>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22"/>
                                        </p:tgtEl>
                                        <p:attrNameLst>
                                          <p:attrName>style.visibility</p:attrName>
                                        </p:attrNameLst>
                                      </p:cBhvr>
                                      <p:to>
                                        <p:strVal val="visible"/>
                                      </p:to>
                                    </p:set>
                                    <p:animEffect transition="in" filter="fade">
                                      <p:cBhvr>
                                        <p:cTn id="26" dur="500"/>
                                        <p:tgtEl>
                                          <p:spTgt spid="122"/>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123"/>
                                        </p:tgtEl>
                                        <p:attrNameLst>
                                          <p:attrName>style.visibility</p:attrName>
                                        </p:attrNameLst>
                                      </p:cBhvr>
                                      <p:to>
                                        <p:strVal val="visible"/>
                                      </p:to>
                                    </p:set>
                                    <p:animEffect transition="in" filter="fade">
                                      <p:cBhvr>
                                        <p:cTn id="30" dur="500"/>
                                        <p:tgtEl>
                                          <p:spTgt spid="1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4"/>
                                        </p:tgtEl>
                                        <p:attrNameLst>
                                          <p:attrName>style.visibility</p:attrName>
                                        </p:attrNameLst>
                                      </p:cBhvr>
                                      <p:to>
                                        <p:strVal val="visible"/>
                                      </p:to>
                                    </p:set>
                                    <p:animEffect transition="in" filter="fade">
                                      <p:cBhvr>
                                        <p:cTn id="33" dur="500"/>
                                        <p:tgtEl>
                                          <p:spTgt spid="124"/>
                                        </p:tgtEl>
                                      </p:cBhvr>
                                    </p:animEffect>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par>
                          <p:cTn id="38" fill="hold">
                            <p:stCondLst>
                              <p:cond delay="2000"/>
                            </p:stCondLst>
                            <p:childTnLst>
                              <p:par>
                                <p:cTn id="39" presetID="1" presetClass="path" presetSubtype="0" accel="50000" decel="50000" fill="hold" nodeType="afterEffect">
                                  <p:stCondLst>
                                    <p:cond delay="0"/>
                                  </p:stCondLst>
                                  <p:childTnLst>
                                    <p:animMotion origin="layout" path="M 4.79167E-6 -4.81481E-6 C 0.0246 -4.81481E-6 0.04466 0.03311 0.04466 0.07431 C 0.04466 0.11551 0.0246 0.14908 4.79167E-6 0.14908 C -0.02461 0.14908 -0.04428 0.11551 -0.04428 0.07431 C -0.04428 0.03311 -0.02461 -4.81481E-6 4.79167E-6 -4.81481E-6 Z " pathEditMode="relative" rAng="0" ptsTypes="AAAAA">
                                      <p:cBhvr>
                                        <p:cTn id="40" dur="700" fill="hold"/>
                                        <p:tgtEl>
                                          <p:spTgt spid="6"/>
                                        </p:tgtEl>
                                        <p:attrNameLst>
                                          <p:attrName>ppt_x</p:attrName>
                                          <p:attrName>ppt_y</p:attrName>
                                        </p:attrNameLst>
                                      </p:cBhvr>
                                      <p:rCtr x="13" y="7454"/>
                                    </p:animMotion>
                                  </p:childTnLst>
                                </p:cTn>
                              </p:par>
                              <p:par>
                                <p:cTn id="41" presetID="22" presetClass="entr" presetSubtype="4" fill="hold" grpId="0" nodeType="withEffect">
                                  <p:stCondLst>
                                    <p:cond delay="0"/>
                                  </p:stCondLst>
                                  <p:childTnLst>
                                    <p:set>
                                      <p:cBhvr>
                                        <p:cTn id="42" dur="1" fill="hold">
                                          <p:stCondLst>
                                            <p:cond delay="0"/>
                                          </p:stCondLst>
                                        </p:cTn>
                                        <p:tgtEl>
                                          <p:spTgt spid="98"/>
                                        </p:tgtEl>
                                        <p:attrNameLst>
                                          <p:attrName>style.visibility</p:attrName>
                                        </p:attrNameLst>
                                      </p:cBhvr>
                                      <p:to>
                                        <p:strVal val="visible"/>
                                      </p:to>
                                    </p:set>
                                    <p:animEffect transition="in" filter="wipe(down)">
                                      <p:cBhvr>
                                        <p:cTn id="43" dur="800"/>
                                        <p:tgtEl>
                                          <p:spTgt spid="98"/>
                                        </p:tgtEl>
                                      </p:cBhvr>
                                    </p:animEffect>
                                  </p:childTnLst>
                                </p:cTn>
                              </p:par>
                            </p:childTnLst>
                          </p:cTn>
                        </p:par>
                        <p:par>
                          <p:cTn id="44" fill="hold">
                            <p:stCondLst>
                              <p:cond delay="2800"/>
                            </p:stCondLst>
                            <p:childTnLst>
                              <p:par>
                                <p:cTn id="45" presetID="22" presetClass="entr" presetSubtype="8" fill="hold" grpId="0" nodeType="afterEffect">
                                  <p:stCondLst>
                                    <p:cond delay="0"/>
                                  </p:stCondLst>
                                  <p:childTnLst>
                                    <p:set>
                                      <p:cBhvr>
                                        <p:cTn id="46" dur="1" fill="hold">
                                          <p:stCondLst>
                                            <p:cond delay="0"/>
                                          </p:stCondLst>
                                        </p:cTn>
                                        <p:tgtEl>
                                          <p:spTgt spid="117"/>
                                        </p:tgtEl>
                                        <p:attrNameLst>
                                          <p:attrName>style.visibility</p:attrName>
                                        </p:attrNameLst>
                                      </p:cBhvr>
                                      <p:to>
                                        <p:strVal val="visible"/>
                                      </p:to>
                                    </p:set>
                                    <p:animEffect transition="in" filter="wipe(left)">
                                      <p:cBhvr>
                                        <p:cTn id="47" dur="500"/>
                                        <p:tgtEl>
                                          <p:spTgt spid="11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18"/>
                                        </p:tgtEl>
                                        <p:attrNameLst>
                                          <p:attrName>style.visibility</p:attrName>
                                        </p:attrNameLst>
                                      </p:cBhvr>
                                      <p:to>
                                        <p:strVal val="visible"/>
                                      </p:to>
                                    </p:set>
                                    <p:animEffect transition="in" filter="fade">
                                      <p:cBhvr>
                                        <p:cTn id="50" dur="500"/>
                                        <p:tgtEl>
                                          <p:spTgt spid="11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25"/>
                                        </p:tgtEl>
                                        <p:attrNameLst>
                                          <p:attrName>style.visibility</p:attrName>
                                        </p:attrNameLst>
                                      </p:cBhvr>
                                      <p:to>
                                        <p:strVal val="visible"/>
                                      </p:to>
                                    </p:set>
                                    <p:animEffect transition="in" filter="fade">
                                      <p:cBhvr>
                                        <p:cTn id="53" dur="5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118" grpId="0"/>
      <p:bldP spid="58" grpId="0"/>
      <p:bldP spid="59" grpId="0"/>
      <p:bldP spid="124" grpId="0"/>
      <p:bldP spid="123" grpId="0"/>
      <p:bldP spid="117" grpId="0"/>
      <p:bldP spid="98" grpId="0" animBg="1"/>
      <p:bldP spid="125" grpId="0"/>
      <p:bldP spid="12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Flowchart: Connector 3">
            <a:extLst>
              <a:ext uri="{FF2B5EF4-FFF2-40B4-BE49-F238E27FC236}">
                <a16:creationId xmlns:a16="http://schemas.microsoft.com/office/drawing/2014/main" id="{F3D36877-74FF-FDD6-4B7B-45AA78AED854}"/>
              </a:ext>
            </a:extLst>
          </p:cNvPr>
          <p:cNvSpPr/>
          <p:nvPr/>
        </p:nvSpPr>
        <p:spPr>
          <a:xfrm>
            <a:off x="7061890" y="829364"/>
            <a:ext cx="5130110" cy="5217695"/>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Flowchart: Connector 2">
            <a:extLst>
              <a:ext uri="{FF2B5EF4-FFF2-40B4-BE49-F238E27FC236}">
                <a16:creationId xmlns:a16="http://schemas.microsoft.com/office/drawing/2014/main" id="{FA603FDD-5979-2ACD-D8E7-7303B4EDA5A4}"/>
              </a:ext>
            </a:extLst>
          </p:cNvPr>
          <p:cNvSpPr/>
          <p:nvPr/>
        </p:nvSpPr>
        <p:spPr>
          <a:xfrm>
            <a:off x="3382083" y="1241500"/>
            <a:ext cx="4303294" cy="4385236"/>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Flowchart: Connector 1">
            <a:extLst>
              <a:ext uri="{FF2B5EF4-FFF2-40B4-BE49-F238E27FC236}">
                <a16:creationId xmlns:a16="http://schemas.microsoft.com/office/drawing/2014/main" id="{222F027C-033D-E44A-1A1B-CBEC37DA529A}"/>
              </a:ext>
            </a:extLst>
          </p:cNvPr>
          <p:cNvSpPr/>
          <p:nvPr/>
        </p:nvSpPr>
        <p:spPr>
          <a:xfrm>
            <a:off x="-248884" y="1285632"/>
            <a:ext cx="4303294" cy="4385236"/>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itle 3">
            <a:extLst>
              <a:ext uri="{FF2B5EF4-FFF2-40B4-BE49-F238E27FC236}">
                <a16:creationId xmlns:a16="http://schemas.microsoft.com/office/drawing/2014/main" id="{03AFAA36-2953-4999-ADE2-2F51D83EF25A}"/>
              </a:ext>
            </a:extLst>
          </p:cNvPr>
          <p:cNvSpPr>
            <a:spLocks noGrp="1"/>
          </p:cNvSpPr>
          <p:nvPr>
            <p:ph type="title"/>
          </p:nvPr>
        </p:nvSpPr>
        <p:spPr>
          <a:xfrm>
            <a:off x="108025" y="61108"/>
            <a:ext cx="11975949" cy="1143000"/>
          </a:xfrm>
        </p:spPr>
        <p:txBody>
          <a:bodyPr>
            <a:normAutofit fontScale="90000"/>
          </a:bodyPr>
          <a:lstStyle/>
          <a:p>
            <a:pPr algn="l"/>
            <a:r>
              <a:rPr lang="en-US" dirty="0"/>
              <a:t>PRODUCTION RECORDS MEAL COUNTS</a:t>
            </a:r>
          </a:p>
        </p:txBody>
      </p:sp>
      <p:pic>
        <p:nvPicPr>
          <p:cNvPr id="31" name="Picture 30">
            <a:extLst>
              <a:ext uri="{FF2B5EF4-FFF2-40B4-BE49-F238E27FC236}">
                <a16:creationId xmlns:a16="http://schemas.microsoft.com/office/drawing/2014/main" id="{27385BE4-C269-4F47-ACD5-20421B315FF9}"/>
              </a:ext>
            </a:extLst>
          </p:cNvPr>
          <p:cNvPicPr/>
          <p:nvPr/>
        </p:nvPicPr>
        <p:blipFill rotWithShape="1">
          <a:blip r:embed="rId4"/>
          <a:srcRect l="12390" t="45561" r="74267" b="12392"/>
          <a:stretch/>
        </p:blipFill>
        <p:spPr bwMode="auto">
          <a:xfrm>
            <a:off x="604942" y="1818480"/>
            <a:ext cx="2535383" cy="2886252"/>
          </a:xfrm>
          <a:prstGeom prst="rect">
            <a:avLst/>
          </a:prstGeom>
          <a:ln w="28575">
            <a:solidFill>
              <a:srgbClr val="000000"/>
            </a:solidFill>
          </a:ln>
          <a:extLst>
            <a:ext uri="{53640926-AAD7-44D8-BBD7-CCE9431645EC}">
              <a14:shadowObscured xmlns:a14="http://schemas.microsoft.com/office/drawing/2010/main"/>
            </a:ext>
          </a:extLst>
        </p:spPr>
      </p:pic>
      <p:sp>
        <p:nvSpPr>
          <p:cNvPr id="34" name="Plus Sign 33">
            <a:extLst>
              <a:ext uri="{FF2B5EF4-FFF2-40B4-BE49-F238E27FC236}">
                <a16:creationId xmlns:a16="http://schemas.microsoft.com/office/drawing/2014/main" id="{7DB21336-7F1F-41E2-8F0E-0B183648E75C}"/>
              </a:ext>
            </a:extLst>
          </p:cNvPr>
          <p:cNvSpPr/>
          <p:nvPr/>
        </p:nvSpPr>
        <p:spPr>
          <a:xfrm>
            <a:off x="3426707" y="3167360"/>
            <a:ext cx="580571" cy="565565"/>
          </a:xfrm>
          <a:prstGeom prst="mathPlus">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Equals 34">
            <a:extLst>
              <a:ext uri="{FF2B5EF4-FFF2-40B4-BE49-F238E27FC236}">
                <a16:creationId xmlns:a16="http://schemas.microsoft.com/office/drawing/2014/main" id="{2765C957-9DDF-4765-B0D2-59B1B7658F33}"/>
              </a:ext>
            </a:extLst>
          </p:cNvPr>
          <p:cNvSpPr/>
          <p:nvPr/>
        </p:nvSpPr>
        <p:spPr>
          <a:xfrm>
            <a:off x="7007097" y="3137516"/>
            <a:ext cx="580571" cy="565565"/>
          </a:xfrm>
          <a:prstGeom prst="mathEqual">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5AE73E6A-59E2-4E5C-BE9A-9FADE5FE2926}"/>
              </a:ext>
            </a:extLst>
          </p:cNvPr>
          <p:cNvSpPr/>
          <p:nvPr/>
        </p:nvSpPr>
        <p:spPr>
          <a:xfrm>
            <a:off x="589189" y="4703170"/>
            <a:ext cx="2600048" cy="48463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ASP Supper Grid Sheet</a:t>
            </a:r>
          </a:p>
        </p:txBody>
      </p:sp>
      <p:grpSp>
        <p:nvGrpSpPr>
          <p:cNvPr id="6" name="Group 5">
            <a:extLst>
              <a:ext uri="{FF2B5EF4-FFF2-40B4-BE49-F238E27FC236}">
                <a16:creationId xmlns:a16="http://schemas.microsoft.com/office/drawing/2014/main" id="{48AFE12F-7D0D-80EF-2749-CF8EF5C18753}"/>
              </a:ext>
            </a:extLst>
          </p:cNvPr>
          <p:cNvGrpSpPr/>
          <p:nvPr/>
        </p:nvGrpSpPr>
        <p:grpSpPr>
          <a:xfrm>
            <a:off x="7726853" y="1920028"/>
            <a:ext cx="3870788" cy="3154980"/>
            <a:chOff x="7726853" y="1920028"/>
            <a:chExt cx="3870788" cy="3154980"/>
          </a:xfrm>
          <a:solidFill>
            <a:srgbClr val="FFAE0D"/>
          </a:solidFill>
        </p:grpSpPr>
        <p:pic>
          <p:nvPicPr>
            <p:cNvPr id="32" name="Picture 31">
              <a:extLst>
                <a:ext uri="{FF2B5EF4-FFF2-40B4-BE49-F238E27FC236}">
                  <a16:creationId xmlns:a16="http://schemas.microsoft.com/office/drawing/2014/main" id="{C49670A3-1019-4CB7-B6F7-A782899FEA6E}"/>
                </a:ext>
              </a:extLst>
            </p:cNvPr>
            <p:cNvPicPr/>
            <p:nvPr/>
          </p:nvPicPr>
          <p:blipFill rotWithShape="1">
            <a:blip r:embed="rId5"/>
            <a:srcRect l="68269" t="39310" r="12019" b="31089"/>
            <a:stretch/>
          </p:blipFill>
          <p:spPr bwMode="auto">
            <a:xfrm>
              <a:off x="7726853" y="1920028"/>
              <a:ext cx="3870787" cy="2434976"/>
            </a:xfrm>
            <a:prstGeom prst="rect">
              <a:avLst/>
            </a:prstGeom>
            <a:grpFill/>
            <a:ln w="38100">
              <a:solidFill>
                <a:srgbClr val="FFAE0D"/>
              </a:solidFill>
            </a:ln>
            <a:extLst>
              <a:ext uri="{53640926-AAD7-44D8-BBD7-CCE9431645EC}">
                <a14:shadowObscured xmlns:a14="http://schemas.microsoft.com/office/drawing/2010/main"/>
              </a:ext>
            </a:extLst>
          </p:spPr>
        </p:pic>
        <p:sp>
          <p:nvSpPr>
            <p:cNvPr id="39" name="Rectangle 38">
              <a:extLst>
                <a:ext uri="{FF2B5EF4-FFF2-40B4-BE49-F238E27FC236}">
                  <a16:creationId xmlns:a16="http://schemas.microsoft.com/office/drawing/2014/main" id="{5D6AF240-A32B-41EB-A8F0-4B3B00B0FF98}"/>
                </a:ext>
              </a:extLst>
            </p:cNvPr>
            <p:cNvSpPr/>
            <p:nvPr/>
          </p:nvSpPr>
          <p:spPr>
            <a:xfrm>
              <a:off x="7726853" y="4397448"/>
              <a:ext cx="3870788" cy="6775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PRODUCTION RECORDS</a:t>
              </a:r>
            </a:p>
            <a:p>
              <a:pPr algn="ctr"/>
              <a:r>
                <a:rPr lang="en-US" b="1" dirty="0">
                  <a:solidFill>
                    <a:schemeClr val="bg1"/>
                  </a:solidFill>
                </a:rPr>
                <a:t>(Reimbursable Meals)</a:t>
              </a:r>
            </a:p>
          </p:txBody>
        </p:sp>
        <p:sp>
          <p:nvSpPr>
            <p:cNvPr id="40" name="TextBox 39">
              <a:extLst>
                <a:ext uri="{FF2B5EF4-FFF2-40B4-BE49-F238E27FC236}">
                  <a16:creationId xmlns:a16="http://schemas.microsoft.com/office/drawing/2014/main" id="{47B3E2AA-9DFA-44F0-AB6D-378F81794059}"/>
                </a:ext>
              </a:extLst>
            </p:cNvPr>
            <p:cNvSpPr txBox="1"/>
            <p:nvPr/>
          </p:nvSpPr>
          <p:spPr>
            <a:xfrm>
              <a:off x="8951046" y="2731277"/>
              <a:ext cx="1422400" cy="1323439"/>
            </a:xfrm>
            <a:prstGeom prst="rect">
              <a:avLst/>
            </a:prstGeom>
            <a:grpFill/>
          </p:spPr>
          <p:txBody>
            <a:bodyPr wrap="square" rtlCol="0">
              <a:spAutoFit/>
            </a:bodyPr>
            <a:lstStyle/>
            <a:p>
              <a:pPr algn="ctr"/>
              <a:r>
                <a:rPr lang="en-US" sz="8000" b="1" dirty="0">
                  <a:solidFill>
                    <a:schemeClr val="bg1"/>
                  </a:solidFill>
                </a:rPr>
                <a:t>81</a:t>
              </a:r>
              <a:endParaRPr lang="en-US" b="1" dirty="0">
                <a:solidFill>
                  <a:schemeClr val="bg1"/>
                </a:solidFill>
              </a:endParaRPr>
            </a:p>
          </p:txBody>
        </p:sp>
      </p:grpSp>
      <p:sp>
        <p:nvSpPr>
          <p:cNvPr id="41" name="TextBox 40">
            <a:extLst>
              <a:ext uri="{FF2B5EF4-FFF2-40B4-BE49-F238E27FC236}">
                <a16:creationId xmlns:a16="http://schemas.microsoft.com/office/drawing/2014/main" id="{A5C5E804-CAEC-404A-A7F7-13EFAABE9D37}"/>
              </a:ext>
            </a:extLst>
          </p:cNvPr>
          <p:cNvSpPr txBox="1"/>
          <p:nvPr/>
        </p:nvSpPr>
        <p:spPr>
          <a:xfrm>
            <a:off x="1193766" y="2731907"/>
            <a:ext cx="1422400" cy="1323439"/>
          </a:xfrm>
          <a:prstGeom prst="rect">
            <a:avLst/>
          </a:prstGeom>
          <a:solidFill>
            <a:schemeClr val="tx2">
              <a:lumMod val="50000"/>
            </a:schemeClr>
          </a:solidFill>
        </p:spPr>
        <p:txBody>
          <a:bodyPr wrap="square" rtlCol="0">
            <a:spAutoFit/>
          </a:bodyPr>
          <a:lstStyle/>
          <a:p>
            <a:pPr algn="ctr"/>
            <a:r>
              <a:rPr lang="en-US" sz="8000" b="1" dirty="0">
                <a:solidFill>
                  <a:schemeClr val="bg1"/>
                </a:solidFill>
              </a:rPr>
              <a:t>47</a:t>
            </a:r>
            <a:endParaRPr lang="en-US" b="1" dirty="0">
              <a:solidFill>
                <a:schemeClr val="bg1"/>
              </a:solidFill>
            </a:endParaRPr>
          </a:p>
        </p:txBody>
      </p:sp>
      <p:grpSp>
        <p:nvGrpSpPr>
          <p:cNvPr id="5" name="Group 4">
            <a:extLst>
              <a:ext uri="{FF2B5EF4-FFF2-40B4-BE49-F238E27FC236}">
                <a16:creationId xmlns:a16="http://schemas.microsoft.com/office/drawing/2014/main" id="{14CCC739-159F-5A3E-CE6D-2495A56053FE}"/>
              </a:ext>
            </a:extLst>
          </p:cNvPr>
          <p:cNvGrpSpPr/>
          <p:nvPr/>
        </p:nvGrpSpPr>
        <p:grpSpPr>
          <a:xfrm>
            <a:off x="4290811" y="1816918"/>
            <a:ext cx="2540741" cy="3331976"/>
            <a:chOff x="4290811" y="1816918"/>
            <a:chExt cx="2540741" cy="3331976"/>
          </a:xfrm>
        </p:grpSpPr>
        <p:pic>
          <p:nvPicPr>
            <p:cNvPr id="33" name="Picture 32">
              <a:extLst>
                <a:ext uri="{FF2B5EF4-FFF2-40B4-BE49-F238E27FC236}">
                  <a16:creationId xmlns:a16="http://schemas.microsoft.com/office/drawing/2014/main" id="{F6446170-1408-45B8-B7F8-BB103A2C6B0F}"/>
                </a:ext>
              </a:extLst>
            </p:cNvPr>
            <p:cNvPicPr/>
            <p:nvPr/>
          </p:nvPicPr>
          <p:blipFill rotWithShape="1">
            <a:blip r:embed="rId6"/>
            <a:srcRect l="60577" t="15493" r="13475" b="14202"/>
            <a:stretch/>
          </p:blipFill>
          <p:spPr bwMode="auto">
            <a:xfrm rot="16200000">
              <a:off x="4120735" y="1992353"/>
              <a:ext cx="2886251" cy="2535382"/>
            </a:xfrm>
            <a:prstGeom prst="rect">
              <a:avLst/>
            </a:prstGeom>
            <a:ln w="28575">
              <a:solidFill>
                <a:srgbClr val="000000"/>
              </a:solidFill>
            </a:ln>
            <a:extLst>
              <a:ext uri="{53640926-AAD7-44D8-BBD7-CCE9431645EC}">
                <a14:shadowObscured xmlns:a14="http://schemas.microsoft.com/office/drawing/2010/main"/>
              </a:ext>
            </a:extLst>
          </p:spPr>
        </p:pic>
        <p:sp>
          <p:nvSpPr>
            <p:cNvPr id="37" name="Rectangle 36">
              <a:extLst>
                <a:ext uri="{FF2B5EF4-FFF2-40B4-BE49-F238E27FC236}">
                  <a16:creationId xmlns:a16="http://schemas.microsoft.com/office/drawing/2014/main" id="{45342AD4-3D09-42B3-B4BE-101BF545B75B}"/>
                </a:ext>
              </a:extLst>
            </p:cNvPr>
            <p:cNvSpPr/>
            <p:nvPr/>
          </p:nvSpPr>
          <p:spPr>
            <a:xfrm>
              <a:off x="4290811" y="4714691"/>
              <a:ext cx="2535383" cy="434203"/>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Community Roster</a:t>
              </a:r>
            </a:p>
          </p:txBody>
        </p:sp>
        <p:sp>
          <p:nvSpPr>
            <p:cNvPr id="42" name="TextBox 41">
              <a:extLst>
                <a:ext uri="{FF2B5EF4-FFF2-40B4-BE49-F238E27FC236}">
                  <a16:creationId xmlns:a16="http://schemas.microsoft.com/office/drawing/2014/main" id="{29881938-CBB2-4475-B00A-3468A5B6B2D1}"/>
                </a:ext>
              </a:extLst>
            </p:cNvPr>
            <p:cNvSpPr txBox="1"/>
            <p:nvPr/>
          </p:nvSpPr>
          <p:spPr>
            <a:xfrm>
              <a:off x="4909660" y="2730345"/>
              <a:ext cx="1422400" cy="1323439"/>
            </a:xfrm>
            <a:prstGeom prst="rect">
              <a:avLst/>
            </a:prstGeom>
            <a:solidFill>
              <a:schemeClr val="tx2">
                <a:lumMod val="50000"/>
              </a:schemeClr>
            </a:solidFill>
          </p:spPr>
          <p:txBody>
            <a:bodyPr wrap="square" rtlCol="0">
              <a:spAutoFit/>
            </a:bodyPr>
            <a:lstStyle/>
            <a:p>
              <a:pPr algn="ctr"/>
              <a:r>
                <a:rPr lang="en-US" sz="8000" b="1" dirty="0">
                  <a:solidFill>
                    <a:schemeClr val="bg1"/>
                  </a:solidFill>
                </a:rPr>
                <a:t>34</a:t>
              </a:r>
              <a:endParaRPr lang="en-US" b="1" dirty="0">
                <a:solidFill>
                  <a:schemeClr val="bg1"/>
                </a:solidFill>
              </a:endParaRPr>
            </a:p>
          </p:txBody>
        </p:sp>
      </p:grpSp>
      <p:sp>
        <p:nvSpPr>
          <p:cNvPr id="43" name="Title 3">
            <a:extLst>
              <a:ext uri="{FF2B5EF4-FFF2-40B4-BE49-F238E27FC236}">
                <a16:creationId xmlns:a16="http://schemas.microsoft.com/office/drawing/2014/main" id="{5FEF8E0A-651D-4CCF-8DF5-AE844E8B0E5C}"/>
              </a:ext>
            </a:extLst>
          </p:cNvPr>
          <p:cNvSpPr txBox="1">
            <a:spLocks/>
          </p:cNvSpPr>
          <p:nvPr/>
        </p:nvSpPr>
        <p:spPr>
          <a:xfrm>
            <a:off x="37791" y="5734698"/>
            <a:ext cx="8753284"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dirty="0">
                <a:solidFill>
                  <a:schemeClr val="bg1"/>
                </a:solidFill>
                <a:latin typeface="Century Gothic" panose="020B0502020202020204" pitchFamily="34" charset="0"/>
              </a:rPr>
              <a:t>Reimbursable meal counts on the Production Record must support the ASP Grid Sheet and the Community Roster. </a:t>
            </a:r>
          </a:p>
        </p:txBody>
      </p:sp>
    </p:spTree>
    <p:custDataLst>
      <p:tags r:id="rId1"/>
    </p:custDataLst>
    <p:extLst>
      <p:ext uri="{BB962C8B-B14F-4D97-AF65-F5344CB8AC3E}">
        <p14:creationId xmlns:p14="http://schemas.microsoft.com/office/powerpoint/2010/main" val="3064498953"/>
      </p:ext>
    </p:extLst>
  </p:cSld>
  <p:clrMapOvr>
    <a:masterClrMapping/>
  </p:clrMapOvr>
  <mc:AlternateContent xmlns:mc="http://schemas.openxmlformats.org/markup-compatibility/2006" xmlns:p159="http://schemas.microsoft.com/office/powerpoint/2015/09/main">
    <mc:Choice Requires="p159">
      <p:transition spd="slow" advTm="28762">
        <p159:morph option="byObject"/>
      </p:transition>
    </mc:Choice>
    <mc:Fallback xmlns="">
      <p:transition spd="slow" advTm="2876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5082328" y="233362"/>
            <a:ext cx="7548165" cy="1143000"/>
          </a:xfrm>
        </p:spPr>
        <p:txBody>
          <a:bodyPr>
            <a:noAutofit/>
          </a:bodyPr>
          <a:lstStyle/>
          <a:p>
            <a:r>
              <a:rPr lang="en-US" dirty="0"/>
              <a:t>Do Not Back Out Leftovers</a:t>
            </a:r>
          </a:p>
        </p:txBody>
      </p:sp>
      <p:sp>
        <p:nvSpPr>
          <p:cNvPr id="37" name="Content Placeholder 2">
            <a:extLst>
              <a:ext uri="{FF2B5EF4-FFF2-40B4-BE49-F238E27FC236}">
                <a16:creationId xmlns:a16="http://schemas.microsoft.com/office/drawing/2014/main" id="{3711B80F-6BB2-43D6-8538-51F7DCD4F191}"/>
              </a:ext>
            </a:extLst>
          </p:cNvPr>
          <p:cNvSpPr txBox="1">
            <a:spLocks/>
          </p:cNvSpPr>
          <p:nvPr/>
        </p:nvSpPr>
        <p:spPr>
          <a:xfrm>
            <a:off x="5606717" y="1582221"/>
            <a:ext cx="6499388" cy="4541852"/>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600"/>
              </a:spcAft>
              <a:buNone/>
            </a:pPr>
            <a:r>
              <a:rPr lang="en-US" altLang="en-US" sz="2400" dirty="0">
                <a:solidFill>
                  <a:schemeClr val="bg1"/>
                </a:solidFill>
                <a:latin typeface="Century Gothic" panose="020B0502020202020204" pitchFamily="34" charset="0"/>
              </a:rPr>
              <a:t>“Backing out” is when leftovers are subtracted from the meals prepared to determine the meal count.</a:t>
            </a:r>
          </a:p>
          <a:p>
            <a:pPr lvl="1">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rPr>
              <a:t>“Backing out” leftovers is strictly prohibited</a:t>
            </a:r>
          </a:p>
          <a:p>
            <a:pPr lvl="1">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rPr>
              <a:t>Meal counts are obtained from the amounts recorded on the ASP Supper Grid Sheet and the Community Roster</a:t>
            </a:r>
          </a:p>
          <a:p>
            <a:pPr lvl="1">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rPr>
              <a:t>It is not possible to claim more meals than the amount prepared on the production worksheet</a:t>
            </a:r>
          </a:p>
          <a:p>
            <a:pPr lvl="1">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rPr>
              <a:t>Meals must be recorded accurately</a:t>
            </a:r>
          </a:p>
          <a:p>
            <a:pPr marL="0" indent="0">
              <a:spcBef>
                <a:spcPts val="0"/>
              </a:spcBef>
              <a:buNone/>
            </a:pPr>
            <a:endParaRPr lang="en-US" altLang="en-US" sz="2600" dirty="0">
              <a:solidFill>
                <a:schemeClr val="bg1"/>
              </a:solidFill>
              <a:latin typeface="Century Gothic" panose="020B0502020202020204" pitchFamily="34" charset="0"/>
            </a:endParaRPr>
          </a:p>
        </p:txBody>
      </p:sp>
      <p:pic>
        <p:nvPicPr>
          <p:cNvPr id="3" name="Picture 2">
            <a:extLst>
              <a:ext uri="{FF2B5EF4-FFF2-40B4-BE49-F238E27FC236}">
                <a16:creationId xmlns:a16="http://schemas.microsoft.com/office/drawing/2014/main" id="{C25099A0-5A7F-8917-2A42-E52802626A4F}"/>
              </a:ext>
            </a:extLst>
          </p:cNvPr>
          <p:cNvPicPr>
            <a:picLocks noChangeAspect="1"/>
          </p:cNvPicPr>
          <p:nvPr/>
        </p:nvPicPr>
        <p:blipFill rotWithShape="1">
          <a:blip r:embed="rId3"/>
          <a:srcRect l="21451" r="37953"/>
          <a:stretch/>
        </p:blipFill>
        <p:spPr>
          <a:xfrm>
            <a:off x="673768" y="233362"/>
            <a:ext cx="4814530" cy="5197642"/>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rgbClr val="333333"/>
            </a:contourClr>
          </a:sp3d>
        </p:spPr>
      </p:pic>
      <p:sp>
        <p:nvSpPr>
          <p:cNvPr id="5" name="Flowchart: Connector 4">
            <a:extLst>
              <a:ext uri="{FF2B5EF4-FFF2-40B4-BE49-F238E27FC236}">
                <a16:creationId xmlns:a16="http://schemas.microsoft.com/office/drawing/2014/main" id="{05E4CE7E-1B4A-526D-15FA-C2BB0B09BDAB}"/>
              </a:ext>
            </a:extLst>
          </p:cNvPr>
          <p:cNvSpPr/>
          <p:nvPr/>
        </p:nvSpPr>
        <p:spPr>
          <a:xfrm>
            <a:off x="-79361" y="4153237"/>
            <a:ext cx="1640920" cy="1744955"/>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2E9FA6C2-E023-FF07-EFAB-AB45F42196AD}"/>
              </a:ext>
            </a:extLst>
          </p:cNvPr>
          <p:cNvSpPr/>
          <p:nvPr/>
        </p:nvSpPr>
        <p:spPr>
          <a:xfrm>
            <a:off x="1170109" y="5431004"/>
            <a:ext cx="782900" cy="820101"/>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455769"/>
      </p:ext>
    </p:extLst>
  </p:cSld>
  <p:clrMapOvr>
    <a:masterClrMapping/>
  </p:clrMapOvr>
  <mc:AlternateContent xmlns:mc="http://schemas.openxmlformats.org/markup-compatibility/2006" xmlns:p159="http://schemas.microsoft.com/office/powerpoint/2015/09/main">
    <mc:Choice Requires="p159">
      <p:transition spd="slow" advTm="53199">
        <p159:morph option="byObject"/>
      </p:transition>
    </mc:Choice>
    <mc:Fallback xmlns="">
      <p:transition spd="slow" advTm="53199">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Flowchart: Connector 3">
            <a:extLst>
              <a:ext uri="{FF2B5EF4-FFF2-40B4-BE49-F238E27FC236}">
                <a16:creationId xmlns:a16="http://schemas.microsoft.com/office/drawing/2014/main" id="{D481A6C8-2C0E-86E2-2846-9FA97D6A3580}"/>
              </a:ext>
            </a:extLst>
          </p:cNvPr>
          <p:cNvSpPr/>
          <p:nvPr/>
        </p:nvSpPr>
        <p:spPr>
          <a:xfrm>
            <a:off x="-2650495" y="-1477986"/>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05B63AB-09BF-4D9E-ACA7-04C03675E531}"/>
              </a:ext>
            </a:extLst>
          </p:cNvPr>
          <p:cNvSpPr/>
          <p:nvPr/>
        </p:nvSpPr>
        <p:spPr>
          <a:xfrm>
            <a:off x="186209" y="2102238"/>
            <a:ext cx="5894910" cy="2021066"/>
          </a:xfrm>
          <a:prstGeom prst="rect">
            <a:avLst/>
          </a:prstGeom>
        </p:spPr>
        <p:txBody>
          <a:bodyPr wrap="square">
            <a:spAutoFit/>
          </a:bodyPr>
          <a:lstStyle/>
          <a:p>
            <a:pPr>
              <a:spcAft>
                <a:spcPts val="400"/>
              </a:spcAft>
            </a:pPr>
            <a:r>
              <a:rPr lang="en-US" sz="2400" dirty="0">
                <a:solidFill>
                  <a:schemeClr val="tx2">
                    <a:lumMod val="50000"/>
                  </a:schemeClr>
                </a:solidFill>
                <a:latin typeface="Century Gothic" panose="020B0502020202020204" pitchFamily="34" charset="0"/>
              </a:rPr>
              <a:t>Claiming is the request for reimbursement that FSD submits to the California Department of Education. FSD obtains this information from CMS.</a:t>
            </a:r>
          </a:p>
          <a:p>
            <a:pPr>
              <a:spcAft>
                <a:spcPts val="400"/>
              </a:spcAft>
              <a:buFont typeface="Wingdings" panose="05000000000000000000" pitchFamily="2" charset="2"/>
              <a:buChar char="Ø"/>
            </a:pPr>
            <a:endParaRPr lang="en-US" sz="2600" dirty="0">
              <a:solidFill>
                <a:srgbClr val="000000"/>
              </a:solidFill>
              <a:latin typeface="Century Gothic" panose="020B0502020202020204" pitchFamily="34" charset="0"/>
            </a:endParaRPr>
          </a:p>
        </p:txBody>
      </p:sp>
      <p:sp>
        <p:nvSpPr>
          <p:cNvPr id="13" name="Title 3">
            <a:extLst>
              <a:ext uri="{FF2B5EF4-FFF2-40B4-BE49-F238E27FC236}">
                <a16:creationId xmlns:a16="http://schemas.microsoft.com/office/drawing/2014/main" id="{7E102FA4-C882-4494-8F9C-4EE39689C778}"/>
              </a:ext>
            </a:extLst>
          </p:cNvPr>
          <p:cNvSpPr txBox="1">
            <a:spLocks/>
          </p:cNvSpPr>
          <p:nvPr/>
        </p:nvSpPr>
        <p:spPr>
          <a:xfrm>
            <a:off x="-1513083" y="481717"/>
            <a:ext cx="8390747"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7200" dirty="0">
                <a:solidFill>
                  <a:schemeClr val="tx2">
                    <a:lumMod val="50000"/>
                  </a:schemeClr>
                </a:solidFill>
                <a:latin typeface="Onyx" panose="04050602080702020203" pitchFamily="82" charset="0"/>
              </a:rPr>
              <a:t>Claiming for</a:t>
            </a:r>
          </a:p>
          <a:p>
            <a:r>
              <a:rPr lang="en-US" sz="7200" dirty="0">
                <a:solidFill>
                  <a:schemeClr val="tx2">
                    <a:lumMod val="50000"/>
                  </a:schemeClr>
                </a:solidFill>
                <a:latin typeface="Onyx" panose="04050602080702020203" pitchFamily="82" charset="0"/>
              </a:rPr>
              <a:t> Reimbursement</a:t>
            </a:r>
          </a:p>
        </p:txBody>
      </p:sp>
      <p:sp>
        <p:nvSpPr>
          <p:cNvPr id="23" name="Rectangle 22">
            <a:extLst>
              <a:ext uri="{FF2B5EF4-FFF2-40B4-BE49-F238E27FC236}">
                <a16:creationId xmlns:a16="http://schemas.microsoft.com/office/drawing/2014/main" id="{CDFC81D8-55C0-4118-915F-15FC5AC541C9}"/>
              </a:ext>
            </a:extLst>
          </p:cNvPr>
          <p:cNvSpPr/>
          <p:nvPr/>
        </p:nvSpPr>
        <p:spPr>
          <a:xfrm>
            <a:off x="-96483" y="3744153"/>
            <a:ext cx="5557549" cy="2630977"/>
          </a:xfrm>
          <a:prstGeom prst="rect">
            <a:avLst/>
          </a:prstGeom>
        </p:spPr>
        <p:txBody>
          <a:bodyPr wrap="square">
            <a:spAutoFit/>
          </a:bodyPr>
          <a:lstStyle/>
          <a:p>
            <a:pPr lvl="2" indent="-344488">
              <a:buFont typeface="Wingdings" panose="05000000000000000000" pitchFamily="2" charset="2"/>
              <a:buChar char="Ø"/>
            </a:pPr>
            <a:r>
              <a:rPr lang="en-US" sz="2400" dirty="0">
                <a:solidFill>
                  <a:schemeClr val="tx2">
                    <a:lumMod val="50000"/>
                  </a:schemeClr>
                </a:solidFill>
                <a:latin typeface="Century Gothic" panose="020B0502020202020204" pitchFamily="34" charset="0"/>
              </a:rPr>
              <a:t>Meal counts are obtained from ASP Supper Grid Sheet and Community Roster combined</a:t>
            </a:r>
          </a:p>
          <a:p>
            <a:pPr lvl="2" indent="-344488" defTabSz="914400">
              <a:lnSpc>
                <a:spcPct val="90000"/>
              </a:lnSpc>
              <a:spcBef>
                <a:spcPts val="500"/>
              </a:spcBef>
              <a:buFont typeface="Wingdings" panose="05000000000000000000" pitchFamily="2" charset="2"/>
              <a:buChar char="Ø"/>
              <a:defRPr/>
            </a:pPr>
            <a:r>
              <a:rPr lang="en-US" sz="2400" dirty="0">
                <a:solidFill>
                  <a:schemeClr val="tx2">
                    <a:lumMod val="50000"/>
                  </a:schemeClr>
                </a:solidFill>
                <a:latin typeface="Century Gothic" panose="020B0502020202020204" pitchFamily="34" charset="0"/>
              </a:rPr>
              <a:t>Manager inputs the total meal count under “free” in CMS Daily Entry each day</a:t>
            </a:r>
          </a:p>
        </p:txBody>
      </p:sp>
      <p:sp>
        <p:nvSpPr>
          <p:cNvPr id="5" name="Flowchart: Connector 4">
            <a:extLst>
              <a:ext uri="{FF2B5EF4-FFF2-40B4-BE49-F238E27FC236}">
                <a16:creationId xmlns:a16="http://schemas.microsoft.com/office/drawing/2014/main" id="{CFAD4A06-319A-CA61-6B2E-565573D50D83}"/>
              </a:ext>
            </a:extLst>
          </p:cNvPr>
          <p:cNvSpPr/>
          <p:nvPr/>
        </p:nvSpPr>
        <p:spPr>
          <a:xfrm>
            <a:off x="6145368" y="-146299"/>
            <a:ext cx="6502210" cy="6521429"/>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A7051A39-E8D2-72B9-102A-C7BEE377AFEB}"/>
              </a:ext>
            </a:extLst>
          </p:cNvPr>
          <p:cNvSpPr/>
          <p:nvPr/>
        </p:nvSpPr>
        <p:spPr>
          <a:xfrm>
            <a:off x="10643858" y="5671787"/>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A2B6C837-F55B-70B4-E6A4-75BC1CE0A3FC}"/>
              </a:ext>
            </a:extLst>
          </p:cNvPr>
          <p:cNvSpPr/>
          <p:nvPr/>
        </p:nvSpPr>
        <p:spPr>
          <a:xfrm>
            <a:off x="10204242" y="6364460"/>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A group of tables with numbers&#10;&#10;Description automatically generated with medium confidence">
            <a:extLst>
              <a:ext uri="{FF2B5EF4-FFF2-40B4-BE49-F238E27FC236}">
                <a16:creationId xmlns:a16="http://schemas.microsoft.com/office/drawing/2014/main" id="{44CA6C7C-36C9-E09F-B00F-71E04EC63687}"/>
              </a:ext>
            </a:extLst>
          </p:cNvPr>
          <p:cNvPicPr>
            <a:picLocks noChangeAspect="1"/>
          </p:cNvPicPr>
          <p:nvPr/>
        </p:nvPicPr>
        <p:blipFill>
          <a:blip r:embed="rId3"/>
          <a:stretch>
            <a:fillRect/>
          </a:stretch>
        </p:blipFill>
        <p:spPr>
          <a:xfrm>
            <a:off x="7174955" y="902377"/>
            <a:ext cx="2474431" cy="3199627"/>
          </a:xfrm>
          <a:prstGeom prst="rect">
            <a:avLst/>
          </a:prstGeom>
        </p:spPr>
      </p:pic>
      <p:pic>
        <p:nvPicPr>
          <p:cNvPr id="9" name="Picture 8" descr="A white sheet with black lines&#10;&#10;Description automatically generated">
            <a:extLst>
              <a:ext uri="{FF2B5EF4-FFF2-40B4-BE49-F238E27FC236}">
                <a16:creationId xmlns:a16="http://schemas.microsoft.com/office/drawing/2014/main" id="{3688A3A6-3E30-70B3-E893-C05E288D56FA}"/>
              </a:ext>
            </a:extLst>
          </p:cNvPr>
          <p:cNvPicPr>
            <a:picLocks noChangeAspect="1"/>
          </p:cNvPicPr>
          <p:nvPr/>
        </p:nvPicPr>
        <p:blipFill>
          <a:blip r:embed="rId4"/>
          <a:stretch>
            <a:fillRect/>
          </a:stretch>
        </p:blipFill>
        <p:spPr>
          <a:xfrm>
            <a:off x="9058006" y="2234064"/>
            <a:ext cx="2485495" cy="3199627"/>
          </a:xfrm>
          <a:prstGeom prst="rect">
            <a:avLst/>
          </a:prstGeom>
        </p:spPr>
      </p:pic>
    </p:spTree>
    <p:extLst>
      <p:ext uri="{BB962C8B-B14F-4D97-AF65-F5344CB8AC3E}">
        <p14:creationId xmlns:p14="http://schemas.microsoft.com/office/powerpoint/2010/main" val="3457398216"/>
      </p:ext>
    </p:extLst>
  </p:cSld>
  <p:clrMapOvr>
    <a:masterClrMapping/>
  </p:clrMapOvr>
  <mc:AlternateContent xmlns:mc="http://schemas.openxmlformats.org/markup-compatibility/2006" xmlns:p159="http://schemas.microsoft.com/office/powerpoint/2015/09/main">
    <mc:Choice Requires="p159">
      <p:transition spd="slow" advTm="48755">
        <p159:morph option="byObject"/>
      </p:transition>
    </mc:Choice>
    <mc:Fallback xmlns="">
      <p:transition spd="slow" advTm="48755">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C5945DF6-833C-311B-0661-7B0BF8EE95AB}"/>
              </a:ext>
            </a:extLst>
          </p:cNvPr>
          <p:cNvSpPr/>
          <p:nvPr/>
        </p:nvSpPr>
        <p:spPr>
          <a:xfrm>
            <a:off x="3001108" y="531710"/>
            <a:ext cx="5867365" cy="5533292"/>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43256C8-B4CE-40FC-9971-DE4E3097D102}"/>
              </a:ext>
            </a:extLst>
          </p:cNvPr>
          <p:cNvSpPr>
            <a:spLocks noGrp="1"/>
          </p:cNvSpPr>
          <p:nvPr>
            <p:ph sz="half" idx="2"/>
          </p:nvPr>
        </p:nvSpPr>
        <p:spPr>
          <a:xfrm>
            <a:off x="3747513" y="2665751"/>
            <a:ext cx="4374553" cy="3684588"/>
          </a:xfrm>
        </p:spPr>
        <p:txBody>
          <a:bodyPr vert="horz" lIns="91440" tIns="45720" rIns="91440" bIns="45720" rtlCol="0" anchor="t">
            <a:noAutofit/>
          </a:bodyPr>
          <a:lstStyle/>
          <a:p>
            <a:pPr marL="0" indent="0" algn="ctr">
              <a:spcBef>
                <a:spcPts val="0"/>
              </a:spcBef>
              <a:spcAft>
                <a:spcPts val="800"/>
              </a:spcAft>
              <a:buNone/>
            </a:pPr>
            <a:r>
              <a:rPr lang="en-US" sz="2200" dirty="0">
                <a:solidFill>
                  <a:schemeClr val="bg1"/>
                </a:solidFill>
                <a:latin typeface="Century Gothic" panose="020B0502020202020204" pitchFamily="34" charset="0"/>
              </a:rPr>
              <a:t>FSD is required to provide annual CACFP supper training to all Food Services (FS) and After School Program (ASP) staff before the start of every school year, new program, Saturday program, and to new employees.</a:t>
            </a:r>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3514102" y="1339906"/>
            <a:ext cx="10515600" cy="1325563"/>
          </a:xfrm>
        </p:spPr>
        <p:txBody>
          <a:bodyPr>
            <a:noAutofit/>
          </a:bodyPr>
          <a:lstStyle/>
          <a:p>
            <a:pPr algn="l"/>
            <a:r>
              <a:rPr lang="en-US" sz="8800" dirty="0">
                <a:solidFill>
                  <a:schemeClr val="bg1"/>
                </a:solidFill>
              </a:rPr>
              <a:t>Annual Training</a:t>
            </a:r>
          </a:p>
        </p:txBody>
      </p:sp>
      <p:sp>
        <p:nvSpPr>
          <p:cNvPr id="6" name="Flowchart: Connector 5">
            <a:extLst>
              <a:ext uri="{FF2B5EF4-FFF2-40B4-BE49-F238E27FC236}">
                <a16:creationId xmlns:a16="http://schemas.microsoft.com/office/drawing/2014/main" id="{5A50CDE6-4468-9A8F-75EA-6327F97E15DA}"/>
              </a:ext>
            </a:extLst>
          </p:cNvPr>
          <p:cNvSpPr/>
          <p:nvPr/>
        </p:nvSpPr>
        <p:spPr>
          <a:xfrm>
            <a:off x="7476933" y="469352"/>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7CF470FE-C15A-63DD-C305-60401C678BAB}"/>
              </a:ext>
            </a:extLst>
          </p:cNvPr>
          <p:cNvSpPr/>
          <p:nvPr/>
        </p:nvSpPr>
        <p:spPr>
          <a:xfrm>
            <a:off x="3206763" y="5249305"/>
            <a:ext cx="1022298" cy="955477"/>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A7EBD38B-F354-FB8E-4C5D-4372C68C9A70}"/>
              </a:ext>
            </a:extLst>
          </p:cNvPr>
          <p:cNvSpPr/>
          <p:nvPr/>
        </p:nvSpPr>
        <p:spPr>
          <a:xfrm>
            <a:off x="8736731" y="429856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C63A7E55-15FC-D2CE-A7D2-0D3ACF578423}"/>
              </a:ext>
            </a:extLst>
          </p:cNvPr>
          <p:cNvSpPr/>
          <p:nvPr/>
        </p:nvSpPr>
        <p:spPr>
          <a:xfrm>
            <a:off x="1978395" y="2404606"/>
            <a:ext cx="1441921"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6007020"/>
      </p:ext>
    </p:extLst>
  </p:cSld>
  <p:clrMapOvr>
    <a:masterClrMapping/>
  </p:clrMapOvr>
  <mc:AlternateContent xmlns:mc="http://schemas.openxmlformats.org/markup-compatibility/2006" xmlns:p159="http://schemas.microsoft.com/office/powerpoint/2015/09/main">
    <mc:Choice Requires="p159">
      <p:transition spd="slow" advTm="41465">
        <p159:morph option="byObject"/>
      </p:transition>
    </mc:Choice>
    <mc:Fallback xmlns="">
      <p:transition spd="slow" advTm="41465">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cxnSp>
        <p:nvCxnSpPr>
          <p:cNvPr id="9" name="Straight Arrow Connector 8">
            <a:extLst>
              <a:ext uri="{FF2B5EF4-FFF2-40B4-BE49-F238E27FC236}">
                <a16:creationId xmlns:a16="http://schemas.microsoft.com/office/drawing/2014/main" id="{4E8DE85F-8E40-4A65-8830-54C8B9D699AA}"/>
              </a:ext>
            </a:extLst>
          </p:cNvPr>
          <p:cNvCxnSpPr/>
          <p:nvPr/>
        </p:nvCxnSpPr>
        <p:spPr>
          <a:xfrm>
            <a:off x="8748782" y="1159431"/>
            <a:ext cx="999770" cy="0"/>
          </a:xfrm>
          <a:prstGeom prst="straightConnector1">
            <a:avLst/>
          </a:prstGeom>
          <a:ln>
            <a:solidFill>
              <a:srgbClr val="FFAE0D"/>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 name="Connector: Elbow 24">
            <a:extLst>
              <a:ext uri="{FF2B5EF4-FFF2-40B4-BE49-F238E27FC236}">
                <a16:creationId xmlns:a16="http://schemas.microsoft.com/office/drawing/2014/main" id="{D51BCACE-8954-4D08-B30D-797D9616EAE2}"/>
              </a:ext>
            </a:extLst>
          </p:cNvPr>
          <p:cNvCxnSpPr>
            <a:cxnSpLocks/>
          </p:cNvCxnSpPr>
          <p:nvPr/>
        </p:nvCxnSpPr>
        <p:spPr>
          <a:xfrm rot="5400000">
            <a:off x="2230771" y="3563582"/>
            <a:ext cx="1584087" cy="1409699"/>
          </a:xfrm>
          <a:prstGeom prst="bentConnector3">
            <a:avLst>
              <a:gd name="adj1" fmla="val 50000"/>
            </a:avLst>
          </a:prstGeom>
          <a:ln w="28575">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3" name="Connector: Elbow 22">
            <a:extLst>
              <a:ext uri="{FF2B5EF4-FFF2-40B4-BE49-F238E27FC236}">
                <a16:creationId xmlns:a16="http://schemas.microsoft.com/office/drawing/2014/main" id="{CCBAEE0A-722D-DF9B-ECD2-F75E8D0E0A5F}"/>
              </a:ext>
            </a:extLst>
          </p:cNvPr>
          <p:cNvCxnSpPr>
            <a:cxnSpLocks/>
          </p:cNvCxnSpPr>
          <p:nvPr/>
        </p:nvCxnSpPr>
        <p:spPr>
          <a:xfrm rot="16200000" flipH="1">
            <a:off x="3881473" y="1462956"/>
            <a:ext cx="1642185" cy="901244"/>
          </a:xfrm>
          <a:prstGeom prst="bentConnector3">
            <a:avLst>
              <a:gd name="adj1" fmla="val 50000"/>
            </a:avLst>
          </a:prstGeom>
          <a:ln w="28575">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7" name="Connector: Elbow 26">
            <a:extLst>
              <a:ext uri="{FF2B5EF4-FFF2-40B4-BE49-F238E27FC236}">
                <a16:creationId xmlns:a16="http://schemas.microsoft.com/office/drawing/2014/main" id="{AFDB9295-B2CC-4933-8176-3B3D7446B2AE}"/>
              </a:ext>
            </a:extLst>
          </p:cNvPr>
          <p:cNvCxnSpPr>
            <a:cxnSpLocks/>
          </p:cNvCxnSpPr>
          <p:nvPr/>
        </p:nvCxnSpPr>
        <p:spPr>
          <a:xfrm rot="5400000" flipH="1" flipV="1">
            <a:off x="1707798" y="1460287"/>
            <a:ext cx="750003" cy="470325"/>
          </a:xfrm>
          <a:prstGeom prst="bentConnector3">
            <a:avLst>
              <a:gd name="adj1" fmla="val 50000"/>
            </a:avLst>
          </a:prstGeom>
          <a:ln w="28575">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 name="Connector: Elbow 7">
            <a:extLst>
              <a:ext uri="{FF2B5EF4-FFF2-40B4-BE49-F238E27FC236}">
                <a16:creationId xmlns:a16="http://schemas.microsoft.com/office/drawing/2014/main" id="{F124AF54-75B8-48C9-99D6-BF88B2BA564B}"/>
              </a:ext>
            </a:extLst>
          </p:cNvPr>
          <p:cNvCxnSpPr>
            <a:cxnSpLocks/>
          </p:cNvCxnSpPr>
          <p:nvPr/>
        </p:nvCxnSpPr>
        <p:spPr>
          <a:xfrm rot="5400000" flipH="1" flipV="1">
            <a:off x="2157882" y="2773469"/>
            <a:ext cx="5221363" cy="2298565"/>
          </a:xfrm>
          <a:prstGeom prst="bentConnector3">
            <a:avLst>
              <a:gd name="adj1" fmla="val 18370"/>
            </a:avLst>
          </a:prstGeom>
          <a:ln>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4" name="Connector: Elbow 33">
            <a:extLst>
              <a:ext uri="{FF2B5EF4-FFF2-40B4-BE49-F238E27FC236}">
                <a16:creationId xmlns:a16="http://schemas.microsoft.com/office/drawing/2014/main" id="{E907439C-CCB6-4FDA-B58D-1F4B419859C6}"/>
              </a:ext>
            </a:extLst>
          </p:cNvPr>
          <p:cNvCxnSpPr>
            <a:cxnSpLocks/>
          </p:cNvCxnSpPr>
          <p:nvPr/>
        </p:nvCxnSpPr>
        <p:spPr>
          <a:xfrm rot="5400000">
            <a:off x="8271406" y="5010617"/>
            <a:ext cx="1099899" cy="538198"/>
          </a:xfrm>
          <a:prstGeom prst="bentConnector3">
            <a:avLst>
              <a:gd name="adj1" fmla="val 50000"/>
            </a:avLst>
          </a:prstGeom>
          <a:ln w="28575">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3" name="Connector: Elbow 32">
            <a:extLst>
              <a:ext uri="{FF2B5EF4-FFF2-40B4-BE49-F238E27FC236}">
                <a16:creationId xmlns:a16="http://schemas.microsoft.com/office/drawing/2014/main" id="{CA17D9D3-B4C4-4C38-A270-5182D694C7AD}"/>
              </a:ext>
            </a:extLst>
          </p:cNvPr>
          <p:cNvCxnSpPr>
            <a:cxnSpLocks/>
          </p:cNvCxnSpPr>
          <p:nvPr/>
        </p:nvCxnSpPr>
        <p:spPr>
          <a:xfrm rot="16200000" flipH="1">
            <a:off x="7934501" y="1780059"/>
            <a:ext cx="2045986" cy="804730"/>
          </a:xfrm>
          <a:prstGeom prst="bentConnector3">
            <a:avLst>
              <a:gd name="adj1" fmla="val 50000"/>
            </a:avLst>
          </a:prstGeom>
          <a:ln w="28575">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6" name="Flowchart: Connector 5">
            <a:extLst>
              <a:ext uri="{FF2B5EF4-FFF2-40B4-BE49-F238E27FC236}">
                <a16:creationId xmlns:a16="http://schemas.microsoft.com/office/drawing/2014/main" id="{3427DDB8-15BB-2676-AA1A-B03A82B0CCDB}"/>
              </a:ext>
            </a:extLst>
          </p:cNvPr>
          <p:cNvSpPr/>
          <p:nvPr/>
        </p:nvSpPr>
        <p:spPr>
          <a:xfrm>
            <a:off x="-2114262" y="666979"/>
            <a:ext cx="4303294" cy="4385236"/>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Flowchart: Connector 2">
            <a:extLst>
              <a:ext uri="{FF2B5EF4-FFF2-40B4-BE49-F238E27FC236}">
                <a16:creationId xmlns:a16="http://schemas.microsoft.com/office/drawing/2014/main" id="{F1C581C3-5E3D-47C5-84B0-36145049D508}"/>
              </a:ext>
            </a:extLst>
          </p:cNvPr>
          <p:cNvSpPr/>
          <p:nvPr/>
        </p:nvSpPr>
        <p:spPr>
          <a:xfrm>
            <a:off x="2228902" y="0"/>
            <a:ext cx="2324671" cy="2260881"/>
          </a:xfrm>
          <a:prstGeom prst="flowChartConnector">
            <a:avLst/>
          </a:prstGeom>
          <a:solidFill>
            <a:schemeClr val="bg1"/>
          </a:solidFill>
          <a:ln w="127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defRPr/>
            </a:pPr>
            <a:r>
              <a:rPr lang="en-US" dirty="0">
                <a:solidFill>
                  <a:schemeClr val="tx2">
                    <a:lumMod val="50000"/>
                  </a:schemeClr>
                </a:solidFill>
                <a:latin typeface="Century Gothic" panose="020B0502020202020204" pitchFamily="34" charset="0"/>
              </a:rPr>
              <a:t>Meals are prepared by Food Services Staff &amp; are ready for service.</a:t>
            </a:r>
          </a:p>
        </p:txBody>
      </p:sp>
      <p:sp>
        <p:nvSpPr>
          <p:cNvPr id="11" name="Flowchart: Connector 10">
            <a:extLst>
              <a:ext uri="{FF2B5EF4-FFF2-40B4-BE49-F238E27FC236}">
                <a16:creationId xmlns:a16="http://schemas.microsoft.com/office/drawing/2014/main" id="{35934073-70AB-4050-B939-2EDC2BD89D5A}"/>
              </a:ext>
            </a:extLst>
          </p:cNvPr>
          <p:cNvSpPr/>
          <p:nvPr/>
        </p:nvSpPr>
        <p:spPr>
          <a:xfrm>
            <a:off x="3306007" y="2020397"/>
            <a:ext cx="2770252" cy="2454162"/>
          </a:xfrm>
          <a:prstGeom prst="flowChartConnector">
            <a:avLst/>
          </a:prstGeom>
          <a:solidFill>
            <a:schemeClr val="bg1"/>
          </a:solidFill>
          <a:ln w="127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91440" rtlCol="0" anchor="ctr"/>
          <a:lstStyle/>
          <a:p>
            <a:pPr lvl="0" algn="ctr">
              <a:defRPr/>
            </a:pPr>
            <a:r>
              <a:rPr lang="en-US" dirty="0">
                <a:solidFill>
                  <a:schemeClr val="tx2">
                    <a:lumMod val="50000"/>
                  </a:schemeClr>
                </a:solidFill>
                <a:latin typeface="Century Gothic" panose="020B0502020202020204" pitchFamily="34" charset="0"/>
              </a:rPr>
              <a:t>Meal service begins immediately after the dismissal bell rings, and lasts for 30 minutes.</a:t>
            </a:r>
          </a:p>
        </p:txBody>
      </p:sp>
      <p:sp>
        <p:nvSpPr>
          <p:cNvPr id="12" name="Flowchart: Connector 11">
            <a:extLst>
              <a:ext uri="{FF2B5EF4-FFF2-40B4-BE49-F238E27FC236}">
                <a16:creationId xmlns:a16="http://schemas.microsoft.com/office/drawing/2014/main" id="{1E58AA5D-B9CD-4AF5-A3C5-B699C2DD4849}"/>
              </a:ext>
            </a:extLst>
          </p:cNvPr>
          <p:cNvSpPr/>
          <p:nvPr/>
        </p:nvSpPr>
        <p:spPr>
          <a:xfrm>
            <a:off x="1578611" y="4123330"/>
            <a:ext cx="2974962" cy="2629094"/>
          </a:xfrm>
          <a:prstGeom prst="flowChartConnector">
            <a:avLst/>
          </a:prstGeom>
          <a:solidFill>
            <a:schemeClr val="bg1"/>
          </a:solidFill>
          <a:ln w="127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lIns="91440" tIns="91440" numCol="1" rtlCol="0" anchor="ctr"/>
          <a:lstStyle/>
          <a:p>
            <a:pPr lvl="0" algn="ctr">
              <a:defRPr/>
            </a:pPr>
            <a:r>
              <a:rPr lang="en-US" dirty="0">
                <a:solidFill>
                  <a:schemeClr val="tx2">
                    <a:lumMod val="50000"/>
                  </a:schemeClr>
                </a:solidFill>
                <a:latin typeface="Century Gothic" panose="020B0502020202020204" pitchFamily="34" charset="0"/>
              </a:rPr>
              <a:t>ASP Staff distributes meals to program students &amp; participants from the community.</a:t>
            </a:r>
          </a:p>
        </p:txBody>
      </p:sp>
      <p:sp>
        <p:nvSpPr>
          <p:cNvPr id="18" name="Flowchart: Connector 17">
            <a:extLst>
              <a:ext uri="{FF2B5EF4-FFF2-40B4-BE49-F238E27FC236}">
                <a16:creationId xmlns:a16="http://schemas.microsoft.com/office/drawing/2014/main" id="{34C59FC5-22EB-4AEF-9F42-F65ACE1DD450}"/>
              </a:ext>
            </a:extLst>
          </p:cNvPr>
          <p:cNvSpPr/>
          <p:nvPr/>
        </p:nvSpPr>
        <p:spPr>
          <a:xfrm>
            <a:off x="5747656" y="26155"/>
            <a:ext cx="3120570" cy="2860667"/>
          </a:xfrm>
          <a:prstGeom prst="flowChartConnector">
            <a:avLst/>
          </a:prstGeom>
          <a:solidFill>
            <a:schemeClr val="bg1"/>
          </a:solidFill>
          <a:ln w="127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lvl="0" algn="ctr">
              <a:defRPr/>
            </a:pPr>
            <a:r>
              <a:rPr lang="en-US" dirty="0">
                <a:solidFill>
                  <a:schemeClr val="tx2">
                    <a:lumMod val="50000"/>
                  </a:schemeClr>
                </a:solidFill>
                <a:latin typeface="Century Gothic" panose="020B0502020202020204" pitchFamily="34" charset="0"/>
              </a:rPr>
              <a:t>ASP Staff ensures reimbursable meal is received, then marks participant on the appropriate form.</a:t>
            </a:r>
          </a:p>
        </p:txBody>
      </p:sp>
      <p:sp>
        <p:nvSpPr>
          <p:cNvPr id="19" name="Flowchart: Connector 18">
            <a:extLst>
              <a:ext uri="{FF2B5EF4-FFF2-40B4-BE49-F238E27FC236}">
                <a16:creationId xmlns:a16="http://schemas.microsoft.com/office/drawing/2014/main" id="{73D12AE2-AAB4-4D17-A8B1-A90661D3309B}"/>
              </a:ext>
            </a:extLst>
          </p:cNvPr>
          <p:cNvSpPr/>
          <p:nvPr/>
        </p:nvSpPr>
        <p:spPr>
          <a:xfrm>
            <a:off x="7745838" y="2406624"/>
            <a:ext cx="2761437" cy="2454162"/>
          </a:xfrm>
          <a:prstGeom prst="flowChartConnector">
            <a:avLst/>
          </a:prstGeom>
          <a:solidFill>
            <a:schemeClr val="bg1"/>
          </a:solidFill>
          <a:ln w="127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defRPr/>
            </a:pPr>
            <a:r>
              <a:rPr lang="en-US" dirty="0">
                <a:solidFill>
                  <a:schemeClr val="tx2">
                    <a:lumMod val="50000"/>
                  </a:schemeClr>
                </a:solidFill>
                <a:latin typeface="Century Gothic" panose="020B0502020202020204" pitchFamily="34" charset="0"/>
              </a:rPr>
              <a:t>Meals are consumed in the designated eating area. No food may leave the campus.</a:t>
            </a:r>
          </a:p>
        </p:txBody>
      </p:sp>
      <p:sp>
        <p:nvSpPr>
          <p:cNvPr id="20" name="Flowchart: Connector 19">
            <a:extLst>
              <a:ext uri="{FF2B5EF4-FFF2-40B4-BE49-F238E27FC236}">
                <a16:creationId xmlns:a16="http://schemas.microsoft.com/office/drawing/2014/main" id="{72B36928-A4FB-4620-9649-AD6DDFB1397E}"/>
              </a:ext>
            </a:extLst>
          </p:cNvPr>
          <p:cNvSpPr/>
          <p:nvPr/>
        </p:nvSpPr>
        <p:spPr>
          <a:xfrm>
            <a:off x="5788502" y="4313143"/>
            <a:ext cx="2814874" cy="2465573"/>
          </a:xfrm>
          <a:prstGeom prst="flowChartConnector">
            <a:avLst/>
          </a:prstGeom>
          <a:solidFill>
            <a:schemeClr val="bg1"/>
          </a:solidFill>
          <a:ln w="127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defRPr/>
            </a:pPr>
            <a:r>
              <a:rPr lang="en-US" dirty="0">
                <a:solidFill>
                  <a:schemeClr val="tx2">
                    <a:lumMod val="50000"/>
                  </a:schemeClr>
                </a:solidFill>
                <a:latin typeface="Century Gothic" panose="020B0502020202020204" pitchFamily="34" charset="0"/>
              </a:rPr>
              <a:t>At least one point of service must be open for the entire 30-minute meal service.</a:t>
            </a:r>
          </a:p>
        </p:txBody>
      </p:sp>
      <p:sp>
        <p:nvSpPr>
          <p:cNvPr id="35" name="Title 3">
            <a:extLst>
              <a:ext uri="{FF2B5EF4-FFF2-40B4-BE49-F238E27FC236}">
                <a16:creationId xmlns:a16="http://schemas.microsoft.com/office/drawing/2014/main" id="{C32F6B6E-4BEF-4D27-B73C-347FF10522DD}"/>
              </a:ext>
            </a:extLst>
          </p:cNvPr>
          <p:cNvSpPr txBox="1">
            <a:spLocks/>
          </p:cNvSpPr>
          <p:nvPr/>
        </p:nvSpPr>
        <p:spPr>
          <a:xfrm>
            <a:off x="0" y="1915488"/>
            <a:ext cx="1943556" cy="1560900"/>
          </a:xfrm>
          <a:prstGeom prst="rect">
            <a:avLst/>
          </a:prstGeom>
          <a:solidFill>
            <a:srgbClr val="7F0000"/>
          </a:solidFill>
          <a:ln w="28575">
            <a:no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6600" b="1" dirty="0">
                <a:solidFill>
                  <a:schemeClr val="bg1"/>
                </a:solidFill>
                <a:latin typeface="Century Gothic" panose="020B0502020202020204" pitchFamily="34" charset="0"/>
              </a:rPr>
              <a:t>ASP</a:t>
            </a:r>
            <a:r>
              <a:rPr lang="en-US" sz="3200" b="1" dirty="0">
                <a:solidFill>
                  <a:schemeClr val="bg1"/>
                </a:solidFill>
                <a:latin typeface="Century Gothic" panose="020B0502020202020204" pitchFamily="34" charset="0"/>
              </a:rPr>
              <a:t> </a:t>
            </a:r>
          </a:p>
          <a:p>
            <a:r>
              <a:rPr lang="en-US" sz="3200" b="1" dirty="0">
                <a:solidFill>
                  <a:schemeClr val="bg1"/>
                </a:solidFill>
                <a:latin typeface="Century Gothic" panose="020B0502020202020204" pitchFamily="34" charset="0"/>
              </a:rPr>
              <a:t>SERVICE</a:t>
            </a:r>
          </a:p>
        </p:txBody>
      </p:sp>
      <p:sp>
        <p:nvSpPr>
          <p:cNvPr id="21" name="Rectangle 20">
            <a:extLst>
              <a:ext uri="{FF2B5EF4-FFF2-40B4-BE49-F238E27FC236}">
                <a16:creationId xmlns:a16="http://schemas.microsoft.com/office/drawing/2014/main" id="{542D3577-B3F9-45F9-BDE7-D02E7C99D2B2}"/>
              </a:ext>
            </a:extLst>
          </p:cNvPr>
          <p:cNvSpPr/>
          <p:nvPr/>
        </p:nvSpPr>
        <p:spPr>
          <a:xfrm>
            <a:off x="9079191" y="6407234"/>
            <a:ext cx="3163072" cy="397032"/>
          </a:xfrm>
          <a:prstGeom prst="rect">
            <a:avLst/>
          </a:prstGeom>
        </p:spPr>
        <p:txBody>
          <a:bodyPr wrap="square">
            <a:spAutoFit/>
          </a:bodyPr>
          <a:lstStyle/>
          <a:p>
            <a:pPr marL="0" marR="0" lvl="2" indent="0" algn="l" defTabSz="457200" rtl="0" eaLnBrk="1" fontAlgn="auto" latinLnBrk="0" hangingPunct="1">
              <a:lnSpc>
                <a:spcPct val="90000"/>
              </a:lnSpc>
              <a:spcBef>
                <a:spcPts val="0"/>
              </a:spcBef>
              <a:spcAft>
                <a:spcPts val="80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Century Gothic" panose="020B0502020202020204" pitchFamily="34" charset="0"/>
              </a:rPr>
              <a:t>*Exceptions may apply. AFSS approval is required to serve at alternate serving times.</a:t>
            </a:r>
          </a:p>
        </p:txBody>
      </p:sp>
      <p:sp>
        <p:nvSpPr>
          <p:cNvPr id="22" name="Rounded Rectangle 36">
            <a:extLst>
              <a:ext uri="{FF2B5EF4-FFF2-40B4-BE49-F238E27FC236}">
                <a16:creationId xmlns:a16="http://schemas.microsoft.com/office/drawing/2014/main" id="{890ACF90-D588-4426-8C8E-2907A26A0F2D}"/>
              </a:ext>
            </a:extLst>
          </p:cNvPr>
          <p:cNvSpPr/>
          <p:nvPr/>
        </p:nvSpPr>
        <p:spPr>
          <a:xfrm>
            <a:off x="9553512" y="53734"/>
            <a:ext cx="2476532" cy="2856428"/>
          </a:xfrm>
          <a:prstGeom prst="flowChartConnector">
            <a:avLst/>
          </a:prstGeom>
          <a:solidFill>
            <a:srgbClr val="FFAE0D"/>
          </a:solidFill>
          <a:ln w="28575">
            <a:solidFill>
              <a:schemeClr val="bg1"/>
            </a:solidFill>
          </a:ln>
        </p:spPr>
        <p:txBody>
          <a:bodyPr wrap="square" anchor="ctr">
            <a:spAutoFit/>
          </a:bodyPr>
          <a:lstStyle/>
          <a:p>
            <a:pPr marL="130175" marR="0" lvl="0" indent="0" algn="ctr" defTabSz="914400" rtl="0" eaLnBrk="1" fontAlgn="auto" latinLnBrk="0" hangingPunct="1">
              <a:spcBef>
                <a:spcPct val="0"/>
              </a:spcBef>
              <a:spcAft>
                <a:spcPts val="0"/>
              </a:spcAft>
              <a:buClr>
                <a:srgbClr val="000000"/>
              </a:buClr>
              <a:buSzTx/>
              <a:buFontTx/>
              <a:buNone/>
              <a:tabLst/>
              <a:defRPr/>
            </a:pPr>
            <a:r>
              <a:rPr kumimoji="0" lang="en-US" altLang="en-US" b="1" i="0" u="none" strike="noStrike" kern="0" cap="none" spc="0" normalizeH="0" baseline="0" noProof="0" dirty="0">
                <a:ln>
                  <a:noFill/>
                </a:ln>
                <a:solidFill>
                  <a:srgbClr val="000000"/>
                </a:solidFill>
                <a:effectLst/>
                <a:uLnTx/>
                <a:uFillTx/>
                <a:latin typeface="Century Gothic" panose="020B0502020202020204" pitchFamily="34" charset="0"/>
                <a:ea typeface="Verdana"/>
                <a:cs typeface="Verdana"/>
              </a:rPr>
              <a:t>ASP Supper Grid Sheet &amp; Community Roster are required at the point of service.</a:t>
            </a:r>
          </a:p>
        </p:txBody>
      </p:sp>
      <p:sp>
        <p:nvSpPr>
          <p:cNvPr id="37" name="Flowchart: Connector 36">
            <a:extLst>
              <a:ext uri="{FF2B5EF4-FFF2-40B4-BE49-F238E27FC236}">
                <a16:creationId xmlns:a16="http://schemas.microsoft.com/office/drawing/2014/main" id="{99409ABB-3F44-4FF3-D59B-78507B208BFD}"/>
              </a:ext>
            </a:extLst>
          </p:cNvPr>
          <p:cNvSpPr/>
          <p:nvPr/>
        </p:nvSpPr>
        <p:spPr>
          <a:xfrm>
            <a:off x="675938" y="4365167"/>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Flowchart: Connector 37">
            <a:extLst>
              <a:ext uri="{FF2B5EF4-FFF2-40B4-BE49-F238E27FC236}">
                <a16:creationId xmlns:a16="http://schemas.microsoft.com/office/drawing/2014/main" id="{5E1DCC19-6F03-3858-1D04-2ED35420804F}"/>
              </a:ext>
            </a:extLst>
          </p:cNvPr>
          <p:cNvSpPr/>
          <p:nvPr/>
        </p:nvSpPr>
        <p:spPr>
          <a:xfrm>
            <a:off x="236322" y="5057840"/>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274562541"/>
      </p:ext>
    </p:extLst>
  </p:cSld>
  <p:clrMapOvr>
    <a:masterClrMapping/>
  </p:clrMapOvr>
  <mc:AlternateContent xmlns:mc="http://schemas.openxmlformats.org/markup-compatibility/2006" xmlns:p159="http://schemas.microsoft.com/office/powerpoint/2015/09/main">
    <mc:Choice Requires="p159">
      <p:transition spd="slow" advTm="70680">
        <p159:morph option="byObject"/>
      </p:transition>
    </mc:Choice>
    <mc:Fallback xmlns="">
      <p:transition spd="slow" advTm="706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0-#ppt_w/2"/>
                                          </p:val>
                                        </p:tav>
                                        <p:tav tm="100000">
                                          <p:val>
                                            <p:strVal val="#ppt_x"/>
                                          </p:val>
                                        </p:tav>
                                      </p:tavLst>
                                    </p:anim>
                                    <p:anim calcmode="lin" valueType="num">
                                      <p:cBhvr additive="base">
                                        <p:cTn id="8"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down)">
                                      <p:cBhvr>
                                        <p:cTn id="13" dur="500"/>
                                        <p:tgtEl>
                                          <p:spTgt spid="27"/>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up)">
                                      <p:cBhvr>
                                        <p:cTn id="22" dur="500"/>
                                        <p:tgtEl>
                                          <p:spTgt spid="23"/>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up)">
                                      <p:cBhvr>
                                        <p:cTn id="34" dur="500"/>
                                        <p:tgtEl>
                                          <p:spTgt spid="25"/>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down)">
                                      <p:cBhvr>
                                        <p:cTn id="43" dur="500"/>
                                        <p:tgtEl>
                                          <p:spTgt spid="8"/>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par>
                                <p:cTn id="48" presetID="22" presetClass="entr" presetSubtype="8" fill="hold"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left)">
                                      <p:cBhvr>
                                        <p:cTn id="50" dur="500"/>
                                        <p:tgtEl>
                                          <p:spTgt spid="9"/>
                                        </p:tgtEl>
                                      </p:cBhvr>
                                    </p:animEffect>
                                  </p:childTnLst>
                                </p:cTn>
                              </p:par>
                            </p:childTnLst>
                          </p:cTn>
                        </p:par>
                        <p:par>
                          <p:cTn id="51" fill="hold">
                            <p:stCondLst>
                              <p:cond delay="1000"/>
                            </p:stCondLst>
                            <p:childTnLst>
                              <p:par>
                                <p:cTn id="52" presetID="10" presetClass="entr" presetSubtype="0" fill="hold" grpId="0" nodeType="after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wipe(up)">
                                      <p:cBhvr>
                                        <p:cTn id="59" dur="500"/>
                                        <p:tgtEl>
                                          <p:spTgt spid="33"/>
                                        </p:tgtEl>
                                      </p:cBhvr>
                                    </p:animEffect>
                                  </p:childTnLst>
                                </p:cTn>
                              </p:par>
                            </p:childTnLst>
                          </p:cTn>
                        </p:par>
                        <p:par>
                          <p:cTn id="60" fill="hold">
                            <p:stCondLst>
                              <p:cond delay="500"/>
                            </p:stCondLst>
                            <p:childTnLst>
                              <p:par>
                                <p:cTn id="61" presetID="10" presetClass="entr" presetSubtype="0" fill="hold" grpId="0" nodeType="after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500"/>
                                        <p:tgtEl>
                                          <p:spTgt spid="19"/>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nodeType="clickEffect">
                                  <p:stCondLst>
                                    <p:cond delay="0"/>
                                  </p:stCondLst>
                                  <p:childTnLst>
                                    <p:set>
                                      <p:cBhvr>
                                        <p:cTn id="67" dur="1" fill="hold">
                                          <p:stCondLst>
                                            <p:cond delay="0"/>
                                          </p:stCondLst>
                                        </p:cTn>
                                        <p:tgtEl>
                                          <p:spTgt spid="34"/>
                                        </p:tgtEl>
                                        <p:attrNameLst>
                                          <p:attrName>style.visibility</p:attrName>
                                        </p:attrNameLst>
                                      </p:cBhvr>
                                      <p:to>
                                        <p:strVal val="visible"/>
                                      </p:to>
                                    </p:set>
                                    <p:animEffect transition="in" filter="wipe(up)">
                                      <p:cBhvr>
                                        <p:cTn id="68" dur="500"/>
                                        <p:tgtEl>
                                          <p:spTgt spid="34"/>
                                        </p:tgtEl>
                                      </p:cBhvr>
                                    </p:animEffect>
                                  </p:childTnLst>
                                </p:cTn>
                              </p:par>
                            </p:childTnLst>
                          </p:cTn>
                        </p:par>
                        <p:par>
                          <p:cTn id="69" fill="hold">
                            <p:stCondLst>
                              <p:cond delay="500"/>
                            </p:stCondLst>
                            <p:childTnLst>
                              <p:par>
                                <p:cTn id="70" presetID="10" presetClass="entr" presetSubtype="0" fill="hold" grpId="0" nodeType="after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fade">
                                      <p:cBhvr>
                                        <p:cTn id="7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P spid="18" grpId="0" animBg="1"/>
      <p:bldP spid="19" grpId="0" animBg="1"/>
      <p:bldP spid="20" grpId="0" animBg="1"/>
      <p:bldP spid="35" grpId="0" animBg="1"/>
      <p:bldP spid="21" grpId="0"/>
      <p:bldP spid="2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2190873" y="-16638"/>
            <a:ext cx="11662110" cy="1828842"/>
          </a:xfrm>
        </p:spPr>
        <p:txBody>
          <a:bodyPr>
            <a:normAutofit/>
          </a:bodyPr>
          <a:lstStyle/>
          <a:p>
            <a:r>
              <a:rPr lang="en-US" dirty="0"/>
              <a:t>Program Attendance Rosters</a:t>
            </a:r>
          </a:p>
        </p:txBody>
      </p:sp>
      <p:sp>
        <p:nvSpPr>
          <p:cNvPr id="29" name="Rectangle 28">
            <a:extLst>
              <a:ext uri="{FF2B5EF4-FFF2-40B4-BE49-F238E27FC236}">
                <a16:creationId xmlns:a16="http://schemas.microsoft.com/office/drawing/2014/main" id="{5D861277-1668-4BE8-ABC2-F90136BFA7D0}"/>
              </a:ext>
            </a:extLst>
          </p:cNvPr>
          <p:cNvSpPr/>
          <p:nvPr/>
        </p:nvSpPr>
        <p:spPr>
          <a:xfrm>
            <a:off x="6096000" y="2839399"/>
            <a:ext cx="5352087" cy="5081391"/>
          </a:xfrm>
          <a:prstGeom prst="rect">
            <a:avLst/>
          </a:prstGeom>
        </p:spPr>
        <p:txBody>
          <a:bodyPr wrap="square" lIns="91440" tIns="45720" rIns="91440" bIns="45720" anchor="t">
            <a:spAutoFit/>
          </a:bodyPr>
          <a:lstStyle/>
          <a:p>
            <a:pPr marL="457200" lvl="2" indent="-457200">
              <a:lnSpc>
                <a:spcPct val="90000"/>
              </a:lnSpc>
              <a:spcBef>
                <a:spcPct val="20000"/>
              </a:spcBef>
              <a:buClr>
                <a:schemeClr val="bg1"/>
              </a:buClr>
              <a:buFont typeface="Wingdings" panose="05000000000000000000" pitchFamily="2" charset="2"/>
              <a:buChar char="Ø"/>
              <a:defRPr/>
            </a:pPr>
            <a:r>
              <a:rPr lang="en-US" sz="2400" dirty="0">
                <a:solidFill>
                  <a:schemeClr val="bg1"/>
                </a:solidFill>
                <a:latin typeface="Century Gothic" panose="020B0502020202020204" pitchFamily="34" charset="0"/>
              </a:rPr>
              <a:t>Attendance may be:</a:t>
            </a:r>
          </a:p>
          <a:p>
            <a:pPr marL="914400" lvl="3" indent="-457200">
              <a:lnSpc>
                <a:spcPct val="90000"/>
              </a:lnSpc>
              <a:spcBef>
                <a:spcPct val="20000"/>
              </a:spcBef>
              <a:buClr>
                <a:schemeClr val="bg1"/>
              </a:buClr>
              <a:buFont typeface="Arial" panose="020B0604020202020204" pitchFamily="34" charset="0"/>
              <a:buChar char="•"/>
              <a:defRPr/>
            </a:pPr>
            <a:r>
              <a:rPr lang="en-US" sz="2400" dirty="0">
                <a:solidFill>
                  <a:schemeClr val="bg1"/>
                </a:solidFill>
                <a:latin typeface="Century Gothic" panose="020B0502020202020204" pitchFamily="34" charset="0"/>
              </a:rPr>
              <a:t>Taken before or after meal service</a:t>
            </a:r>
          </a:p>
          <a:p>
            <a:pPr marL="914400" lvl="3" indent="-457200">
              <a:lnSpc>
                <a:spcPct val="90000"/>
              </a:lnSpc>
              <a:spcBef>
                <a:spcPct val="20000"/>
              </a:spcBef>
              <a:buClr>
                <a:schemeClr val="bg1"/>
              </a:buClr>
              <a:buFont typeface="Arial" panose="020B0604020202020204" pitchFamily="34" charset="0"/>
              <a:buChar char="•"/>
              <a:defRPr/>
            </a:pPr>
            <a:r>
              <a:rPr lang="en-US" sz="2400" dirty="0">
                <a:solidFill>
                  <a:schemeClr val="bg1"/>
                </a:solidFill>
                <a:latin typeface="Century Gothic" panose="020B0502020202020204" pitchFamily="34" charset="0"/>
              </a:rPr>
              <a:t>Greater than or equal to meal counts </a:t>
            </a:r>
          </a:p>
          <a:p>
            <a:pPr marL="1371600" lvl="4" indent="-457200">
              <a:lnSpc>
                <a:spcPct val="90000"/>
              </a:lnSpc>
              <a:spcBef>
                <a:spcPct val="20000"/>
              </a:spcBef>
              <a:buClr>
                <a:schemeClr val="bg1"/>
              </a:buClr>
              <a:buFont typeface="Courier New" panose="02070309020205020404" pitchFamily="49" charset="0"/>
              <a:buChar char="o"/>
              <a:defRPr/>
            </a:pPr>
            <a:r>
              <a:rPr lang="en-US" sz="2400" dirty="0">
                <a:solidFill>
                  <a:schemeClr val="bg1"/>
                </a:solidFill>
                <a:latin typeface="Century Gothic" panose="020B0502020202020204" pitchFamily="34" charset="0"/>
              </a:rPr>
              <a:t>Meal counts cannot exceed the attendance</a:t>
            </a:r>
          </a:p>
          <a:p>
            <a:pPr marL="342900" lvl="2" indent="-342900">
              <a:lnSpc>
                <a:spcPct val="90000"/>
              </a:lnSpc>
              <a:spcBef>
                <a:spcPct val="20000"/>
              </a:spcBef>
              <a:spcAft>
                <a:spcPts val="600"/>
              </a:spcAft>
              <a:buClr>
                <a:schemeClr val="bg1"/>
              </a:buClr>
              <a:buFont typeface="Wingdings" panose="05000000000000000000" pitchFamily="2" charset="2"/>
              <a:buChar char="Ø"/>
              <a:defRPr/>
            </a:pPr>
            <a:r>
              <a:rPr lang="en-US" sz="2400" dirty="0">
                <a:solidFill>
                  <a:schemeClr val="bg1"/>
                </a:solidFill>
                <a:latin typeface="Century Gothic"/>
              </a:rPr>
              <a:t>BTB must submit rosters to FSM weekly</a:t>
            </a:r>
          </a:p>
          <a:p>
            <a:pPr marL="0" lvl="2">
              <a:lnSpc>
                <a:spcPct val="90000"/>
              </a:lnSpc>
              <a:spcBef>
                <a:spcPct val="20000"/>
              </a:spcBef>
              <a:buClr>
                <a:srgbClr val="000000"/>
              </a:buClr>
              <a:defRPr/>
            </a:pPr>
            <a:endParaRPr lang="en-US" sz="2400" dirty="0">
              <a:solidFill>
                <a:srgbClr val="000000"/>
              </a:solidFill>
              <a:latin typeface="Century Gothic" panose="020B0502020202020204" pitchFamily="34" charset="0"/>
            </a:endParaRPr>
          </a:p>
          <a:p>
            <a:pPr marL="0" lvl="2">
              <a:lnSpc>
                <a:spcPct val="90000"/>
              </a:lnSpc>
              <a:spcBef>
                <a:spcPct val="20000"/>
              </a:spcBef>
              <a:buClr>
                <a:srgbClr val="000000"/>
              </a:buClr>
              <a:defRPr/>
            </a:pPr>
            <a:endParaRPr lang="en-US" sz="2400" dirty="0">
              <a:solidFill>
                <a:srgbClr val="000000"/>
              </a:solidFill>
              <a:latin typeface="Century Gothic" panose="020B0502020202020204" pitchFamily="34" charset="0"/>
            </a:endParaRPr>
          </a:p>
          <a:p>
            <a:pPr marL="0" lvl="2">
              <a:lnSpc>
                <a:spcPct val="90000"/>
              </a:lnSpc>
              <a:spcBef>
                <a:spcPct val="20000"/>
              </a:spcBef>
              <a:buClr>
                <a:srgbClr val="000000"/>
              </a:buClr>
              <a:defRPr/>
            </a:pPr>
            <a:endParaRPr lang="en-US" sz="2400" dirty="0">
              <a:solidFill>
                <a:srgbClr val="000000"/>
              </a:solidFill>
              <a:latin typeface="Century Gothic" panose="020B0502020202020204" pitchFamily="34" charset="0"/>
            </a:endParaRPr>
          </a:p>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endParaRPr kumimoji="0" lang="en-US" sz="2400" b="0" i="0" u="none" strike="noStrike" kern="1200" cap="none" spc="0" normalizeH="0" baseline="0" noProof="0" dirty="0">
              <a:ln>
                <a:noFill/>
              </a:ln>
              <a:solidFill>
                <a:srgbClr val="000000"/>
              </a:solidFill>
              <a:effectLst/>
              <a:uLnTx/>
              <a:uFillTx/>
              <a:latin typeface="Century Gothic" panose="020B0502020202020204" pitchFamily="34" charset="0"/>
            </a:endParaRPr>
          </a:p>
        </p:txBody>
      </p:sp>
      <p:sp>
        <p:nvSpPr>
          <p:cNvPr id="9" name="Rectangle 8">
            <a:extLst>
              <a:ext uri="{FF2B5EF4-FFF2-40B4-BE49-F238E27FC236}">
                <a16:creationId xmlns:a16="http://schemas.microsoft.com/office/drawing/2014/main" id="{45E91F7F-97B5-4257-A994-7315EDB1D914}"/>
              </a:ext>
            </a:extLst>
          </p:cNvPr>
          <p:cNvSpPr/>
          <p:nvPr/>
        </p:nvSpPr>
        <p:spPr>
          <a:xfrm>
            <a:off x="4694269" y="1546229"/>
            <a:ext cx="6919723" cy="1421928"/>
          </a:xfrm>
          <a:prstGeom prst="rect">
            <a:avLst/>
          </a:prstGeom>
        </p:spPr>
        <p:txBody>
          <a:bodyPr wrap="square">
            <a:spAutoFit/>
          </a:bodyPr>
          <a:lstStyle/>
          <a:p>
            <a:pPr marL="0" lvl="2">
              <a:lnSpc>
                <a:spcPct val="90000"/>
              </a:lnSpc>
              <a:spcBef>
                <a:spcPct val="20000"/>
              </a:spcBef>
              <a:buClr>
                <a:srgbClr val="000000"/>
              </a:buClr>
              <a:defRPr/>
            </a:pPr>
            <a:r>
              <a:rPr lang="en-US" sz="2400" dirty="0">
                <a:solidFill>
                  <a:schemeClr val="bg1"/>
                </a:solidFill>
                <a:latin typeface="Century Gothic" panose="020B0502020202020204" pitchFamily="34" charset="0"/>
              </a:rPr>
              <a:t>Program attendance rosters record students present in afterschool programs and support the meal counts on the ASP Supper Grid sheet.</a:t>
            </a:r>
          </a:p>
        </p:txBody>
      </p:sp>
      <p:pic>
        <p:nvPicPr>
          <p:cNvPr id="3" name="Picture 2" descr="A group of people standing around a table&#10;&#10;Description automatically generated">
            <a:extLst>
              <a:ext uri="{FF2B5EF4-FFF2-40B4-BE49-F238E27FC236}">
                <a16:creationId xmlns:a16="http://schemas.microsoft.com/office/drawing/2014/main" id="{FEAAA31C-7035-756B-662D-B02A53D890E0}"/>
              </a:ext>
            </a:extLst>
          </p:cNvPr>
          <p:cNvPicPr>
            <a:picLocks noChangeAspect="1"/>
          </p:cNvPicPr>
          <p:nvPr/>
        </p:nvPicPr>
        <p:blipFill rotWithShape="1">
          <a:blip r:embed="rId3"/>
          <a:srcRect l="19105" t="37" r="20703" b="-37"/>
          <a:stretch/>
        </p:blipFill>
        <p:spPr>
          <a:xfrm>
            <a:off x="186665" y="502243"/>
            <a:ext cx="4234888" cy="3979551"/>
          </a:xfrm>
          <a:prstGeom prst="ellipse">
            <a:avLst/>
          </a:prstGeom>
          <a:ln w="63500" cap="rnd">
            <a:solidFill>
              <a:srgbClr val="FFFFFF"/>
            </a:solidFill>
          </a:ln>
          <a:effectLst/>
          <a:scene3d>
            <a:camera prst="orthographicFront"/>
            <a:lightRig rig="contrasting" dir="t">
              <a:rot lat="0" lon="0" rev="3000000"/>
            </a:lightRig>
          </a:scene3d>
          <a:sp3d contourW="7620">
            <a:bevelT w="95250" h="31750"/>
            <a:contourClr>
              <a:srgbClr val="333333"/>
            </a:contourClr>
          </a:sp3d>
        </p:spPr>
      </p:pic>
      <p:pic>
        <p:nvPicPr>
          <p:cNvPr id="49" name="Picture 48">
            <a:extLst>
              <a:ext uri="{FF2B5EF4-FFF2-40B4-BE49-F238E27FC236}">
                <a16:creationId xmlns:a16="http://schemas.microsoft.com/office/drawing/2014/main" id="{0CD03CA4-D194-4D84-826A-C82181EA9852}"/>
              </a:ext>
            </a:extLst>
          </p:cNvPr>
          <p:cNvPicPr>
            <a:picLocks noChangeAspect="1"/>
          </p:cNvPicPr>
          <p:nvPr/>
        </p:nvPicPr>
        <p:blipFill>
          <a:blip r:embed="rId4"/>
          <a:srcRect l="16625" r="16625"/>
          <a:stretch/>
        </p:blipFill>
        <p:spPr>
          <a:xfrm>
            <a:off x="2920452" y="3481754"/>
            <a:ext cx="2772730" cy="2921828"/>
          </a:xfrm>
          <a:prstGeom prst="ellipse">
            <a:avLst/>
          </a:prstGeom>
          <a:ln w="63500" cap="rnd">
            <a:solidFill>
              <a:srgbClr val="FFFFFF"/>
            </a:solidFill>
          </a:ln>
          <a:effectLst/>
          <a:scene3d>
            <a:camera prst="orthographicFront"/>
            <a:lightRig rig="contrasting" dir="t">
              <a:rot lat="0" lon="0" rev="3000000"/>
            </a:lightRig>
          </a:scene3d>
          <a:sp3d contourW="7620">
            <a:bevelT w="95250" h="31750"/>
            <a:contourClr>
              <a:srgbClr val="333333"/>
            </a:contourClr>
          </a:sp3d>
        </p:spPr>
      </p:pic>
      <p:sp>
        <p:nvSpPr>
          <p:cNvPr id="5" name="Flowchart: Connector 4">
            <a:extLst>
              <a:ext uri="{FF2B5EF4-FFF2-40B4-BE49-F238E27FC236}">
                <a16:creationId xmlns:a16="http://schemas.microsoft.com/office/drawing/2014/main" id="{5F20331D-F54C-C976-AC97-DA3806279AC6}"/>
              </a:ext>
            </a:extLst>
          </p:cNvPr>
          <p:cNvSpPr/>
          <p:nvPr/>
        </p:nvSpPr>
        <p:spPr>
          <a:xfrm>
            <a:off x="201373" y="3660556"/>
            <a:ext cx="1168031" cy="1194670"/>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3DBEDB92-DBF4-5E60-14E5-3CDEA1DC5297}"/>
              </a:ext>
            </a:extLst>
          </p:cNvPr>
          <p:cNvSpPr/>
          <p:nvPr/>
        </p:nvSpPr>
        <p:spPr>
          <a:xfrm>
            <a:off x="919626" y="4529944"/>
            <a:ext cx="556590" cy="598459"/>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0544262"/>
      </p:ext>
    </p:extLst>
  </p:cSld>
  <p:clrMapOvr>
    <a:masterClrMapping/>
  </p:clrMapOvr>
  <mc:AlternateContent xmlns:mc="http://schemas.openxmlformats.org/markup-compatibility/2006" xmlns:p159="http://schemas.microsoft.com/office/powerpoint/2015/09/main">
    <mc:Choice Requires="p159">
      <p:transition spd="slow" advTm="43917">
        <p159:morph option="byObject"/>
      </p:transition>
    </mc:Choice>
    <mc:Fallback xmlns="">
      <p:transition spd="slow" advTm="43917">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A67FB966-87F6-6524-5746-D0E4F20142D0}"/>
              </a:ext>
            </a:extLst>
          </p:cNvPr>
          <p:cNvSpPr/>
          <p:nvPr/>
        </p:nvSpPr>
        <p:spPr>
          <a:xfrm>
            <a:off x="2165933" y="0"/>
            <a:ext cx="7258094" cy="6857999"/>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itle 3">
            <a:extLst>
              <a:ext uri="{FF2B5EF4-FFF2-40B4-BE49-F238E27FC236}">
                <a16:creationId xmlns:a16="http://schemas.microsoft.com/office/drawing/2014/main" id="{E66CA38E-5BD3-4358-976B-A63D90B7E10A}"/>
              </a:ext>
            </a:extLst>
          </p:cNvPr>
          <p:cNvSpPr>
            <a:spLocks noGrp="1"/>
          </p:cNvSpPr>
          <p:nvPr>
            <p:ph type="title"/>
          </p:nvPr>
        </p:nvSpPr>
        <p:spPr>
          <a:xfrm>
            <a:off x="3203049" y="738926"/>
            <a:ext cx="6676479" cy="1143000"/>
          </a:xfrm>
        </p:spPr>
        <p:txBody>
          <a:bodyPr>
            <a:noAutofit/>
          </a:bodyPr>
          <a:lstStyle/>
          <a:p>
            <a:pPr algn="l"/>
            <a:r>
              <a:rPr lang="en-US" sz="7000" dirty="0">
                <a:solidFill>
                  <a:srgbClr val="FFFFFF"/>
                </a:solidFill>
              </a:rPr>
              <a:t>Original Source Defined</a:t>
            </a:r>
          </a:p>
        </p:txBody>
      </p:sp>
      <p:sp>
        <p:nvSpPr>
          <p:cNvPr id="31" name="Content Placeholder 5">
            <a:extLst>
              <a:ext uri="{FF2B5EF4-FFF2-40B4-BE49-F238E27FC236}">
                <a16:creationId xmlns:a16="http://schemas.microsoft.com/office/drawing/2014/main" id="{2BEBF60C-EE99-4131-9DEF-B4EEC883E3CA}"/>
              </a:ext>
            </a:extLst>
          </p:cNvPr>
          <p:cNvSpPr>
            <a:spLocks noGrp="1"/>
          </p:cNvSpPr>
          <p:nvPr>
            <p:ph idx="1"/>
          </p:nvPr>
        </p:nvSpPr>
        <p:spPr>
          <a:xfrm>
            <a:off x="2456740" y="2041013"/>
            <a:ext cx="6676479" cy="4921347"/>
          </a:xfrm>
          <a:prstGeom prst="rect">
            <a:avLst/>
          </a:prstGeom>
        </p:spPr>
        <p:txBody>
          <a:bodyPr vert="horz" wrap="square" lIns="91440" tIns="45720" rIns="91440" bIns="45720" rtlCol="0" anchor="t">
            <a:spAutoFit/>
          </a:bodyPr>
          <a:lstStyle/>
          <a:p>
            <a:pPr marL="57150" indent="0">
              <a:buNone/>
            </a:pPr>
            <a:r>
              <a:rPr lang="en-US" sz="2400" dirty="0">
                <a:solidFill>
                  <a:srgbClr val="FFFFFF"/>
                </a:solidFill>
                <a:latin typeface="Century Gothic" panose="020B0502020202020204" pitchFamily="34" charset="0"/>
              </a:rPr>
              <a:t>The CDE requires that we use After School Program (ASP) attendance rosters that are “Original Source Documents”.</a:t>
            </a:r>
          </a:p>
          <a:p>
            <a:pPr marL="57150" indent="0">
              <a:buNone/>
            </a:pPr>
            <a:endParaRPr lang="en-US" sz="1050" dirty="0">
              <a:solidFill>
                <a:srgbClr val="FFFFFF"/>
              </a:solidFill>
              <a:latin typeface="Century Gothic" panose="020B0502020202020204" pitchFamily="34" charset="0"/>
            </a:endParaRPr>
          </a:p>
          <a:p>
            <a:pPr marL="914400" lvl="1" indent="-457200">
              <a:buFont typeface="Wingdings" panose="05000000000000000000" pitchFamily="2" charset="2"/>
              <a:buChar char="Ø"/>
            </a:pPr>
            <a:r>
              <a:rPr lang="en-US" sz="2200" dirty="0">
                <a:solidFill>
                  <a:srgbClr val="FFFFFF"/>
                </a:solidFill>
                <a:latin typeface="Century Gothic"/>
              </a:rPr>
              <a:t>Actual rosters used the day attendance is taken by hand. </a:t>
            </a:r>
            <a:endParaRPr lang="en-US" sz="2200" dirty="0">
              <a:solidFill>
                <a:srgbClr val="FFFFFF"/>
              </a:solidFill>
              <a:latin typeface="Century Gothic" panose="020B0502020202020204" pitchFamily="34" charset="0"/>
            </a:endParaRPr>
          </a:p>
          <a:p>
            <a:pPr marL="914400" lvl="1" indent="-457200">
              <a:buFont typeface="Wingdings" panose="05000000000000000000" pitchFamily="2" charset="2"/>
              <a:buChar char="Ø"/>
            </a:pPr>
            <a:r>
              <a:rPr lang="en-US" sz="2200" b="1" u="sng" dirty="0">
                <a:solidFill>
                  <a:srgbClr val="FFFFFF"/>
                </a:solidFill>
                <a:latin typeface="Century Gothic"/>
              </a:rPr>
              <a:t>Photo copies of these rosters are acceptable</a:t>
            </a:r>
            <a:endParaRPr lang="en-US" sz="2200" dirty="0">
              <a:solidFill>
                <a:srgbClr val="FFFFFF"/>
              </a:solidFill>
              <a:latin typeface="Century Gothic"/>
            </a:endParaRPr>
          </a:p>
          <a:p>
            <a:pPr marL="914400" lvl="1" indent="-457200">
              <a:buFont typeface="Wingdings" panose="05000000000000000000" pitchFamily="2" charset="2"/>
              <a:buChar char="Ø"/>
            </a:pPr>
            <a:r>
              <a:rPr lang="en-US" sz="2200" dirty="0">
                <a:solidFill>
                  <a:srgbClr val="FFFFFF"/>
                </a:solidFill>
                <a:latin typeface="Century Gothic"/>
              </a:rPr>
              <a:t>Re-created rosters are not acceptable</a:t>
            </a:r>
          </a:p>
          <a:p>
            <a:pPr marL="914400" lvl="1" indent="-457200">
              <a:buFont typeface="Wingdings" panose="05000000000000000000" pitchFamily="2" charset="2"/>
              <a:buChar char="Ø"/>
            </a:pPr>
            <a:r>
              <a:rPr lang="en-US" sz="2200" dirty="0">
                <a:solidFill>
                  <a:srgbClr val="FFFFFF"/>
                </a:solidFill>
                <a:latin typeface="Century Gothic"/>
              </a:rPr>
              <a:t>Rosters must be available for the CDE auditor at the time of their visit</a:t>
            </a:r>
          </a:p>
          <a:p>
            <a:pPr marL="914400" lvl="1" indent="-457200">
              <a:buFont typeface="Wingdings" panose="05000000000000000000" pitchFamily="2" charset="2"/>
              <a:buChar char="Ø"/>
            </a:pPr>
            <a:endParaRPr lang="en-US" sz="2400" dirty="0">
              <a:solidFill>
                <a:srgbClr val="24252F"/>
              </a:solidFill>
              <a:latin typeface="Century Gothic" panose="020B0502020202020204" pitchFamily="34" charset="0"/>
            </a:endParaRPr>
          </a:p>
          <a:p>
            <a:pPr marL="914400" lvl="1" indent="-457200">
              <a:buFont typeface="Wingdings" panose="05000000000000000000" pitchFamily="2" charset="2"/>
              <a:buChar char="Ø"/>
            </a:pPr>
            <a:endParaRPr lang="en-US" sz="2400" dirty="0">
              <a:solidFill>
                <a:srgbClr val="24252F"/>
              </a:solidFill>
              <a:latin typeface="Century Gothic" panose="020B0502020202020204" pitchFamily="34" charset="0"/>
            </a:endParaRPr>
          </a:p>
        </p:txBody>
      </p:sp>
      <p:sp>
        <p:nvSpPr>
          <p:cNvPr id="3" name="Flowchart: Connector 2">
            <a:extLst>
              <a:ext uri="{FF2B5EF4-FFF2-40B4-BE49-F238E27FC236}">
                <a16:creationId xmlns:a16="http://schemas.microsoft.com/office/drawing/2014/main" id="{7B99105C-76B6-3971-50CE-7B1E81F6109B}"/>
              </a:ext>
            </a:extLst>
          </p:cNvPr>
          <p:cNvSpPr/>
          <p:nvPr/>
        </p:nvSpPr>
        <p:spPr>
          <a:xfrm>
            <a:off x="1474737" y="3848396"/>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lowchart: Connector 3">
            <a:extLst>
              <a:ext uri="{FF2B5EF4-FFF2-40B4-BE49-F238E27FC236}">
                <a16:creationId xmlns:a16="http://schemas.microsoft.com/office/drawing/2014/main" id="{C3F7353C-7186-FA6A-790E-AEEA084E4075}"/>
              </a:ext>
            </a:extLst>
          </p:cNvPr>
          <p:cNvSpPr/>
          <p:nvPr/>
        </p:nvSpPr>
        <p:spPr>
          <a:xfrm>
            <a:off x="2594843" y="5762406"/>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lowchart: Connector 4">
            <a:extLst>
              <a:ext uri="{FF2B5EF4-FFF2-40B4-BE49-F238E27FC236}">
                <a16:creationId xmlns:a16="http://schemas.microsoft.com/office/drawing/2014/main" id="{D5DEB88C-866B-4958-07AC-42B1DAB62F18}"/>
              </a:ext>
            </a:extLst>
          </p:cNvPr>
          <p:cNvSpPr/>
          <p:nvPr/>
        </p:nvSpPr>
        <p:spPr>
          <a:xfrm>
            <a:off x="8879889" y="1243693"/>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2FFDBF3C-6D27-8403-EF6D-F77CD944C1BF}"/>
              </a:ext>
            </a:extLst>
          </p:cNvPr>
          <p:cNvSpPr/>
          <p:nvPr/>
        </p:nvSpPr>
        <p:spPr>
          <a:xfrm>
            <a:off x="9732990" y="278585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6987350"/>
      </p:ext>
    </p:extLst>
  </p:cSld>
  <p:clrMapOvr>
    <a:masterClrMapping/>
  </p:clrMapOvr>
  <mc:AlternateContent xmlns:mc="http://schemas.openxmlformats.org/markup-compatibility/2006" xmlns:p159="http://schemas.microsoft.com/office/powerpoint/2015/09/main">
    <mc:Choice Requires="p159">
      <p:transition spd="slow" advTm="41293">
        <p159:morph option="byObject"/>
      </p:transition>
    </mc:Choice>
    <mc:Fallback xmlns="">
      <p:transition spd="slow" advTm="41293">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9887930B-F5D3-4C1B-EFB2-85F3FEE3CC58}"/>
              </a:ext>
            </a:extLst>
          </p:cNvPr>
          <p:cNvSpPr/>
          <p:nvPr/>
        </p:nvSpPr>
        <p:spPr>
          <a:xfrm>
            <a:off x="2005263" y="-176462"/>
            <a:ext cx="7708015" cy="7251030"/>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itle 3">
            <a:extLst>
              <a:ext uri="{FF2B5EF4-FFF2-40B4-BE49-F238E27FC236}">
                <a16:creationId xmlns:a16="http://schemas.microsoft.com/office/drawing/2014/main" id="{E66CA38E-5BD3-4358-976B-A63D90B7E10A}"/>
              </a:ext>
            </a:extLst>
          </p:cNvPr>
          <p:cNvSpPr>
            <a:spLocks noGrp="1"/>
          </p:cNvSpPr>
          <p:nvPr>
            <p:ph type="title"/>
          </p:nvPr>
        </p:nvSpPr>
        <p:spPr>
          <a:xfrm>
            <a:off x="1473733" y="448362"/>
            <a:ext cx="8771074" cy="1143000"/>
          </a:xfrm>
        </p:spPr>
        <p:txBody>
          <a:bodyPr>
            <a:normAutofit fontScale="90000"/>
          </a:bodyPr>
          <a:lstStyle/>
          <a:p>
            <a:r>
              <a:rPr lang="en-US" dirty="0"/>
              <a:t>Early Dismissal Policy</a:t>
            </a:r>
          </a:p>
        </p:txBody>
      </p:sp>
      <p:graphicFrame>
        <p:nvGraphicFramePr>
          <p:cNvPr id="9" name="Table 8">
            <a:extLst>
              <a:ext uri="{FF2B5EF4-FFF2-40B4-BE49-F238E27FC236}">
                <a16:creationId xmlns:a16="http://schemas.microsoft.com/office/drawing/2014/main" id="{0E953577-2EDC-4755-82C9-4814712BD108}"/>
              </a:ext>
            </a:extLst>
          </p:cNvPr>
          <p:cNvGraphicFramePr>
            <a:graphicFrameLocks noGrp="1"/>
          </p:cNvGraphicFramePr>
          <p:nvPr>
            <p:extLst>
              <p:ext uri="{D42A27DB-BD31-4B8C-83A1-F6EECF244321}">
                <p14:modId xmlns:p14="http://schemas.microsoft.com/office/powerpoint/2010/main" val="1613858109"/>
              </p:ext>
            </p:extLst>
          </p:nvPr>
        </p:nvGraphicFramePr>
        <p:xfrm>
          <a:off x="1665152" y="2612832"/>
          <a:ext cx="8229600" cy="2987040"/>
        </p:xfrm>
        <a:graphic>
          <a:graphicData uri="http://schemas.openxmlformats.org/drawingml/2006/table">
            <a:tbl>
              <a:tblPr firstRow="1">
                <a:tableStyleId>{46F890A9-2807-4EBB-B81D-B2AA78EC7F39}</a:tableStyleId>
              </a:tblPr>
              <a:tblGrid>
                <a:gridCol w="1957971">
                  <a:extLst>
                    <a:ext uri="{9D8B030D-6E8A-4147-A177-3AD203B41FA5}">
                      <a16:colId xmlns:a16="http://schemas.microsoft.com/office/drawing/2014/main" val="628071845"/>
                    </a:ext>
                  </a:extLst>
                </a:gridCol>
                <a:gridCol w="3215618">
                  <a:extLst>
                    <a:ext uri="{9D8B030D-6E8A-4147-A177-3AD203B41FA5}">
                      <a16:colId xmlns:a16="http://schemas.microsoft.com/office/drawing/2014/main" val="1344146220"/>
                    </a:ext>
                  </a:extLst>
                </a:gridCol>
                <a:gridCol w="3056011">
                  <a:extLst>
                    <a:ext uri="{9D8B030D-6E8A-4147-A177-3AD203B41FA5}">
                      <a16:colId xmlns:a16="http://schemas.microsoft.com/office/drawing/2014/main" val="3760747609"/>
                    </a:ext>
                  </a:extLst>
                </a:gridCol>
              </a:tblGrid>
              <a:tr h="235154">
                <a:tc>
                  <a:txBody>
                    <a:bodyPr/>
                    <a:lstStyle/>
                    <a:p>
                      <a:pPr algn="r"/>
                      <a:r>
                        <a:rPr lang="en-US" sz="2400" b="1" dirty="0">
                          <a:solidFill>
                            <a:schemeClr val="bg1"/>
                          </a:solidFill>
                        </a:rPr>
                        <a:t>Cut-Off Time:</a:t>
                      </a:r>
                    </a:p>
                  </a:txBody>
                  <a:tcPr anchor="ctr">
                    <a:lnL w="28575"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2">
                        <a:lumMod val="50000"/>
                      </a:schemeClr>
                    </a:solidFill>
                  </a:tcPr>
                </a:tc>
                <a:tc>
                  <a:txBody>
                    <a:bodyPr/>
                    <a:lstStyle/>
                    <a:p>
                      <a:pPr algn="l"/>
                      <a:r>
                        <a:rPr lang="en-US" sz="2600" b="1" dirty="0">
                          <a:solidFill>
                            <a:schemeClr val="bg1"/>
                          </a:solidFill>
                        </a:rPr>
                        <a:t>Before 1:00 pm</a:t>
                      </a:r>
                    </a:p>
                  </a:txBody>
                  <a:tcPr anchor="ctr">
                    <a:lnL w="762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2">
                        <a:lumMod val="50000"/>
                      </a:schemeClr>
                    </a:solidFill>
                  </a:tcPr>
                </a:tc>
                <a:tc>
                  <a:txBody>
                    <a:bodyPr/>
                    <a:lstStyle/>
                    <a:p>
                      <a:pPr algn="l"/>
                      <a:r>
                        <a:rPr lang="en-US" sz="2600" b="1" dirty="0">
                          <a:solidFill>
                            <a:schemeClr val="bg1"/>
                          </a:solidFill>
                        </a:rPr>
                        <a:t>After 1:00 pm</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2">
                        <a:lumMod val="50000"/>
                      </a:schemeClr>
                    </a:solidFill>
                  </a:tcPr>
                </a:tc>
                <a:extLst>
                  <a:ext uri="{0D108BD9-81ED-4DB2-BD59-A6C34878D82A}">
                    <a16:rowId xmlns:a16="http://schemas.microsoft.com/office/drawing/2014/main" val="3042790985"/>
                  </a:ext>
                </a:extLst>
              </a:tr>
              <a:tr h="437822">
                <a:tc>
                  <a:txBody>
                    <a:bodyPr/>
                    <a:lstStyle/>
                    <a:p>
                      <a:pPr algn="r"/>
                      <a:r>
                        <a:rPr lang="en-US" sz="2400" b="1" baseline="0" dirty="0">
                          <a:solidFill>
                            <a:schemeClr val="bg1"/>
                          </a:solidFill>
                        </a:rPr>
                        <a:t>Rule:</a:t>
                      </a:r>
                      <a:endParaRPr lang="en-US" sz="2400" b="1" dirty="0">
                        <a:solidFill>
                          <a:schemeClr val="bg1"/>
                        </a:solidFill>
                      </a:endParaRPr>
                    </a:p>
                  </a:txBody>
                  <a:tcPr anchor="ctr">
                    <a:lnL w="28575"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tc>
                  <a:txBody>
                    <a:bodyPr/>
                    <a:lstStyle/>
                    <a:p>
                      <a:pPr algn="l"/>
                      <a:r>
                        <a:rPr lang="en-US" sz="2200" baseline="0" dirty="0">
                          <a:solidFill>
                            <a:srgbClr val="000000"/>
                          </a:solidFill>
                        </a:rPr>
                        <a:t>Students are served at the regular dismissal time </a:t>
                      </a:r>
                      <a:endParaRPr lang="en-US" sz="2200" dirty="0">
                        <a:solidFill>
                          <a:srgbClr val="000000"/>
                        </a:solidFill>
                      </a:endParaRPr>
                    </a:p>
                  </a:txBody>
                  <a:tcPr anchor="ctr">
                    <a:lnL w="762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n-lt"/>
                          <a:ea typeface="+mn-ea"/>
                          <a:cs typeface="+mn-cs"/>
                        </a:rPr>
                        <a:t>Students are served at the</a:t>
                      </a:r>
                      <a:r>
                        <a:rPr lang="en-US" sz="2200" baseline="0" dirty="0">
                          <a:solidFill>
                            <a:srgbClr val="000000"/>
                          </a:solidFill>
                        </a:rPr>
                        <a:t> early dismissal time</a:t>
                      </a:r>
                      <a:endParaRPr lang="en-US" sz="2200" dirty="0">
                        <a:solidFill>
                          <a:srgbClr val="000000"/>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142804402"/>
                  </a:ext>
                </a:extLst>
              </a:tr>
              <a:tr h="437822">
                <a:tc>
                  <a:txBody>
                    <a:bodyPr/>
                    <a:lstStyle/>
                    <a:p>
                      <a:pPr algn="r"/>
                      <a:r>
                        <a:rPr lang="en-US" sz="2400" b="1" dirty="0">
                          <a:solidFill>
                            <a:schemeClr val="bg1"/>
                          </a:solidFill>
                        </a:rPr>
                        <a:t>Scenario:</a:t>
                      </a:r>
                    </a:p>
                  </a:txBody>
                  <a:tcPr anchor="ctr">
                    <a:lnL w="28575"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tc>
                  <a:txBody>
                    <a:bodyPr/>
                    <a:lstStyle/>
                    <a:p>
                      <a:pPr algn="ctr"/>
                      <a:r>
                        <a:rPr lang="en-US" sz="2400" baseline="0" dirty="0">
                          <a:solidFill>
                            <a:srgbClr val="000000"/>
                          </a:solidFill>
                        </a:rPr>
                        <a:t>Students are dismissed </a:t>
                      </a:r>
                      <a:r>
                        <a:rPr lang="en-US" sz="2800" b="1" baseline="0" dirty="0">
                          <a:solidFill>
                            <a:srgbClr val="000000"/>
                          </a:solidFill>
                        </a:rPr>
                        <a:t>at 12:50pm</a:t>
                      </a:r>
                      <a:endParaRPr lang="en-US" sz="2400" b="1" baseline="0" dirty="0">
                        <a:solidFill>
                          <a:srgbClr val="000000"/>
                        </a:solidFill>
                      </a:endParaRPr>
                    </a:p>
                  </a:txBody>
                  <a:tcPr anchor="ctr">
                    <a:lnL w="762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rgbClr val="000000"/>
                          </a:solidFill>
                        </a:rPr>
                        <a:t>Students are dismissed </a:t>
                      </a:r>
                      <a:r>
                        <a:rPr lang="en-US" sz="2800" b="1" baseline="0" dirty="0">
                          <a:solidFill>
                            <a:srgbClr val="000000"/>
                          </a:solidFill>
                        </a:rPr>
                        <a:t>at 1:20pm</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08383446"/>
                  </a:ext>
                </a:extLst>
              </a:tr>
              <a:tr h="437822">
                <a:tc>
                  <a:txBody>
                    <a:bodyPr/>
                    <a:lstStyle/>
                    <a:p>
                      <a:pPr algn="r"/>
                      <a:r>
                        <a:rPr lang="en-US" sz="2400" b="1" dirty="0">
                          <a:solidFill>
                            <a:schemeClr val="bg1"/>
                          </a:solidFill>
                        </a:rPr>
                        <a:t>Service Time:</a:t>
                      </a:r>
                    </a:p>
                  </a:txBody>
                  <a:tcPr anchor="ctr">
                    <a:lnL w="28575"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n-lt"/>
                          <a:ea typeface="+mn-ea"/>
                          <a:cs typeface="+mn-cs"/>
                        </a:rPr>
                        <a:t>Students are served at </a:t>
                      </a:r>
                      <a:r>
                        <a:rPr kumimoji="0" lang="en-US" sz="2800" b="1" i="0" u="none" strike="noStrike" kern="1200" cap="none" spc="0" normalizeH="0" baseline="0" noProof="0" dirty="0">
                          <a:ln>
                            <a:noFill/>
                          </a:ln>
                          <a:solidFill>
                            <a:srgbClr val="000000"/>
                          </a:solidFill>
                          <a:effectLst/>
                          <a:uLnTx/>
                          <a:uFillTx/>
                          <a:latin typeface="+mn-lt"/>
                          <a:ea typeface="+mn-ea"/>
                          <a:cs typeface="+mn-cs"/>
                        </a:rPr>
                        <a:t>*2:30pm</a:t>
                      </a:r>
                    </a:p>
                  </a:txBody>
                  <a:tcPr anchor="ctr">
                    <a:lnL w="762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n-lt"/>
                          <a:ea typeface="+mn-ea"/>
                          <a:cs typeface="+mn-cs"/>
                        </a:rPr>
                        <a:t>Students are served at </a:t>
                      </a:r>
                      <a:r>
                        <a:rPr kumimoji="0" lang="en-US" sz="2800" b="1" i="0" u="none" strike="noStrike" kern="1200" cap="none" spc="0" normalizeH="0" baseline="0" noProof="0" dirty="0">
                          <a:ln>
                            <a:noFill/>
                          </a:ln>
                          <a:solidFill>
                            <a:srgbClr val="000000"/>
                          </a:solidFill>
                          <a:effectLst/>
                          <a:uLnTx/>
                          <a:uFillTx/>
                          <a:latin typeface="+mn-lt"/>
                          <a:ea typeface="+mn-ea"/>
                          <a:cs typeface="+mn-cs"/>
                        </a:rPr>
                        <a:t>1:20pm</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689618417"/>
                  </a:ext>
                </a:extLst>
              </a:tr>
            </a:tbl>
          </a:graphicData>
        </a:graphic>
      </p:graphicFrame>
      <p:sp>
        <p:nvSpPr>
          <p:cNvPr id="10" name="Rectangle 9">
            <a:extLst>
              <a:ext uri="{FF2B5EF4-FFF2-40B4-BE49-F238E27FC236}">
                <a16:creationId xmlns:a16="http://schemas.microsoft.com/office/drawing/2014/main" id="{71529C85-FA91-44AF-9C23-E9164C08C7CD}"/>
              </a:ext>
            </a:extLst>
          </p:cNvPr>
          <p:cNvSpPr/>
          <p:nvPr/>
        </p:nvSpPr>
        <p:spPr>
          <a:xfrm>
            <a:off x="2731168" y="1933789"/>
            <a:ext cx="6168189" cy="646331"/>
          </a:xfrm>
          <a:prstGeom prst="rect">
            <a:avLst/>
          </a:prstGeom>
        </p:spPr>
        <p:txBody>
          <a:bodyPr wrap="square">
            <a:spAutoFit/>
          </a:bodyPr>
          <a:lstStyle/>
          <a:p>
            <a:pPr marL="0" marR="0" lvl="2" indent="0" algn="ctr" defTabSz="457200" rtl="0" eaLnBrk="1" fontAlgn="auto" latinLnBrk="0" hangingPunct="1">
              <a:lnSpc>
                <a:spcPct val="90000"/>
              </a:lnSpc>
              <a:spcBef>
                <a:spcPts val="0"/>
              </a:spcBef>
              <a:spcAft>
                <a:spcPts val="80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Century Gothic" panose="020B0502020202020204" pitchFamily="34" charset="0"/>
              </a:rPr>
              <a:t>Meal service times are contingent upon school dismissal.</a:t>
            </a:r>
          </a:p>
        </p:txBody>
      </p:sp>
      <p:sp>
        <p:nvSpPr>
          <p:cNvPr id="11" name="Rectangle 10">
            <a:extLst>
              <a:ext uri="{FF2B5EF4-FFF2-40B4-BE49-F238E27FC236}">
                <a16:creationId xmlns:a16="http://schemas.microsoft.com/office/drawing/2014/main" id="{CDD04201-1D23-465A-A7FB-688D60657561}"/>
              </a:ext>
            </a:extLst>
          </p:cNvPr>
          <p:cNvSpPr/>
          <p:nvPr/>
        </p:nvSpPr>
        <p:spPr>
          <a:xfrm>
            <a:off x="2960552" y="1564708"/>
            <a:ext cx="5638800" cy="400110"/>
          </a:xfrm>
          <a:prstGeom prst="rect">
            <a:avLst/>
          </a:prstGeom>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Century Gothic" panose="020B0502020202020204" pitchFamily="34" charset="0"/>
              </a:rPr>
              <a:t>Example: Regular dismissal time is at </a:t>
            </a: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rPr>
              <a:t>2:30pm</a:t>
            </a:r>
            <a:r>
              <a:rPr kumimoji="0" lang="en-US" sz="2000" b="1" i="0" u="none" strike="noStrike" kern="1200" cap="none" spc="0" normalizeH="0" baseline="0" noProof="0" dirty="0">
                <a:ln>
                  <a:noFill/>
                </a:ln>
                <a:solidFill>
                  <a:srgbClr val="000000"/>
                </a:solidFill>
                <a:effectLst/>
                <a:uLnTx/>
                <a:uFillTx/>
                <a:latin typeface="Century Gothic" panose="020B0502020202020204" pitchFamily="34" charset="0"/>
              </a:rPr>
              <a:t>. </a:t>
            </a:r>
          </a:p>
        </p:txBody>
      </p:sp>
      <p:sp>
        <p:nvSpPr>
          <p:cNvPr id="12" name="Rectangle 11">
            <a:extLst>
              <a:ext uri="{FF2B5EF4-FFF2-40B4-BE49-F238E27FC236}">
                <a16:creationId xmlns:a16="http://schemas.microsoft.com/office/drawing/2014/main" id="{42A0423A-771D-40EC-81EF-526792D56256}"/>
              </a:ext>
            </a:extLst>
          </p:cNvPr>
          <p:cNvSpPr/>
          <p:nvPr/>
        </p:nvSpPr>
        <p:spPr>
          <a:xfrm>
            <a:off x="3366549" y="5701243"/>
            <a:ext cx="4897426" cy="840230"/>
          </a:xfrm>
          <a:prstGeom prst="rect">
            <a:avLst/>
          </a:prstGeom>
        </p:spPr>
        <p:txBody>
          <a:bodyPr wrap="square">
            <a:spAutoFit/>
          </a:bodyPr>
          <a:lstStyle/>
          <a:p>
            <a:pPr marL="0" marR="0" lvl="2" indent="0" algn="ctr" defTabSz="457200" rtl="0" eaLnBrk="1" fontAlgn="auto" latinLnBrk="0" hangingPunct="1">
              <a:lnSpc>
                <a:spcPct val="90000"/>
              </a:lnSpc>
              <a:spcBef>
                <a:spcPts val="0"/>
              </a:spcBef>
              <a:spcAft>
                <a:spcPts val="800"/>
              </a:spcAft>
              <a:buClrTx/>
              <a:buSzTx/>
              <a:buFontTx/>
              <a:buNone/>
              <a:tabLst/>
              <a:defRPr/>
            </a:pPr>
            <a:r>
              <a:rPr kumimoji="0" lang="en-US" b="0" i="0" u="none" strike="noStrike" kern="1200" cap="none" spc="0" normalizeH="0" baseline="0" noProof="0" dirty="0">
                <a:ln>
                  <a:noFill/>
                </a:ln>
                <a:solidFill>
                  <a:schemeClr val="bg1"/>
                </a:solidFill>
                <a:effectLst/>
                <a:uLnTx/>
                <a:uFillTx/>
                <a:latin typeface="Century Gothic" panose="020B0502020202020204" pitchFamily="34" charset="0"/>
              </a:rPr>
              <a:t>*Exceptions may apply. AFSS approval is required to serve at alternate serving times.</a:t>
            </a:r>
          </a:p>
        </p:txBody>
      </p:sp>
      <p:sp>
        <p:nvSpPr>
          <p:cNvPr id="13" name="Rectangle 12">
            <a:extLst>
              <a:ext uri="{FF2B5EF4-FFF2-40B4-BE49-F238E27FC236}">
                <a16:creationId xmlns:a16="http://schemas.microsoft.com/office/drawing/2014/main" id="{AF80271A-655E-44AB-B2D9-7690DC343AA3}"/>
              </a:ext>
            </a:extLst>
          </p:cNvPr>
          <p:cNvSpPr/>
          <p:nvPr/>
        </p:nvSpPr>
        <p:spPr>
          <a:xfrm>
            <a:off x="3651753" y="4757460"/>
            <a:ext cx="3193069" cy="8424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3BF549B2-FA71-4E9C-AE14-63FD2C0261FC}"/>
              </a:ext>
            </a:extLst>
          </p:cNvPr>
          <p:cNvSpPr/>
          <p:nvPr/>
        </p:nvSpPr>
        <p:spPr>
          <a:xfrm>
            <a:off x="3628835" y="3876512"/>
            <a:ext cx="3215987" cy="8658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A166C8BA-69FE-4433-9625-FCAE12CFCA20}"/>
              </a:ext>
            </a:extLst>
          </p:cNvPr>
          <p:cNvSpPr/>
          <p:nvPr/>
        </p:nvSpPr>
        <p:spPr>
          <a:xfrm>
            <a:off x="3628836" y="2608542"/>
            <a:ext cx="3204411" cy="12510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F88EAB23-4663-4A33-8F41-0341FE03C78D}"/>
              </a:ext>
            </a:extLst>
          </p:cNvPr>
          <p:cNvSpPr/>
          <p:nvPr/>
        </p:nvSpPr>
        <p:spPr>
          <a:xfrm>
            <a:off x="6844823" y="4757461"/>
            <a:ext cx="3061506" cy="8424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0C05D788-B642-49E2-87A3-AE41D4200A07}"/>
              </a:ext>
            </a:extLst>
          </p:cNvPr>
          <p:cNvSpPr/>
          <p:nvPr/>
        </p:nvSpPr>
        <p:spPr>
          <a:xfrm>
            <a:off x="6833248" y="3857521"/>
            <a:ext cx="3061506" cy="8999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F456E32F-8812-44A0-A5FE-871B3E4BDFDE}"/>
              </a:ext>
            </a:extLst>
          </p:cNvPr>
          <p:cNvSpPr/>
          <p:nvPr/>
        </p:nvSpPr>
        <p:spPr>
          <a:xfrm>
            <a:off x="6844823" y="2596658"/>
            <a:ext cx="3049930" cy="12510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Flowchart: Connector 2">
            <a:extLst>
              <a:ext uri="{FF2B5EF4-FFF2-40B4-BE49-F238E27FC236}">
                <a16:creationId xmlns:a16="http://schemas.microsoft.com/office/drawing/2014/main" id="{4877FFBD-487B-BE0E-3E79-0F961E722679}"/>
              </a:ext>
            </a:extLst>
          </p:cNvPr>
          <p:cNvSpPr/>
          <p:nvPr/>
        </p:nvSpPr>
        <p:spPr>
          <a:xfrm>
            <a:off x="8418309" y="473398"/>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lowchart: Connector 3">
            <a:extLst>
              <a:ext uri="{FF2B5EF4-FFF2-40B4-BE49-F238E27FC236}">
                <a16:creationId xmlns:a16="http://schemas.microsoft.com/office/drawing/2014/main" id="{5E374F91-8650-66D1-6D53-88EE2AA06E48}"/>
              </a:ext>
            </a:extLst>
          </p:cNvPr>
          <p:cNvSpPr/>
          <p:nvPr/>
        </p:nvSpPr>
        <p:spPr>
          <a:xfrm>
            <a:off x="9539743" y="1818618"/>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lowchart: Connector 4">
            <a:extLst>
              <a:ext uri="{FF2B5EF4-FFF2-40B4-BE49-F238E27FC236}">
                <a16:creationId xmlns:a16="http://schemas.microsoft.com/office/drawing/2014/main" id="{2D7D92B2-B3EB-2F18-AE7E-75DE5CFEFF04}"/>
              </a:ext>
            </a:extLst>
          </p:cNvPr>
          <p:cNvSpPr/>
          <p:nvPr/>
        </p:nvSpPr>
        <p:spPr>
          <a:xfrm>
            <a:off x="2620959" y="5906808"/>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360085835"/>
      </p:ext>
    </p:extLst>
  </p:cSld>
  <p:clrMapOvr>
    <a:masterClrMapping/>
  </p:clrMapOvr>
  <mc:AlternateContent xmlns:mc="http://schemas.openxmlformats.org/markup-compatibility/2006" xmlns:p159="http://schemas.microsoft.com/office/powerpoint/2015/09/main">
    <mc:Choice Requires="p159">
      <p:transition spd="slow" advTm="102219">
        <p159:morph option="byObject"/>
      </p:transition>
    </mc:Choice>
    <mc:Fallback xmlns="">
      <p:transition spd="slow" advTm="10221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6"/>
                                        </p:tgtEl>
                                      </p:cBhvr>
                                    </p:animEffect>
                                    <p:set>
                                      <p:cBhvr>
                                        <p:cTn id="3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0" name="Title 3">
            <a:extLst>
              <a:ext uri="{FF2B5EF4-FFF2-40B4-BE49-F238E27FC236}">
                <a16:creationId xmlns:a16="http://schemas.microsoft.com/office/drawing/2014/main" id="{E66CA38E-5BD3-4358-976B-A63D90B7E10A}"/>
              </a:ext>
            </a:extLst>
          </p:cNvPr>
          <p:cNvSpPr>
            <a:spLocks noGrp="1"/>
          </p:cNvSpPr>
          <p:nvPr>
            <p:ph type="title"/>
          </p:nvPr>
        </p:nvSpPr>
        <p:spPr>
          <a:xfrm>
            <a:off x="4160786" y="121950"/>
            <a:ext cx="8771074" cy="1143000"/>
          </a:xfrm>
        </p:spPr>
        <p:txBody>
          <a:bodyPr>
            <a:noAutofit/>
          </a:bodyPr>
          <a:lstStyle/>
          <a:p>
            <a:r>
              <a:rPr lang="en-US" sz="8800" dirty="0"/>
              <a:t>Early Release Students</a:t>
            </a:r>
          </a:p>
        </p:txBody>
      </p:sp>
      <p:sp>
        <p:nvSpPr>
          <p:cNvPr id="31" name="Content Placeholder 5">
            <a:extLst>
              <a:ext uri="{FF2B5EF4-FFF2-40B4-BE49-F238E27FC236}">
                <a16:creationId xmlns:a16="http://schemas.microsoft.com/office/drawing/2014/main" id="{2BEBF60C-EE99-4131-9DEF-B4EEC883E3CA}"/>
              </a:ext>
            </a:extLst>
          </p:cNvPr>
          <p:cNvSpPr>
            <a:spLocks noGrp="1"/>
          </p:cNvSpPr>
          <p:nvPr>
            <p:ph idx="1"/>
          </p:nvPr>
        </p:nvSpPr>
        <p:spPr>
          <a:xfrm>
            <a:off x="5470362" y="1710123"/>
            <a:ext cx="6817890" cy="3951851"/>
          </a:xfrm>
          <a:prstGeom prst="rect">
            <a:avLst/>
          </a:prstGeom>
        </p:spPr>
        <p:txBody>
          <a:bodyPr wrap="square">
            <a:spAutoFit/>
          </a:bodyPr>
          <a:lstStyle/>
          <a:p>
            <a:pPr marL="57150" indent="0">
              <a:spcBef>
                <a:spcPts val="0"/>
              </a:spcBef>
              <a:buNone/>
            </a:pPr>
            <a:r>
              <a:rPr lang="en-US" sz="2400" dirty="0">
                <a:latin typeface="Century Gothic" panose="020B0502020202020204" pitchFamily="34" charset="0"/>
              </a:rPr>
              <a:t>Service time may be adjusted to accommodate students released before the regular dismissal bell on a regular basis. </a:t>
            </a:r>
          </a:p>
          <a:p>
            <a:pPr marL="57150" indent="0">
              <a:spcBef>
                <a:spcPts val="0"/>
              </a:spcBef>
              <a:buNone/>
            </a:pPr>
            <a:r>
              <a:rPr lang="en-US" sz="2400" dirty="0">
                <a:latin typeface="Century Gothic" panose="020B0502020202020204" pitchFamily="34" charset="0"/>
              </a:rPr>
              <a:t>These students may include:</a:t>
            </a:r>
          </a:p>
          <a:p>
            <a:pPr marL="914400" lvl="1" indent="-457200">
              <a:spcBef>
                <a:spcPts val="0"/>
              </a:spcBef>
              <a:buFont typeface="Wingdings" panose="05000000000000000000" pitchFamily="2" charset="2"/>
              <a:buChar char="Ø"/>
            </a:pPr>
            <a:r>
              <a:rPr lang="en-US" sz="2400" dirty="0">
                <a:latin typeface="Century Gothic" panose="020B0502020202020204" pitchFamily="34" charset="0"/>
              </a:rPr>
              <a:t>Special Education Students</a:t>
            </a:r>
          </a:p>
          <a:p>
            <a:pPr marL="914400" lvl="1" indent="-457200">
              <a:spcBef>
                <a:spcPts val="0"/>
              </a:spcBef>
              <a:buFont typeface="Wingdings" panose="05000000000000000000" pitchFamily="2" charset="2"/>
              <a:buChar char="Ø"/>
            </a:pPr>
            <a:r>
              <a:rPr lang="en-US" sz="2400" dirty="0">
                <a:latin typeface="Century Gothic" panose="020B0502020202020204" pitchFamily="34" charset="0"/>
              </a:rPr>
              <a:t>Bussed Students</a:t>
            </a:r>
          </a:p>
          <a:p>
            <a:pPr marL="914400" lvl="1" indent="-457200">
              <a:spcBef>
                <a:spcPts val="0"/>
              </a:spcBef>
              <a:spcAft>
                <a:spcPts val="600"/>
              </a:spcAft>
              <a:buFont typeface="Wingdings" panose="05000000000000000000" pitchFamily="2" charset="2"/>
              <a:buChar char="Ø"/>
            </a:pPr>
            <a:r>
              <a:rPr lang="en-US" sz="2400" dirty="0">
                <a:latin typeface="Century Gothic" panose="020B0502020202020204" pitchFamily="34" charset="0"/>
              </a:rPr>
              <a:t>Other Eligible Programs</a:t>
            </a:r>
          </a:p>
          <a:p>
            <a:pPr marL="457200" lvl="1" indent="0">
              <a:spcBef>
                <a:spcPts val="0"/>
              </a:spcBef>
              <a:spcAft>
                <a:spcPts val="600"/>
              </a:spcAft>
              <a:buNone/>
            </a:pPr>
            <a:endParaRPr lang="en-US" sz="2000" dirty="0">
              <a:latin typeface="Century Gothic" panose="020B0502020202020204" pitchFamily="34" charset="0"/>
            </a:endParaRPr>
          </a:p>
          <a:p>
            <a:pPr lvl="2">
              <a:spcBef>
                <a:spcPts val="0"/>
              </a:spcBef>
              <a:buFont typeface="Wingdings" panose="05000000000000000000" pitchFamily="2" charset="2"/>
              <a:buChar char="Ø"/>
            </a:pPr>
            <a:endParaRPr lang="en-US" dirty="0">
              <a:solidFill>
                <a:srgbClr val="24252F"/>
              </a:solidFill>
              <a:latin typeface="Century Gothic" panose="020B0502020202020204" pitchFamily="34" charset="0"/>
            </a:endParaRPr>
          </a:p>
          <a:p>
            <a:pPr marL="914400" lvl="1" indent="-457200">
              <a:buFont typeface="Wingdings" panose="05000000000000000000" pitchFamily="2" charset="2"/>
              <a:buChar char="Ø"/>
            </a:pPr>
            <a:endParaRPr lang="en-US" sz="2400" dirty="0">
              <a:solidFill>
                <a:srgbClr val="24252F"/>
              </a:solidFill>
              <a:latin typeface="Century Gothic" panose="020B0502020202020204" pitchFamily="34" charset="0"/>
            </a:endParaRPr>
          </a:p>
        </p:txBody>
      </p:sp>
      <p:pic>
        <p:nvPicPr>
          <p:cNvPr id="11" name="Picture 10" descr="A group of people standing in a line outside a building&#10;&#10;Description automatically generated">
            <a:extLst>
              <a:ext uri="{FF2B5EF4-FFF2-40B4-BE49-F238E27FC236}">
                <a16:creationId xmlns:a16="http://schemas.microsoft.com/office/drawing/2014/main" id="{C8702CE6-E3C1-108F-8CE4-18C08BF70A93}"/>
              </a:ext>
            </a:extLst>
          </p:cNvPr>
          <p:cNvPicPr>
            <a:picLocks noChangeAspect="1"/>
          </p:cNvPicPr>
          <p:nvPr/>
        </p:nvPicPr>
        <p:blipFill rotWithShape="1">
          <a:blip r:embed="rId3"/>
          <a:srcRect t="12866" r="25958"/>
          <a:stretch/>
        </p:blipFill>
        <p:spPr>
          <a:xfrm>
            <a:off x="176464" y="88650"/>
            <a:ext cx="5021182" cy="4699918"/>
          </a:xfrm>
          <a:prstGeom prst="ellipse">
            <a:avLst/>
          </a:prstGeom>
          <a:ln w="63500" cap="rnd">
            <a:solidFill>
              <a:srgbClr val="FFFFFF"/>
            </a:solidFill>
          </a:ln>
          <a:effectLst/>
          <a:scene3d>
            <a:camera prst="orthographicFront"/>
            <a:lightRig rig="contrasting" dir="t">
              <a:rot lat="0" lon="0" rev="3000000"/>
            </a:lightRig>
          </a:scene3d>
          <a:sp3d contourW="7620">
            <a:bevelT w="95250" h="31750"/>
            <a:contourClr>
              <a:srgbClr val="333333"/>
            </a:contourClr>
          </a:sp3d>
        </p:spPr>
      </p:pic>
      <p:sp>
        <p:nvSpPr>
          <p:cNvPr id="12" name="Flowchart: Connector 11">
            <a:extLst>
              <a:ext uri="{FF2B5EF4-FFF2-40B4-BE49-F238E27FC236}">
                <a16:creationId xmlns:a16="http://schemas.microsoft.com/office/drawing/2014/main" id="{748FB1CD-D58F-C93D-E4CD-F85936B86604}"/>
              </a:ext>
            </a:extLst>
          </p:cNvPr>
          <p:cNvSpPr/>
          <p:nvPr/>
        </p:nvSpPr>
        <p:spPr>
          <a:xfrm>
            <a:off x="0" y="3686049"/>
            <a:ext cx="1640920" cy="1744955"/>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AA065556-8C7B-D7FF-76C5-36F67A3B29D2}"/>
              </a:ext>
            </a:extLst>
          </p:cNvPr>
          <p:cNvSpPr/>
          <p:nvPr/>
        </p:nvSpPr>
        <p:spPr>
          <a:xfrm>
            <a:off x="1249470" y="4963816"/>
            <a:ext cx="782900" cy="820101"/>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8FB29FD-DA2B-BA53-5D04-DCE4E7E6983D}"/>
              </a:ext>
            </a:extLst>
          </p:cNvPr>
          <p:cNvSpPr txBox="1"/>
          <p:nvPr/>
        </p:nvSpPr>
        <p:spPr>
          <a:xfrm>
            <a:off x="3511243" y="4692478"/>
            <a:ext cx="8680757" cy="1938992"/>
          </a:xfrm>
          <a:prstGeom prst="rect">
            <a:avLst/>
          </a:prstGeom>
          <a:noFill/>
        </p:spPr>
        <p:txBody>
          <a:bodyPr wrap="square">
            <a:spAutoFit/>
          </a:bodyPr>
          <a:lstStyle/>
          <a:p>
            <a:pPr marL="57150" indent="0">
              <a:spcBef>
                <a:spcPts val="0"/>
              </a:spcBef>
              <a:buNone/>
            </a:pPr>
            <a:r>
              <a:rPr lang="en-US" sz="2400" b="1" dirty="0">
                <a:solidFill>
                  <a:schemeClr val="bg1"/>
                </a:solidFill>
                <a:latin typeface="Century Gothic" panose="020B0502020202020204" pitchFamily="34" charset="0"/>
              </a:rPr>
              <a:t>Note</a:t>
            </a:r>
            <a:r>
              <a:rPr lang="en-US" sz="2400" dirty="0">
                <a:solidFill>
                  <a:schemeClr val="bg1"/>
                </a:solidFill>
                <a:latin typeface="Century Gothic" panose="020B0502020202020204" pitchFamily="34" charset="0"/>
              </a:rPr>
              <a:t>: Include any changes to service times in the Supper Meal Program Online Form with AFSS approval</a:t>
            </a:r>
          </a:p>
          <a:p>
            <a:pPr marL="57150" indent="0">
              <a:spcBef>
                <a:spcPts val="0"/>
              </a:spcBef>
              <a:buNone/>
            </a:pPr>
            <a:r>
              <a:rPr lang="en-US" sz="2400" b="1" dirty="0">
                <a:solidFill>
                  <a:schemeClr val="bg1"/>
                </a:solidFill>
                <a:latin typeface="Century Gothic" panose="020B0502020202020204" pitchFamily="34" charset="0"/>
              </a:rPr>
              <a:t>Example</a:t>
            </a:r>
            <a:r>
              <a:rPr lang="en-US" sz="2400" dirty="0">
                <a:solidFill>
                  <a:schemeClr val="bg1"/>
                </a:solidFill>
                <a:latin typeface="Century Gothic" panose="020B0502020202020204" pitchFamily="34" charset="0"/>
              </a:rPr>
              <a:t>: The school’s dismissal is at 2:30pm, but Special Ed students are released at 2:15pm. Serving time is 2:15-3:00pm.</a:t>
            </a:r>
          </a:p>
        </p:txBody>
      </p:sp>
    </p:spTree>
    <p:extLst>
      <p:ext uri="{BB962C8B-B14F-4D97-AF65-F5344CB8AC3E}">
        <p14:creationId xmlns:p14="http://schemas.microsoft.com/office/powerpoint/2010/main" val="3653549985"/>
      </p:ext>
    </p:extLst>
  </p:cSld>
  <p:clrMapOvr>
    <a:masterClrMapping/>
  </p:clrMapOvr>
  <mc:AlternateContent xmlns:mc="http://schemas.openxmlformats.org/markup-compatibility/2006" xmlns:p159="http://schemas.microsoft.com/office/powerpoint/2015/09/main">
    <mc:Choice Requires="p159">
      <p:transition spd="slow" advTm="49706">
        <p159:morph option="byObject"/>
      </p:transition>
    </mc:Choice>
    <mc:Fallback xmlns="">
      <p:transition spd="slow" advTm="49706">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Flowchart: Connector 2">
            <a:extLst>
              <a:ext uri="{FF2B5EF4-FFF2-40B4-BE49-F238E27FC236}">
                <a16:creationId xmlns:a16="http://schemas.microsoft.com/office/drawing/2014/main" id="{E3A19C32-7C78-DE6C-E181-882258D6DC22}"/>
              </a:ext>
            </a:extLst>
          </p:cNvPr>
          <p:cNvSpPr/>
          <p:nvPr/>
        </p:nvSpPr>
        <p:spPr>
          <a:xfrm>
            <a:off x="-850232" y="2626023"/>
            <a:ext cx="9320463" cy="7639463"/>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05B63AB-09BF-4D9E-ACA7-04C03675E531}"/>
              </a:ext>
            </a:extLst>
          </p:cNvPr>
          <p:cNvSpPr/>
          <p:nvPr/>
        </p:nvSpPr>
        <p:spPr>
          <a:xfrm>
            <a:off x="3427383" y="1397454"/>
            <a:ext cx="8237622" cy="1231106"/>
          </a:xfrm>
          <a:prstGeom prst="rect">
            <a:avLst/>
          </a:prstGeom>
        </p:spPr>
        <p:txBody>
          <a:bodyPr wrap="square">
            <a:spAutoFit/>
          </a:bodyPr>
          <a:lstStyle/>
          <a:p>
            <a:pPr indent="512763">
              <a:buFont typeface="Wingdings" panose="05000000000000000000" pitchFamily="2" charset="2"/>
              <a:buChar char="Ø"/>
            </a:pPr>
            <a:r>
              <a:rPr lang="en-US" sz="2400" dirty="0">
                <a:solidFill>
                  <a:schemeClr val="bg1"/>
                </a:solidFill>
                <a:latin typeface="Century Gothic" panose="020B0502020202020204" pitchFamily="34" charset="0"/>
              </a:rPr>
              <a:t>Enter time(s), date(s), and designated eating area(s) on the Permanent Supper Meal Online Form. </a:t>
            </a:r>
          </a:p>
          <a:p>
            <a:pPr>
              <a:spcAft>
                <a:spcPts val="400"/>
              </a:spcAft>
            </a:pPr>
            <a:endParaRPr lang="en-US" sz="2600" dirty="0">
              <a:solidFill>
                <a:srgbClr val="000000"/>
              </a:solidFill>
              <a:latin typeface="Century Gothic" panose="020B0502020202020204" pitchFamily="34" charset="0"/>
            </a:endParaRPr>
          </a:p>
        </p:txBody>
      </p:sp>
      <p:sp>
        <p:nvSpPr>
          <p:cNvPr id="13" name="Title 3">
            <a:extLst>
              <a:ext uri="{FF2B5EF4-FFF2-40B4-BE49-F238E27FC236}">
                <a16:creationId xmlns:a16="http://schemas.microsoft.com/office/drawing/2014/main" id="{7E102FA4-C882-4494-8F9C-4EE39689C778}"/>
              </a:ext>
            </a:extLst>
          </p:cNvPr>
          <p:cNvSpPr txBox="1">
            <a:spLocks/>
          </p:cNvSpPr>
          <p:nvPr/>
        </p:nvSpPr>
        <p:spPr>
          <a:xfrm>
            <a:off x="1921138" y="1900"/>
            <a:ext cx="10270862"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8800" dirty="0">
                <a:solidFill>
                  <a:schemeClr val="bg1"/>
                </a:solidFill>
                <a:latin typeface="Onyx" panose="04050602080702020203" pitchFamily="82" charset="0"/>
              </a:rPr>
              <a:t>Accurate Meal Service Times</a:t>
            </a:r>
          </a:p>
        </p:txBody>
      </p:sp>
      <p:sp>
        <p:nvSpPr>
          <p:cNvPr id="2" name="Rectangle 1">
            <a:extLst>
              <a:ext uri="{FF2B5EF4-FFF2-40B4-BE49-F238E27FC236}">
                <a16:creationId xmlns:a16="http://schemas.microsoft.com/office/drawing/2014/main" id="{7127BD0A-2525-44E1-B605-3F665659C201}"/>
              </a:ext>
            </a:extLst>
          </p:cNvPr>
          <p:cNvSpPr/>
          <p:nvPr/>
        </p:nvSpPr>
        <p:spPr>
          <a:xfrm>
            <a:off x="12537638" y="-1485511"/>
            <a:ext cx="2365829" cy="1292662"/>
          </a:xfrm>
          <a:prstGeom prst="rect">
            <a:avLst/>
          </a:prstGeom>
          <a:solidFill>
            <a:schemeClr val="accent6"/>
          </a:solidFill>
        </p:spPr>
        <p:txBody>
          <a:bodyPr wrap="square">
            <a:spAutoFit/>
          </a:bodyPr>
          <a:lstStyle/>
          <a:p>
            <a:pPr lvl="0" algn="ctr"/>
            <a:r>
              <a:rPr lang="en-US" sz="2600" b="1" dirty="0">
                <a:solidFill>
                  <a:srgbClr val="000000"/>
                </a:solidFill>
                <a:latin typeface="Century Gothic" panose="020B0502020202020204" pitchFamily="34" charset="0"/>
              </a:rPr>
              <a:t>Review the spreadsheet for accuracy</a:t>
            </a:r>
          </a:p>
        </p:txBody>
      </p:sp>
      <p:pic>
        <p:nvPicPr>
          <p:cNvPr id="5" name="Picture 4">
            <a:extLst>
              <a:ext uri="{FF2B5EF4-FFF2-40B4-BE49-F238E27FC236}">
                <a16:creationId xmlns:a16="http://schemas.microsoft.com/office/drawing/2014/main" id="{0701BFF3-0A95-AB31-9BD6-B7B9D48CF3F0}"/>
              </a:ext>
            </a:extLst>
          </p:cNvPr>
          <p:cNvPicPr>
            <a:picLocks noChangeAspect="1"/>
          </p:cNvPicPr>
          <p:nvPr/>
        </p:nvPicPr>
        <p:blipFill>
          <a:blip r:embed="rId3"/>
          <a:stretch>
            <a:fillRect/>
          </a:stretch>
        </p:blipFill>
        <p:spPr>
          <a:xfrm>
            <a:off x="26464" y="4533295"/>
            <a:ext cx="7711452" cy="1991672"/>
          </a:xfrm>
          <a:prstGeom prst="rect">
            <a:avLst/>
          </a:prstGeom>
        </p:spPr>
      </p:pic>
      <p:sp>
        <p:nvSpPr>
          <p:cNvPr id="14" name="Rectangle 13">
            <a:extLst>
              <a:ext uri="{FF2B5EF4-FFF2-40B4-BE49-F238E27FC236}">
                <a16:creationId xmlns:a16="http://schemas.microsoft.com/office/drawing/2014/main" id="{702FDB44-EF78-4B43-819A-0A970D1DE26D}"/>
              </a:ext>
            </a:extLst>
          </p:cNvPr>
          <p:cNvSpPr/>
          <p:nvPr/>
        </p:nvSpPr>
        <p:spPr>
          <a:xfrm>
            <a:off x="55886" y="5819233"/>
            <a:ext cx="2488995" cy="198472"/>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A0F6240-F29C-4083-8212-141710ED5572}"/>
              </a:ext>
            </a:extLst>
          </p:cNvPr>
          <p:cNvSpPr/>
          <p:nvPr/>
        </p:nvSpPr>
        <p:spPr>
          <a:xfrm>
            <a:off x="2584555" y="5812357"/>
            <a:ext cx="1486439" cy="213153"/>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3BD8367-CD7E-4294-ADC3-D22AEFF6B95F}"/>
              </a:ext>
            </a:extLst>
          </p:cNvPr>
          <p:cNvSpPr/>
          <p:nvPr/>
        </p:nvSpPr>
        <p:spPr>
          <a:xfrm>
            <a:off x="4104741" y="5813198"/>
            <a:ext cx="647196" cy="216919"/>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EF21165-A874-45BA-BDAD-37971AE8013A}"/>
              </a:ext>
            </a:extLst>
          </p:cNvPr>
          <p:cNvSpPr/>
          <p:nvPr/>
        </p:nvSpPr>
        <p:spPr>
          <a:xfrm>
            <a:off x="4783855" y="5813121"/>
            <a:ext cx="715087" cy="216996"/>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DA6E0C7-7B72-4248-8414-FC4DFD0D9DBC}"/>
              </a:ext>
            </a:extLst>
          </p:cNvPr>
          <p:cNvSpPr/>
          <p:nvPr/>
        </p:nvSpPr>
        <p:spPr>
          <a:xfrm>
            <a:off x="5505763" y="5815462"/>
            <a:ext cx="817751" cy="211527"/>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258FD6E-F9AC-4A6D-856B-3B8050C8BF69}"/>
              </a:ext>
            </a:extLst>
          </p:cNvPr>
          <p:cNvSpPr/>
          <p:nvPr/>
        </p:nvSpPr>
        <p:spPr>
          <a:xfrm>
            <a:off x="7054475" y="5816287"/>
            <a:ext cx="683441" cy="198472"/>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8F58BF3-906E-45CC-9554-9389E6575F4F}"/>
              </a:ext>
            </a:extLst>
          </p:cNvPr>
          <p:cNvSpPr/>
          <p:nvPr/>
        </p:nvSpPr>
        <p:spPr>
          <a:xfrm>
            <a:off x="6355432" y="5816287"/>
            <a:ext cx="683441" cy="200481"/>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497F964-B37C-29B5-B8EF-3C8BA1500E70}"/>
              </a:ext>
            </a:extLst>
          </p:cNvPr>
          <p:cNvSpPr txBox="1"/>
          <p:nvPr/>
        </p:nvSpPr>
        <p:spPr>
          <a:xfrm>
            <a:off x="7184572" y="2418487"/>
            <a:ext cx="4643251" cy="1569660"/>
          </a:xfrm>
          <a:prstGeom prst="rect">
            <a:avLst/>
          </a:prstGeom>
          <a:noFill/>
        </p:spPr>
        <p:txBody>
          <a:bodyPr wrap="square">
            <a:spAutoFit/>
          </a:bodyPr>
          <a:lstStyle/>
          <a:p>
            <a:pPr indent="512763">
              <a:buFont typeface="Wingdings" panose="05000000000000000000" pitchFamily="2" charset="2"/>
              <a:buChar char="Ø"/>
            </a:pPr>
            <a:r>
              <a:rPr lang="en-US" sz="2400" dirty="0">
                <a:solidFill>
                  <a:schemeClr val="bg1"/>
                </a:solidFill>
                <a:latin typeface="Century Gothic" panose="020B0502020202020204" pitchFamily="34" charset="0"/>
              </a:rPr>
              <a:t>Update the Temporary/Short Term Supper Program Online Form (6 days or less) as changes occur </a:t>
            </a:r>
          </a:p>
        </p:txBody>
      </p:sp>
      <p:sp>
        <p:nvSpPr>
          <p:cNvPr id="9" name="Flowchart: Connector 8">
            <a:extLst>
              <a:ext uri="{FF2B5EF4-FFF2-40B4-BE49-F238E27FC236}">
                <a16:creationId xmlns:a16="http://schemas.microsoft.com/office/drawing/2014/main" id="{779EF5CA-DE0F-3C48-9C81-0EB5D0A507E4}"/>
              </a:ext>
            </a:extLst>
          </p:cNvPr>
          <p:cNvSpPr/>
          <p:nvPr/>
        </p:nvSpPr>
        <p:spPr>
          <a:xfrm>
            <a:off x="254161" y="-921940"/>
            <a:ext cx="2267388" cy="2349276"/>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414A2FAE-E69B-B62A-42AD-D9DD8A66EBDC}"/>
              </a:ext>
            </a:extLst>
          </p:cNvPr>
          <p:cNvSpPr/>
          <p:nvPr/>
        </p:nvSpPr>
        <p:spPr>
          <a:xfrm>
            <a:off x="2260105" y="632796"/>
            <a:ext cx="522888" cy="56536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8D5A3812-31DA-4297-0260-B53E90A2AA9F}"/>
              </a:ext>
            </a:extLst>
          </p:cNvPr>
          <p:cNvSpPr/>
          <p:nvPr/>
        </p:nvSpPr>
        <p:spPr>
          <a:xfrm>
            <a:off x="771617" y="2310283"/>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CD8B5BA6-CDFD-ED40-2864-F2EC606C9F8A}"/>
              </a:ext>
            </a:extLst>
          </p:cNvPr>
          <p:cNvSpPr/>
          <p:nvPr/>
        </p:nvSpPr>
        <p:spPr>
          <a:xfrm>
            <a:off x="531227" y="3552929"/>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Flowchart: Connector 22">
            <a:extLst>
              <a:ext uri="{FF2B5EF4-FFF2-40B4-BE49-F238E27FC236}">
                <a16:creationId xmlns:a16="http://schemas.microsoft.com/office/drawing/2014/main" id="{44FEEEDD-AEF6-0303-F5D1-63E9E26AEF8A}"/>
              </a:ext>
            </a:extLst>
          </p:cNvPr>
          <p:cNvSpPr/>
          <p:nvPr/>
        </p:nvSpPr>
        <p:spPr>
          <a:xfrm>
            <a:off x="8092144" y="6239729"/>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864858"/>
      </p:ext>
    </p:extLst>
  </p:cSld>
  <p:clrMapOvr>
    <a:masterClrMapping/>
  </p:clrMapOvr>
  <mc:AlternateContent xmlns:mc="http://schemas.openxmlformats.org/markup-compatibility/2006" xmlns:p159="http://schemas.microsoft.com/office/powerpoint/2015/09/main">
    <mc:Choice Requires="p159">
      <p:transition spd="slow" advTm="24129">
        <p159:morph option="byObject"/>
      </p:transition>
    </mc:Choice>
    <mc:Fallback xmlns="">
      <p:transition spd="slow" advTm="241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500"/>
                                        <p:tgtEl>
                                          <p:spTgt spid="14"/>
                                        </p:tgtEl>
                                      </p:cBhvr>
                                    </p:animEffect>
                                    <p:set>
                                      <p:cBhvr>
                                        <p:cTn id="11" dur="1" fill="hold">
                                          <p:stCondLst>
                                            <p:cond delay="499"/>
                                          </p:stCondLst>
                                        </p:cTn>
                                        <p:tgtEl>
                                          <p:spTgt spid="14"/>
                                        </p:tgtEl>
                                        <p:attrNameLst>
                                          <p:attrName>style.visibility</p:attrName>
                                        </p:attrNameLst>
                                      </p:cBhvr>
                                      <p:to>
                                        <p:strVal val="hidden"/>
                                      </p:to>
                                    </p:set>
                                  </p:childTnLst>
                                </p:cTn>
                              </p:par>
                            </p:childTnLst>
                          </p:cTn>
                        </p:par>
                        <p:par>
                          <p:cTn id="12" fill="hold">
                            <p:stCondLst>
                              <p:cond delay="1000"/>
                            </p:stCondLst>
                            <p:childTnLst>
                              <p:par>
                                <p:cTn id="13" presetID="10" presetClass="entr" presetSubtype="0" fill="hold" grpId="0" nodeType="afterEffect">
                                  <p:stCondLst>
                                    <p:cond delay="50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2000"/>
                            </p:stCondLst>
                            <p:childTnLst>
                              <p:par>
                                <p:cTn id="17" presetID="10" presetClass="exit" presetSubtype="0" fill="hold" grpId="1" nodeType="afterEffect">
                                  <p:stCondLst>
                                    <p:cond delay="0"/>
                                  </p:stCondLst>
                                  <p:childTnLst>
                                    <p:animEffect transition="out" filter="fade">
                                      <p:cBhvr>
                                        <p:cTn id="18" dur="500"/>
                                        <p:tgtEl>
                                          <p:spTgt spid="15"/>
                                        </p:tgtEl>
                                      </p:cBhvr>
                                    </p:animEffect>
                                    <p:set>
                                      <p:cBhvr>
                                        <p:cTn id="19" dur="1" fill="hold">
                                          <p:stCondLst>
                                            <p:cond delay="499"/>
                                          </p:stCondLst>
                                        </p:cTn>
                                        <p:tgtEl>
                                          <p:spTgt spid="15"/>
                                        </p:tgtEl>
                                        <p:attrNameLst>
                                          <p:attrName>style.visibility</p:attrName>
                                        </p:attrNameLst>
                                      </p:cBhvr>
                                      <p:to>
                                        <p:strVal val="hidden"/>
                                      </p:to>
                                    </p:set>
                                  </p:childTnLst>
                                </p:cTn>
                              </p:par>
                            </p:childTnLst>
                          </p:cTn>
                        </p:par>
                        <p:par>
                          <p:cTn id="20" fill="hold">
                            <p:stCondLst>
                              <p:cond delay="2500"/>
                            </p:stCondLst>
                            <p:childTnLst>
                              <p:par>
                                <p:cTn id="21" presetID="10" presetClass="entr" presetSubtype="0" fill="hold" grpId="0" nodeType="afterEffect">
                                  <p:stCondLst>
                                    <p:cond delay="50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3500"/>
                            </p:stCondLst>
                            <p:childTnLst>
                              <p:par>
                                <p:cTn id="25" presetID="10" presetClass="exit" presetSubtype="0" fill="hold" grpId="1" nodeType="afterEffect">
                                  <p:stCondLst>
                                    <p:cond delay="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par>
                          <p:cTn id="28" fill="hold">
                            <p:stCondLst>
                              <p:cond delay="4000"/>
                            </p:stCondLst>
                            <p:childTnLst>
                              <p:par>
                                <p:cTn id="29" presetID="10" presetClass="entr" presetSubtype="0" fill="hold" grpId="0" nodeType="afterEffect">
                                  <p:stCondLst>
                                    <p:cond delay="50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par>
                          <p:cTn id="32" fill="hold">
                            <p:stCondLst>
                              <p:cond delay="5000"/>
                            </p:stCondLst>
                            <p:childTnLst>
                              <p:par>
                                <p:cTn id="33" presetID="10" presetClass="exit" presetSubtype="0" fill="hold" grpId="1" nodeType="afterEffect">
                                  <p:stCondLst>
                                    <p:cond delay="0"/>
                                  </p:stCondLst>
                                  <p:childTnLst>
                                    <p:animEffect transition="out" filter="fade">
                                      <p:cBhvr>
                                        <p:cTn id="34" dur="500"/>
                                        <p:tgtEl>
                                          <p:spTgt spid="17"/>
                                        </p:tgtEl>
                                      </p:cBhvr>
                                    </p:animEffect>
                                    <p:set>
                                      <p:cBhvr>
                                        <p:cTn id="35" dur="1" fill="hold">
                                          <p:stCondLst>
                                            <p:cond delay="499"/>
                                          </p:stCondLst>
                                        </p:cTn>
                                        <p:tgtEl>
                                          <p:spTgt spid="17"/>
                                        </p:tgtEl>
                                        <p:attrNameLst>
                                          <p:attrName>style.visibility</p:attrName>
                                        </p:attrNameLst>
                                      </p:cBhvr>
                                      <p:to>
                                        <p:strVal val="hidden"/>
                                      </p:to>
                                    </p:set>
                                  </p:childTnLst>
                                </p:cTn>
                              </p:par>
                            </p:childTnLst>
                          </p:cTn>
                        </p:par>
                        <p:par>
                          <p:cTn id="36" fill="hold">
                            <p:stCondLst>
                              <p:cond delay="5500"/>
                            </p:stCondLst>
                            <p:childTnLst>
                              <p:par>
                                <p:cTn id="37" presetID="10" presetClass="entr" presetSubtype="0" fill="hold" grpId="0" nodeType="afterEffect">
                                  <p:stCondLst>
                                    <p:cond delay="50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par>
                          <p:cTn id="40" fill="hold">
                            <p:stCondLst>
                              <p:cond delay="6500"/>
                            </p:stCondLst>
                            <p:childTnLst>
                              <p:par>
                                <p:cTn id="41" presetID="10" presetClass="exit" presetSubtype="0" fill="hold" grpId="1" nodeType="afterEffect">
                                  <p:stCondLst>
                                    <p:cond delay="0"/>
                                  </p:stCondLst>
                                  <p:childTnLst>
                                    <p:animEffect transition="out" filter="fade">
                                      <p:cBhvr>
                                        <p:cTn id="42" dur="500"/>
                                        <p:tgtEl>
                                          <p:spTgt spid="18"/>
                                        </p:tgtEl>
                                      </p:cBhvr>
                                    </p:animEffect>
                                    <p:set>
                                      <p:cBhvr>
                                        <p:cTn id="43" dur="1" fill="hold">
                                          <p:stCondLst>
                                            <p:cond delay="499"/>
                                          </p:stCondLst>
                                        </p:cTn>
                                        <p:tgtEl>
                                          <p:spTgt spid="18"/>
                                        </p:tgtEl>
                                        <p:attrNameLst>
                                          <p:attrName>style.visibility</p:attrName>
                                        </p:attrNameLst>
                                      </p:cBhvr>
                                      <p:to>
                                        <p:strVal val="hidden"/>
                                      </p:to>
                                    </p:set>
                                  </p:childTnLst>
                                </p:cTn>
                              </p:par>
                            </p:childTnLst>
                          </p:cTn>
                        </p:par>
                        <p:par>
                          <p:cTn id="44" fill="hold">
                            <p:stCondLst>
                              <p:cond delay="7000"/>
                            </p:stCondLst>
                            <p:childTnLst>
                              <p:par>
                                <p:cTn id="45" presetID="10" presetClass="entr" presetSubtype="0" fill="hold" grpId="0" nodeType="afterEffect">
                                  <p:stCondLst>
                                    <p:cond delay="50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par>
                          <p:cTn id="48" fill="hold">
                            <p:stCondLst>
                              <p:cond delay="8000"/>
                            </p:stCondLst>
                            <p:childTnLst>
                              <p:par>
                                <p:cTn id="49" presetID="10" presetClass="exit" presetSubtype="0" fill="hold" grpId="1" nodeType="afterEffect">
                                  <p:stCondLst>
                                    <p:cond delay="0"/>
                                  </p:stCondLst>
                                  <p:childTnLst>
                                    <p:animEffect transition="out" filter="fade">
                                      <p:cBhvr>
                                        <p:cTn id="50" dur="500"/>
                                        <p:tgtEl>
                                          <p:spTgt spid="19"/>
                                        </p:tgtEl>
                                      </p:cBhvr>
                                    </p:animEffect>
                                    <p:set>
                                      <p:cBhvr>
                                        <p:cTn id="51" dur="1" fill="hold">
                                          <p:stCondLst>
                                            <p:cond delay="499"/>
                                          </p:stCondLst>
                                        </p:cTn>
                                        <p:tgtEl>
                                          <p:spTgt spid="19"/>
                                        </p:tgtEl>
                                        <p:attrNameLst>
                                          <p:attrName>style.visibility</p:attrName>
                                        </p:attrNameLst>
                                      </p:cBhvr>
                                      <p:to>
                                        <p:strVal val="hidden"/>
                                      </p:to>
                                    </p:set>
                                  </p:childTnLst>
                                </p:cTn>
                              </p:par>
                            </p:childTnLst>
                          </p:cTn>
                        </p:par>
                        <p:par>
                          <p:cTn id="52" fill="hold">
                            <p:stCondLst>
                              <p:cond delay="8500"/>
                            </p:stCondLst>
                            <p:childTnLst>
                              <p:par>
                                <p:cTn id="53" presetID="10" presetClass="entr" presetSubtype="0" fill="hold" grpId="0" nodeType="afterEffect">
                                  <p:stCondLst>
                                    <p:cond delay="50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childTnLst>
                          </p:cTn>
                        </p:par>
                        <p:par>
                          <p:cTn id="56" fill="hold">
                            <p:stCondLst>
                              <p:cond delay="9500"/>
                            </p:stCondLst>
                            <p:childTnLst>
                              <p:par>
                                <p:cTn id="57" presetID="10" presetClass="exit" presetSubtype="0" fill="hold" grpId="1" nodeType="afterEffect">
                                  <p:stCondLst>
                                    <p:cond delay="0"/>
                                  </p:stCondLst>
                                  <p:childTnLst>
                                    <p:animEffect transition="out" filter="fade">
                                      <p:cBhvr>
                                        <p:cTn id="58" dur="500"/>
                                        <p:tgtEl>
                                          <p:spTgt spid="20"/>
                                        </p:tgtEl>
                                      </p:cBhvr>
                                    </p:animEffect>
                                    <p:set>
                                      <p:cBhvr>
                                        <p:cTn id="59"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20" grpId="0" animBg="1"/>
      <p:bldP spid="20" grpId="1" animBg="1"/>
      <p:bldP spid="19" grpId="0" animBg="1"/>
      <p:bldP spid="19"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0" name="Title 3">
            <a:extLst>
              <a:ext uri="{FF2B5EF4-FFF2-40B4-BE49-F238E27FC236}">
                <a16:creationId xmlns:a16="http://schemas.microsoft.com/office/drawing/2014/main" id="{E66CA38E-5BD3-4358-976B-A63D90B7E10A}"/>
              </a:ext>
            </a:extLst>
          </p:cNvPr>
          <p:cNvSpPr>
            <a:spLocks noGrp="1"/>
          </p:cNvSpPr>
          <p:nvPr>
            <p:ph type="title"/>
          </p:nvPr>
        </p:nvSpPr>
        <p:spPr>
          <a:xfrm>
            <a:off x="3180989" y="197270"/>
            <a:ext cx="8771074" cy="1143000"/>
          </a:xfrm>
        </p:spPr>
        <p:txBody>
          <a:bodyPr>
            <a:noAutofit/>
          </a:bodyPr>
          <a:lstStyle/>
          <a:p>
            <a:pPr algn="l"/>
            <a:r>
              <a:rPr lang="en-US" sz="8800" dirty="0"/>
              <a:t>Exceptions in High Schools</a:t>
            </a:r>
          </a:p>
        </p:txBody>
      </p:sp>
      <p:sp>
        <p:nvSpPr>
          <p:cNvPr id="31" name="Content Placeholder 5">
            <a:extLst>
              <a:ext uri="{FF2B5EF4-FFF2-40B4-BE49-F238E27FC236}">
                <a16:creationId xmlns:a16="http://schemas.microsoft.com/office/drawing/2014/main" id="{2BEBF60C-EE99-4131-9DEF-B4EEC883E3CA}"/>
              </a:ext>
            </a:extLst>
          </p:cNvPr>
          <p:cNvSpPr>
            <a:spLocks noGrp="1"/>
          </p:cNvSpPr>
          <p:nvPr>
            <p:ph idx="1"/>
          </p:nvPr>
        </p:nvSpPr>
        <p:spPr>
          <a:xfrm>
            <a:off x="2682057" y="1519061"/>
            <a:ext cx="9330550" cy="6152453"/>
          </a:xfrm>
          <a:prstGeom prst="rect">
            <a:avLst/>
          </a:prstGeom>
        </p:spPr>
        <p:txBody>
          <a:bodyPr wrap="square">
            <a:spAutoFit/>
          </a:bodyPr>
          <a:lstStyle/>
          <a:p>
            <a:pPr marL="57150" indent="0">
              <a:spcBef>
                <a:spcPts val="0"/>
              </a:spcBef>
              <a:buNone/>
            </a:pPr>
            <a:r>
              <a:rPr lang="en-US" sz="2400" dirty="0">
                <a:latin typeface="Century Gothic" panose="020B0502020202020204" pitchFamily="34" charset="0"/>
              </a:rPr>
              <a:t>High schools with YS Supper Coordinators may continue to distribute supper meals (cold) at varying times and in different locations, Forms below are still required.</a:t>
            </a:r>
          </a:p>
          <a:p>
            <a:pPr marL="914400" lvl="1" indent="-457200">
              <a:spcBef>
                <a:spcPts val="0"/>
              </a:spcBef>
              <a:buFont typeface="Wingdings" panose="05000000000000000000" pitchFamily="2" charset="2"/>
              <a:buChar char="Ø"/>
            </a:pPr>
            <a:r>
              <a:rPr lang="en-US" sz="2400" dirty="0">
                <a:latin typeface="Century Gothic" panose="020B0502020202020204" pitchFamily="34" charset="0"/>
              </a:rPr>
              <a:t>Supper Meal Count Form</a:t>
            </a:r>
          </a:p>
          <a:p>
            <a:pPr marL="914400" lvl="1" indent="-457200">
              <a:spcBef>
                <a:spcPts val="0"/>
              </a:spcBef>
              <a:spcAft>
                <a:spcPts val="600"/>
              </a:spcAft>
              <a:buFont typeface="Wingdings" panose="05000000000000000000" pitchFamily="2" charset="2"/>
              <a:buChar char="Ø"/>
            </a:pPr>
            <a:r>
              <a:rPr lang="en-US" sz="2400" dirty="0">
                <a:latin typeface="Century Gothic" panose="020B0502020202020204" pitchFamily="34" charset="0"/>
              </a:rPr>
              <a:t>Community Feed Attendance Roster</a:t>
            </a:r>
          </a:p>
          <a:p>
            <a:pPr marL="57150" indent="0">
              <a:spcBef>
                <a:spcPts val="0"/>
              </a:spcBef>
              <a:buNone/>
            </a:pPr>
            <a:r>
              <a:rPr lang="en-US" sz="2400" dirty="0">
                <a:latin typeface="Century Gothic" panose="020B0502020202020204" pitchFamily="34" charset="0"/>
              </a:rPr>
              <a:t>Cold Supper Second Service Guidelines:</a:t>
            </a:r>
          </a:p>
          <a:p>
            <a:pPr marL="914400" lvl="1" indent="-457200">
              <a:spcBef>
                <a:spcPts val="0"/>
              </a:spcBef>
              <a:buFont typeface="Wingdings" panose="05000000000000000000" pitchFamily="2" charset="2"/>
              <a:buChar char="Ø"/>
            </a:pPr>
            <a:r>
              <a:rPr lang="en-US" sz="2400" dirty="0">
                <a:latin typeface="Century Gothic" panose="020B0502020202020204" pitchFamily="34" charset="0"/>
              </a:rPr>
              <a:t>Cold supper may begin no earlier than 30 minutes after the end of Hot Supper Service</a:t>
            </a:r>
          </a:p>
          <a:p>
            <a:pPr marL="914400" lvl="1" indent="-457200">
              <a:spcBef>
                <a:spcPts val="0"/>
              </a:spcBef>
              <a:buFont typeface="Wingdings" panose="05000000000000000000" pitchFamily="2" charset="2"/>
              <a:buChar char="Ø"/>
            </a:pPr>
            <a:r>
              <a:rPr lang="en-US" sz="2400" dirty="0">
                <a:latin typeface="Century Gothic" panose="020B0502020202020204" pitchFamily="34" charset="0"/>
              </a:rPr>
              <a:t>Service for up to 1 continuous hour </a:t>
            </a:r>
          </a:p>
          <a:p>
            <a:pPr marL="914400" lvl="1" indent="-457200">
              <a:spcBef>
                <a:spcPts val="0"/>
              </a:spcBef>
              <a:buFont typeface="Wingdings" panose="05000000000000000000" pitchFamily="2" charset="2"/>
              <a:buChar char="Ø"/>
            </a:pPr>
            <a:r>
              <a:rPr lang="en-US" sz="2400" dirty="0">
                <a:latin typeface="Century Gothic" panose="020B0502020202020204" pitchFamily="34" charset="0"/>
              </a:rPr>
              <a:t>No supper service after 5pm</a:t>
            </a:r>
          </a:p>
          <a:p>
            <a:pPr marL="914400" lvl="1" indent="-457200">
              <a:spcBef>
                <a:spcPts val="0"/>
              </a:spcBef>
              <a:buFont typeface="Wingdings" panose="05000000000000000000" pitchFamily="2" charset="2"/>
              <a:buChar char="Ø"/>
            </a:pPr>
            <a:endParaRPr lang="en-US" sz="2400" dirty="0">
              <a:solidFill>
                <a:srgbClr val="24252F"/>
              </a:solidFill>
              <a:latin typeface="Century Gothic" panose="020B0502020202020204" pitchFamily="34" charset="0"/>
            </a:endParaRPr>
          </a:p>
          <a:p>
            <a:pPr marL="914400" lvl="1" indent="-457200">
              <a:spcBef>
                <a:spcPts val="0"/>
              </a:spcBef>
              <a:buFont typeface="Wingdings" panose="05000000000000000000" pitchFamily="2" charset="2"/>
              <a:buChar char="Ø"/>
            </a:pPr>
            <a:endParaRPr lang="en-US" sz="2400" dirty="0">
              <a:solidFill>
                <a:srgbClr val="24252F"/>
              </a:solidFill>
              <a:latin typeface="Century Gothic" panose="020B0502020202020204" pitchFamily="34" charset="0"/>
            </a:endParaRPr>
          </a:p>
          <a:p>
            <a:pPr marL="914400" lvl="1" indent="-457200">
              <a:spcBef>
                <a:spcPts val="0"/>
              </a:spcBef>
              <a:buFont typeface="Wingdings" panose="05000000000000000000" pitchFamily="2" charset="2"/>
              <a:buChar char="Ø"/>
            </a:pPr>
            <a:endParaRPr lang="en-US" sz="2400" dirty="0">
              <a:solidFill>
                <a:srgbClr val="24252F"/>
              </a:solidFill>
              <a:latin typeface="Century Gothic" panose="020B0502020202020204" pitchFamily="34" charset="0"/>
            </a:endParaRPr>
          </a:p>
          <a:p>
            <a:pPr marL="914400" lvl="1" indent="-457200">
              <a:spcBef>
                <a:spcPts val="0"/>
              </a:spcBef>
              <a:buFont typeface="Wingdings" panose="05000000000000000000" pitchFamily="2" charset="2"/>
              <a:buChar char="Ø"/>
            </a:pPr>
            <a:endParaRPr lang="en-US" sz="2400" dirty="0">
              <a:solidFill>
                <a:srgbClr val="24252F"/>
              </a:solidFill>
              <a:latin typeface="Century Gothic" panose="020B0502020202020204" pitchFamily="34" charset="0"/>
            </a:endParaRPr>
          </a:p>
          <a:p>
            <a:pPr lvl="2">
              <a:spcBef>
                <a:spcPts val="0"/>
              </a:spcBef>
              <a:buFont typeface="Wingdings" panose="05000000000000000000" pitchFamily="2" charset="2"/>
              <a:buChar char="Ø"/>
            </a:pPr>
            <a:endParaRPr lang="en-US" dirty="0">
              <a:solidFill>
                <a:srgbClr val="24252F"/>
              </a:solidFill>
              <a:latin typeface="Century Gothic" panose="020B0502020202020204" pitchFamily="34" charset="0"/>
            </a:endParaRPr>
          </a:p>
          <a:p>
            <a:pPr marL="914400" lvl="1" indent="-457200">
              <a:buFont typeface="Wingdings" panose="05000000000000000000" pitchFamily="2" charset="2"/>
              <a:buChar char="Ø"/>
            </a:pPr>
            <a:endParaRPr lang="en-US" sz="2400" dirty="0">
              <a:solidFill>
                <a:srgbClr val="24252F"/>
              </a:solidFill>
              <a:latin typeface="Century Gothic" panose="020B0502020202020204" pitchFamily="34" charset="0"/>
            </a:endParaRPr>
          </a:p>
        </p:txBody>
      </p:sp>
      <p:sp>
        <p:nvSpPr>
          <p:cNvPr id="6" name="Rectangle 5">
            <a:extLst>
              <a:ext uri="{FF2B5EF4-FFF2-40B4-BE49-F238E27FC236}">
                <a16:creationId xmlns:a16="http://schemas.microsoft.com/office/drawing/2014/main" id="{F3FE6566-D03F-4AE3-8DB1-5395281FF048}"/>
              </a:ext>
            </a:extLst>
          </p:cNvPr>
          <p:cNvSpPr/>
          <p:nvPr/>
        </p:nvSpPr>
        <p:spPr>
          <a:xfrm>
            <a:off x="2682057" y="5776598"/>
            <a:ext cx="9127957" cy="830997"/>
          </a:xfrm>
          <a:prstGeom prst="rect">
            <a:avLst/>
          </a:prstGeom>
        </p:spPr>
        <p:txBody>
          <a:bodyPr wrap="square">
            <a:spAutoFit/>
          </a:bodyPr>
          <a:lstStyle/>
          <a:p>
            <a:pPr>
              <a:tabLst>
                <a:tab pos="177800" algn="l"/>
              </a:tabLst>
            </a:pPr>
            <a:r>
              <a:rPr lang="en-US" sz="2400" b="1" dirty="0">
                <a:solidFill>
                  <a:schemeClr val="bg1"/>
                </a:solidFill>
                <a:latin typeface="Century Gothic" panose="020B0502020202020204" pitchFamily="34" charset="0"/>
              </a:rPr>
              <a:t>Note</a:t>
            </a:r>
            <a:r>
              <a:rPr lang="en-US" sz="2400" dirty="0">
                <a:solidFill>
                  <a:schemeClr val="bg1"/>
                </a:solidFill>
                <a:latin typeface="Century Gothic" panose="020B0502020202020204" pitchFamily="34" charset="0"/>
              </a:rPr>
              <a:t>: Included all serving times in the Change of Supper Meal Service Form.</a:t>
            </a:r>
          </a:p>
        </p:txBody>
      </p:sp>
      <p:sp>
        <p:nvSpPr>
          <p:cNvPr id="4" name="Flowchart: Connector 3">
            <a:extLst>
              <a:ext uri="{FF2B5EF4-FFF2-40B4-BE49-F238E27FC236}">
                <a16:creationId xmlns:a16="http://schemas.microsoft.com/office/drawing/2014/main" id="{608161AE-AFEE-1907-C279-BBD408E7EC00}"/>
              </a:ext>
            </a:extLst>
          </p:cNvPr>
          <p:cNvSpPr/>
          <p:nvPr/>
        </p:nvSpPr>
        <p:spPr>
          <a:xfrm>
            <a:off x="11136308" y="4224242"/>
            <a:ext cx="1640920" cy="1744955"/>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lowchart: Connector 1">
            <a:extLst>
              <a:ext uri="{FF2B5EF4-FFF2-40B4-BE49-F238E27FC236}">
                <a16:creationId xmlns:a16="http://schemas.microsoft.com/office/drawing/2014/main" id="{5A2385B7-EFE8-CE1C-8641-BBC52F06321B}"/>
              </a:ext>
            </a:extLst>
          </p:cNvPr>
          <p:cNvSpPr/>
          <p:nvPr/>
        </p:nvSpPr>
        <p:spPr>
          <a:xfrm>
            <a:off x="-3704700" y="-2416768"/>
            <a:ext cx="6386757" cy="6371076"/>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lowchart: Connector 4">
            <a:extLst>
              <a:ext uri="{FF2B5EF4-FFF2-40B4-BE49-F238E27FC236}">
                <a16:creationId xmlns:a16="http://schemas.microsoft.com/office/drawing/2014/main" id="{68C4BB31-42AB-621E-CE2D-F634777120F3}"/>
              </a:ext>
            </a:extLst>
          </p:cNvPr>
          <p:cNvSpPr/>
          <p:nvPr/>
        </p:nvSpPr>
        <p:spPr>
          <a:xfrm>
            <a:off x="507873" y="3269411"/>
            <a:ext cx="1164515" cy="1086021"/>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5E9D614B-F5FD-CA28-5C3E-D2B43953F9E5}"/>
              </a:ext>
            </a:extLst>
          </p:cNvPr>
          <p:cNvSpPr/>
          <p:nvPr/>
        </p:nvSpPr>
        <p:spPr>
          <a:xfrm>
            <a:off x="1873082" y="299978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B42054E9-509B-B7A3-7E95-CA139E098959}"/>
              </a:ext>
            </a:extLst>
          </p:cNvPr>
          <p:cNvSpPr/>
          <p:nvPr/>
        </p:nvSpPr>
        <p:spPr>
          <a:xfrm>
            <a:off x="10832205" y="4391544"/>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2692265"/>
      </p:ext>
    </p:extLst>
  </p:cSld>
  <p:clrMapOvr>
    <a:masterClrMapping/>
  </p:clrMapOvr>
  <mc:AlternateContent xmlns:mc="http://schemas.openxmlformats.org/markup-compatibility/2006" xmlns:p159="http://schemas.microsoft.com/office/powerpoint/2015/09/main">
    <mc:Choice Requires="p159">
      <p:transition spd="slow" advTm="58567">
        <p159:morph option="byObject"/>
      </p:transition>
    </mc:Choice>
    <mc:Fallback xmlns="">
      <p:transition spd="slow" advTm="58567">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7" name="Flowchart: Connector 6">
            <a:extLst>
              <a:ext uri="{FF2B5EF4-FFF2-40B4-BE49-F238E27FC236}">
                <a16:creationId xmlns:a16="http://schemas.microsoft.com/office/drawing/2014/main" id="{59BAD742-66D5-3B3D-495C-97A56183231A}"/>
              </a:ext>
            </a:extLst>
          </p:cNvPr>
          <p:cNvSpPr/>
          <p:nvPr/>
        </p:nvSpPr>
        <p:spPr>
          <a:xfrm>
            <a:off x="2005263" y="-176462"/>
            <a:ext cx="7708015" cy="7251030"/>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D5EDFD4C-2646-4A7B-9633-3458DBBCC8C3}"/>
              </a:ext>
            </a:extLst>
          </p:cNvPr>
          <p:cNvSpPr/>
          <p:nvPr/>
        </p:nvSpPr>
        <p:spPr>
          <a:xfrm>
            <a:off x="3433569" y="1013874"/>
            <a:ext cx="4851400" cy="1086739"/>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800" dirty="0">
                <a:solidFill>
                  <a:schemeClr val="bg1"/>
                </a:solidFill>
                <a:latin typeface="Onyx" panose="04050602080702020203" pitchFamily="82" charset="0"/>
              </a:rPr>
              <a:t>Food Services Manager Role</a:t>
            </a:r>
          </a:p>
        </p:txBody>
      </p:sp>
      <p:sp>
        <p:nvSpPr>
          <p:cNvPr id="3" name="Flowchart: Connector 2">
            <a:extLst>
              <a:ext uri="{FF2B5EF4-FFF2-40B4-BE49-F238E27FC236}">
                <a16:creationId xmlns:a16="http://schemas.microsoft.com/office/drawing/2014/main" id="{735F9AD7-6223-5174-690C-1725CB6ACBB4}"/>
              </a:ext>
            </a:extLst>
          </p:cNvPr>
          <p:cNvSpPr/>
          <p:nvPr/>
        </p:nvSpPr>
        <p:spPr>
          <a:xfrm>
            <a:off x="8097499" y="5187610"/>
            <a:ext cx="1381828" cy="1453702"/>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lowchart: Connector 3">
            <a:extLst>
              <a:ext uri="{FF2B5EF4-FFF2-40B4-BE49-F238E27FC236}">
                <a16:creationId xmlns:a16="http://schemas.microsoft.com/office/drawing/2014/main" id="{30AE0721-93F6-4413-1B20-05A435DA2665}"/>
              </a:ext>
            </a:extLst>
          </p:cNvPr>
          <p:cNvSpPr/>
          <p:nvPr/>
        </p:nvSpPr>
        <p:spPr>
          <a:xfrm>
            <a:off x="9495439" y="4944467"/>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02EA09F-3A06-AB2C-BC9A-5F8BF7C398BB}"/>
              </a:ext>
            </a:extLst>
          </p:cNvPr>
          <p:cNvSpPr txBox="1"/>
          <p:nvPr/>
        </p:nvSpPr>
        <p:spPr>
          <a:xfrm>
            <a:off x="3394392" y="3165248"/>
            <a:ext cx="6391274" cy="486287"/>
          </a:xfrm>
          <a:prstGeom prst="rect">
            <a:avLst/>
          </a:prstGeom>
          <a:noFill/>
        </p:spPr>
        <p:txBody>
          <a:bodyPr wrap="square">
            <a:spAutoFit/>
          </a:bodyPr>
          <a:lstStyle/>
          <a:p>
            <a:pPr marL="457200" indent="-457200">
              <a:lnSpc>
                <a:spcPct val="80000"/>
              </a:lnSpc>
              <a:buFont typeface="Wingdings" panose="05000000000000000000" pitchFamily="2" charset="2"/>
              <a:buChar char="Ø"/>
            </a:pPr>
            <a:r>
              <a:rPr lang="en-US" sz="3200" dirty="0">
                <a:solidFill>
                  <a:schemeClr val="bg1"/>
                </a:solidFill>
                <a:latin typeface="Century Gothic" panose="020B0502020202020204" pitchFamily="34" charset="0"/>
              </a:rPr>
              <a:t>Order Food</a:t>
            </a:r>
          </a:p>
        </p:txBody>
      </p:sp>
      <p:sp>
        <p:nvSpPr>
          <p:cNvPr id="8" name="Flowchart: Connector 7">
            <a:extLst>
              <a:ext uri="{FF2B5EF4-FFF2-40B4-BE49-F238E27FC236}">
                <a16:creationId xmlns:a16="http://schemas.microsoft.com/office/drawing/2014/main" id="{313CEED1-9B96-1A63-9818-638506455A1F}"/>
              </a:ext>
            </a:extLst>
          </p:cNvPr>
          <p:cNvSpPr/>
          <p:nvPr/>
        </p:nvSpPr>
        <p:spPr>
          <a:xfrm>
            <a:off x="1570877" y="1013874"/>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C4F1F115-3586-84C7-B206-3A78E6E6C53E}"/>
              </a:ext>
            </a:extLst>
          </p:cNvPr>
          <p:cNvSpPr/>
          <p:nvPr/>
        </p:nvSpPr>
        <p:spPr>
          <a:xfrm>
            <a:off x="2478722" y="69070"/>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D54B240-F383-6A9A-CFD5-F5BA7DAE079F}"/>
              </a:ext>
            </a:extLst>
          </p:cNvPr>
          <p:cNvSpPr txBox="1"/>
          <p:nvPr/>
        </p:nvSpPr>
        <p:spPr>
          <a:xfrm>
            <a:off x="3392386" y="3591443"/>
            <a:ext cx="6096000" cy="486287"/>
          </a:xfrm>
          <a:prstGeom prst="rect">
            <a:avLst/>
          </a:prstGeom>
          <a:noFill/>
        </p:spPr>
        <p:txBody>
          <a:bodyPr wrap="square">
            <a:spAutoFit/>
          </a:bodyPr>
          <a:lstStyle/>
          <a:p>
            <a:pPr marL="457200" indent="-457200">
              <a:lnSpc>
                <a:spcPct val="80000"/>
              </a:lnSpc>
              <a:buFont typeface="Wingdings" panose="05000000000000000000" pitchFamily="2" charset="2"/>
              <a:buChar char="Ø"/>
            </a:pPr>
            <a:r>
              <a:rPr lang="en-US" sz="3200" dirty="0">
                <a:solidFill>
                  <a:schemeClr val="bg1"/>
                </a:solidFill>
                <a:latin typeface="Century Gothic" panose="020B0502020202020204" pitchFamily="34" charset="0"/>
              </a:rPr>
              <a:t>Staff the Program</a:t>
            </a:r>
          </a:p>
        </p:txBody>
      </p:sp>
      <p:sp>
        <p:nvSpPr>
          <p:cNvPr id="13" name="TextBox 12">
            <a:extLst>
              <a:ext uri="{FF2B5EF4-FFF2-40B4-BE49-F238E27FC236}">
                <a16:creationId xmlns:a16="http://schemas.microsoft.com/office/drawing/2014/main" id="{581638BE-9BBE-C4D3-5A07-9724F65BB1C5}"/>
              </a:ext>
            </a:extLst>
          </p:cNvPr>
          <p:cNvSpPr txBox="1"/>
          <p:nvPr/>
        </p:nvSpPr>
        <p:spPr>
          <a:xfrm>
            <a:off x="3392386" y="4032857"/>
            <a:ext cx="6096000" cy="486287"/>
          </a:xfrm>
          <a:prstGeom prst="rect">
            <a:avLst/>
          </a:prstGeom>
          <a:noFill/>
        </p:spPr>
        <p:txBody>
          <a:bodyPr wrap="square">
            <a:spAutoFit/>
          </a:bodyPr>
          <a:lstStyle/>
          <a:p>
            <a:pPr marL="457200" indent="-457200">
              <a:lnSpc>
                <a:spcPct val="80000"/>
              </a:lnSpc>
              <a:buFont typeface="Wingdings" panose="05000000000000000000" pitchFamily="2" charset="2"/>
              <a:buChar char="Ø"/>
            </a:pPr>
            <a:r>
              <a:rPr lang="en-US" sz="3200" dirty="0">
                <a:solidFill>
                  <a:schemeClr val="bg1"/>
                </a:solidFill>
                <a:latin typeface="Century Gothic" panose="020B0502020202020204" pitchFamily="34" charset="0"/>
              </a:rPr>
              <a:t>Collect &amp; Verify Documents</a:t>
            </a:r>
          </a:p>
        </p:txBody>
      </p:sp>
      <p:sp>
        <p:nvSpPr>
          <p:cNvPr id="17" name="TextBox 16">
            <a:extLst>
              <a:ext uri="{FF2B5EF4-FFF2-40B4-BE49-F238E27FC236}">
                <a16:creationId xmlns:a16="http://schemas.microsoft.com/office/drawing/2014/main" id="{FB86C9F3-19CB-888F-EC81-B90507C891AE}"/>
              </a:ext>
            </a:extLst>
          </p:cNvPr>
          <p:cNvSpPr txBox="1"/>
          <p:nvPr/>
        </p:nvSpPr>
        <p:spPr>
          <a:xfrm>
            <a:off x="3392386" y="4531971"/>
            <a:ext cx="6093994" cy="486287"/>
          </a:xfrm>
          <a:prstGeom prst="rect">
            <a:avLst/>
          </a:prstGeom>
          <a:noFill/>
        </p:spPr>
        <p:txBody>
          <a:bodyPr wrap="square">
            <a:spAutoFit/>
          </a:bodyPr>
          <a:lstStyle/>
          <a:p>
            <a:pPr marL="457200" indent="-457200">
              <a:lnSpc>
                <a:spcPct val="80000"/>
              </a:lnSpc>
              <a:buFont typeface="Wingdings" panose="05000000000000000000" pitchFamily="2" charset="2"/>
              <a:buChar char="Ø"/>
            </a:pPr>
            <a:r>
              <a:rPr lang="en-US" sz="3200" dirty="0">
                <a:solidFill>
                  <a:schemeClr val="bg1"/>
                </a:solidFill>
                <a:latin typeface="Century Gothic" panose="020B0502020202020204" pitchFamily="34" charset="0"/>
              </a:rPr>
              <a:t>CMS Daily Entry</a:t>
            </a:r>
          </a:p>
        </p:txBody>
      </p:sp>
      <p:sp>
        <p:nvSpPr>
          <p:cNvPr id="19" name="TextBox 18">
            <a:extLst>
              <a:ext uri="{FF2B5EF4-FFF2-40B4-BE49-F238E27FC236}">
                <a16:creationId xmlns:a16="http://schemas.microsoft.com/office/drawing/2014/main" id="{87B5595B-733C-3472-6840-E1F0A531C058}"/>
              </a:ext>
            </a:extLst>
          </p:cNvPr>
          <p:cNvSpPr txBox="1"/>
          <p:nvPr/>
        </p:nvSpPr>
        <p:spPr>
          <a:xfrm>
            <a:off x="3394392" y="4944467"/>
            <a:ext cx="6093994" cy="486287"/>
          </a:xfrm>
          <a:prstGeom prst="rect">
            <a:avLst/>
          </a:prstGeom>
          <a:noFill/>
        </p:spPr>
        <p:txBody>
          <a:bodyPr wrap="square">
            <a:spAutoFit/>
          </a:bodyPr>
          <a:lstStyle/>
          <a:p>
            <a:pPr marL="457200" indent="-457200">
              <a:lnSpc>
                <a:spcPct val="80000"/>
              </a:lnSpc>
              <a:buFont typeface="Wingdings" panose="05000000000000000000" pitchFamily="2" charset="2"/>
              <a:buChar char="Ø"/>
            </a:pPr>
            <a:r>
              <a:rPr lang="en-US" sz="3200" dirty="0">
                <a:solidFill>
                  <a:schemeClr val="bg1"/>
                </a:solidFill>
                <a:latin typeface="Century Gothic" panose="020B0502020202020204" pitchFamily="34" charset="0"/>
              </a:rPr>
              <a:t>File Records</a:t>
            </a:r>
          </a:p>
        </p:txBody>
      </p:sp>
      <p:sp>
        <p:nvSpPr>
          <p:cNvPr id="21" name="TextBox 20">
            <a:extLst>
              <a:ext uri="{FF2B5EF4-FFF2-40B4-BE49-F238E27FC236}">
                <a16:creationId xmlns:a16="http://schemas.microsoft.com/office/drawing/2014/main" id="{5BC0FCC0-8E48-63A8-CC06-B9103C9BB4C6}"/>
              </a:ext>
            </a:extLst>
          </p:cNvPr>
          <p:cNvSpPr txBox="1"/>
          <p:nvPr/>
        </p:nvSpPr>
        <p:spPr>
          <a:xfrm>
            <a:off x="3385333" y="5374302"/>
            <a:ext cx="6093994" cy="486287"/>
          </a:xfrm>
          <a:prstGeom prst="rect">
            <a:avLst/>
          </a:prstGeom>
          <a:noFill/>
        </p:spPr>
        <p:txBody>
          <a:bodyPr wrap="square">
            <a:spAutoFit/>
          </a:bodyPr>
          <a:lstStyle/>
          <a:p>
            <a:pPr marL="457200" indent="-457200">
              <a:lnSpc>
                <a:spcPct val="80000"/>
              </a:lnSpc>
              <a:buFont typeface="Wingdings" panose="05000000000000000000" pitchFamily="2" charset="2"/>
              <a:buChar char="Ø"/>
            </a:pPr>
            <a:r>
              <a:rPr lang="en-US" sz="3200" dirty="0">
                <a:solidFill>
                  <a:schemeClr val="bg1"/>
                </a:solidFill>
                <a:latin typeface="Century Gothic" panose="020B0502020202020204" pitchFamily="34" charset="0"/>
              </a:rPr>
              <a:t>Monitor Program</a:t>
            </a:r>
          </a:p>
        </p:txBody>
      </p:sp>
    </p:spTree>
    <p:custDataLst>
      <p:tags r:id="rId1"/>
    </p:custDataLst>
    <p:extLst>
      <p:ext uri="{BB962C8B-B14F-4D97-AF65-F5344CB8AC3E}">
        <p14:creationId xmlns:p14="http://schemas.microsoft.com/office/powerpoint/2010/main" val="920204785"/>
      </p:ext>
    </p:extLst>
  </p:cSld>
  <p:clrMapOvr>
    <a:masterClrMapping/>
  </p:clrMapOvr>
  <mc:AlternateContent xmlns:mc="http://schemas.openxmlformats.org/markup-compatibility/2006" xmlns:p14="http://schemas.microsoft.com/office/powerpoint/2010/main">
    <mc:Choice Requires="p14">
      <p:transition p14:dur="0" advTm="45879"/>
    </mc:Choice>
    <mc:Fallback xmlns="">
      <p:transition advTm="4587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3" grpId="0"/>
      <p:bldP spid="17" grpId="0"/>
      <p:bldP spid="19" grpId="0"/>
      <p:bldP spid="21"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1" name="Flowchart: Connector 20">
            <a:extLst>
              <a:ext uri="{FF2B5EF4-FFF2-40B4-BE49-F238E27FC236}">
                <a16:creationId xmlns:a16="http://schemas.microsoft.com/office/drawing/2014/main" id="{F4039E9F-6836-AE87-3D61-2561B8E43510}"/>
              </a:ext>
            </a:extLst>
          </p:cNvPr>
          <p:cNvSpPr/>
          <p:nvPr/>
        </p:nvSpPr>
        <p:spPr>
          <a:xfrm>
            <a:off x="2005263" y="-176462"/>
            <a:ext cx="7708015" cy="7251030"/>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D318A29-7B23-454D-992C-099E8023EFE8}"/>
              </a:ext>
            </a:extLst>
          </p:cNvPr>
          <p:cNvSpPr txBox="1"/>
          <p:nvPr/>
        </p:nvSpPr>
        <p:spPr>
          <a:xfrm>
            <a:off x="3055548" y="3629096"/>
            <a:ext cx="5483557" cy="2554545"/>
          </a:xfrm>
          <a:prstGeom prst="rect">
            <a:avLst/>
          </a:prstGeom>
          <a:noFill/>
        </p:spPr>
        <p:txBody>
          <a:bodyPr wrap="square" rtlCol="0">
            <a:spAutoFit/>
          </a:bodyPr>
          <a:lstStyle/>
          <a:p>
            <a:pPr marL="571500" indent="-571500">
              <a:buFont typeface="Wingdings" panose="05000000000000000000" pitchFamily="2" charset="2"/>
              <a:buChar char="Ø"/>
            </a:pPr>
            <a:r>
              <a:rPr lang="en-US" sz="3200" dirty="0">
                <a:solidFill>
                  <a:schemeClr val="bg1"/>
                </a:solidFill>
                <a:latin typeface="Century Gothic" panose="020B0502020202020204" pitchFamily="34" charset="0"/>
              </a:rPr>
              <a:t>Prepare &amp; pack supper meals according to the menu for all service areas</a:t>
            </a:r>
          </a:p>
          <a:p>
            <a:pPr algn="ctr"/>
            <a:endParaRPr lang="en-US" sz="3200" dirty="0">
              <a:solidFill>
                <a:schemeClr val="tx2">
                  <a:lumMod val="50000"/>
                </a:schemeClr>
              </a:solidFill>
              <a:latin typeface="Century Gothic" panose="020B0502020202020204" pitchFamily="34" charset="0"/>
            </a:endParaRPr>
          </a:p>
        </p:txBody>
      </p:sp>
      <p:sp>
        <p:nvSpPr>
          <p:cNvPr id="38" name="Rectangle 37">
            <a:extLst>
              <a:ext uri="{FF2B5EF4-FFF2-40B4-BE49-F238E27FC236}">
                <a16:creationId xmlns:a16="http://schemas.microsoft.com/office/drawing/2014/main" id="{6353FD47-C1E9-4C46-BFFE-06D78245D21C}"/>
              </a:ext>
            </a:extLst>
          </p:cNvPr>
          <p:cNvSpPr/>
          <p:nvPr/>
        </p:nvSpPr>
        <p:spPr>
          <a:xfrm>
            <a:off x="4148083" y="2475591"/>
            <a:ext cx="3416473" cy="990854"/>
          </a:xfrm>
          <a:prstGeom prst="rect">
            <a:avLst/>
          </a:prstGeom>
          <a:solidFill>
            <a:schemeClr val="bg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solidFill>
                  <a:srgbClr val="7F0000"/>
                </a:solidFill>
                <a:latin typeface="Century Gothic" panose="020B0502020202020204" pitchFamily="34" charset="0"/>
              </a:rPr>
              <a:t>Pre-Service</a:t>
            </a:r>
          </a:p>
        </p:txBody>
      </p:sp>
      <p:sp>
        <p:nvSpPr>
          <p:cNvPr id="22" name="Flowchart: Connector 21">
            <a:extLst>
              <a:ext uri="{FF2B5EF4-FFF2-40B4-BE49-F238E27FC236}">
                <a16:creationId xmlns:a16="http://schemas.microsoft.com/office/drawing/2014/main" id="{B0E0D022-AC06-0555-7435-D65A91428392}"/>
              </a:ext>
            </a:extLst>
          </p:cNvPr>
          <p:cNvSpPr/>
          <p:nvPr/>
        </p:nvSpPr>
        <p:spPr>
          <a:xfrm>
            <a:off x="8578046" y="578989"/>
            <a:ext cx="1381828" cy="1453702"/>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Flowchart: Connector 22">
            <a:extLst>
              <a:ext uri="{FF2B5EF4-FFF2-40B4-BE49-F238E27FC236}">
                <a16:creationId xmlns:a16="http://schemas.microsoft.com/office/drawing/2014/main" id="{2CE92661-BC34-DDD1-6664-BC90092CBBC5}"/>
              </a:ext>
            </a:extLst>
          </p:cNvPr>
          <p:cNvSpPr/>
          <p:nvPr/>
        </p:nvSpPr>
        <p:spPr>
          <a:xfrm>
            <a:off x="9713278" y="220596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Flowchart: Connector 33">
            <a:extLst>
              <a:ext uri="{FF2B5EF4-FFF2-40B4-BE49-F238E27FC236}">
                <a16:creationId xmlns:a16="http://schemas.microsoft.com/office/drawing/2014/main" id="{29BCD731-5EBD-7B4C-12AA-6095755629AC}"/>
              </a:ext>
            </a:extLst>
          </p:cNvPr>
          <p:cNvSpPr/>
          <p:nvPr/>
        </p:nvSpPr>
        <p:spPr>
          <a:xfrm>
            <a:off x="1474737" y="3848396"/>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Flowchart: Connector 34">
            <a:extLst>
              <a:ext uri="{FF2B5EF4-FFF2-40B4-BE49-F238E27FC236}">
                <a16:creationId xmlns:a16="http://schemas.microsoft.com/office/drawing/2014/main" id="{14373092-56C6-FD3E-5B04-A764FDA71BA7}"/>
              </a:ext>
            </a:extLst>
          </p:cNvPr>
          <p:cNvSpPr/>
          <p:nvPr/>
        </p:nvSpPr>
        <p:spPr>
          <a:xfrm>
            <a:off x="2594843" y="5762406"/>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D32AEB09-0ADA-D8B5-D66D-5F47EDECE4AB}"/>
              </a:ext>
            </a:extLst>
          </p:cNvPr>
          <p:cNvSpPr/>
          <p:nvPr/>
        </p:nvSpPr>
        <p:spPr>
          <a:xfrm>
            <a:off x="3433570" y="709012"/>
            <a:ext cx="4851400" cy="1086739"/>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0" dirty="0">
                <a:solidFill>
                  <a:schemeClr val="bg1"/>
                </a:solidFill>
                <a:latin typeface="Onyx" panose="04050602080702020203" pitchFamily="82" charset="0"/>
              </a:rPr>
              <a:t>Food Services </a:t>
            </a:r>
          </a:p>
          <a:p>
            <a:pPr algn="ctr"/>
            <a:r>
              <a:rPr lang="en-US" sz="8000" dirty="0">
                <a:solidFill>
                  <a:schemeClr val="bg1"/>
                </a:solidFill>
                <a:latin typeface="Onyx" panose="04050602080702020203" pitchFamily="82" charset="0"/>
              </a:rPr>
              <a:t>Staff Role</a:t>
            </a:r>
          </a:p>
        </p:txBody>
      </p:sp>
    </p:spTree>
    <p:custDataLst>
      <p:tags r:id="rId1"/>
    </p:custDataLst>
    <p:extLst>
      <p:ext uri="{BB962C8B-B14F-4D97-AF65-F5344CB8AC3E}">
        <p14:creationId xmlns:p14="http://schemas.microsoft.com/office/powerpoint/2010/main" val="3991228675"/>
      </p:ext>
    </p:extLst>
  </p:cSld>
  <p:clrMapOvr>
    <a:masterClrMapping/>
  </p:clrMapOvr>
  <mc:AlternateContent xmlns:mc="http://schemas.openxmlformats.org/markup-compatibility/2006" xmlns:p14="http://schemas.microsoft.com/office/powerpoint/2010/main">
    <mc:Choice Requires="p14">
      <p:transition p14:dur="0" advTm="12382"/>
    </mc:Choice>
    <mc:Fallback xmlns="">
      <p:transition advTm="1238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lowchart: Connector 15">
            <a:extLst>
              <a:ext uri="{FF2B5EF4-FFF2-40B4-BE49-F238E27FC236}">
                <a16:creationId xmlns:a16="http://schemas.microsoft.com/office/drawing/2014/main" id="{9A35C4F1-917E-7422-762F-6DAB7481F978}"/>
              </a:ext>
            </a:extLst>
          </p:cNvPr>
          <p:cNvSpPr/>
          <p:nvPr/>
        </p:nvSpPr>
        <p:spPr>
          <a:xfrm>
            <a:off x="2005263" y="-176462"/>
            <a:ext cx="7708015" cy="7251030"/>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D9AA925-C62E-67F2-880D-C56DEC43C786}"/>
              </a:ext>
            </a:extLst>
          </p:cNvPr>
          <p:cNvSpPr txBox="1"/>
          <p:nvPr/>
        </p:nvSpPr>
        <p:spPr>
          <a:xfrm>
            <a:off x="3065706" y="3362774"/>
            <a:ext cx="6323700" cy="954107"/>
          </a:xfrm>
          <a:prstGeom prst="rect">
            <a:avLst/>
          </a:prstGeom>
          <a:noFill/>
        </p:spPr>
        <p:txBody>
          <a:bodyPr wrap="square" rtlCol="0">
            <a:spAutoFit/>
          </a:bodyPr>
          <a:lstStyle/>
          <a:p>
            <a:pPr marL="457200" indent="-457200">
              <a:buFont typeface="Wingdings" panose="05000000000000000000" pitchFamily="2" charset="2"/>
              <a:buChar char="Ø"/>
            </a:pPr>
            <a:r>
              <a:rPr lang="en-US" sz="2800" dirty="0">
                <a:solidFill>
                  <a:schemeClr val="bg1"/>
                </a:solidFill>
                <a:latin typeface="Century Gothic" panose="020B0502020202020204" pitchFamily="34" charset="0"/>
              </a:rPr>
              <a:t>Distribute supper meals to community participants</a:t>
            </a:r>
          </a:p>
        </p:txBody>
      </p:sp>
      <p:sp>
        <p:nvSpPr>
          <p:cNvPr id="9" name="TextBox 8">
            <a:extLst>
              <a:ext uri="{FF2B5EF4-FFF2-40B4-BE49-F238E27FC236}">
                <a16:creationId xmlns:a16="http://schemas.microsoft.com/office/drawing/2014/main" id="{253A4322-6060-A855-FA7D-625672426E24}"/>
              </a:ext>
            </a:extLst>
          </p:cNvPr>
          <p:cNvSpPr txBox="1"/>
          <p:nvPr/>
        </p:nvSpPr>
        <p:spPr>
          <a:xfrm>
            <a:off x="3065707" y="4875056"/>
            <a:ext cx="6250985" cy="954107"/>
          </a:xfrm>
          <a:prstGeom prst="rect">
            <a:avLst/>
          </a:prstGeom>
          <a:noFill/>
        </p:spPr>
        <p:txBody>
          <a:bodyPr wrap="square" rtlCol="0">
            <a:spAutoFit/>
          </a:bodyPr>
          <a:lstStyle/>
          <a:p>
            <a:pPr marL="457200" indent="-457200">
              <a:buFont typeface="Wingdings" panose="05000000000000000000" pitchFamily="2" charset="2"/>
              <a:buChar char="Ø"/>
            </a:pPr>
            <a:r>
              <a:rPr lang="en-US" sz="2800" dirty="0">
                <a:solidFill>
                  <a:schemeClr val="bg1"/>
                </a:solidFill>
                <a:latin typeface="Century Gothic" panose="020B0502020202020204" pitchFamily="34" charset="0"/>
              </a:rPr>
              <a:t>Direct all participants to the designated eating area</a:t>
            </a:r>
          </a:p>
        </p:txBody>
      </p:sp>
      <p:sp>
        <p:nvSpPr>
          <p:cNvPr id="12" name="TextBox 11">
            <a:extLst>
              <a:ext uri="{FF2B5EF4-FFF2-40B4-BE49-F238E27FC236}">
                <a16:creationId xmlns:a16="http://schemas.microsoft.com/office/drawing/2014/main" id="{AC2AF3A7-E2A4-6BA7-C6DB-94D110D5DE0D}"/>
              </a:ext>
            </a:extLst>
          </p:cNvPr>
          <p:cNvSpPr txBox="1"/>
          <p:nvPr/>
        </p:nvSpPr>
        <p:spPr>
          <a:xfrm>
            <a:off x="3057429" y="4098840"/>
            <a:ext cx="6323699" cy="954107"/>
          </a:xfrm>
          <a:prstGeom prst="rect">
            <a:avLst/>
          </a:prstGeom>
          <a:noFill/>
        </p:spPr>
        <p:txBody>
          <a:bodyPr wrap="square" rtlCol="0">
            <a:spAutoFit/>
          </a:bodyPr>
          <a:lstStyle/>
          <a:p>
            <a:pPr marL="457200" indent="-457200">
              <a:buFont typeface="Wingdings" panose="05000000000000000000" pitchFamily="2" charset="2"/>
              <a:buChar char="Ø"/>
            </a:pPr>
            <a:r>
              <a:rPr lang="en-US" sz="2800" dirty="0">
                <a:solidFill>
                  <a:schemeClr val="bg1"/>
                </a:solidFill>
                <a:latin typeface="Century Gothic" panose="020B0502020202020204" pitchFamily="34" charset="0"/>
              </a:rPr>
              <a:t>Ensure reimbursable meals are marked on the community roster</a:t>
            </a:r>
          </a:p>
        </p:txBody>
      </p:sp>
      <p:sp>
        <p:nvSpPr>
          <p:cNvPr id="15" name="TextBox 14">
            <a:extLst>
              <a:ext uri="{FF2B5EF4-FFF2-40B4-BE49-F238E27FC236}">
                <a16:creationId xmlns:a16="http://schemas.microsoft.com/office/drawing/2014/main" id="{525954E1-B8D7-CB1E-1A79-3BEC9F9071B6}"/>
              </a:ext>
            </a:extLst>
          </p:cNvPr>
          <p:cNvSpPr txBox="1"/>
          <p:nvPr/>
        </p:nvSpPr>
        <p:spPr>
          <a:xfrm>
            <a:off x="3057429" y="5671934"/>
            <a:ext cx="5409192" cy="954107"/>
          </a:xfrm>
          <a:prstGeom prst="rect">
            <a:avLst/>
          </a:prstGeom>
          <a:noFill/>
        </p:spPr>
        <p:txBody>
          <a:bodyPr wrap="square" rtlCol="0">
            <a:spAutoFit/>
          </a:bodyPr>
          <a:lstStyle/>
          <a:p>
            <a:pPr marL="457200" indent="-457200" algn="ctr">
              <a:buFont typeface="Wingdings" panose="05000000000000000000" pitchFamily="2" charset="2"/>
              <a:buChar char="Ø"/>
            </a:pPr>
            <a:r>
              <a:rPr lang="en-US" sz="2800" dirty="0">
                <a:solidFill>
                  <a:schemeClr val="bg1"/>
                </a:solidFill>
                <a:latin typeface="Century Gothic" panose="020B0502020202020204" pitchFamily="34" charset="0"/>
              </a:rPr>
              <a:t>Ensure no food leaves the campus </a:t>
            </a:r>
          </a:p>
        </p:txBody>
      </p:sp>
      <p:sp>
        <p:nvSpPr>
          <p:cNvPr id="17" name="Rectangle 16">
            <a:extLst>
              <a:ext uri="{FF2B5EF4-FFF2-40B4-BE49-F238E27FC236}">
                <a16:creationId xmlns:a16="http://schemas.microsoft.com/office/drawing/2014/main" id="{B7CCFB74-3EB6-4C62-0547-8CAC3B7CE846}"/>
              </a:ext>
            </a:extLst>
          </p:cNvPr>
          <p:cNvSpPr/>
          <p:nvPr/>
        </p:nvSpPr>
        <p:spPr>
          <a:xfrm>
            <a:off x="3433570" y="709012"/>
            <a:ext cx="4851400" cy="1086739"/>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0" dirty="0">
                <a:solidFill>
                  <a:schemeClr val="bg1"/>
                </a:solidFill>
                <a:latin typeface="Onyx" panose="04050602080702020203" pitchFamily="82" charset="0"/>
              </a:rPr>
              <a:t>Food Services </a:t>
            </a:r>
          </a:p>
          <a:p>
            <a:pPr algn="ctr"/>
            <a:r>
              <a:rPr lang="en-US" sz="8000" dirty="0">
                <a:solidFill>
                  <a:schemeClr val="bg1"/>
                </a:solidFill>
                <a:latin typeface="Onyx" panose="04050602080702020203" pitchFamily="82" charset="0"/>
              </a:rPr>
              <a:t>Staff Role</a:t>
            </a:r>
          </a:p>
        </p:txBody>
      </p:sp>
      <p:sp>
        <p:nvSpPr>
          <p:cNvPr id="20" name="Rectangle 19">
            <a:extLst>
              <a:ext uri="{FF2B5EF4-FFF2-40B4-BE49-F238E27FC236}">
                <a16:creationId xmlns:a16="http://schemas.microsoft.com/office/drawing/2014/main" id="{6EADD246-350A-1C34-BB5A-080C1E5F659E}"/>
              </a:ext>
            </a:extLst>
          </p:cNvPr>
          <p:cNvSpPr/>
          <p:nvPr/>
        </p:nvSpPr>
        <p:spPr>
          <a:xfrm>
            <a:off x="4151033" y="2438146"/>
            <a:ext cx="3416473" cy="990854"/>
          </a:xfrm>
          <a:prstGeom prst="rect">
            <a:avLst/>
          </a:prstGeom>
          <a:solidFill>
            <a:schemeClr val="bg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70000"/>
              </a:lnSpc>
            </a:pPr>
            <a:r>
              <a:rPr lang="en-US" sz="3600" b="1" dirty="0">
                <a:solidFill>
                  <a:srgbClr val="7F0000"/>
                </a:solidFill>
                <a:latin typeface="Century Gothic" panose="020B0502020202020204" pitchFamily="34" charset="0"/>
              </a:rPr>
              <a:t>During Service</a:t>
            </a:r>
          </a:p>
        </p:txBody>
      </p:sp>
      <p:sp>
        <p:nvSpPr>
          <p:cNvPr id="22" name="Flowchart: Connector 21">
            <a:extLst>
              <a:ext uri="{FF2B5EF4-FFF2-40B4-BE49-F238E27FC236}">
                <a16:creationId xmlns:a16="http://schemas.microsoft.com/office/drawing/2014/main" id="{15CD1FC1-DBC6-74C7-2DE8-C97284E1C852}"/>
              </a:ext>
            </a:extLst>
          </p:cNvPr>
          <p:cNvSpPr/>
          <p:nvPr/>
        </p:nvSpPr>
        <p:spPr>
          <a:xfrm>
            <a:off x="8478760" y="5230839"/>
            <a:ext cx="1381828" cy="1453702"/>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Flowchart: Connector 22">
            <a:extLst>
              <a:ext uri="{FF2B5EF4-FFF2-40B4-BE49-F238E27FC236}">
                <a16:creationId xmlns:a16="http://schemas.microsoft.com/office/drawing/2014/main" id="{EB1085CD-F49C-CBC0-9B0F-7A6F986F3D38}"/>
              </a:ext>
            </a:extLst>
          </p:cNvPr>
          <p:cNvSpPr/>
          <p:nvPr/>
        </p:nvSpPr>
        <p:spPr>
          <a:xfrm>
            <a:off x="9495439" y="4944467"/>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Flowchart: Connector 23">
            <a:extLst>
              <a:ext uri="{FF2B5EF4-FFF2-40B4-BE49-F238E27FC236}">
                <a16:creationId xmlns:a16="http://schemas.microsoft.com/office/drawing/2014/main" id="{CCEDD3FA-91DB-C82C-5CDA-C0714C13A91C}"/>
              </a:ext>
            </a:extLst>
          </p:cNvPr>
          <p:cNvSpPr/>
          <p:nvPr/>
        </p:nvSpPr>
        <p:spPr>
          <a:xfrm>
            <a:off x="1570877" y="1013874"/>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id="{689B53CC-3259-88D0-A33E-0AFDF3720972}"/>
              </a:ext>
            </a:extLst>
          </p:cNvPr>
          <p:cNvSpPr/>
          <p:nvPr/>
        </p:nvSpPr>
        <p:spPr>
          <a:xfrm>
            <a:off x="2478722" y="69070"/>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31621512"/>
      </p:ext>
    </p:extLst>
  </p:cSld>
  <p:clrMapOvr>
    <a:masterClrMapping/>
  </p:clrMapOvr>
  <mc:AlternateContent xmlns:mc="http://schemas.openxmlformats.org/markup-compatibility/2006" xmlns:p159="http://schemas.microsoft.com/office/powerpoint/2015/09/main">
    <mc:Choice Requires="p159">
      <p:transition spd="slow" advTm="30038">
        <p159:morph option="byObject"/>
      </p:transition>
    </mc:Choice>
    <mc:Fallback xmlns="">
      <p:transition spd="slow" advTm="300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2"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6" name="Flowchart: Connector 5">
            <a:extLst>
              <a:ext uri="{FF2B5EF4-FFF2-40B4-BE49-F238E27FC236}">
                <a16:creationId xmlns:a16="http://schemas.microsoft.com/office/drawing/2014/main" id="{C8A85434-B4D4-7B6C-9283-E0CE0CF042CD}"/>
              </a:ext>
            </a:extLst>
          </p:cNvPr>
          <p:cNvSpPr/>
          <p:nvPr/>
        </p:nvSpPr>
        <p:spPr>
          <a:xfrm>
            <a:off x="5597769" y="-867508"/>
            <a:ext cx="6904891" cy="7192847"/>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6138629" y="560728"/>
            <a:ext cx="6166338" cy="1325563"/>
          </a:xfrm>
        </p:spPr>
        <p:txBody>
          <a:bodyPr>
            <a:noAutofit/>
          </a:bodyPr>
          <a:lstStyle/>
          <a:p>
            <a:pPr algn="l"/>
            <a:r>
              <a:rPr lang="en-US" sz="7200" dirty="0">
                <a:solidFill>
                  <a:schemeClr val="tx2">
                    <a:lumMod val="50000"/>
                  </a:schemeClr>
                </a:solidFill>
              </a:rPr>
              <a:t>Training</a:t>
            </a:r>
            <a:r>
              <a:rPr lang="en-US" sz="6600" dirty="0">
                <a:solidFill>
                  <a:schemeClr val="tx2">
                    <a:lumMod val="50000"/>
                  </a:schemeClr>
                </a:solidFill>
              </a:rPr>
              <a:t> Verification Forms</a:t>
            </a:r>
          </a:p>
        </p:txBody>
      </p:sp>
      <p:sp>
        <p:nvSpPr>
          <p:cNvPr id="9" name="Content Placeholder 2">
            <a:extLst>
              <a:ext uri="{FF2B5EF4-FFF2-40B4-BE49-F238E27FC236}">
                <a16:creationId xmlns:a16="http://schemas.microsoft.com/office/drawing/2014/main" id="{4DF32FF4-E666-4770-9C81-8EC04A1E883C}"/>
              </a:ext>
            </a:extLst>
          </p:cNvPr>
          <p:cNvSpPr txBox="1">
            <a:spLocks/>
          </p:cNvSpPr>
          <p:nvPr/>
        </p:nvSpPr>
        <p:spPr>
          <a:xfrm>
            <a:off x="7020250" y="2150724"/>
            <a:ext cx="4475852" cy="2877230"/>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Font typeface="Arial"/>
              <a:buNone/>
            </a:pPr>
            <a:r>
              <a:rPr lang="en-US" sz="2400" dirty="0">
                <a:solidFill>
                  <a:schemeClr val="tx2">
                    <a:lumMod val="50000"/>
                  </a:schemeClr>
                </a:solidFill>
                <a:latin typeface="Century Gothic" panose="020B0502020202020204" pitchFamily="34" charset="0"/>
              </a:rPr>
              <a:t>Supper Program Training Sign-In Sheets:</a:t>
            </a:r>
          </a:p>
          <a:p>
            <a:pPr marL="0" indent="0">
              <a:spcBef>
                <a:spcPts val="0"/>
              </a:spcBef>
              <a:spcAft>
                <a:spcPts val="800"/>
              </a:spcAft>
              <a:buFont typeface="Arial"/>
              <a:buNone/>
            </a:pPr>
            <a:r>
              <a:rPr lang="en-US" sz="2400" dirty="0">
                <a:solidFill>
                  <a:schemeClr val="tx2">
                    <a:lumMod val="50000"/>
                  </a:schemeClr>
                </a:solidFill>
                <a:latin typeface="Century Gothic" panose="020B0502020202020204" pitchFamily="34" charset="0"/>
              </a:rPr>
              <a:t>	1. FS Staff Form</a:t>
            </a:r>
          </a:p>
          <a:p>
            <a:pPr marL="0" indent="0">
              <a:spcBef>
                <a:spcPts val="0"/>
              </a:spcBef>
              <a:spcAft>
                <a:spcPts val="800"/>
              </a:spcAft>
              <a:buFont typeface="Arial"/>
              <a:buNone/>
            </a:pPr>
            <a:r>
              <a:rPr lang="en-US" sz="2400" dirty="0">
                <a:solidFill>
                  <a:schemeClr val="tx2">
                    <a:lumMod val="50000"/>
                  </a:schemeClr>
                </a:solidFill>
                <a:latin typeface="Century Gothic" panose="020B0502020202020204" pitchFamily="34" charset="0"/>
              </a:rPr>
              <a:t>	2. ASP Staff Form</a:t>
            </a:r>
          </a:p>
          <a:p>
            <a:pPr lvl="1">
              <a:spcBef>
                <a:spcPts val="0"/>
              </a:spcBef>
              <a:spcAft>
                <a:spcPts val="800"/>
              </a:spcAft>
              <a:buFont typeface="Wingdings" panose="05000000000000000000" pitchFamily="2" charset="2"/>
              <a:buChar char="Ø"/>
            </a:pPr>
            <a:endParaRPr lang="en-US" sz="2400" dirty="0">
              <a:solidFill>
                <a:srgbClr val="000000"/>
              </a:solidFill>
              <a:latin typeface="Century Gothic" panose="020B0502020202020204" pitchFamily="34" charset="0"/>
            </a:endParaRPr>
          </a:p>
        </p:txBody>
      </p:sp>
      <p:pic>
        <p:nvPicPr>
          <p:cNvPr id="8" name="Picture 7">
            <a:extLst>
              <a:ext uri="{FF2B5EF4-FFF2-40B4-BE49-F238E27FC236}">
                <a16:creationId xmlns:a16="http://schemas.microsoft.com/office/drawing/2014/main" id="{573D9EC2-A0B1-054F-9A11-E7F2434DDF32}"/>
              </a:ext>
            </a:extLst>
          </p:cNvPr>
          <p:cNvPicPr>
            <a:picLocks noChangeAspect="1"/>
          </p:cNvPicPr>
          <p:nvPr/>
        </p:nvPicPr>
        <p:blipFill>
          <a:blip r:embed="rId4"/>
          <a:stretch>
            <a:fillRect/>
          </a:stretch>
        </p:blipFill>
        <p:spPr>
          <a:xfrm>
            <a:off x="7289980" y="4184282"/>
            <a:ext cx="3545676" cy="906868"/>
          </a:xfrm>
          <a:prstGeom prst="rect">
            <a:avLst/>
          </a:prstGeom>
        </p:spPr>
      </p:pic>
      <p:sp>
        <p:nvSpPr>
          <p:cNvPr id="10" name="Arrow: Left 9">
            <a:extLst>
              <a:ext uri="{FF2B5EF4-FFF2-40B4-BE49-F238E27FC236}">
                <a16:creationId xmlns:a16="http://schemas.microsoft.com/office/drawing/2014/main" id="{D6A2EF07-9FA7-9CAD-D9E5-9024C410F1DC}"/>
              </a:ext>
            </a:extLst>
          </p:cNvPr>
          <p:cNvSpPr>
            <a:spLocks/>
          </p:cNvSpPr>
          <p:nvPr/>
        </p:nvSpPr>
        <p:spPr>
          <a:xfrm>
            <a:off x="9913134" y="2999342"/>
            <a:ext cx="890531" cy="429658"/>
          </a:xfrm>
          <a:prstGeom prst="leftArrow">
            <a:avLst/>
          </a:prstGeom>
          <a:solidFill>
            <a:srgbClr val="FFAE0D"/>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Flowchart: Connector 6">
            <a:extLst>
              <a:ext uri="{FF2B5EF4-FFF2-40B4-BE49-F238E27FC236}">
                <a16:creationId xmlns:a16="http://schemas.microsoft.com/office/drawing/2014/main" id="{CF81DDBC-9E08-0B09-E8C7-A03B1D65818D}"/>
              </a:ext>
            </a:extLst>
          </p:cNvPr>
          <p:cNvSpPr/>
          <p:nvPr/>
        </p:nvSpPr>
        <p:spPr>
          <a:xfrm>
            <a:off x="6336322" y="4910648"/>
            <a:ext cx="1768591" cy="1679124"/>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7E714204-9312-63FC-8ABF-A1F360F4C985}"/>
              </a:ext>
            </a:extLst>
          </p:cNvPr>
          <p:cNvSpPr/>
          <p:nvPr/>
        </p:nvSpPr>
        <p:spPr>
          <a:xfrm>
            <a:off x="6138629" y="4572090"/>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A blank form with text and a picture&#10;&#10;Description automatically generated with medium confidence">
            <a:extLst>
              <a:ext uri="{FF2B5EF4-FFF2-40B4-BE49-F238E27FC236}">
                <a16:creationId xmlns:a16="http://schemas.microsoft.com/office/drawing/2014/main" id="{AA29D594-301A-D93E-044C-0E972B4BE7AC}"/>
              </a:ext>
            </a:extLst>
          </p:cNvPr>
          <p:cNvPicPr>
            <a:picLocks noChangeAspect="1"/>
          </p:cNvPicPr>
          <p:nvPr/>
        </p:nvPicPr>
        <p:blipFill>
          <a:blip r:embed="rId5"/>
          <a:stretch>
            <a:fillRect/>
          </a:stretch>
        </p:blipFill>
        <p:spPr>
          <a:xfrm>
            <a:off x="254497" y="236810"/>
            <a:ext cx="3057693" cy="3947472"/>
          </a:xfrm>
          <a:prstGeom prst="rect">
            <a:avLst/>
          </a:prstGeom>
        </p:spPr>
      </p:pic>
      <p:pic>
        <p:nvPicPr>
          <p:cNvPr id="19" name="Picture 18" descr="A blank form with text">
            <a:extLst>
              <a:ext uri="{FF2B5EF4-FFF2-40B4-BE49-F238E27FC236}">
                <a16:creationId xmlns:a16="http://schemas.microsoft.com/office/drawing/2014/main" id="{A3D4A462-EF98-382D-518A-D02C27C990F9}"/>
              </a:ext>
            </a:extLst>
          </p:cNvPr>
          <p:cNvPicPr>
            <a:picLocks noChangeAspect="1"/>
          </p:cNvPicPr>
          <p:nvPr/>
        </p:nvPicPr>
        <p:blipFill>
          <a:blip r:embed="rId6"/>
          <a:stretch>
            <a:fillRect/>
          </a:stretch>
        </p:blipFill>
        <p:spPr>
          <a:xfrm>
            <a:off x="2278866" y="2425559"/>
            <a:ext cx="3052118" cy="3947472"/>
          </a:xfrm>
          <a:prstGeom prst="rect">
            <a:avLst/>
          </a:prstGeom>
        </p:spPr>
      </p:pic>
      <p:pic>
        <p:nvPicPr>
          <p:cNvPr id="2" name="Picture 1" descr="A blank form with text">
            <a:extLst>
              <a:ext uri="{FF2B5EF4-FFF2-40B4-BE49-F238E27FC236}">
                <a16:creationId xmlns:a16="http://schemas.microsoft.com/office/drawing/2014/main" id="{E9E9E402-8455-31EB-861E-7533281D3DA6}"/>
              </a:ext>
            </a:extLst>
          </p:cNvPr>
          <p:cNvPicPr>
            <a:picLocks noChangeAspect="1"/>
          </p:cNvPicPr>
          <p:nvPr/>
        </p:nvPicPr>
        <p:blipFill>
          <a:blip r:embed="rId6"/>
          <a:stretch>
            <a:fillRect/>
          </a:stretch>
        </p:blipFill>
        <p:spPr>
          <a:xfrm>
            <a:off x="455312" y="236810"/>
            <a:ext cx="4897934" cy="6334767"/>
          </a:xfrm>
          <a:prstGeom prst="rect">
            <a:avLst/>
          </a:prstGeom>
        </p:spPr>
      </p:pic>
    </p:spTree>
    <p:custDataLst>
      <p:tags r:id="rId1"/>
    </p:custDataLst>
    <p:extLst>
      <p:ext uri="{BB962C8B-B14F-4D97-AF65-F5344CB8AC3E}">
        <p14:creationId xmlns:p14="http://schemas.microsoft.com/office/powerpoint/2010/main" val="442226392"/>
      </p:ext>
    </p:extLst>
  </p:cSld>
  <p:clrMapOvr>
    <a:masterClrMapping/>
  </p:clrMapOvr>
  <mc:AlternateContent xmlns:mc="http://schemas.openxmlformats.org/markup-compatibility/2006" xmlns:p159="http://schemas.microsoft.com/office/powerpoint/2015/09/main">
    <mc:Choice Requires="p159">
      <p:transition spd="slow" advTm="85005">
        <p159:morph option="byObject"/>
      </p:transition>
    </mc:Choice>
    <mc:Fallback xmlns="">
      <p:transition spd="slow" advTm="8500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9"/>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7"/>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314C31F3-6B5A-8E69-5C07-CEEE6C8383FA}"/>
              </a:ext>
            </a:extLst>
          </p:cNvPr>
          <p:cNvSpPr/>
          <p:nvPr/>
        </p:nvSpPr>
        <p:spPr>
          <a:xfrm>
            <a:off x="2005263" y="-176462"/>
            <a:ext cx="7708015" cy="7251030"/>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6FB4A76-B364-B737-F50B-6FB50EC6E5A5}"/>
              </a:ext>
            </a:extLst>
          </p:cNvPr>
          <p:cNvSpPr txBox="1"/>
          <p:nvPr/>
        </p:nvSpPr>
        <p:spPr>
          <a:xfrm>
            <a:off x="3040439" y="3162918"/>
            <a:ext cx="6228521" cy="441852"/>
          </a:xfrm>
          <a:prstGeom prst="rect">
            <a:avLst/>
          </a:prstGeom>
          <a:noFill/>
        </p:spPr>
        <p:txBody>
          <a:bodyPr wrap="square" rtlCol="0">
            <a:spAutoFit/>
          </a:bodyPr>
          <a:lstStyle/>
          <a:p>
            <a:pPr marL="457200" indent="-457200" algn="ctr">
              <a:lnSpc>
                <a:spcPct val="70000"/>
              </a:lnSpc>
              <a:buFont typeface="Wingdings" panose="05000000000000000000" pitchFamily="2" charset="2"/>
              <a:buChar char="Ø"/>
            </a:pPr>
            <a:r>
              <a:rPr lang="en-US" sz="3200" dirty="0">
                <a:solidFill>
                  <a:schemeClr val="bg1"/>
                </a:solidFill>
                <a:latin typeface="Century Gothic" panose="020B0502020202020204" pitchFamily="34" charset="0"/>
              </a:rPr>
              <a:t>Count &amp; record all leftovers</a:t>
            </a:r>
          </a:p>
        </p:txBody>
      </p:sp>
      <p:sp>
        <p:nvSpPr>
          <p:cNvPr id="12" name="TextBox 11">
            <a:extLst>
              <a:ext uri="{FF2B5EF4-FFF2-40B4-BE49-F238E27FC236}">
                <a16:creationId xmlns:a16="http://schemas.microsoft.com/office/drawing/2014/main" id="{97843CB2-BC77-CADF-F399-BF1C70EA9023}"/>
              </a:ext>
            </a:extLst>
          </p:cNvPr>
          <p:cNvSpPr txBox="1"/>
          <p:nvPr/>
        </p:nvSpPr>
        <p:spPr>
          <a:xfrm>
            <a:off x="3203049" y="5469518"/>
            <a:ext cx="5417472" cy="786562"/>
          </a:xfrm>
          <a:prstGeom prst="rect">
            <a:avLst/>
          </a:prstGeom>
          <a:noFill/>
        </p:spPr>
        <p:txBody>
          <a:bodyPr wrap="square" rtlCol="0">
            <a:spAutoFit/>
          </a:bodyPr>
          <a:lstStyle/>
          <a:p>
            <a:pPr marL="457200" indent="-457200">
              <a:lnSpc>
                <a:spcPct val="70000"/>
              </a:lnSpc>
              <a:buFont typeface="Wingdings" panose="05000000000000000000" pitchFamily="2" charset="2"/>
              <a:buChar char="Ø"/>
            </a:pPr>
            <a:r>
              <a:rPr lang="en-US" sz="3200" dirty="0">
                <a:solidFill>
                  <a:schemeClr val="bg1"/>
                </a:solidFill>
                <a:latin typeface="Century Gothic" panose="020B0502020202020204" pitchFamily="34" charset="0"/>
              </a:rPr>
              <a:t>Clean &amp; sanitize insulated bags &amp; carts</a:t>
            </a:r>
          </a:p>
        </p:txBody>
      </p:sp>
      <p:sp>
        <p:nvSpPr>
          <p:cNvPr id="14" name="Flowchart: Connector 13">
            <a:extLst>
              <a:ext uri="{FF2B5EF4-FFF2-40B4-BE49-F238E27FC236}">
                <a16:creationId xmlns:a16="http://schemas.microsoft.com/office/drawing/2014/main" id="{1718D742-1C07-01DD-9AF2-CA9B900DF749}"/>
              </a:ext>
            </a:extLst>
          </p:cNvPr>
          <p:cNvSpPr/>
          <p:nvPr/>
        </p:nvSpPr>
        <p:spPr>
          <a:xfrm>
            <a:off x="8578046" y="578989"/>
            <a:ext cx="1381828" cy="1453702"/>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8DF952A7-206E-983B-24E8-A1F7BB65D704}"/>
              </a:ext>
            </a:extLst>
          </p:cNvPr>
          <p:cNvSpPr/>
          <p:nvPr/>
        </p:nvSpPr>
        <p:spPr>
          <a:xfrm>
            <a:off x="9713278" y="220596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E7B28191-03E8-2AC6-9FA4-81C4599ACD98}"/>
              </a:ext>
            </a:extLst>
          </p:cNvPr>
          <p:cNvSpPr/>
          <p:nvPr/>
        </p:nvSpPr>
        <p:spPr>
          <a:xfrm>
            <a:off x="1474737" y="3848396"/>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838DB1DC-4446-2543-EC3C-2ED49BE0CD6F}"/>
              </a:ext>
            </a:extLst>
          </p:cNvPr>
          <p:cNvSpPr/>
          <p:nvPr/>
        </p:nvSpPr>
        <p:spPr>
          <a:xfrm>
            <a:off x="2594843" y="5762406"/>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A11FF2C-50EE-0595-5C4D-B5850ED9CB8A}"/>
              </a:ext>
            </a:extLst>
          </p:cNvPr>
          <p:cNvSpPr/>
          <p:nvPr/>
        </p:nvSpPr>
        <p:spPr>
          <a:xfrm>
            <a:off x="3433570" y="709012"/>
            <a:ext cx="4851400" cy="1086739"/>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0" dirty="0">
                <a:solidFill>
                  <a:schemeClr val="bg1"/>
                </a:solidFill>
                <a:latin typeface="Onyx" panose="04050602080702020203" pitchFamily="82" charset="0"/>
              </a:rPr>
              <a:t>Food Services </a:t>
            </a:r>
          </a:p>
          <a:p>
            <a:pPr algn="ctr"/>
            <a:r>
              <a:rPr lang="en-US" sz="8000" dirty="0">
                <a:solidFill>
                  <a:schemeClr val="bg1"/>
                </a:solidFill>
                <a:latin typeface="Onyx" panose="04050602080702020203" pitchFamily="82" charset="0"/>
              </a:rPr>
              <a:t>Staff Role</a:t>
            </a:r>
          </a:p>
        </p:txBody>
      </p:sp>
      <p:sp>
        <p:nvSpPr>
          <p:cNvPr id="19" name="Rectangle 18">
            <a:extLst>
              <a:ext uri="{FF2B5EF4-FFF2-40B4-BE49-F238E27FC236}">
                <a16:creationId xmlns:a16="http://schemas.microsoft.com/office/drawing/2014/main" id="{38FE069A-9E6B-EEBA-BA20-47A15E90D901}"/>
              </a:ext>
            </a:extLst>
          </p:cNvPr>
          <p:cNvSpPr/>
          <p:nvPr/>
        </p:nvSpPr>
        <p:spPr>
          <a:xfrm>
            <a:off x="4252233" y="2378845"/>
            <a:ext cx="3214076" cy="653356"/>
          </a:xfrm>
          <a:prstGeom prst="rect">
            <a:avLst/>
          </a:prstGeom>
          <a:solidFill>
            <a:schemeClr val="bg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70000"/>
              </a:lnSpc>
            </a:pPr>
            <a:r>
              <a:rPr lang="en-US" sz="3600" b="1" dirty="0">
                <a:solidFill>
                  <a:srgbClr val="7F0000"/>
                </a:solidFill>
              </a:rPr>
              <a:t>Post Service</a:t>
            </a:r>
          </a:p>
        </p:txBody>
      </p:sp>
      <p:sp>
        <p:nvSpPr>
          <p:cNvPr id="20" name="TextBox 19">
            <a:extLst>
              <a:ext uri="{FF2B5EF4-FFF2-40B4-BE49-F238E27FC236}">
                <a16:creationId xmlns:a16="http://schemas.microsoft.com/office/drawing/2014/main" id="{A0998715-60DA-FF54-83D5-38BEC88501AD}"/>
              </a:ext>
            </a:extLst>
          </p:cNvPr>
          <p:cNvSpPr txBox="1"/>
          <p:nvPr/>
        </p:nvSpPr>
        <p:spPr>
          <a:xfrm>
            <a:off x="3134452" y="3449053"/>
            <a:ext cx="6134508" cy="2062103"/>
          </a:xfrm>
          <a:prstGeom prst="rect">
            <a:avLst/>
          </a:prstGeom>
          <a:noFill/>
        </p:spPr>
        <p:txBody>
          <a:bodyPr wrap="square" rtlCol="0">
            <a:spAutoFit/>
          </a:bodyPr>
          <a:lstStyle/>
          <a:p>
            <a:pPr marL="457200" indent="-457200">
              <a:buFont typeface="Wingdings" panose="05000000000000000000" pitchFamily="2" charset="2"/>
              <a:buChar char="Ø"/>
            </a:pPr>
            <a:r>
              <a:rPr lang="en-US" sz="3200" dirty="0">
                <a:solidFill>
                  <a:schemeClr val="bg1"/>
                </a:solidFill>
                <a:latin typeface="Century Gothic" panose="020B0502020202020204" pitchFamily="34" charset="0"/>
              </a:rPr>
              <a:t>Check the temperatures of leftovers. Cold items may be returned to stock. Discard all hot items</a:t>
            </a:r>
          </a:p>
        </p:txBody>
      </p:sp>
    </p:spTree>
    <p:custDataLst>
      <p:tags r:id="rId1"/>
    </p:custDataLst>
    <p:extLst>
      <p:ext uri="{BB962C8B-B14F-4D97-AF65-F5344CB8AC3E}">
        <p14:creationId xmlns:p14="http://schemas.microsoft.com/office/powerpoint/2010/main" val="2986956697"/>
      </p:ext>
    </p:extLst>
  </p:cSld>
  <p:clrMapOvr>
    <a:masterClrMapping/>
  </p:clrMapOvr>
  <mc:AlternateContent xmlns:mc="http://schemas.openxmlformats.org/markup-compatibility/2006" xmlns:p159="http://schemas.microsoft.com/office/powerpoint/2015/09/main">
    <mc:Choice Requires="p159">
      <p:transition spd="slow" advTm="35269">
        <p159:morph option="byObject"/>
      </p:transition>
    </mc:Choice>
    <mc:Fallback xmlns="">
      <p:transition spd="slow" advTm="3526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2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314C31F3-6B5A-8E69-5C07-CEEE6C8383FA}"/>
              </a:ext>
            </a:extLst>
          </p:cNvPr>
          <p:cNvSpPr/>
          <p:nvPr/>
        </p:nvSpPr>
        <p:spPr>
          <a:xfrm>
            <a:off x="2005263" y="-176462"/>
            <a:ext cx="7708015" cy="7251030"/>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1718D742-1C07-01DD-9AF2-CA9B900DF749}"/>
              </a:ext>
            </a:extLst>
          </p:cNvPr>
          <p:cNvSpPr/>
          <p:nvPr/>
        </p:nvSpPr>
        <p:spPr>
          <a:xfrm>
            <a:off x="8578046" y="578989"/>
            <a:ext cx="1381828" cy="1453702"/>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8DF952A7-206E-983B-24E8-A1F7BB65D704}"/>
              </a:ext>
            </a:extLst>
          </p:cNvPr>
          <p:cNvSpPr/>
          <p:nvPr/>
        </p:nvSpPr>
        <p:spPr>
          <a:xfrm>
            <a:off x="9713278" y="220596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E7B28191-03E8-2AC6-9FA4-81C4599ACD98}"/>
              </a:ext>
            </a:extLst>
          </p:cNvPr>
          <p:cNvSpPr/>
          <p:nvPr/>
        </p:nvSpPr>
        <p:spPr>
          <a:xfrm>
            <a:off x="1474737" y="3848396"/>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838DB1DC-4446-2543-EC3C-2ED49BE0CD6F}"/>
              </a:ext>
            </a:extLst>
          </p:cNvPr>
          <p:cNvSpPr/>
          <p:nvPr/>
        </p:nvSpPr>
        <p:spPr>
          <a:xfrm>
            <a:off x="2594843" y="5762406"/>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4CCBEC7B-3762-86F2-FD12-9722AE65F225}"/>
              </a:ext>
            </a:extLst>
          </p:cNvPr>
          <p:cNvSpPr txBox="1"/>
          <p:nvPr/>
        </p:nvSpPr>
        <p:spPr>
          <a:xfrm>
            <a:off x="2996322" y="1743305"/>
            <a:ext cx="5630344" cy="830997"/>
          </a:xfrm>
          <a:prstGeom prst="rect">
            <a:avLst/>
          </a:prstGeom>
          <a:noFill/>
          <a:ln>
            <a:noFill/>
          </a:ln>
        </p:spPr>
        <p:txBody>
          <a:bodyPr wrap="square" rtlCol="0">
            <a:spAutoFit/>
          </a:bodyPr>
          <a:lstStyle/>
          <a:p>
            <a:pPr marL="457200" indent="-457200">
              <a:buFont typeface="Wingdings" panose="05000000000000000000" pitchFamily="2" charset="2"/>
              <a:buChar char="Ø"/>
            </a:pPr>
            <a:r>
              <a:rPr lang="en-US" sz="2400" dirty="0">
                <a:solidFill>
                  <a:schemeClr val="bg1"/>
                </a:solidFill>
                <a:latin typeface="Century Gothic" panose="020B0502020202020204" pitchFamily="34" charset="0"/>
              </a:rPr>
              <a:t>Assist with forms at the carts or gates for the first 10 minutes</a:t>
            </a:r>
          </a:p>
        </p:txBody>
      </p:sp>
      <p:sp>
        <p:nvSpPr>
          <p:cNvPr id="23" name="TextBox 22">
            <a:extLst>
              <a:ext uri="{FF2B5EF4-FFF2-40B4-BE49-F238E27FC236}">
                <a16:creationId xmlns:a16="http://schemas.microsoft.com/office/drawing/2014/main" id="{6CA8A656-B3EB-B9CC-ED3B-8B65952B883D}"/>
              </a:ext>
            </a:extLst>
          </p:cNvPr>
          <p:cNvSpPr txBox="1"/>
          <p:nvPr/>
        </p:nvSpPr>
        <p:spPr>
          <a:xfrm>
            <a:off x="2950289" y="4614335"/>
            <a:ext cx="5722410" cy="830997"/>
          </a:xfrm>
          <a:prstGeom prst="rect">
            <a:avLst/>
          </a:prstGeom>
          <a:noFill/>
          <a:ln>
            <a:noFill/>
          </a:ln>
        </p:spPr>
        <p:txBody>
          <a:bodyPr wrap="square" rtlCol="0">
            <a:spAutoFit/>
          </a:bodyPr>
          <a:lstStyle/>
          <a:p>
            <a:pPr marL="457200" indent="-457200">
              <a:buFont typeface="Wingdings" panose="05000000000000000000" pitchFamily="2" charset="2"/>
              <a:buChar char="Ø"/>
            </a:pPr>
            <a:r>
              <a:rPr lang="en-US" sz="2400" dirty="0">
                <a:solidFill>
                  <a:schemeClr val="bg1"/>
                </a:solidFill>
                <a:latin typeface="Century Gothic" panose="020B0502020202020204" pitchFamily="34" charset="0"/>
              </a:rPr>
              <a:t>Clean spills, wipe tables, pick up trash &amp; empty bins</a:t>
            </a:r>
          </a:p>
        </p:txBody>
      </p:sp>
      <p:sp>
        <p:nvSpPr>
          <p:cNvPr id="26" name="TextBox 25">
            <a:extLst>
              <a:ext uri="{FF2B5EF4-FFF2-40B4-BE49-F238E27FC236}">
                <a16:creationId xmlns:a16="http://schemas.microsoft.com/office/drawing/2014/main" id="{0F2BBFF4-3157-C7A1-45C9-76B39CED2889}"/>
              </a:ext>
            </a:extLst>
          </p:cNvPr>
          <p:cNvSpPr txBox="1"/>
          <p:nvPr/>
        </p:nvSpPr>
        <p:spPr>
          <a:xfrm>
            <a:off x="2950067" y="3220032"/>
            <a:ext cx="5911717" cy="830997"/>
          </a:xfrm>
          <a:prstGeom prst="rect">
            <a:avLst/>
          </a:prstGeom>
          <a:noFill/>
          <a:ln>
            <a:noFill/>
          </a:ln>
        </p:spPr>
        <p:txBody>
          <a:bodyPr wrap="square" rtlCol="0">
            <a:spAutoFit/>
          </a:bodyPr>
          <a:lstStyle/>
          <a:p>
            <a:pPr marL="457200" indent="-457200">
              <a:buFont typeface="Wingdings" panose="05000000000000000000" pitchFamily="2" charset="2"/>
              <a:buChar char="Ø"/>
            </a:pPr>
            <a:r>
              <a:rPr lang="en-US" sz="2400" dirty="0">
                <a:solidFill>
                  <a:schemeClr val="bg1"/>
                </a:solidFill>
                <a:latin typeface="Century Gothic" panose="020B0502020202020204" pitchFamily="34" charset="0"/>
              </a:rPr>
              <a:t>Supervise &amp; direct students to the designated eating area</a:t>
            </a:r>
          </a:p>
        </p:txBody>
      </p:sp>
      <p:sp>
        <p:nvSpPr>
          <p:cNvPr id="29" name="TextBox 28">
            <a:extLst>
              <a:ext uri="{FF2B5EF4-FFF2-40B4-BE49-F238E27FC236}">
                <a16:creationId xmlns:a16="http://schemas.microsoft.com/office/drawing/2014/main" id="{BB3A568D-060D-98F2-EB4D-6422CD0FDFF3}"/>
              </a:ext>
            </a:extLst>
          </p:cNvPr>
          <p:cNvSpPr txBox="1"/>
          <p:nvPr/>
        </p:nvSpPr>
        <p:spPr>
          <a:xfrm>
            <a:off x="2996322" y="2505088"/>
            <a:ext cx="6122332" cy="830997"/>
          </a:xfrm>
          <a:prstGeom prst="rect">
            <a:avLst/>
          </a:prstGeom>
          <a:noFill/>
          <a:ln>
            <a:noFill/>
          </a:ln>
        </p:spPr>
        <p:txBody>
          <a:bodyPr wrap="square" rtlCol="0">
            <a:spAutoFit/>
          </a:bodyPr>
          <a:lstStyle/>
          <a:p>
            <a:pPr marL="457200" indent="-457200">
              <a:buFont typeface="Wingdings" panose="05000000000000000000" pitchFamily="2" charset="2"/>
              <a:buChar char="Ø"/>
            </a:pPr>
            <a:r>
              <a:rPr lang="en-US" sz="2400" dirty="0">
                <a:solidFill>
                  <a:schemeClr val="bg1"/>
                </a:solidFill>
                <a:latin typeface="Century Gothic" panose="020B0502020202020204" pitchFamily="34" charset="0"/>
              </a:rPr>
              <a:t>Distribute meals to program students and/or community</a:t>
            </a:r>
          </a:p>
        </p:txBody>
      </p:sp>
      <p:sp>
        <p:nvSpPr>
          <p:cNvPr id="32" name="TextBox 31">
            <a:extLst>
              <a:ext uri="{FF2B5EF4-FFF2-40B4-BE49-F238E27FC236}">
                <a16:creationId xmlns:a16="http://schemas.microsoft.com/office/drawing/2014/main" id="{7428997D-BC6B-7E9A-B731-5B8767827BA2}"/>
              </a:ext>
            </a:extLst>
          </p:cNvPr>
          <p:cNvSpPr txBox="1"/>
          <p:nvPr/>
        </p:nvSpPr>
        <p:spPr>
          <a:xfrm>
            <a:off x="2950067" y="3952604"/>
            <a:ext cx="5911717" cy="830997"/>
          </a:xfrm>
          <a:prstGeom prst="rect">
            <a:avLst/>
          </a:prstGeom>
          <a:noFill/>
          <a:ln>
            <a:noFill/>
          </a:ln>
        </p:spPr>
        <p:txBody>
          <a:bodyPr wrap="square" rtlCol="0">
            <a:spAutoFit/>
          </a:bodyPr>
          <a:lstStyle/>
          <a:p>
            <a:pPr marL="457200" indent="-457200">
              <a:buFont typeface="Wingdings" panose="05000000000000000000" pitchFamily="2" charset="2"/>
              <a:buChar char="Ø"/>
            </a:pPr>
            <a:r>
              <a:rPr lang="en-US" sz="2400" dirty="0">
                <a:solidFill>
                  <a:schemeClr val="bg1"/>
                </a:solidFill>
                <a:latin typeface="Century Gothic" panose="020B0502020202020204" pitchFamily="34" charset="0"/>
              </a:rPr>
              <a:t>Make sure program is open to the community, monitor gates</a:t>
            </a:r>
          </a:p>
        </p:txBody>
      </p:sp>
      <p:sp>
        <p:nvSpPr>
          <p:cNvPr id="35" name="TextBox 34">
            <a:extLst>
              <a:ext uri="{FF2B5EF4-FFF2-40B4-BE49-F238E27FC236}">
                <a16:creationId xmlns:a16="http://schemas.microsoft.com/office/drawing/2014/main" id="{C70B62CA-FB25-A4F5-2DC3-2C55ED0589CE}"/>
              </a:ext>
            </a:extLst>
          </p:cNvPr>
          <p:cNvSpPr txBox="1"/>
          <p:nvPr/>
        </p:nvSpPr>
        <p:spPr>
          <a:xfrm>
            <a:off x="3254647" y="5400956"/>
            <a:ext cx="6168809" cy="830997"/>
          </a:xfrm>
          <a:prstGeom prst="rect">
            <a:avLst/>
          </a:prstGeom>
          <a:noFill/>
          <a:ln>
            <a:noFill/>
          </a:ln>
        </p:spPr>
        <p:txBody>
          <a:bodyPr wrap="square" rtlCol="0">
            <a:spAutoFit/>
          </a:bodyPr>
          <a:lstStyle/>
          <a:p>
            <a:pPr marL="457200" indent="-457200">
              <a:buFont typeface="Wingdings" panose="05000000000000000000" pitchFamily="2" charset="2"/>
              <a:buChar char="Ø"/>
            </a:pPr>
            <a:r>
              <a:rPr lang="en-US" sz="2400" dirty="0">
                <a:solidFill>
                  <a:schemeClr val="bg1"/>
                </a:solidFill>
                <a:latin typeface="Century Gothic" panose="020B0502020202020204" pitchFamily="34" charset="0"/>
              </a:rPr>
              <a:t>Total daily attendance for all programs on the first page</a:t>
            </a:r>
          </a:p>
        </p:txBody>
      </p:sp>
      <p:sp>
        <p:nvSpPr>
          <p:cNvPr id="36" name="Rectangle 35">
            <a:extLst>
              <a:ext uri="{FF2B5EF4-FFF2-40B4-BE49-F238E27FC236}">
                <a16:creationId xmlns:a16="http://schemas.microsoft.com/office/drawing/2014/main" id="{7EC20C13-C283-22DA-F299-46A4E05C1C32}"/>
              </a:ext>
            </a:extLst>
          </p:cNvPr>
          <p:cNvSpPr/>
          <p:nvPr/>
        </p:nvSpPr>
        <p:spPr>
          <a:xfrm>
            <a:off x="3396113" y="423854"/>
            <a:ext cx="4851400" cy="1086739"/>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0" dirty="0">
                <a:solidFill>
                  <a:schemeClr val="bg1"/>
                </a:solidFill>
                <a:latin typeface="Onyx" panose="04050602080702020203" pitchFamily="82" charset="0"/>
              </a:rPr>
              <a:t>ASP Staff</a:t>
            </a:r>
          </a:p>
        </p:txBody>
      </p:sp>
    </p:spTree>
    <p:custDataLst>
      <p:tags r:id="rId1"/>
    </p:custDataLst>
    <p:extLst>
      <p:ext uri="{BB962C8B-B14F-4D97-AF65-F5344CB8AC3E}">
        <p14:creationId xmlns:p14="http://schemas.microsoft.com/office/powerpoint/2010/main" val="92055251"/>
      </p:ext>
    </p:extLst>
  </p:cSld>
  <p:clrMapOvr>
    <a:masterClrMapping/>
  </p:clrMapOvr>
  <mc:AlternateContent xmlns:mc="http://schemas.openxmlformats.org/markup-compatibility/2006" xmlns:p159="http://schemas.microsoft.com/office/powerpoint/2015/09/main">
    <mc:Choice Requires="p159">
      <p:transition spd="slow" advTm="42464">
        <p159:morph option="byObject"/>
      </p:transition>
    </mc:Choice>
    <mc:Fallback xmlns="">
      <p:transition spd="slow" advTm="4246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P spid="26" grpId="0"/>
      <p:bldP spid="29" grpId="0"/>
      <p:bldP spid="32" grpId="0"/>
      <p:bldP spid="3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314C31F3-6B5A-8E69-5C07-CEEE6C8383FA}"/>
              </a:ext>
            </a:extLst>
          </p:cNvPr>
          <p:cNvSpPr/>
          <p:nvPr/>
        </p:nvSpPr>
        <p:spPr>
          <a:xfrm>
            <a:off x="2005263" y="-176462"/>
            <a:ext cx="7708015" cy="7251030"/>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1718D742-1C07-01DD-9AF2-CA9B900DF749}"/>
              </a:ext>
            </a:extLst>
          </p:cNvPr>
          <p:cNvSpPr/>
          <p:nvPr/>
        </p:nvSpPr>
        <p:spPr>
          <a:xfrm>
            <a:off x="8578046" y="578989"/>
            <a:ext cx="1381828" cy="1453702"/>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8DF952A7-206E-983B-24E8-A1F7BB65D704}"/>
              </a:ext>
            </a:extLst>
          </p:cNvPr>
          <p:cNvSpPr/>
          <p:nvPr/>
        </p:nvSpPr>
        <p:spPr>
          <a:xfrm>
            <a:off x="9713278" y="220596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E7B28191-03E8-2AC6-9FA4-81C4599ACD98}"/>
              </a:ext>
            </a:extLst>
          </p:cNvPr>
          <p:cNvSpPr/>
          <p:nvPr/>
        </p:nvSpPr>
        <p:spPr>
          <a:xfrm>
            <a:off x="1474737" y="3848396"/>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838DB1DC-4446-2543-EC3C-2ED49BE0CD6F}"/>
              </a:ext>
            </a:extLst>
          </p:cNvPr>
          <p:cNvSpPr/>
          <p:nvPr/>
        </p:nvSpPr>
        <p:spPr>
          <a:xfrm>
            <a:off x="2594843" y="5762406"/>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5022C4B-C5AD-5C2F-A6AC-95D098AC8DD0}"/>
              </a:ext>
            </a:extLst>
          </p:cNvPr>
          <p:cNvSpPr/>
          <p:nvPr/>
        </p:nvSpPr>
        <p:spPr>
          <a:xfrm>
            <a:off x="3396113" y="423854"/>
            <a:ext cx="4851400" cy="1086739"/>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0" dirty="0">
                <a:solidFill>
                  <a:schemeClr val="bg1"/>
                </a:solidFill>
                <a:latin typeface="Onyx" panose="04050602080702020203" pitchFamily="82" charset="0"/>
              </a:rPr>
              <a:t>ASP Staff</a:t>
            </a:r>
          </a:p>
        </p:txBody>
      </p:sp>
      <p:sp>
        <p:nvSpPr>
          <p:cNvPr id="4" name="Rectangle 3">
            <a:extLst>
              <a:ext uri="{FF2B5EF4-FFF2-40B4-BE49-F238E27FC236}">
                <a16:creationId xmlns:a16="http://schemas.microsoft.com/office/drawing/2014/main" id="{3312FA96-486F-7511-16B8-4AA407B019BB}"/>
              </a:ext>
            </a:extLst>
          </p:cNvPr>
          <p:cNvSpPr/>
          <p:nvPr/>
        </p:nvSpPr>
        <p:spPr>
          <a:xfrm>
            <a:off x="4170412" y="1797406"/>
            <a:ext cx="3302801" cy="678185"/>
          </a:xfrm>
          <a:prstGeom prst="rect">
            <a:avLst/>
          </a:prstGeom>
          <a:solidFill>
            <a:schemeClr val="bg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a:solidFill>
                  <a:srgbClr val="7F0000"/>
                </a:solidFill>
              </a:rPr>
              <a:t>WILL NOT</a:t>
            </a:r>
          </a:p>
        </p:txBody>
      </p:sp>
      <p:sp>
        <p:nvSpPr>
          <p:cNvPr id="8" name="TextBox 7">
            <a:extLst>
              <a:ext uri="{FF2B5EF4-FFF2-40B4-BE49-F238E27FC236}">
                <a16:creationId xmlns:a16="http://schemas.microsoft.com/office/drawing/2014/main" id="{FF253262-2A18-88E4-467A-170659CDF1EC}"/>
              </a:ext>
            </a:extLst>
          </p:cNvPr>
          <p:cNvSpPr txBox="1"/>
          <p:nvPr/>
        </p:nvSpPr>
        <p:spPr>
          <a:xfrm>
            <a:off x="3092956" y="2475591"/>
            <a:ext cx="5984078" cy="1077218"/>
          </a:xfrm>
          <a:prstGeom prst="rect">
            <a:avLst/>
          </a:prstGeom>
          <a:noFill/>
        </p:spPr>
        <p:txBody>
          <a:bodyPr wrap="square" rtlCol="0">
            <a:spAutoFit/>
          </a:bodyPr>
          <a:lstStyle/>
          <a:p>
            <a:pPr marL="457200" indent="-457200">
              <a:buFont typeface="Wingdings" panose="05000000000000000000" pitchFamily="2" charset="2"/>
              <a:buChar char="Ø"/>
            </a:pPr>
            <a:r>
              <a:rPr lang="en-US" sz="3200" dirty="0">
                <a:solidFill>
                  <a:schemeClr val="bg1"/>
                </a:solidFill>
                <a:latin typeface="Century Gothic" panose="020B0502020202020204" pitchFamily="34" charset="0"/>
              </a:rPr>
              <a:t>Prepare any food items</a:t>
            </a:r>
          </a:p>
          <a:p>
            <a:pPr marL="457200" indent="-457200">
              <a:buFont typeface="Wingdings" panose="05000000000000000000" pitchFamily="2" charset="2"/>
              <a:buChar char="Ø"/>
            </a:pPr>
            <a:endParaRPr lang="en-US" sz="3200" b="1" dirty="0">
              <a:solidFill>
                <a:schemeClr val="bg1"/>
              </a:solidFill>
              <a:latin typeface="Century Gothic" panose="020B0502020202020204" pitchFamily="34" charset="0"/>
            </a:endParaRPr>
          </a:p>
        </p:txBody>
      </p:sp>
      <p:sp>
        <p:nvSpPr>
          <p:cNvPr id="11" name="TextBox 10">
            <a:extLst>
              <a:ext uri="{FF2B5EF4-FFF2-40B4-BE49-F238E27FC236}">
                <a16:creationId xmlns:a16="http://schemas.microsoft.com/office/drawing/2014/main" id="{D23744E2-0ECD-3B25-9F52-A7964C29ED1C}"/>
              </a:ext>
            </a:extLst>
          </p:cNvPr>
          <p:cNvSpPr txBox="1"/>
          <p:nvPr/>
        </p:nvSpPr>
        <p:spPr>
          <a:xfrm>
            <a:off x="3091533" y="3889032"/>
            <a:ext cx="6100593" cy="1569660"/>
          </a:xfrm>
          <a:prstGeom prst="rect">
            <a:avLst/>
          </a:prstGeom>
          <a:noFill/>
        </p:spPr>
        <p:txBody>
          <a:bodyPr wrap="square" rtlCol="0">
            <a:spAutoFit/>
          </a:bodyPr>
          <a:lstStyle/>
          <a:p>
            <a:pPr marL="457200" indent="-457200">
              <a:buFont typeface="Wingdings" panose="05000000000000000000" pitchFamily="2" charset="2"/>
              <a:buChar char="Ø"/>
            </a:pPr>
            <a:r>
              <a:rPr lang="en-US" sz="3200" dirty="0">
                <a:solidFill>
                  <a:schemeClr val="bg1"/>
                </a:solidFill>
                <a:latin typeface="Century Gothic" panose="020B0502020202020204" pitchFamily="34" charset="0"/>
              </a:rPr>
              <a:t>Remove hot food from warmers or ovens</a:t>
            </a:r>
          </a:p>
          <a:p>
            <a:pPr marL="457200" indent="-457200">
              <a:buFont typeface="Wingdings" panose="05000000000000000000" pitchFamily="2" charset="2"/>
              <a:buChar char="Ø"/>
            </a:pPr>
            <a:endParaRPr lang="en-US" sz="3200" b="1" dirty="0">
              <a:solidFill>
                <a:schemeClr val="bg1"/>
              </a:solidFill>
              <a:latin typeface="Century Gothic" panose="020B0502020202020204" pitchFamily="34" charset="0"/>
            </a:endParaRPr>
          </a:p>
        </p:txBody>
      </p:sp>
      <p:sp>
        <p:nvSpPr>
          <p:cNvPr id="22" name="TextBox 21">
            <a:extLst>
              <a:ext uri="{FF2B5EF4-FFF2-40B4-BE49-F238E27FC236}">
                <a16:creationId xmlns:a16="http://schemas.microsoft.com/office/drawing/2014/main" id="{8D3155B4-BED6-3CA4-18E6-38BFD4BA3B20}"/>
              </a:ext>
            </a:extLst>
          </p:cNvPr>
          <p:cNvSpPr txBox="1"/>
          <p:nvPr/>
        </p:nvSpPr>
        <p:spPr>
          <a:xfrm>
            <a:off x="3092956" y="2918491"/>
            <a:ext cx="5605558" cy="1077218"/>
          </a:xfrm>
          <a:prstGeom prst="rect">
            <a:avLst/>
          </a:prstGeom>
          <a:noFill/>
        </p:spPr>
        <p:txBody>
          <a:bodyPr wrap="square" rtlCol="0">
            <a:spAutoFit/>
          </a:bodyPr>
          <a:lstStyle/>
          <a:p>
            <a:pPr marL="457200" indent="-457200">
              <a:buFont typeface="Wingdings" panose="05000000000000000000" pitchFamily="2" charset="2"/>
              <a:buChar char="Ø"/>
            </a:pPr>
            <a:r>
              <a:rPr lang="en-US" sz="3200" dirty="0">
                <a:solidFill>
                  <a:schemeClr val="bg1"/>
                </a:solidFill>
                <a:latin typeface="Century Gothic" panose="020B0502020202020204" pitchFamily="34" charset="0"/>
              </a:rPr>
              <a:t>Push community carts out to designated areas</a:t>
            </a:r>
          </a:p>
        </p:txBody>
      </p:sp>
    </p:spTree>
    <p:custDataLst>
      <p:tags r:id="rId1"/>
    </p:custDataLst>
    <p:extLst>
      <p:ext uri="{BB962C8B-B14F-4D97-AF65-F5344CB8AC3E}">
        <p14:creationId xmlns:p14="http://schemas.microsoft.com/office/powerpoint/2010/main" val="2509924483"/>
      </p:ext>
    </p:extLst>
  </p:cSld>
  <p:clrMapOvr>
    <a:masterClrMapping/>
  </p:clrMapOvr>
  <mc:AlternateContent xmlns:mc="http://schemas.openxmlformats.org/markup-compatibility/2006" xmlns:p159="http://schemas.microsoft.com/office/powerpoint/2015/09/main">
    <mc:Choice Requires="p159">
      <p:transition spd="slow" advTm="17511">
        <p159:morph option="byObject"/>
      </p:transition>
    </mc:Choice>
    <mc:Fallback xmlns="">
      <p:transition spd="slow" advTm="1751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22"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5D450396-37A1-8C50-B7F6-124AD301BEF3}"/>
              </a:ext>
            </a:extLst>
          </p:cNvPr>
          <p:cNvSpPr/>
          <p:nvPr/>
        </p:nvSpPr>
        <p:spPr>
          <a:xfrm>
            <a:off x="-2650495" y="-1477986"/>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Flowchart: Connector 2">
            <a:extLst>
              <a:ext uri="{FF2B5EF4-FFF2-40B4-BE49-F238E27FC236}">
                <a16:creationId xmlns:a16="http://schemas.microsoft.com/office/drawing/2014/main" id="{BE869845-F090-47E1-4DD7-8ECB12860948}"/>
              </a:ext>
            </a:extLst>
          </p:cNvPr>
          <p:cNvSpPr/>
          <p:nvPr/>
        </p:nvSpPr>
        <p:spPr>
          <a:xfrm>
            <a:off x="6145368" y="-146299"/>
            <a:ext cx="6502210" cy="6521429"/>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D861277-1668-4BE8-ABC2-F90136BFA7D0}"/>
              </a:ext>
            </a:extLst>
          </p:cNvPr>
          <p:cNvSpPr/>
          <p:nvPr/>
        </p:nvSpPr>
        <p:spPr>
          <a:xfrm>
            <a:off x="291389" y="4143701"/>
            <a:ext cx="6648764" cy="1975926"/>
          </a:xfrm>
          <a:prstGeom prst="rect">
            <a:avLst/>
          </a:prstGeom>
        </p:spPr>
        <p:txBody>
          <a:bodyPr wrap="square">
            <a:spAutoFit/>
          </a:bodyPr>
          <a:lstStyle/>
          <a:p>
            <a:pPr marL="0" lvl="2">
              <a:lnSpc>
                <a:spcPct val="90000"/>
              </a:lnSpc>
              <a:spcBef>
                <a:spcPct val="20000"/>
              </a:spcBef>
              <a:buClr>
                <a:srgbClr val="000000"/>
              </a:buClr>
              <a:defRPr/>
            </a:pPr>
            <a:r>
              <a:rPr lang="en-US" sz="2400" dirty="0">
                <a:solidFill>
                  <a:schemeClr val="tx2">
                    <a:lumMod val="50000"/>
                  </a:schemeClr>
                </a:solidFill>
                <a:latin typeface="Century Gothic" panose="020B0502020202020204" pitchFamily="34" charset="0"/>
              </a:rPr>
              <a:t>1</a:t>
            </a:r>
            <a:r>
              <a:rPr lang="en-US" sz="2400" baseline="30000" dirty="0">
                <a:solidFill>
                  <a:schemeClr val="tx2">
                    <a:lumMod val="50000"/>
                  </a:schemeClr>
                </a:solidFill>
                <a:latin typeface="Century Gothic" panose="020B0502020202020204" pitchFamily="34" charset="0"/>
              </a:rPr>
              <a:t>st</a:t>
            </a:r>
            <a:r>
              <a:rPr lang="en-US" sz="2400" dirty="0">
                <a:solidFill>
                  <a:schemeClr val="tx2">
                    <a:lumMod val="50000"/>
                  </a:schemeClr>
                </a:solidFill>
                <a:latin typeface="Century Gothic" panose="020B0502020202020204" pitchFamily="34" charset="0"/>
              </a:rPr>
              <a:t>, 2</a:t>
            </a:r>
            <a:r>
              <a:rPr lang="en-US" sz="2400" baseline="30000" dirty="0">
                <a:solidFill>
                  <a:schemeClr val="tx2">
                    <a:lumMod val="50000"/>
                  </a:schemeClr>
                </a:solidFill>
                <a:latin typeface="Century Gothic" panose="020B0502020202020204" pitchFamily="34" charset="0"/>
              </a:rPr>
              <a:t>nd</a:t>
            </a:r>
            <a:r>
              <a:rPr lang="en-US" sz="2400" dirty="0">
                <a:solidFill>
                  <a:schemeClr val="tx2">
                    <a:lumMod val="50000"/>
                  </a:schemeClr>
                </a:solidFill>
                <a:latin typeface="Century Gothic" panose="020B0502020202020204" pitchFamily="34" charset="0"/>
              </a:rPr>
              <a:t> and 3</a:t>
            </a:r>
            <a:r>
              <a:rPr lang="en-US" sz="2400" baseline="30000" dirty="0">
                <a:solidFill>
                  <a:schemeClr val="tx2">
                    <a:lumMod val="50000"/>
                  </a:schemeClr>
                </a:solidFill>
                <a:latin typeface="Century Gothic" panose="020B0502020202020204" pitchFamily="34" charset="0"/>
              </a:rPr>
              <a:t>rd</a:t>
            </a:r>
            <a:r>
              <a:rPr lang="en-US" sz="2400" dirty="0">
                <a:solidFill>
                  <a:schemeClr val="tx2">
                    <a:lumMod val="50000"/>
                  </a:schemeClr>
                </a:solidFill>
                <a:latin typeface="Century Gothic" panose="020B0502020202020204" pitchFamily="34" charset="0"/>
              </a:rPr>
              <a:t> monitoring must be completed by the following dates:</a:t>
            </a:r>
          </a:p>
          <a:p>
            <a:pPr lvl="2" indent="-457200">
              <a:lnSpc>
                <a:spcPct val="90000"/>
              </a:lnSpc>
              <a:spcBef>
                <a:spcPct val="20000"/>
              </a:spcBef>
              <a:buClr>
                <a:srgbClr val="000000"/>
              </a:buClr>
              <a:buFont typeface="Wingdings" panose="05000000000000000000" pitchFamily="2" charset="2"/>
              <a:buChar char="Ø"/>
              <a:defRPr/>
            </a:pPr>
            <a:r>
              <a:rPr lang="en-US" sz="2400" dirty="0">
                <a:solidFill>
                  <a:schemeClr val="tx2">
                    <a:lumMod val="50000"/>
                  </a:schemeClr>
                </a:solidFill>
                <a:latin typeface="Century Gothic" panose="020B0502020202020204" pitchFamily="34" charset="0"/>
              </a:rPr>
              <a:t>1</a:t>
            </a:r>
            <a:r>
              <a:rPr lang="en-US" sz="2400" baseline="30000" dirty="0">
                <a:solidFill>
                  <a:schemeClr val="tx2">
                    <a:lumMod val="50000"/>
                  </a:schemeClr>
                </a:solidFill>
                <a:latin typeface="Century Gothic" panose="020B0502020202020204" pitchFamily="34" charset="0"/>
              </a:rPr>
              <a:t>st</a:t>
            </a:r>
            <a:r>
              <a:rPr lang="en-US" sz="2400" dirty="0">
                <a:solidFill>
                  <a:schemeClr val="tx2">
                    <a:lumMod val="50000"/>
                  </a:schemeClr>
                </a:solidFill>
                <a:latin typeface="Century Gothic" panose="020B0502020202020204" pitchFamily="34" charset="0"/>
              </a:rPr>
              <a:t> – 9/20/24</a:t>
            </a:r>
          </a:p>
          <a:p>
            <a:pPr lvl="2" indent="-457200">
              <a:lnSpc>
                <a:spcPct val="90000"/>
              </a:lnSpc>
              <a:spcBef>
                <a:spcPct val="20000"/>
              </a:spcBef>
              <a:buClr>
                <a:srgbClr val="000000"/>
              </a:buClr>
              <a:buFont typeface="Wingdings" panose="05000000000000000000" pitchFamily="2" charset="2"/>
              <a:buChar char="Ø"/>
              <a:defRPr/>
            </a:pPr>
            <a:r>
              <a:rPr lang="en-US" sz="2400" dirty="0">
                <a:solidFill>
                  <a:schemeClr val="tx2">
                    <a:lumMod val="50000"/>
                  </a:schemeClr>
                </a:solidFill>
                <a:latin typeface="Century Gothic" panose="020B0502020202020204" pitchFamily="34" charset="0"/>
              </a:rPr>
              <a:t>2</a:t>
            </a:r>
            <a:r>
              <a:rPr lang="en-US" sz="2400" baseline="30000" dirty="0">
                <a:solidFill>
                  <a:schemeClr val="tx2">
                    <a:lumMod val="50000"/>
                  </a:schemeClr>
                </a:solidFill>
                <a:latin typeface="Century Gothic" panose="020B0502020202020204" pitchFamily="34" charset="0"/>
              </a:rPr>
              <a:t>nd</a:t>
            </a:r>
            <a:r>
              <a:rPr lang="en-US" sz="2400" dirty="0">
                <a:solidFill>
                  <a:schemeClr val="tx2">
                    <a:lumMod val="50000"/>
                  </a:schemeClr>
                </a:solidFill>
                <a:latin typeface="Century Gothic" panose="020B0502020202020204" pitchFamily="34" charset="0"/>
              </a:rPr>
              <a:t> – 2/14/25</a:t>
            </a:r>
          </a:p>
          <a:p>
            <a:pPr lvl="2" indent="-457200">
              <a:lnSpc>
                <a:spcPct val="90000"/>
              </a:lnSpc>
              <a:spcBef>
                <a:spcPct val="20000"/>
              </a:spcBef>
              <a:buClr>
                <a:srgbClr val="000000"/>
              </a:buClr>
              <a:buFont typeface="Wingdings" panose="05000000000000000000" pitchFamily="2" charset="2"/>
              <a:buChar char="Ø"/>
              <a:defRPr/>
            </a:pPr>
            <a:r>
              <a:rPr lang="en-US" sz="2400" dirty="0">
                <a:solidFill>
                  <a:schemeClr val="tx2">
                    <a:lumMod val="50000"/>
                  </a:schemeClr>
                </a:solidFill>
                <a:latin typeface="Century Gothic" panose="020B0502020202020204" pitchFamily="34" charset="0"/>
              </a:rPr>
              <a:t>3</a:t>
            </a:r>
            <a:r>
              <a:rPr lang="en-US" sz="2400" baseline="30000" dirty="0">
                <a:solidFill>
                  <a:schemeClr val="tx2">
                    <a:lumMod val="50000"/>
                  </a:schemeClr>
                </a:solidFill>
                <a:latin typeface="Century Gothic" panose="020B0502020202020204" pitchFamily="34" charset="0"/>
              </a:rPr>
              <a:t>rd</a:t>
            </a:r>
            <a:r>
              <a:rPr lang="en-US" sz="2400" dirty="0">
                <a:solidFill>
                  <a:schemeClr val="tx2">
                    <a:lumMod val="50000"/>
                  </a:schemeClr>
                </a:solidFill>
                <a:latin typeface="Century Gothic" panose="020B0502020202020204" pitchFamily="34" charset="0"/>
              </a:rPr>
              <a:t> – 5/2/25</a:t>
            </a:r>
          </a:p>
        </p:txBody>
      </p:sp>
      <p:sp>
        <p:nvSpPr>
          <p:cNvPr id="29" name="Rectangle 28">
            <a:extLst>
              <a:ext uri="{FF2B5EF4-FFF2-40B4-BE49-F238E27FC236}">
                <a16:creationId xmlns:a16="http://schemas.microsoft.com/office/drawing/2014/main" id="{5D861277-1668-4BE8-ABC2-F90136BFA7D0}"/>
              </a:ext>
            </a:extLst>
          </p:cNvPr>
          <p:cNvSpPr/>
          <p:nvPr/>
        </p:nvSpPr>
        <p:spPr>
          <a:xfrm>
            <a:off x="291389" y="1777917"/>
            <a:ext cx="6165753" cy="2234458"/>
          </a:xfrm>
          <a:prstGeom prst="rect">
            <a:avLst/>
          </a:prstGeom>
        </p:spPr>
        <p:txBody>
          <a:bodyPr wrap="square">
            <a:spAutoFit/>
          </a:bodyPr>
          <a:lstStyle/>
          <a:p>
            <a:pPr marL="0" lvl="2">
              <a:lnSpc>
                <a:spcPct val="90000"/>
              </a:lnSpc>
              <a:spcBef>
                <a:spcPct val="20000"/>
              </a:spcBef>
              <a:buClr>
                <a:srgbClr val="000000"/>
              </a:buClr>
              <a:defRPr/>
            </a:pPr>
            <a:r>
              <a:rPr lang="en-US" sz="2400" dirty="0">
                <a:solidFill>
                  <a:schemeClr val="tx2">
                    <a:lumMod val="50000"/>
                  </a:schemeClr>
                </a:solidFill>
                <a:latin typeface="Century Gothic" panose="020B0502020202020204" pitchFamily="34" charset="0"/>
              </a:rPr>
              <a:t>The Supper Monitoring Scheduler is a tool to ensure monitoring dates are varied per CDE standards.</a:t>
            </a:r>
          </a:p>
          <a:p>
            <a:pPr marL="914400" lvl="3" indent="-457200">
              <a:lnSpc>
                <a:spcPct val="90000"/>
              </a:lnSpc>
              <a:spcBef>
                <a:spcPct val="20000"/>
              </a:spcBef>
              <a:buClr>
                <a:srgbClr val="000000"/>
              </a:buClr>
              <a:buFont typeface="Wingdings" panose="05000000000000000000" pitchFamily="2" charset="2"/>
              <a:buChar char="Ø"/>
              <a:defRPr/>
            </a:pPr>
            <a:r>
              <a:rPr lang="en-US" sz="2400" dirty="0">
                <a:solidFill>
                  <a:schemeClr val="tx2">
                    <a:lumMod val="50000"/>
                  </a:schemeClr>
                </a:solidFill>
                <a:latin typeface="Century Gothic" panose="020B0502020202020204" pitchFamily="34" charset="0"/>
              </a:rPr>
              <a:t>AFSS provides FSM with dates</a:t>
            </a:r>
          </a:p>
          <a:p>
            <a:pPr marL="914400" lvl="3" indent="-457200">
              <a:lnSpc>
                <a:spcPct val="90000"/>
              </a:lnSpc>
              <a:spcBef>
                <a:spcPct val="20000"/>
              </a:spcBef>
              <a:spcAft>
                <a:spcPts val="600"/>
              </a:spcAft>
              <a:buClr>
                <a:srgbClr val="000000"/>
              </a:buClr>
              <a:buFont typeface="Wingdings" panose="05000000000000000000" pitchFamily="2" charset="2"/>
              <a:buChar char="Ø"/>
              <a:defRPr/>
            </a:pPr>
            <a:r>
              <a:rPr lang="en-US" sz="2400" dirty="0">
                <a:solidFill>
                  <a:schemeClr val="tx2">
                    <a:lumMod val="50000"/>
                  </a:schemeClr>
                </a:solidFill>
                <a:latin typeface="Century Gothic" panose="020B0502020202020204" pitchFamily="34" charset="0"/>
              </a:rPr>
              <a:t>FSM records dates on scheduler as a reminder to complete</a:t>
            </a:r>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551187" y="291072"/>
            <a:ext cx="4853473" cy="1143000"/>
          </a:xfrm>
        </p:spPr>
        <p:txBody>
          <a:bodyPr>
            <a:noAutofit/>
          </a:bodyPr>
          <a:lstStyle/>
          <a:p>
            <a:pPr algn="l"/>
            <a:r>
              <a:rPr lang="en-US" dirty="0">
                <a:solidFill>
                  <a:schemeClr val="tx2">
                    <a:lumMod val="50000"/>
                  </a:schemeClr>
                </a:solidFill>
              </a:rPr>
              <a:t>Monitoring Dates</a:t>
            </a:r>
          </a:p>
        </p:txBody>
      </p:sp>
      <p:pic>
        <p:nvPicPr>
          <p:cNvPr id="6" name="Picture 5">
            <a:extLst>
              <a:ext uri="{FF2B5EF4-FFF2-40B4-BE49-F238E27FC236}">
                <a16:creationId xmlns:a16="http://schemas.microsoft.com/office/drawing/2014/main" id="{9A0A81F0-7225-450E-8060-2DCDE52E6573}"/>
              </a:ext>
            </a:extLst>
          </p:cNvPr>
          <p:cNvPicPr>
            <a:picLocks noChangeAspect="1"/>
          </p:cNvPicPr>
          <p:nvPr/>
        </p:nvPicPr>
        <p:blipFill rotWithShape="1">
          <a:blip r:embed="rId3"/>
          <a:srcRect b="35202"/>
          <a:stretch/>
        </p:blipFill>
        <p:spPr>
          <a:xfrm>
            <a:off x="7577261" y="608217"/>
            <a:ext cx="3687790" cy="3509875"/>
          </a:xfrm>
          <a:prstGeom prst="rect">
            <a:avLst/>
          </a:prstGeom>
          <a:ln>
            <a:solidFill>
              <a:srgbClr val="000000"/>
            </a:solidFill>
          </a:ln>
          <a:effectLst>
            <a:outerShdw blurRad="50800" dist="38100" dir="2700000" algn="tl" rotWithShape="0">
              <a:prstClr val="black">
                <a:alpha val="40000"/>
              </a:prstClr>
            </a:outerShdw>
          </a:effectLst>
        </p:spPr>
      </p:pic>
      <p:sp>
        <p:nvSpPr>
          <p:cNvPr id="7" name="Rectangle 6">
            <a:extLst>
              <a:ext uri="{FF2B5EF4-FFF2-40B4-BE49-F238E27FC236}">
                <a16:creationId xmlns:a16="http://schemas.microsoft.com/office/drawing/2014/main" id="{0ED9E8B7-2A53-4408-989A-DDE1F5CE6940}"/>
              </a:ext>
            </a:extLst>
          </p:cNvPr>
          <p:cNvSpPr/>
          <p:nvPr/>
        </p:nvSpPr>
        <p:spPr>
          <a:xfrm>
            <a:off x="7552578" y="4118092"/>
            <a:ext cx="3792102" cy="1421928"/>
          </a:xfrm>
          <a:prstGeom prst="rect">
            <a:avLst/>
          </a:prstGeom>
          <a:solidFill>
            <a:srgbClr val="FFAE0D"/>
          </a:solidFill>
          <a:ln>
            <a:noFill/>
          </a:ln>
        </p:spPr>
        <p:txBody>
          <a:bodyPr wrap="square">
            <a:spAutoFit/>
          </a:bodyPr>
          <a:lstStyle/>
          <a:p>
            <a:pPr marL="0" lvl="2">
              <a:lnSpc>
                <a:spcPct val="90000"/>
              </a:lnSpc>
              <a:spcBef>
                <a:spcPct val="20000"/>
              </a:spcBef>
              <a:buClr>
                <a:srgbClr val="000000"/>
              </a:buClr>
              <a:defRPr/>
            </a:pPr>
            <a:r>
              <a:rPr lang="en-US" sz="2400" b="1" dirty="0">
                <a:solidFill>
                  <a:srgbClr val="000000"/>
                </a:solidFill>
                <a:latin typeface="Century Gothic" panose="020B0502020202020204" pitchFamily="34" charset="0"/>
              </a:rPr>
              <a:t>Note</a:t>
            </a:r>
            <a:r>
              <a:rPr lang="en-US" sz="2400" dirty="0">
                <a:solidFill>
                  <a:srgbClr val="000000"/>
                </a:solidFill>
                <a:latin typeface="Century Gothic" panose="020B0502020202020204" pitchFamily="34" charset="0"/>
              </a:rPr>
              <a:t>: Do not post to ensure the monitoring is conducted unannounced.</a:t>
            </a:r>
          </a:p>
        </p:txBody>
      </p:sp>
      <p:sp>
        <p:nvSpPr>
          <p:cNvPr id="5" name="Flowchart: Connector 4">
            <a:extLst>
              <a:ext uri="{FF2B5EF4-FFF2-40B4-BE49-F238E27FC236}">
                <a16:creationId xmlns:a16="http://schemas.microsoft.com/office/drawing/2014/main" id="{8A228334-236D-7D77-39A8-494E85F24C84}"/>
              </a:ext>
            </a:extLst>
          </p:cNvPr>
          <p:cNvSpPr/>
          <p:nvPr/>
        </p:nvSpPr>
        <p:spPr>
          <a:xfrm>
            <a:off x="10544718" y="5718503"/>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8EE7DBF5-B66E-6B65-0682-CD6F86E668F4}"/>
              </a:ext>
            </a:extLst>
          </p:cNvPr>
          <p:cNvSpPr/>
          <p:nvPr/>
        </p:nvSpPr>
        <p:spPr>
          <a:xfrm>
            <a:off x="10098282" y="640673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6674237"/>
      </p:ext>
    </p:extLst>
  </p:cSld>
  <p:clrMapOvr>
    <a:masterClrMapping/>
  </p:clrMapOvr>
  <mc:AlternateContent xmlns:mc="http://schemas.openxmlformats.org/markup-compatibility/2006" xmlns:p159="http://schemas.microsoft.com/office/powerpoint/2015/09/main">
    <mc:Choice Requires="p159">
      <p:transition spd="slow" advTm="72325">
        <p159:morph option="byObject"/>
      </p:transition>
    </mc:Choice>
    <mc:Fallback xmlns="">
      <p:transition spd="slow" advTm="72325">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166FBF2-09F7-8F92-ED8D-887F7DEA7527}"/>
              </a:ext>
            </a:extLst>
          </p:cNvPr>
          <p:cNvSpPr/>
          <p:nvPr/>
        </p:nvSpPr>
        <p:spPr>
          <a:xfrm>
            <a:off x="4957011" y="0"/>
            <a:ext cx="7267814" cy="6858000"/>
          </a:xfrm>
          <a:prstGeom prst="rect">
            <a:avLst/>
          </a:prstGeom>
          <a:solidFill>
            <a:srgbClr val="7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F423799B-72A6-4E10-6E91-EB978E10DFDC}"/>
              </a:ext>
            </a:extLst>
          </p:cNvPr>
          <p:cNvGrpSpPr/>
          <p:nvPr/>
        </p:nvGrpSpPr>
        <p:grpSpPr>
          <a:xfrm>
            <a:off x="9711262" y="429749"/>
            <a:ext cx="2446271" cy="3018136"/>
            <a:chOff x="9711262" y="429749"/>
            <a:chExt cx="2446271" cy="3018136"/>
          </a:xfrm>
        </p:grpSpPr>
        <p:pic>
          <p:nvPicPr>
            <p:cNvPr id="56" name="Picture 55">
              <a:extLst>
                <a:ext uri="{FF2B5EF4-FFF2-40B4-BE49-F238E27FC236}">
                  <a16:creationId xmlns:a16="http://schemas.microsoft.com/office/drawing/2014/main" id="{F7EAD655-E298-472A-A3B5-8E6B6338B945}"/>
                </a:ext>
              </a:extLst>
            </p:cNvPr>
            <p:cNvPicPr>
              <a:picLocks noChangeAspect="1"/>
            </p:cNvPicPr>
            <p:nvPr/>
          </p:nvPicPr>
          <p:blipFill>
            <a:blip r:embed="rId4"/>
            <a:srcRect/>
            <a:stretch/>
          </p:blipFill>
          <p:spPr>
            <a:xfrm>
              <a:off x="9846481" y="799708"/>
              <a:ext cx="2070345" cy="1456259"/>
            </a:xfrm>
            <a:prstGeom prst="rect">
              <a:avLst/>
            </a:prstGeom>
            <a:ln w="9525">
              <a:solidFill>
                <a:srgbClr val="000105"/>
              </a:solidFill>
            </a:ln>
          </p:spPr>
        </p:pic>
        <p:sp>
          <p:nvSpPr>
            <p:cNvPr id="57" name="Rectangle 56">
              <a:extLst>
                <a:ext uri="{FF2B5EF4-FFF2-40B4-BE49-F238E27FC236}">
                  <a16:creationId xmlns:a16="http://schemas.microsoft.com/office/drawing/2014/main" id="{74D97889-C4E1-4CFD-B607-89B7A0C9CD49}"/>
                </a:ext>
              </a:extLst>
            </p:cNvPr>
            <p:cNvSpPr/>
            <p:nvPr/>
          </p:nvSpPr>
          <p:spPr>
            <a:xfrm>
              <a:off x="9841032" y="2801554"/>
              <a:ext cx="2316501" cy="646331"/>
            </a:xfrm>
            <a:prstGeom prst="rect">
              <a:avLst/>
            </a:prstGeom>
          </p:spPr>
          <p:txBody>
            <a:bodyPr wrap="square">
              <a:spAutoFit/>
            </a:bodyPr>
            <a:lstStyle/>
            <a:p>
              <a:pPr algn="ctr"/>
              <a:r>
                <a:rPr lang="en-US" b="1" dirty="0">
                  <a:solidFill>
                    <a:srgbClr val="EAEAEA"/>
                  </a:solidFill>
                  <a:latin typeface="Century Gothic" panose="020B0502020202020204" pitchFamily="34" charset="0"/>
                </a:rPr>
                <a:t>ASP Attendance Rosters</a:t>
              </a:r>
            </a:p>
          </p:txBody>
        </p:sp>
        <p:sp>
          <p:nvSpPr>
            <p:cNvPr id="58" name="TextBox 57">
              <a:extLst>
                <a:ext uri="{FF2B5EF4-FFF2-40B4-BE49-F238E27FC236}">
                  <a16:creationId xmlns:a16="http://schemas.microsoft.com/office/drawing/2014/main" id="{233A6220-A17E-4330-A684-A386D56889B2}"/>
                </a:ext>
              </a:extLst>
            </p:cNvPr>
            <p:cNvSpPr txBox="1"/>
            <p:nvPr/>
          </p:nvSpPr>
          <p:spPr>
            <a:xfrm>
              <a:off x="9711262" y="429749"/>
              <a:ext cx="527950" cy="562630"/>
            </a:xfrm>
            <a:prstGeom prst="ellipse">
              <a:avLst/>
            </a:prstGeom>
            <a:solidFill>
              <a:srgbClr val="FFAE0D"/>
            </a:solidFill>
          </p:spPr>
          <p:txBody>
            <a:bodyPr wrap="square" rtlCol="0">
              <a:spAutoFit/>
            </a:bodyPr>
            <a:lstStyle/>
            <a:p>
              <a:pPr algn="ctr"/>
              <a:r>
                <a:rPr lang="en-US" sz="2000" b="1" dirty="0">
                  <a:solidFill>
                    <a:schemeClr val="tx2">
                      <a:lumMod val="50000"/>
                    </a:schemeClr>
                  </a:solidFill>
                </a:rPr>
                <a:t>3</a:t>
              </a:r>
            </a:p>
          </p:txBody>
        </p:sp>
      </p:grpSp>
      <p:grpSp>
        <p:nvGrpSpPr>
          <p:cNvPr id="18" name="Group 17">
            <a:extLst>
              <a:ext uri="{FF2B5EF4-FFF2-40B4-BE49-F238E27FC236}">
                <a16:creationId xmlns:a16="http://schemas.microsoft.com/office/drawing/2014/main" id="{DE4323D1-D38D-15BA-558B-42B0A45D7F9F}"/>
              </a:ext>
            </a:extLst>
          </p:cNvPr>
          <p:cNvGrpSpPr/>
          <p:nvPr/>
        </p:nvGrpSpPr>
        <p:grpSpPr>
          <a:xfrm>
            <a:off x="7173622" y="3852202"/>
            <a:ext cx="2551335" cy="2515304"/>
            <a:chOff x="7173622" y="3852202"/>
            <a:chExt cx="2551335" cy="2515304"/>
          </a:xfrm>
        </p:grpSpPr>
        <p:pic>
          <p:nvPicPr>
            <p:cNvPr id="66" name="Picture 65">
              <a:extLst>
                <a:ext uri="{FF2B5EF4-FFF2-40B4-BE49-F238E27FC236}">
                  <a16:creationId xmlns:a16="http://schemas.microsoft.com/office/drawing/2014/main" id="{BC2272B8-6990-4783-8465-4FD6309D84F0}"/>
                </a:ext>
              </a:extLst>
            </p:cNvPr>
            <p:cNvPicPr>
              <a:picLocks noChangeAspect="1"/>
            </p:cNvPicPr>
            <p:nvPr/>
          </p:nvPicPr>
          <p:blipFill>
            <a:blip r:embed="rId5"/>
            <a:stretch>
              <a:fillRect/>
            </a:stretch>
          </p:blipFill>
          <p:spPr>
            <a:xfrm>
              <a:off x="7547735" y="4181274"/>
              <a:ext cx="2037944" cy="1565265"/>
            </a:xfrm>
            <a:prstGeom prst="rect">
              <a:avLst/>
            </a:prstGeom>
            <a:ln w="12700">
              <a:solidFill>
                <a:srgbClr val="000105"/>
              </a:solidFill>
            </a:ln>
          </p:spPr>
        </p:pic>
        <p:sp>
          <p:nvSpPr>
            <p:cNvPr id="67" name="Rectangle 66">
              <a:extLst>
                <a:ext uri="{FF2B5EF4-FFF2-40B4-BE49-F238E27FC236}">
                  <a16:creationId xmlns:a16="http://schemas.microsoft.com/office/drawing/2014/main" id="{578DA470-3AF9-407E-A714-554AB514B866}"/>
                </a:ext>
              </a:extLst>
            </p:cNvPr>
            <p:cNvSpPr/>
            <p:nvPr/>
          </p:nvSpPr>
          <p:spPr>
            <a:xfrm>
              <a:off x="7408456" y="5721175"/>
              <a:ext cx="2316501" cy="646331"/>
            </a:xfrm>
            <a:prstGeom prst="rect">
              <a:avLst/>
            </a:prstGeom>
          </p:spPr>
          <p:txBody>
            <a:bodyPr wrap="square">
              <a:spAutoFit/>
            </a:bodyPr>
            <a:lstStyle/>
            <a:p>
              <a:pPr algn="ctr"/>
              <a:r>
                <a:rPr lang="en-US" b="1" dirty="0">
                  <a:solidFill>
                    <a:srgbClr val="EAEAEA"/>
                  </a:solidFill>
                  <a:latin typeface="Century Gothic" panose="020B0502020202020204" pitchFamily="34" charset="0"/>
                </a:rPr>
                <a:t>Production Worksheets </a:t>
              </a:r>
            </a:p>
          </p:txBody>
        </p:sp>
        <p:sp>
          <p:nvSpPr>
            <p:cNvPr id="68" name="TextBox 67">
              <a:extLst>
                <a:ext uri="{FF2B5EF4-FFF2-40B4-BE49-F238E27FC236}">
                  <a16:creationId xmlns:a16="http://schemas.microsoft.com/office/drawing/2014/main" id="{1B9D1B53-CF57-403D-AC76-A568BF9387B1}"/>
                </a:ext>
              </a:extLst>
            </p:cNvPr>
            <p:cNvSpPr txBox="1"/>
            <p:nvPr/>
          </p:nvSpPr>
          <p:spPr>
            <a:xfrm>
              <a:off x="7173622" y="3852202"/>
              <a:ext cx="527950" cy="562630"/>
            </a:xfrm>
            <a:prstGeom prst="ellipse">
              <a:avLst/>
            </a:prstGeom>
            <a:solidFill>
              <a:srgbClr val="FFAE0D"/>
            </a:solidFill>
          </p:spPr>
          <p:txBody>
            <a:bodyPr wrap="square" rtlCol="0">
              <a:spAutoFit/>
            </a:bodyPr>
            <a:lstStyle/>
            <a:p>
              <a:pPr algn="ctr"/>
              <a:r>
                <a:rPr lang="en-US" sz="2000" b="1" dirty="0">
                  <a:solidFill>
                    <a:schemeClr val="tx2">
                      <a:lumMod val="50000"/>
                    </a:schemeClr>
                  </a:solidFill>
                </a:rPr>
                <a:t>5</a:t>
              </a:r>
            </a:p>
          </p:txBody>
        </p:sp>
      </p:grpSp>
      <p:grpSp>
        <p:nvGrpSpPr>
          <p:cNvPr id="19" name="Group 18">
            <a:extLst>
              <a:ext uri="{FF2B5EF4-FFF2-40B4-BE49-F238E27FC236}">
                <a16:creationId xmlns:a16="http://schemas.microsoft.com/office/drawing/2014/main" id="{2E2584A3-4C4A-FCFE-1E41-0AAA91D4701E}"/>
              </a:ext>
            </a:extLst>
          </p:cNvPr>
          <p:cNvGrpSpPr/>
          <p:nvPr/>
        </p:nvGrpSpPr>
        <p:grpSpPr>
          <a:xfrm>
            <a:off x="9715025" y="3848698"/>
            <a:ext cx="2430061" cy="2481823"/>
            <a:chOff x="9715025" y="3848698"/>
            <a:chExt cx="2430061" cy="2481823"/>
          </a:xfrm>
        </p:grpSpPr>
        <p:pic>
          <p:nvPicPr>
            <p:cNvPr id="71" name="Picture 70">
              <a:extLst>
                <a:ext uri="{FF2B5EF4-FFF2-40B4-BE49-F238E27FC236}">
                  <a16:creationId xmlns:a16="http://schemas.microsoft.com/office/drawing/2014/main" id="{255C0ACC-B1AE-4898-9C51-EA3568618D00}"/>
                </a:ext>
              </a:extLst>
            </p:cNvPr>
            <p:cNvPicPr>
              <a:picLocks noChangeAspect="1"/>
            </p:cNvPicPr>
            <p:nvPr/>
          </p:nvPicPr>
          <p:blipFill>
            <a:blip r:embed="rId6"/>
            <a:stretch>
              <a:fillRect/>
            </a:stretch>
          </p:blipFill>
          <p:spPr>
            <a:xfrm>
              <a:off x="9959792" y="4185680"/>
              <a:ext cx="2078982" cy="1602183"/>
            </a:xfrm>
            <a:prstGeom prst="rect">
              <a:avLst/>
            </a:prstGeom>
            <a:ln w="12700">
              <a:solidFill>
                <a:srgbClr val="000105"/>
              </a:solidFill>
            </a:ln>
          </p:spPr>
        </p:pic>
        <p:sp>
          <p:nvSpPr>
            <p:cNvPr id="72" name="Rectangle 71">
              <a:extLst>
                <a:ext uri="{FF2B5EF4-FFF2-40B4-BE49-F238E27FC236}">
                  <a16:creationId xmlns:a16="http://schemas.microsoft.com/office/drawing/2014/main" id="{A8C4A7CB-CB5C-481A-B18F-02A07E679144}"/>
                </a:ext>
              </a:extLst>
            </p:cNvPr>
            <p:cNvSpPr/>
            <p:nvPr/>
          </p:nvSpPr>
          <p:spPr>
            <a:xfrm>
              <a:off x="9828585" y="5745746"/>
              <a:ext cx="2316501" cy="584775"/>
            </a:xfrm>
            <a:prstGeom prst="rect">
              <a:avLst/>
            </a:prstGeom>
          </p:spPr>
          <p:txBody>
            <a:bodyPr wrap="square">
              <a:spAutoFit/>
            </a:bodyPr>
            <a:lstStyle/>
            <a:p>
              <a:pPr algn="ctr"/>
              <a:r>
                <a:rPr lang="en-US" sz="1600" b="1" dirty="0">
                  <a:solidFill>
                    <a:srgbClr val="EAEAEA"/>
                  </a:solidFill>
                  <a:latin typeface="Century Gothic" panose="020B0502020202020204" pitchFamily="34" charset="0"/>
                </a:rPr>
                <a:t>Food Temperature Log</a:t>
              </a:r>
            </a:p>
          </p:txBody>
        </p:sp>
        <p:sp>
          <p:nvSpPr>
            <p:cNvPr id="73" name="TextBox 72">
              <a:extLst>
                <a:ext uri="{FF2B5EF4-FFF2-40B4-BE49-F238E27FC236}">
                  <a16:creationId xmlns:a16="http://schemas.microsoft.com/office/drawing/2014/main" id="{530C03F6-6501-47FA-8F94-31945F07E260}"/>
                </a:ext>
              </a:extLst>
            </p:cNvPr>
            <p:cNvSpPr txBox="1"/>
            <p:nvPr/>
          </p:nvSpPr>
          <p:spPr>
            <a:xfrm>
              <a:off x="9715025" y="3848698"/>
              <a:ext cx="527950" cy="562630"/>
            </a:xfrm>
            <a:prstGeom prst="ellipse">
              <a:avLst/>
            </a:prstGeom>
            <a:solidFill>
              <a:srgbClr val="FFAE0D"/>
            </a:solidFill>
          </p:spPr>
          <p:txBody>
            <a:bodyPr wrap="square" rtlCol="0">
              <a:spAutoFit/>
            </a:bodyPr>
            <a:lstStyle/>
            <a:p>
              <a:pPr algn="ctr"/>
              <a:r>
                <a:rPr lang="en-US" sz="2000" b="1" dirty="0">
                  <a:solidFill>
                    <a:schemeClr val="tx2">
                      <a:lumMod val="50000"/>
                    </a:schemeClr>
                  </a:solidFill>
                </a:rPr>
                <a:t>6</a:t>
              </a:r>
            </a:p>
          </p:txBody>
        </p:sp>
      </p:grpSp>
      <p:sp>
        <p:nvSpPr>
          <p:cNvPr id="109" name="Title 3">
            <a:extLst>
              <a:ext uri="{FF2B5EF4-FFF2-40B4-BE49-F238E27FC236}">
                <a16:creationId xmlns:a16="http://schemas.microsoft.com/office/drawing/2014/main" id="{2631B344-160A-4311-92AC-A281A65B99B2}"/>
              </a:ext>
            </a:extLst>
          </p:cNvPr>
          <p:cNvSpPr>
            <a:spLocks noGrp="1"/>
          </p:cNvSpPr>
          <p:nvPr>
            <p:ph type="title"/>
          </p:nvPr>
        </p:nvSpPr>
        <p:spPr>
          <a:xfrm>
            <a:off x="44999" y="1386719"/>
            <a:ext cx="4973381" cy="4413537"/>
          </a:xfrm>
        </p:spPr>
        <p:txBody>
          <a:bodyPr>
            <a:noAutofit/>
          </a:bodyPr>
          <a:lstStyle/>
          <a:p>
            <a:pPr>
              <a:lnSpc>
                <a:spcPct val="70000"/>
              </a:lnSpc>
            </a:pPr>
            <a:r>
              <a:rPr lang="en-US" sz="8800" dirty="0">
                <a:solidFill>
                  <a:srgbClr val="EAEAEA"/>
                </a:solidFill>
              </a:rPr>
              <a:t>Six Documents Required to </a:t>
            </a:r>
            <a:br>
              <a:rPr lang="en-US" sz="8800" dirty="0">
                <a:solidFill>
                  <a:srgbClr val="EAEAEA"/>
                </a:solidFill>
              </a:rPr>
            </a:br>
            <a:r>
              <a:rPr lang="en-US" sz="8800" dirty="0">
                <a:solidFill>
                  <a:srgbClr val="EAEAEA"/>
                </a:solidFill>
              </a:rPr>
              <a:t>Complete a Monitoring</a:t>
            </a:r>
          </a:p>
        </p:txBody>
      </p:sp>
      <p:grpSp>
        <p:nvGrpSpPr>
          <p:cNvPr id="14" name="Group 13">
            <a:extLst>
              <a:ext uri="{FF2B5EF4-FFF2-40B4-BE49-F238E27FC236}">
                <a16:creationId xmlns:a16="http://schemas.microsoft.com/office/drawing/2014/main" id="{43849668-5108-A06B-A493-8FA1575218A8}"/>
              </a:ext>
            </a:extLst>
          </p:cNvPr>
          <p:cNvGrpSpPr/>
          <p:nvPr/>
        </p:nvGrpSpPr>
        <p:grpSpPr>
          <a:xfrm>
            <a:off x="5059836" y="453584"/>
            <a:ext cx="2316501" cy="3027199"/>
            <a:chOff x="5059836" y="453584"/>
            <a:chExt cx="2316501" cy="3027199"/>
          </a:xfrm>
        </p:grpSpPr>
        <p:graphicFrame>
          <p:nvGraphicFramePr>
            <p:cNvPr id="11" name="Object 10">
              <a:extLst>
                <a:ext uri="{FF2B5EF4-FFF2-40B4-BE49-F238E27FC236}">
                  <a16:creationId xmlns:a16="http://schemas.microsoft.com/office/drawing/2014/main" id="{3893E680-7EBF-F456-DB21-A3A2DDF210F8}"/>
                </a:ext>
              </a:extLst>
            </p:cNvPr>
            <p:cNvGraphicFramePr>
              <a:graphicFrameLocks noChangeAspect="1"/>
            </p:cNvGraphicFramePr>
            <p:nvPr>
              <p:extLst>
                <p:ext uri="{D42A27DB-BD31-4B8C-83A1-F6EECF244321}">
                  <p14:modId xmlns:p14="http://schemas.microsoft.com/office/powerpoint/2010/main" val="2104364528"/>
                </p:ext>
              </p:extLst>
            </p:nvPr>
          </p:nvGraphicFramePr>
          <p:xfrm>
            <a:off x="5445173" y="691115"/>
            <a:ext cx="1630794" cy="2110439"/>
          </p:xfrm>
          <a:graphic>
            <a:graphicData uri="http://schemas.openxmlformats.org/presentationml/2006/ole">
              <mc:AlternateContent xmlns:mc="http://schemas.openxmlformats.org/markup-compatibility/2006">
                <mc:Choice xmlns:v="urn:schemas-microsoft-com:vml" Requires="v">
                  <p:oleObj name="Acrobat Document" r:id="rId7" imgW="4663440" imgH="6034757" progId="Acrobat.Document.2020">
                    <p:embed/>
                  </p:oleObj>
                </mc:Choice>
                <mc:Fallback>
                  <p:oleObj name="Acrobat Document" r:id="rId7" imgW="4663440" imgH="6034757" progId="Acrobat.Document.2020">
                    <p:embed/>
                    <p:pic>
                      <p:nvPicPr>
                        <p:cNvPr id="11" name="Object 10">
                          <a:extLst>
                            <a:ext uri="{FF2B5EF4-FFF2-40B4-BE49-F238E27FC236}">
                              <a16:creationId xmlns:a16="http://schemas.microsoft.com/office/drawing/2014/main" id="{3893E680-7EBF-F456-DB21-A3A2DDF210F8}"/>
                            </a:ext>
                          </a:extLst>
                        </p:cNvPr>
                        <p:cNvPicPr/>
                        <p:nvPr/>
                      </p:nvPicPr>
                      <p:blipFill>
                        <a:blip r:embed="rId8"/>
                        <a:stretch>
                          <a:fillRect/>
                        </a:stretch>
                      </p:blipFill>
                      <p:spPr>
                        <a:xfrm>
                          <a:off x="5445173" y="691115"/>
                          <a:ext cx="1630794" cy="2110439"/>
                        </a:xfrm>
                        <a:prstGeom prst="rect">
                          <a:avLst/>
                        </a:prstGeom>
                        <a:ln>
                          <a:solidFill>
                            <a:srgbClr val="000000"/>
                          </a:solidFill>
                        </a:ln>
                      </p:spPr>
                    </p:pic>
                  </p:oleObj>
                </mc:Fallback>
              </mc:AlternateContent>
            </a:graphicData>
          </a:graphic>
        </p:graphicFrame>
        <p:sp>
          <p:nvSpPr>
            <p:cNvPr id="30" name="Rectangle 29">
              <a:extLst>
                <a:ext uri="{FF2B5EF4-FFF2-40B4-BE49-F238E27FC236}">
                  <a16:creationId xmlns:a16="http://schemas.microsoft.com/office/drawing/2014/main" id="{41C4CDF5-42D8-4BCD-99FC-F850BCD319EE}"/>
                </a:ext>
              </a:extLst>
            </p:cNvPr>
            <p:cNvSpPr/>
            <p:nvPr/>
          </p:nvSpPr>
          <p:spPr>
            <a:xfrm>
              <a:off x="5059836" y="2834452"/>
              <a:ext cx="2316501" cy="646331"/>
            </a:xfrm>
            <a:prstGeom prst="rect">
              <a:avLst/>
            </a:prstGeom>
          </p:spPr>
          <p:txBody>
            <a:bodyPr wrap="square">
              <a:spAutoFit/>
            </a:bodyPr>
            <a:lstStyle/>
            <a:p>
              <a:pPr algn="ctr"/>
              <a:r>
                <a:rPr lang="en-US" b="1" dirty="0">
                  <a:solidFill>
                    <a:srgbClr val="EAEAEA"/>
                  </a:solidFill>
                  <a:latin typeface="Century Gothic" panose="020B0502020202020204" pitchFamily="34" charset="0"/>
                </a:rPr>
                <a:t>ASP Supper Grid Sheet</a:t>
              </a:r>
            </a:p>
          </p:txBody>
        </p:sp>
        <p:sp>
          <p:nvSpPr>
            <p:cNvPr id="38" name="TextBox 37">
              <a:extLst>
                <a:ext uri="{FF2B5EF4-FFF2-40B4-BE49-F238E27FC236}">
                  <a16:creationId xmlns:a16="http://schemas.microsoft.com/office/drawing/2014/main" id="{AEA53967-8755-484E-9DE9-83AD2E50909B}"/>
                </a:ext>
              </a:extLst>
            </p:cNvPr>
            <p:cNvSpPr txBox="1"/>
            <p:nvPr/>
          </p:nvSpPr>
          <p:spPr>
            <a:xfrm>
              <a:off x="5161184" y="453584"/>
              <a:ext cx="527950" cy="562630"/>
            </a:xfrm>
            <a:prstGeom prst="ellipse">
              <a:avLst/>
            </a:prstGeom>
            <a:solidFill>
              <a:srgbClr val="FFAE0D"/>
            </a:solidFill>
          </p:spPr>
          <p:txBody>
            <a:bodyPr wrap="square" rtlCol="0">
              <a:spAutoFit/>
            </a:bodyPr>
            <a:lstStyle/>
            <a:p>
              <a:pPr algn="ctr"/>
              <a:r>
                <a:rPr lang="en-US" sz="2000" b="1" dirty="0">
                  <a:solidFill>
                    <a:schemeClr val="tx2">
                      <a:lumMod val="50000"/>
                    </a:schemeClr>
                  </a:solidFill>
                </a:rPr>
                <a:t>1</a:t>
              </a:r>
            </a:p>
          </p:txBody>
        </p:sp>
      </p:grpSp>
      <p:grpSp>
        <p:nvGrpSpPr>
          <p:cNvPr id="15" name="Group 14">
            <a:extLst>
              <a:ext uri="{FF2B5EF4-FFF2-40B4-BE49-F238E27FC236}">
                <a16:creationId xmlns:a16="http://schemas.microsoft.com/office/drawing/2014/main" id="{0851E6D2-B210-D359-1293-582F561574CC}"/>
              </a:ext>
            </a:extLst>
          </p:cNvPr>
          <p:cNvGrpSpPr/>
          <p:nvPr/>
        </p:nvGrpSpPr>
        <p:grpSpPr>
          <a:xfrm>
            <a:off x="7463352" y="453584"/>
            <a:ext cx="2316501" cy="2733526"/>
            <a:chOff x="7463352" y="453584"/>
            <a:chExt cx="2316501" cy="2733526"/>
          </a:xfrm>
        </p:grpSpPr>
        <p:sp>
          <p:nvSpPr>
            <p:cNvPr id="48" name="Rectangle 47">
              <a:extLst>
                <a:ext uri="{FF2B5EF4-FFF2-40B4-BE49-F238E27FC236}">
                  <a16:creationId xmlns:a16="http://schemas.microsoft.com/office/drawing/2014/main" id="{1093DF29-B712-4EAA-B1B1-D4ECE3598651}"/>
                </a:ext>
              </a:extLst>
            </p:cNvPr>
            <p:cNvSpPr/>
            <p:nvPr/>
          </p:nvSpPr>
          <p:spPr>
            <a:xfrm>
              <a:off x="7463352" y="2817778"/>
              <a:ext cx="2316501" cy="369332"/>
            </a:xfrm>
            <a:prstGeom prst="rect">
              <a:avLst/>
            </a:prstGeom>
          </p:spPr>
          <p:txBody>
            <a:bodyPr wrap="square">
              <a:spAutoFit/>
            </a:bodyPr>
            <a:lstStyle/>
            <a:p>
              <a:pPr algn="ctr"/>
              <a:r>
                <a:rPr lang="en-US" b="1" dirty="0">
                  <a:solidFill>
                    <a:srgbClr val="EAEAEA"/>
                  </a:solidFill>
                  <a:latin typeface="Century Gothic" panose="020B0502020202020204" pitchFamily="34" charset="0"/>
                </a:rPr>
                <a:t>Community Roster</a:t>
              </a:r>
            </a:p>
          </p:txBody>
        </p:sp>
        <p:graphicFrame>
          <p:nvGraphicFramePr>
            <p:cNvPr id="12" name="Object 11">
              <a:extLst>
                <a:ext uri="{FF2B5EF4-FFF2-40B4-BE49-F238E27FC236}">
                  <a16:creationId xmlns:a16="http://schemas.microsoft.com/office/drawing/2014/main" id="{18FDBD43-ECE5-CADB-A359-67F0B75D2963}"/>
                </a:ext>
              </a:extLst>
            </p:cNvPr>
            <p:cNvGraphicFramePr>
              <a:graphicFrameLocks noChangeAspect="1"/>
            </p:cNvGraphicFramePr>
            <p:nvPr>
              <p:extLst>
                <p:ext uri="{D42A27DB-BD31-4B8C-83A1-F6EECF244321}">
                  <p14:modId xmlns:p14="http://schemas.microsoft.com/office/powerpoint/2010/main" val="888200405"/>
                </p:ext>
              </p:extLst>
            </p:nvPr>
          </p:nvGraphicFramePr>
          <p:xfrm>
            <a:off x="7824181" y="693779"/>
            <a:ext cx="1626050" cy="2103761"/>
          </p:xfrm>
          <a:graphic>
            <a:graphicData uri="http://schemas.openxmlformats.org/presentationml/2006/ole">
              <mc:AlternateContent xmlns:mc="http://schemas.openxmlformats.org/markup-compatibility/2006">
                <mc:Choice xmlns:v="urn:schemas-microsoft-com:vml" Requires="v">
                  <p:oleObj name="Acrobat Document" r:id="rId9" imgW="4663440" imgH="6034757" progId="Acrobat.Document.2020">
                    <p:embed/>
                  </p:oleObj>
                </mc:Choice>
                <mc:Fallback>
                  <p:oleObj name="Acrobat Document" r:id="rId9" imgW="4663440" imgH="6034757" progId="Acrobat.Document.2020">
                    <p:embed/>
                    <p:pic>
                      <p:nvPicPr>
                        <p:cNvPr id="12" name="Object 11">
                          <a:extLst>
                            <a:ext uri="{FF2B5EF4-FFF2-40B4-BE49-F238E27FC236}">
                              <a16:creationId xmlns:a16="http://schemas.microsoft.com/office/drawing/2014/main" id="{18FDBD43-ECE5-CADB-A359-67F0B75D2963}"/>
                            </a:ext>
                          </a:extLst>
                        </p:cNvPr>
                        <p:cNvPicPr/>
                        <p:nvPr/>
                      </p:nvPicPr>
                      <p:blipFill>
                        <a:blip r:embed="rId10"/>
                        <a:stretch>
                          <a:fillRect/>
                        </a:stretch>
                      </p:blipFill>
                      <p:spPr>
                        <a:xfrm>
                          <a:off x="7824181" y="693779"/>
                          <a:ext cx="1626050" cy="2103761"/>
                        </a:xfrm>
                        <a:prstGeom prst="rect">
                          <a:avLst/>
                        </a:prstGeom>
                      </p:spPr>
                    </p:pic>
                  </p:oleObj>
                </mc:Fallback>
              </mc:AlternateContent>
            </a:graphicData>
          </a:graphic>
        </p:graphicFrame>
        <p:sp>
          <p:nvSpPr>
            <p:cNvPr id="50" name="TextBox 49">
              <a:extLst>
                <a:ext uri="{FF2B5EF4-FFF2-40B4-BE49-F238E27FC236}">
                  <a16:creationId xmlns:a16="http://schemas.microsoft.com/office/drawing/2014/main" id="{8127B6C9-134B-4796-9F4F-6BA3B6BFED90}"/>
                </a:ext>
              </a:extLst>
            </p:cNvPr>
            <p:cNvSpPr txBox="1"/>
            <p:nvPr/>
          </p:nvSpPr>
          <p:spPr>
            <a:xfrm>
              <a:off x="7547735" y="453584"/>
              <a:ext cx="527950" cy="562630"/>
            </a:xfrm>
            <a:prstGeom prst="ellipse">
              <a:avLst/>
            </a:prstGeom>
            <a:solidFill>
              <a:srgbClr val="FFAE0D"/>
            </a:solidFill>
          </p:spPr>
          <p:txBody>
            <a:bodyPr wrap="square" rtlCol="0">
              <a:spAutoFit/>
            </a:bodyPr>
            <a:lstStyle/>
            <a:p>
              <a:pPr algn="ctr"/>
              <a:r>
                <a:rPr lang="en-US" sz="2000" b="1" dirty="0">
                  <a:solidFill>
                    <a:schemeClr val="tx2">
                      <a:lumMod val="50000"/>
                    </a:schemeClr>
                  </a:solidFill>
                </a:rPr>
                <a:t>2</a:t>
              </a:r>
            </a:p>
          </p:txBody>
        </p:sp>
      </p:grpSp>
      <p:grpSp>
        <p:nvGrpSpPr>
          <p:cNvPr id="17" name="Group 16">
            <a:extLst>
              <a:ext uri="{FF2B5EF4-FFF2-40B4-BE49-F238E27FC236}">
                <a16:creationId xmlns:a16="http://schemas.microsoft.com/office/drawing/2014/main" id="{B5AC6982-A463-3961-DCCD-5CB98B5ABE0A}"/>
              </a:ext>
            </a:extLst>
          </p:cNvPr>
          <p:cNvGrpSpPr/>
          <p:nvPr/>
        </p:nvGrpSpPr>
        <p:grpSpPr>
          <a:xfrm>
            <a:off x="5182804" y="3618644"/>
            <a:ext cx="2103950" cy="3043784"/>
            <a:chOff x="5182804" y="3618644"/>
            <a:chExt cx="2103950" cy="3043784"/>
          </a:xfrm>
        </p:grpSpPr>
        <p:sp>
          <p:nvSpPr>
            <p:cNvPr id="62" name="Rectangle 61">
              <a:extLst>
                <a:ext uri="{FF2B5EF4-FFF2-40B4-BE49-F238E27FC236}">
                  <a16:creationId xmlns:a16="http://schemas.microsoft.com/office/drawing/2014/main" id="{D4B8FFD5-3353-4FB3-B28C-A6A7146F2400}"/>
                </a:ext>
              </a:extLst>
            </p:cNvPr>
            <p:cNvSpPr/>
            <p:nvPr/>
          </p:nvSpPr>
          <p:spPr>
            <a:xfrm>
              <a:off x="5196190" y="5986537"/>
              <a:ext cx="2090564" cy="675891"/>
            </a:xfrm>
            <a:prstGeom prst="rect">
              <a:avLst/>
            </a:prstGeom>
          </p:spPr>
          <p:txBody>
            <a:bodyPr wrap="square">
              <a:spAutoFit/>
            </a:bodyPr>
            <a:lstStyle/>
            <a:p>
              <a:pPr algn="ctr">
                <a:lnSpc>
                  <a:spcPct val="70000"/>
                </a:lnSpc>
              </a:pPr>
              <a:r>
                <a:rPr lang="en-US" b="1" dirty="0">
                  <a:solidFill>
                    <a:srgbClr val="EAEAEA"/>
                  </a:solidFill>
                  <a:latin typeface="Century Gothic" panose="020B0502020202020204" pitchFamily="34" charset="0"/>
                </a:rPr>
                <a:t>FSD &amp; ASP Training Sign-In Sheets</a:t>
              </a:r>
            </a:p>
          </p:txBody>
        </p:sp>
        <p:graphicFrame>
          <p:nvGraphicFramePr>
            <p:cNvPr id="13" name="Object 12">
              <a:extLst>
                <a:ext uri="{FF2B5EF4-FFF2-40B4-BE49-F238E27FC236}">
                  <a16:creationId xmlns:a16="http://schemas.microsoft.com/office/drawing/2014/main" id="{5A7BFF39-A586-3728-4D1B-59C70156A329}"/>
                </a:ext>
              </a:extLst>
            </p:cNvPr>
            <p:cNvGraphicFramePr>
              <a:graphicFrameLocks noChangeAspect="1"/>
            </p:cNvGraphicFramePr>
            <p:nvPr>
              <p:extLst>
                <p:ext uri="{D42A27DB-BD31-4B8C-83A1-F6EECF244321}">
                  <p14:modId xmlns:p14="http://schemas.microsoft.com/office/powerpoint/2010/main" val="2334643582"/>
                </p:ext>
              </p:extLst>
            </p:nvPr>
          </p:nvGraphicFramePr>
          <p:xfrm>
            <a:off x="5383946" y="3836425"/>
            <a:ext cx="1627504" cy="2106182"/>
          </p:xfrm>
          <a:graphic>
            <a:graphicData uri="http://schemas.openxmlformats.org/presentationml/2006/ole">
              <mc:AlternateContent xmlns:mc="http://schemas.openxmlformats.org/markup-compatibility/2006">
                <mc:Choice xmlns:v="urn:schemas-microsoft-com:vml" Requires="v">
                  <p:oleObj name="Acrobat Document" r:id="rId11" imgW="3886044" imgH="5029200" progId="Acrobat.Document.2020">
                    <p:embed/>
                  </p:oleObj>
                </mc:Choice>
                <mc:Fallback>
                  <p:oleObj name="Acrobat Document" r:id="rId11" imgW="3886044" imgH="5029200" progId="Acrobat.Document.2020">
                    <p:embed/>
                    <p:pic>
                      <p:nvPicPr>
                        <p:cNvPr id="13" name="Object 12">
                          <a:extLst>
                            <a:ext uri="{FF2B5EF4-FFF2-40B4-BE49-F238E27FC236}">
                              <a16:creationId xmlns:a16="http://schemas.microsoft.com/office/drawing/2014/main" id="{5A7BFF39-A586-3728-4D1B-59C70156A329}"/>
                            </a:ext>
                          </a:extLst>
                        </p:cNvPr>
                        <p:cNvPicPr/>
                        <p:nvPr/>
                      </p:nvPicPr>
                      <p:blipFill>
                        <a:blip r:embed="rId12"/>
                        <a:stretch>
                          <a:fillRect/>
                        </a:stretch>
                      </p:blipFill>
                      <p:spPr>
                        <a:xfrm>
                          <a:off x="5383946" y="3836425"/>
                          <a:ext cx="1627504" cy="2106182"/>
                        </a:xfrm>
                        <a:prstGeom prst="rect">
                          <a:avLst/>
                        </a:prstGeom>
                      </p:spPr>
                    </p:pic>
                  </p:oleObj>
                </mc:Fallback>
              </mc:AlternateContent>
            </a:graphicData>
          </a:graphic>
        </p:graphicFrame>
        <p:sp>
          <p:nvSpPr>
            <p:cNvPr id="63" name="TextBox 62">
              <a:extLst>
                <a:ext uri="{FF2B5EF4-FFF2-40B4-BE49-F238E27FC236}">
                  <a16:creationId xmlns:a16="http://schemas.microsoft.com/office/drawing/2014/main" id="{AFCF17A7-2098-4433-B18E-EE7C092B345A}"/>
                </a:ext>
              </a:extLst>
            </p:cNvPr>
            <p:cNvSpPr txBox="1"/>
            <p:nvPr/>
          </p:nvSpPr>
          <p:spPr>
            <a:xfrm>
              <a:off x="5182804" y="3618644"/>
              <a:ext cx="527950" cy="562630"/>
            </a:xfrm>
            <a:prstGeom prst="ellipse">
              <a:avLst/>
            </a:prstGeom>
            <a:solidFill>
              <a:srgbClr val="FFAE0D"/>
            </a:solidFill>
          </p:spPr>
          <p:txBody>
            <a:bodyPr wrap="square" rtlCol="0">
              <a:spAutoFit/>
            </a:bodyPr>
            <a:lstStyle/>
            <a:p>
              <a:pPr algn="ctr"/>
              <a:r>
                <a:rPr lang="en-US" sz="2000" b="1" dirty="0">
                  <a:solidFill>
                    <a:schemeClr val="tx2">
                      <a:lumMod val="50000"/>
                    </a:schemeClr>
                  </a:solidFill>
                </a:rPr>
                <a:t>4</a:t>
              </a:r>
            </a:p>
          </p:txBody>
        </p:sp>
      </p:grpSp>
      <p:sp>
        <p:nvSpPr>
          <p:cNvPr id="20" name="Flowchart: Connector 19">
            <a:extLst>
              <a:ext uri="{FF2B5EF4-FFF2-40B4-BE49-F238E27FC236}">
                <a16:creationId xmlns:a16="http://schemas.microsoft.com/office/drawing/2014/main" id="{BA0F1F9D-F0FD-560D-BC6B-5C08CDA502F7}"/>
              </a:ext>
            </a:extLst>
          </p:cNvPr>
          <p:cNvSpPr/>
          <p:nvPr/>
        </p:nvSpPr>
        <p:spPr>
          <a:xfrm>
            <a:off x="4314569" y="5724926"/>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EB3AEF25-63E5-3DB2-2437-0ED58569D3AD}"/>
              </a:ext>
            </a:extLst>
          </p:cNvPr>
          <p:cNvSpPr/>
          <p:nvPr/>
        </p:nvSpPr>
        <p:spPr>
          <a:xfrm>
            <a:off x="3874953" y="6417599"/>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5774421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7202">
        <p159:morph option="byObject"/>
      </p:transition>
    </mc:Choice>
    <mc:Fallback xmlns="">
      <p:transition spd="slow" advTm="3720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E716817-E799-7755-2F29-26F4AB24EC0C}"/>
              </a:ext>
            </a:extLst>
          </p:cNvPr>
          <p:cNvSpPr/>
          <p:nvPr/>
        </p:nvSpPr>
        <p:spPr>
          <a:xfrm>
            <a:off x="4957011" y="0"/>
            <a:ext cx="7267814" cy="6858000"/>
          </a:xfrm>
          <a:prstGeom prst="rect">
            <a:avLst/>
          </a:prstGeom>
          <a:solidFill>
            <a:srgbClr val="7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177108" y="494737"/>
            <a:ext cx="4483517" cy="6095179"/>
          </a:xfrm>
        </p:spPr>
        <p:txBody>
          <a:bodyPr>
            <a:normAutofit/>
          </a:bodyPr>
          <a:lstStyle/>
          <a:p>
            <a:r>
              <a:rPr lang="en-US" sz="9600" b="1" dirty="0">
                <a:solidFill>
                  <a:srgbClr val="FFFFFF"/>
                </a:solidFill>
              </a:rPr>
              <a:t>How often are these forms submitted?</a:t>
            </a:r>
          </a:p>
        </p:txBody>
      </p:sp>
      <p:sp>
        <p:nvSpPr>
          <p:cNvPr id="22" name="Rectangle 21">
            <a:extLst>
              <a:ext uri="{FF2B5EF4-FFF2-40B4-BE49-F238E27FC236}">
                <a16:creationId xmlns:a16="http://schemas.microsoft.com/office/drawing/2014/main" id="{EFDF2720-EABE-4240-B006-53E25B6930DF}"/>
              </a:ext>
            </a:extLst>
          </p:cNvPr>
          <p:cNvSpPr/>
          <p:nvPr/>
        </p:nvSpPr>
        <p:spPr>
          <a:xfrm>
            <a:off x="7300380" y="5792962"/>
            <a:ext cx="2311851" cy="1015663"/>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i="0" u="none" strike="noStrike" kern="1200" cap="none" spc="0" normalizeH="0" baseline="0" noProof="0" dirty="0">
                <a:ln>
                  <a:noFill/>
                </a:ln>
                <a:solidFill>
                  <a:srgbClr val="FFFFFF"/>
                </a:solidFill>
                <a:effectLst/>
                <a:uLnTx/>
                <a:uFillTx/>
                <a:latin typeface="Century Gothic" panose="020B0502020202020204" pitchFamily="34" charset="0"/>
              </a:rPr>
              <a:t>DAILY</a:t>
            </a:r>
          </a:p>
        </p:txBody>
      </p:sp>
      <p:sp>
        <p:nvSpPr>
          <p:cNvPr id="23" name="Rectangle 22">
            <a:extLst>
              <a:ext uri="{FF2B5EF4-FFF2-40B4-BE49-F238E27FC236}">
                <a16:creationId xmlns:a16="http://schemas.microsoft.com/office/drawing/2014/main" id="{91BFFD7B-AE33-46E6-AA52-31F8A45140E6}"/>
              </a:ext>
            </a:extLst>
          </p:cNvPr>
          <p:cNvSpPr/>
          <p:nvPr/>
        </p:nvSpPr>
        <p:spPr>
          <a:xfrm>
            <a:off x="7300379" y="5814665"/>
            <a:ext cx="2311851" cy="1015663"/>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i="0" u="none" strike="noStrike" kern="1200" cap="none" spc="0" normalizeH="0" baseline="0" noProof="0" dirty="0">
                <a:ln>
                  <a:noFill/>
                </a:ln>
                <a:solidFill>
                  <a:srgbClr val="FFFFFF"/>
                </a:solidFill>
                <a:effectLst/>
                <a:uLnTx/>
                <a:uFillTx/>
                <a:latin typeface="Century Gothic" panose="020B0502020202020204" pitchFamily="34" charset="0"/>
              </a:rPr>
              <a:t>DAILY</a:t>
            </a:r>
          </a:p>
        </p:txBody>
      </p:sp>
      <p:sp>
        <p:nvSpPr>
          <p:cNvPr id="24" name="Rectangle 23">
            <a:extLst>
              <a:ext uri="{FF2B5EF4-FFF2-40B4-BE49-F238E27FC236}">
                <a16:creationId xmlns:a16="http://schemas.microsoft.com/office/drawing/2014/main" id="{105B6E69-0BBA-4541-B4C7-D6A471039BE5}"/>
              </a:ext>
            </a:extLst>
          </p:cNvPr>
          <p:cNvSpPr/>
          <p:nvPr/>
        </p:nvSpPr>
        <p:spPr>
          <a:xfrm>
            <a:off x="6837004" y="5810799"/>
            <a:ext cx="3013967" cy="1015663"/>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i="0" u="none" strike="noStrike" kern="1200" cap="none" spc="0" normalizeH="0" baseline="0" noProof="0" dirty="0">
                <a:ln>
                  <a:noFill/>
                </a:ln>
                <a:solidFill>
                  <a:srgbClr val="FFFFFF"/>
                </a:solidFill>
                <a:effectLst/>
                <a:uLnTx/>
                <a:uFillTx/>
                <a:latin typeface="Century Gothic" panose="020B0502020202020204" pitchFamily="34" charset="0"/>
              </a:rPr>
              <a:t>WEEKLY</a:t>
            </a:r>
          </a:p>
        </p:txBody>
      </p:sp>
      <p:grpSp>
        <p:nvGrpSpPr>
          <p:cNvPr id="11" name="Group 10">
            <a:extLst>
              <a:ext uri="{FF2B5EF4-FFF2-40B4-BE49-F238E27FC236}">
                <a16:creationId xmlns:a16="http://schemas.microsoft.com/office/drawing/2014/main" id="{C4B9D68A-EE1A-2ECB-CE55-7406CC3DCFBA}"/>
              </a:ext>
            </a:extLst>
          </p:cNvPr>
          <p:cNvGrpSpPr/>
          <p:nvPr/>
        </p:nvGrpSpPr>
        <p:grpSpPr>
          <a:xfrm>
            <a:off x="5477561" y="76328"/>
            <a:ext cx="5867312" cy="4973515"/>
            <a:chOff x="9685211" y="110697"/>
            <a:chExt cx="5867312" cy="4973515"/>
          </a:xfrm>
        </p:grpSpPr>
        <p:pic>
          <p:nvPicPr>
            <p:cNvPr id="18" name="Picture 17">
              <a:extLst>
                <a:ext uri="{FF2B5EF4-FFF2-40B4-BE49-F238E27FC236}">
                  <a16:creationId xmlns:a16="http://schemas.microsoft.com/office/drawing/2014/main" id="{03A82C77-7205-4DF2-B9A4-6F29DA8813C4}"/>
                </a:ext>
              </a:extLst>
            </p:cNvPr>
            <p:cNvPicPr>
              <a:picLocks noChangeAspect="1"/>
            </p:cNvPicPr>
            <p:nvPr/>
          </p:nvPicPr>
          <p:blipFill>
            <a:blip r:embed="rId4"/>
            <a:srcRect/>
            <a:stretch/>
          </p:blipFill>
          <p:spPr>
            <a:xfrm>
              <a:off x="9904014" y="1359591"/>
              <a:ext cx="5295246" cy="3724621"/>
            </a:xfrm>
            <a:prstGeom prst="rect">
              <a:avLst/>
            </a:prstGeom>
            <a:ln w="19050">
              <a:noFill/>
            </a:ln>
          </p:spPr>
        </p:pic>
        <p:sp>
          <p:nvSpPr>
            <p:cNvPr id="28" name="Rectangle 27">
              <a:extLst>
                <a:ext uri="{FF2B5EF4-FFF2-40B4-BE49-F238E27FC236}">
                  <a16:creationId xmlns:a16="http://schemas.microsoft.com/office/drawing/2014/main" id="{58DA04A9-D115-4446-98AD-A2E78B94A369}"/>
                </a:ext>
              </a:extLst>
            </p:cNvPr>
            <p:cNvSpPr/>
            <p:nvPr/>
          </p:nvSpPr>
          <p:spPr>
            <a:xfrm>
              <a:off x="9685211" y="110697"/>
              <a:ext cx="5867312"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50" normalizeH="0" baseline="0" noProof="0" dirty="0">
                  <a:ln>
                    <a:noFill/>
                  </a:ln>
                  <a:solidFill>
                    <a:srgbClr val="FFFFFF"/>
                  </a:solidFill>
                  <a:effectLst/>
                  <a:uLnTx/>
                  <a:uFillTx/>
                  <a:latin typeface="Century Gothic" panose="020B0502020202020204" pitchFamily="34" charset="0"/>
                </a:rPr>
                <a:t>Program Attendance</a:t>
              </a:r>
              <a:r>
                <a:rPr kumimoji="0" lang="en-US" sz="3600" b="1" i="0" u="none" strike="noStrike" kern="1200" cap="none" spc="-150" normalizeH="0" noProof="0" dirty="0">
                  <a:ln>
                    <a:noFill/>
                  </a:ln>
                  <a:solidFill>
                    <a:srgbClr val="FFFFFF"/>
                  </a:solidFill>
                  <a:effectLst/>
                  <a:uLnTx/>
                  <a:uFillTx/>
                  <a:latin typeface="Century Gothic" panose="020B0502020202020204" pitchFamily="34" charset="0"/>
                </a:rPr>
                <a:t> Roster</a:t>
              </a:r>
              <a:endParaRPr kumimoji="0" lang="en-US" sz="3600" b="1" i="0" u="none" strike="noStrike" kern="1200" cap="none" spc="-150" normalizeH="0" baseline="0" noProof="0" dirty="0">
                <a:ln>
                  <a:noFill/>
                </a:ln>
                <a:solidFill>
                  <a:srgbClr val="FFFFFF"/>
                </a:solidFill>
                <a:effectLst/>
                <a:uLnTx/>
                <a:uFillTx/>
                <a:latin typeface="Century Gothic" panose="020B0502020202020204" pitchFamily="34" charset="0"/>
              </a:endParaRPr>
            </a:p>
          </p:txBody>
        </p:sp>
      </p:grpSp>
      <p:grpSp>
        <p:nvGrpSpPr>
          <p:cNvPr id="9" name="Group 8">
            <a:extLst>
              <a:ext uri="{FF2B5EF4-FFF2-40B4-BE49-F238E27FC236}">
                <a16:creationId xmlns:a16="http://schemas.microsoft.com/office/drawing/2014/main" id="{94212A82-8F81-E116-233B-8F944F5903FC}"/>
              </a:ext>
            </a:extLst>
          </p:cNvPr>
          <p:cNvGrpSpPr/>
          <p:nvPr/>
        </p:nvGrpSpPr>
        <p:grpSpPr>
          <a:xfrm>
            <a:off x="5956154" y="66272"/>
            <a:ext cx="4775666" cy="5695152"/>
            <a:chOff x="6248953" y="115647"/>
            <a:chExt cx="4775666" cy="5695152"/>
          </a:xfrm>
        </p:grpSpPr>
        <p:pic>
          <p:nvPicPr>
            <p:cNvPr id="16" name="Picture 15">
              <a:extLst>
                <a:ext uri="{FF2B5EF4-FFF2-40B4-BE49-F238E27FC236}">
                  <a16:creationId xmlns:a16="http://schemas.microsoft.com/office/drawing/2014/main" id="{3AB89AEB-EED9-497A-9B16-DBEF14D11E95}"/>
                </a:ext>
              </a:extLst>
            </p:cNvPr>
            <p:cNvPicPr>
              <a:picLocks noChangeAspect="1"/>
            </p:cNvPicPr>
            <p:nvPr/>
          </p:nvPicPr>
          <p:blipFill>
            <a:blip r:embed="rId5"/>
            <a:stretch>
              <a:fillRect/>
            </a:stretch>
          </p:blipFill>
          <p:spPr>
            <a:xfrm>
              <a:off x="7661342" y="2274249"/>
              <a:ext cx="1950889" cy="2536156"/>
            </a:xfrm>
            <a:prstGeom prst="rect">
              <a:avLst/>
            </a:prstGeom>
            <a:ln w="19050">
              <a:solidFill>
                <a:srgbClr val="000000"/>
              </a:solidFill>
            </a:ln>
          </p:spPr>
        </p:pic>
        <p:sp>
          <p:nvSpPr>
            <p:cNvPr id="25" name="Rectangle 24">
              <a:extLst>
                <a:ext uri="{FF2B5EF4-FFF2-40B4-BE49-F238E27FC236}">
                  <a16:creationId xmlns:a16="http://schemas.microsoft.com/office/drawing/2014/main" id="{F7187149-1713-4686-893D-C358A1023BE5}"/>
                </a:ext>
              </a:extLst>
            </p:cNvPr>
            <p:cNvSpPr/>
            <p:nvPr/>
          </p:nvSpPr>
          <p:spPr>
            <a:xfrm>
              <a:off x="6248953" y="115647"/>
              <a:ext cx="4775666"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50" normalizeH="0" baseline="0" noProof="0" dirty="0">
                  <a:ln>
                    <a:noFill/>
                  </a:ln>
                  <a:solidFill>
                    <a:srgbClr val="FFFFFF"/>
                  </a:solidFill>
                  <a:effectLst/>
                  <a:uLnTx/>
                  <a:uFillTx/>
                  <a:latin typeface="Century Gothic" panose="020B0502020202020204" pitchFamily="34" charset="0"/>
                </a:rPr>
                <a:t>ASP Supper Grid Sheet</a:t>
              </a:r>
            </a:p>
          </p:txBody>
        </p:sp>
        <p:graphicFrame>
          <p:nvGraphicFramePr>
            <p:cNvPr id="2" name="Object 1">
              <a:extLst>
                <a:ext uri="{FF2B5EF4-FFF2-40B4-BE49-F238E27FC236}">
                  <a16:creationId xmlns:a16="http://schemas.microsoft.com/office/drawing/2014/main" id="{B7067B17-6010-49AF-BDC4-CA1D5F1D444D}"/>
                </a:ext>
              </a:extLst>
            </p:cNvPr>
            <p:cNvGraphicFramePr>
              <a:graphicFrameLocks noChangeAspect="1"/>
            </p:cNvGraphicFramePr>
            <p:nvPr/>
          </p:nvGraphicFramePr>
          <p:xfrm>
            <a:off x="6603983" y="834660"/>
            <a:ext cx="3846046" cy="4976139"/>
          </p:xfrm>
          <a:graphic>
            <a:graphicData uri="http://schemas.openxmlformats.org/presentationml/2006/ole">
              <mc:AlternateContent xmlns:mc="http://schemas.openxmlformats.org/markup-compatibility/2006">
                <mc:Choice xmlns:v="urn:schemas-microsoft-com:vml" Requires="v">
                  <p:oleObj name="Acrobat Document" r:id="rId6" imgW="4663440" imgH="6034757" progId="Acrobat.Document.2020">
                    <p:embed/>
                  </p:oleObj>
                </mc:Choice>
                <mc:Fallback>
                  <p:oleObj name="Acrobat Document" r:id="rId6" imgW="4663440" imgH="6034757" progId="Acrobat.Document.2020">
                    <p:embed/>
                    <p:pic>
                      <p:nvPicPr>
                        <p:cNvPr id="2" name="Object 1">
                          <a:extLst>
                            <a:ext uri="{FF2B5EF4-FFF2-40B4-BE49-F238E27FC236}">
                              <a16:creationId xmlns:a16="http://schemas.microsoft.com/office/drawing/2014/main" id="{B7067B17-6010-49AF-BDC4-CA1D5F1D444D}"/>
                            </a:ext>
                          </a:extLst>
                        </p:cNvPr>
                        <p:cNvPicPr/>
                        <p:nvPr/>
                      </p:nvPicPr>
                      <p:blipFill>
                        <a:blip r:embed="rId7"/>
                        <a:stretch>
                          <a:fillRect/>
                        </a:stretch>
                      </p:blipFill>
                      <p:spPr>
                        <a:xfrm>
                          <a:off x="6603983" y="834660"/>
                          <a:ext cx="3846046" cy="4976139"/>
                        </a:xfrm>
                        <a:prstGeom prst="rect">
                          <a:avLst/>
                        </a:prstGeom>
                        <a:ln>
                          <a:solidFill>
                            <a:srgbClr val="000000"/>
                          </a:solidFill>
                        </a:ln>
                      </p:spPr>
                    </p:pic>
                  </p:oleObj>
                </mc:Fallback>
              </mc:AlternateContent>
            </a:graphicData>
          </a:graphic>
        </p:graphicFrame>
      </p:grpSp>
      <p:grpSp>
        <p:nvGrpSpPr>
          <p:cNvPr id="10" name="Group 9">
            <a:extLst>
              <a:ext uri="{FF2B5EF4-FFF2-40B4-BE49-F238E27FC236}">
                <a16:creationId xmlns:a16="http://schemas.microsoft.com/office/drawing/2014/main" id="{789DA6B1-4CD0-5291-5457-AC582906F3CD}"/>
              </a:ext>
            </a:extLst>
          </p:cNvPr>
          <p:cNvGrpSpPr/>
          <p:nvPr/>
        </p:nvGrpSpPr>
        <p:grpSpPr>
          <a:xfrm>
            <a:off x="6243171" y="49375"/>
            <a:ext cx="3948517" cy="5684597"/>
            <a:chOff x="10919066" y="-32498"/>
            <a:chExt cx="3948517" cy="5684597"/>
          </a:xfrm>
        </p:grpSpPr>
        <p:sp>
          <p:nvSpPr>
            <p:cNvPr id="27" name="Rectangle 26">
              <a:extLst>
                <a:ext uri="{FF2B5EF4-FFF2-40B4-BE49-F238E27FC236}">
                  <a16:creationId xmlns:a16="http://schemas.microsoft.com/office/drawing/2014/main" id="{64C432EA-1F3F-4928-8B83-7BCCC29654C1}"/>
                </a:ext>
              </a:extLst>
            </p:cNvPr>
            <p:cNvSpPr/>
            <p:nvPr/>
          </p:nvSpPr>
          <p:spPr>
            <a:xfrm>
              <a:off x="10919066" y="-32498"/>
              <a:ext cx="3948517"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50" normalizeH="0" baseline="0" noProof="0" dirty="0">
                  <a:ln>
                    <a:noFill/>
                  </a:ln>
                  <a:solidFill>
                    <a:srgbClr val="FFFFFF"/>
                  </a:solidFill>
                  <a:effectLst/>
                  <a:uLnTx/>
                  <a:uFillTx/>
                  <a:latin typeface="Century Gothic" panose="020B0502020202020204" pitchFamily="34" charset="0"/>
                </a:rPr>
                <a:t>Community Roster</a:t>
              </a:r>
            </a:p>
          </p:txBody>
        </p:sp>
        <p:graphicFrame>
          <p:nvGraphicFramePr>
            <p:cNvPr id="3" name="Object 2">
              <a:extLst>
                <a:ext uri="{FF2B5EF4-FFF2-40B4-BE49-F238E27FC236}">
                  <a16:creationId xmlns:a16="http://schemas.microsoft.com/office/drawing/2014/main" id="{7E8E067C-00FC-D1DA-61E1-3617F580557A}"/>
                </a:ext>
              </a:extLst>
            </p:cNvPr>
            <p:cNvGraphicFramePr>
              <a:graphicFrameLocks noChangeAspect="1"/>
            </p:cNvGraphicFramePr>
            <p:nvPr/>
          </p:nvGraphicFramePr>
          <p:xfrm>
            <a:off x="11005696" y="722140"/>
            <a:ext cx="3811675" cy="4929959"/>
          </p:xfrm>
          <a:graphic>
            <a:graphicData uri="http://schemas.openxmlformats.org/presentationml/2006/ole">
              <mc:AlternateContent xmlns:mc="http://schemas.openxmlformats.org/markup-compatibility/2006">
                <mc:Choice xmlns:v="urn:schemas-microsoft-com:vml" Requires="v">
                  <p:oleObj name="Acrobat Document" r:id="rId8" imgW="4663440" imgH="6034757" progId="Acrobat.Document.2020">
                    <p:embed/>
                  </p:oleObj>
                </mc:Choice>
                <mc:Fallback>
                  <p:oleObj name="Acrobat Document" r:id="rId8" imgW="4663440" imgH="6034757" progId="Acrobat.Document.2020">
                    <p:embed/>
                    <p:pic>
                      <p:nvPicPr>
                        <p:cNvPr id="3" name="Object 2">
                          <a:extLst>
                            <a:ext uri="{FF2B5EF4-FFF2-40B4-BE49-F238E27FC236}">
                              <a16:creationId xmlns:a16="http://schemas.microsoft.com/office/drawing/2014/main" id="{7E8E067C-00FC-D1DA-61E1-3617F580557A}"/>
                            </a:ext>
                          </a:extLst>
                        </p:cNvPr>
                        <p:cNvPicPr/>
                        <p:nvPr/>
                      </p:nvPicPr>
                      <p:blipFill>
                        <a:blip r:embed="rId9"/>
                        <a:stretch>
                          <a:fillRect/>
                        </a:stretch>
                      </p:blipFill>
                      <p:spPr>
                        <a:xfrm>
                          <a:off x="11005696" y="722140"/>
                          <a:ext cx="3811675" cy="4929959"/>
                        </a:xfrm>
                        <a:prstGeom prst="rect">
                          <a:avLst/>
                        </a:prstGeom>
                        <a:ln>
                          <a:solidFill>
                            <a:srgbClr val="000000"/>
                          </a:solidFill>
                        </a:ln>
                      </p:spPr>
                    </p:pic>
                  </p:oleObj>
                </mc:Fallback>
              </mc:AlternateContent>
            </a:graphicData>
          </a:graphic>
        </p:graphicFrame>
      </p:grpSp>
      <p:sp>
        <p:nvSpPr>
          <p:cNvPr id="14" name="Flowchart: Connector 13">
            <a:extLst>
              <a:ext uri="{FF2B5EF4-FFF2-40B4-BE49-F238E27FC236}">
                <a16:creationId xmlns:a16="http://schemas.microsoft.com/office/drawing/2014/main" id="{ADE7B5A6-63CF-AFFE-1EA8-5AC5714ED6D9}"/>
              </a:ext>
            </a:extLst>
          </p:cNvPr>
          <p:cNvSpPr/>
          <p:nvPr/>
        </p:nvSpPr>
        <p:spPr>
          <a:xfrm>
            <a:off x="4558993" y="5658433"/>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7E1F35E9-6821-C268-24FB-7781A08FEB3F}"/>
              </a:ext>
            </a:extLst>
          </p:cNvPr>
          <p:cNvSpPr/>
          <p:nvPr/>
        </p:nvSpPr>
        <p:spPr>
          <a:xfrm>
            <a:off x="4119377" y="6351106"/>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917711727"/>
      </p:ext>
    </p:extLst>
  </p:cSld>
  <p:clrMapOvr>
    <a:masterClrMapping/>
  </p:clrMapOvr>
  <mc:AlternateContent xmlns:mc="http://schemas.openxmlformats.org/markup-compatibility/2006" xmlns:p159="http://schemas.microsoft.com/office/powerpoint/2015/09/main">
    <mc:Choice Requires="p159">
      <p:transition spd="slow" advTm="81761">
        <p159:morph option="byObject"/>
      </p:transition>
    </mc:Choice>
    <mc:Fallback xmlns="">
      <p:transition spd="slow" advTm="8176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9"/>
                                        </p:tgtEl>
                                        <p:attrNameLst>
                                          <p:attrName>style.visibility</p:attrName>
                                        </p:attrNameLst>
                                      </p:cBhvr>
                                      <p:to>
                                        <p:strVal val="hidden"/>
                                      </p:to>
                                    </p:set>
                                  </p:childTnLst>
                                </p:cTn>
                              </p:par>
                              <p:par>
                                <p:cTn id="16" presetID="1" presetClass="exit" presetSubtype="0" fill="hold" grpId="1" nodeType="withEffect">
                                  <p:stCondLst>
                                    <p:cond delay="0"/>
                                  </p:stCondLst>
                                  <p:childTnLst>
                                    <p:set>
                                      <p:cBhvr>
                                        <p:cTn id="17" dur="1" fill="hold">
                                          <p:stCondLst>
                                            <p:cond delay="0"/>
                                          </p:stCondLst>
                                        </p:cTn>
                                        <p:tgtEl>
                                          <p:spTgt spid="2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0"/>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2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11"/>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23" grpId="0"/>
      <p:bldP spid="23" grpId="1"/>
      <p:bldP spid="24" grpId="0"/>
      <p:bldP spid="24" grpId="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57A5BB-8D9F-7CD2-BB64-A2521B0B91B0}"/>
              </a:ext>
            </a:extLst>
          </p:cNvPr>
          <p:cNvSpPr/>
          <p:nvPr/>
        </p:nvSpPr>
        <p:spPr>
          <a:xfrm>
            <a:off x="3673642" y="0"/>
            <a:ext cx="8551183" cy="6858000"/>
          </a:xfrm>
          <a:prstGeom prst="rect">
            <a:avLst/>
          </a:prstGeom>
          <a:solidFill>
            <a:srgbClr val="7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Flowchart: Connector 2">
            <a:extLst>
              <a:ext uri="{FF2B5EF4-FFF2-40B4-BE49-F238E27FC236}">
                <a16:creationId xmlns:a16="http://schemas.microsoft.com/office/drawing/2014/main" id="{F1C581C3-5E3D-47C5-84B0-36145049D508}"/>
              </a:ext>
            </a:extLst>
          </p:cNvPr>
          <p:cNvSpPr/>
          <p:nvPr/>
        </p:nvSpPr>
        <p:spPr>
          <a:xfrm>
            <a:off x="4637994" y="0"/>
            <a:ext cx="3120571" cy="2167697"/>
          </a:xfrm>
          <a:prstGeom prst="flowChartConnector">
            <a:avLst/>
          </a:prstGeom>
          <a:solidFill>
            <a:schemeClr val="bg1"/>
          </a:solidFill>
          <a:ln w="127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lnSpc>
                <a:spcPct val="70000"/>
              </a:lnSpc>
              <a:defRPr/>
            </a:pPr>
            <a:r>
              <a:rPr lang="en-US" sz="2450" dirty="0">
                <a:solidFill>
                  <a:srgbClr val="000000"/>
                </a:solidFill>
              </a:rPr>
              <a:t>Student attempts to walk out of campus with the supper meal.</a:t>
            </a:r>
          </a:p>
        </p:txBody>
      </p:sp>
      <p:sp>
        <p:nvSpPr>
          <p:cNvPr id="11" name="Flowchart: Connector 10">
            <a:extLst>
              <a:ext uri="{FF2B5EF4-FFF2-40B4-BE49-F238E27FC236}">
                <a16:creationId xmlns:a16="http://schemas.microsoft.com/office/drawing/2014/main" id="{35934073-70AB-4050-B939-2EDC2BD89D5A}"/>
              </a:ext>
            </a:extLst>
          </p:cNvPr>
          <p:cNvSpPr/>
          <p:nvPr/>
        </p:nvSpPr>
        <p:spPr>
          <a:xfrm>
            <a:off x="4650696" y="2345151"/>
            <a:ext cx="3120571" cy="2167697"/>
          </a:xfrm>
          <a:prstGeom prst="flowChartConnector">
            <a:avLst/>
          </a:prstGeom>
          <a:solidFill>
            <a:schemeClr val="bg1"/>
          </a:solidFill>
          <a:ln w="127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lnSpc>
                <a:spcPct val="70000"/>
              </a:lnSpc>
              <a:defRPr/>
            </a:pPr>
            <a:r>
              <a:rPr lang="en-US" sz="2450" dirty="0">
                <a:solidFill>
                  <a:srgbClr val="000000"/>
                </a:solidFill>
              </a:rPr>
              <a:t>Parent is rude or is upset after being reminded of rules.</a:t>
            </a:r>
          </a:p>
        </p:txBody>
      </p:sp>
      <p:sp>
        <p:nvSpPr>
          <p:cNvPr id="12" name="Flowchart: Connector 11">
            <a:extLst>
              <a:ext uri="{FF2B5EF4-FFF2-40B4-BE49-F238E27FC236}">
                <a16:creationId xmlns:a16="http://schemas.microsoft.com/office/drawing/2014/main" id="{1E58AA5D-B9CD-4AF5-A3C5-B699C2DD4849}"/>
              </a:ext>
            </a:extLst>
          </p:cNvPr>
          <p:cNvSpPr/>
          <p:nvPr/>
        </p:nvSpPr>
        <p:spPr>
          <a:xfrm>
            <a:off x="4637993" y="4659520"/>
            <a:ext cx="3120571" cy="2167697"/>
          </a:xfrm>
          <a:prstGeom prst="flowChartConnector">
            <a:avLst/>
          </a:prstGeom>
          <a:solidFill>
            <a:schemeClr val="bg1"/>
          </a:solidFill>
          <a:ln w="127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lnSpc>
                <a:spcPct val="70000"/>
              </a:lnSpc>
              <a:defRPr/>
            </a:pPr>
            <a:r>
              <a:rPr lang="en-US" sz="2450" dirty="0">
                <a:solidFill>
                  <a:srgbClr val="000000"/>
                </a:solidFill>
              </a:rPr>
              <a:t>Despite your efforts, supper regulations are not being followed.</a:t>
            </a:r>
          </a:p>
        </p:txBody>
      </p:sp>
      <p:sp>
        <p:nvSpPr>
          <p:cNvPr id="23" name="Flowchart: Connector 22">
            <a:extLst>
              <a:ext uri="{FF2B5EF4-FFF2-40B4-BE49-F238E27FC236}">
                <a16:creationId xmlns:a16="http://schemas.microsoft.com/office/drawing/2014/main" id="{E26C7725-67A4-4EA5-8DC5-26D71B477578}"/>
              </a:ext>
            </a:extLst>
          </p:cNvPr>
          <p:cNvSpPr/>
          <p:nvPr/>
        </p:nvSpPr>
        <p:spPr>
          <a:xfrm>
            <a:off x="8951916" y="3857"/>
            <a:ext cx="3120571" cy="2163839"/>
          </a:xfrm>
          <a:prstGeom prst="flowChartConnector">
            <a:avLst/>
          </a:prstGeom>
          <a:solidFill>
            <a:schemeClr val="bg1"/>
          </a:solidFill>
          <a:ln w="127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lnSpc>
                <a:spcPct val="70000"/>
              </a:lnSpc>
              <a:defRPr/>
            </a:pPr>
            <a:r>
              <a:rPr lang="en-US" sz="2450" dirty="0">
                <a:solidFill>
                  <a:srgbClr val="000000"/>
                </a:solidFill>
              </a:rPr>
              <a:t>Redirect students to eat in the designated eating area.</a:t>
            </a:r>
          </a:p>
        </p:txBody>
      </p:sp>
      <p:sp>
        <p:nvSpPr>
          <p:cNvPr id="24" name="Flowchart: Connector 23">
            <a:extLst>
              <a:ext uri="{FF2B5EF4-FFF2-40B4-BE49-F238E27FC236}">
                <a16:creationId xmlns:a16="http://schemas.microsoft.com/office/drawing/2014/main" id="{8A03E036-22DF-46FF-AFA7-68B151E73C75}"/>
              </a:ext>
            </a:extLst>
          </p:cNvPr>
          <p:cNvSpPr/>
          <p:nvPr/>
        </p:nvSpPr>
        <p:spPr>
          <a:xfrm>
            <a:off x="8951914" y="2333620"/>
            <a:ext cx="3120571" cy="2163837"/>
          </a:xfrm>
          <a:prstGeom prst="flowChartConnector">
            <a:avLst/>
          </a:prstGeom>
          <a:solidFill>
            <a:schemeClr val="bg1"/>
          </a:solidFill>
          <a:ln w="127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lnSpc>
                <a:spcPct val="70000"/>
              </a:lnSpc>
              <a:defRPr/>
            </a:pPr>
            <a:r>
              <a:rPr lang="en-US" sz="2450" dirty="0">
                <a:solidFill>
                  <a:srgbClr val="000000"/>
                </a:solidFill>
              </a:rPr>
              <a:t>Inform administration of the incident and request assistance.</a:t>
            </a:r>
          </a:p>
        </p:txBody>
      </p:sp>
      <p:sp>
        <p:nvSpPr>
          <p:cNvPr id="26" name="Flowchart: Connector 25">
            <a:extLst>
              <a:ext uri="{FF2B5EF4-FFF2-40B4-BE49-F238E27FC236}">
                <a16:creationId xmlns:a16="http://schemas.microsoft.com/office/drawing/2014/main" id="{64F7B5A6-C18C-4002-A844-D07887C620C4}"/>
              </a:ext>
            </a:extLst>
          </p:cNvPr>
          <p:cNvSpPr/>
          <p:nvPr/>
        </p:nvSpPr>
        <p:spPr>
          <a:xfrm>
            <a:off x="8951915" y="4663382"/>
            <a:ext cx="3120571" cy="2163835"/>
          </a:xfrm>
          <a:prstGeom prst="flowChartConnector">
            <a:avLst/>
          </a:prstGeom>
          <a:solidFill>
            <a:schemeClr val="bg1"/>
          </a:solidFill>
          <a:ln w="127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lnSpc>
                <a:spcPct val="70000"/>
              </a:lnSpc>
              <a:defRPr/>
            </a:pPr>
            <a:r>
              <a:rPr lang="en-US" sz="2450" dirty="0">
                <a:solidFill>
                  <a:srgbClr val="000000"/>
                </a:solidFill>
              </a:rPr>
              <a:t>Inform AFSS that </a:t>
            </a:r>
          </a:p>
          <a:p>
            <a:pPr lvl="0" algn="ctr">
              <a:lnSpc>
                <a:spcPct val="70000"/>
              </a:lnSpc>
              <a:defRPr/>
            </a:pPr>
            <a:r>
              <a:rPr lang="en-US" sz="2450" dirty="0">
                <a:solidFill>
                  <a:srgbClr val="000000"/>
                </a:solidFill>
              </a:rPr>
              <a:t>your repeated efforts are unsuccessful.</a:t>
            </a:r>
          </a:p>
        </p:txBody>
      </p:sp>
      <p:sp>
        <p:nvSpPr>
          <p:cNvPr id="28" name="Title 3">
            <a:extLst>
              <a:ext uri="{FF2B5EF4-FFF2-40B4-BE49-F238E27FC236}">
                <a16:creationId xmlns:a16="http://schemas.microsoft.com/office/drawing/2014/main" id="{3639FE2B-D190-4AD4-B6B9-405C19F64E49}"/>
              </a:ext>
            </a:extLst>
          </p:cNvPr>
          <p:cNvSpPr>
            <a:spLocks noGrp="1"/>
          </p:cNvSpPr>
          <p:nvPr>
            <p:ph type="title"/>
          </p:nvPr>
        </p:nvSpPr>
        <p:spPr>
          <a:xfrm>
            <a:off x="-1061334" y="2628809"/>
            <a:ext cx="5699328" cy="1143000"/>
          </a:xfrm>
        </p:spPr>
        <p:txBody>
          <a:bodyPr>
            <a:noAutofit/>
          </a:bodyPr>
          <a:lstStyle/>
          <a:p>
            <a:r>
              <a:rPr lang="en-US" sz="9600" b="1" dirty="0">
                <a:solidFill>
                  <a:srgbClr val="EAEAEA"/>
                </a:solidFill>
              </a:rPr>
              <a:t>Handling</a:t>
            </a:r>
            <a:br>
              <a:rPr lang="en-US" sz="9600" b="1" dirty="0">
                <a:solidFill>
                  <a:srgbClr val="EAEAEA"/>
                </a:solidFill>
              </a:rPr>
            </a:br>
            <a:r>
              <a:rPr lang="en-US" sz="9600" b="1" dirty="0">
                <a:solidFill>
                  <a:srgbClr val="EAEAEA"/>
                </a:solidFill>
              </a:rPr>
              <a:t> Challenges</a:t>
            </a:r>
          </a:p>
        </p:txBody>
      </p:sp>
      <p:cxnSp>
        <p:nvCxnSpPr>
          <p:cNvPr id="6" name="Straight Arrow Connector 5">
            <a:extLst>
              <a:ext uri="{FF2B5EF4-FFF2-40B4-BE49-F238E27FC236}">
                <a16:creationId xmlns:a16="http://schemas.microsoft.com/office/drawing/2014/main" id="{486B8D1D-167E-491E-9FE7-4C954E2255AD}"/>
              </a:ext>
            </a:extLst>
          </p:cNvPr>
          <p:cNvCxnSpPr/>
          <p:nvPr/>
        </p:nvCxnSpPr>
        <p:spPr>
          <a:xfrm>
            <a:off x="7771267" y="3428999"/>
            <a:ext cx="1193351" cy="0"/>
          </a:xfrm>
          <a:prstGeom prst="straightConnector1">
            <a:avLst/>
          </a:prstGeom>
          <a:ln>
            <a:solidFill>
              <a:srgbClr val="FFAE0D"/>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EB7E453A-8C56-43A5-B0C9-3E0D45486FD5}"/>
              </a:ext>
            </a:extLst>
          </p:cNvPr>
          <p:cNvCxnSpPr/>
          <p:nvPr/>
        </p:nvCxnSpPr>
        <p:spPr>
          <a:xfrm>
            <a:off x="7758565" y="1114629"/>
            <a:ext cx="1193351" cy="0"/>
          </a:xfrm>
          <a:prstGeom prst="straightConnector1">
            <a:avLst/>
          </a:prstGeom>
          <a:ln>
            <a:solidFill>
              <a:srgbClr val="FFAE0D"/>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EEE53D33-0114-4261-90F9-D760D86F760F}"/>
              </a:ext>
            </a:extLst>
          </p:cNvPr>
          <p:cNvCxnSpPr/>
          <p:nvPr/>
        </p:nvCxnSpPr>
        <p:spPr>
          <a:xfrm>
            <a:off x="7758564" y="5772222"/>
            <a:ext cx="1193351" cy="0"/>
          </a:xfrm>
          <a:prstGeom prst="straightConnector1">
            <a:avLst/>
          </a:prstGeom>
          <a:ln>
            <a:solidFill>
              <a:srgbClr val="FFAE0D"/>
            </a:solidFill>
            <a:tailEnd type="triangle"/>
          </a:ln>
          <a:effectLst/>
        </p:spPr>
        <p:style>
          <a:lnRef idx="2">
            <a:schemeClr val="accent1"/>
          </a:lnRef>
          <a:fillRef idx="0">
            <a:schemeClr val="accent1"/>
          </a:fillRef>
          <a:effectRef idx="1">
            <a:schemeClr val="accent1"/>
          </a:effectRef>
          <a:fontRef idx="minor">
            <a:schemeClr val="tx1"/>
          </a:fontRef>
        </p:style>
      </p:cxnSp>
      <p:sp>
        <p:nvSpPr>
          <p:cNvPr id="4" name="Flowchart: Connector 3">
            <a:extLst>
              <a:ext uri="{FF2B5EF4-FFF2-40B4-BE49-F238E27FC236}">
                <a16:creationId xmlns:a16="http://schemas.microsoft.com/office/drawing/2014/main" id="{C2BE0EB8-78D9-4FB5-97E9-17FB06FA398E}"/>
              </a:ext>
            </a:extLst>
          </p:cNvPr>
          <p:cNvSpPr/>
          <p:nvPr/>
        </p:nvSpPr>
        <p:spPr>
          <a:xfrm>
            <a:off x="3232831" y="5505872"/>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lowchart: Connector 4">
            <a:extLst>
              <a:ext uri="{FF2B5EF4-FFF2-40B4-BE49-F238E27FC236}">
                <a16:creationId xmlns:a16="http://schemas.microsoft.com/office/drawing/2014/main" id="{E22BBBD2-7825-269E-A590-3F364E32677A}"/>
              </a:ext>
            </a:extLst>
          </p:cNvPr>
          <p:cNvSpPr/>
          <p:nvPr/>
        </p:nvSpPr>
        <p:spPr>
          <a:xfrm>
            <a:off x="2793215" y="6198545"/>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601002209"/>
      </p:ext>
    </p:extLst>
  </p:cSld>
  <p:clrMapOvr>
    <a:masterClrMapping/>
  </p:clrMapOvr>
  <mc:AlternateContent xmlns:mc="http://schemas.openxmlformats.org/markup-compatibility/2006" xmlns:p159="http://schemas.microsoft.com/office/powerpoint/2015/09/main">
    <mc:Choice Requires="p159">
      <p:transition spd="slow" advTm="97072">
        <p159:morph option="byObject"/>
      </p:transition>
    </mc:Choice>
    <mc:Fallback xmlns="">
      <p:transition spd="slow" advTm="9707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left)">
                                      <p:cBhvr>
                                        <p:cTn id="38" dur="500"/>
                                        <p:tgtEl>
                                          <p:spTgt spid="30"/>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P spid="23" grpId="0" animBg="1"/>
      <p:bldP spid="24" grpId="0" animBg="1"/>
      <p:bldP spid="2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314C31F3-6B5A-8E69-5C07-CEEE6C8383FA}"/>
              </a:ext>
            </a:extLst>
          </p:cNvPr>
          <p:cNvSpPr/>
          <p:nvPr/>
        </p:nvSpPr>
        <p:spPr>
          <a:xfrm>
            <a:off x="1572497" y="-176462"/>
            <a:ext cx="7905800" cy="7334346"/>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1718D742-1C07-01DD-9AF2-CA9B900DF749}"/>
              </a:ext>
            </a:extLst>
          </p:cNvPr>
          <p:cNvSpPr/>
          <p:nvPr/>
        </p:nvSpPr>
        <p:spPr>
          <a:xfrm>
            <a:off x="8578046" y="578989"/>
            <a:ext cx="1381828" cy="1453702"/>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8DF952A7-206E-983B-24E8-A1F7BB65D704}"/>
              </a:ext>
            </a:extLst>
          </p:cNvPr>
          <p:cNvSpPr/>
          <p:nvPr/>
        </p:nvSpPr>
        <p:spPr>
          <a:xfrm>
            <a:off x="9713278" y="220596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E7B28191-03E8-2AC6-9FA4-81C4599ACD98}"/>
              </a:ext>
            </a:extLst>
          </p:cNvPr>
          <p:cNvSpPr/>
          <p:nvPr/>
        </p:nvSpPr>
        <p:spPr>
          <a:xfrm>
            <a:off x="1474737" y="3848396"/>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838DB1DC-4446-2543-EC3C-2ED49BE0CD6F}"/>
              </a:ext>
            </a:extLst>
          </p:cNvPr>
          <p:cNvSpPr/>
          <p:nvPr/>
        </p:nvSpPr>
        <p:spPr>
          <a:xfrm>
            <a:off x="2349321" y="5752915"/>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5022C4B-C5AD-5C2F-A6AC-95D098AC8DD0}"/>
              </a:ext>
            </a:extLst>
          </p:cNvPr>
          <p:cNvSpPr/>
          <p:nvPr/>
        </p:nvSpPr>
        <p:spPr>
          <a:xfrm>
            <a:off x="2679596" y="1059715"/>
            <a:ext cx="6428545" cy="1086739"/>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0" dirty="0">
                <a:solidFill>
                  <a:schemeClr val="bg1"/>
                </a:solidFill>
                <a:latin typeface="Onyx" panose="04050602080702020203" pitchFamily="82" charset="0"/>
              </a:rPr>
              <a:t>Saturday Meal </a:t>
            </a:r>
          </a:p>
          <a:p>
            <a:pPr algn="ctr"/>
            <a:r>
              <a:rPr lang="en-US" sz="8000" dirty="0">
                <a:solidFill>
                  <a:schemeClr val="bg1"/>
                </a:solidFill>
                <a:latin typeface="Onyx" panose="04050602080702020203" pitchFamily="82" charset="0"/>
              </a:rPr>
              <a:t>Service</a:t>
            </a:r>
          </a:p>
        </p:txBody>
      </p:sp>
      <p:sp>
        <p:nvSpPr>
          <p:cNvPr id="5" name="TextBox 4">
            <a:extLst>
              <a:ext uri="{FF2B5EF4-FFF2-40B4-BE49-F238E27FC236}">
                <a16:creationId xmlns:a16="http://schemas.microsoft.com/office/drawing/2014/main" id="{E633A855-8628-AE33-6758-266B70C8E1D8}"/>
              </a:ext>
            </a:extLst>
          </p:cNvPr>
          <p:cNvSpPr txBox="1"/>
          <p:nvPr/>
        </p:nvSpPr>
        <p:spPr>
          <a:xfrm>
            <a:off x="3154491" y="2826213"/>
            <a:ext cx="5301570" cy="2831544"/>
          </a:xfrm>
          <a:prstGeom prst="rect">
            <a:avLst/>
          </a:prstGeom>
          <a:noFill/>
        </p:spPr>
        <p:txBody>
          <a:bodyPr wrap="square" rtlCol="0">
            <a:spAutoFit/>
          </a:bodyPr>
          <a:lstStyle/>
          <a:p>
            <a:r>
              <a:rPr lang="en-US" dirty="0">
                <a:solidFill>
                  <a:schemeClr val="bg1"/>
                </a:solidFill>
                <a:latin typeface="Century Gothic" panose="020B0502020202020204" pitchFamily="34" charset="0"/>
              </a:rPr>
              <a:t>Saturday Meal Service can be classified into two different programs on campus: </a:t>
            </a:r>
          </a:p>
          <a:p>
            <a:endParaRPr lang="en-US" sz="800" dirty="0">
              <a:solidFill>
                <a:schemeClr val="bg1"/>
              </a:solidFill>
              <a:latin typeface="Century Gothic" panose="020B0502020202020204" pitchFamily="34" charset="0"/>
            </a:endParaRPr>
          </a:p>
          <a:p>
            <a:pPr marL="742950" lvl="1" indent="-182880">
              <a:buFont typeface="Arial" panose="020B0604020202020204" pitchFamily="34" charset="0"/>
              <a:buChar char="•"/>
            </a:pPr>
            <a:r>
              <a:rPr lang="en-US" dirty="0">
                <a:solidFill>
                  <a:schemeClr val="bg1"/>
                </a:solidFill>
                <a:latin typeface="Century Gothic" panose="020B0502020202020204" pitchFamily="34" charset="0"/>
              </a:rPr>
              <a:t>Expanded Learning Opportunity Programs (ELOP) - supper served</a:t>
            </a:r>
          </a:p>
          <a:p>
            <a:pPr marL="742950" lvl="1" indent="-182880">
              <a:buFont typeface="Arial" panose="020B0604020202020204" pitchFamily="34" charset="0"/>
              <a:buChar char="•"/>
            </a:pPr>
            <a:r>
              <a:rPr kumimoji="0" lang="en-US" b="0" u="none" strike="noStrike" kern="1200" cap="none" spc="0" normalizeH="0" baseline="0" noProof="0" dirty="0">
                <a:ln>
                  <a:noFill/>
                </a:ln>
                <a:solidFill>
                  <a:schemeClr val="bg1"/>
                </a:solidFill>
                <a:effectLst/>
                <a:uLnTx/>
                <a:uFillTx/>
                <a:latin typeface="Century Gothic" panose="020B0502020202020204" pitchFamily="34" charset="0"/>
              </a:rPr>
              <a:t>Instruction</a:t>
            </a:r>
            <a:r>
              <a:rPr lang="en-US" dirty="0">
                <a:solidFill>
                  <a:schemeClr val="bg1"/>
                </a:solidFill>
                <a:latin typeface="Century Gothic" panose="020B0502020202020204" pitchFamily="34" charset="0"/>
              </a:rPr>
              <a:t>al - breakfast and lunch served</a:t>
            </a:r>
          </a:p>
          <a:p>
            <a:endParaRPr kumimoji="0" lang="en-US" sz="800" b="0" u="none" strike="noStrike" kern="1200" cap="none" spc="0" normalizeH="0" baseline="0" noProof="0" dirty="0">
              <a:ln>
                <a:noFill/>
              </a:ln>
              <a:solidFill>
                <a:schemeClr val="bg1"/>
              </a:solidFill>
              <a:effectLst/>
              <a:uLnTx/>
              <a:uFillTx/>
              <a:latin typeface="Century Gothic" panose="020B0502020202020204" pitchFamily="34" charset="0"/>
            </a:endParaRPr>
          </a:p>
          <a:p>
            <a:r>
              <a:rPr lang="en-US" sz="1800" b="0" i="0" dirty="0">
                <a:solidFill>
                  <a:schemeClr val="bg1"/>
                </a:solidFill>
                <a:effectLst/>
                <a:latin typeface="Century Gothic" panose="020B0502020202020204" pitchFamily="34" charset="0"/>
              </a:rPr>
              <a:t>Instructional programs refer to the </a:t>
            </a:r>
            <a:r>
              <a:rPr lang="en-US" sz="1800" b="0" i="1" dirty="0">
                <a:solidFill>
                  <a:schemeClr val="bg1"/>
                </a:solidFill>
                <a:effectLst/>
                <a:latin typeface="Century Gothic" panose="020B0502020202020204" pitchFamily="34" charset="0"/>
              </a:rPr>
              <a:t>Saturday Meal Service </a:t>
            </a:r>
            <a:r>
              <a:rPr lang="en-US" dirty="0">
                <a:solidFill>
                  <a:schemeClr val="bg1"/>
                </a:solidFill>
                <a:latin typeface="Century Gothic" panose="020B0502020202020204" pitchFamily="34" charset="0"/>
              </a:rPr>
              <a:t>t</a:t>
            </a:r>
            <a:r>
              <a:rPr lang="en-US" sz="1800" b="0" i="0" dirty="0">
                <a:solidFill>
                  <a:schemeClr val="bg1"/>
                </a:solidFill>
                <a:effectLst/>
                <a:latin typeface="Century Gothic" panose="020B0502020202020204" pitchFamily="34" charset="0"/>
              </a:rPr>
              <a:t>raining for additional information.</a:t>
            </a:r>
            <a:endParaRPr lang="en-US" dirty="0">
              <a:solidFill>
                <a:schemeClr val="bg1"/>
              </a:solidFill>
              <a:latin typeface="Century Gothic" panose="020B0502020202020204" pitchFamily="34" charset="0"/>
            </a:endParaRPr>
          </a:p>
        </p:txBody>
      </p:sp>
      <p:pic>
        <p:nvPicPr>
          <p:cNvPr id="2054" name="Picture 6" descr="Наклейка NEW PNG - AVATAN PLUS">
            <a:extLst>
              <a:ext uri="{FF2B5EF4-FFF2-40B4-BE49-F238E27FC236}">
                <a16:creationId xmlns:a16="http://schemas.microsoft.com/office/drawing/2014/main" id="{523A9F27-6A76-8AF7-24D3-FBF7E9919ED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103070" y="-508000"/>
            <a:ext cx="4237784" cy="4344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0243895"/>
      </p:ext>
    </p:extLst>
  </p:cSld>
  <p:clrMapOvr>
    <a:masterClrMapping/>
  </p:clrMapOvr>
  <mc:AlternateContent xmlns:mc="http://schemas.openxmlformats.org/markup-compatibility/2006" xmlns:p159="http://schemas.microsoft.com/office/powerpoint/2015/09/main">
    <mc:Choice Requires="p159">
      <p:transition spd="slow" advTm="54514">
        <p159:morph option="byObject"/>
      </p:transition>
    </mc:Choice>
    <mc:Fallback xmlns="">
      <p:transition spd="slow" advTm="54514">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Connector 4">
            <a:extLst>
              <a:ext uri="{FF2B5EF4-FFF2-40B4-BE49-F238E27FC236}">
                <a16:creationId xmlns:a16="http://schemas.microsoft.com/office/drawing/2014/main" id="{A1E9903A-A257-9137-F11B-03B1A94832EC}"/>
              </a:ext>
            </a:extLst>
          </p:cNvPr>
          <p:cNvSpPr/>
          <p:nvPr/>
        </p:nvSpPr>
        <p:spPr>
          <a:xfrm>
            <a:off x="5102632" y="-1027653"/>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4609567" y="193290"/>
            <a:ext cx="9201820" cy="1143000"/>
          </a:xfrm>
        </p:spPr>
        <p:txBody>
          <a:bodyPr>
            <a:normAutofit fontScale="90000"/>
          </a:bodyPr>
          <a:lstStyle/>
          <a:p>
            <a:r>
              <a:rPr lang="en-US" dirty="0">
                <a:solidFill>
                  <a:schemeClr val="tx2">
                    <a:lumMod val="50000"/>
                  </a:schemeClr>
                </a:solidFill>
              </a:rPr>
              <a:t>Saturday Meal Service</a:t>
            </a:r>
          </a:p>
        </p:txBody>
      </p:sp>
      <p:sp>
        <p:nvSpPr>
          <p:cNvPr id="32" name="Rectangle 31">
            <a:extLst>
              <a:ext uri="{FF2B5EF4-FFF2-40B4-BE49-F238E27FC236}">
                <a16:creationId xmlns:a16="http://schemas.microsoft.com/office/drawing/2014/main" id="{6E1CB8EB-B99E-4647-98EA-48959EA99265}"/>
              </a:ext>
            </a:extLst>
          </p:cNvPr>
          <p:cNvSpPr/>
          <p:nvPr/>
        </p:nvSpPr>
        <p:spPr>
          <a:xfrm>
            <a:off x="6379624" y="1113972"/>
            <a:ext cx="5661706" cy="458647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33" name="Rectangle 32">
            <a:extLst>
              <a:ext uri="{FF2B5EF4-FFF2-40B4-BE49-F238E27FC236}">
                <a16:creationId xmlns:a16="http://schemas.microsoft.com/office/drawing/2014/main" id="{29AD117F-4F81-4F3A-AAB9-C76223833CC6}"/>
              </a:ext>
            </a:extLst>
          </p:cNvPr>
          <p:cNvSpPr/>
          <p:nvPr/>
        </p:nvSpPr>
        <p:spPr>
          <a:xfrm>
            <a:off x="5854423" y="4068932"/>
            <a:ext cx="5819553" cy="2513509"/>
          </a:xfrm>
          <a:prstGeom prst="rect">
            <a:avLst/>
          </a:prstGeom>
          <a:noFill/>
        </p:spPr>
        <p:txBody>
          <a:bodyPr wrap="square" lIns="91440" tIns="45720" rIns="91440" bIns="45720" anchor="t">
            <a:spAutoFit/>
          </a:bodyPr>
          <a:lstStyle/>
          <a:p>
            <a:pPr marL="342900" marR="0" lvl="0" indent="-342900" algn="l" defTabSz="457200" rtl="0" eaLnBrk="1" fontAlgn="auto" latinLnBrk="0" hangingPunct="1">
              <a:spcAft>
                <a:spcPts val="60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Must be submitted 4-6 weeks before the start of the program.</a:t>
            </a:r>
          </a:p>
          <a:p>
            <a:pPr marL="342900" marR="0" lvl="0" indent="-342900" algn="l" defTabSz="457200" rtl="0" eaLnBrk="1" fontAlgn="auto" latinLnBrk="0" hangingPunct="1">
              <a:spcAft>
                <a:spcPts val="60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Once completed by the program administrator, form must be signed by the Area Food Services Supervisor.</a:t>
            </a:r>
            <a:endParaRPr lang="en-US" sz="2000" dirty="0">
              <a:solidFill>
                <a:schemeClr val="tx2">
                  <a:lumMod val="50000"/>
                </a:schemeClr>
              </a:solidFill>
              <a:latin typeface="Century Gothic" panose="020B0502020202020204" pitchFamily="34" charset="0"/>
            </a:endParaRPr>
          </a:p>
          <a:p>
            <a:pPr marL="342900" indent="-342900">
              <a:spcAft>
                <a:spcPts val="400"/>
              </a:spcAft>
              <a:buFont typeface="Wingdings" panose="05000000000000000000" pitchFamily="2" charset="2"/>
              <a:buChar char="Ø"/>
              <a:defRPr/>
            </a:pPr>
            <a:endParaRPr kumimoji="0" lang="en-US" sz="22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endParaRPr>
          </a:p>
          <a:p>
            <a:pPr marL="342900" marR="0" lvl="0" indent="-342900" algn="l" defTabSz="457200" rtl="0" eaLnBrk="1" fontAlgn="auto" latinLnBrk="0" hangingPunct="1">
              <a:spcBef>
                <a:spcPts val="0"/>
              </a:spcBef>
              <a:spcAft>
                <a:spcPts val="400"/>
              </a:spcAft>
              <a:buClrTx/>
              <a:buSzTx/>
              <a:buFont typeface="Wingdings" panose="05000000000000000000" pitchFamily="2" charset="2"/>
              <a:buChar char="Ø"/>
              <a:tabLst/>
              <a:defRPr/>
            </a:pPr>
            <a:endParaRPr lang="en-US" sz="2200" dirty="0">
              <a:solidFill>
                <a:schemeClr val="tx2">
                  <a:lumMod val="50000"/>
                </a:schemeClr>
              </a:solidFill>
              <a:latin typeface="Century Gothic" panose="020B0502020202020204" pitchFamily="34" charset="0"/>
            </a:endParaRPr>
          </a:p>
        </p:txBody>
      </p:sp>
      <p:sp>
        <p:nvSpPr>
          <p:cNvPr id="40" name="TextBox 39">
            <a:extLst>
              <a:ext uri="{FF2B5EF4-FFF2-40B4-BE49-F238E27FC236}">
                <a16:creationId xmlns:a16="http://schemas.microsoft.com/office/drawing/2014/main" id="{6C8CA4EA-14A6-4FB2-AA19-DFFDA1CDD15E}"/>
              </a:ext>
            </a:extLst>
          </p:cNvPr>
          <p:cNvSpPr txBox="1"/>
          <p:nvPr/>
        </p:nvSpPr>
        <p:spPr>
          <a:xfrm>
            <a:off x="5591562" y="2358025"/>
            <a:ext cx="6082414" cy="1446550"/>
          </a:xfrm>
          <a:prstGeom prst="rect">
            <a:avLst/>
          </a:prstGeom>
          <a:noFill/>
        </p:spPr>
        <p:txBody>
          <a:bodyPr wrap="square">
            <a:spAutoFit/>
          </a:bodyPr>
          <a:lstStyle/>
          <a:p>
            <a:pPr>
              <a:spcAft>
                <a:spcPts val="800"/>
              </a:spcAft>
              <a:defRPr/>
            </a:pPr>
            <a:r>
              <a:rPr kumimoji="0" lang="en-US" sz="22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A </a:t>
            </a:r>
            <a:r>
              <a:rPr kumimoji="0" lang="en-US" sz="2200" b="1" i="1"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Request to Begin or Change Saturday Meal Service</a:t>
            </a:r>
            <a:r>
              <a:rPr kumimoji="0" lang="en-US" sz="2200" b="1"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 </a:t>
            </a:r>
            <a:r>
              <a:rPr kumimoji="0" lang="en-US" sz="220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form must be completed before the start of any Saturday program on site. </a:t>
            </a:r>
            <a:endParaRPr kumimoji="0" lang="en-US" sz="2200" i="0" u="none" strike="noStrike" kern="1200" cap="none" spc="0" normalizeH="0" baseline="0" noProof="0" dirty="0">
              <a:ln>
                <a:noFill/>
              </a:ln>
              <a:solidFill>
                <a:srgbClr val="000000"/>
              </a:solidFill>
              <a:effectLst/>
              <a:uLnTx/>
              <a:uFillTx/>
              <a:latin typeface="Century Gothic" panose="020B0502020202020204" pitchFamily="34" charset="0"/>
            </a:endParaRPr>
          </a:p>
        </p:txBody>
      </p:sp>
      <p:sp>
        <p:nvSpPr>
          <p:cNvPr id="6" name="Flowchart: Connector 5">
            <a:extLst>
              <a:ext uri="{FF2B5EF4-FFF2-40B4-BE49-F238E27FC236}">
                <a16:creationId xmlns:a16="http://schemas.microsoft.com/office/drawing/2014/main" id="{4B3E2A3B-4316-6F47-8A68-8642BD75A485}"/>
              </a:ext>
            </a:extLst>
          </p:cNvPr>
          <p:cNvSpPr/>
          <p:nvPr/>
        </p:nvSpPr>
        <p:spPr>
          <a:xfrm>
            <a:off x="-888782" y="145471"/>
            <a:ext cx="6302920" cy="6155989"/>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9EE48964-6779-EF68-17C6-2A5C0F29AA49}"/>
              </a:ext>
            </a:extLst>
          </p:cNvPr>
          <p:cNvSpPr/>
          <p:nvPr/>
        </p:nvSpPr>
        <p:spPr>
          <a:xfrm>
            <a:off x="492789" y="5801284"/>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20D86D6F-C48E-8642-9467-8354A35E9785}"/>
              </a:ext>
            </a:extLst>
          </p:cNvPr>
          <p:cNvSpPr/>
          <p:nvPr/>
        </p:nvSpPr>
        <p:spPr>
          <a:xfrm>
            <a:off x="1667310" y="646715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40D895C-F18F-4E90-66D7-B2733F7A88D5}"/>
              </a:ext>
            </a:extLst>
          </p:cNvPr>
          <p:cNvPicPr>
            <a:picLocks noChangeAspect="1"/>
          </p:cNvPicPr>
          <p:nvPr/>
        </p:nvPicPr>
        <p:blipFill>
          <a:blip r:embed="rId3"/>
          <a:srcRect/>
          <a:stretch/>
        </p:blipFill>
        <p:spPr>
          <a:xfrm>
            <a:off x="473182" y="799665"/>
            <a:ext cx="3531106" cy="4847600"/>
          </a:xfrm>
          <a:prstGeom prst="rect">
            <a:avLst/>
          </a:prstGeom>
        </p:spPr>
      </p:pic>
      <p:sp>
        <p:nvSpPr>
          <p:cNvPr id="2" name="TextBox 1">
            <a:extLst>
              <a:ext uri="{FF2B5EF4-FFF2-40B4-BE49-F238E27FC236}">
                <a16:creationId xmlns:a16="http://schemas.microsoft.com/office/drawing/2014/main" id="{2657FFE8-D42C-F098-37A0-CA6ADD0469D5}"/>
              </a:ext>
            </a:extLst>
          </p:cNvPr>
          <p:cNvSpPr txBox="1"/>
          <p:nvPr/>
        </p:nvSpPr>
        <p:spPr>
          <a:xfrm>
            <a:off x="6946075" y="1135548"/>
            <a:ext cx="4528804" cy="830997"/>
          </a:xfrm>
          <a:prstGeom prst="rect">
            <a:avLst/>
          </a:prstGeom>
          <a:noFill/>
        </p:spPr>
        <p:txBody>
          <a:bodyPr wrap="none" rtlCol="0">
            <a:spAutoFit/>
          </a:bodyPr>
          <a:lstStyle/>
          <a:p>
            <a:pPr algn="ctr"/>
            <a:r>
              <a:rPr lang="en-US" sz="2400" dirty="0">
                <a:solidFill>
                  <a:srgbClr val="10253F"/>
                </a:solidFill>
                <a:latin typeface="Century Gothic" panose="020B0502020202020204" pitchFamily="34" charset="0"/>
              </a:rPr>
              <a:t>For Expanded Learning </a:t>
            </a:r>
          </a:p>
          <a:p>
            <a:pPr algn="ctr"/>
            <a:r>
              <a:rPr lang="en-US" sz="2400" dirty="0">
                <a:solidFill>
                  <a:srgbClr val="10253F"/>
                </a:solidFill>
                <a:latin typeface="Century Gothic" panose="020B0502020202020204" pitchFamily="34" charset="0"/>
              </a:rPr>
              <a:t>Opportunity Programs (ELOP)</a:t>
            </a:r>
          </a:p>
        </p:txBody>
      </p:sp>
      <p:pic>
        <p:nvPicPr>
          <p:cNvPr id="3" name="Picture 6" descr="Наклейка NEW PNG - AVATAN PLUS">
            <a:extLst>
              <a:ext uri="{FF2B5EF4-FFF2-40B4-BE49-F238E27FC236}">
                <a16:creationId xmlns:a16="http://schemas.microsoft.com/office/drawing/2014/main" id="{30786910-3D99-D50E-DCD2-8DE2FF9DC77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410158" y="-174133"/>
            <a:ext cx="3032927" cy="2931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6984534"/>
      </p:ext>
    </p:extLst>
  </p:cSld>
  <p:clrMapOvr>
    <a:masterClrMapping/>
  </p:clrMapOvr>
  <mc:AlternateContent xmlns:mc="http://schemas.openxmlformats.org/markup-compatibility/2006" xmlns:p159="http://schemas.microsoft.com/office/powerpoint/2015/09/main">
    <mc:Choice Requires="p159">
      <p:transition spd="slow" advTm="57411">
        <p159:morph option="byObject"/>
      </p:transition>
    </mc:Choice>
    <mc:Fallback xmlns="">
      <p:transition spd="slow" advTm="57411">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166FBF2-09F7-8F92-ED8D-887F7DEA7527}"/>
              </a:ext>
            </a:extLst>
          </p:cNvPr>
          <p:cNvSpPr/>
          <p:nvPr/>
        </p:nvSpPr>
        <p:spPr>
          <a:xfrm>
            <a:off x="4961299" y="1869"/>
            <a:ext cx="7267814" cy="6858000"/>
          </a:xfrm>
          <a:prstGeom prst="rect">
            <a:avLst/>
          </a:prstGeom>
          <a:solidFill>
            <a:srgbClr val="7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8F9B3DA8-B971-9410-65C4-B2507FB4D25E}"/>
              </a:ext>
            </a:extLst>
          </p:cNvPr>
          <p:cNvGrpSpPr/>
          <p:nvPr/>
        </p:nvGrpSpPr>
        <p:grpSpPr>
          <a:xfrm>
            <a:off x="5401135" y="3128142"/>
            <a:ext cx="2420927" cy="3727989"/>
            <a:chOff x="9736606" y="-3105"/>
            <a:chExt cx="2420927" cy="3727989"/>
          </a:xfrm>
        </p:grpSpPr>
        <p:pic>
          <p:nvPicPr>
            <p:cNvPr id="56" name="Picture 55">
              <a:extLst>
                <a:ext uri="{FF2B5EF4-FFF2-40B4-BE49-F238E27FC236}">
                  <a16:creationId xmlns:a16="http://schemas.microsoft.com/office/drawing/2014/main" id="{F7EAD655-E298-472A-A3B5-8E6B6338B945}"/>
                </a:ext>
              </a:extLst>
            </p:cNvPr>
            <p:cNvPicPr>
              <a:picLocks noChangeAspect="1"/>
            </p:cNvPicPr>
            <p:nvPr/>
          </p:nvPicPr>
          <p:blipFill>
            <a:blip r:embed="rId4"/>
            <a:srcRect/>
            <a:stretch/>
          </p:blipFill>
          <p:spPr>
            <a:xfrm>
              <a:off x="10021953" y="278210"/>
              <a:ext cx="1933054" cy="2501013"/>
            </a:xfrm>
            <a:prstGeom prst="rect">
              <a:avLst/>
            </a:prstGeom>
            <a:ln w="9525">
              <a:noFill/>
            </a:ln>
          </p:spPr>
        </p:pic>
        <p:sp>
          <p:nvSpPr>
            <p:cNvPr id="57" name="Rectangle 56">
              <a:extLst>
                <a:ext uri="{FF2B5EF4-FFF2-40B4-BE49-F238E27FC236}">
                  <a16:creationId xmlns:a16="http://schemas.microsoft.com/office/drawing/2014/main" id="{74D97889-C4E1-4CFD-B607-89B7A0C9CD49}"/>
                </a:ext>
              </a:extLst>
            </p:cNvPr>
            <p:cNvSpPr/>
            <p:nvPr/>
          </p:nvSpPr>
          <p:spPr>
            <a:xfrm>
              <a:off x="9841032" y="2801554"/>
              <a:ext cx="2316501" cy="923330"/>
            </a:xfrm>
            <a:prstGeom prst="rect">
              <a:avLst/>
            </a:prstGeom>
          </p:spPr>
          <p:txBody>
            <a:bodyPr wrap="square">
              <a:spAutoFit/>
            </a:bodyPr>
            <a:lstStyle/>
            <a:p>
              <a:pPr algn="ctr"/>
              <a:r>
                <a:rPr lang="en-US" b="1" dirty="0">
                  <a:solidFill>
                    <a:srgbClr val="EAEAEA"/>
                  </a:solidFill>
                  <a:latin typeface="Century Gothic" panose="020B0502020202020204" pitchFamily="34" charset="0"/>
                </a:rPr>
                <a:t>Saturday Program Attendance Rosters</a:t>
              </a:r>
            </a:p>
          </p:txBody>
        </p:sp>
        <p:sp>
          <p:nvSpPr>
            <p:cNvPr id="58" name="TextBox 57">
              <a:extLst>
                <a:ext uri="{FF2B5EF4-FFF2-40B4-BE49-F238E27FC236}">
                  <a16:creationId xmlns:a16="http://schemas.microsoft.com/office/drawing/2014/main" id="{233A6220-A17E-4330-A684-A386D56889B2}"/>
                </a:ext>
              </a:extLst>
            </p:cNvPr>
            <p:cNvSpPr txBox="1"/>
            <p:nvPr/>
          </p:nvSpPr>
          <p:spPr>
            <a:xfrm>
              <a:off x="9736606" y="-3105"/>
              <a:ext cx="527950" cy="562630"/>
            </a:xfrm>
            <a:prstGeom prst="ellipse">
              <a:avLst/>
            </a:prstGeom>
            <a:solidFill>
              <a:srgbClr val="FFAE0D"/>
            </a:solidFill>
          </p:spPr>
          <p:txBody>
            <a:bodyPr wrap="square" rtlCol="0">
              <a:spAutoFit/>
            </a:bodyPr>
            <a:lstStyle/>
            <a:p>
              <a:pPr algn="ctr"/>
              <a:r>
                <a:rPr lang="en-US" sz="2000" b="1" dirty="0">
                  <a:solidFill>
                    <a:schemeClr val="tx2">
                      <a:lumMod val="50000"/>
                    </a:schemeClr>
                  </a:solidFill>
                </a:rPr>
                <a:t>3</a:t>
              </a:r>
            </a:p>
          </p:txBody>
        </p:sp>
      </p:grpSp>
      <p:grpSp>
        <p:nvGrpSpPr>
          <p:cNvPr id="26" name="Group 25">
            <a:extLst>
              <a:ext uri="{FF2B5EF4-FFF2-40B4-BE49-F238E27FC236}">
                <a16:creationId xmlns:a16="http://schemas.microsoft.com/office/drawing/2014/main" id="{BEFA917D-977C-23B6-518D-58B447792E37}"/>
              </a:ext>
            </a:extLst>
          </p:cNvPr>
          <p:cNvGrpSpPr/>
          <p:nvPr/>
        </p:nvGrpSpPr>
        <p:grpSpPr>
          <a:xfrm>
            <a:off x="8595206" y="3593487"/>
            <a:ext cx="2860426" cy="2878516"/>
            <a:chOff x="4983485" y="4040047"/>
            <a:chExt cx="2860426" cy="2878516"/>
          </a:xfrm>
        </p:grpSpPr>
        <p:pic>
          <p:nvPicPr>
            <p:cNvPr id="66" name="Picture 65">
              <a:extLst>
                <a:ext uri="{FF2B5EF4-FFF2-40B4-BE49-F238E27FC236}">
                  <a16:creationId xmlns:a16="http://schemas.microsoft.com/office/drawing/2014/main" id="{BC2272B8-6990-4783-8465-4FD6309D84F0}"/>
                </a:ext>
              </a:extLst>
            </p:cNvPr>
            <p:cNvPicPr>
              <a:picLocks noChangeAspect="1"/>
            </p:cNvPicPr>
            <p:nvPr/>
          </p:nvPicPr>
          <p:blipFill>
            <a:blip r:embed="rId5"/>
            <a:stretch>
              <a:fillRect/>
            </a:stretch>
          </p:blipFill>
          <p:spPr>
            <a:xfrm>
              <a:off x="5247461" y="4278000"/>
              <a:ext cx="2596450" cy="1994232"/>
            </a:xfrm>
            <a:prstGeom prst="rect">
              <a:avLst/>
            </a:prstGeom>
            <a:ln w="12700">
              <a:noFill/>
            </a:ln>
          </p:spPr>
        </p:pic>
        <p:sp>
          <p:nvSpPr>
            <p:cNvPr id="67" name="Rectangle 66">
              <a:extLst>
                <a:ext uri="{FF2B5EF4-FFF2-40B4-BE49-F238E27FC236}">
                  <a16:creationId xmlns:a16="http://schemas.microsoft.com/office/drawing/2014/main" id="{578DA470-3AF9-407E-A714-554AB514B866}"/>
                </a:ext>
              </a:extLst>
            </p:cNvPr>
            <p:cNvSpPr/>
            <p:nvPr/>
          </p:nvSpPr>
          <p:spPr>
            <a:xfrm>
              <a:off x="5420499" y="6272232"/>
              <a:ext cx="2316501" cy="646331"/>
            </a:xfrm>
            <a:prstGeom prst="rect">
              <a:avLst/>
            </a:prstGeom>
          </p:spPr>
          <p:txBody>
            <a:bodyPr wrap="square">
              <a:spAutoFit/>
            </a:bodyPr>
            <a:lstStyle/>
            <a:p>
              <a:pPr algn="ctr"/>
              <a:r>
                <a:rPr lang="en-US" b="1" dirty="0">
                  <a:solidFill>
                    <a:srgbClr val="EAEAEA"/>
                  </a:solidFill>
                  <a:latin typeface="Century Gothic" panose="020B0502020202020204" pitchFamily="34" charset="0"/>
                </a:rPr>
                <a:t>Production Worksheets </a:t>
              </a:r>
            </a:p>
          </p:txBody>
        </p:sp>
        <p:sp>
          <p:nvSpPr>
            <p:cNvPr id="68" name="TextBox 67">
              <a:extLst>
                <a:ext uri="{FF2B5EF4-FFF2-40B4-BE49-F238E27FC236}">
                  <a16:creationId xmlns:a16="http://schemas.microsoft.com/office/drawing/2014/main" id="{1B9D1B53-CF57-403D-AC76-A568BF9387B1}"/>
                </a:ext>
              </a:extLst>
            </p:cNvPr>
            <p:cNvSpPr txBox="1"/>
            <p:nvPr/>
          </p:nvSpPr>
          <p:spPr>
            <a:xfrm>
              <a:off x="4983485" y="4040047"/>
              <a:ext cx="527950" cy="562630"/>
            </a:xfrm>
            <a:prstGeom prst="ellipse">
              <a:avLst/>
            </a:prstGeom>
            <a:solidFill>
              <a:srgbClr val="FFAE0D"/>
            </a:solidFill>
          </p:spPr>
          <p:txBody>
            <a:bodyPr wrap="square" rtlCol="0">
              <a:spAutoFit/>
            </a:bodyPr>
            <a:lstStyle/>
            <a:p>
              <a:pPr algn="ctr"/>
              <a:r>
                <a:rPr lang="en-US" sz="2000" b="1" dirty="0">
                  <a:solidFill>
                    <a:schemeClr val="tx2">
                      <a:lumMod val="50000"/>
                    </a:schemeClr>
                  </a:solidFill>
                </a:rPr>
                <a:t>4</a:t>
              </a:r>
            </a:p>
          </p:txBody>
        </p:sp>
      </p:grpSp>
      <p:sp>
        <p:nvSpPr>
          <p:cNvPr id="109" name="Title 3">
            <a:extLst>
              <a:ext uri="{FF2B5EF4-FFF2-40B4-BE49-F238E27FC236}">
                <a16:creationId xmlns:a16="http://schemas.microsoft.com/office/drawing/2014/main" id="{2631B344-160A-4311-92AC-A281A65B99B2}"/>
              </a:ext>
            </a:extLst>
          </p:cNvPr>
          <p:cNvSpPr>
            <a:spLocks noGrp="1"/>
          </p:cNvSpPr>
          <p:nvPr>
            <p:ph type="title"/>
          </p:nvPr>
        </p:nvSpPr>
        <p:spPr>
          <a:xfrm>
            <a:off x="44999" y="1386719"/>
            <a:ext cx="4973381" cy="4413537"/>
          </a:xfrm>
        </p:spPr>
        <p:txBody>
          <a:bodyPr>
            <a:noAutofit/>
          </a:bodyPr>
          <a:lstStyle/>
          <a:p>
            <a:pPr>
              <a:lnSpc>
                <a:spcPct val="70000"/>
              </a:lnSpc>
            </a:pPr>
            <a:r>
              <a:rPr lang="en-US" sz="8800" dirty="0">
                <a:solidFill>
                  <a:srgbClr val="EAEAEA"/>
                </a:solidFill>
              </a:rPr>
              <a:t>Saturday</a:t>
            </a:r>
            <a:br>
              <a:rPr lang="en-US" sz="8800" dirty="0">
                <a:solidFill>
                  <a:srgbClr val="EAEAEA"/>
                </a:solidFill>
              </a:rPr>
            </a:br>
            <a:r>
              <a:rPr lang="en-US" sz="8800" dirty="0">
                <a:solidFill>
                  <a:srgbClr val="EAEAEA"/>
                </a:solidFill>
              </a:rPr>
              <a:t>Meal Service</a:t>
            </a:r>
            <a:br>
              <a:rPr lang="en-US" sz="8800" dirty="0">
                <a:solidFill>
                  <a:srgbClr val="EAEAEA"/>
                </a:solidFill>
              </a:rPr>
            </a:br>
            <a:r>
              <a:rPr lang="en-US" sz="8800" dirty="0">
                <a:solidFill>
                  <a:srgbClr val="EAEAEA"/>
                </a:solidFill>
              </a:rPr>
              <a:t>Daily Forms</a:t>
            </a:r>
          </a:p>
        </p:txBody>
      </p:sp>
      <p:sp>
        <p:nvSpPr>
          <p:cNvPr id="20" name="Flowchart: Connector 19">
            <a:extLst>
              <a:ext uri="{FF2B5EF4-FFF2-40B4-BE49-F238E27FC236}">
                <a16:creationId xmlns:a16="http://schemas.microsoft.com/office/drawing/2014/main" id="{BA0F1F9D-F0FD-560D-BC6B-5C08CDA502F7}"/>
              </a:ext>
            </a:extLst>
          </p:cNvPr>
          <p:cNvSpPr/>
          <p:nvPr/>
        </p:nvSpPr>
        <p:spPr>
          <a:xfrm>
            <a:off x="4314569" y="5724926"/>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EB3AEF25-63E5-3DB2-2437-0ED58569D3AD}"/>
              </a:ext>
            </a:extLst>
          </p:cNvPr>
          <p:cNvSpPr/>
          <p:nvPr/>
        </p:nvSpPr>
        <p:spPr>
          <a:xfrm>
            <a:off x="3874953" y="6417599"/>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D74D3147-A3DC-5A8A-BA95-18F4F7A743F0}"/>
              </a:ext>
            </a:extLst>
          </p:cNvPr>
          <p:cNvGrpSpPr/>
          <p:nvPr/>
        </p:nvGrpSpPr>
        <p:grpSpPr>
          <a:xfrm>
            <a:off x="5049165" y="110302"/>
            <a:ext cx="2923882" cy="2921128"/>
            <a:chOff x="4955214" y="768344"/>
            <a:chExt cx="2923882" cy="2921128"/>
          </a:xfrm>
        </p:grpSpPr>
        <p:sp>
          <p:nvSpPr>
            <p:cNvPr id="30" name="Rectangle 29">
              <a:extLst>
                <a:ext uri="{FF2B5EF4-FFF2-40B4-BE49-F238E27FC236}">
                  <a16:creationId xmlns:a16="http://schemas.microsoft.com/office/drawing/2014/main" id="{41C4CDF5-42D8-4BCD-99FC-F850BCD319EE}"/>
                </a:ext>
              </a:extLst>
            </p:cNvPr>
            <p:cNvSpPr/>
            <p:nvPr/>
          </p:nvSpPr>
          <p:spPr>
            <a:xfrm>
              <a:off x="5400807" y="3043141"/>
              <a:ext cx="2316501" cy="646331"/>
            </a:xfrm>
            <a:prstGeom prst="rect">
              <a:avLst/>
            </a:prstGeom>
          </p:spPr>
          <p:txBody>
            <a:bodyPr wrap="square">
              <a:spAutoFit/>
            </a:bodyPr>
            <a:lstStyle/>
            <a:p>
              <a:pPr algn="ctr"/>
              <a:r>
                <a:rPr lang="en-US" b="1" dirty="0">
                  <a:solidFill>
                    <a:srgbClr val="EAEAEA"/>
                  </a:solidFill>
                  <a:latin typeface="Century Gothic" panose="020B0502020202020204" pitchFamily="34" charset="0"/>
                </a:rPr>
                <a:t>Saturday Daily Transport Record</a:t>
              </a:r>
            </a:p>
          </p:txBody>
        </p:sp>
        <p:pic>
          <p:nvPicPr>
            <p:cNvPr id="4" name="Picture 3">
              <a:extLst>
                <a:ext uri="{FF2B5EF4-FFF2-40B4-BE49-F238E27FC236}">
                  <a16:creationId xmlns:a16="http://schemas.microsoft.com/office/drawing/2014/main" id="{5B13CC63-E63B-903D-6039-CD61D2C761A5}"/>
                </a:ext>
              </a:extLst>
            </p:cNvPr>
            <p:cNvPicPr>
              <a:picLocks noChangeAspect="1"/>
            </p:cNvPicPr>
            <p:nvPr/>
          </p:nvPicPr>
          <p:blipFill>
            <a:blip r:embed="rId6"/>
            <a:srcRect/>
            <a:stretch/>
          </p:blipFill>
          <p:spPr>
            <a:xfrm>
              <a:off x="5162776" y="1030873"/>
              <a:ext cx="2716320" cy="1987936"/>
            </a:xfrm>
            <a:prstGeom prst="rect">
              <a:avLst/>
            </a:prstGeom>
          </p:spPr>
        </p:pic>
        <p:sp>
          <p:nvSpPr>
            <p:cNvPr id="38" name="TextBox 37">
              <a:extLst>
                <a:ext uri="{FF2B5EF4-FFF2-40B4-BE49-F238E27FC236}">
                  <a16:creationId xmlns:a16="http://schemas.microsoft.com/office/drawing/2014/main" id="{AEA53967-8755-484E-9DE9-83AD2E50909B}"/>
                </a:ext>
              </a:extLst>
            </p:cNvPr>
            <p:cNvSpPr txBox="1"/>
            <p:nvPr/>
          </p:nvSpPr>
          <p:spPr>
            <a:xfrm>
              <a:off x="4955214" y="768344"/>
              <a:ext cx="527950" cy="562630"/>
            </a:xfrm>
            <a:prstGeom prst="ellipse">
              <a:avLst/>
            </a:prstGeom>
            <a:solidFill>
              <a:srgbClr val="FFAE0D"/>
            </a:solidFill>
          </p:spPr>
          <p:txBody>
            <a:bodyPr wrap="square" rtlCol="0">
              <a:spAutoFit/>
            </a:bodyPr>
            <a:lstStyle/>
            <a:p>
              <a:pPr algn="ctr"/>
              <a:r>
                <a:rPr lang="en-US" sz="2000" b="1" dirty="0">
                  <a:solidFill>
                    <a:schemeClr val="tx2">
                      <a:lumMod val="50000"/>
                    </a:schemeClr>
                  </a:solidFill>
                </a:rPr>
                <a:t>1</a:t>
              </a:r>
            </a:p>
          </p:txBody>
        </p:sp>
      </p:grpSp>
      <p:grpSp>
        <p:nvGrpSpPr>
          <p:cNvPr id="24" name="Group 23">
            <a:extLst>
              <a:ext uri="{FF2B5EF4-FFF2-40B4-BE49-F238E27FC236}">
                <a16:creationId xmlns:a16="http://schemas.microsoft.com/office/drawing/2014/main" id="{1952FD6E-ADCE-7D49-CAF5-8BA4640006AE}"/>
              </a:ext>
            </a:extLst>
          </p:cNvPr>
          <p:cNvGrpSpPr/>
          <p:nvPr/>
        </p:nvGrpSpPr>
        <p:grpSpPr>
          <a:xfrm>
            <a:off x="8931610" y="51534"/>
            <a:ext cx="2435321" cy="3447052"/>
            <a:chOff x="7160790" y="370318"/>
            <a:chExt cx="2435321" cy="3447052"/>
          </a:xfrm>
        </p:grpSpPr>
        <p:sp>
          <p:nvSpPr>
            <p:cNvPr id="48" name="Rectangle 47">
              <a:extLst>
                <a:ext uri="{FF2B5EF4-FFF2-40B4-BE49-F238E27FC236}">
                  <a16:creationId xmlns:a16="http://schemas.microsoft.com/office/drawing/2014/main" id="{1093DF29-B712-4EAA-B1B1-D4ECE3598651}"/>
                </a:ext>
              </a:extLst>
            </p:cNvPr>
            <p:cNvSpPr/>
            <p:nvPr/>
          </p:nvSpPr>
          <p:spPr>
            <a:xfrm>
              <a:off x="7279610" y="3171039"/>
              <a:ext cx="2316501" cy="646331"/>
            </a:xfrm>
            <a:prstGeom prst="rect">
              <a:avLst/>
            </a:prstGeom>
          </p:spPr>
          <p:txBody>
            <a:bodyPr wrap="square">
              <a:spAutoFit/>
            </a:bodyPr>
            <a:lstStyle/>
            <a:p>
              <a:pPr algn="ctr"/>
              <a:r>
                <a:rPr lang="en-US" b="1" dirty="0">
                  <a:solidFill>
                    <a:srgbClr val="EAEAEA"/>
                  </a:solidFill>
                  <a:latin typeface="Century Gothic" panose="020B0502020202020204" pitchFamily="34" charset="0"/>
                </a:rPr>
                <a:t>Saturday Supper Grid Sheet</a:t>
              </a:r>
            </a:p>
          </p:txBody>
        </p:sp>
        <p:pic>
          <p:nvPicPr>
            <p:cNvPr id="6" name="Picture 5">
              <a:extLst>
                <a:ext uri="{FF2B5EF4-FFF2-40B4-BE49-F238E27FC236}">
                  <a16:creationId xmlns:a16="http://schemas.microsoft.com/office/drawing/2014/main" id="{94E24520-BAA3-4BF8-F767-C5F943C20F71}"/>
                </a:ext>
              </a:extLst>
            </p:cNvPr>
            <p:cNvPicPr>
              <a:picLocks noChangeAspect="1"/>
            </p:cNvPicPr>
            <p:nvPr/>
          </p:nvPicPr>
          <p:blipFill>
            <a:blip r:embed="rId7"/>
            <a:srcRect/>
            <a:stretch/>
          </p:blipFill>
          <p:spPr>
            <a:xfrm>
              <a:off x="7480012" y="622806"/>
              <a:ext cx="1915697" cy="2542327"/>
            </a:xfrm>
            <a:prstGeom prst="rect">
              <a:avLst/>
            </a:prstGeom>
          </p:spPr>
        </p:pic>
        <p:sp>
          <p:nvSpPr>
            <p:cNvPr id="50" name="TextBox 49">
              <a:extLst>
                <a:ext uri="{FF2B5EF4-FFF2-40B4-BE49-F238E27FC236}">
                  <a16:creationId xmlns:a16="http://schemas.microsoft.com/office/drawing/2014/main" id="{8127B6C9-134B-4796-9F4F-6BA3B6BFED90}"/>
                </a:ext>
              </a:extLst>
            </p:cNvPr>
            <p:cNvSpPr txBox="1"/>
            <p:nvPr/>
          </p:nvSpPr>
          <p:spPr>
            <a:xfrm>
              <a:off x="7160790" y="370318"/>
              <a:ext cx="527950" cy="562630"/>
            </a:xfrm>
            <a:prstGeom prst="ellipse">
              <a:avLst/>
            </a:prstGeom>
            <a:solidFill>
              <a:srgbClr val="FFAE0D"/>
            </a:solidFill>
          </p:spPr>
          <p:txBody>
            <a:bodyPr wrap="square" rtlCol="0">
              <a:spAutoFit/>
            </a:bodyPr>
            <a:lstStyle/>
            <a:p>
              <a:pPr algn="ctr"/>
              <a:r>
                <a:rPr lang="en-US" sz="2000" b="1" dirty="0">
                  <a:solidFill>
                    <a:schemeClr val="tx2">
                      <a:lumMod val="50000"/>
                    </a:schemeClr>
                  </a:solidFill>
                </a:rPr>
                <a:t>2</a:t>
              </a:r>
            </a:p>
          </p:txBody>
        </p:sp>
      </p:grpSp>
    </p:spTree>
    <p:custDataLst>
      <p:tags r:id="rId1"/>
    </p:custDataLst>
    <p:extLst>
      <p:ext uri="{BB962C8B-B14F-4D97-AF65-F5344CB8AC3E}">
        <p14:creationId xmlns:p14="http://schemas.microsoft.com/office/powerpoint/2010/main" val="7632131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43806">
        <p159:morph option="byObject"/>
      </p:transition>
    </mc:Choice>
    <mc:Fallback xmlns="">
      <p:transition spd="slow" advTm="4380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5" name="Flowchart: Connector 4">
            <a:extLst>
              <a:ext uri="{FF2B5EF4-FFF2-40B4-BE49-F238E27FC236}">
                <a16:creationId xmlns:a16="http://schemas.microsoft.com/office/drawing/2014/main" id="{40FAEBC3-85F2-D4B9-046D-4F667522CA7A}"/>
              </a:ext>
            </a:extLst>
          </p:cNvPr>
          <p:cNvSpPr/>
          <p:nvPr/>
        </p:nvSpPr>
        <p:spPr>
          <a:xfrm>
            <a:off x="5229869" y="-1751905"/>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Flowchart: Connector 2">
            <a:extLst>
              <a:ext uri="{FF2B5EF4-FFF2-40B4-BE49-F238E27FC236}">
                <a16:creationId xmlns:a16="http://schemas.microsoft.com/office/drawing/2014/main" id="{0A5A8F33-1930-93BB-83C3-9891738428CC}"/>
              </a:ext>
            </a:extLst>
          </p:cNvPr>
          <p:cNvSpPr/>
          <p:nvPr/>
        </p:nvSpPr>
        <p:spPr>
          <a:xfrm>
            <a:off x="382537" y="295762"/>
            <a:ext cx="5867365" cy="5533292"/>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3624168" y="461659"/>
            <a:ext cx="10515600" cy="1325563"/>
          </a:xfrm>
        </p:spPr>
        <p:txBody>
          <a:bodyPr>
            <a:noAutofit/>
          </a:bodyPr>
          <a:lstStyle/>
          <a:p>
            <a:r>
              <a:rPr lang="en-US" sz="8000" dirty="0">
                <a:solidFill>
                  <a:schemeClr val="tx2">
                    <a:lumMod val="50000"/>
                  </a:schemeClr>
                </a:solidFill>
              </a:rPr>
              <a:t>Training</a:t>
            </a:r>
            <a:br>
              <a:rPr lang="en-US" sz="8000" dirty="0">
                <a:solidFill>
                  <a:schemeClr val="tx2">
                    <a:lumMod val="50000"/>
                  </a:schemeClr>
                </a:solidFill>
              </a:rPr>
            </a:br>
            <a:r>
              <a:rPr lang="en-US" sz="8000" dirty="0">
                <a:solidFill>
                  <a:schemeClr val="tx2">
                    <a:lumMod val="50000"/>
                  </a:schemeClr>
                </a:solidFill>
              </a:rPr>
              <a:t> Acknowledgement </a:t>
            </a:r>
          </a:p>
        </p:txBody>
      </p:sp>
      <p:sp>
        <p:nvSpPr>
          <p:cNvPr id="35" name="Content Placeholder 5">
            <a:extLst>
              <a:ext uri="{FF2B5EF4-FFF2-40B4-BE49-F238E27FC236}">
                <a16:creationId xmlns:a16="http://schemas.microsoft.com/office/drawing/2014/main" id="{33F88849-F24D-45BC-A72E-867096128936}"/>
              </a:ext>
            </a:extLst>
          </p:cNvPr>
          <p:cNvSpPr>
            <a:spLocks noGrp="1"/>
          </p:cNvSpPr>
          <p:nvPr>
            <p:ph sz="half" idx="2"/>
          </p:nvPr>
        </p:nvSpPr>
        <p:spPr>
          <a:xfrm>
            <a:off x="6623509" y="2487336"/>
            <a:ext cx="4615809" cy="1938992"/>
          </a:xfrm>
          <a:prstGeom prst="rect">
            <a:avLst/>
          </a:prstGeom>
        </p:spPr>
        <p:txBody>
          <a:bodyPr wrap="square">
            <a:spAutoFit/>
          </a:bodyPr>
          <a:lstStyle/>
          <a:p>
            <a:pPr marL="57150" indent="0">
              <a:buNone/>
            </a:pPr>
            <a:r>
              <a:rPr lang="en-US" sz="2400" dirty="0">
                <a:solidFill>
                  <a:schemeClr val="tx2">
                    <a:lumMod val="50000"/>
                  </a:schemeClr>
                </a:solidFill>
                <a:latin typeface="Century Gothic" panose="020B0502020202020204" pitchFamily="34" charset="0"/>
              </a:rPr>
              <a:t>All trained FS Staff must complete the Supper Training Acknowledgement online form to verify completion of annual training. </a:t>
            </a:r>
          </a:p>
        </p:txBody>
      </p:sp>
      <p:grpSp>
        <p:nvGrpSpPr>
          <p:cNvPr id="41" name="Group 40">
            <a:extLst>
              <a:ext uri="{FF2B5EF4-FFF2-40B4-BE49-F238E27FC236}">
                <a16:creationId xmlns:a16="http://schemas.microsoft.com/office/drawing/2014/main" id="{FA18C274-6031-4836-852A-D2479F324284}"/>
              </a:ext>
            </a:extLst>
          </p:cNvPr>
          <p:cNvGrpSpPr/>
          <p:nvPr/>
        </p:nvGrpSpPr>
        <p:grpSpPr>
          <a:xfrm>
            <a:off x="1586851" y="1354618"/>
            <a:ext cx="2278553" cy="3456667"/>
            <a:chOff x="381898" y="2180480"/>
            <a:chExt cx="3355568" cy="3850860"/>
          </a:xfrm>
        </p:grpSpPr>
        <p:pic>
          <p:nvPicPr>
            <p:cNvPr id="42" name="Picture 41">
              <a:extLst>
                <a:ext uri="{FF2B5EF4-FFF2-40B4-BE49-F238E27FC236}">
                  <a16:creationId xmlns:a16="http://schemas.microsoft.com/office/drawing/2014/main" id="{C7352BBB-60EF-4590-8AF3-49DECE0FEDFA}"/>
                </a:ext>
              </a:extLst>
            </p:cNvPr>
            <p:cNvPicPr>
              <a:picLocks noChangeAspect="1"/>
            </p:cNvPicPr>
            <p:nvPr/>
          </p:nvPicPr>
          <p:blipFill rotWithShape="1">
            <a:blip r:embed="rId4"/>
            <a:srcRect b="84314"/>
            <a:stretch/>
          </p:blipFill>
          <p:spPr>
            <a:xfrm>
              <a:off x="381899" y="2180480"/>
              <a:ext cx="3355567" cy="877045"/>
            </a:xfrm>
            <a:prstGeom prst="rect">
              <a:avLst/>
            </a:prstGeom>
          </p:spPr>
        </p:pic>
        <p:pic>
          <p:nvPicPr>
            <p:cNvPr id="43" name="Picture 42">
              <a:extLst>
                <a:ext uri="{FF2B5EF4-FFF2-40B4-BE49-F238E27FC236}">
                  <a16:creationId xmlns:a16="http://schemas.microsoft.com/office/drawing/2014/main" id="{EDADACB7-3BD5-4005-81DB-53E387DB8248}"/>
                </a:ext>
              </a:extLst>
            </p:cNvPr>
            <p:cNvPicPr>
              <a:picLocks noChangeAspect="1"/>
            </p:cNvPicPr>
            <p:nvPr/>
          </p:nvPicPr>
          <p:blipFill rotWithShape="1">
            <a:blip r:embed="rId4"/>
            <a:srcRect t="21507" b="64661"/>
            <a:stretch/>
          </p:blipFill>
          <p:spPr>
            <a:xfrm>
              <a:off x="381898" y="3055694"/>
              <a:ext cx="3355567" cy="773356"/>
            </a:xfrm>
            <a:prstGeom prst="rect">
              <a:avLst/>
            </a:prstGeom>
          </p:spPr>
        </p:pic>
        <p:pic>
          <p:nvPicPr>
            <p:cNvPr id="44" name="Picture 43">
              <a:extLst>
                <a:ext uri="{FF2B5EF4-FFF2-40B4-BE49-F238E27FC236}">
                  <a16:creationId xmlns:a16="http://schemas.microsoft.com/office/drawing/2014/main" id="{AACC01F4-56DE-4322-9B90-7EB845B35582}"/>
                </a:ext>
              </a:extLst>
            </p:cNvPr>
            <p:cNvPicPr>
              <a:picLocks noChangeAspect="1"/>
            </p:cNvPicPr>
            <p:nvPr/>
          </p:nvPicPr>
          <p:blipFill rotWithShape="1">
            <a:blip r:embed="rId4"/>
            <a:srcRect t="39428" b="54061"/>
            <a:stretch/>
          </p:blipFill>
          <p:spPr>
            <a:xfrm>
              <a:off x="381899" y="3828789"/>
              <a:ext cx="3355567" cy="364042"/>
            </a:xfrm>
            <a:prstGeom prst="rect">
              <a:avLst/>
            </a:prstGeom>
          </p:spPr>
        </p:pic>
        <p:pic>
          <p:nvPicPr>
            <p:cNvPr id="45" name="Picture 44">
              <a:extLst>
                <a:ext uri="{FF2B5EF4-FFF2-40B4-BE49-F238E27FC236}">
                  <a16:creationId xmlns:a16="http://schemas.microsoft.com/office/drawing/2014/main" id="{D1114E2C-8A19-4BA7-B7B8-2AE9979A4666}"/>
                </a:ext>
              </a:extLst>
            </p:cNvPr>
            <p:cNvPicPr>
              <a:picLocks noChangeAspect="1"/>
            </p:cNvPicPr>
            <p:nvPr/>
          </p:nvPicPr>
          <p:blipFill rotWithShape="1">
            <a:blip r:embed="rId4"/>
            <a:srcRect t="48954" b="43725"/>
            <a:stretch/>
          </p:blipFill>
          <p:spPr>
            <a:xfrm>
              <a:off x="381899" y="4191001"/>
              <a:ext cx="3355567" cy="409314"/>
            </a:xfrm>
            <a:prstGeom prst="rect">
              <a:avLst/>
            </a:prstGeom>
          </p:spPr>
        </p:pic>
        <p:pic>
          <p:nvPicPr>
            <p:cNvPr id="46" name="Picture 45">
              <a:extLst>
                <a:ext uri="{FF2B5EF4-FFF2-40B4-BE49-F238E27FC236}">
                  <a16:creationId xmlns:a16="http://schemas.microsoft.com/office/drawing/2014/main" id="{D67150E3-7FA0-44BB-B0CB-A6DB41862557}"/>
                </a:ext>
              </a:extLst>
            </p:cNvPr>
            <p:cNvPicPr>
              <a:picLocks noChangeAspect="1"/>
            </p:cNvPicPr>
            <p:nvPr/>
          </p:nvPicPr>
          <p:blipFill rotWithShape="1">
            <a:blip r:embed="rId4"/>
            <a:srcRect t="59991" b="33536"/>
            <a:stretch/>
          </p:blipFill>
          <p:spPr>
            <a:xfrm>
              <a:off x="381899" y="4600315"/>
              <a:ext cx="3355567" cy="361951"/>
            </a:xfrm>
            <a:prstGeom prst="rect">
              <a:avLst/>
            </a:prstGeom>
          </p:spPr>
        </p:pic>
        <p:pic>
          <p:nvPicPr>
            <p:cNvPr id="47" name="Picture 46">
              <a:extLst>
                <a:ext uri="{FF2B5EF4-FFF2-40B4-BE49-F238E27FC236}">
                  <a16:creationId xmlns:a16="http://schemas.microsoft.com/office/drawing/2014/main" id="{DAC6ABE8-2B58-43F6-9CC1-B5FA9B725A5C}"/>
                </a:ext>
              </a:extLst>
            </p:cNvPr>
            <p:cNvPicPr>
              <a:picLocks noChangeAspect="1"/>
            </p:cNvPicPr>
            <p:nvPr/>
          </p:nvPicPr>
          <p:blipFill rotWithShape="1">
            <a:blip r:embed="rId4"/>
            <a:srcRect t="69935" b="2"/>
            <a:stretch/>
          </p:blipFill>
          <p:spPr>
            <a:xfrm>
              <a:off x="381899" y="4350441"/>
              <a:ext cx="3355567" cy="1680899"/>
            </a:xfrm>
            <a:prstGeom prst="rect">
              <a:avLst/>
            </a:prstGeom>
          </p:spPr>
        </p:pic>
        <p:sp>
          <p:nvSpPr>
            <p:cNvPr id="48" name="Rectangle 47">
              <a:extLst>
                <a:ext uri="{FF2B5EF4-FFF2-40B4-BE49-F238E27FC236}">
                  <a16:creationId xmlns:a16="http://schemas.microsoft.com/office/drawing/2014/main" id="{27E33F2F-37B9-46E1-85C1-CC8668DF69FE}"/>
                </a:ext>
              </a:extLst>
            </p:cNvPr>
            <p:cNvSpPr/>
            <p:nvPr/>
          </p:nvSpPr>
          <p:spPr>
            <a:xfrm>
              <a:off x="381899" y="2180480"/>
              <a:ext cx="3355566" cy="3850860"/>
            </a:xfrm>
            <a:prstGeom prst="rect">
              <a:avLst/>
            </a:prstGeom>
            <a:noFill/>
            <a:ln w="190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7" name="Picture 36">
            <a:extLst>
              <a:ext uri="{FF2B5EF4-FFF2-40B4-BE49-F238E27FC236}">
                <a16:creationId xmlns:a16="http://schemas.microsoft.com/office/drawing/2014/main" id="{419B0FC4-B765-4E17-857D-7791F1221131}"/>
              </a:ext>
            </a:extLst>
          </p:cNvPr>
          <p:cNvPicPr>
            <a:picLocks noChangeAspect="1"/>
          </p:cNvPicPr>
          <p:nvPr/>
        </p:nvPicPr>
        <p:blipFill rotWithShape="1">
          <a:blip r:embed="rId5"/>
          <a:srcRect b="2709"/>
          <a:stretch/>
        </p:blipFill>
        <p:spPr>
          <a:xfrm>
            <a:off x="1455345" y="1404717"/>
            <a:ext cx="3505097" cy="3387969"/>
          </a:xfrm>
          <a:prstGeom prst="rect">
            <a:avLst/>
          </a:prstGeom>
          <a:ln w="19050">
            <a:solidFill>
              <a:srgbClr val="000000"/>
            </a:solidFill>
          </a:ln>
        </p:spPr>
      </p:pic>
      <p:sp>
        <p:nvSpPr>
          <p:cNvPr id="39" name="Rectangle 38">
            <a:extLst>
              <a:ext uri="{FF2B5EF4-FFF2-40B4-BE49-F238E27FC236}">
                <a16:creationId xmlns:a16="http://schemas.microsoft.com/office/drawing/2014/main" id="{171AA030-2331-4E09-B17F-4F66ABA30344}"/>
              </a:ext>
            </a:extLst>
          </p:cNvPr>
          <p:cNvSpPr/>
          <p:nvPr/>
        </p:nvSpPr>
        <p:spPr>
          <a:xfrm>
            <a:off x="1759467" y="3276295"/>
            <a:ext cx="757197" cy="20958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0" name="Picture 2" descr="Image result for cursor flat art transparent background">
            <a:extLst>
              <a:ext uri="{FF2B5EF4-FFF2-40B4-BE49-F238E27FC236}">
                <a16:creationId xmlns:a16="http://schemas.microsoft.com/office/drawing/2014/main" id="{31E8027E-4BD8-4FE9-AAC8-53A56D5D2A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0654" y="3414128"/>
            <a:ext cx="208832" cy="374134"/>
          </a:xfrm>
          <a:prstGeom prst="rect">
            <a:avLst/>
          </a:prstGeom>
          <a:noFill/>
          <a:extLst>
            <a:ext uri="{909E8E84-426E-40DD-AFC4-6F175D3DCCD1}">
              <a14:hiddenFill xmlns:a14="http://schemas.microsoft.com/office/drawing/2010/main">
                <a:solidFill>
                  <a:srgbClr val="FFFFFF"/>
                </a:solidFill>
              </a14:hiddenFill>
            </a:ext>
          </a:extLst>
        </p:spPr>
      </p:pic>
      <p:sp>
        <p:nvSpPr>
          <p:cNvPr id="50" name="Content Placeholder 5">
            <a:extLst>
              <a:ext uri="{FF2B5EF4-FFF2-40B4-BE49-F238E27FC236}">
                <a16:creationId xmlns:a16="http://schemas.microsoft.com/office/drawing/2014/main" id="{DA2AC2E7-43B4-486A-9405-5A6600AAC041}"/>
              </a:ext>
            </a:extLst>
          </p:cNvPr>
          <p:cNvSpPr txBox="1">
            <a:spLocks/>
          </p:cNvSpPr>
          <p:nvPr/>
        </p:nvSpPr>
        <p:spPr>
          <a:xfrm>
            <a:off x="6690558" y="5720356"/>
            <a:ext cx="4989416" cy="461665"/>
          </a:xfrm>
          <a:prstGeom prst="rect">
            <a:avLst/>
          </a:prstGeom>
        </p:spPr>
        <p:txBody>
          <a:bodyPr vert="horz" wrap="square" lIns="91440" tIns="45720" rIns="91440" bIns="4572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 indent="0" algn="ctr">
              <a:buFont typeface="Arial"/>
              <a:buNone/>
            </a:pPr>
            <a:r>
              <a:rPr lang="en-US" sz="2400" b="1" dirty="0">
                <a:solidFill>
                  <a:srgbClr val="FF0000"/>
                </a:solidFill>
                <a:latin typeface="Century Gothic" panose="020B0502020202020204" pitchFamily="34" charset="0"/>
              </a:rPr>
              <a:t>Note: Due August 23, 2024</a:t>
            </a:r>
          </a:p>
        </p:txBody>
      </p:sp>
      <p:sp>
        <p:nvSpPr>
          <p:cNvPr id="9" name="Rectangle 8">
            <a:extLst>
              <a:ext uri="{FF2B5EF4-FFF2-40B4-BE49-F238E27FC236}">
                <a16:creationId xmlns:a16="http://schemas.microsoft.com/office/drawing/2014/main" id="{A4B36C7F-4149-4220-8FC1-11F0D8C5270A}"/>
              </a:ext>
            </a:extLst>
          </p:cNvPr>
          <p:cNvSpPr/>
          <p:nvPr/>
        </p:nvSpPr>
        <p:spPr>
          <a:xfrm>
            <a:off x="6096000" y="4426328"/>
            <a:ext cx="6178533" cy="1200329"/>
          </a:xfrm>
          <a:prstGeom prst="rect">
            <a:avLst/>
          </a:prstGeom>
        </p:spPr>
        <p:txBody>
          <a:bodyPr wrap="square">
            <a:spAutoFit/>
          </a:bodyPr>
          <a:lstStyle/>
          <a:p>
            <a:pPr marL="914400" lvl="1" indent="-457200">
              <a:buFont typeface="Wingdings" panose="05000000000000000000" pitchFamily="2" charset="2"/>
              <a:buChar char="Ø"/>
            </a:pPr>
            <a:r>
              <a:rPr lang="en-US" sz="2400" dirty="0">
                <a:solidFill>
                  <a:schemeClr val="tx2">
                    <a:lumMod val="50000"/>
                  </a:schemeClr>
                </a:solidFill>
                <a:latin typeface="Century Gothic" panose="020B0502020202020204" pitchFamily="34" charset="0"/>
              </a:rPr>
              <a:t>One online form per employee</a:t>
            </a:r>
          </a:p>
          <a:p>
            <a:pPr marL="914400" lvl="1" indent="-457200">
              <a:buFont typeface="Wingdings" panose="05000000000000000000" pitchFamily="2" charset="2"/>
              <a:buChar char="Ø"/>
            </a:pPr>
            <a:r>
              <a:rPr lang="en-US" sz="2400" dirty="0">
                <a:solidFill>
                  <a:schemeClr val="tx2">
                    <a:lumMod val="50000"/>
                  </a:schemeClr>
                </a:solidFill>
                <a:latin typeface="Century Gothic" panose="020B0502020202020204" pitchFamily="34" charset="0"/>
              </a:rPr>
              <a:t>Online form is located on the Supper page on the FS website</a:t>
            </a:r>
          </a:p>
        </p:txBody>
      </p:sp>
      <p:sp>
        <p:nvSpPr>
          <p:cNvPr id="6" name="Flowchart: Connector 5">
            <a:extLst>
              <a:ext uri="{FF2B5EF4-FFF2-40B4-BE49-F238E27FC236}">
                <a16:creationId xmlns:a16="http://schemas.microsoft.com/office/drawing/2014/main" id="{3BC711DF-7EB5-2BE9-7AEC-8FC67E3F697D}"/>
              </a:ext>
            </a:extLst>
          </p:cNvPr>
          <p:cNvSpPr/>
          <p:nvPr/>
        </p:nvSpPr>
        <p:spPr>
          <a:xfrm>
            <a:off x="1014534" y="5072346"/>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lowchart: Connector 1">
            <a:extLst>
              <a:ext uri="{FF2B5EF4-FFF2-40B4-BE49-F238E27FC236}">
                <a16:creationId xmlns:a16="http://schemas.microsoft.com/office/drawing/2014/main" id="{B9DA6FCB-8E07-5EB4-C095-E33CF809A66C}"/>
              </a:ext>
            </a:extLst>
          </p:cNvPr>
          <p:cNvSpPr/>
          <p:nvPr/>
        </p:nvSpPr>
        <p:spPr>
          <a:xfrm>
            <a:off x="656747" y="4792686"/>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232635839"/>
      </p:ext>
    </p:extLst>
  </p:cSld>
  <p:clrMapOvr>
    <a:masterClrMapping/>
  </p:clrMapOvr>
  <mc:AlternateContent xmlns:mc="http://schemas.openxmlformats.org/markup-compatibility/2006" xmlns:p159="http://schemas.microsoft.com/office/powerpoint/2015/09/main">
    <mc:Choice Requires="p159">
      <p:transition spd="slow" advTm="40470">
        <p159:morph option="byObject"/>
      </p:transition>
    </mc:Choice>
    <mc:Fallback xmlns="">
      <p:transition spd="slow" advTm="4047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par>
                          <p:cTn id="8" fill="hold">
                            <p:stCondLst>
                              <p:cond delay="500"/>
                            </p:stCondLst>
                            <p:childTnLst>
                              <p:par>
                                <p:cTn id="9" presetID="2" presetClass="entr" presetSubtype="4" fill="hold" nodeType="afterEffect">
                                  <p:stCondLst>
                                    <p:cond delay="100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1000" fill="hold"/>
                                        <p:tgtEl>
                                          <p:spTgt spid="40"/>
                                        </p:tgtEl>
                                        <p:attrNameLst>
                                          <p:attrName>ppt_x</p:attrName>
                                        </p:attrNameLst>
                                      </p:cBhvr>
                                      <p:tavLst>
                                        <p:tav tm="0">
                                          <p:val>
                                            <p:strVal val="#ppt_x"/>
                                          </p:val>
                                        </p:tav>
                                        <p:tav tm="100000">
                                          <p:val>
                                            <p:strVal val="#ppt_x"/>
                                          </p:val>
                                        </p:tav>
                                      </p:tavLst>
                                    </p:anim>
                                    <p:anim calcmode="lin" valueType="num">
                                      <p:cBhvr additive="base">
                                        <p:cTn id="12" dur="1000" fill="hold"/>
                                        <p:tgtEl>
                                          <p:spTgt spid="40"/>
                                        </p:tgtEl>
                                        <p:attrNameLst>
                                          <p:attrName>ppt_y</p:attrName>
                                        </p:attrNameLst>
                                      </p:cBhvr>
                                      <p:tavLst>
                                        <p:tav tm="0">
                                          <p:val>
                                            <p:strVal val="1+#ppt_h/2"/>
                                          </p:val>
                                        </p:tav>
                                        <p:tav tm="100000">
                                          <p:val>
                                            <p:strVal val="#ppt_y"/>
                                          </p:val>
                                        </p:tav>
                                      </p:tavLst>
                                    </p:anim>
                                  </p:childTnLst>
                                </p:cTn>
                              </p:par>
                            </p:childTnLst>
                          </p:cTn>
                        </p:par>
                        <p:par>
                          <p:cTn id="13" fill="hold">
                            <p:stCondLst>
                              <p:cond delay="2500"/>
                            </p:stCondLst>
                            <p:childTnLst>
                              <p:par>
                                <p:cTn id="14" presetID="26" presetClass="emph" presetSubtype="0" fill="hold" nodeType="afterEffect">
                                  <p:stCondLst>
                                    <p:cond delay="500"/>
                                  </p:stCondLst>
                                  <p:childTnLst>
                                    <p:animEffect transition="out" filter="fade">
                                      <p:cBhvr>
                                        <p:cTn id="15" dur="500" tmFilter="0, 0; .2, .5; .8, .5; 1, 0"/>
                                        <p:tgtEl>
                                          <p:spTgt spid="40"/>
                                        </p:tgtEl>
                                      </p:cBhvr>
                                    </p:animEffect>
                                    <p:animScale>
                                      <p:cBhvr>
                                        <p:cTn id="16" dur="250" autoRev="1" fill="hold"/>
                                        <p:tgtEl>
                                          <p:spTgt spid="40"/>
                                        </p:tgtEl>
                                      </p:cBhvr>
                                      <p:by x="105000" y="105000"/>
                                    </p:animScale>
                                  </p:childTnLst>
                                </p:cTn>
                              </p:par>
                              <p:par>
                                <p:cTn id="17" presetID="10" presetClass="entr" presetSubtype="0" fill="hold" grpId="0" nodeType="withEffect">
                                  <p:stCondLst>
                                    <p:cond delay="50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childTnLst>
                          </p:cTn>
                        </p:par>
                        <p:par>
                          <p:cTn id="20" fill="hold">
                            <p:stCondLst>
                              <p:cond delay="3500"/>
                            </p:stCondLst>
                            <p:childTnLst>
                              <p:par>
                                <p:cTn id="21" presetID="10" presetClass="exit" presetSubtype="0" fill="hold" nodeType="afterEffect">
                                  <p:stCondLst>
                                    <p:cond delay="0"/>
                                  </p:stCondLst>
                                  <p:childTnLst>
                                    <p:animEffect transition="out" filter="fade">
                                      <p:cBhvr>
                                        <p:cTn id="22" dur="500"/>
                                        <p:tgtEl>
                                          <p:spTgt spid="37"/>
                                        </p:tgtEl>
                                      </p:cBhvr>
                                    </p:animEffect>
                                    <p:set>
                                      <p:cBhvr>
                                        <p:cTn id="23" dur="1" fill="hold">
                                          <p:stCondLst>
                                            <p:cond delay="499"/>
                                          </p:stCondLst>
                                        </p:cTn>
                                        <p:tgtEl>
                                          <p:spTgt spid="37"/>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40"/>
                                        </p:tgtEl>
                                      </p:cBhvr>
                                    </p:animEffect>
                                    <p:set>
                                      <p:cBhvr>
                                        <p:cTn id="26" dur="1" fill="hold">
                                          <p:stCondLst>
                                            <p:cond delay="499"/>
                                          </p:stCondLst>
                                        </p:cTn>
                                        <p:tgtEl>
                                          <p:spTgt spid="40"/>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39"/>
                                        </p:tgtEl>
                                      </p:cBhvr>
                                    </p:animEffect>
                                    <p:set>
                                      <p:cBhvr>
                                        <p:cTn id="29" dur="1" fill="hold">
                                          <p:stCondLst>
                                            <p:cond delay="499"/>
                                          </p:stCondLst>
                                        </p:cTn>
                                        <p:tgtEl>
                                          <p:spTgt spid="39"/>
                                        </p:tgtEl>
                                        <p:attrNameLst>
                                          <p:attrName>style.visibility</p:attrName>
                                        </p:attrNameLst>
                                      </p:cBhvr>
                                      <p:to>
                                        <p:strVal val="hidden"/>
                                      </p:to>
                                    </p:set>
                                  </p:childTnLst>
                                </p:cTn>
                              </p:par>
                            </p:childTnLst>
                          </p:cTn>
                        </p:par>
                        <p:par>
                          <p:cTn id="30" fill="hold">
                            <p:stCondLst>
                              <p:cond delay="4000"/>
                            </p:stCondLst>
                            <p:childTnLst>
                              <p:par>
                                <p:cTn id="31" presetID="10" presetClass="entr" presetSubtype="0" fill="hold" nodeType="after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fade">
                                      <p:cBhvr>
                                        <p:cTn id="33" dur="500"/>
                                        <p:tgtEl>
                                          <p:spTgt spid="4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0">
                                            <p:txEl>
                                              <p:pRg st="0" end="0"/>
                                            </p:txEl>
                                          </p:spTgt>
                                        </p:tgtEl>
                                        <p:attrNameLst>
                                          <p:attrName>style.visibility</p:attrName>
                                        </p:attrNameLst>
                                      </p:cBhvr>
                                      <p:to>
                                        <p:strVal val="visible"/>
                                      </p:to>
                                    </p:set>
                                    <p:animEffect transition="in" filter="fade">
                                      <p:cBhvr>
                                        <p:cTn id="36" dur="500"/>
                                        <p:tgtEl>
                                          <p:spTgt spid="5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9" grpId="1" animBg="1"/>
      <p:bldP spid="50"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Connector 5">
            <a:extLst>
              <a:ext uri="{FF2B5EF4-FFF2-40B4-BE49-F238E27FC236}">
                <a16:creationId xmlns:a16="http://schemas.microsoft.com/office/drawing/2014/main" id="{909A11FC-A456-EB3B-8F03-541069509916}"/>
              </a:ext>
            </a:extLst>
          </p:cNvPr>
          <p:cNvSpPr/>
          <p:nvPr/>
        </p:nvSpPr>
        <p:spPr>
          <a:xfrm>
            <a:off x="-1910655" y="1124034"/>
            <a:ext cx="10473086" cy="8558908"/>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FE4EFDC0-70CC-3F6B-6FA7-EF320629F1F9}"/>
              </a:ext>
            </a:extLst>
          </p:cNvPr>
          <p:cNvPicPr>
            <a:picLocks noChangeAspect="1"/>
          </p:cNvPicPr>
          <p:nvPr/>
        </p:nvPicPr>
        <p:blipFill>
          <a:blip r:embed="rId3"/>
          <a:srcRect/>
          <a:stretch/>
        </p:blipFill>
        <p:spPr>
          <a:xfrm>
            <a:off x="533257" y="2130513"/>
            <a:ext cx="5796460" cy="4476941"/>
          </a:xfrm>
          <a:prstGeom prst="rect">
            <a:avLst/>
          </a:prstGeom>
        </p:spPr>
      </p:pic>
      <p:sp>
        <p:nvSpPr>
          <p:cNvPr id="2" name="Title 1">
            <a:extLst>
              <a:ext uri="{FF2B5EF4-FFF2-40B4-BE49-F238E27FC236}">
                <a16:creationId xmlns:a16="http://schemas.microsoft.com/office/drawing/2014/main" id="{475CFBAD-4379-1BE1-5EDE-AFDE021CCFE4}"/>
              </a:ext>
            </a:extLst>
          </p:cNvPr>
          <p:cNvSpPr>
            <a:spLocks noGrp="1"/>
          </p:cNvSpPr>
          <p:nvPr>
            <p:ph type="title"/>
          </p:nvPr>
        </p:nvSpPr>
        <p:spPr>
          <a:xfrm>
            <a:off x="1431065" y="-18966"/>
            <a:ext cx="8980427" cy="1143000"/>
          </a:xfrm>
        </p:spPr>
        <p:txBody>
          <a:bodyPr/>
          <a:lstStyle/>
          <a:p>
            <a:r>
              <a:rPr lang="en-US" dirty="0"/>
              <a:t>Saturday Daily Transport Record</a:t>
            </a:r>
          </a:p>
        </p:txBody>
      </p:sp>
      <p:pic>
        <p:nvPicPr>
          <p:cNvPr id="8" name="Picture 6" descr="Наклейка NEW PNG - AVATAN PLUS">
            <a:extLst>
              <a:ext uri="{FF2B5EF4-FFF2-40B4-BE49-F238E27FC236}">
                <a16:creationId xmlns:a16="http://schemas.microsoft.com/office/drawing/2014/main" id="{8189E0A7-FAE7-C732-A205-B074054277F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5400000">
            <a:off x="9365095" y="-542138"/>
            <a:ext cx="3068176" cy="3423838"/>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BA9ACAE5-0670-FD8D-3DB5-72F0F847220C}"/>
              </a:ext>
            </a:extLst>
          </p:cNvPr>
          <p:cNvGrpSpPr/>
          <p:nvPr/>
        </p:nvGrpSpPr>
        <p:grpSpPr>
          <a:xfrm>
            <a:off x="3637582" y="2445972"/>
            <a:ext cx="8578441" cy="3416320"/>
            <a:chOff x="-2535963" y="602568"/>
            <a:chExt cx="8578441" cy="3416320"/>
          </a:xfrm>
        </p:grpSpPr>
        <p:sp>
          <p:nvSpPr>
            <p:cNvPr id="4" name="TextBox 3">
              <a:extLst>
                <a:ext uri="{FF2B5EF4-FFF2-40B4-BE49-F238E27FC236}">
                  <a16:creationId xmlns:a16="http://schemas.microsoft.com/office/drawing/2014/main" id="{AB49BC89-90C6-41D9-1404-68BAF0954F2A}"/>
                </a:ext>
              </a:extLst>
            </p:cNvPr>
            <p:cNvSpPr txBox="1"/>
            <p:nvPr/>
          </p:nvSpPr>
          <p:spPr>
            <a:xfrm>
              <a:off x="2618640" y="602568"/>
              <a:ext cx="3423838" cy="3416320"/>
            </a:xfrm>
            <a:prstGeom prst="rect">
              <a:avLst/>
            </a:prstGeom>
            <a:noFill/>
          </p:spPr>
          <p:txBody>
            <a:bodyPr wrap="square" rtlCol="0">
              <a:spAutoFit/>
            </a:bodyPr>
            <a:lstStyle/>
            <a:p>
              <a:r>
                <a:rPr lang="en-US" sz="2400" dirty="0">
                  <a:solidFill>
                    <a:schemeClr val="bg1"/>
                  </a:solidFill>
                  <a:latin typeface="Century Gothic" panose="020B0502020202020204" pitchFamily="34" charset="0"/>
                </a:rPr>
                <a:t>Saturday program staff are required to temp all perishable menu items </a:t>
              </a:r>
              <a:r>
                <a:rPr lang="en-US" sz="2400" b="1" dirty="0">
                  <a:solidFill>
                    <a:schemeClr val="bg1"/>
                  </a:solidFill>
                  <a:latin typeface="Century Gothic" panose="020B0502020202020204" pitchFamily="34" charset="0"/>
                </a:rPr>
                <a:t>before</a:t>
              </a:r>
              <a:r>
                <a:rPr lang="en-US" sz="2400" dirty="0">
                  <a:solidFill>
                    <a:schemeClr val="bg1"/>
                  </a:solidFill>
                  <a:latin typeface="Century Gothic" panose="020B0502020202020204" pitchFamily="34" charset="0"/>
                </a:rPr>
                <a:t> and </a:t>
              </a:r>
              <a:r>
                <a:rPr lang="en-US" sz="2400" b="1" dirty="0">
                  <a:solidFill>
                    <a:schemeClr val="bg1"/>
                  </a:solidFill>
                  <a:latin typeface="Century Gothic" panose="020B0502020202020204" pitchFamily="34" charset="0"/>
                </a:rPr>
                <a:t>after</a:t>
              </a:r>
              <a:r>
                <a:rPr lang="en-US" sz="2400" dirty="0">
                  <a:solidFill>
                    <a:schemeClr val="bg1"/>
                  </a:solidFill>
                  <a:latin typeface="Century Gothic" panose="020B0502020202020204" pitchFamily="34" charset="0"/>
                </a:rPr>
                <a:t> each meal service, record the temperature on the transport record, initial, then sign.</a:t>
              </a:r>
            </a:p>
          </p:txBody>
        </p:sp>
        <p:cxnSp>
          <p:nvCxnSpPr>
            <p:cNvPr id="10" name="Straight Arrow Connector 9">
              <a:extLst>
                <a:ext uri="{FF2B5EF4-FFF2-40B4-BE49-F238E27FC236}">
                  <a16:creationId xmlns:a16="http://schemas.microsoft.com/office/drawing/2014/main" id="{8076921B-9AD5-2D27-53EC-9E13E4772B57}"/>
                </a:ext>
              </a:extLst>
            </p:cNvPr>
            <p:cNvCxnSpPr>
              <a:cxnSpLocks/>
            </p:cNvCxnSpPr>
            <p:nvPr/>
          </p:nvCxnSpPr>
          <p:spPr>
            <a:xfrm flipH="1">
              <a:off x="-766701" y="2013855"/>
              <a:ext cx="3041921" cy="344501"/>
            </a:xfrm>
            <a:prstGeom prst="straightConnector1">
              <a:avLst/>
            </a:prstGeom>
            <a:ln w="57150">
              <a:solidFill>
                <a:srgbClr val="FFAE0D"/>
              </a:solidFill>
              <a:tailEnd type="triangle"/>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2AA3EF05-2A73-E822-7A5A-A6DABB877374}"/>
                </a:ext>
              </a:extLst>
            </p:cNvPr>
            <p:cNvSpPr/>
            <p:nvPr/>
          </p:nvSpPr>
          <p:spPr>
            <a:xfrm>
              <a:off x="-2535963" y="1577967"/>
              <a:ext cx="1674398" cy="1398641"/>
            </a:xfrm>
            <a:prstGeom prst="rect">
              <a:avLst/>
            </a:prstGeom>
            <a:noFill/>
            <a:ln w="38100">
              <a:solidFill>
                <a:srgbClr val="FFAE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25678CAB-4020-7D80-D5BA-4DC59A2F0FCB}"/>
              </a:ext>
            </a:extLst>
          </p:cNvPr>
          <p:cNvGrpSpPr/>
          <p:nvPr/>
        </p:nvGrpSpPr>
        <p:grpSpPr>
          <a:xfrm>
            <a:off x="2386618" y="1828906"/>
            <a:ext cx="9082372" cy="4401205"/>
            <a:chOff x="2340428" y="1869879"/>
            <a:chExt cx="9082372" cy="4401205"/>
          </a:xfrm>
        </p:grpSpPr>
        <p:sp>
          <p:nvSpPr>
            <p:cNvPr id="3" name="TextBox 2">
              <a:extLst>
                <a:ext uri="{FF2B5EF4-FFF2-40B4-BE49-F238E27FC236}">
                  <a16:creationId xmlns:a16="http://schemas.microsoft.com/office/drawing/2014/main" id="{3FCC6E68-6431-D9FB-71B7-0730AFD158A2}"/>
                </a:ext>
              </a:extLst>
            </p:cNvPr>
            <p:cNvSpPr txBox="1"/>
            <p:nvPr/>
          </p:nvSpPr>
          <p:spPr>
            <a:xfrm>
              <a:off x="8645815" y="1869879"/>
              <a:ext cx="2776985" cy="4401205"/>
            </a:xfrm>
            <a:prstGeom prst="rect">
              <a:avLst/>
            </a:prstGeom>
            <a:noFill/>
          </p:spPr>
          <p:txBody>
            <a:bodyPr wrap="square" rtlCol="0">
              <a:spAutoFit/>
            </a:bodyPr>
            <a:lstStyle/>
            <a:p>
              <a:r>
                <a:rPr lang="en-US" sz="2800" dirty="0">
                  <a:solidFill>
                    <a:schemeClr val="bg1"/>
                  </a:solidFill>
                  <a:latin typeface="Century Gothic" panose="020B0502020202020204" pitchFamily="34" charset="0"/>
                </a:rPr>
                <a:t>The </a:t>
              </a:r>
              <a:r>
                <a:rPr lang="en-US" sz="2800" i="1" dirty="0">
                  <a:solidFill>
                    <a:schemeClr val="bg1"/>
                  </a:solidFill>
                  <a:latin typeface="Century Gothic" panose="020B0502020202020204" pitchFamily="34" charset="0"/>
                </a:rPr>
                <a:t>Saturday Meal Service Daily Transport Record</a:t>
              </a:r>
              <a:r>
                <a:rPr lang="en-US" sz="2800" dirty="0">
                  <a:solidFill>
                    <a:schemeClr val="bg1"/>
                  </a:solidFill>
                  <a:latin typeface="Century Gothic" panose="020B0502020202020204" pitchFamily="34" charset="0"/>
                </a:rPr>
                <a:t> varies from the traditional transport record and will say Saturday Meal Service.</a:t>
              </a:r>
            </a:p>
          </p:txBody>
        </p:sp>
        <p:cxnSp>
          <p:nvCxnSpPr>
            <p:cNvPr id="15" name="Straight Arrow Connector 14">
              <a:extLst>
                <a:ext uri="{FF2B5EF4-FFF2-40B4-BE49-F238E27FC236}">
                  <a16:creationId xmlns:a16="http://schemas.microsoft.com/office/drawing/2014/main" id="{97ADB8CA-EB1D-7496-5850-C81934DD1DA2}"/>
                </a:ext>
              </a:extLst>
            </p:cNvPr>
            <p:cNvCxnSpPr>
              <a:cxnSpLocks/>
            </p:cNvCxnSpPr>
            <p:nvPr/>
          </p:nvCxnSpPr>
          <p:spPr>
            <a:xfrm flipH="1" flipV="1">
              <a:off x="3905250" y="2362778"/>
              <a:ext cx="4497804" cy="561313"/>
            </a:xfrm>
            <a:prstGeom prst="straightConnector1">
              <a:avLst/>
            </a:prstGeom>
            <a:ln w="57150">
              <a:solidFill>
                <a:srgbClr val="FFAE0D"/>
              </a:solidFill>
              <a:tailEnd type="triangle"/>
            </a:ln>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C96E20E5-130B-077F-9F75-D92762930F15}"/>
                </a:ext>
              </a:extLst>
            </p:cNvPr>
            <p:cNvSpPr/>
            <p:nvPr/>
          </p:nvSpPr>
          <p:spPr>
            <a:xfrm>
              <a:off x="2340428" y="2130513"/>
              <a:ext cx="1448519" cy="726987"/>
            </a:xfrm>
            <a:prstGeom prst="rect">
              <a:avLst/>
            </a:prstGeom>
            <a:noFill/>
            <a:ln w="28575">
              <a:solidFill>
                <a:srgbClr val="FFAE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76FF34B5-E6BC-243A-9BF0-346D4F7F7A60}"/>
              </a:ext>
            </a:extLst>
          </p:cNvPr>
          <p:cNvGrpSpPr/>
          <p:nvPr/>
        </p:nvGrpSpPr>
        <p:grpSpPr>
          <a:xfrm>
            <a:off x="587829" y="2922461"/>
            <a:ext cx="11807637" cy="2396460"/>
            <a:chOff x="587829" y="3075212"/>
            <a:chExt cx="11807637" cy="2396460"/>
          </a:xfrm>
        </p:grpSpPr>
        <p:sp>
          <p:nvSpPr>
            <p:cNvPr id="21" name="TextBox 20">
              <a:extLst>
                <a:ext uri="{FF2B5EF4-FFF2-40B4-BE49-F238E27FC236}">
                  <a16:creationId xmlns:a16="http://schemas.microsoft.com/office/drawing/2014/main" id="{E199E117-A10D-41B8-8188-F0623A92008F}"/>
                </a:ext>
              </a:extLst>
            </p:cNvPr>
            <p:cNvSpPr txBox="1"/>
            <p:nvPr/>
          </p:nvSpPr>
          <p:spPr>
            <a:xfrm>
              <a:off x="8773629" y="3075212"/>
              <a:ext cx="3621837" cy="1569660"/>
            </a:xfrm>
            <a:prstGeom prst="rect">
              <a:avLst/>
            </a:prstGeom>
            <a:noFill/>
          </p:spPr>
          <p:txBody>
            <a:bodyPr wrap="square" rtlCol="0">
              <a:spAutoFit/>
            </a:bodyPr>
            <a:lstStyle/>
            <a:p>
              <a:r>
                <a:rPr lang="en-US" sz="2400" dirty="0">
                  <a:solidFill>
                    <a:schemeClr val="bg1"/>
                  </a:solidFill>
                  <a:latin typeface="Century Gothic" panose="020B0502020202020204" pitchFamily="34" charset="0"/>
                </a:rPr>
                <a:t>Instructions have changed to reflect Saturday Program guidelines.</a:t>
              </a:r>
            </a:p>
          </p:txBody>
        </p:sp>
        <p:sp>
          <p:nvSpPr>
            <p:cNvPr id="22" name="Rectangle 21">
              <a:extLst>
                <a:ext uri="{FF2B5EF4-FFF2-40B4-BE49-F238E27FC236}">
                  <a16:creationId xmlns:a16="http://schemas.microsoft.com/office/drawing/2014/main" id="{2085653A-253B-672C-6515-61C199EBA4CB}"/>
                </a:ext>
              </a:extLst>
            </p:cNvPr>
            <p:cNvSpPr/>
            <p:nvPr/>
          </p:nvSpPr>
          <p:spPr>
            <a:xfrm>
              <a:off x="587829" y="5127171"/>
              <a:ext cx="5725885" cy="344501"/>
            </a:xfrm>
            <a:prstGeom prst="rect">
              <a:avLst/>
            </a:prstGeom>
            <a:noFill/>
            <a:ln w="38100">
              <a:solidFill>
                <a:srgbClr val="FFAE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Arrow Connector 25">
              <a:extLst>
                <a:ext uri="{FF2B5EF4-FFF2-40B4-BE49-F238E27FC236}">
                  <a16:creationId xmlns:a16="http://schemas.microsoft.com/office/drawing/2014/main" id="{B7FC8B09-6C30-9FE1-2B0F-7D8A959263DB}"/>
                </a:ext>
              </a:extLst>
            </p:cNvPr>
            <p:cNvCxnSpPr/>
            <p:nvPr/>
          </p:nvCxnSpPr>
          <p:spPr>
            <a:xfrm flipH="1">
              <a:off x="6519445" y="4067091"/>
              <a:ext cx="2042986" cy="1277669"/>
            </a:xfrm>
            <a:prstGeom prst="straightConnector1">
              <a:avLst/>
            </a:prstGeom>
            <a:ln w="57150">
              <a:solidFill>
                <a:srgbClr val="FFAE0D"/>
              </a:solidFill>
              <a:tailEnd type="triangle"/>
            </a:ln>
          </p:spPr>
          <p:style>
            <a:lnRef idx="2">
              <a:schemeClr val="accent1"/>
            </a:lnRef>
            <a:fillRef idx="0">
              <a:schemeClr val="accent1"/>
            </a:fillRef>
            <a:effectRef idx="1">
              <a:schemeClr val="accent1"/>
            </a:effectRef>
            <a:fontRef idx="minor">
              <a:schemeClr val="tx1"/>
            </a:fontRef>
          </p:style>
        </p:cxnSp>
      </p:grpSp>
      <p:grpSp>
        <p:nvGrpSpPr>
          <p:cNvPr id="31" name="Group 30">
            <a:extLst>
              <a:ext uri="{FF2B5EF4-FFF2-40B4-BE49-F238E27FC236}">
                <a16:creationId xmlns:a16="http://schemas.microsoft.com/office/drawing/2014/main" id="{5E0C488F-BC12-F4F8-152B-FE3DCC40DA0B}"/>
              </a:ext>
            </a:extLst>
          </p:cNvPr>
          <p:cNvGrpSpPr/>
          <p:nvPr/>
        </p:nvGrpSpPr>
        <p:grpSpPr>
          <a:xfrm>
            <a:off x="3711142" y="1920088"/>
            <a:ext cx="7929944" cy="4401205"/>
            <a:chOff x="3711142" y="1920088"/>
            <a:chExt cx="7929944" cy="4401205"/>
          </a:xfrm>
        </p:grpSpPr>
        <p:sp>
          <p:nvSpPr>
            <p:cNvPr id="24" name="Rectangle 23">
              <a:extLst>
                <a:ext uri="{FF2B5EF4-FFF2-40B4-BE49-F238E27FC236}">
                  <a16:creationId xmlns:a16="http://schemas.microsoft.com/office/drawing/2014/main" id="{4C64C6A7-341A-60BC-4A61-D7933A7BCFB4}"/>
                </a:ext>
              </a:extLst>
            </p:cNvPr>
            <p:cNvSpPr/>
            <p:nvPr/>
          </p:nvSpPr>
          <p:spPr>
            <a:xfrm>
              <a:off x="3711142" y="5293522"/>
              <a:ext cx="2489200" cy="341513"/>
            </a:xfrm>
            <a:prstGeom prst="rect">
              <a:avLst/>
            </a:prstGeom>
            <a:noFill/>
            <a:ln w="38100">
              <a:solidFill>
                <a:srgbClr val="FFAE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9D4E046A-2776-C9A0-DFAC-5D8F391FC8BB}"/>
                </a:ext>
              </a:extLst>
            </p:cNvPr>
            <p:cNvSpPr txBox="1"/>
            <p:nvPr/>
          </p:nvSpPr>
          <p:spPr>
            <a:xfrm>
              <a:off x="8864101" y="1920088"/>
              <a:ext cx="2776985" cy="4401205"/>
            </a:xfrm>
            <a:prstGeom prst="rect">
              <a:avLst/>
            </a:prstGeom>
            <a:noFill/>
          </p:spPr>
          <p:txBody>
            <a:bodyPr wrap="square" rtlCol="0">
              <a:spAutoFit/>
            </a:bodyPr>
            <a:lstStyle/>
            <a:p>
              <a:r>
                <a:rPr lang="en-US" sz="2800" dirty="0">
                  <a:solidFill>
                    <a:schemeClr val="bg1"/>
                  </a:solidFill>
                  <a:latin typeface="Century Gothic" panose="020B0502020202020204" pitchFamily="34" charset="0"/>
                </a:rPr>
                <a:t>Once completed Saturday program staff will sign the bottom of the form and submit back to the </a:t>
              </a:r>
              <a:br>
                <a:rPr lang="en-US" sz="2800" dirty="0">
                  <a:solidFill>
                    <a:schemeClr val="bg1"/>
                  </a:solidFill>
                  <a:latin typeface="Century Gothic" panose="020B0502020202020204" pitchFamily="34" charset="0"/>
                </a:rPr>
              </a:br>
              <a:r>
                <a:rPr lang="en-US" sz="2800" dirty="0">
                  <a:solidFill>
                    <a:schemeClr val="bg1"/>
                  </a:solidFill>
                  <a:latin typeface="Century Gothic" panose="020B0502020202020204" pitchFamily="34" charset="0"/>
                </a:rPr>
                <a:t>FSM</a:t>
              </a:r>
            </a:p>
          </p:txBody>
        </p:sp>
        <p:cxnSp>
          <p:nvCxnSpPr>
            <p:cNvPr id="30" name="Straight Arrow Connector 29">
              <a:extLst>
                <a:ext uri="{FF2B5EF4-FFF2-40B4-BE49-F238E27FC236}">
                  <a16:creationId xmlns:a16="http://schemas.microsoft.com/office/drawing/2014/main" id="{D8B6C765-FB28-7693-C584-F54B2AFB2912}"/>
                </a:ext>
              </a:extLst>
            </p:cNvPr>
            <p:cNvCxnSpPr>
              <a:cxnSpLocks/>
            </p:cNvCxnSpPr>
            <p:nvPr/>
          </p:nvCxnSpPr>
          <p:spPr>
            <a:xfrm flipH="1">
              <a:off x="6424581" y="4003323"/>
              <a:ext cx="2057400" cy="1387124"/>
            </a:xfrm>
            <a:prstGeom prst="straightConnector1">
              <a:avLst/>
            </a:prstGeom>
            <a:ln w="57150">
              <a:solidFill>
                <a:srgbClr val="FFAE0D"/>
              </a:solidFill>
              <a:tailEnd type="triangle"/>
            </a:ln>
          </p:spPr>
          <p:style>
            <a:lnRef idx="2">
              <a:schemeClr val="accent1"/>
            </a:lnRef>
            <a:fillRef idx="0">
              <a:schemeClr val="accent1"/>
            </a:fillRef>
            <a:effectRef idx="1">
              <a:schemeClr val="accent1"/>
            </a:effectRef>
            <a:fontRef idx="minor">
              <a:schemeClr val="tx1"/>
            </a:fontRef>
          </p:style>
        </p:cxnSp>
      </p:grpSp>
      <p:grpSp>
        <p:nvGrpSpPr>
          <p:cNvPr id="37" name="Group 36">
            <a:extLst>
              <a:ext uri="{FF2B5EF4-FFF2-40B4-BE49-F238E27FC236}">
                <a16:creationId xmlns:a16="http://schemas.microsoft.com/office/drawing/2014/main" id="{23ED9343-6BD2-886A-760B-90CC4D9057C3}"/>
              </a:ext>
            </a:extLst>
          </p:cNvPr>
          <p:cNvGrpSpPr/>
          <p:nvPr/>
        </p:nvGrpSpPr>
        <p:grpSpPr>
          <a:xfrm>
            <a:off x="698500" y="3020965"/>
            <a:ext cx="11776166" cy="2659886"/>
            <a:chOff x="698500" y="3020965"/>
            <a:chExt cx="11776166" cy="2659886"/>
          </a:xfrm>
        </p:grpSpPr>
        <p:sp>
          <p:nvSpPr>
            <p:cNvPr id="33" name="Rectangle 32">
              <a:extLst>
                <a:ext uri="{FF2B5EF4-FFF2-40B4-BE49-F238E27FC236}">
                  <a16:creationId xmlns:a16="http://schemas.microsoft.com/office/drawing/2014/main" id="{B74D257B-BC01-2BD9-0A00-831819F40A83}"/>
                </a:ext>
              </a:extLst>
            </p:cNvPr>
            <p:cNvSpPr/>
            <p:nvPr/>
          </p:nvSpPr>
          <p:spPr>
            <a:xfrm>
              <a:off x="698500" y="5265806"/>
              <a:ext cx="2832797" cy="415045"/>
            </a:xfrm>
            <a:prstGeom prst="rect">
              <a:avLst/>
            </a:prstGeom>
            <a:noFill/>
            <a:ln w="38100">
              <a:solidFill>
                <a:srgbClr val="FFAE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5" name="Straight Arrow Connector 34">
              <a:extLst>
                <a:ext uri="{FF2B5EF4-FFF2-40B4-BE49-F238E27FC236}">
                  <a16:creationId xmlns:a16="http://schemas.microsoft.com/office/drawing/2014/main" id="{9324FD97-4CE6-8D64-038A-8EC560CA06E3}"/>
                </a:ext>
              </a:extLst>
            </p:cNvPr>
            <p:cNvCxnSpPr/>
            <p:nvPr/>
          </p:nvCxnSpPr>
          <p:spPr>
            <a:xfrm flipH="1">
              <a:off x="3709697" y="4097115"/>
              <a:ext cx="4267463" cy="1235207"/>
            </a:xfrm>
            <a:prstGeom prst="straightConnector1">
              <a:avLst/>
            </a:prstGeom>
            <a:ln w="57150">
              <a:solidFill>
                <a:srgbClr val="FFAE0D"/>
              </a:solidFill>
              <a:tailEnd type="triangle"/>
            </a:ln>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D5258570-77DE-AD3B-9646-817F68C49947}"/>
                </a:ext>
              </a:extLst>
            </p:cNvPr>
            <p:cNvSpPr txBox="1"/>
            <p:nvPr/>
          </p:nvSpPr>
          <p:spPr>
            <a:xfrm>
              <a:off x="8533541" y="3020965"/>
              <a:ext cx="3941125" cy="1815882"/>
            </a:xfrm>
            <a:prstGeom prst="rect">
              <a:avLst/>
            </a:prstGeom>
            <a:noFill/>
          </p:spPr>
          <p:txBody>
            <a:bodyPr wrap="square" rtlCol="0">
              <a:spAutoFit/>
            </a:bodyPr>
            <a:lstStyle/>
            <a:p>
              <a:r>
                <a:rPr lang="en-US" sz="2800" dirty="0">
                  <a:solidFill>
                    <a:schemeClr val="bg1"/>
                  </a:solidFill>
                  <a:latin typeface="Century Gothic" panose="020B0502020202020204" pitchFamily="34" charset="0"/>
                </a:rPr>
                <a:t>FSD Managers will sign once they have received the returned form.</a:t>
              </a:r>
            </a:p>
          </p:txBody>
        </p:sp>
      </p:grpSp>
    </p:spTree>
    <p:custDataLst>
      <p:tags r:id="rId1"/>
    </p:custDataLst>
    <p:extLst>
      <p:ext uri="{BB962C8B-B14F-4D97-AF65-F5344CB8AC3E}">
        <p14:creationId xmlns:p14="http://schemas.microsoft.com/office/powerpoint/2010/main" val="3273107894"/>
      </p:ext>
    </p:extLst>
  </p:cSld>
  <p:clrMapOvr>
    <a:masterClrMapping/>
  </p:clrMapOvr>
  <mc:AlternateContent xmlns:mc="http://schemas.openxmlformats.org/markup-compatibility/2006" xmlns:p159="http://schemas.microsoft.com/office/powerpoint/2015/09/main">
    <mc:Choice Requires="p159">
      <p:transition spd="slow" advTm="106521">
        <p159:morph option="byObject"/>
      </p:transition>
    </mc:Choice>
    <mc:Fallback xmlns="">
      <p:transition spd="slow" advTm="10652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par>
                                <p:cTn id="13" presetID="1" presetClass="exit" presetSubtype="0" fill="hold" nodeType="withEffect">
                                  <p:stCondLst>
                                    <p:cond delay="0"/>
                                  </p:stCondLst>
                                  <p:childTnLst>
                                    <p:set>
                                      <p:cBhvr>
                                        <p:cTn id="14" dur="1" fill="hold">
                                          <p:stCondLst>
                                            <p:cond delay="0"/>
                                          </p:stCondLst>
                                        </p:cTn>
                                        <p:tgtEl>
                                          <p:spTgt spid="2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right)">
                                      <p:cBhvr>
                                        <p:cTn id="19" dur="500"/>
                                        <p:tgtEl>
                                          <p:spTgt spid="27"/>
                                        </p:tgtEl>
                                      </p:cBhvr>
                                    </p:animEffect>
                                  </p:childTnLst>
                                </p:cTn>
                              </p:par>
                              <p:par>
                                <p:cTn id="20" presetID="1" presetClass="exit" presetSubtype="0" fill="hold" nodeType="with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27"/>
                                        </p:tgtEl>
                                        <p:attrNameLst>
                                          <p:attrName>style.visibility</p:attrName>
                                        </p:attrNameLst>
                                      </p:cBhvr>
                                      <p:to>
                                        <p:strVal val="hidden"/>
                                      </p:to>
                                    </p:set>
                                  </p:childTnLst>
                                </p:cTn>
                              </p:par>
                              <p:par>
                                <p:cTn id="26" presetID="22" presetClass="entr" presetSubtype="2"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right)">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wipe(right)">
                                      <p:cBhvr>
                                        <p:cTn id="33" dur="500"/>
                                        <p:tgtEl>
                                          <p:spTgt spid="37"/>
                                        </p:tgtEl>
                                      </p:cBhvr>
                                    </p:animEffect>
                                  </p:childTnLst>
                                </p:cTn>
                              </p:par>
                              <p:par>
                                <p:cTn id="34" presetID="1" presetClass="exit" presetSubtype="0" fill="hold" nodeType="withEffect">
                                  <p:stCondLst>
                                    <p:cond delay="0"/>
                                  </p:stCondLst>
                                  <p:childTnLst>
                                    <p:set>
                                      <p:cBhvr>
                                        <p:cTn id="35"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Connector 8">
            <a:extLst>
              <a:ext uri="{FF2B5EF4-FFF2-40B4-BE49-F238E27FC236}">
                <a16:creationId xmlns:a16="http://schemas.microsoft.com/office/drawing/2014/main" id="{2269BFF7-A3C7-82AD-39E0-8DA8716D8361}"/>
              </a:ext>
            </a:extLst>
          </p:cNvPr>
          <p:cNvSpPr/>
          <p:nvPr/>
        </p:nvSpPr>
        <p:spPr>
          <a:xfrm>
            <a:off x="5102632" y="-1027653"/>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Flowchart: Connector 2">
            <a:extLst>
              <a:ext uri="{FF2B5EF4-FFF2-40B4-BE49-F238E27FC236}">
                <a16:creationId xmlns:a16="http://schemas.microsoft.com/office/drawing/2014/main" id="{C352A56A-A1C0-8E21-27D4-713012592E2E}"/>
              </a:ext>
            </a:extLst>
          </p:cNvPr>
          <p:cNvSpPr/>
          <p:nvPr/>
        </p:nvSpPr>
        <p:spPr>
          <a:xfrm>
            <a:off x="-888783" y="145471"/>
            <a:ext cx="7145445" cy="7068129"/>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1BD19A-60EC-835A-3766-9E456A2115A4}"/>
              </a:ext>
            </a:extLst>
          </p:cNvPr>
          <p:cNvSpPr>
            <a:spLocks noGrp="1"/>
          </p:cNvSpPr>
          <p:nvPr>
            <p:ph type="title"/>
          </p:nvPr>
        </p:nvSpPr>
        <p:spPr>
          <a:xfrm>
            <a:off x="3915103" y="129048"/>
            <a:ext cx="10668000" cy="1524000"/>
          </a:xfrm>
        </p:spPr>
        <p:txBody>
          <a:bodyPr/>
          <a:lstStyle/>
          <a:p>
            <a:r>
              <a:rPr lang="en-US" sz="6600" dirty="0">
                <a:solidFill>
                  <a:srgbClr val="10253F"/>
                </a:solidFill>
              </a:rPr>
              <a:t>SATURDAY</a:t>
            </a:r>
            <a:br>
              <a:rPr lang="en-US" sz="6600" dirty="0">
                <a:solidFill>
                  <a:srgbClr val="10253F"/>
                </a:solidFill>
              </a:rPr>
            </a:br>
            <a:r>
              <a:rPr lang="en-US" sz="6600" dirty="0">
                <a:solidFill>
                  <a:srgbClr val="10253F"/>
                </a:solidFill>
              </a:rPr>
              <a:t>MENU AT A GLANCE</a:t>
            </a:r>
          </a:p>
        </p:txBody>
      </p:sp>
      <p:pic>
        <p:nvPicPr>
          <p:cNvPr id="5" name="Picture 4">
            <a:extLst>
              <a:ext uri="{FF2B5EF4-FFF2-40B4-BE49-F238E27FC236}">
                <a16:creationId xmlns:a16="http://schemas.microsoft.com/office/drawing/2014/main" id="{48EAF951-413A-2484-DD68-B16B55EB6342}"/>
              </a:ext>
            </a:extLst>
          </p:cNvPr>
          <p:cNvPicPr>
            <a:picLocks noChangeAspect="1"/>
          </p:cNvPicPr>
          <p:nvPr/>
        </p:nvPicPr>
        <p:blipFill>
          <a:blip r:embed="rId3"/>
          <a:stretch>
            <a:fillRect/>
          </a:stretch>
        </p:blipFill>
        <p:spPr>
          <a:xfrm>
            <a:off x="604016" y="936746"/>
            <a:ext cx="4108893" cy="5296928"/>
          </a:xfrm>
          <a:prstGeom prst="roundRect">
            <a:avLst>
              <a:gd name="adj" fmla="val 8594"/>
            </a:avLst>
          </a:prstGeom>
          <a:solidFill>
            <a:srgbClr val="FFFFFF">
              <a:shade val="85000"/>
            </a:srgbClr>
          </a:solidFill>
          <a:ln>
            <a:noFill/>
          </a:ln>
          <a:effectLst/>
        </p:spPr>
      </p:pic>
      <p:pic>
        <p:nvPicPr>
          <p:cNvPr id="4" name="Picture 3">
            <a:extLst>
              <a:ext uri="{FF2B5EF4-FFF2-40B4-BE49-F238E27FC236}">
                <a16:creationId xmlns:a16="http://schemas.microsoft.com/office/drawing/2014/main" id="{44C72548-009E-F970-D85C-404524AEF4D2}"/>
              </a:ext>
            </a:extLst>
          </p:cNvPr>
          <p:cNvPicPr>
            <a:picLocks noChangeAspect="1"/>
          </p:cNvPicPr>
          <p:nvPr/>
        </p:nvPicPr>
        <p:blipFill rotWithShape="1">
          <a:blip r:embed="rId4"/>
          <a:srcRect l="7250" t="50000" r="6171" b="5804"/>
          <a:stretch/>
        </p:blipFill>
        <p:spPr>
          <a:xfrm>
            <a:off x="130579" y="2042040"/>
            <a:ext cx="4862647" cy="3200720"/>
          </a:xfrm>
          <a:prstGeom prst="roundRect">
            <a:avLst>
              <a:gd name="adj" fmla="val 8594"/>
            </a:avLst>
          </a:prstGeom>
          <a:solidFill>
            <a:srgbClr val="FFFFFF">
              <a:shade val="85000"/>
            </a:srgbClr>
          </a:solidFill>
          <a:ln>
            <a:noFill/>
          </a:ln>
          <a:effectLst/>
        </p:spPr>
      </p:pic>
      <p:grpSp>
        <p:nvGrpSpPr>
          <p:cNvPr id="19" name="Group 18">
            <a:extLst>
              <a:ext uri="{FF2B5EF4-FFF2-40B4-BE49-F238E27FC236}">
                <a16:creationId xmlns:a16="http://schemas.microsoft.com/office/drawing/2014/main" id="{1D94EEBB-EDF2-E2F5-6E3E-5BF10F58F051}"/>
              </a:ext>
            </a:extLst>
          </p:cNvPr>
          <p:cNvGrpSpPr/>
          <p:nvPr/>
        </p:nvGrpSpPr>
        <p:grpSpPr>
          <a:xfrm>
            <a:off x="177685" y="2626026"/>
            <a:ext cx="11032603" cy="2308324"/>
            <a:chOff x="235673" y="3086192"/>
            <a:chExt cx="11032603" cy="2308324"/>
          </a:xfrm>
        </p:grpSpPr>
        <p:sp>
          <p:nvSpPr>
            <p:cNvPr id="7" name="TextBox 6">
              <a:extLst>
                <a:ext uri="{FF2B5EF4-FFF2-40B4-BE49-F238E27FC236}">
                  <a16:creationId xmlns:a16="http://schemas.microsoft.com/office/drawing/2014/main" id="{031D76ED-AAC7-0C15-79D6-82800A10BD01}"/>
                </a:ext>
              </a:extLst>
            </p:cNvPr>
            <p:cNvSpPr txBox="1"/>
            <p:nvPr/>
          </p:nvSpPr>
          <p:spPr>
            <a:xfrm>
              <a:off x="7798798" y="3086192"/>
              <a:ext cx="3469478" cy="2308324"/>
            </a:xfrm>
            <a:prstGeom prst="rect">
              <a:avLst/>
            </a:prstGeom>
            <a:noFill/>
          </p:spPr>
          <p:txBody>
            <a:bodyPr wrap="square" rtlCol="0">
              <a:spAutoFit/>
            </a:bodyPr>
            <a:lstStyle/>
            <a:p>
              <a:pPr marL="0" indent="0">
                <a:spcBef>
                  <a:spcPts val="0"/>
                </a:spcBef>
                <a:spcAft>
                  <a:spcPts val="1000"/>
                </a:spcAft>
                <a:buNone/>
              </a:pPr>
              <a:r>
                <a:rPr lang="en-US" altLang="en-US" sz="2400" dirty="0">
                  <a:solidFill>
                    <a:srgbClr val="10253F"/>
                  </a:solidFill>
                  <a:latin typeface="Century Gothic" panose="020B0502020202020204" pitchFamily="34" charset="0"/>
                </a:rPr>
                <a:t>FSM will choose from the entrée options provided on the </a:t>
              </a:r>
              <a:r>
                <a:rPr lang="en-US" altLang="en-US" sz="2400" i="1" dirty="0">
                  <a:solidFill>
                    <a:srgbClr val="10253F"/>
                  </a:solidFill>
                  <a:latin typeface="Century Gothic" panose="020B0502020202020204" pitchFamily="34" charset="0"/>
                </a:rPr>
                <a:t>Saturday Recovery Menu </a:t>
              </a:r>
              <a:r>
                <a:rPr lang="en-US" altLang="en-US" sz="2400" dirty="0">
                  <a:solidFill>
                    <a:srgbClr val="10253F"/>
                  </a:solidFill>
                  <a:latin typeface="Century Gothic" panose="020B0502020202020204" pitchFamily="34" charset="0"/>
                </a:rPr>
                <a:t>for Saturday service. </a:t>
              </a:r>
              <a:endParaRPr lang="en-US" altLang="en-US" sz="2400" b="1" dirty="0">
                <a:solidFill>
                  <a:srgbClr val="10253F"/>
                </a:solidFill>
                <a:latin typeface="Century Gothic" panose="020B0502020202020204" pitchFamily="34" charset="0"/>
              </a:endParaRPr>
            </a:p>
          </p:txBody>
        </p:sp>
        <p:sp>
          <p:nvSpPr>
            <p:cNvPr id="8" name="Rectangle: Rounded Corners 7">
              <a:extLst>
                <a:ext uri="{FF2B5EF4-FFF2-40B4-BE49-F238E27FC236}">
                  <a16:creationId xmlns:a16="http://schemas.microsoft.com/office/drawing/2014/main" id="{4CB55898-FAE4-26A3-4601-9636F228AF6A}"/>
                </a:ext>
              </a:extLst>
            </p:cNvPr>
            <p:cNvSpPr/>
            <p:nvPr/>
          </p:nvSpPr>
          <p:spPr>
            <a:xfrm>
              <a:off x="235673" y="3475270"/>
              <a:ext cx="1172088" cy="529281"/>
            </a:xfrm>
            <a:prstGeom prst="roundRect">
              <a:avLst/>
            </a:prstGeom>
            <a:noFill/>
            <a:ln w="57150">
              <a:solidFill>
                <a:srgbClr val="FFAE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10253F"/>
                </a:solidFill>
              </a:endParaRPr>
            </a:p>
          </p:txBody>
        </p:sp>
        <p:cxnSp>
          <p:nvCxnSpPr>
            <p:cNvPr id="10" name="Straight Arrow Connector 9">
              <a:extLst>
                <a:ext uri="{FF2B5EF4-FFF2-40B4-BE49-F238E27FC236}">
                  <a16:creationId xmlns:a16="http://schemas.microsoft.com/office/drawing/2014/main" id="{FA170133-C504-262F-6DA7-B36897711997}"/>
                </a:ext>
              </a:extLst>
            </p:cNvPr>
            <p:cNvCxnSpPr>
              <a:cxnSpLocks/>
            </p:cNvCxnSpPr>
            <p:nvPr/>
          </p:nvCxnSpPr>
          <p:spPr>
            <a:xfrm flipH="1">
              <a:off x="1613329" y="3702736"/>
              <a:ext cx="5865764" cy="78627"/>
            </a:xfrm>
            <a:prstGeom prst="straightConnector1">
              <a:avLst/>
            </a:prstGeom>
            <a:ln w="38100">
              <a:solidFill>
                <a:srgbClr val="FFAE0D"/>
              </a:solidFill>
              <a:tailEnd type="triangle"/>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6EB12605-C133-847B-A39E-D7D771F0A7B9}"/>
              </a:ext>
            </a:extLst>
          </p:cNvPr>
          <p:cNvSpPr txBox="1"/>
          <p:nvPr/>
        </p:nvSpPr>
        <p:spPr>
          <a:xfrm>
            <a:off x="6601808" y="1783425"/>
            <a:ext cx="5526157" cy="646331"/>
          </a:xfrm>
          <a:prstGeom prst="rect">
            <a:avLst/>
          </a:prstGeom>
          <a:noFill/>
        </p:spPr>
        <p:txBody>
          <a:bodyPr wrap="square" rtlCol="0">
            <a:spAutoFit/>
          </a:bodyPr>
          <a:lstStyle/>
          <a:p>
            <a:r>
              <a:rPr lang="en-US" dirty="0">
                <a:solidFill>
                  <a:srgbClr val="10253F"/>
                </a:solidFill>
              </a:rPr>
              <a:t>The </a:t>
            </a:r>
            <a:r>
              <a:rPr lang="en-US" i="1" dirty="0">
                <a:solidFill>
                  <a:srgbClr val="10253F"/>
                </a:solidFill>
              </a:rPr>
              <a:t>Saturday Recovery Menu </a:t>
            </a:r>
            <a:r>
              <a:rPr lang="en-US" dirty="0">
                <a:solidFill>
                  <a:srgbClr val="10253F"/>
                </a:solidFill>
              </a:rPr>
              <a:t>can be found on the FSD webpage under the Menu tab.</a:t>
            </a:r>
          </a:p>
        </p:txBody>
      </p:sp>
      <p:sp>
        <p:nvSpPr>
          <p:cNvPr id="23" name="TextBox 22">
            <a:extLst>
              <a:ext uri="{FF2B5EF4-FFF2-40B4-BE49-F238E27FC236}">
                <a16:creationId xmlns:a16="http://schemas.microsoft.com/office/drawing/2014/main" id="{40E558BF-1A03-07AA-7F25-6C2CBDEE426F}"/>
              </a:ext>
            </a:extLst>
          </p:cNvPr>
          <p:cNvSpPr txBox="1"/>
          <p:nvPr/>
        </p:nvSpPr>
        <p:spPr>
          <a:xfrm>
            <a:off x="8968135" y="3810966"/>
            <a:ext cx="692818" cy="584775"/>
          </a:xfrm>
          <a:prstGeom prst="rect">
            <a:avLst/>
          </a:prstGeom>
          <a:noFill/>
        </p:spPr>
        <p:txBody>
          <a:bodyPr wrap="none" rtlCol="0">
            <a:spAutoFit/>
          </a:bodyPr>
          <a:lstStyle/>
          <a:p>
            <a:r>
              <a:rPr lang="en-US" sz="3200" b="1" dirty="0">
                <a:solidFill>
                  <a:srgbClr val="10253F"/>
                </a:solidFill>
              </a:rPr>
              <a:t>OR</a:t>
            </a:r>
          </a:p>
        </p:txBody>
      </p:sp>
      <p:grpSp>
        <p:nvGrpSpPr>
          <p:cNvPr id="35" name="Group 34">
            <a:extLst>
              <a:ext uri="{FF2B5EF4-FFF2-40B4-BE49-F238E27FC236}">
                <a16:creationId xmlns:a16="http://schemas.microsoft.com/office/drawing/2014/main" id="{F7BA1555-7F74-DA04-36CB-B41BA35E48AA}"/>
              </a:ext>
            </a:extLst>
          </p:cNvPr>
          <p:cNvGrpSpPr/>
          <p:nvPr/>
        </p:nvGrpSpPr>
        <p:grpSpPr>
          <a:xfrm>
            <a:off x="1391034" y="2579592"/>
            <a:ext cx="10302511" cy="1477328"/>
            <a:chOff x="1362540" y="3010079"/>
            <a:chExt cx="10302511" cy="1477328"/>
          </a:xfrm>
        </p:grpSpPr>
        <p:sp>
          <p:nvSpPr>
            <p:cNvPr id="20" name="Rectangle: Rounded Corners 19">
              <a:extLst>
                <a:ext uri="{FF2B5EF4-FFF2-40B4-BE49-F238E27FC236}">
                  <a16:creationId xmlns:a16="http://schemas.microsoft.com/office/drawing/2014/main" id="{06BAEE4D-F7D1-6C36-3B06-0B62A7838C77}"/>
                </a:ext>
              </a:extLst>
            </p:cNvPr>
            <p:cNvSpPr/>
            <p:nvPr/>
          </p:nvSpPr>
          <p:spPr>
            <a:xfrm>
              <a:off x="1362540" y="3466767"/>
              <a:ext cx="3480662" cy="509867"/>
            </a:xfrm>
            <a:prstGeom prst="roundRect">
              <a:avLst/>
            </a:prstGeom>
            <a:noFill/>
            <a:ln w="38100">
              <a:solidFill>
                <a:srgbClr val="FFAE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0253F"/>
                </a:solidFill>
              </a:endParaRPr>
            </a:p>
          </p:txBody>
        </p:sp>
        <p:sp>
          <p:nvSpPr>
            <p:cNvPr id="21" name="TextBox 20">
              <a:extLst>
                <a:ext uri="{FF2B5EF4-FFF2-40B4-BE49-F238E27FC236}">
                  <a16:creationId xmlns:a16="http://schemas.microsoft.com/office/drawing/2014/main" id="{60100CEF-D325-AA8E-F0CA-1B21E2BB8E4C}"/>
                </a:ext>
              </a:extLst>
            </p:cNvPr>
            <p:cNvSpPr txBox="1"/>
            <p:nvPr/>
          </p:nvSpPr>
          <p:spPr>
            <a:xfrm>
              <a:off x="6802404" y="3010079"/>
              <a:ext cx="4862647" cy="1477328"/>
            </a:xfrm>
            <a:prstGeom prst="rect">
              <a:avLst/>
            </a:prstGeom>
            <a:noFill/>
          </p:spPr>
          <p:txBody>
            <a:bodyPr wrap="square" rtlCol="0">
              <a:spAutoFit/>
            </a:bodyPr>
            <a:lstStyle/>
            <a:p>
              <a:r>
                <a:rPr lang="en-US" dirty="0">
                  <a:solidFill>
                    <a:srgbClr val="10253F"/>
                  </a:solidFill>
                </a:rPr>
                <a:t>Once the FSM has chosen an Entrée Option. They will then choose which option they would like to serve. For instance:</a:t>
              </a:r>
            </a:p>
            <a:p>
              <a:endParaRPr lang="en-US" dirty="0">
                <a:solidFill>
                  <a:srgbClr val="10253F"/>
                </a:solidFill>
              </a:endParaRPr>
            </a:p>
            <a:p>
              <a:endParaRPr lang="en-US" dirty="0">
                <a:solidFill>
                  <a:srgbClr val="10253F"/>
                </a:solidFill>
              </a:endParaRPr>
            </a:p>
          </p:txBody>
        </p:sp>
        <p:cxnSp>
          <p:nvCxnSpPr>
            <p:cNvPr id="34" name="Straight Arrow Connector 33">
              <a:extLst>
                <a:ext uri="{FF2B5EF4-FFF2-40B4-BE49-F238E27FC236}">
                  <a16:creationId xmlns:a16="http://schemas.microsoft.com/office/drawing/2014/main" id="{4AC150E6-05B9-AAE0-DD3F-29581F3F5973}"/>
                </a:ext>
              </a:extLst>
            </p:cNvPr>
            <p:cNvCxnSpPr>
              <a:cxnSpLocks/>
              <a:endCxn id="4" idx="3"/>
            </p:cNvCxnSpPr>
            <p:nvPr/>
          </p:nvCxnSpPr>
          <p:spPr>
            <a:xfrm flipH="1">
              <a:off x="4968707" y="3475439"/>
              <a:ext cx="1736873" cy="596605"/>
            </a:xfrm>
            <a:prstGeom prst="straightConnector1">
              <a:avLst/>
            </a:prstGeom>
            <a:ln w="38100">
              <a:solidFill>
                <a:srgbClr val="FFAE0D"/>
              </a:solidFill>
              <a:tailEnd type="triangle"/>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D07BAC7B-8C46-64F7-5551-6807A576A30F}"/>
              </a:ext>
            </a:extLst>
          </p:cNvPr>
          <p:cNvSpPr txBox="1"/>
          <p:nvPr/>
        </p:nvSpPr>
        <p:spPr>
          <a:xfrm>
            <a:off x="7632608" y="5384331"/>
            <a:ext cx="3259226" cy="369332"/>
          </a:xfrm>
          <a:prstGeom prst="rect">
            <a:avLst/>
          </a:prstGeom>
          <a:noFill/>
        </p:spPr>
        <p:txBody>
          <a:bodyPr wrap="none" rtlCol="0">
            <a:spAutoFit/>
          </a:bodyPr>
          <a:lstStyle/>
          <a:p>
            <a:r>
              <a:rPr lang="en-US" b="1" dirty="0">
                <a:solidFill>
                  <a:srgbClr val="10253F"/>
                </a:solidFill>
                <a:latin typeface="Century Gothic" panose="020B0502020202020204" pitchFamily="34" charset="0"/>
              </a:rPr>
              <a:t>DO NOT SERVE ALL OPTIONS</a:t>
            </a:r>
          </a:p>
        </p:txBody>
      </p:sp>
      <p:sp>
        <p:nvSpPr>
          <p:cNvPr id="37" name="TextBox 36">
            <a:extLst>
              <a:ext uri="{FF2B5EF4-FFF2-40B4-BE49-F238E27FC236}">
                <a16:creationId xmlns:a16="http://schemas.microsoft.com/office/drawing/2014/main" id="{BDA86BE3-5415-A879-C6EE-D77073B890B4}"/>
              </a:ext>
            </a:extLst>
          </p:cNvPr>
          <p:cNvSpPr txBox="1"/>
          <p:nvPr/>
        </p:nvSpPr>
        <p:spPr>
          <a:xfrm>
            <a:off x="6581621" y="2700450"/>
            <a:ext cx="5465846" cy="1938992"/>
          </a:xfrm>
          <a:prstGeom prst="rect">
            <a:avLst/>
          </a:prstGeom>
          <a:noFill/>
        </p:spPr>
        <p:txBody>
          <a:bodyPr wrap="square" rtlCol="0">
            <a:spAutoFit/>
          </a:bodyPr>
          <a:lstStyle/>
          <a:p>
            <a:pPr algn="ctr"/>
            <a:r>
              <a:rPr lang="en-US" sz="4000" b="1" dirty="0">
                <a:solidFill>
                  <a:srgbClr val="10253F"/>
                </a:solidFill>
                <a:latin typeface="Century Gothic" panose="020B0502020202020204" pitchFamily="34" charset="0"/>
              </a:rPr>
              <a:t>Only ONE Entrée is offered for Supper on Saturdays.</a:t>
            </a:r>
          </a:p>
        </p:txBody>
      </p:sp>
      <p:grpSp>
        <p:nvGrpSpPr>
          <p:cNvPr id="18" name="Group 17">
            <a:extLst>
              <a:ext uri="{FF2B5EF4-FFF2-40B4-BE49-F238E27FC236}">
                <a16:creationId xmlns:a16="http://schemas.microsoft.com/office/drawing/2014/main" id="{C2C1BA33-6556-A13D-0A49-E1E576430A3C}"/>
              </a:ext>
            </a:extLst>
          </p:cNvPr>
          <p:cNvGrpSpPr/>
          <p:nvPr/>
        </p:nvGrpSpPr>
        <p:grpSpPr>
          <a:xfrm>
            <a:off x="6096000" y="2665735"/>
            <a:ext cx="3081445" cy="3003290"/>
            <a:chOff x="6161792" y="2307026"/>
            <a:chExt cx="3081445" cy="3003290"/>
          </a:xfrm>
        </p:grpSpPr>
        <p:pic>
          <p:nvPicPr>
            <p:cNvPr id="1038" name="Picture 14" descr="2,600+ Baguette Sandwich Stock Illustrations, Royalty-Free Vector Graphics &amp; Clip Art - iStock">
              <a:extLst>
                <a:ext uri="{FF2B5EF4-FFF2-40B4-BE49-F238E27FC236}">
                  <a16:creationId xmlns:a16="http://schemas.microsoft.com/office/drawing/2014/main" id="{D0D57EFC-C269-D3D1-9852-DE184F7718E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161792" y="2307026"/>
              <a:ext cx="3003290" cy="300329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9580FBC3-AC17-C2E0-2E61-0FF17F786E89}"/>
                </a:ext>
              </a:extLst>
            </p:cNvPr>
            <p:cNvSpPr txBox="1"/>
            <p:nvPr/>
          </p:nvSpPr>
          <p:spPr>
            <a:xfrm>
              <a:off x="6264536" y="4427891"/>
              <a:ext cx="2978701" cy="338554"/>
            </a:xfrm>
            <a:prstGeom prst="rect">
              <a:avLst/>
            </a:prstGeom>
            <a:noFill/>
          </p:spPr>
          <p:txBody>
            <a:bodyPr wrap="none" rtlCol="0">
              <a:spAutoFit/>
            </a:bodyPr>
            <a:lstStyle/>
            <a:p>
              <a:r>
                <a:rPr lang="en-US" sz="1600" dirty="0">
                  <a:solidFill>
                    <a:srgbClr val="10253F"/>
                  </a:solidFill>
                  <a:latin typeface="Century Gothic" panose="020B0502020202020204" pitchFamily="34" charset="0"/>
                </a:rPr>
                <a:t>Yellow Submarine Sandwich</a:t>
              </a:r>
            </a:p>
          </p:txBody>
        </p:sp>
      </p:grpSp>
      <p:grpSp>
        <p:nvGrpSpPr>
          <p:cNvPr id="26" name="Group 25">
            <a:extLst>
              <a:ext uri="{FF2B5EF4-FFF2-40B4-BE49-F238E27FC236}">
                <a16:creationId xmlns:a16="http://schemas.microsoft.com/office/drawing/2014/main" id="{DB9383D1-F388-D23B-CD9D-B58A546E6662}"/>
              </a:ext>
            </a:extLst>
          </p:cNvPr>
          <p:cNvGrpSpPr/>
          <p:nvPr/>
        </p:nvGrpSpPr>
        <p:grpSpPr>
          <a:xfrm>
            <a:off x="9761587" y="2801710"/>
            <a:ext cx="2667000" cy="2667000"/>
            <a:chOff x="9400285" y="2607191"/>
            <a:chExt cx="2667000" cy="2667000"/>
          </a:xfrm>
        </p:grpSpPr>
        <p:pic>
          <p:nvPicPr>
            <p:cNvPr id="1036" name="Picture 12" descr="Tuna Fish Sandwich vector - for free download">
              <a:extLst>
                <a:ext uri="{FF2B5EF4-FFF2-40B4-BE49-F238E27FC236}">
                  <a16:creationId xmlns:a16="http://schemas.microsoft.com/office/drawing/2014/main" id="{A3594BEE-F2DA-E727-07C4-99213190120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00285" y="2607191"/>
              <a:ext cx="2667000" cy="26670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E817D8CA-058D-E852-6C80-8766EBDE68AA}"/>
                </a:ext>
              </a:extLst>
            </p:cNvPr>
            <p:cNvSpPr txBox="1"/>
            <p:nvPr/>
          </p:nvSpPr>
          <p:spPr>
            <a:xfrm>
              <a:off x="9856175" y="4580368"/>
              <a:ext cx="1696298" cy="338554"/>
            </a:xfrm>
            <a:prstGeom prst="rect">
              <a:avLst/>
            </a:prstGeom>
            <a:noFill/>
          </p:spPr>
          <p:txBody>
            <a:bodyPr wrap="none" rtlCol="0">
              <a:spAutoFit/>
            </a:bodyPr>
            <a:lstStyle/>
            <a:p>
              <a:r>
                <a:rPr lang="en-US" sz="1600" dirty="0">
                  <a:solidFill>
                    <a:srgbClr val="10253F"/>
                  </a:solidFill>
                  <a:latin typeface="Century Gothic" panose="020B0502020202020204" pitchFamily="34" charset="0"/>
                </a:rPr>
                <a:t>Tuna Sandwich</a:t>
              </a:r>
            </a:p>
          </p:txBody>
        </p:sp>
      </p:grpSp>
    </p:spTree>
    <p:custDataLst>
      <p:tags r:id="rId1"/>
    </p:custDataLst>
    <p:extLst>
      <p:ext uri="{BB962C8B-B14F-4D97-AF65-F5344CB8AC3E}">
        <p14:creationId xmlns:p14="http://schemas.microsoft.com/office/powerpoint/2010/main" val="2484310608"/>
      </p:ext>
    </p:extLst>
  </p:cSld>
  <p:clrMapOvr>
    <a:masterClrMapping/>
  </p:clrMapOvr>
  <mc:AlternateContent xmlns:mc="http://schemas.openxmlformats.org/markup-compatibility/2006" xmlns:p159="http://schemas.microsoft.com/office/powerpoint/2015/09/main">
    <mc:Choice Requires="p159">
      <p:transition spd="slow" advTm="62691">
        <p159:morph option="byObject"/>
      </p:transition>
    </mc:Choice>
    <mc:Fallback xmlns="">
      <p:transition spd="slow" advTm="6269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22" presetClass="entr" presetSubtype="2"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right)">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19"/>
                                        </p:tgtEl>
                                        <p:attrNameLst>
                                          <p:attrName>style.visibility</p:attrName>
                                        </p:attrNameLst>
                                      </p:cBhvr>
                                      <p:to>
                                        <p:strVal val="hidden"/>
                                      </p:to>
                                    </p:set>
                                  </p:childTnLst>
                                </p:cTn>
                              </p:par>
                              <p:par>
                                <p:cTn id="16" presetID="22" presetClass="entr" presetSubtype="2"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ipe(right)">
                                      <p:cBhvr>
                                        <p:cTn id="18" dur="500"/>
                                        <p:tgtEl>
                                          <p:spTgt spid="35"/>
                                        </p:tgtEl>
                                      </p:cBhvr>
                                    </p:animEffect>
                                  </p:childTnLst>
                                </p:cTn>
                              </p:par>
                            </p:childTnLst>
                          </p:cTn>
                        </p:par>
                        <p:par>
                          <p:cTn id="19" fill="hold">
                            <p:stCondLst>
                              <p:cond delay="500"/>
                            </p:stCondLst>
                            <p:childTnLst>
                              <p:par>
                                <p:cTn id="20" presetID="1" presetClass="entr" presetSubtype="0"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grpId="0" nodeType="afterEffect">
                                  <p:stCondLst>
                                    <p:cond delay="500"/>
                                  </p:stCondLst>
                                  <p:childTnLst>
                                    <p:set>
                                      <p:cBhvr>
                                        <p:cTn id="24" dur="1" fill="hold">
                                          <p:stCondLst>
                                            <p:cond delay="0"/>
                                          </p:stCondLst>
                                        </p:cTn>
                                        <p:tgtEl>
                                          <p:spTgt spid="23"/>
                                        </p:tgtEl>
                                        <p:attrNameLst>
                                          <p:attrName>style.visibility</p:attrName>
                                        </p:attrNameLst>
                                      </p:cBhvr>
                                      <p:to>
                                        <p:strVal val="visible"/>
                                      </p:to>
                                    </p:set>
                                  </p:childTnLst>
                                </p:cTn>
                              </p:par>
                            </p:childTnLst>
                          </p:cTn>
                        </p:par>
                        <p:par>
                          <p:cTn id="25" fill="hold">
                            <p:stCondLst>
                              <p:cond delay="1000"/>
                            </p:stCondLst>
                            <p:childTnLst>
                              <p:par>
                                <p:cTn id="26" presetID="1" presetClass="entr" presetSubtype="0" fill="hold" nodeType="afterEffect">
                                  <p:stCondLst>
                                    <p:cond delay="500"/>
                                  </p:stCondLst>
                                  <p:childTnLst>
                                    <p:set>
                                      <p:cBhvr>
                                        <p:cTn id="27" dur="1" fill="hold">
                                          <p:stCondLst>
                                            <p:cond delay="0"/>
                                          </p:stCondLst>
                                        </p:cTn>
                                        <p:tgtEl>
                                          <p:spTgt spid="26"/>
                                        </p:tgtEl>
                                        <p:attrNameLst>
                                          <p:attrName>style.visibility</p:attrName>
                                        </p:attrNameLst>
                                      </p:cBhvr>
                                      <p:to>
                                        <p:strVal val="visible"/>
                                      </p:to>
                                    </p:set>
                                  </p:childTnLst>
                                </p:cTn>
                              </p:par>
                            </p:childTnLst>
                          </p:cTn>
                        </p:par>
                        <p:par>
                          <p:cTn id="28" fill="hold">
                            <p:stCondLst>
                              <p:cond delay="1500"/>
                            </p:stCondLst>
                            <p:childTnLst>
                              <p:par>
                                <p:cTn id="29" presetID="1" presetClass="entr" presetSubtype="0" fill="hold" grpId="0" nodeType="afterEffect">
                                  <p:stCondLst>
                                    <p:cond delay="500"/>
                                  </p:stCondLst>
                                  <p:childTnLst>
                                    <p:set>
                                      <p:cBhvr>
                                        <p:cTn id="30" dur="1" fill="hold">
                                          <p:stCondLst>
                                            <p:cond delay="0"/>
                                          </p:stCondLst>
                                        </p:cTn>
                                        <p:tgtEl>
                                          <p:spTgt spid="36"/>
                                        </p:tgtEl>
                                        <p:attrNameLst>
                                          <p:attrName>style.visibility</p:attrName>
                                        </p:attrNameLst>
                                      </p:cBhvr>
                                      <p:to>
                                        <p:strVal val="visible"/>
                                      </p:to>
                                    </p:set>
                                  </p:childTnLst>
                                </p:cTn>
                              </p:par>
                            </p:childTnLst>
                          </p:cTn>
                        </p:par>
                        <p:par>
                          <p:cTn id="31" fill="hold">
                            <p:stCondLst>
                              <p:cond delay="2000"/>
                            </p:stCondLst>
                            <p:childTnLst>
                              <p:par>
                                <p:cTn id="32" presetID="26" presetClass="emph" presetSubtype="0" fill="hold" grpId="1" nodeType="afterEffect">
                                  <p:stCondLst>
                                    <p:cond delay="0"/>
                                  </p:stCondLst>
                                  <p:childTnLst>
                                    <p:animEffect transition="out" filter="fade">
                                      <p:cBhvr>
                                        <p:cTn id="33" dur="500" tmFilter="0, 0; .2, .5; .8, .5; 1, 0"/>
                                        <p:tgtEl>
                                          <p:spTgt spid="36"/>
                                        </p:tgtEl>
                                      </p:cBhvr>
                                    </p:animEffect>
                                    <p:animScale>
                                      <p:cBhvr>
                                        <p:cTn id="34" dur="250" autoRev="1" fill="hold"/>
                                        <p:tgtEl>
                                          <p:spTgt spid="36"/>
                                        </p:tgtEl>
                                      </p:cBhvr>
                                      <p:by x="105000" y="105000"/>
                                    </p:animScale>
                                  </p:childTnLst>
                                </p:cTn>
                              </p:par>
                            </p:childTnLst>
                          </p:cTn>
                        </p:par>
                        <p:par>
                          <p:cTn id="35" fill="hold">
                            <p:stCondLst>
                              <p:cond delay="2500"/>
                            </p:stCondLst>
                            <p:childTnLst>
                              <p:par>
                                <p:cTn id="36" presetID="26" presetClass="emph" presetSubtype="0" fill="hold" grpId="2" nodeType="afterEffect">
                                  <p:stCondLst>
                                    <p:cond delay="0"/>
                                  </p:stCondLst>
                                  <p:childTnLst>
                                    <p:animEffect transition="out" filter="fade">
                                      <p:cBhvr>
                                        <p:cTn id="37" dur="500" tmFilter="0, 0; .2, .5; .8, .5; 1, 0"/>
                                        <p:tgtEl>
                                          <p:spTgt spid="36"/>
                                        </p:tgtEl>
                                      </p:cBhvr>
                                    </p:animEffect>
                                    <p:animScale>
                                      <p:cBhvr>
                                        <p:cTn id="38" dur="250" autoRev="1" fill="hold"/>
                                        <p:tgtEl>
                                          <p:spTgt spid="36"/>
                                        </p:tgtEl>
                                      </p:cBhvr>
                                      <p:by x="105000" y="105000"/>
                                    </p:animScale>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35"/>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23"/>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8"/>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26"/>
                                        </p:tgtEl>
                                        <p:attrNameLst>
                                          <p:attrName>style.visibility</p:attrName>
                                        </p:attrNameLst>
                                      </p:cBhvr>
                                      <p:to>
                                        <p:strVal val="hidden"/>
                                      </p:to>
                                    </p:set>
                                  </p:childTnLst>
                                </p:cTn>
                              </p:par>
                              <p:par>
                                <p:cTn id="49" presetID="1" presetClass="exit" presetSubtype="0" fill="hold" grpId="3" nodeType="withEffect">
                                  <p:stCondLst>
                                    <p:cond delay="0"/>
                                  </p:stCondLst>
                                  <p:childTnLst>
                                    <p:set>
                                      <p:cBhvr>
                                        <p:cTn id="50" dur="1" fill="hold">
                                          <p:stCondLst>
                                            <p:cond delay="0"/>
                                          </p:stCondLst>
                                        </p:cTn>
                                        <p:tgtEl>
                                          <p:spTgt spid="36"/>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36" grpId="0"/>
      <p:bldP spid="36" grpId="1"/>
      <p:bldP spid="36" grpId="2"/>
      <p:bldP spid="36" grpId="3"/>
      <p:bldP spid="3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314C31F3-6B5A-8E69-5C07-CEEE6C8383FA}"/>
              </a:ext>
            </a:extLst>
          </p:cNvPr>
          <p:cNvSpPr/>
          <p:nvPr/>
        </p:nvSpPr>
        <p:spPr>
          <a:xfrm>
            <a:off x="2005263" y="-176462"/>
            <a:ext cx="7708015" cy="7251030"/>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1718D742-1C07-01DD-9AF2-CA9B900DF749}"/>
              </a:ext>
            </a:extLst>
          </p:cNvPr>
          <p:cNvSpPr/>
          <p:nvPr/>
        </p:nvSpPr>
        <p:spPr>
          <a:xfrm>
            <a:off x="8578046" y="578989"/>
            <a:ext cx="1381828" cy="1453702"/>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8DF952A7-206E-983B-24E8-A1F7BB65D704}"/>
              </a:ext>
            </a:extLst>
          </p:cNvPr>
          <p:cNvSpPr/>
          <p:nvPr/>
        </p:nvSpPr>
        <p:spPr>
          <a:xfrm>
            <a:off x="9713278" y="220596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E7B28191-03E8-2AC6-9FA4-81C4599ACD98}"/>
              </a:ext>
            </a:extLst>
          </p:cNvPr>
          <p:cNvSpPr/>
          <p:nvPr/>
        </p:nvSpPr>
        <p:spPr>
          <a:xfrm>
            <a:off x="1474737" y="3848396"/>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838DB1DC-4446-2543-EC3C-2ED49BE0CD6F}"/>
              </a:ext>
            </a:extLst>
          </p:cNvPr>
          <p:cNvSpPr/>
          <p:nvPr/>
        </p:nvSpPr>
        <p:spPr>
          <a:xfrm>
            <a:off x="2594843" y="5762406"/>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A75F981-F4CB-4007-B9A3-15A5683A5120}"/>
              </a:ext>
            </a:extLst>
          </p:cNvPr>
          <p:cNvSpPr txBox="1"/>
          <p:nvPr/>
        </p:nvSpPr>
        <p:spPr>
          <a:xfrm>
            <a:off x="3179632" y="1186895"/>
            <a:ext cx="5359275" cy="4524315"/>
          </a:xfrm>
          <a:prstGeom prst="rect">
            <a:avLst/>
          </a:prstGeom>
          <a:noFill/>
        </p:spPr>
        <p:txBody>
          <a:bodyPr wrap="square" rtlCol="0">
            <a:spAutoFit/>
          </a:bodyPr>
          <a:lstStyle/>
          <a:p>
            <a:pPr algn="ctr"/>
            <a:r>
              <a:rPr lang="en-US" sz="9600" dirty="0">
                <a:solidFill>
                  <a:schemeClr val="bg1"/>
                </a:solidFill>
                <a:latin typeface="Onyx" panose="04050602080702020203" pitchFamily="82" charset="0"/>
              </a:rPr>
              <a:t>SATURDAY AFTER SERVICE OVERVIEW</a:t>
            </a:r>
          </a:p>
        </p:txBody>
      </p:sp>
    </p:spTree>
    <p:extLst>
      <p:ext uri="{BB962C8B-B14F-4D97-AF65-F5344CB8AC3E}">
        <p14:creationId xmlns:p14="http://schemas.microsoft.com/office/powerpoint/2010/main" val="49409023"/>
      </p:ext>
    </p:extLst>
  </p:cSld>
  <p:clrMapOvr>
    <a:masterClrMapping/>
  </p:clrMapOvr>
  <mc:AlternateContent xmlns:mc="http://schemas.openxmlformats.org/markup-compatibility/2006" xmlns:p159="http://schemas.microsoft.com/office/powerpoint/2015/09/main">
    <mc:Choice Requires="p159">
      <p:transition spd="slow" advTm="12540">
        <p159:morph option="byObject"/>
      </p:transition>
    </mc:Choice>
    <mc:Fallback xmlns="">
      <p:transition spd="slow" advTm="12540">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7C920298-48BF-EFC9-181A-FF42CCB074D0}"/>
              </a:ext>
            </a:extLst>
          </p:cNvPr>
          <p:cNvGrpSpPr/>
          <p:nvPr/>
        </p:nvGrpSpPr>
        <p:grpSpPr>
          <a:xfrm>
            <a:off x="-266700" y="-1368425"/>
            <a:ext cx="12458700" cy="6175623"/>
            <a:chOff x="0" y="-1457325"/>
            <a:chExt cx="12458700" cy="6175623"/>
          </a:xfrm>
        </p:grpSpPr>
        <p:pic>
          <p:nvPicPr>
            <p:cNvPr id="11" name="Picture 10">
              <a:extLst>
                <a:ext uri="{FF2B5EF4-FFF2-40B4-BE49-F238E27FC236}">
                  <a16:creationId xmlns:a16="http://schemas.microsoft.com/office/drawing/2014/main" id="{034DC4CC-24C9-4CE6-1FDF-59CC8D81A4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36773"/>
              <a:ext cx="11893432" cy="6155071"/>
            </a:xfrm>
            <a:prstGeom prst="rect">
              <a:avLst/>
            </a:prstGeom>
          </p:spPr>
        </p:pic>
        <p:sp>
          <p:nvSpPr>
            <p:cNvPr id="12" name="Rectangle 11">
              <a:extLst>
                <a:ext uri="{FF2B5EF4-FFF2-40B4-BE49-F238E27FC236}">
                  <a16:creationId xmlns:a16="http://schemas.microsoft.com/office/drawing/2014/main" id="{96E50801-2EE5-8177-A7B0-7C7920874ED7}"/>
                </a:ext>
              </a:extLst>
            </p:cNvPr>
            <p:cNvSpPr/>
            <p:nvPr/>
          </p:nvSpPr>
          <p:spPr>
            <a:xfrm>
              <a:off x="0" y="-1457325"/>
              <a:ext cx="1676400" cy="5781675"/>
            </a:xfrm>
            <a:prstGeom prst="rect">
              <a:avLst/>
            </a:prstGeom>
            <a:solidFill>
              <a:srgbClr val="FFF5E0"/>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0135495-75EE-1473-7ADF-33280C6DDFED}"/>
                </a:ext>
              </a:extLst>
            </p:cNvPr>
            <p:cNvSpPr/>
            <p:nvPr/>
          </p:nvSpPr>
          <p:spPr>
            <a:xfrm>
              <a:off x="10591801" y="-304800"/>
              <a:ext cx="1866899" cy="2724150"/>
            </a:xfrm>
            <a:prstGeom prst="rect">
              <a:avLst/>
            </a:prstGeom>
            <a:solidFill>
              <a:srgbClr val="FFF5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1F47375-A153-EB42-901F-A85C904B0756}"/>
                </a:ext>
              </a:extLst>
            </p:cNvPr>
            <p:cNvSpPr/>
            <p:nvPr/>
          </p:nvSpPr>
          <p:spPr>
            <a:xfrm>
              <a:off x="1809750" y="3493507"/>
              <a:ext cx="1676400" cy="923925"/>
            </a:xfrm>
            <a:prstGeom prst="rect">
              <a:avLst/>
            </a:prstGeom>
            <a:blipFill dpi="0" rotWithShape="1">
              <a:blip r:embed="rId4"/>
              <a:srcRect/>
              <a:tile tx="-349250" ty="-336550" sx="100000" sy="77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Manual Operation 12">
              <a:extLst>
                <a:ext uri="{FF2B5EF4-FFF2-40B4-BE49-F238E27FC236}">
                  <a16:creationId xmlns:a16="http://schemas.microsoft.com/office/drawing/2014/main" id="{9F3CBDFF-6AFF-673B-5A0A-CA2EF8F45CED}"/>
                </a:ext>
              </a:extLst>
            </p:cNvPr>
            <p:cNvSpPr/>
            <p:nvPr/>
          </p:nvSpPr>
          <p:spPr>
            <a:xfrm rot="16200000">
              <a:off x="-556462" y="796088"/>
              <a:ext cx="5761123" cy="1295400"/>
            </a:xfrm>
            <a:prstGeom prst="flowChartManualOperation">
              <a:avLst/>
            </a:prstGeom>
            <a:gradFill flip="none" rotWithShape="1">
              <a:gsLst>
                <a:gs pos="0">
                  <a:srgbClr val="FFF5E0">
                    <a:shade val="30000"/>
                    <a:satMod val="115000"/>
                  </a:srgbClr>
                </a:gs>
                <a:gs pos="50000">
                  <a:srgbClr val="FFF5E0">
                    <a:shade val="67500"/>
                    <a:satMod val="115000"/>
                  </a:srgbClr>
                </a:gs>
                <a:gs pos="100000">
                  <a:srgbClr val="FFF5E0">
                    <a:shade val="100000"/>
                    <a:satMod val="115000"/>
                  </a:srgbClr>
                </a:gs>
              </a:gsLst>
              <a:lin ang="18900000" scaled="1"/>
              <a:tileRect/>
            </a:gradFill>
            <a:ln w="9525">
              <a:solidFill>
                <a:srgbClr val="3D2E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Manual Input 18">
              <a:extLst>
                <a:ext uri="{FF2B5EF4-FFF2-40B4-BE49-F238E27FC236}">
                  <a16:creationId xmlns:a16="http://schemas.microsoft.com/office/drawing/2014/main" id="{EF4EA559-2422-0200-E5F5-171E373D1616}"/>
                </a:ext>
              </a:extLst>
            </p:cNvPr>
            <p:cNvSpPr/>
            <p:nvPr/>
          </p:nvSpPr>
          <p:spPr>
            <a:xfrm rot="16200000" flipH="1">
              <a:off x="4482029" y="2467704"/>
              <a:ext cx="382040" cy="2085977"/>
            </a:xfrm>
            <a:prstGeom prst="flowChartManualInput">
              <a:avLst/>
            </a:prstGeom>
            <a:solidFill>
              <a:srgbClr val="0F0C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lowchart: Manual Input 20">
              <a:extLst>
                <a:ext uri="{FF2B5EF4-FFF2-40B4-BE49-F238E27FC236}">
                  <a16:creationId xmlns:a16="http://schemas.microsoft.com/office/drawing/2014/main" id="{124E824C-2BFC-3912-7C9C-5C1D37B89241}"/>
                </a:ext>
              </a:extLst>
            </p:cNvPr>
            <p:cNvSpPr/>
            <p:nvPr/>
          </p:nvSpPr>
          <p:spPr>
            <a:xfrm>
              <a:off x="3456333" y="3015495"/>
              <a:ext cx="731354" cy="551005"/>
            </a:xfrm>
            <a:prstGeom prst="flowChartManualInput">
              <a:avLst/>
            </a:prstGeom>
            <a:solidFill>
              <a:srgbClr val="CCCCCC"/>
            </a:solidFill>
            <a:ln>
              <a:solidFill>
                <a:srgbClr val="2C3234"/>
              </a:solidFill>
            </a:ln>
            <a:scene3d>
              <a:camera prst="isometricRightUp">
                <a:rot lat="18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A113D527-9EB4-0993-8F41-8A86713E56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48" y="-150584"/>
            <a:ext cx="1162231" cy="1672996"/>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4D0C1B7D-06A8-927D-729B-D0B1C76D0B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38014" y="0"/>
            <a:ext cx="1712128" cy="1280108"/>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6" name="Picture 5" descr="A screenshot of a computer&#10;&#10;Description automatically generated">
            <a:extLst>
              <a:ext uri="{FF2B5EF4-FFF2-40B4-BE49-F238E27FC236}">
                <a16:creationId xmlns:a16="http://schemas.microsoft.com/office/drawing/2014/main" id="{09C0F237-3BC0-11BE-7EBC-E10C6ED0957A}"/>
              </a:ext>
            </a:extLst>
          </p:cNvPr>
          <p:cNvPicPr>
            <a:picLocks noChangeAspect="1"/>
          </p:cNvPicPr>
          <p:nvPr/>
        </p:nvPicPr>
        <p:blipFill>
          <a:blip r:embed="rId8"/>
          <a:stretch>
            <a:fillRect/>
          </a:stretch>
        </p:blipFill>
        <p:spPr>
          <a:xfrm>
            <a:off x="3489876" y="196664"/>
            <a:ext cx="1153216" cy="833686"/>
          </a:xfrm>
          <a:prstGeom prst="rect">
            <a:avLst/>
          </a:prstGeom>
          <a:ln w="9525">
            <a:solidFill>
              <a:schemeClr val="accent5">
                <a:lumMod val="20000"/>
                <a:lumOff val="80000"/>
              </a:schemeClr>
            </a:solidFill>
          </a:ln>
        </p:spPr>
      </p:pic>
      <p:pic>
        <p:nvPicPr>
          <p:cNvPr id="7" name="Picture 6">
            <a:extLst>
              <a:ext uri="{FF2B5EF4-FFF2-40B4-BE49-F238E27FC236}">
                <a16:creationId xmlns:a16="http://schemas.microsoft.com/office/drawing/2014/main" id="{3515B51D-CF8B-E15D-16F1-0D27F51E3970}"/>
              </a:ext>
            </a:extLst>
          </p:cNvPr>
          <p:cNvPicPr>
            <a:picLocks noChangeAspect="1"/>
          </p:cNvPicPr>
          <p:nvPr/>
        </p:nvPicPr>
        <p:blipFill>
          <a:blip r:embed="rId9"/>
          <a:stretch>
            <a:fillRect/>
          </a:stretch>
        </p:blipFill>
        <p:spPr>
          <a:xfrm>
            <a:off x="0" y="1740821"/>
            <a:ext cx="1047614" cy="1227009"/>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46" name="Rectangle 45">
            <a:extLst>
              <a:ext uri="{FF2B5EF4-FFF2-40B4-BE49-F238E27FC236}">
                <a16:creationId xmlns:a16="http://schemas.microsoft.com/office/drawing/2014/main" id="{7C2CFDF6-C4E2-6AA9-AFF1-EBC0EBB833CC}"/>
              </a:ext>
            </a:extLst>
          </p:cNvPr>
          <p:cNvSpPr/>
          <p:nvPr/>
        </p:nvSpPr>
        <p:spPr>
          <a:xfrm>
            <a:off x="2718013" y="-19142"/>
            <a:ext cx="7478143" cy="1240214"/>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EAEAEA"/>
              </a:solidFill>
            </a:endParaRPr>
          </a:p>
        </p:txBody>
      </p:sp>
      <p:sp>
        <p:nvSpPr>
          <p:cNvPr id="9" name="TextBox 8">
            <a:extLst>
              <a:ext uri="{FF2B5EF4-FFF2-40B4-BE49-F238E27FC236}">
                <a16:creationId xmlns:a16="http://schemas.microsoft.com/office/drawing/2014/main" id="{0B3B0FC8-70CA-68CB-95D6-76C950C9CED9}"/>
              </a:ext>
            </a:extLst>
          </p:cNvPr>
          <p:cNvSpPr txBox="1"/>
          <p:nvPr/>
        </p:nvSpPr>
        <p:spPr>
          <a:xfrm>
            <a:off x="2705100" y="-70601"/>
            <a:ext cx="7343519" cy="1200329"/>
          </a:xfrm>
          <a:prstGeom prst="rect">
            <a:avLst/>
          </a:prstGeom>
          <a:noFill/>
        </p:spPr>
        <p:txBody>
          <a:bodyPr wrap="square" rtlCol="0">
            <a:spAutoFit/>
          </a:bodyPr>
          <a:lstStyle/>
          <a:p>
            <a:pPr algn="ctr"/>
            <a:r>
              <a:rPr lang="en-US" sz="2400" dirty="0">
                <a:solidFill>
                  <a:srgbClr val="EAEAEA"/>
                </a:solidFill>
                <a:latin typeface="+mj-lt"/>
              </a:rPr>
              <a:t>Saturday Program staff will leave all left over items in the designated refrigeration unit for pick up on </a:t>
            </a:r>
            <a:br>
              <a:rPr lang="en-US" sz="2400" dirty="0">
                <a:solidFill>
                  <a:srgbClr val="EAEAEA"/>
                </a:solidFill>
                <a:latin typeface="+mj-lt"/>
              </a:rPr>
            </a:br>
            <a:r>
              <a:rPr lang="en-US" sz="2400" dirty="0">
                <a:solidFill>
                  <a:srgbClr val="EAEAEA"/>
                </a:solidFill>
                <a:latin typeface="+mj-lt"/>
              </a:rPr>
              <a:t>the following Monday</a:t>
            </a:r>
          </a:p>
        </p:txBody>
      </p:sp>
      <p:grpSp>
        <p:nvGrpSpPr>
          <p:cNvPr id="57" name="Group 56">
            <a:extLst>
              <a:ext uri="{FF2B5EF4-FFF2-40B4-BE49-F238E27FC236}">
                <a16:creationId xmlns:a16="http://schemas.microsoft.com/office/drawing/2014/main" id="{D1262369-AB3C-062A-D913-962558A87F16}"/>
              </a:ext>
            </a:extLst>
          </p:cNvPr>
          <p:cNvGrpSpPr/>
          <p:nvPr/>
        </p:nvGrpSpPr>
        <p:grpSpPr>
          <a:xfrm>
            <a:off x="3317822" y="3173076"/>
            <a:ext cx="1162050" cy="1119863"/>
            <a:chOff x="7954133" y="3385451"/>
            <a:chExt cx="1879355" cy="1499337"/>
          </a:xfrm>
        </p:grpSpPr>
        <p:sp>
          <p:nvSpPr>
            <p:cNvPr id="58" name="Cube 57">
              <a:extLst>
                <a:ext uri="{FF2B5EF4-FFF2-40B4-BE49-F238E27FC236}">
                  <a16:creationId xmlns:a16="http://schemas.microsoft.com/office/drawing/2014/main" id="{4C5E2C32-9CA3-C5D8-0891-78F543F0EEEA}"/>
                </a:ext>
              </a:extLst>
            </p:cNvPr>
            <p:cNvSpPr/>
            <p:nvPr/>
          </p:nvSpPr>
          <p:spPr>
            <a:xfrm>
              <a:off x="7954133" y="3385451"/>
              <a:ext cx="1810774" cy="1499337"/>
            </a:xfrm>
            <a:prstGeom prst="cube">
              <a:avLst/>
            </a:prstGeom>
            <a:solidFill>
              <a:srgbClr val="C00000"/>
            </a:solidFill>
            <a:ln w="9525">
              <a:solidFill>
                <a:srgbClr val="0F0C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AEAEA"/>
                </a:solidFill>
                <a:effectLst/>
                <a:uLnTx/>
                <a:uFillTx/>
                <a:latin typeface="Calibri"/>
                <a:ea typeface="+mn-ea"/>
                <a:cs typeface="+mn-cs"/>
              </a:endParaRPr>
            </a:p>
          </p:txBody>
        </p:sp>
        <p:pic>
          <p:nvPicPr>
            <p:cNvPr id="59" name="Picture 58">
              <a:extLst>
                <a:ext uri="{FF2B5EF4-FFF2-40B4-BE49-F238E27FC236}">
                  <a16:creationId xmlns:a16="http://schemas.microsoft.com/office/drawing/2014/main" id="{D6A60DDF-ACD8-D92B-CEAE-B443E2099956}"/>
                </a:ext>
              </a:extLst>
            </p:cNvPr>
            <p:cNvPicPr>
              <a:picLocks noChangeAspect="1"/>
            </p:cNvPicPr>
            <p:nvPr/>
          </p:nvPicPr>
          <p:blipFill>
            <a:blip r:embed="rId10">
              <a:lum bright="70000" contrast="-70000"/>
              <a:extLst>
                <a:ext uri="{BEBA8EAE-BF5A-486C-A8C5-ECC9F3942E4B}">
                  <a14:imgProps xmlns:a14="http://schemas.microsoft.com/office/drawing/2010/main">
                    <a14:imgLayer r:embed="rId11">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p:spPr>
        </p:pic>
        <p:sp>
          <p:nvSpPr>
            <p:cNvPr id="60" name="Block Arc 59">
              <a:extLst>
                <a:ext uri="{FF2B5EF4-FFF2-40B4-BE49-F238E27FC236}">
                  <a16:creationId xmlns:a16="http://schemas.microsoft.com/office/drawing/2014/main" id="{05683215-2362-CA32-4A78-6BFDD1969876}"/>
                </a:ext>
              </a:extLst>
            </p:cNvPr>
            <p:cNvSpPr/>
            <p:nvPr/>
          </p:nvSpPr>
          <p:spPr>
            <a:xfrm rot="10343854">
              <a:off x="9410701" y="3418534"/>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AEAEA"/>
                </a:solidFill>
                <a:effectLst/>
                <a:uLnTx/>
                <a:uFillTx/>
                <a:latin typeface="Calibri"/>
                <a:ea typeface="+mn-ea"/>
                <a:cs typeface="+mn-cs"/>
              </a:endParaRPr>
            </a:p>
          </p:txBody>
        </p:sp>
        <p:sp>
          <p:nvSpPr>
            <p:cNvPr id="61" name="Parallelogram 60">
              <a:extLst>
                <a:ext uri="{FF2B5EF4-FFF2-40B4-BE49-F238E27FC236}">
                  <a16:creationId xmlns:a16="http://schemas.microsoft.com/office/drawing/2014/main" id="{5A991D57-8849-560F-95CC-1ADBD6A65EE7}"/>
                </a:ext>
              </a:extLst>
            </p:cNvPr>
            <p:cNvSpPr/>
            <p:nvPr/>
          </p:nvSpPr>
          <p:spPr>
            <a:xfrm>
              <a:off x="8055610" y="3421380"/>
              <a:ext cx="1604010" cy="293370"/>
            </a:xfrm>
            <a:prstGeom prst="parallelogram">
              <a:avLst>
                <a:gd name="adj" fmla="val 99026"/>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AEAEA"/>
                </a:solidFill>
                <a:effectLst/>
                <a:uLnTx/>
                <a:uFillTx/>
                <a:latin typeface="Calibri"/>
                <a:ea typeface="+mn-ea"/>
                <a:cs typeface="+mn-cs"/>
              </a:endParaRPr>
            </a:p>
          </p:txBody>
        </p:sp>
      </p:grpSp>
      <p:grpSp>
        <p:nvGrpSpPr>
          <p:cNvPr id="1029" name="Group 1028">
            <a:extLst>
              <a:ext uri="{FF2B5EF4-FFF2-40B4-BE49-F238E27FC236}">
                <a16:creationId xmlns:a16="http://schemas.microsoft.com/office/drawing/2014/main" id="{842640E2-3E82-5DD4-3A4B-8BF3C2E2B4B1}"/>
              </a:ext>
            </a:extLst>
          </p:cNvPr>
          <p:cNvGrpSpPr/>
          <p:nvPr/>
        </p:nvGrpSpPr>
        <p:grpSpPr>
          <a:xfrm>
            <a:off x="4317084" y="3465469"/>
            <a:ext cx="1146300" cy="582464"/>
            <a:chOff x="5445025" y="4921153"/>
            <a:chExt cx="1146300" cy="582464"/>
          </a:xfrm>
        </p:grpSpPr>
        <p:grpSp>
          <p:nvGrpSpPr>
            <p:cNvPr id="1031" name="Group 1030">
              <a:extLst>
                <a:ext uri="{FF2B5EF4-FFF2-40B4-BE49-F238E27FC236}">
                  <a16:creationId xmlns:a16="http://schemas.microsoft.com/office/drawing/2014/main" id="{81EB29B1-9DB7-FD4E-473D-19A4C3DF5569}"/>
                </a:ext>
              </a:extLst>
            </p:cNvPr>
            <p:cNvGrpSpPr/>
            <p:nvPr/>
          </p:nvGrpSpPr>
          <p:grpSpPr>
            <a:xfrm>
              <a:off x="5445025" y="4921153"/>
              <a:ext cx="1146300" cy="582464"/>
              <a:chOff x="4133610" y="1855168"/>
              <a:chExt cx="1719477" cy="910892"/>
            </a:xfrm>
          </p:grpSpPr>
          <p:sp>
            <p:nvSpPr>
              <p:cNvPr id="1033" name="Cube 1032">
                <a:extLst>
                  <a:ext uri="{FF2B5EF4-FFF2-40B4-BE49-F238E27FC236}">
                    <a16:creationId xmlns:a16="http://schemas.microsoft.com/office/drawing/2014/main" id="{1A84ED39-63C5-C3FF-361E-9B674090C6C8}"/>
                  </a:ext>
                </a:extLst>
              </p:cNvPr>
              <p:cNvSpPr/>
              <p:nvPr/>
            </p:nvSpPr>
            <p:spPr>
              <a:xfrm>
                <a:off x="4133610" y="1855168"/>
                <a:ext cx="1712797" cy="910892"/>
              </a:xfrm>
              <a:prstGeom prst="cube">
                <a:avLst>
                  <a:gd name="adj" fmla="val 50195"/>
                </a:avLst>
              </a:prstGeom>
              <a:solidFill>
                <a:srgbClr val="0033CC"/>
              </a:solidFill>
              <a:ln>
                <a:solidFill>
                  <a:srgbClr val="0F0C09"/>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AEAEA"/>
                  </a:solidFill>
                  <a:effectLst/>
                  <a:uLnTx/>
                  <a:uFillTx/>
                  <a:latin typeface="Calibri"/>
                  <a:ea typeface="+mn-ea"/>
                  <a:cs typeface="+mn-cs"/>
                </a:endParaRPr>
              </a:p>
            </p:txBody>
          </p:sp>
          <p:sp>
            <p:nvSpPr>
              <p:cNvPr id="1034" name="Block Arc 1033">
                <a:extLst>
                  <a:ext uri="{FF2B5EF4-FFF2-40B4-BE49-F238E27FC236}">
                    <a16:creationId xmlns:a16="http://schemas.microsoft.com/office/drawing/2014/main" id="{AF55DF0D-EF9C-1200-8AE4-A2022646AD1D}"/>
                  </a:ext>
                </a:extLst>
              </p:cNvPr>
              <p:cNvSpPr/>
              <p:nvPr/>
            </p:nvSpPr>
            <p:spPr>
              <a:xfrm rot="10343854">
                <a:off x="5466267" y="1877716"/>
                <a:ext cx="386820"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AEAEA"/>
                  </a:solidFill>
                  <a:effectLst/>
                  <a:uLnTx/>
                  <a:uFillTx/>
                  <a:latin typeface="Calibri"/>
                  <a:ea typeface="+mn-ea"/>
                  <a:cs typeface="+mn-cs"/>
                </a:endParaRPr>
              </a:p>
            </p:txBody>
          </p:sp>
        </p:grpSp>
        <p:pic>
          <p:nvPicPr>
            <p:cNvPr id="1032" name="Picture 1031">
              <a:extLst>
                <a:ext uri="{FF2B5EF4-FFF2-40B4-BE49-F238E27FC236}">
                  <a16:creationId xmlns:a16="http://schemas.microsoft.com/office/drawing/2014/main" id="{8B87C849-9871-8F41-6B48-6604268FFF6A}"/>
                </a:ext>
              </a:extLst>
            </p:cNvPr>
            <p:cNvPicPr>
              <a:picLocks noChangeAspect="1"/>
            </p:cNvPicPr>
            <p:nvPr/>
          </p:nvPicPr>
          <p:blipFill>
            <a:blip r:embed="rId10">
              <a:lum bright="70000" contrast="-70000"/>
              <a:extLst>
                <a:ext uri="{BEBA8EAE-BF5A-486C-A8C5-ECC9F3942E4B}">
                  <a14:imgProps xmlns:a14="http://schemas.microsoft.com/office/drawing/2010/main">
                    <a14:imgLayer r:embed="rId11">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5762800" y="5153273"/>
              <a:ext cx="255375" cy="350344"/>
            </a:xfrm>
            <a:prstGeom prst="rect">
              <a:avLst/>
            </a:prstGeom>
            <a:scene3d>
              <a:camera prst="perspectiveRelaxed"/>
              <a:lightRig rig="threePt" dir="t"/>
            </a:scene3d>
          </p:spPr>
        </p:pic>
      </p:grpSp>
      <p:pic>
        <p:nvPicPr>
          <p:cNvPr id="1060" name="Picture 6" descr="Vector Garbage Garbage Heap Cartoon Garbage Png Transparent Clipart Images">
            <a:extLst>
              <a:ext uri="{FF2B5EF4-FFF2-40B4-BE49-F238E27FC236}">
                <a16:creationId xmlns:a16="http://schemas.microsoft.com/office/drawing/2014/main" id="{E246131A-B864-D259-2552-BCB426314AD0}"/>
              </a:ext>
            </a:extLst>
          </p:cNvPr>
          <p:cNvPicPr>
            <a:picLocks noChangeAspect="1" noChangeArrowheads="1"/>
          </p:cNvPicPr>
          <p:nvPr/>
        </p:nvPicPr>
        <p:blipFill>
          <a:blip r:embed="rId12">
            <a:alphaModFix/>
            <a:extLst>
              <a:ext uri="{28A0092B-C50C-407E-A947-70E740481C1C}">
                <a14:useLocalDpi xmlns:a14="http://schemas.microsoft.com/office/drawing/2010/main" val="0"/>
              </a:ext>
            </a:extLst>
          </a:blip>
          <a:srcRect/>
          <a:stretch>
            <a:fillRect/>
          </a:stretch>
        </p:blipFill>
        <p:spPr bwMode="auto">
          <a:xfrm>
            <a:off x="-34887" y="3677219"/>
            <a:ext cx="1974176" cy="3058461"/>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C7FA0D7B-B646-D099-B73A-D3E9CCAFE02C}"/>
              </a:ext>
            </a:extLst>
          </p:cNvPr>
          <p:cNvSpPr/>
          <p:nvPr/>
        </p:nvSpPr>
        <p:spPr>
          <a:xfrm>
            <a:off x="3281090" y="3799539"/>
            <a:ext cx="2168247" cy="551005"/>
          </a:xfrm>
          <a:prstGeom prst="rect">
            <a:avLst/>
          </a:prstGeom>
          <a:solidFill>
            <a:srgbClr val="F2F2F2"/>
          </a:solidFill>
          <a:ln w="12700">
            <a:solidFill>
              <a:srgbClr val="2C3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EAEAEA"/>
              </a:solidFill>
            </a:endParaRPr>
          </a:p>
        </p:txBody>
      </p:sp>
      <p:sp>
        <p:nvSpPr>
          <p:cNvPr id="1035" name="TextBox 1034">
            <a:extLst>
              <a:ext uri="{FF2B5EF4-FFF2-40B4-BE49-F238E27FC236}">
                <a16:creationId xmlns:a16="http://schemas.microsoft.com/office/drawing/2014/main" id="{D4853513-023B-6D15-38BF-49C26A0CF3DC}"/>
              </a:ext>
            </a:extLst>
          </p:cNvPr>
          <p:cNvSpPr txBox="1"/>
          <p:nvPr/>
        </p:nvSpPr>
        <p:spPr>
          <a:xfrm>
            <a:off x="2631331" y="76521"/>
            <a:ext cx="7491056" cy="830997"/>
          </a:xfrm>
          <a:prstGeom prst="rect">
            <a:avLst/>
          </a:prstGeom>
          <a:noFill/>
        </p:spPr>
        <p:txBody>
          <a:bodyPr wrap="square" rtlCol="0">
            <a:spAutoFit/>
          </a:bodyPr>
          <a:lstStyle/>
          <a:p>
            <a:pPr algn="ctr"/>
            <a:r>
              <a:rPr lang="en-US" sz="2400" dirty="0">
                <a:solidFill>
                  <a:srgbClr val="EAEAEA"/>
                </a:solidFill>
                <a:latin typeface="+mj-lt"/>
              </a:rPr>
              <a:t>Only whole untampered with fruits and non-perishable items will be returned to stock.</a:t>
            </a:r>
          </a:p>
        </p:txBody>
      </p:sp>
      <p:pic>
        <p:nvPicPr>
          <p:cNvPr id="1037" name="Picture 1036" descr="Download High Quality sandwich clipart cartoon Transparent PNG Images - Art Prim clip arts 2019">
            <a:extLst>
              <a:ext uri="{FF2B5EF4-FFF2-40B4-BE49-F238E27FC236}">
                <a16:creationId xmlns:a16="http://schemas.microsoft.com/office/drawing/2014/main" id="{39902EA1-D6E6-BD52-38FD-9DE7D9810AC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18140889">
            <a:off x="4458631" y="2980660"/>
            <a:ext cx="609025" cy="450262"/>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038">
            <a:extLst>
              <a:ext uri="{FF2B5EF4-FFF2-40B4-BE49-F238E27FC236}">
                <a16:creationId xmlns:a16="http://schemas.microsoft.com/office/drawing/2014/main" id="{80C3B1C9-8453-713F-3AC4-2370ED1B5A65}"/>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0" r="100000">
                        <a14:foregroundMark x1="5578" y1="11837" x2="6375" y2="3265"/>
                        <a14:foregroundMark x1="6773" y1="2857" x2="13147" y2="2857"/>
                        <a14:foregroundMark x1="94422" y1="16735" x2="99203" y2="31837"/>
                        <a14:foregroundMark x1="3586" y1="88571" x2="34263" y2="88571"/>
                        <a14:foregroundMark x1="12749" y1="2041" x2="48207" y2="2041"/>
                      </a14:backgroundRemoval>
                    </a14:imgEffect>
                  </a14:imgLayer>
                </a14:imgProps>
              </a:ext>
              <a:ext uri="{28A0092B-C50C-407E-A947-70E740481C1C}">
                <a14:useLocalDpi xmlns:a14="http://schemas.microsoft.com/office/drawing/2010/main" val="0"/>
              </a:ext>
            </a:extLst>
          </a:blip>
          <a:stretch>
            <a:fillRect/>
          </a:stretch>
        </p:blipFill>
        <p:spPr>
          <a:xfrm>
            <a:off x="5641417" y="2862569"/>
            <a:ext cx="825572" cy="688112"/>
          </a:xfrm>
          <a:prstGeom prst="rect">
            <a:avLst/>
          </a:prstGeom>
          <a:effectLst>
            <a:outerShdw blurRad="50800" dist="38100" dir="2700000" algn="tl" rotWithShape="0">
              <a:prstClr val="black">
                <a:alpha val="40000"/>
              </a:prstClr>
            </a:outerShdw>
          </a:effectLst>
        </p:spPr>
      </p:pic>
      <p:pic>
        <p:nvPicPr>
          <p:cNvPr id="1038" name="Picture 1037" descr="Cinnamon Toast Crunch™ Cereal Single Serve Cup 2 oz | General Mills  Foodservice">
            <a:extLst>
              <a:ext uri="{FF2B5EF4-FFF2-40B4-BE49-F238E27FC236}">
                <a16:creationId xmlns:a16="http://schemas.microsoft.com/office/drawing/2014/main" id="{4662C74D-0026-420C-3B4A-FAB3221A3012}"/>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val="0"/>
              </a:ext>
            </a:extLst>
          </a:blip>
          <a:srcRect b="-493"/>
          <a:stretch/>
        </p:blipFill>
        <p:spPr bwMode="auto">
          <a:xfrm>
            <a:off x="4068686" y="2936379"/>
            <a:ext cx="659268" cy="66251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035" descr="Apple Cartoon Fruit Cartoon Of Apples Transparent | My XXX Hot Girl">
            <a:extLst>
              <a:ext uri="{FF2B5EF4-FFF2-40B4-BE49-F238E27FC236}">
                <a16:creationId xmlns:a16="http://schemas.microsoft.com/office/drawing/2014/main" id="{0B75BA65-5591-E9E7-2A9A-36BB8958A27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648922" flipH="1">
            <a:off x="5847841" y="3049942"/>
            <a:ext cx="491150" cy="478030"/>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44">
            <a:extLst>
              <a:ext uri="{FF2B5EF4-FFF2-40B4-BE49-F238E27FC236}">
                <a16:creationId xmlns:a16="http://schemas.microsoft.com/office/drawing/2014/main" id="{80C07B18-1914-817F-E069-C29DEDC81193}"/>
              </a:ext>
            </a:extLst>
          </p:cNvPr>
          <p:cNvGrpSpPr/>
          <p:nvPr/>
        </p:nvGrpSpPr>
        <p:grpSpPr>
          <a:xfrm>
            <a:off x="12689739" y="3037303"/>
            <a:ext cx="3154339" cy="2828195"/>
            <a:chOff x="6935661" y="3096296"/>
            <a:chExt cx="3154339" cy="2928170"/>
          </a:xfrm>
        </p:grpSpPr>
        <p:grpSp>
          <p:nvGrpSpPr>
            <p:cNvPr id="17" name="Group 16">
              <a:extLst>
                <a:ext uri="{FF2B5EF4-FFF2-40B4-BE49-F238E27FC236}">
                  <a16:creationId xmlns:a16="http://schemas.microsoft.com/office/drawing/2014/main" id="{57BB82FD-763A-09EC-B331-246552F4DB96}"/>
                </a:ext>
              </a:extLst>
            </p:cNvPr>
            <p:cNvGrpSpPr/>
            <p:nvPr/>
          </p:nvGrpSpPr>
          <p:grpSpPr>
            <a:xfrm>
              <a:off x="6935661" y="3535334"/>
              <a:ext cx="3154339" cy="2489132"/>
              <a:chOff x="6999514" y="3611694"/>
              <a:chExt cx="3154339" cy="2489132"/>
            </a:xfrm>
          </p:grpSpPr>
          <p:sp>
            <p:nvSpPr>
              <p:cNvPr id="16" name="Freeform: Shape 15">
                <a:extLst>
                  <a:ext uri="{FF2B5EF4-FFF2-40B4-BE49-F238E27FC236}">
                    <a16:creationId xmlns:a16="http://schemas.microsoft.com/office/drawing/2014/main" id="{101762EF-2719-772F-3931-398EFBBA5C73}"/>
                  </a:ext>
                </a:extLst>
              </p:cNvPr>
              <p:cNvSpPr/>
              <p:nvPr/>
            </p:nvSpPr>
            <p:spPr>
              <a:xfrm>
                <a:off x="6999514" y="3611694"/>
                <a:ext cx="3154339" cy="2297147"/>
              </a:xfrm>
              <a:custGeom>
                <a:avLst/>
                <a:gdLst>
                  <a:gd name="connsiteX0" fmla="*/ 303291 w 3154339"/>
                  <a:gd name="connsiteY0" fmla="*/ 1134477 h 2297147"/>
                  <a:gd name="connsiteX1" fmla="*/ 303291 w 3154339"/>
                  <a:gd name="connsiteY1" fmla="*/ 1928709 h 2297147"/>
                  <a:gd name="connsiteX2" fmla="*/ 2899243 w 3154339"/>
                  <a:gd name="connsiteY2" fmla="*/ 1928709 h 2297147"/>
                  <a:gd name="connsiteX3" fmla="*/ 2899243 w 3154339"/>
                  <a:gd name="connsiteY3" fmla="*/ 1134477 h 2297147"/>
                  <a:gd name="connsiteX4" fmla="*/ 314122 w 3154339"/>
                  <a:gd name="connsiteY4" fmla="*/ 187845 h 2297147"/>
                  <a:gd name="connsiteX5" fmla="*/ 314122 w 3154339"/>
                  <a:gd name="connsiteY5" fmla="*/ 982077 h 2297147"/>
                  <a:gd name="connsiteX6" fmla="*/ 2910074 w 3154339"/>
                  <a:gd name="connsiteY6" fmla="*/ 982077 h 2297147"/>
                  <a:gd name="connsiteX7" fmla="*/ 2910074 w 3154339"/>
                  <a:gd name="connsiteY7" fmla="*/ 187845 h 2297147"/>
                  <a:gd name="connsiteX8" fmla="*/ 0 w 3154339"/>
                  <a:gd name="connsiteY8" fmla="*/ 0 h 2297147"/>
                  <a:gd name="connsiteX9" fmla="*/ 3154339 w 3154339"/>
                  <a:gd name="connsiteY9" fmla="*/ 0 h 2297147"/>
                  <a:gd name="connsiteX10" fmla="*/ 3154339 w 3154339"/>
                  <a:gd name="connsiteY10" fmla="*/ 2297147 h 2297147"/>
                  <a:gd name="connsiteX11" fmla="*/ 0 w 3154339"/>
                  <a:gd name="connsiteY11" fmla="*/ 2297147 h 229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54339" h="2297147">
                    <a:moveTo>
                      <a:pt x="303291" y="1134477"/>
                    </a:moveTo>
                    <a:lnTo>
                      <a:pt x="303291" y="1928709"/>
                    </a:lnTo>
                    <a:lnTo>
                      <a:pt x="2899243" y="1928709"/>
                    </a:lnTo>
                    <a:lnTo>
                      <a:pt x="2899243" y="1134477"/>
                    </a:lnTo>
                    <a:close/>
                    <a:moveTo>
                      <a:pt x="314122" y="187845"/>
                    </a:moveTo>
                    <a:lnTo>
                      <a:pt x="314122" y="982077"/>
                    </a:lnTo>
                    <a:lnTo>
                      <a:pt x="2910074" y="982077"/>
                    </a:lnTo>
                    <a:lnTo>
                      <a:pt x="2910074" y="187845"/>
                    </a:lnTo>
                    <a:close/>
                    <a:moveTo>
                      <a:pt x="0" y="0"/>
                    </a:moveTo>
                    <a:lnTo>
                      <a:pt x="3154339" y="0"/>
                    </a:lnTo>
                    <a:lnTo>
                      <a:pt x="3154339" y="2297147"/>
                    </a:lnTo>
                    <a:lnTo>
                      <a:pt x="0" y="2297147"/>
                    </a:lnTo>
                    <a:close/>
                  </a:path>
                </a:pathLst>
              </a:custGeom>
              <a:solidFill>
                <a:srgbClr val="2C3234"/>
              </a:solidFill>
              <a:ln>
                <a:solidFill>
                  <a:srgbClr val="0F0C0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4" descr="Cartoon Technician Silhouette Illustration - Car tires png download - 1300*1283 - Free ...">
                <a:extLst>
                  <a:ext uri="{FF2B5EF4-FFF2-40B4-BE49-F238E27FC236}">
                    <a16:creationId xmlns:a16="http://schemas.microsoft.com/office/drawing/2014/main" id="{B617B435-1127-C135-85B1-36C0202BF1F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123614" y="5709024"/>
                <a:ext cx="396972" cy="39180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28" name="Picture 4" descr="Cartoon Technician Silhouette Illustration - Car tires png download - 1300*1283 - Free ...">
                <a:extLst>
                  <a:ext uri="{FF2B5EF4-FFF2-40B4-BE49-F238E27FC236}">
                    <a16:creationId xmlns:a16="http://schemas.microsoft.com/office/drawing/2014/main" id="{3EA0D79E-1EA4-2D35-32F4-63A569F88DB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728413" y="5709024"/>
                <a:ext cx="396972" cy="391802"/>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20" name="Flowchart: Delay 19">
              <a:extLst>
                <a:ext uri="{FF2B5EF4-FFF2-40B4-BE49-F238E27FC236}">
                  <a16:creationId xmlns:a16="http://schemas.microsoft.com/office/drawing/2014/main" id="{5287CA75-9AC8-AAD6-89D5-FF74F0764A2A}"/>
                </a:ext>
              </a:extLst>
            </p:cNvPr>
            <p:cNvSpPr/>
            <p:nvPr/>
          </p:nvSpPr>
          <p:spPr>
            <a:xfrm rot="16200000">
              <a:off x="9747283" y="3203109"/>
              <a:ext cx="448282" cy="234656"/>
            </a:xfrm>
            <a:prstGeom prst="flowChartDelay">
              <a:avLst/>
            </a:prstGeom>
            <a:solidFill>
              <a:srgbClr val="2C3234"/>
            </a:solidFill>
            <a:ln>
              <a:solidFill>
                <a:srgbClr val="0F0C0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26" name="Picture 2">
            <a:extLst>
              <a:ext uri="{FF2B5EF4-FFF2-40B4-BE49-F238E27FC236}">
                <a16:creationId xmlns:a16="http://schemas.microsoft.com/office/drawing/2014/main" id="{61890D26-675D-E225-DD4A-46EFB82D1A2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flipH="1">
            <a:off x="15418638" y="1030350"/>
            <a:ext cx="2168247" cy="4855029"/>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D7760D88-264E-E3E7-5CB0-65CC4D92BB51}"/>
              </a:ext>
            </a:extLst>
          </p:cNvPr>
          <p:cNvGrpSpPr/>
          <p:nvPr/>
        </p:nvGrpSpPr>
        <p:grpSpPr>
          <a:xfrm>
            <a:off x="3929271" y="2615666"/>
            <a:ext cx="1447366" cy="931672"/>
            <a:chOff x="6915310" y="2593386"/>
            <a:chExt cx="1447366" cy="931672"/>
          </a:xfrm>
        </p:grpSpPr>
        <p:sp>
          <p:nvSpPr>
            <p:cNvPr id="33" name="Rectangle 32">
              <a:extLst>
                <a:ext uri="{FF2B5EF4-FFF2-40B4-BE49-F238E27FC236}">
                  <a16:creationId xmlns:a16="http://schemas.microsoft.com/office/drawing/2014/main" id="{B175298B-A8AA-8FE8-07C5-8A404A92B856}"/>
                </a:ext>
              </a:extLst>
            </p:cNvPr>
            <p:cNvSpPr/>
            <p:nvPr/>
          </p:nvSpPr>
          <p:spPr>
            <a:xfrm>
              <a:off x="6985660" y="2593386"/>
              <a:ext cx="1316187" cy="931672"/>
            </a:xfrm>
            <a:prstGeom prst="rect">
              <a:avLst/>
            </a:prstGeom>
            <a:solidFill>
              <a:srgbClr val="C00000"/>
            </a:solidFill>
            <a:ln w="12700">
              <a:solidFill>
                <a:srgbClr val="0F0C0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AEAEA"/>
                </a:solidFill>
              </a:endParaRPr>
            </a:p>
          </p:txBody>
        </p:sp>
        <p:sp>
          <p:nvSpPr>
            <p:cNvPr id="35" name="Flowchart: Delay 34">
              <a:extLst>
                <a:ext uri="{FF2B5EF4-FFF2-40B4-BE49-F238E27FC236}">
                  <a16:creationId xmlns:a16="http://schemas.microsoft.com/office/drawing/2014/main" id="{584B0E7B-6F50-A6EC-DBD6-353460F0732B}"/>
                </a:ext>
              </a:extLst>
            </p:cNvPr>
            <p:cNvSpPr/>
            <p:nvPr/>
          </p:nvSpPr>
          <p:spPr>
            <a:xfrm rot="16918763">
              <a:off x="6723054" y="3031169"/>
              <a:ext cx="440617" cy="56105"/>
            </a:xfrm>
            <a:prstGeom prst="flowChartDelay">
              <a:avLst/>
            </a:prstGeom>
            <a:solidFill>
              <a:srgbClr val="0F0C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AEAEA"/>
                </a:solidFill>
              </a:endParaRPr>
            </a:p>
          </p:txBody>
        </p:sp>
        <p:sp>
          <p:nvSpPr>
            <p:cNvPr id="47" name="Flowchart: Delay 46">
              <a:extLst>
                <a:ext uri="{FF2B5EF4-FFF2-40B4-BE49-F238E27FC236}">
                  <a16:creationId xmlns:a16="http://schemas.microsoft.com/office/drawing/2014/main" id="{C9F7DE17-CC93-D401-85D1-094553D8EE26}"/>
                </a:ext>
              </a:extLst>
            </p:cNvPr>
            <p:cNvSpPr/>
            <p:nvPr/>
          </p:nvSpPr>
          <p:spPr>
            <a:xfrm rot="15713191">
              <a:off x="8114315" y="2971996"/>
              <a:ext cx="440617" cy="56105"/>
            </a:xfrm>
            <a:prstGeom prst="flowChartDelay">
              <a:avLst/>
            </a:prstGeom>
            <a:solidFill>
              <a:srgbClr val="0F0C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AEAEA"/>
                </a:solidFill>
              </a:endParaRPr>
            </a:p>
          </p:txBody>
        </p:sp>
        <p:pic>
          <p:nvPicPr>
            <p:cNvPr id="34" name="Picture 33">
              <a:extLst>
                <a:ext uri="{FF2B5EF4-FFF2-40B4-BE49-F238E27FC236}">
                  <a16:creationId xmlns:a16="http://schemas.microsoft.com/office/drawing/2014/main" id="{E5F380B8-4F63-3349-6D60-161105C5BD03}"/>
                </a:ext>
              </a:extLst>
            </p:cNvPr>
            <p:cNvPicPr>
              <a:picLocks noChangeAspect="1"/>
            </p:cNvPicPr>
            <p:nvPr/>
          </p:nvPicPr>
          <p:blipFill>
            <a:blip r:embed="rId10">
              <a:lum bright="70000" contrast="-70000"/>
              <a:extLst>
                <a:ext uri="{BEBA8EAE-BF5A-486C-A8C5-ECC9F3942E4B}">
                  <a14:imgProps xmlns:a14="http://schemas.microsoft.com/office/drawing/2010/main">
                    <a14:imgLayer r:embed="rId11">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7409138" y="2668978"/>
              <a:ext cx="447578" cy="760022"/>
            </a:xfrm>
            <a:prstGeom prst="rect">
              <a:avLst/>
            </a:prstGeom>
          </p:spPr>
        </p:pic>
      </p:grpSp>
      <p:grpSp>
        <p:nvGrpSpPr>
          <p:cNvPr id="48" name="Group 47">
            <a:extLst>
              <a:ext uri="{FF2B5EF4-FFF2-40B4-BE49-F238E27FC236}">
                <a16:creationId xmlns:a16="http://schemas.microsoft.com/office/drawing/2014/main" id="{0EAABF69-F8FB-3BF5-706A-A11770FE1008}"/>
              </a:ext>
            </a:extLst>
          </p:cNvPr>
          <p:cNvGrpSpPr/>
          <p:nvPr/>
        </p:nvGrpSpPr>
        <p:grpSpPr>
          <a:xfrm>
            <a:off x="5342362" y="2851368"/>
            <a:ext cx="1417769" cy="683691"/>
            <a:chOff x="8345464" y="3043872"/>
            <a:chExt cx="1417769" cy="491462"/>
          </a:xfrm>
        </p:grpSpPr>
        <p:sp>
          <p:nvSpPr>
            <p:cNvPr id="49" name="Rectangle 48">
              <a:extLst>
                <a:ext uri="{FF2B5EF4-FFF2-40B4-BE49-F238E27FC236}">
                  <a16:creationId xmlns:a16="http://schemas.microsoft.com/office/drawing/2014/main" id="{AB11BE5C-D510-FE87-57E0-854850D94612}"/>
                </a:ext>
              </a:extLst>
            </p:cNvPr>
            <p:cNvSpPr/>
            <p:nvPr/>
          </p:nvSpPr>
          <p:spPr>
            <a:xfrm>
              <a:off x="8397106" y="3062828"/>
              <a:ext cx="1316187" cy="472506"/>
            </a:xfrm>
            <a:prstGeom prst="rect">
              <a:avLst/>
            </a:prstGeom>
            <a:solidFill>
              <a:srgbClr val="0029A4"/>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EAEAEA"/>
                </a:solidFill>
              </a:endParaRPr>
            </a:p>
          </p:txBody>
        </p:sp>
        <p:pic>
          <p:nvPicPr>
            <p:cNvPr id="50" name="Picture 49">
              <a:extLst>
                <a:ext uri="{FF2B5EF4-FFF2-40B4-BE49-F238E27FC236}">
                  <a16:creationId xmlns:a16="http://schemas.microsoft.com/office/drawing/2014/main" id="{66BD905F-CA38-15B5-EEA1-D2A1A446EDB1}"/>
                </a:ext>
              </a:extLst>
            </p:cNvPr>
            <p:cNvPicPr>
              <a:picLocks noChangeAspect="1"/>
            </p:cNvPicPr>
            <p:nvPr/>
          </p:nvPicPr>
          <p:blipFill>
            <a:blip r:embed="rId10">
              <a:lum bright="70000" contrast="-70000"/>
              <a:extLst>
                <a:ext uri="{BEBA8EAE-BF5A-486C-A8C5-ECC9F3942E4B}">
                  <a14:imgProps xmlns:a14="http://schemas.microsoft.com/office/drawing/2010/main">
                    <a14:imgLayer r:embed="rId11">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931989" y="3043872"/>
              <a:ext cx="277757" cy="471653"/>
            </a:xfrm>
            <a:prstGeom prst="rect">
              <a:avLst/>
            </a:prstGeom>
          </p:spPr>
        </p:pic>
        <p:sp>
          <p:nvSpPr>
            <p:cNvPr id="51" name="Flowchart: Delay 50">
              <a:extLst>
                <a:ext uri="{FF2B5EF4-FFF2-40B4-BE49-F238E27FC236}">
                  <a16:creationId xmlns:a16="http://schemas.microsoft.com/office/drawing/2014/main" id="{9552335B-FF9F-B137-9191-DE6D9B2B6FAA}"/>
                </a:ext>
              </a:extLst>
            </p:cNvPr>
            <p:cNvSpPr/>
            <p:nvPr/>
          </p:nvSpPr>
          <p:spPr>
            <a:xfrm rot="16918763">
              <a:off x="8251630" y="3240881"/>
              <a:ext cx="234811" cy="47143"/>
            </a:xfrm>
            <a:prstGeom prst="flowChartDelay">
              <a:avLst/>
            </a:prstGeom>
            <a:solidFill>
              <a:srgbClr val="0F0C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AEAEA"/>
                </a:solidFill>
              </a:endParaRPr>
            </a:p>
          </p:txBody>
        </p:sp>
        <p:sp>
          <p:nvSpPr>
            <p:cNvPr id="52" name="Flowchart: Delay 51">
              <a:extLst>
                <a:ext uri="{FF2B5EF4-FFF2-40B4-BE49-F238E27FC236}">
                  <a16:creationId xmlns:a16="http://schemas.microsoft.com/office/drawing/2014/main" id="{61F369B6-ADE6-AFD9-493E-4D41E44F3536}"/>
                </a:ext>
              </a:extLst>
            </p:cNvPr>
            <p:cNvSpPr/>
            <p:nvPr/>
          </p:nvSpPr>
          <p:spPr>
            <a:xfrm rot="15471230">
              <a:off x="9622256" y="3256127"/>
              <a:ext cx="234811" cy="47143"/>
            </a:xfrm>
            <a:prstGeom prst="flowChartDelay">
              <a:avLst/>
            </a:prstGeom>
            <a:solidFill>
              <a:srgbClr val="0F0C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AEAEA"/>
                </a:solidFill>
              </a:endParaRPr>
            </a:p>
          </p:txBody>
        </p:sp>
      </p:grpSp>
      <p:pic>
        <p:nvPicPr>
          <p:cNvPr id="56" name="Picture 2">
            <a:extLst>
              <a:ext uri="{FF2B5EF4-FFF2-40B4-BE49-F238E27FC236}">
                <a16:creationId xmlns:a16="http://schemas.microsoft.com/office/drawing/2014/main" id="{566FF672-ECD9-21AA-35D3-582F2200176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093197" y="1323498"/>
            <a:ext cx="1189702" cy="4663803"/>
          </a:xfrm>
          <a:prstGeom prst="rect">
            <a:avLst/>
          </a:prstGeom>
          <a:noFill/>
          <a:extLst>
            <a:ext uri="{909E8E84-426E-40DD-AFC4-6F175D3DCCD1}">
              <a14:hiddenFill xmlns:a14="http://schemas.microsoft.com/office/drawing/2010/main">
                <a:solidFill>
                  <a:srgbClr val="FFFFFF"/>
                </a:solidFill>
              </a14:hiddenFill>
            </a:ext>
          </a:extLst>
        </p:spPr>
      </p:pic>
      <p:sp>
        <p:nvSpPr>
          <p:cNvPr id="1059" name="TextBox 1058">
            <a:extLst>
              <a:ext uri="{FF2B5EF4-FFF2-40B4-BE49-F238E27FC236}">
                <a16:creationId xmlns:a16="http://schemas.microsoft.com/office/drawing/2014/main" id="{C50D83F7-7F5F-7091-E46A-5E98BE49F8C4}"/>
              </a:ext>
            </a:extLst>
          </p:cNvPr>
          <p:cNvSpPr txBox="1"/>
          <p:nvPr/>
        </p:nvSpPr>
        <p:spPr>
          <a:xfrm>
            <a:off x="8610440" y="2077035"/>
            <a:ext cx="1627240" cy="369332"/>
          </a:xfrm>
          <a:prstGeom prst="rect">
            <a:avLst/>
          </a:prstGeom>
          <a:solidFill>
            <a:srgbClr val="002060"/>
          </a:solidFill>
        </p:spPr>
        <p:txBody>
          <a:bodyPr wrap="none" rtlCol="0">
            <a:spAutoFit/>
          </a:bodyPr>
          <a:lstStyle/>
          <a:p>
            <a:r>
              <a:rPr lang="en-US" dirty="0">
                <a:solidFill>
                  <a:srgbClr val="EAEAEA"/>
                </a:solidFill>
                <a:latin typeface="+mj-lt"/>
              </a:rPr>
              <a:t>Return to Stock</a:t>
            </a:r>
          </a:p>
        </p:txBody>
      </p:sp>
      <p:sp>
        <p:nvSpPr>
          <p:cNvPr id="1061" name="TextBox 1060">
            <a:extLst>
              <a:ext uri="{FF2B5EF4-FFF2-40B4-BE49-F238E27FC236}">
                <a16:creationId xmlns:a16="http://schemas.microsoft.com/office/drawing/2014/main" id="{3884B542-BC62-7F47-CD1D-B0592C4F8C68}"/>
              </a:ext>
            </a:extLst>
          </p:cNvPr>
          <p:cNvSpPr txBox="1"/>
          <p:nvPr/>
        </p:nvSpPr>
        <p:spPr>
          <a:xfrm>
            <a:off x="580409" y="3520839"/>
            <a:ext cx="875304" cy="369332"/>
          </a:xfrm>
          <a:prstGeom prst="rect">
            <a:avLst/>
          </a:prstGeom>
          <a:solidFill>
            <a:srgbClr val="002060"/>
          </a:solidFill>
        </p:spPr>
        <p:txBody>
          <a:bodyPr wrap="none" rtlCol="0">
            <a:spAutoFit/>
          </a:bodyPr>
          <a:lstStyle/>
          <a:p>
            <a:r>
              <a:rPr lang="en-US" dirty="0">
                <a:solidFill>
                  <a:srgbClr val="EAEAEA"/>
                </a:solidFill>
                <a:latin typeface="+mj-lt"/>
              </a:rPr>
              <a:t>Discard</a:t>
            </a:r>
          </a:p>
        </p:txBody>
      </p:sp>
      <p:sp>
        <p:nvSpPr>
          <p:cNvPr id="1062" name="TextBox 1061">
            <a:extLst>
              <a:ext uri="{FF2B5EF4-FFF2-40B4-BE49-F238E27FC236}">
                <a16:creationId xmlns:a16="http://schemas.microsoft.com/office/drawing/2014/main" id="{F70FA2D2-D429-6321-7FCB-92E6FDF28E27}"/>
              </a:ext>
            </a:extLst>
          </p:cNvPr>
          <p:cNvSpPr txBox="1"/>
          <p:nvPr/>
        </p:nvSpPr>
        <p:spPr>
          <a:xfrm>
            <a:off x="3838670" y="230410"/>
            <a:ext cx="5674951" cy="523220"/>
          </a:xfrm>
          <a:prstGeom prst="rect">
            <a:avLst/>
          </a:prstGeom>
          <a:noFill/>
        </p:spPr>
        <p:txBody>
          <a:bodyPr wrap="none" rtlCol="0">
            <a:spAutoFit/>
          </a:bodyPr>
          <a:lstStyle/>
          <a:p>
            <a:r>
              <a:rPr lang="en-US" sz="2800" dirty="0">
                <a:solidFill>
                  <a:srgbClr val="EAEAEA"/>
                </a:solidFill>
                <a:latin typeface="Century Gothic" panose="020B0502020202020204" pitchFamily="34" charset="0"/>
              </a:rPr>
              <a:t>All other items will be discarded</a:t>
            </a:r>
          </a:p>
        </p:txBody>
      </p:sp>
    </p:spTree>
    <p:custDataLst>
      <p:tags r:id="rId1"/>
    </p:custDataLst>
    <p:extLst>
      <p:ext uri="{BB962C8B-B14F-4D97-AF65-F5344CB8AC3E}">
        <p14:creationId xmlns:p14="http://schemas.microsoft.com/office/powerpoint/2010/main" val="3194783656"/>
      </p:ext>
    </p:extLst>
  </p:cSld>
  <p:clrMapOvr>
    <a:masterClrMapping/>
  </p:clrMapOvr>
  <mc:AlternateContent xmlns:mc="http://schemas.openxmlformats.org/markup-compatibility/2006" xmlns:p14="http://schemas.microsoft.com/office/powerpoint/2010/main">
    <mc:Choice Requires="p14">
      <p:transition p14:dur="0" advTm="53111"/>
    </mc:Choice>
    <mc:Fallback xmlns="">
      <p:transition advTm="53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42" presetClass="path" presetSubtype="0" accel="50000" decel="50000" fill="hold" nodeType="afterEffect">
                                  <p:stCondLst>
                                    <p:cond delay="0"/>
                                  </p:stCondLst>
                                  <p:childTnLst>
                                    <p:animMotion origin="layout" path="M 4.375E-6 3.33333E-6 L -0.72084 0.01805 " pathEditMode="relative" rAng="0" ptsTypes="AA">
                                      <p:cBhvr>
                                        <p:cTn id="9" dur="3000" fill="hold"/>
                                        <p:tgtEl>
                                          <p:spTgt spid="1026"/>
                                        </p:tgtEl>
                                        <p:attrNameLst>
                                          <p:attrName>ppt_x</p:attrName>
                                          <p:attrName>ppt_y</p:attrName>
                                        </p:attrNameLst>
                                      </p:cBhvr>
                                      <p:rCtr x="-36042" y="903"/>
                                    </p:animMotion>
                                  </p:childTnLst>
                                </p:cTn>
                              </p:par>
                              <p:par>
                                <p:cTn id="10" presetID="42" presetClass="path" presetSubtype="0" accel="50000" decel="50000" fill="hold" nodeType="withEffect">
                                  <p:stCondLst>
                                    <p:cond delay="0"/>
                                  </p:stCondLst>
                                  <p:childTnLst>
                                    <p:animMotion origin="layout" path="M -2.29167E-6 -4.07407E-6 L -0.72317 0.01274 " pathEditMode="relative" rAng="0" ptsTypes="AA">
                                      <p:cBhvr>
                                        <p:cTn id="11" dur="3000" fill="hold"/>
                                        <p:tgtEl>
                                          <p:spTgt spid="45"/>
                                        </p:tgtEl>
                                        <p:attrNameLst>
                                          <p:attrName>ppt_x</p:attrName>
                                          <p:attrName>ppt_y</p:attrName>
                                        </p:attrNameLst>
                                      </p:cBhvr>
                                      <p:rCtr x="-36159" y="625"/>
                                    </p:animMotion>
                                  </p:childTnLst>
                                </p:cTn>
                              </p:par>
                            </p:childTnLst>
                          </p:cTn>
                        </p:par>
                        <p:par>
                          <p:cTn id="12" fill="hold">
                            <p:stCondLst>
                              <p:cond delay="3000"/>
                            </p:stCondLst>
                            <p:childTnLst>
                              <p:par>
                                <p:cTn id="13" presetID="1" presetClass="exit" presetSubtype="0" fill="hold" nodeType="afterEffect">
                                  <p:stCondLst>
                                    <p:cond delay="0"/>
                                  </p:stCondLst>
                                  <p:childTnLst>
                                    <p:set>
                                      <p:cBhvr>
                                        <p:cTn id="14" dur="1" fill="hold">
                                          <p:stCondLst>
                                            <p:cond delay="0"/>
                                          </p:stCondLst>
                                        </p:cTn>
                                        <p:tgtEl>
                                          <p:spTgt spid="57"/>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029"/>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childTnLst>
                          </p:cTn>
                        </p:par>
                        <p:par>
                          <p:cTn id="21" fill="hold">
                            <p:stCondLst>
                              <p:cond delay="3000"/>
                            </p:stCondLst>
                            <p:childTnLst>
                              <p:par>
                                <p:cTn id="22" presetID="1" presetClass="exit" presetSubtype="0" fill="hold" nodeType="afterEffect">
                                  <p:stCondLst>
                                    <p:cond delay="0"/>
                                  </p:stCondLst>
                                  <p:childTnLst>
                                    <p:set>
                                      <p:cBhvr>
                                        <p:cTn id="23" dur="1" fill="hold">
                                          <p:stCondLst>
                                            <p:cond delay="0"/>
                                          </p:stCondLst>
                                        </p:cTn>
                                        <p:tgtEl>
                                          <p:spTgt spid="1026"/>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5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035"/>
                                        </p:tgtEl>
                                        <p:attrNameLst>
                                          <p:attrName>style.visibility</p:attrName>
                                        </p:attrNameLst>
                                      </p:cBhvr>
                                      <p:to>
                                        <p:strVal val="visible"/>
                                      </p:to>
                                    </p:set>
                                  </p:childTnLst>
                                </p:cTn>
                              </p:par>
                              <p:par>
                                <p:cTn id="30" presetID="1" presetClass="exit" presetSubtype="0" fill="hold" grpId="1" nodeType="withEffect">
                                  <p:stCondLst>
                                    <p:cond delay="0"/>
                                  </p:stCondLst>
                                  <p:childTnLst>
                                    <p:set>
                                      <p:cBhvr>
                                        <p:cTn id="31" dur="1" fill="hold">
                                          <p:stCondLst>
                                            <p:cond delay="0"/>
                                          </p:stCondLst>
                                        </p:cTn>
                                        <p:tgtEl>
                                          <p:spTgt spid="9"/>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038"/>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nodeType="afterEffect">
                                  <p:stCondLst>
                                    <p:cond delay="0"/>
                                  </p:stCondLst>
                                  <p:childTnLst>
                                    <p:set>
                                      <p:cBhvr>
                                        <p:cTn id="38" dur="1" fill="hold">
                                          <p:stCondLst>
                                            <p:cond delay="0"/>
                                          </p:stCondLst>
                                        </p:cTn>
                                        <p:tgtEl>
                                          <p:spTgt spid="1036"/>
                                        </p:tgtEl>
                                        <p:attrNameLst>
                                          <p:attrName>style.visibility</p:attrName>
                                        </p:attrNameLst>
                                      </p:cBhvr>
                                      <p:to>
                                        <p:strVal val="visible"/>
                                      </p:to>
                                    </p:set>
                                  </p:childTnLst>
                                </p:cTn>
                              </p:par>
                            </p:childTnLst>
                          </p:cTn>
                        </p:par>
                        <p:par>
                          <p:cTn id="39" fill="hold">
                            <p:stCondLst>
                              <p:cond delay="0"/>
                            </p:stCondLst>
                            <p:childTnLst>
                              <p:par>
                                <p:cTn id="40" presetID="42" presetClass="path" presetSubtype="0" accel="50000" decel="50000" fill="hold" nodeType="afterEffect">
                                  <p:stCondLst>
                                    <p:cond delay="0"/>
                                  </p:stCondLst>
                                  <p:childTnLst>
                                    <p:animMotion origin="layout" path="M 4.16667E-7 1.85185E-6 L 0.00352 -0.20671 " pathEditMode="relative" rAng="0" ptsTypes="AA">
                                      <p:cBhvr>
                                        <p:cTn id="41" dur="2000" fill="hold"/>
                                        <p:tgtEl>
                                          <p:spTgt spid="1036"/>
                                        </p:tgtEl>
                                        <p:attrNameLst>
                                          <p:attrName>ppt_x</p:attrName>
                                          <p:attrName>ppt_y</p:attrName>
                                        </p:attrNameLst>
                                      </p:cBhvr>
                                      <p:rCtr x="169" y="-10347"/>
                                    </p:animMotion>
                                  </p:childTnLst>
                                </p:cTn>
                              </p:par>
                              <p:par>
                                <p:cTn id="42" presetID="42" presetClass="path" presetSubtype="0" accel="50000" decel="50000" fill="hold" nodeType="withEffect">
                                  <p:stCondLst>
                                    <p:cond delay="0"/>
                                  </p:stCondLst>
                                  <p:childTnLst>
                                    <p:animMotion origin="layout" path="M 2.91667E-6 1.11111E-6 L 0.00104 -0.16412 " pathEditMode="relative" rAng="0" ptsTypes="AA">
                                      <p:cBhvr>
                                        <p:cTn id="43" dur="2000" fill="hold"/>
                                        <p:tgtEl>
                                          <p:spTgt spid="1038"/>
                                        </p:tgtEl>
                                        <p:attrNameLst>
                                          <p:attrName>ppt_x</p:attrName>
                                          <p:attrName>ppt_y</p:attrName>
                                        </p:attrNameLst>
                                      </p:cBhvr>
                                      <p:rCtr x="52" y="-8218"/>
                                    </p:animMotion>
                                  </p:childTnLst>
                                </p:cTn>
                              </p:par>
                            </p:childTnLst>
                          </p:cTn>
                        </p:par>
                        <p:par>
                          <p:cTn id="44" fill="hold">
                            <p:stCondLst>
                              <p:cond delay="2000"/>
                            </p:stCondLst>
                            <p:childTnLst>
                              <p:par>
                                <p:cTn id="45" presetID="42" presetClass="path" presetSubtype="0" accel="50000" decel="50000" fill="hold" nodeType="afterEffect">
                                  <p:stCondLst>
                                    <p:cond delay="0"/>
                                  </p:stCondLst>
                                  <p:childTnLst>
                                    <p:animMotion origin="layout" path="M 0.00351 -0.20671 L 0.30026 -0.0338 " pathEditMode="relative" rAng="0" ptsTypes="AA">
                                      <p:cBhvr>
                                        <p:cTn id="46" dur="2000" fill="hold"/>
                                        <p:tgtEl>
                                          <p:spTgt spid="1036"/>
                                        </p:tgtEl>
                                        <p:attrNameLst>
                                          <p:attrName>ppt_x</p:attrName>
                                          <p:attrName>ppt_y</p:attrName>
                                        </p:attrNameLst>
                                      </p:cBhvr>
                                      <p:rCtr x="14961" y="7569"/>
                                    </p:animMotion>
                                  </p:childTnLst>
                                </p:cTn>
                              </p:par>
                              <p:par>
                                <p:cTn id="47" presetID="42" presetClass="path" presetSubtype="0" accel="50000" decel="50000" fill="hold" nodeType="withEffect">
                                  <p:stCondLst>
                                    <p:cond delay="0"/>
                                  </p:stCondLst>
                                  <p:childTnLst>
                                    <p:animMotion origin="layout" path="M 0.00104 -0.16412 L 0.37995 -0.03681 " pathEditMode="relative" rAng="0" ptsTypes="AA">
                                      <p:cBhvr>
                                        <p:cTn id="48" dur="2000" fill="hold"/>
                                        <p:tgtEl>
                                          <p:spTgt spid="1038"/>
                                        </p:tgtEl>
                                        <p:attrNameLst>
                                          <p:attrName>ppt_x</p:attrName>
                                          <p:attrName>ppt_y</p:attrName>
                                        </p:attrNameLst>
                                      </p:cBhvr>
                                      <p:rCtr x="18945" y="6366"/>
                                    </p:animMotion>
                                  </p:childTnLst>
                                </p:cTn>
                              </p:par>
                              <p:par>
                                <p:cTn id="49" presetID="1" presetClass="entr" presetSubtype="0" fill="hold" grpId="0" nodeType="withEffect">
                                  <p:stCondLst>
                                    <p:cond delay="0"/>
                                  </p:stCondLst>
                                  <p:childTnLst>
                                    <p:set>
                                      <p:cBhvr>
                                        <p:cTn id="50" dur="1" fill="hold">
                                          <p:stCondLst>
                                            <p:cond delay="0"/>
                                          </p:stCondLst>
                                        </p:cTn>
                                        <p:tgtEl>
                                          <p:spTgt spid="105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3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39"/>
                                        </p:tgtEl>
                                        <p:attrNameLst>
                                          <p:attrName>style.visibility</p:attrName>
                                        </p:attrNameLst>
                                      </p:cBhvr>
                                      <p:to>
                                        <p:strVal val="visible"/>
                                      </p:to>
                                    </p:set>
                                  </p:childTnLst>
                                </p:cTn>
                              </p:par>
                            </p:childTnLst>
                          </p:cTn>
                        </p:par>
                        <p:par>
                          <p:cTn id="57" fill="hold">
                            <p:stCondLst>
                              <p:cond delay="0"/>
                            </p:stCondLst>
                            <p:childTnLst>
                              <p:par>
                                <p:cTn id="58" presetID="1" presetClass="exit" presetSubtype="0" fill="hold" grpId="1" nodeType="afterEffect">
                                  <p:stCondLst>
                                    <p:cond delay="0"/>
                                  </p:stCondLst>
                                  <p:childTnLst>
                                    <p:set>
                                      <p:cBhvr>
                                        <p:cTn id="59" dur="1" fill="hold">
                                          <p:stCondLst>
                                            <p:cond delay="0"/>
                                          </p:stCondLst>
                                        </p:cTn>
                                        <p:tgtEl>
                                          <p:spTgt spid="1035"/>
                                        </p:tgtEl>
                                        <p:attrNameLst>
                                          <p:attrName>style.visibility</p:attrName>
                                        </p:attrNameLst>
                                      </p:cBhvr>
                                      <p:to>
                                        <p:strVal val="hidden"/>
                                      </p:to>
                                    </p:set>
                                  </p:childTnLst>
                                </p:cTn>
                              </p:par>
                              <p:par>
                                <p:cTn id="60" presetID="1" presetClass="entr" presetSubtype="0" fill="hold" grpId="0" nodeType="withEffect">
                                  <p:stCondLst>
                                    <p:cond delay="0"/>
                                  </p:stCondLst>
                                  <p:childTnLst>
                                    <p:set>
                                      <p:cBhvr>
                                        <p:cTn id="61" dur="1" fill="hold">
                                          <p:stCondLst>
                                            <p:cond delay="0"/>
                                          </p:stCondLst>
                                        </p:cTn>
                                        <p:tgtEl>
                                          <p:spTgt spid="1062"/>
                                        </p:tgtEl>
                                        <p:attrNameLst>
                                          <p:attrName>style.visibility</p:attrName>
                                        </p:attrNameLst>
                                      </p:cBhvr>
                                      <p:to>
                                        <p:strVal val="visible"/>
                                      </p:to>
                                    </p:set>
                                  </p:childTnLst>
                                </p:cTn>
                              </p:par>
                              <p:par>
                                <p:cTn id="62" presetID="42" presetClass="path" presetSubtype="0" accel="50000" decel="50000" fill="hold" nodeType="withEffect">
                                  <p:stCondLst>
                                    <p:cond delay="0"/>
                                  </p:stCondLst>
                                  <p:childTnLst>
                                    <p:animMotion origin="layout" path="M 0.00039 0.00763 L -0.00625 -0.1676 " pathEditMode="relative" rAng="0" ptsTypes="AA">
                                      <p:cBhvr>
                                        <p:cTn id="63" dur="2000" fill="hold"/>
                                        <p:tgtEl>
                                          <p:spTgt spid="1037"/>
                                        </p:tgtEl>
                                        <p:attrNameLst>
                                          <p:attrName>ppt_x</p:attrName>
                                          <p:attrName>ppt_y</p:attrName>
                                        </p:attrNameLst>
                                      </p:cBhvr>
                                      <p:rCtr x="-339" y="-8773"/>
                                    </p:animMotion>
                                  </p:childTnLst>
                                </p:cTn>
                              </p:par>
                              <p:par>
                                <p:cTn id="64" presetID="42" presetClass="path" presetSubtype="0" accel="50000" decel="50000" fill="hold" nodeType="withEffect">
                                  <p:stCondLst>
                                    <p:cond delay="0"/>
                                  </p:stCondLst>
                                  <p:childTnLst>
                                    <p:animMotion origin="layout" path="M -4.58333E-6 -2.59259E-6 L 0.01446 -0.20231 " pathEditMode="relative" rAng="0" ptsTypes="AA">
                                      <p:cBhvr>
                                        <p:cTn id="65" dur="2000" fill="hold"/>
                                        <p:tgtEl>
                                          <p:spTgt spid="1039"/>
                                        </p:tgtEl>
                                        <p:attrNameLst>
                                          <p:attrName>ppt_x</p:attrName>
                                          <p:attrName>ppt_y</p:attrName>
                                        </p:attrNameLst>
                                      </p:cBhvr>
                                      <p:rCtr x="716" y="-10116"/>
                                    </p:animMotion>
                                  </p:childTnLst>
                                </p:cTn>
                              </p:par>
                            </p:childTnLst>
                          </p:cTn>
                        </p:par>
                        <p:par>
                          <p:cTn id="66" fill="hold">
                            <p:stCondLst>
                              <p:cond delay="2000"/>
                            </p:stCondLst>
                            <p:childTnLst>
                              <p:par>
                                <p:cTn id="67" presetID="42" presetClass="path" presetSubtype="0" accel="50000" decel="50000" fill="hold" nodeType="afterEffect">
                                  <p:stCondLst>
                                    <p:cond delay="0"/>
                                  </p:stCondLst>
                                  <p:childTnLst>
                                    <p:animMotion origin="layout" path="M -0.00625 -0.16759 L -0.30717 0.22176 " pathEditMode="relative" rAng="0" ptsTypes="AA">
                                      <p:cBhvr>
                                        <p:cTn id="68" dur="2000" fill="hold"/>
                                        <p:tgtEl>
                                          <p:spTgt spid="1037"/>
                                        </p:tgtEl>
                                        <p:attrNameLst>
                                          <p:attrName>ppt_x</p:attrName>
                                          <p:attrName>ppt_y</p:attrName>
                                        </p:attrNameLst>
                                      </p:cBhvr>
                                      <p:rCtr x="-15078" y="19306"/>
                                    </p:animMotion>
                                  </p:childTnLst>
                                </p:cTn>
                              </p:par>
                              <p:par>
                                <p:cTn id="69" presetID="42" presetClass="path" presetSubtype="0" accel="50000" decel="50000" fill="hold" nodeType="withEffect">
                                  <p:stCondLst>
                                    <p:cond delay="0"/>
                                  </p:stCondLst>
                                  <p:childTnLst>
                                    <p:animMotion origin="layout" path="M 0.00664 -0.19491 L -0.39192 0.19167 " pathEditMode="relative" rAng="0" ptsTypes="AA">
                                      <p:cBhvr>
                                        <p:cTn id="70" dur="2000" fill="hold"/>
                                        <p:tgtEl>
                                          <p:spTgt spid="1039"/>
                                        </p:tgtEl>
                                        <p:attrNameLst>
                                          <p:attrName>ppt_x</p:attrName>
                                          <p:attrName>ppt_y</p:attrName>
                                        </p:attrNameLst>
                                      </p:cBhvr>
                                      <p:rCtr x="-19987" y="18889"/>
                                    </p:animMotion>
                                  </p:childTnLst>
                                </p:cTn>
                              </p:par>
                              <p:par>
                                <p:cTn id="71" presetID="1" presetClass="entr" presetSubtype="0" fill="hold" grpId="0" nodeType="withEffect">
                                  <p:stCondLst>
                                    <p:cond delay="0"/>
                                  </p:stCondLst>
                                  <p:childTnLst>
                                    <p:set>
                                      <p:cBhvr>
                                        <p:cTn id="72" dur="1" fill="hold">
                                          <p:stCondLst>
                                            <p:cond delay="0"/>
                                          </p:stCondLst>
                                        </p:cTn>
                                        <p:tgtEl>
                                          <p:spTgt spid="10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35" grpId="0"/>
      <p:bldP spid="1035" grpId="1"/>
      <p:bldP spid="1059" grpId="0" animBg="1"/>
      <p:bldP spid="1061" grpId="0" animBg="1"/>
      <p:bldP spid="1062"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tile tx="0" ty="0" sx="100000" sy="100000" flip="none" algn="tl"/>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320F444-498F-4614-8B7C-FA055BC2BA74}"/>
              </a:ext>
            </a:extLst>
          </p:cNvPr>
          <p:cNvGrpSpPr/>
          <p:nvPr/>
        </p:nvGrpSpPr>
        <p:grpSpPr>
          <a:xfrm>
            <a:off x="-222609" y="-1270454"/>
            <a:ext cx="12458700" cy="6175623"/>
            <a:chOff x="0" y="-1457325"/>
            <a:chExt cx="12458700" cy="6175623"/>
          </a:xfrm>
        </p:grpSpPr>
        <p:pic>
          <p:nvPicPr>
            <p:cNvPr id="5" name="Picture 4">
              <a:extLst>
                <a:ext uri="{FF2B5EF4-FFF2-40B4-BE49-F238E27FC236}">
                  <a16:creationId xmlns:a16="http://schemas.microsoft.com/office/drawing/2014/main" id="{41B3DC52-3E05-FA6A-C14C-8D64BF3CF1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36773"/>
              <a:ext cx="11893432" cy="6155071"/>
            </a:xfrm>
            <a:prstGeom prst="rect">
              <a:avLst/>
            </a:prstGeom>
          </p:spPr>
        </p:pic>
        <p:sp>
          <p:nvSpPr>
            <p:cNvPr id="6" name="Rectangle 5">
              <a:extLst>
                <a:ext uri="{FF2B5EF4-FFF2-40B4-BE49-F238E27FC236}">
                  <a16:creationId xmlns:a16="http://schemas.microsoft.com/office/drawing/2014/main" id="{A775DCF3-86E3-8F1F-568B-B118C40C2CED}"/>
                </a:ext>
              </a:extLst>
            </p:cNvPr>
            <p:cNvSpPr/>
            <p:nvPr/>
          </p:nvSpPr>
          <p:spPr>
            <a:xfrm>
              <a:off x="0" y="-1457325"/>
              <a:ext cx="1676400" cy="5781675"/>
            </a:xfrm>
            <a:prstGeom prst="rect">
              <a:avLst/>
            </a:prstGeom>
            <a:solidFill>
              <a:srgbClr val="FFF5E0"/>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B0663C5-A175-8041-A817-9323DED689B1}"/>
                </a:ext>
              </a:extLst>
            </p:cNvPr>
            <p:cNvSpPr/>
            <p:nvPr/>
          </p:nvSpPr>
          <p:spPr>
            <a:xfrm>
              <a:off x="10591801" y="-304800"/>
              <a:ext cx="1866899" cy="2724150"/>
            </a:xfrm>
            <a:prstGeom prst="rect">
              <a:avLst/>
            </a:prstGeom>
            <a:solidFill>
              <a:srgbClr val="FFF5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6F9EFB9-32E6-055A-BC95-01D1E891D5AC}"/>
                </a:ext>
              </a:extLst>
            </p:cNvPr>
            <p:cNvSpPr/>
            <p:nvPr/>
          </p:nvSpPr>
          <p:spPr>
            <a:xfrm>
              <a:off x="1809750" y="3493507"/>
              <a:ext cx="1676400" cy="923925"/>
            </a:xfrm>
            <a:prstGeom prst="rect">
              <a:avLst/>
            </a:prstGeom>
            <a:blipFill dpi="0" rotWithShape="1">
              <a:blip r:embed="rId4"/>
              <a:srcRect/>
              <a:tile tx="-349250" ty="-336550" sx="100000" sy="77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Manual Operation 8">
              <a:extLst>
                <a:ext uri="{FF2B5EF4-FFF2-40B4-BE49-F238E27FC236}">
                  <a16:creationId xmlns:a16="http://schemas.microsoft.com/office/drawing/2014/main" id="{441A6F04-ABF7-A826-CA24-649E8EA7DA3D}"/>
                </a:ext>
              </a:extLst>
            </p:cNvPr>
            <p:cNvSpPr/>
            <p:nvPr/>
          </p:nvSpPr>
          <p:spPr>
            <a:xfrm rot="16200000">
              <a:off x="-556462" y="796088"/>
              <a:ext cx="5761123" cy="1295400"/>
            </a:xfrm>
            <a:prstGeom prst="flowChartManualOperation">
              <a:avLst/>
            </a:prstGeom>
            <a:solidFill>
              <a:srgbClr val="FFF5E0"/>
            </a:solidFill>
            <a:ln w="9525">
              <a:solidFill>
                <a:srgbClr val="34231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Manual Input 9">
              <a:extLst>
                <a:ext uri="{FF2B5EF4-FFF2-40B4-BE49-F238E27FC236}">
                  <a16:creationId xmlns:a16="http://schemas.microsoft.com/office/drawing/2014/main" id="{9DD95D5E-3BDD-C5B2-0768-F07F8621424A}"/>
                </a:ext>
              </a:extLst>
            </p:cNvPr>
            <p:cNvSpPr/>
            <p:nvPr/>
          </p:nvSpPr>
          <p:spPr>
            <a:xfrm rot="16200000" flipH="1">
              <a:off x="4482029" y="2467704"/>
              <a:ext cx="382040" cy="2085977"/>
            </a:xfrm>
            <a:prstGeom prst="flowChartManualInput">
              <a:avLst/>
            </a:prstGeom>
            <a:solidFill>
              <a:srgbClr val="0F0C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Manual Input 10">
              <a:extLst>
                <a:ext uri="{FF2B5EF4-FFF2-40B4-BE49-F238E27FC236}">
                  <a16:creationId xmlns:a16="http://schemas.microsoft.com/office/drawing/2014/main" id="{EC5554F8-A4A7-9517-349F-FF5ABBCC46B7}"/>
                </a:ext>
              </a:extLst>
            </p:cNvPr>
            <p:cNvSpPr/>
            <p:nvPr/>
          </p:nvSpPr>
          <p:spPr>
            <a:xfrm>
              <a:off x="3456333" y="3015495"/>
              <a:ext cx="731354" cy="551005"/>
            </a:xfrm>
            <a:prstGeom prst="flowChartManualInput">
              <a:avLst/>
            </a:prstGeom>
            <a:solidFill>
              <a:srgbClr val="CCCCCC"/>
            </a:solidFill>
            <a:ln>
              <a:solidFill>
                <a:srgbClr val="6D6E6F"/>
              </a:solidFill>
            </a:ln>
            <a:scene3d>
              <a:camera prst="isometricRightUp">
                <a:rot lat="18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17612222-C9AB-C0A5-13FD-A052D2F219A5}"/>
              </a:ext>
            </a:extLst>
          </p:cNvPr>
          <p:cNvGrpSpPr/>
          <p:nvPr/>
        </p:nvGrpSpPr>
        <p:grpSpPr>
          <a:xfrm>
            <a:off x="5934174" y="2280580"/>
            <a:ext cx="1162050" cy="1119863"/>
            <a:chOff x="7954133" y="3385451"/>
            <a:chExt cx="1879355" cy="1499337"/>
          </a:xfrm>
        </p:grpSpPr>
        <p:sp>
          <p:nvSpPr>
            <p:cNvPr id="13" name="Cube 12">
              <a:extLst>
                <a:ext uri="{FF2B5EF4-FFF2-40B4-BE49-F238E27FC236}">
                  <a16:creationId xmlns:a16="http://schemas.microsoft.com/office/drawing/2014/main" id="{8481E87C-6C74-F5F9-F320-42239479C392}"/>
                </a:ext>
              </a:extLst>
            </p:cNvPr>
            <p:cNvSpPr/>
            <p:nvPr/>
          </p:nvSpPr>
          <p:spPr>
            <a:xfrm>
              <a:off x="7954133" y="3385451"/>
              <a:ext cx="1810774" cy="1499337"/>
            </a:xfrm>
            <a:prstGeom prst="cube">
              <a:avLst/>
            </a:prstGeom>
            <a:solidFill>
              <a:srgbClr val="C00000"/>
            </a:solidFill>
            <a:ln w="952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9FECC4E9-FC43-9CDA-ABB3-E34E23EC9B2D}"/>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a:ln w="9525">
              <a:noFill/>
            </a:ln>
          </p:spPr>
        </p:pic>
        <p:sp>
          <p:nvSpPr>
            <p:cNvPr id="15" name="Block Arc 14">
              <a:extLst>
                <a:ext uri="{FF2B5EF4-FFF2-40B4-BE49-F238E27FC236}">
                  <a16:creationId xmlns:a16="http://schemas.microsoft.com/office/drawing/2014/main" id="{8B5C0E59-8323-8BF2-DB63-E949D016ABEB}"/>
                </a:ext>
              </a:extLst>
            </p:cNvPr>
            <p:cNvSpPr/>
            <p:nvPr/>
          </p:nvSpPr>
          <p:spPr>
            <a:xfrm rot="10343854">
              <a:off x="9410701" y="3418534"/>
              <a:ext cx="422787" cy="691658"/>
            </a:xfrm>
            <a:prstGeom prst="blockArc">
              <a:avLst>
                <a:gd name="adj1" fmla="val 7132485"/>
                <a:gd name="adj2" fmla="val 20724167"/>
                <a:gd name="adj3" fmla="val 17396"/>
              </a:avLst>
            </a:prstGeom>
            <a:solidFill>
              <a:srgbClr val="000000"/>
            </a:solidFill>
            <a:ln w="9525">
              <a:solidFill>
                <a:schemeClr val="accent2">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sp>
          <p:nvSpPr>
            <p:cNvPr id="16" name="Parallelogram 15">
              <a:extLst>
                <a:ext uri="{FF2B5EF4-FFF2-40B4-BE49-F238E27FC236}">
                  <a16:creationId xmlns:a16="http://schemas.microsoft.com/office/drawing/2014/main" id="{5B4955C5-2B6F-CB5C-1F32-1CED01A56C4F}"/>
                </a:ext>
              </a:extLst>
            </p:cNvPr>
            <p:cNvSpPr/>
            <p:nvPr/>
          </p:nvSpPr>
          <p:spPr>
            <a:xfrm>
              <a:off x="8055610" y="3421380"/>
              <a:ext cx="1604010" cy="293370"/>
            </a:xfrm>
            <a:prstGeom prst="parallelogram">
              <a:avLst>
                <a:gd name="adj" fmla="val 99026"/>
              </a:avLst>
            </a:prstGeom>
            <a:solidFill>
              <a:srgbClr val="C00000"/>
            </a:solidFill>
            <a:ln w="9525">
              <a:solidFill>
                <a:schemeClr val="accent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7" name="Group 16">
            <a:extLst>
              <a:ext uri="{FF2B5EF4-FFF2-40B4-BE49-F238E27FC236}">
                <a16:creationId xmlns:a16="http://schemas.microsoft.com/office/drawing/2014/main" id="{B409EBE5-A1C8-E3A3-1118-2CEB628D52B0}"/>
              </a:ext>
            </a:extLst>
          </p:cNvPr>
          <p:cNvGrpSpPr/>
          <p:nvPr/>
        </p:nvGrpSpPr>
        <p:grpSpPr>
          <a:xfrm>
            <a:off x="7369844" y="2826108"/>
            <a:ext cx="1146300" cy="582464"/>
            <a:chOff x="5445025" y="4921153"/>
            <a:chExt cx="1146300" cy="582464"/>
          </a:xfrm>
        </p:grpSpPr>
        <p:grpSp>
          <p:nvGrpSpPr>
            <p:cNvPr id="18" name="Group 17">
              <a:extLst>
                <a:ext uri="{FF2B5EF4-FFF2-40B4-BE49-F238E27FC236}">
                  <a16:creationId xmlns:a16="http://schemas.microsoft.com/office/drawing/2014/main" id="{3E4CB628-4EAC-341C-7E4A-D4DACE547E4C}"/>
                </a:ext>
              </a:extLst>
            </p:cNvPr>
            <p:cNvGrpSpPr/>
            <p:nvPr/>
          </p:nvGrpSpPr>
          <p:grpSpPr>
            <a:xfrm>
              <a:off x="5445025" y="4921153"/>
              <a:ext cx="1146300" cy="582464"/>
              <a:chOff x="4133610" y="1855168"/>
              <a:chExt cx="1719477" cy="910892"/>
            </a:xfrm>
          </p:grpSpPr>
          <p:sp>
            <p:nvSpPr>
              <p:cNvPr id="20" name="Cube 19">
                <a:extLst>
                  <a:ext uri="{FF2B5EF4-FFF2-40B4-BE49-F238E27FC236}">
                    <a16:creationId xmlns:a16="http://schemas.microsoft.com/office/drawing/2014/main" id="{F86CA7A1-30B3-EAC9-ED5D-54A72CC1D438}"/>
                  </a:ext>
                </a:extLst>
              </p:cNvPr>
              <p:cNvSpPr/>
              <p:nvPr/>
            </p:nvSpPr>
            <p:spPr>
              <a:xfrm>
                <a:off x="4133610" y="1855168"/>
                <a:ext cx="1712797" cy="910892"/>
              </a:xfrm>
              <a:prstGeom prst="cube">
                <a:avLst>
                  <a:gd name="adj" fmla="val 50195"/>
                </a:avLst>
              </a:prstGeom>
              <a:solidFill>
                <a:srgbClr val="0033CC"/>
              </a:solidFill>
              <a:ln>
                <a:solidFill>
                  <a:srgbClr val="0F0C09"/>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Block Arc 20">
                <a:extLst>
                  <a:ext uri="{FF2B5EF4-FFF2-40B4-BE49-F238E27FC236}">
                    <a16:creationId xmlns:a16="http://schemas.microsoft.com/office/drawing/2014/main" id="{A6E1584C-B01F-D88A-3190-76794A123D19}"/>
                  </a:ext>
                </a:extLst>
              </p:cNvPr>
              <p:cNvSpPr/>
              <p:nvPr/>
            </p:nvSpPr>
            <p:spPr>
              <a:xfrm rot="10343854">
                <a:off x="5466267" y="1877716"/>
                <a:ext cx="386820" cy="691658"/>
              </a:xfrm>
              <a:prstGeom prst="blockArc">
                <a:avLst>
                  <a:gd name="adj1" fmla="val 7132485"/>
                  <a:gd name="adj2" fmla="val 20724167"/>
                  <a:gd name="adj3" fmla="val 17396"/>
                </a:avLst>
              </a:prstGeom>
              <a:solidFill>
                <a:srgbClr val="000000"/>
              </a:solidFill>
              <a:ln>
                <a:solidFill>
                  <a:srgbClr val="0F0C09"/>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FE31C36E-0CB2-F5E2-31CF-0D08631A1346}"/>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5762800" y="5153273"/>
              <a:ext cx="255375" cy="350344"/>
            </a:xfrm>
            <a:prstGeom prst="rect">
              <a:avLst/>
            </a:prstGeom>
            <a:ln>
              <a:solidFill>
                <a:srgbClr val="0F0C09"/>
              </a:solidFill>
            </a:ln>
            <a:scene3d>
              <a:camera prst="perspectiveRelaxed"/>
              <a:lightRig rig="threePt" dir="t"/>
            </a:scene3d>
          </p:spPr>
        </p:pic>
      </p:grpSp>
      <p:sp>
        <p:nvSpPr>
          <p:cNvPr id="22" name="Rectangle 21">
            <a:extLst>
              <a:ext uri="{FF2B5EF4-FFF2-40B4-BE49-F238E27FC236}">
                <a16:creationId xmlns:a16="http://schemas.microsoft.com/office/drawing/2014/main" id="{2512F873-EC46-DA27-9000-70310A9C85ED}"/>
              </a:ext>
            </a:extLst>
          </p:cNvPr>
          <p:cNvSpPr/>
          <p:nvPr/>
        </p:nvSpPr>
        <p:spPr>
          <a:xfrm>
            <a:off x="3281090" y="3799539"/>
            <a:ext cx="2168247" cy="551005"/>
          </a:xfrm>
          <a:prstGeom prst="rect">
            <a:avLst/>
          </a:prstGeom>
          <a:solidFill>
            <a:srgbClr val="F2F2F2"/>
          </a:solidFill>
          <a:ln w="6350">
            <a:solidFill>
              <a:srgbClr val="6D6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491AC08B-1F57-34EC-C1D3-A497DA4CB6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48" y="-150584"/>
            <a:ext cx="1162231" cy="1672996"/>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24" name="Picture 23">
            <a:extLst>
              <a:ext uri="{FF2B5EF4-FFF2-40B4-BE49-F238E27FC236}">
                <a16:creationId xmlns:a16="http://schemas.microsoft.com/office/drawing/2014/main" id="{36C8B9BD-4CCF-4AAE-DB25-97F700EC3BA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38014" y="0"/>
            <a:ext cx="1712128" cy="1280108"/>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25" name="Picture 24" descr="A screenshot of a computer&#10;&#10;Description automatically generated">
            <a:extLst>
              <a:ext uri="{FF2B5EF4-FFF2-40B4-BE49-F238E27FC236}">
                <a16:creationId xmlns:a16="http://schemas.microsoft.com/office/drawing/2014/main" id="{B9B386F8-260A-3555-C6C8-725949692AA0}"/>
              </a:ext>
            </a:extLst>
          </p:cNvPr>
          <p:cNvPicPr>
            <a:picLocks noChangeAspect="1"/>
          </p:cNvPicPr>
          <p:nvPr/>
        </p:nvPicPr>
        <p:blipFill>
          <a:blip r:embed="rId10"/>
          <a:stretch>
            <a:fillRect/>
          </a:stretch>
        </p:blipFill>
        <p:spPr>
          <a:xfrm>
            <a:off x="3489876" y="196664"/>
            <a:ext cx="1153216" cy="833686"/>
          </a:xfrm>
          <a:prstGeom prst="rect">
            <a:avLst/>
          </a:prstGeom>
          <a:ln w="9525">
            <a:solidFill>
              <a:schemeClr val="accent5">
                <a:lumMod val="20000"/>
                <a:lumOff val="80000"/>
              </a:schemeClr>
            </a:solidFill>
          </a:ln>
        </p:spPr>
      </p:pic>
      <p:pic>
        <p:nvPicPr>
          <p:cNvPr id="26" name="Picture 25">
            <a:extLst>
              <a:ext uri="{FF2B5EF4-FFF2-40B4-BE49-F238E27FC236}">
                <a16:creationId xmlns:a16="http://schemas.microsoft.com/office/drawing/2014/main" id="{652AFFA7-234D-733F-CF79-9FEA26B2E7E1}"/>
              </a:ext>
            </a:extLst>
          </p:cNvPr>
          <p:cNvPicPr>
            <a:picLocks noChangeAspect="1"/>
          </p:cNvPicPr>
          <p:nvPr/>
        </p:nvPicPr>
        <p:blipFill>
          <a:blip r:embed="rId11"/>
          <a:stretch>
            <a:fillRect/>
          </a:stretch>
        </p:blipFill>
        <p:spPr>
          <a:xfrm>
            <a:off x="0" y="1740821"/>
            <a:ext cx="1047614" cy="1227009"/>
          </a:xfrm>
          <a:prstGeom prst="rect">
            <a:avLst/>
          </a:prstGeom>
          <a:ln w="38100" cap="sq">
            <a:noFill/>
            <a:prstDash val="solid"/>
            <a:miter lim="800000"/>
          </a:ln>
          <a:effectLst>
            <a:outerShdw blurRad="50800" dist="38100" dir="2700000" algn="tl" rotWithShape="0">
              <a:srgbClr val="000000">
                <a:alpha val="43000"/>
              </a:srgbClr>
            </a:outerShdw>
          </a:effectLst>
        </p:spPr>
      </p:pic>
      <p:grpSp>
        <p:nvGrpSpPr>
          <p:cNvPr id="37" name="Group 36">
            <a:extLst>
              <a:ext uri="{FF2B5EF4-FFF2-40B4-BE49-F238E27FC236}">
                <a16:creationId xmlns:a16="http://schemas.microsoft.com/office/drawing/2014/main" id="{1279E485-B12E-3BC4-1F30-25805929B0CC}"/>
              </a:ext>
            </a:extLst>
          </p:cNvPr>
          <p:cNvGrpSpPr/>
          <p:nvPr/>
        </p:nvGrpSpPr>
        <p:grpSpPr>
          <a:xfrm>
            <a:off x="12282393" y="2999152"/>
            <a:ext cx="3154339" cy="2828195"/>
            <a:chOff x="6935661" y="3096296"/>
            <a:chExt cx="3154339" cy="2928170"/>
          </a:xfrm>
        </p:grpSpPr>
        <p:grpSp>
          <p:nvGrpSpPr>
            <p:cNvPr id="38" name="Group 37">
              <a:extLst>
                <a:ext uri="{FF2B5EF4-FFF2-40B4-BE49-F238E27FC236}">
                  <a16:creationId xmlns:a16="http://schemas.microsoft.com/office/drawing/2014/main" id="{D2435C83-DBA8-78FA-13A9-5F246F7E8961}"/>
                </a:ext>
              </a:extLst>
            </p:cNvPr>
            <p:cNvGrpSpPr/>
            <p:nvPr/>
          </p:nvGrpSpPr>
          <p:grpSpPr>
            <a:xfrm>
              <a:off x="6935661" y="3535334"/>
              <a:ext cx="3154339" cy="2489132"/>
              <a:chOff x="6999514" y="3611694"/>
              <a:chExt cx="3154339" cy="2489132"/>
            </a:xfrm>
          </p:grpSpPr>
          <p:sp>
            <p:nvSpPr>
              <p:cNvPr id="40" name="Freeform: Shape 39">
                <a:extLst>
                  <a:ext uri="{FF2B5EF4-FFF2-40B4-BE49-F238E27FC236}">
                    <a16:creationId xmlns:a16="http://schemas.microsoft.com/office/drawing/2014/main" id="{9424041C-6F55-388B-7589-4A1239A47A4F}"/>
                  </a:ext>
                </a:extLst>
              </p:cNvPr>
              <p:cNvSpPr/>
              <p:nvPr/>
            </p:nvSpPr>
            <p:spPr>
              <a:xfrm>
                <a:off x="6999514" y="3611694"/>
                <a:ext cx="3154339" cy="2297147"/>
              </a:xfrm>
              <a:custGeom>
                <a:avLst/>
                <a:gdLst>
                  <a:gd name="connsiteX0" fmla="*/ 303291 w 3154339"/>
                  <a:gd name="connsiteY0" fmla="*/ 1134477 h 2297147"/>
                  <a:gd name="connsiteX1" fmla="*/ 303291 w 3154339"/>
                  <a:gd name="connsiteY1" fmla="*/ 1928709 h 2297147"/>
                  <a:gd name="connsiteX2" fmla="*/ 2899243 w 3154339"/>
                  <a:gd name="connsiteY2" fmla="*/ 1928709 h 2297147"/>
                  <a:gd name="connsiteX3" fmla="*/ 2899243 w 3154339"/>
                  <a:gd name="connsiteY3" fmla="*/ 1134477 h 2297147"/>
                  <a:gd name="connsiteX4" fmla="*/ 314122 w 3154339"/>
                  <a:gd name="connsiteY4" fmla="*/ 187845 h 2297147"/>
                  <a:gd name="connsiteX5" fmla="*/ 314122 w 3154339"/>
                  <a:gd name="connsiteY5" fmla="*/ 982077 h 2297147"/>
                  <a:gd name="connsiteX6" fmla="*/ 2910074 w 3154339"/>
                  <a:gd name="connsiteY6" fmla="*/ 982077 h 2297147"/>
                  <a:gd name="connsiteX7" fmla="*/ 2910074 w 3154339"/>
                  <a:gd name="connsiteY7" fmla="*/ 187845 h 2297147"/>
                  <a:gd name="connsiteX8" fmla="*/ 0 w 3154339"/>
                  <a:gd name="connsiteY8" fmla="*/ 0 h 2297147"/>
                  <a:gd name="connsiteX9" fmla="*/ 3154339 w 3154339"/>
                  <a:gd name="connsiteY9" fmla="*/ 0 h 2297147"/>
                  <a:gd name="connsiteX10" fmla="*/ 3154339 w 3154339"/>
                  <a:gd name="connsiteY10" fmla="*/ 2297147 h 2297147"/>
                  <a:gd name="connsiteX11" fmla="*/ 0 w 3154339"/>
                  <a:gd name="connsiteY11" fmla="*/ 2297147 h 229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54339" h="2297147">
                    <a:moveTo>
                      <a:pt x="303291" y="1134477"/>
                    </a:moveTo>
                    <a:lnTo>
                      <a:pt x="303291" y="1928709"/>
                    </a:lnTo>
                    <a:lnTo>
                      <a:pt x="2899243" y="1928709"/>
                    </a:lnTo>
                    <a:lnTo>
                      <a:pt x="2899243" y="1134477"/>
                    </a:lnTo>
                    <a:close/>
                    <a:moveTo>
                      <a:pt x="314122" y="187845"/>
                    </a:moveTo>
                    <a:lnTo>
                      <a:pt x="314122" y="982077"/>
                    </a:lnTo>
                    <a:lnTo>
                      <a:pt x="2910074" y="982077"/>
                    </a:lnTo>
                    <a:lnTo>
                      <a:pt x="2910074" y="187845"/>
                    </a:lnTo>
                    <a:close/>
                    <a:moveTo>
                      <a:pt x="0" y="0"/>
                    </a:moveTo>
                    <a:lnTo>
                      <a:pt x="3154339" y="0"/>
                    </a:lnTo>
                    <a:lnTo>
                      <a:pt x="3154339" y="2297147"/>
                    </a:lnTo>
                    <a:lnTo>
                      <a:pt x="0" y="2297147"/>
                    </a:lnTo>
                    <a:close/>
                  </a:path>
                </a:pathLst>
              </a:custGeom>
              <a:solidFill>
                <a:srgbClr val="2C3234"/>
              </a:solidFill>
              <a:ln>
                <a:solidFill>
                  <a:srgbClr val="0F0C0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 descr="Cartoon Technician Silhouette Illustration - Car tires png download - 1300*1283 - Free ...">
                <a:extLst>
                  <a:ext uri="{FF2B5EF4-FFF2-40B4-BE49-F238E27FC236}">
                    <a16:creationId xmlns:a16="http://schemas.microsoft.com/office/drawing/2014/main" id="{BBD1C645-57AB-4B37-A937-E4CF660FA22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23614" y="5709024"/>
                <a:ext cx="396972" cy="39180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2" name="Picture 4" descr="Cartoon Technician Silhouette Illustration - Car tires png download - 1300*1283 - Free ...">
                <a:extLst>
                  <a:ext uri="{FF2B5EF4-FFF2-40B4-BE49-F238E27FC236}">
                    <a16:creationId xmlns:a16="http://schemas.microsoft.com/office/drawing/2014/main" id="{571E6C35-77E4-D992-A40E-A4B8FA44C22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28413" y="5709024"/>
                <a:ext cx="396972" cy="391802"/>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39" name="Flowchart: Delay 38">
              <a:extLst>
                <a:ext uri="{FF2B5EF4-FFF2-40B4-BE49-F238E27FC236}">
                  <a16:creationId xmlns:a16="http://schemas.microsoft.com/office/drawing/2014/main" id="{FC2CF904-F57A-7F05-8995-8C3994FB1F08}"/>
                </a:ext>
              </a:extLst>
            </p:cNvPr>
            <p:cNvSpPr/>
            <p:nvPr/>
          </p:nvSpPr>
          <p:spPr>
            <a:xfrm rot="16200000">
              <a:off x="9747283" y="3203109"/>
              <a:ext cx="448282" cy="234656"/>
            </a:xfrm>
            <a:prstGeom prst="flowChartDelay">
              <a:avLst/>
            </a:prstGeom>
            <a:solidFill>
              <a:srgbClr val="2C3234"/>
            </a:solidFill>
            <a:ln>
              <a:solidFill>
                <a:srgbClr val="0F0C0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descr="A screenshot of a computer&#10;&#10;Description automatically generated">
            <a:extLst>
              <a:ext uri="{FF2B5EF4-FFF2-40B4-BE49-F238E27FC236}">
                <a16:creationId xmlns:a16="http://schemas.microsoft.com/office/drawing/2014/main" id="{572E42A6-05F1-B59F-6464-28A99D2A5D22}"/>
              </a:ext>
            </a:extLst>
          </p:cNvPr>
          <p:cNvPicPr>
            <a:picLocks noChangeAspect="1"/>
          </p:cNvPicPr>
          <p:nvPr/>
        </p:nvPicPr>
        <p:blipFill>
          <a:blip r:embed="rId10"/>
          <a:stretch>
            <a:fillRect/>
          </a:stretch>
        </p:blipFill>
        <p:spPr>
          <a:xfrm>
            <a:off x="3489876" y="196664"/>
            <a:ext cx="1153216" cy="833686"/>
          </a:xfrm>
          <a:prstGeom prst="rect">
            <a:avLst/>
          </a:prstGeom>
          <a:ln w="9525">
            <a:solidFill>
              <a:schemeClr val="accent5">
                <a:lumMod val="20000"/>
                <a:lumOff val="80000"/>
              </a:schemeClr>
            </a:solidFill>
          </a:ln>
        </p:spPr>
      </p:pic>
      <p:sp>
        <p:nvSpPr>
          <p:cNvPr id="3" name="Rectangle 2">
            <a:extLst>
              <a:ext uri="{FF2B5EF4-FFF2-40B4-BE49-F238E27FC236}">
                <a16:creationId xmlns:a16="http://schemas.microsoft.com/office/drawing/2014/main" id="{CE42B848-FD3B-B09F-E5AA-C7B0AA574C64}"/>
              </a:ext>
            </a:extLst>
          </p:cNvPr>
          <p:cNvSpPr/>
          <p:nvPr/>
        </p:nvSpPr>
        <p:spPr>
          <a:xfrm>
            <a:off x="2749191" y="57914"/>
            <a:ext cx="7478143" cy="1240214"/>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3B625767-87CD-40FB-105E-0F30D8D35DBB}"/>
              </a:ext>
            </a:extLst>
          </p:cNvPr>
          <p:cNvSpPr txBox="1"/>
          <p:nvPr/>
        </p:nvSpPr>
        <p:spPr>
          <a:xfrm>
            <a:off x="2917494" y="105890"/>
            <a:ext cx="7234572" cy="1077218"/>
          </a:xfrm>
          <a:prstGeom prst="rect">
            <a:avLst/>
          </a:prstGeom>
          <a:noFill/>
        </p:spPr>
        <p:txBody>
          <a:bodyPr wrap="square" rtlCol="0">
            <a:spAutoFit/>
          </a:bodyPr>
          <a:lstStyle/>
          <a:p>
            <a:pPr algn="ctr"/>
            <a:r>
              <a:rPr lang="en-US" sz="3200" dirty="0">
                <a:solidFill>
                  <a:schemeClr val="bg1"/>
                </a:solidFill>
                <a:latin typeface="+mj-lt"/>
              </a:rPr>
              <a:t>In the event Saturday service meal items are left out of the refrigeration unit</a:t>
            </a:r>
          </a:p>
        </p:txBody>
      </p:sp>
      <p:sp>
        <p:nvSpPr>
          <p:cNvPr id="30" name="Parallelogram 29">
            <a:extLst>
              <a:ext uri="{FF2B5EF4-FFF2-40B4-BE49-F238E27FC236}">
                <a16:creationId xmlns:a16="http://schemas.microsoft.com/office/drawing/2014/main" id="{586B692D-4588-A6B1-A3E3-18781053760B}"/>
              </a:ext>
            </a:extLst>
          </p:cNvPr>
          <p:cNvSpPr/>
          <p:nvPr/>
        </p:nvSpPr>
        <p:spPr>
          <a:xfrm>
            <a:off x="5997499" y="2307416"/>
            <a:ext cx="991798" cy="219120"/>
          </a:xfrm>
          <a:prstGeom prst="parallelogram">
            <a:avLst>
              <a:gd name="adj" fmla="val 99026"/>
            </a:avLst>
          </a:prstGeom>
          <a:solidFill>
            <a:srgbClr val="0F0C09"/>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1" name="Flowchart: Data 30">
            <a:extLst>
              <a:ext uri="{FF2B5EF4-FFF2-40B4-BE49-F238E27FC236}">
                <a16:creationId xmlns:a16="http://schemas.microsoft.com/office/drawing/2014/main" id="{71882CC6-9C4F-A534-4E31-C7E71D11A047}"/>
              </a:ext>
            </a:extLst>
          </p:cNvPr>
          <p:cNvSpPr/>
          <p:nvPr/>
        </p:nvSpPr>
        <p:spPr>
          <a:xfrm flipH="1">
            <a:off x="6006741" y="1766811"/>
            <a:ext cx="1022426" cy="508199"/>
          </a:xfrm>
          <a:prstGeom prst="flowChartInputOutput">
            <a:avLst/>
          </a:prstGeom>
          <a:solidFill>
            <a:srgbClr val="C00000"/>
          </a:solidFill>
          <a:ln w="9525">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arallelogram 32">
            <a:extLst>
              <a:ext uri="{FF2B5EF4-FFF2-40B4-BE49-F238E27FC236}">
                <a16:creationId xmlns:a16="http://schemas.microsoft.com/office/drawing/2014/main" id="{DA2D2FFA-68DE-5EC5-5ACD-91E85A73A989}"/>
              </a:ext>
            </a:extLst>
          </p:cNvPr>
          <p:cNvSpPr/>
          <p:nvPr/>
        </p:nvSpPr>
        <p:spPr>
          <a:xfrm>
            <a:off x="7449308" y="2836916"/>
            <a:ext cx="1002887" cy="267479"/>
          </a:xfrm>
          <a:prstGeom prst="parallelogram">
            <a:avLst>
              <a:gd name="adj" fmla="val 99026"/>
            </a:avLst>
          </a:prstGeom>
          <a:solidFill>
            <a:srgbClr val="0F0C09"/>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Flowchart: Data 33">
            <a:extLst>
              <a:ext uri="{FF2B5EF4-FFF2-40B4-BE49-F238E27FC236}">
                <a16:creationId xmlns:a16="http://schemas.microsoft.com/office/drawing/2014/main" id="{067EC220-8CEB-EFAE-3CFA-66637D2738C0}"/>
              </a:ext>
            </a:extLst>
          </p:cNvPr>
          <p:cNvSpPr/>
          <p:nvPr/>
        </p:nvSpPr>
        <p:spPr>
          <a:xfrm flipH="1">
            <a:off x="7461187" y="2316863"/>
            <a:ext cx="1050504" cy="508199"/>
          </a:xfrm>
          <a:prstGeom prst="flowChartInputOutput">
            <a:avLst/>
          </a:prstGeom>
          <a:solidFill>
            <a:srgbClr val="0029A4"/>
          </a:solidFill>
          <a:ln>
            <a:solidFill>
              <a:srgbClr val="0F0C0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E876956D-F0E5-5E46-BC8D-44AA50FA182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p:blipFill>
        <p:spPr bwMode="auto">
          <a:xfrm flipH="1">
            <a:off x="15011292" y="974319"/>
            <a:ext cx="2052647" cy="4927681"/>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2" descr="57 Free Sandwich Clipart - Cliparting.com">
            <a:extLst>
              <a:ext uri="{FF2B5EF4-FFF2-40B4-BE49-F238E27FC236}">
                <a16:creationId xmlns:a16="http://schemas.microsoft.com/office/drawing/2014/main" id="{47A248CD-29FF-9109-B657-C96BCC4919C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412707" y="2178903"/>
            <a:ext cx="486842" cy="397994"/>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2" descr="57 Free Sandwich Clipart - Cliparting.com">
            <a:extLst>
              <a:ext uri="{FF2B5EF4-FFF2-40B4-BE49-F238E27FC236}">
                <a16:creationId xmlns:a16="http://schemas.microsoft.com/office/drawing/2014/main" id="{C0B18EE9-1237-5611-A9CF-9B27428F89B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900721" y="2158348"/>
            <a:ext cx="511986" cy="418549"/>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6" descr="Apple Cartoon Fruit Cartoon Of Apples Transparent | My XXX Hot Girl">
            <a:extLst>
              <a:ext uri="{FF2B5EF4-FFF2-40B4-BE49-F238E27FC236}">
                <a16:creationId xmlns:a16="http://schemas.microsoft.com/office/drawing/2014/main" id="{149AA7D5-0328-23C2-106C-E8FD36BE926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648922" flipH="1">
            <a:off x="8028142" y="2647337"/>
            <a:ext cx="368351" cy="3683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6" descr="Apple Cartoon Fruit Cartoon Of Apples Transparent | My XXX Hot Girl">
            <a:extLst>
              <a:ext uri="{FF2B5EF4-FFF2-40B4-BE49-F238E27FC236}">
                <a16:creationId xmlns:a16="http://schemas.microsoft.com/office/drawing/2014/main" id="{3EA9D6B2-21D1-C107-1215-B59D6156BFC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19641773" flipH="1">
            <a:off x="7855864" y="2750914"/>
            <a:ext cx="370012" cy="37001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18" descr="Celery, celery stalk, celery stick, leafy green, leafy vegetable icon">
            <a:extLst>
              <a:ext uri="{FF2B5EF4-FFF2-40B4-BE49-F238E27FC236}">
                <a16:creationId xmlns:a16="http://schemas.microsoft.com/office/drawing/2014/main" id="{46D98DAA-A7CF-DF0D-8492-066428153A9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17414015">
            <a:off x="7597117" y="2694188"/>
            <a:ext cx="302851" cy="3028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18" descr="Celery, celery stalk, celery stick, leafy green, leafy vegetable icon">
            <a:extLst>
              <a:ext uri="{FF2B5EF4-FFF2-40B4-BE49-F238E27FC236}">
                <a16:creationId xmlns:a16="http://schemas.microsoft.com/office/drawing/2014/main" id="{171CB37A-DEA3-BF52-5133-E5D2032689B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17414015">
            <a:off x="7479341" y="2770399"/>
            <a:ext cx="302851" cy="30285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2" descr="efeito de fumaça. mau cheiro e poeira flutuando no ar. 14475075 PNG">
            <a:extLst>
              <a:ext uri="{FF2B5EF4-FFF2-40B4-BE49-F238E27FC236}">
                <a16:creationId xmlns:a16="http://schemas.microsoft.com/office/drawing/2014/main" id="{1261C611-3B7C-DA1B-04CC-20167B7B09F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762203" y="1377664"/>
            <a:ext cx="1498975" cy="14989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2" descr="efeito de fumaça. mau cheiro e poeira flutuando no ar. 14475075 PNG">
            <a:extLst>
              <a:ext uri="{FF2B5EF4-FFF2-40B4-BE49-F238E27FC236}">
                <a16:creationId xmlns:a16="http://schemas.microsoft.com/office/drawing/2014/main" id="{DD4D3F39-9144-3EE4-A268-F929026E128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18694967">
            <a:off x="6893609" y="1394827"/>
            <a:ext cx="1498975" cy="149897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2" descr="efeito de fumaça. mau cheiro e poeira flutuando no ar. 14475075 PNG">
            <a:extLst>
              <a:ext uri="{FF2B5EF4-FFF2-40B4-BE49-F238E27FC236}">
                <a16:creationId xmlns:a16="http://schemas.microsoft.com/office/drawing/2014/main" id="{0F3EF2C8-0249-A035-EF73-106C650B5DB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654850">
            <a:off x="6214942" y="896969"/>
            <a:ext cx="1498975" cy="14989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2" descr="efeito de fumaça. mau cheiro e poeira flutuando no ar. 14475075 PNG">
            <a:extLst>
              <a:ext uri="{FF2B5EF4-FFF2-40B4-BE49-F238E27FC236}">
                <a16:creationId xmlns:a16="http://schemas.microsoft.com/office/drawing/2014/main" id="{F3A62DAC-05C5-C77C-5783-56C165ED338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18623532">
            <a:off x="5225219" y="896968"/>
            <a:ext cx="1498975" cy="149897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6" descr="Vector Garbage Garbage Heap Cartoon Garbage Png Transparent Clipart Images">
            <a:extLst>
              <a:ext uri="{FF2B5EF4-FFF2-40B4-BE49-F238E27FC236}">
                <a16:creationId xmlns:a16="http://schemas.microsoft.com/office/drawing/2014/main" id="{BEEA0415-9AF3-C63A-A234-73BAAC32CD2F}"/>
              </a:ext>
            </a:extLst>
          </p:cNvPr>
          <p:cNvPicPr>
            <a:picLocks noChangeAspect="1" noChangeArrowheads="1"/>
          </p:cNvPicPr>
          <p:nvPr/>
        </p:nvPicPr>
        <p:blipFill>
          <a:blip r:embed="rId18">
            <a:alphaModFix/>
            <a:grayscl/>
            <a:extLst>
              <a:ext uri="{28A0092B-C50C-407E-A947-70E740481C1C}">
                <a14:useLocalDpi xmlns:a14="http://schemas.microsoft.com/office/drawing/2010/main" val="0"/>
              </a:ext>
            </a:extLst>
          </a:blip>
          <a:srcRect/>
          <a:stretch>
            <a:fillRect/>
          </a:stretch>
        </p:blipFill>
        <p:spPr bwMode="auto">
          <a:xfrm>
            <a:off x="-34887" y="3677219"/>
            <a:ext cx="1974176" cy="3058461"/>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12" descr="57 Free Sandwich Clipart - Cliparting.com">
            <a:extLst>
              <a:ext uri="{FF2B5EF4-FFF2-40B4-BE49-F238E27FC236}">
                <a16:creationId xmlns:a16="http://schemas.microsoft.com/office/drawing/2014/main" id="{D999B0EC-D409-9B0E-CD27-62B35F503F0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86635" y="4609036"/>
            <a:ext cx="459748" cy="375844"/>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12" descr="57 Free Sandwich Clipart - Cliparting.com">
            <a:extLst>
              <a:ext uri="{FF2B5EF4-FFF2-40B4-BE49-F238E27FC236}">
                <a16:creationId xmlns:a16="http://schemas.microsoft.com/office/drawing/2014/main" id="{2C1C707B-0A7B-8F6E-88BE-1509FEC71DC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0421" y="4405544"/>
            <a:ext cx="459269" cy="375453"/>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6" descr="Apple Cartoon Fruit Cartoon Of Apples Transparent | My XXX Hot Girl">
            <a:extLst>
              <a:ext uri="{FF2B5EF4-FFF2-40B4-BE49-F238E27FC236}">
                <a16:creationId xmlns:a16="http://schemas.microsoft.com/office/drawing/2014/main" id="{610DE61B-5B9D-DAEA-466A-B2B7580DD4A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20261159" flipH="1">
            <a:off x="1223682" y="4346263"/>
            <a:ext cx="354453" cy="354453"/>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6" descr="Apple Cartoon Fruit Cartoon Of Apples Transparent | My XXX Hot Girl">
            <a:extLst>
              <a:ext uri="{FF2B5EF4-FFF2-40B4-BE49-F238E27FC236}">
                <a16:creationId xmlns:a16="http://schemas.microsoft.com/office/drawing/2014/main" id="{59DC69FF-93DE-D3DB-F01A-A4C0C8BDAD2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648922" flipH="1">
            <a:off x="1072199" y="4516736"/>
            <a:ext cx="394758" cy="394758"/>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16" descr="Celery, celery stalk, celery stick, leafy green, leafy vegetable icon">
            <a:extLst>
              <a:ext uri="{FF2B5EF4-FFF2-40B4-BE49-F238E27FC236}">
                <a16:creationId xmlns:a16="http://schemas.microsoft.com/office/drawing/2014/main" id="{ABE3A0E9-8C4C-4E7E-9309-79DDEF7386D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71751" y="4445384"/>
            <a:ext cx="350062" cy="358942"/>
          </a:xfrm>
          <a:prstGeom prst="rect">
            <a:avLst/>
          </a:prstGeom>
          <a:noFill/>
          <a:extLst>
            <a:ext uri="{909E8E84-426E-40DD-AFC4-6F175D3DCCD1}">
              <a14:hiddenFill xmlns:a14="http://schemas.microsoft.com/office/drawing/2010/main">
                <a:solidFill>
                  <a:srgbClr val="FFFFFF"/>
                </a:solidFill>
              </a14:hiddenFill>
            </a:ext>
          </a:extLst>
        </p:spPr>
      </p:pic>
      <p:pic>
        <p:nvPicPr>
          <p:cNvPr id="1051" name="Picture 16" descr="Celery, celery stalk, celery stick, leafy green, leafy vegetable icon">
            <a:extLst>
              <a:ext uri="{FF2B5EF4-FFF2-40B4-BE49-F238E27FC236}">
                <a16:creationId xmlns:a16="http://schemas.microsoft.com/office/drawing/2014/main" id="{625249C0-3D27-B3BF-A1A9-7A77B85983F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2089720">
            <a:off x="1376303" y="4601525"/>
            <a:ext cx="350062" cy="358942"/>
          </a:xfrm>
          <a:prstGeom prst="rect">
            <a:avLst/>
          </a:prstGeom>
          <a:noFill/>
          <a:extLst>
            <a:ext uri="{909E8E84-426E-40DD-AFC4-6F175D3DCCD1}">
              <a14:hiddenFill xmlns:a14="http://schemas.microsoft.com/office/drawing/2010/main">
                <a:solidFill>
                  <a:srgbClr val="FFFFFF"/>
                </a:solidFill>
              </a14:hiddenFill>
            </a:ext>
          </a:extLst>
        </p:spPr>
      </p:pic>
      <p:pic>
        <p:nvPicPr>
          <p:cNvPr id="1053" name="Picture 1052">
            <a:extLst>
              <a:ext uri="{FF2B5EF4-FFF2-40B4-BE49-F238E27FC236}">
                <a16:creationId xmlns:a16="http://schemas.microsoft.com/office/drawing/2014/main" id="{03E2D141-F3FC-CA86-E332-ADF2AE19963A}"/>
              </a:ext>
            </a:extLst>
          </p:cNvPr>
          <p:cNvPicPr>
            <a:picLocks noChangeAspect="1"/>
          </p:cNvPicPr>
          <p:nvPr/>
        </p:nvPicPr>
        <p:blipFill>
          <a:blip r:embed="rId19"/>
          <a:srcRect/>
          <a:stretch/>
        </p:blipFill>
        <p:spPr>
          <a:xfrm>
            <a:off x="6795805" y="902145"/>
            <a:ext cx="2041501" cy="4918593"/>
          </a:xfrm>
          <a:prstGeom prst="rect">
            <a:avLst/>
          </a:prstGeom>
        </p:spPr>
      </p:pic>
      <p:sp>
        <p:nvSpPr>
          <p:cNvPr id="1055" name="TextBox 1054">
            <a:extLst>
              <a:ext uri="{FF2B5EF4-FFF2-40B4-BE49-F238E27FC236}">
                <a16:creationId xmlns:a16="http://schemas.microsoft.com/office/drawing/2014/main" id="{9163A380-1955-66E7-6D67-5220CD6CCD9C}"/>
              </a:ext>
            </a:extLst>
          </p:cNvPr>
          <p:cNvSpPr txBox="1"/>
          <p:nvPr/>
        </p:nvSpPr>
        <p:spPr>
          <a:xfrm>
            <a:off x="2896611" y="233998"/>
            <a:ext cx="7427033" cy="707886"/>
          </a:xfrm>
          <a:prstGeom prst="rect">
            <a:avLst/>
          </a:prstGeom>
          <a:noFill/>
        </p:spPr>
        <p:txBody>
          <a:bodyPr wrap="square" rtlCol="0">
            <a:spAutoFit/>
          </a:bodyPr>
          <a:lstStyle/>
          <a:p>
            <a:pPr algn="ctr"/>
            <a:r>
              <a:rPr lang="en-US" sz="4000" dirty="0">
                <a:solidFill>
                  <a:schemeClr val="bg1"/>
                </a:solidFill>
                <a:latin typeface="+mj-lt"/>
              </a:rPr>
              <a:t>And all items have spoiled.</a:t>
            </a:r>
          </a:p>
        </p:txBody>
      </p:sp>
      <p:sp>
        <p:nvSpPr>
          <p:cNvPr id="1056" name="TextBox 1055">
            <a:extLst>
              <a:ext uri="{FF2B5EF4-FFF2-40B4-BE49-F238E27FC236}">
                <a16:creationId xmlns:a16="http://schemas.microsoft.com/office/drawing/2014/main" id="{1448655B-0117-AA95-7EEE-DF3ABDD31BB4}"/>
              </a:ext>
            </a:extLst>
          </p:cNvPr>
          <p:cNvSpPr txBox="1"/>
          <p:nvPr/>
        </p:nvSpPr>
        <p:spPr>
          <a:xfrm>
            <a:off x="3609239" y="264775"/>
            <a:ext cx="5736186" cy="646331"/>
          </a:xfrm>
          <a:prstGeom prst="rect">
            <a:avLst/>
          </a:prstGeom>
          <a:noFill/>
        </p:spPr>
        <p:txBody>
          <a:bodyPr wrap="none" rtlCol="0">
            <a:spAutoFit/>
          </a:bodyPr>
          <a:lstStyle/>
          <a:p>
            <a:r>
              <a:rPr lang="en-US" sz="3600" dirty="0">
                <a:solidFill>
                  <a:schemeClr val="bg1"/>
                </a:solidFill>
                <a:latin typeface="+mj-lt"/>
              </a:rPr>
              <a:t>Manager will discard all items</a:t>
            </a:r>
          </a:p>
        </p:txBody>
      </p:sp>
      <p:pic>
        <p:nvPicPr>
          <p:cNvPr id="27" name="Picture 2">
            <a:extLst>
              <a:ext uri="{FF2B5EF4-FFF2-40B4-BE49-F238E27FC236}">
                <a16:creationId xmlns:a16="http://schemas.microsoft.com/office/drawing/2014/main" id="{14F3A72D-1D08-D514-20D9-5351DD94908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515896" y="930969"/>
            <a:ext cx="1289154" cy="5072083"/>
          </a:xfrm>
          <a:prstGeom prst="rect">
            <a:avLst/>
          </a:prstGeom>
          <a:noFill/>
          <a:extLst>
            <a:ext uri="{909E8E84-426E-40DD-AFC4-6F175D3DCCD1}">
              <a14:hiddenFill xmlns:a14="http://schemas.microsoft.com/office/drawing/2010/main">
                <a:solidFill>
                  <a:srgbClr val="FFFFFF"/>
                </a:solidFill>
              </a14:hiddenFill>
            </a:ext>
          </a:extLst>
        </p:spPr>
      </p:pic>
      <p:grpSp>
        <p:nvGrpSpPr>
          <p:cNvPr id="1035" name="Group 1034">
            <a:extLst>
              <a:ext uri="{FF2B5EF4-FFF2-40B4-BE49-F238E27FC236}">
                <a16:creationId xmlns:a16="http://schemas.microsoft.com/office/drawing/2014/main" id="{DE53CE2B-8CA6-46BE-4B54-CBC11E9FCA71}"/>
              </a:ext>
            </a:extLst>
          </p:cNvPr>
          <p:cNvGrpSpPr/>
          <p:nvPr/>
        </p:nvGrpSpPr>
        <p:grpSpPr>
          <a:xfrm>
            <a:off x="7585466" y="838747"/>
            <a:ext cx="2138377" cy="4981677"/>
            <a:chOff x="3457181" y="2698488"/>
            <a:chExt cx="2092247" cy="5764355"/>
          </a:xfrm>
        </p:grpSpPr>
        <p:pic>
          <p:nvPicPr>
            <p:cNvPr id="1036" name="Picture 2">
              <a:extLst>
                <a:ext uri="{FF2B5EF4-FFF2-40B4-BE49-F238E27FC236}">
                  <a16:creationId xmlns:a16="http://schemas.microsoft.com/office/drawing/2014/main" id="{41909277-6AD2-D4EC-C16D-5E2F17F70C11}"/>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457181" y="2698488"/>
              <a:ext cx="2092247" cy="5764355"/>
            </a:xfrm>
            <a:prstGeom prst="rect">
              <a:avLst/>
            </a:prstGeom>
            <a:noFill/>
            <a:extLst>
              <a:ext uri="{909E8E84-426E-40DD-AFC4-6F175D3DCCD1}">
                <a14:hiddenFill xmlns:a14="http://schemas.microsoft.com/office/drawing/2010/main">
                  <a:solidFill>
                    <a:srgbClr val="FFFFFF"/>
                  </a:solidFill>
                </a14:hiddenFill>
              </a:ext>
            </a:extLst>
          </p:spPr>
        </p:pic>
        <p:sp>
          <p:nvSpPr>
            <p:cNvPr id="1037" name="Rectangle 1036">
              <a:extLst>
                <a:ext uri="{FF2B5EF4-FFF2-40B4-BE49-F238E27FC236}">
                  <a16:creationId xmlns:a16="http://schemas.microsoft.com/office/drawing/2014/main" id="{8459BA27-90AF-5312-28CF-EE794D726849}"/>
                </a:ext>
              </a:extLst>
            </p:cNvPr>
            <p:cNvSpPr/>
            <p:nvPr/>
          </p:nvSpPr>
          <p:spPr>
            <a:xfrm rot="21285703">
              <a:off x="4129547" y="5316761"/>
              <a:ext cx="482293" cy="127480"/>
            </a:xfrm>
            <a:prstGeom prst="rect">
              <a:avLst/>
            </a:prstGeom>
            <a:solidFill>
              <a:schemeClr val="bg1"/>
            </a:solidFill>
            <a:ln>
              <a:solidFill>
                <a:srgbClr val="2430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8" name="Picture 1037" descr="A blue and orange logo&#10;&#10;Description automatically generated">
              <a:extLst>
                <a:ext uri="{FF2B5EF4-FFF2-40B4-BE49-F238E27FC236}">
                  <a16:creationId xmlns:a16="http://schemas.microsoft.com/office/drawing/2014/main" id="{72575D59-5B87-EAB7-E0BE-220317A331A9}"/>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21285703">
              <a:off x="4152740" y="5351095"/>
              <a:ext cx="418995" cy="58812"/>
            </a:xfrm>
            <a:prstGeom prst="rect">
              <a:avLst/>
            </a:prstGeom>
          </p:spPr>
        </p:pic>
      </p:grpSp>
    </p:spTree>
    <p:custDataLst>
      <p:tags r:id="rId1"/>
    </p:custDataLst>
    <p:extLst>
      <p:ext uri="{BB962C8B-B14F-4D97-AF65-F5344CB8AC3E}">
        <p14:creationId xmlns:p14="http://schemas.microsoft.com/office/powerpoint/2010/main" val="4166320151"/>
      </p:ext>
    </p:extLst>
  </p:cSld>
  <p:clrMapOvr>
    <a:masterClrMapping/>
  </p:clrMapOvr>
  <mc:AlternateContent xmlns:mc="http://schemas.openxmlformats.org/markup-compatibility/2006" xmlns:p14="http://schemas.microsoft.com/office/powerpoint/2010/main">
    <mc:Choice Requires="p14">
      <p:transition p14:dur="0" advTm="42037"/>
    </mc:Choice>
    <mc:Fallback xmlns="">
      <p:transition advTm="42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20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29"/>
                                        </p:tgtEl>
                                        <p:attrNameLst>
                                          <p:attrName>style.visibility</p:attrName>
                                        </p:attrNameLst>
                                      </p:cBhvr>
                                      <p:to>
                                        <p:strVal val="hidden"/>
                                      </p:to>
                                    </p:set>
                                  </p:childTnLst>
                                </p:cTn>
                              </p:par>
                              <p:par>
                                <p:cTn id="12" presetID="1" presetClass="entr" presetSubtype="0" fill="hold" grpId="0" nodeType="withEffect">
                                  <p:stCondLst>
                                    <p:cond delay="0"/>
                                  </p:stCondLst>
                                  <p:childTnLst>
                                    <p:set>
                                      <p:cBhvr>
                                        <p:cTn id="13" dur="1" fill="hold">
                                          <p:stCondLst>
                                            <p:cond delay="0"/>
                                          </p:stCondLst>
                                        </p:cTn>
                                        <p:tgtEl>
                                          <p:spTgt spid="1055"/>
                                        </p:tgtEl>
                                        <p:attrNameLst>
                                          <p:attrName>style.visibility</p:attrName>
                                        </p:attrNameLst>
                                      </p:cBhvr>
                                      <p:to>
                                        <p:strVal val="visible"/>
                                      </p:to>
                                    </p:set>
                                  </p:childTnLst>
                                </p:cTn>
                              </p:par>
                            </p:childTnLst>
                          </p:cTn>
                        </p:par>
                        <p:par>
                          <p:cTn id="14" fill="hold">
                            <p:stCondLst>
                              <p:cond delay="0"/>
                            </p:stCondLst>
                            <p:childTnLst>
                              <p:par>
                                <p:cTn id="15" presetID="42" presetClass="path" presetSubtype="0" accel="50000" decel="50000" fill="hold" nodeType="afterEffect">
                                  <p:stCondLst>
                                    <p:cond delay="0"/>
                                  </p:stCondLst>
                                  <p:childTnLst>
                                    <p:animMotion origin="layout" path="M -4.58333E-6 1.11111E-6 L -0.67812 -0.01713 " pathEditMode="relative" rAng="0" ptsTypes="AA">
                                      <p:cBhvr>
                                        <p:cTn id="16" dur="3000" fill="hold"/>
                                        <p:tgtEl>
                                          <p:spTgt spid="1026"/>
                                        </p:tgtEl>
                                        <p:attrNameLst>
                                          <p:attrName>ppt_x</p:attrName>
                                          <p:attrName>ppt_y</p:attrName>
                                        </p:attrNameLst>
                                      </p:cBhvr>
                                      <p:rCtr x="-33906" y="-856"/>
                                    </p:animMotion>
                                  </p:childTnLst>
                                </p:cTn>
                              </p:par>
                              <p:par>
                                <p:cTn id="17" presetID="42" presetClass="path" presetSubtype="0" accel="50000" decel="50000" fill="hold" nodeType="withEffect">
                                  <p:stCondLst>
                                    <p:cond delay="0"/>
                                  </p:stCondLst>
                                  <p:childTnLst>
                                    <p:animMotion origin="layout" path="M 2.08333E-7 4.07407E-6 L -0.66953 -0.00926 " pathEditMode="relative" rAng="0" ptsTypes="AA">
                                      <p:cBhvr>
                                        <p:cTn id="18" dur="3000" fill="hold"/>
                                        <p:tgtEl>
                                          <p:spTgt spid="37"/>
                                        </p:tgtEl>
                                        <p:attrNameLst>
                                          <p:attrName>ppt_x</p:attrName>
                                          <p:attrName>ppt_y</p:attrName>
                                        </p:attrNameLst>
                                      </p:cBhvr>
                                      <p:rCtr x="-33477" y="-463"/>
                                    </p:animMotion>
                                  </p:childTnLst>
                                </p:cTn>
                              </p:par>
                            </p:childTnLst>
                          </p:cTn>
                        </p:par>
                        <p:par>
                          <p:cTn id="19" fill="hold">
                            <p:stCondLst>
                              <p:cond delay="3000"/>
                            </p:stCondLst>
                            <p:childTnLst>
                              <p:par>
                                <p:cTn id="20" presetID="1" presetClass="exit" presetSubtype="0" fill="hold" nodeType="afterEffect">
                                  <p:stCondLst>
                                    <p:cond delay="0"/>
                                  </p:stCondLst>
                                  <p:childTnLst>
                                    <p:set>
                                      <p:cBhvr>
                                        <p:cTn id="21" dur="1" fill="hold">
                                          <p:stCondLst>
                                            <p:cond delay="0"/>
                                          </p:stCondLst>
                                        </p:cTn>
                                        <p:tgtEl>
                                          <p:spTgt spid="1026"/>
                                        </p:tgtEl>
                                        <p:attrNameLst>
                                          <p:attrName>style.visibility</p:attrName>
                                        </p:attrNameLst>
                                      </p:cBhvr>
                                      <p:to>
                                        <p:strVal val="hidden"/>
                                      </p:to>
                                    </p:set>
                                  </p:childTnLst>
                                </p:cTn>
                              </p:par>
                            </p:childTnLst>
                          </p:cTn>
                        </p:par>
                        <p:par>
                          <p:cTn id="22" fill="hold">
                            <p:stCondLst>
                              <p:cond delay="3000"/>
                            </p:stCondLst>
                            <p:childTnLst>
                              <p:par>
                                <p:cTn id="23" presetID="1" presetClass="entr" presetSubtype="0" fill="hold" nodeType="afterEffect">
                                  <p:stCondLst>
                                    <p:cond delay="0"/>
                                  </p:stCondLst>
                                  <p:childTnLst>
                                    <p:set>
                                      <p:cBhvr>
                                        <p:cTn id="24" dur="1" fill="hold">
                                          <p:stCondLst>
                                            <p:cond delay="0"/>
                                          </p:stCondLst>
                                        </p:cTn>
                                        <p:tgtEl>
                                          <p:spTgt spid="1035"/>
                                        </p:tgtEl>
                                        <p:attrNameLst>
                                          <p:attrName>style.visibility</p:attrName>
                                        </p:attrNameLst>
                                      </p:cBhvr>
                                      <p:to>
                                        <p:strVal val="visible"/>
                                      </p:to>
                                    </p:set>
                                  </p:childTnLst>
                                </p:cTn>
                              </p:par>
                            </p:childTnLst>
                          </p:cTn>
                        </p:par>
                        <p:par>
                          <p:cTn id="25" fill="hold">
                            <p:stCondLst>
                              <p:cond delay="3000"/>
                            </p:stCondLst>
                            <p:childTnLst>
                              <p:par>
                                <p:cTn id="26" presetID="1" presetClass="entr" presetSubtype="0" fill="hold" grpId="0" nodeType="afterEffect">
                                  <p:stCondLst>
                                    <p:cond delay="0"/>
                                  </p:stCondLst>
                                  <p:childTnLst>
                                    <p:set>
                                      <p:cBhvr>
                                        <p:cTn id="27" dur="1" fill="hold">
                                          <p:stCondLst>
                                            <p:cond delay="0"/>
                                          </p:stCondLst>
                                        </p:cTn>
                                        <p:tgtEl>
                                          <p:spTgt spid="31"/>
                                        </p:tgtEl>
                                        <p:attrNameLst>
                                          <p:attrName>style.visibility</p:attrName>
                                        </p:attrNameLst>
                                      </p:cBhvr>
                                      <p:to>
                                        <p:strVal val="visible"/>
                                      </p:to>
                                    </p:set>
                                  </p:childTnLst>
                                </p:cTn>
                              </p:par>
                            </p:childTnLst>
                          </p:cTn>
                        </p:par>
                        <p:par>
                          <p:cTn id="28" fill="hold">
                            <p:stCondLst>
                              <p:cond delay="3000"/>
                            </p:stCondLst>
                            <p:childTnLst>
                              <p:par>
                                <p:cTn id="29" presetID="1" presetClass="entr" presetSubtype="0" fill="hold" grpId="0" nodeType="after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par>
                          <p:cTn id="31" fill="hold">
                            <p:stCondLst>
                              <p:cond delay="3000"/>
                            </p:stCondLst>
                            <p:childTnLst>
                              <p:par>
                                <p:cTn id="32" presetID="1" presetClass="entr" presetSubtype="0" fill="hold" grpId="0" nodeType="afterEffect">
                                  <p:stCondLst>
                                    <p:cond delay="0"/>
                                  </p:stCondLst>
                                  <p:childTnLst>
                                    <p:set>
                                      <p:cBhvr>
                                        <p:cTn id="33" dur="1" fill="hold">
                                          <p:stCondLst>
                                            <p:cond delay="0"/>
                                          </p:stCondLst>
                                        </p:cTn>
                                        <p:tgtEl>
                                          <p:spTgt spid="33"/>
                                        </p:tgtEl>
                                        <p:attrNameLst>
                                          <p:attrName>style.visibility</p:attrName>
                                        </p:attrNameLst>
                                      </p:cBhvr>
                                      <p:to>
                                        <p:strVal val="visible"/>
                                      </p:to>
                                    </p:set>
                                  </p:childTnLst>
                                </p:cTn>
                              </p:par>
                            </p:childTnLst>
                          </p:cTn>
                        </p:par>
                        <p:par>
                          <p:cTn id="34" fill="hold">
                            <p:stCondLst>
                              <p:cond delay="3000"/>
                            </p:stCondLst>
                            <p:childTnLst>
                              <p:par>
                                <p:cTn id="35" presetID="1" presetClass="entr" presetSubtype="0" fill="hold" grpId="0" nodeType="after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childTnLst>
                          </p:cTn>
                        </p:par>
                        <p:par>
                          <p:cTn id="37" fill="hold">
                            <p:stCondLst>
                              <p:cond delay="3000"/>
                            </p:stCondLst>
                            <p:childTnLst>
                              <p:par>
                                <p:cTn id="38" presetID="1" presetClass="entr" presetSubtype="0" fill="hold" nodeType="afterEffect">
                                  <p:stCondLst>
                                    <p:cond delay="0"/>
                                  </p:stCondLst>
                                  <p:childTnLst>
                                    <p:set>
                                      <p:cBhvr>
                                        <p:cTn id="39" dur="1" fill="hold">
                                          <p:stCondLst>
                                            <p:cond delay="0"/>
                                          </p:stCondLst>
                                        </p:cTn>
                                        <p:tgtEl>
                                          <p:spTgt spid="1024"/>
                                        </p:tgtEl>
                                        <p:attrNameLst>
                                          <p:attrName>style.visibility</p:attrName>
                                        </p:attrNameLst>
                                      </p:cBhvr>
                                      <p:to>
                                        <p:strVal val="visible"/>
                                      </p:to>
                                    </p:set>
                                  </p:childTnLst>
                                </p:cTn>
                              </p:par>
                            </p:childTnLst>
                          </p:cTn>
                        </p:par>
                        <p:par>
                          <p:cTn id="40" fill="hold">
                            <p:stCondLst>
                              <p:cond delay="3000"/>
                            </p:stCondLst>
                            <p:childTnLst>
                              <p:par>
                                <p:cTn id="41" presetID="1" presetClass="entr" presetSubtype="0" fill="hold" nodeType="after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childTnLst>
                          </p:cTn>
                        </p:par>
                        <p:par>
                          <p:cTn id="43" fill="hold">
                            <p:stCondLst>
                              <p:cond delay="3000"/>
                            </p:stCondLst>
                            <p:childTnLst>
                              <p:par>
                                <p:cTn id="44" presetID="1" presetClass="entr" presetSubtype="0" fill="hold" nodeType="afterEffect">
                                  <p:stCondLst>
                                    <p:cond delay="0"/>
                                  </p:stCondLst>
                                  <p:childTnLst>
                                    <p:set>
                                      <p:cBhvr>
                                        <p:cTn id="45" dur="1" fill="hold">
                                          <p:stCondLst>
                                            <p:cond delay="0"/>
                                          </p:stCondLst>
                                        </p:cTn>
                                        <p:tgtEl>
                                          <p:spTgt spid="1030"/>
                                        </p:tgtEl>
                                        <p:attrNameLst>
                                          <p:attrName>style.visibility</p:attrName>
                                        </p:attrNameLst>
                                      </p:cBhvr>
                                      <p:to>
                                        <p:strVal val="visible"/>
                                      </p:to>
                                    </p:set>
                                  </p:childTnLst>
                                </p:cTn>
                              </p:par>
                            </p:childTnLst>
                          </p:cTn>
                        </p:par>
                        <p:par>
                          <p:cTn id="46" fill="hold">
                            <p:stCondLst>
                              <p:cond delay="3000"/>
                            </p:stCondLst>
                            <p:childTnLst>
                              <p:par>
                                <p:cTn id="47" presetID="1" presetClass="entr" presetSubtype="0" fill="hold" nodeType="afterEffect">
                                  <p:stCondLst>
                                    <p:cond delay="0"/>
                                  </p:stCondLst>
                                  <p:childTnLst>
                                    <p:set>
                                      <p:cBhvr>
                                        <p:cTn id="48" dur="1" fill="hold">
                                          <p:stCondLst>
                                            <p:cond delay="0"/>
                                          </p:stCondLst>
                                        </p:cTn>
                                        <p:tgtEl>
                                          <p:spTgt spid="1029"/>
                                        </p:tgtEl>
                                        <p:attrNameLst>
                                          <p:attrName>style.visibility</p:attrName>
                                        </p:attrNameLst>
                                      </p:cBhvr>
                                      <p:to>
                                        <p:strVal val="visible"/>
                                      </p:to>
                                    </p:set>
                                  </p:childTnLst>
                                </p:cTn>
                              </p:par>
                            </p:childTnLst>
                          </p:cTn>
                        </p:par>
                        <p:par>
                          <p:cTn id="49" fill="hold">
                            <p:stCondLst>
                              <p:cond delay="3000"/>
                            </p:stCondLst>
                            <p:childTnLst>
                              <p:par>
                                <p:cTn id="50" presetID="1" presetClass="entr" presetSubtype="0" fill="hold" nodeType="afterEffect">
                                  <p:stCondLst>
                                    <p:cond delay="0"/>
                                  </p:stCondLst>
                                  <p:childTnLst>
                                    <p:set>
                                      <p:cBhvr>
                                        <p:cTn id="51" dur="1" fill="hold">
                                          <p:stCondLst>
                                            <p:cond delay="0"/>
                                          </p:stCondLst>
                                        </p:cTn>
                                        <p:tgtEl>
                                          <p:spTgt spid="1028"/>
                                        </p:tgtEl>
                                        <p:attrNameLst>
                                          <p:attrName>style.visibility</p:attrName>
                                        </p:attrNameLst>
                                      </p:cBhvr>
                                      <p:to>
                                        <p:strVal val="visible"/>
                                      </p:to>
                                    </p:set>
                                  </p:childTnLst>
                                </p:cTn>
                              </p:par>
                            </p:childTnLst>
                          </p:cTn>
                        </p:par>
                        <p:par>
                          <p:cTn id="52" fill="hold">
                            <p:stCondLst>
                              <p:cond delay="3000"/>
                            </p:stCondLst>
                            <p:childTnLst>
                              <p:par>
                                <p:cTn id="53" presetID="1" presetClass="entr" presetSubtype="0" fill="hold" nodeType="afterEffect">
                                  <p:stCondLst>
                                    <p:cond delay="0"/>
                                  </p:stCondLst>
                                  <p:childTnLst>
                                    <p:set>
                                      <p:cBhvr>
                                        <p:cTn id="54" dur="1" fill="hold">
                                          <p:stCondLst>
                                            <p:cond delay="0"/>
                                          </p:stCondLst>
                                        </p:cTn>
                                        <p:tgtEl>
                                          <p:spTgt spid="1025"/>
                                        </p:tgtEl>
                                        <p:attrNameLst>
                                          <p:attrName>style.visibility</p:attrName>
                                        </p:attrNameLst>
                                      </p:cBhvr>
                                      <p:to>
                                        <p:strVal val="visible"/>
                                      </p:to>
                                    </p:set>
                                  </p:childTnLst>
                                </p:cTn>
                              </p:par>
                            </p:childTnLst>
                          </p:cTn>
                        </p:par>
                        <p:par>
                          <p:cTn id="55" fill="hold">
                            <p:stCondLst>
                              <p:cond delay="3000"/>
                            </p:stCondLst>
                            <p:childTnLst>
                              <p:par>
                                <p:cTn id="56" presetID="22" presetClass="entr" presetSubtype="4" fill="hold" nodeType="afterEffect">
                                  <p:stCondLst>
                                    <p:cond delay="0"/>
                                  </p:stCondLst>
                                  <p:childTnLst>
                                    <p:set>
                                      <p:cBhvr>
                                        <p:cTn id="57" dur="1" fill="hold">
                                          <p:stCondLst>
                                            <p:cond delay="0"/>
                                          </p:stCondLst>
                                        </p:cTn>
                                        <p:tgtEl>
                                          <p:spTgt spid="1031"/>
                                        </p:tgtEl>
                                        <p:attrNameLst>
                                          <p:attrName>style.visibility</p:attrName>
                                        </p:attrNameLst>
                                      </p:cBhvr>
                                      <p:to>
                                        <p:strVal val="visible"/>
                                      </p:to>
                                    </p:set>
                                    <p:animEffect transition="in" filter="wipe(down)">
                                      <p:cBhvr>
                                        <p:cTn id="58" dur="500"/>
                                        <p:tgtEl>
                                          <p:spTgt spid="1031"/>
                                        </p:tgtEl>
                                      </p:cBhvr>
                                    </p:animEffect>
                                  </p:childTnLst>
                                </p:cTn>
                              </p:par>
                              <p:par>
                                <p:cTn id="59" presetID="22" presetClass="entr" presetSubtype="4" fill="hold" nodeType="withEffect">
                                  <p:stCondLst>
                                    <p:cond delay="0"/>
                                  </p:stCondLst>
                                  <p:childTnLst>
                                    <p:set>
                                      <p:cBhvr>
                                        <p:cTn id="60" dur="1" fill="hold">
                                          <p:stCondLst>
                                            <p:cond delay="0"/>
                                          </p:stCondLst>
                                        </p:cTn>
                                        <p:tgtEl>
                                          <p:spTgt spid="1033"/>
                                        </p:tgtEl>
                                        <p:attrNameLst>
                                          <p:attrName>style.visibility</p:attrName>
                                        </p:attrNameLst>
                                      </p:cBhvr>
                                      <p:to>
                                        <p:strVal val="visible"/>
                                      </p:to>
                                    </p:set>
                                    <p:animEffect transition="in" filter="wipe(down)">
                                      <p:cBhvr>
                                        <p:cTn id="61" dur="500"/>
                                        <p:tgtEl>
                                          <p:spTgt spid="1033"/>
                                        </p:tgtEl>
                                      </p:cBhvr>
                                    </p:animEffect>
                                  </p:childTnLst>
                                </p:cTn>
                              </p:par>
                              <p:par>
                                <p:cTn id="62" presetID="22" presetClass="entr" presetSubtype="4" fill="hold" nodeType="withEffect">
                                  <p:stCondLst>
                                    <p:cond delay="0"/>
                                  </p:stCondLst>
                                  <p:childTnLst>
                                    <p:set>
                                      <p:cBhvr>
                                        <p:cTn id="63" dur="1" fill="hold">
                                          <p:stCondLst>
                                            <p:cond delay="0"/>
                                          </p:stCondLst>
                                        </p:cTn>
                                        <p:tgtEl>
                                          <p:spTgt spid="1032"/>
                                        </p:tgtEl>
                                        <p:attrNameLst>
                                          <p:attrName>style.visibility</p:attrName>
                                        </p:attrNameLst>
                                      </p:cBhvr>
                                      <p:to>
                                        <p:strVal val="visible"/>
                                      </p:to>
                                    </p:set>
                                    <p:animEffect transition="in" filter="wipe(down)">
                                      <p:cBhvr>
                                        <p:cTn id="64" dur="500"/>
                                        <p:tgtEl>
                                          <p:spTgt spid="1032"/>
                                        </p:tgtEl>
                                      </p:cBhvr>
                                    </p:animEffect>
                                  </p:childTnLst>
                                </p:cTn>
                              </p:par>
                              <p:par>
                                <p:cTn id="65" presetID="22" presetClass="entr" presetSubtype="4" fill="hold" nodeType="withEffect">
                                  <p:stCondLst>
                                    <p:cond delay="0"/>
                                  </p:stCondLst>
                                  <p:childTnLst>
                                    <p:set>
                                      <p:cBhvr>
                                        <p:cTn id="66" dur="1" fill="hold">
                                          <p:stCondLst>
                                            <p:cond delay="0"/>
                                          </p:stCondLst>
                                        </p:cTn>
                                        <p:tgtEl>
                                          <p:spTgt spid="1034"/>
                                        </p:tgtEl>
                                        <p:attrNameLst>
                                          <p:attrName>style.visibility</p:attrName>
                                        </p:attrNameLst>
                                      </p:cBhvr>
                                      <p:to>
                                        <p:strVal val="visible"/>
                                      </p:to>
                                    </p:set>
                                    <p:animEffect transition="in" filter="wipe(down)">
                                      <p:cBhvr>
                                        <p:cTn id="67" dur="500"/>
                                        <p:tgtEl>
                                          <p:spTgt spid="1034"/>
                                        </p:tgtEl>
                                      </p:cBhvr>
                                    </p:animEffect>
                                  </p:childTnLst>
                                </p:cTn>
                              </p:par>
                            </p:childTnLst>
                          </p:cTn>
                        </p:par>
                        <p:par>
                          <p:cTn id="68" fill="hold">
                            <p:stCondLst>
                              <p:cond delay="3500"/>
                            </p:stCondLst>
                            <p:childTnLst>
                              <p:par>
                                <p:cTn id="69" presetID="22" presetClass="entr" presetSubtype="4" fill="hold" nodeType="afterEffect">
                                  <p:stCondLst>
                                    <p:cond delay="0"/>
                                  </p:stCondLst>
                                  <p:childTnLst>
                                    <p:set>
                                      <p:cBhvr>
                                        <p:cTn id="70" dur="1" fill="hold">
                                          <p:stCondLst>
                                            <p:cond delay="0"/>
                                          </p:stCondLst>
                                        </p:cTn>
                                        <p:tgtEl>
                                          <p:spTgt spid="1031"/>
                                        </p:tgtEl>
                                        <p:attrNameLst>
                                          <p:attrName>style.visibility</p:attrName>
                                        </p:attrNameLst>
                                      </p:cBhvr>
                                      <p:to>
                                        <p:strVal val="visible"/>
                                      </p:to>
                                    </p:set>
                                    <p:animEffect transition="in" filter="wipe(down)">
                                      <p:cBhvr>
                                        <p:cTn id="71" dur="500"/>
                                        <p:tgtEl>
                                          <p:spTgt spid="1031"/>
                                        </p:tgtEl>
                                      </p:cBhvr>
                                    </p:animEffect>
                                  </p:childTnLst>
                                </p:cTn>
                              </p:par>
                              <p:par>
                                <p:cTn id="72" presetID="22" presetClass="entr" presetSubtype="4" fill="hold" nodeType="withEffect">
                                  <p:stCondLst>
                                    <p:cond delay="0"/>
                                  </p:stCondLst>
                                  <p:childTnLst>
                                    <p:set>
                                      <p:cBhvr>
                                        <p:cTn id="73" dur="1" fill="hold">
                                          <p:stCondLst>
                                            <p:cond delay="0"/>
                                          </p:stCondLst>
                                        </p:cTn>
                                        <p:tgtEl>
                                          <p:spTgt spid="1033"/>
                                        </p:tgtEl>
                                        <p:attrNameLst>
                                          <p:attrName>style.visibility</p:attrName>
                                        </p:attrNameLst>
                                      </p:cBhvr>
                                      <p:to>
                                        <p:strVal val="visible"/>
                                      </p:to>
                                    </p:set>
                                    <p:animEffect transition="in" filter="wipe(down)">
                                      <p:cBhvr>
                                        <p:cTn id="74" dur="500"/>
                                        <p:tgtEl>
                                          <p:spTgt spid="1033"/>
                                        </p:tgtEl>
                                      </p:cBhvr>
                                    </p:animEffect>
                                  </p:childTnLst>
                                </p:cTn>
                              </p:par>
                              <p:par>
                                <p:cTn id="75" presetID="22" presetClass="entr" presetSubtype="4" fill="hold" nodeType="withEffect">
                                  <p:stCondLst>
                                    <p:cond delay="0"/>
                                  </p:stCondLst>
                                  <p:childTnLst>
                                    <p:set>
                                      <p:cBhvr>
                                        <p:cTn id="76" dur="1" fill="hold">
                                          <p:stCondLst>
                                            <p:cond delay="0"/>
                                          </p:stCondLst>
                                        </p:cTn>
                                        <p:tgtEl>
                                          <p:spTgt spid="1032"/>
                                        </p:tgtEl>
                                        <p:attrNameLst>
                                          <p:attrName>style.visibility</p:attrName>
                                        </p:attrNameLst>
                                      </p:cBhvr>
                                      <p:to>
                                        <p:strVal val="visible"/>
                                      </p:to>
                                    </p:set>
                                    <p:animEffect transition="in" filter="wipe(down)">
                                      <p:cBhvr>
                                        <p:cTn id="77" dur="500"/>
                                        <p:tgtEl>
                                          <p:spTgt spid="1032"/>
                                        </p:tgtEl>
                                      </p:cBhvr>
                                    </p:animEffect>
                                  </p:childTnLst>
                                </p:cTn>
                              </p:par>
                              <p:par>
                                <p:cTn id="78" presetID="22" presetClass="entr" presetSubtype="4" fill="hold" nodeType="withEffect">
                                  <p:stCondLst>
                                    <p:cond delay="0"/>
                                  </p:stCondLst>
                                  <p:childTnLst>
                                    <p:set>
                                      <p:cBhvr>
                                        <p:cTn id="79" dur="1" fill="hold">
                                          <p:stCondLst>
                                            <p:cond delay="0"/>
                                          </p:stCondLst>
                                        </p:cTn>
                                        <p:tgtEl>
                                          <p:spTgt spid="1034"/>
                                        </p:tgtEl>
                                        <p:attrNameLst>
                                          <p:attrName>style.visibility</p:attrName>
                                        </p:attrNameLst>
                                      </p:cBhvr>
                                      <p:to>
                                        <p:strVal val="visible"/>
                                      </p:to>
                                    </p:set>
                                    <p:animEffect transition="in" filter="wipe(down)">
                                      <p:cBhvr>
                                        <p:cTn id="80" dur="500"/>
                                        <p:tgtEl>
                                          <p:spTgt spid="1034"/>
                                        </p:tgtEl>
                                      </p:cBhvr>
                                    </p:animEffec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1" nodeType="clickEffect">
                                  <p:stCondLst>
                                    <p:cond delay="0"/>
                                  </p:stCondLst>
                                  <p:childTnLst>
                                    <p:set>
                                      <p:cBhvr>
                                        <p:cTn id="84" dur="1" fill="hold">
                                          <p:stCondLst>
                                            <p:cond delay="0"/>
                                          </p:stCondLst>
                                        </p:cTn>
                                        <p:tgtEl>
                                          <p:spTgt spid="1055"/>
                                        </p:tgtEl>
                                        <p:attrNameLst>
                                          <p:attrName>style.visibility</p:attrName>
                                        </p:attrNameLst>
                                      </p:cBhvr>
                                      <p:to>
                                        <p:strVal val="hidden"/>
                                      </p:to>
                                    </p:set>
                                  </p:childTnLst>
                                </p:cTn>
                              </p:par>
                              <p:par>
                                <p:cTn id="85" presetID="1" presetClass="entr" presetSubtype="0" fill="hold" grpId="0" nodeType="withEffect">
                                  <p:stCondLst>
                                    <p:cond delay="0"/>
                                  </p:stCondLst>
                                  <p:childTnLst>
                                    <p:set>
                                      <p:cBhvr>
                                        <p:cTn id="86" dur="1" fill="hold">
                                          <p:stCondLst>
                                            <p:cond delay="0"/>
                                          </p:stCondLst>
                                        </p:cTn>
                                        <p:tgtEl>
                                          <p:spTgt spid="1056"/>
                                        </p:tgtEl>
                                        <p:attrNameLst>
                                          <p:attrName>style.visibility</p:attrName>
                                        </p:attrNameLst>
                                      </p:cBhvr>
                                      <p:to>
                                        <p:strVal val="visible"/>
                                      </p:to>
                                    </p:set>
                                  </p:childTnLst>
                                </p:cTn>
                              </p:par>
                            </p:childTnLst>
                          </p:cTn>
                        </p:par>
                        <p:par>
                          <p:cTn id="87" fill="hold">
                            <p:stCondLst>
                              <p:cond delay="0"/>
                            </p:stCondLst>
                            <p:childTnLst>
                              <p:par>
                                <p:cTn id="88" presetID="1" presetClass="exit" presetSubtype="0" fill="hold" nodeType="afterEffect">
                                  <p:stCondLst>
                                    <p:cond delay="0"/>
                                  </p:stCondLst>
                                  <p:childTnLst>
                                    <p:set>
                                      <p:cBhvr>
                                        <p:cTn id="89" dur="1" fill="hold">
                                          <p:stCondLst>
                                            <p:cond delay="0"/>
                                          </p:stCondLst>
                                        </p:cTn>
                                        <p:tgtEl>
                                          <p:spTgt spid="1035"/>
                                        </p:tgtEl>
                                        <p:attrNameLst>
                                          <p:attrName>style.visibility</p:attrName>
                                        </p:attrNameLst>
                                      </p:cBhvr>
                                      <p:to>
                                        <p:strVal val="hidden"/>
                                      </p:to>
                                    </p:set>
                                  </p:childTnLst>
                                </p:cTn>
                              </p:par>
                              <p:par>
                                <p:cTn id="90" presetID="1" presetClass="entr" presetSubtype="0" fill="hold" nodeType="withEffect">
                                  <p:stCondLst>
                                    <p:cond delay="0"/>
                                  </p:stCondLst>
                                  <p:childTnLst>
                                    <p:set>
                                      <p:cBhvr>
                                        <p:cTn id="91" dur="1" fill="hold">
                                          <p:stCondLst>
                                            <p:cond delay="0"/>
                                          </p:stCondLst>
                                        </p:cTn>
                                        <p:tgtEl>
                                          <p:spTgt spid="1053"/>
                                        </p:tgtEl>
                                        <p:attrNameLst>
                                          <p:attrName>style.visibility</p:attrName>
                                        </p:attrNameLst>
                                      </p:cBhvr>
                                      <p:to>
                                        <p:strVal val="visible"/>
                                      </p:to>
                                    </p:set>
                                  </p:childTnLst>
                                </p:cTn>
                              </p:par>
                            </p:childTnLst>
                          </p:cTn>
                        </p:par>
                        <p:par>
                          <p:cTn id="92" fill="hold">
                            <p:stCondLst>
                              <p:cond delay="0"/>
                            </p:stCondLst>
                            <p:childTnLst>
                              <p:par>
                                <p:cTn id="93" presetID="42" presetClass="path" presetSubtype="0" accel="50000" decel="50000" fill="hold" nodeType="afterEffect">
                                  <p:stCondLst>
                                    <p:cond delay="0"/>
                                  </p:stCondLst>
                                  <p:childTnLst>
                                    <p:animMotion origin="layout" path="M -3.54167E-6 7.40741E-7 L -0.12382 0.125 " pathEditMode="relative" rAng="0" ptsTypes="AA">
                                      <p:cBhvr>
                                        <p:cTn id="94" dur="2000" fill="hold"/>
                                        <p:tgtEl>
                                          <p:spTgt spid="63"/>
                                        </p:tgtEl>
                                        <p:attrNameLst>
                                          <p:attrName>ppt_x</p:attrName>
                                          <p:attrName>ppt_y</p:attrName>
                                        </p:attrNameLst>
                                      </p:cBhvr>
                                      <p:rCtr x="-6198" y="6250"/>
                                    </p:animMotion>
                                  </p:childTnLst>
                                </p:cTn>
                              </p:par>
                              <p:par>
                                <p:cTn id="95" presetID="42" presetClass="path" presetSubtype="0" accel="50000" decel="50000" fill="hold" nodeType="withEffect">
                                  <p:stCondLst>
                                    <p:cond delay="0"/>
                                  </p:stCondLst>
                                  <p:childTnLst>
                                    <p:animMotion origin="layout" path="M 2.08333E-6 1.11111E-6 L -0.09818 0.13194 " pathEditMode="relative" rAng="0" ptsTypes="AA">
                                      <p:cBhvr>
                                        <p:cTn id="96" dur="2000" fill="hold"/>
                                        <p:tgtEl>
                                          <p:spTgt spid="1024"/>
                                        </p:tgtEl>
                                        <p:attrNameLst>
                                          <p:attrName>ppt_x</p:attrName>
                                          <p:attrName>ppt_y</p:attrName>
                                        </p:attrNameLst>
                                      </p:cBhvr>
                                      <p:rCtr x="-4909" y="6597"/>
                                    </p:animMotion>
                                  </p:childTnLst>
                                </p:cTn>
                              </p:par>
                              <p:par>
                                <p:cTn id="97" presetID="42" presetClass="path" presetSubtype="0" accel="50000" decel="50000" fill="hold" nodeType="withEffect">
                                  <p:stCondLst>
                                    <p:cond delay="0"/>
                                  </p:stCondLst>
                                  <p:childTnLst>
                                    <p:animMotion origin="layout" path="M 4.79167E-6 7.40741E-7 L -0.17331 0.04236 " pathEditMode="relative" rAng="0" ptsTypes="AA">
                                      <p:cBhvr>
                                        <p:cTn id="98" dur="2000" fill="hold"/>
                                        <p:tgtEl>
                                          <p:spTgt spid="1028"/>
                                        </p:tgtEl>
                                        <p:attrNameLst>
                                          <p:attrName>ppt_x</p:attrName>
                                          <p:attrName>ppt_y</p:attrName>
                                        </p:attrNameLst>
                                      </p:cBhvr>
                                      <p:rCtr x="-8672" y="2106"/>
                                    </p:animMotion>
                                  </p:childTnLst>
                                </p:cTn>
                              </p:par>
                              <p:par>
                                <p:cTn id="99" presetID="42" presetClass="path" presetSubtype="0" accel="50000" decel="50000" fill="hold" nodeType="withEffect">
                                  <p:stCondLst>
                                    <p:cond delay="0"/>
                                  </p:stCondLst>
                                  <p:childTnLst>
                                    <p:animMotion origin="layout" path="M 2.29167E-6 -2.96296E-6 L -0.1655 0.05857 " pathEditMode="relative" rAng="0" ptsTypes="AA">
                                      <p:cBhvr>
                                        <p:cTn id="100" dur="2000" fill="hold"/>
                                        <p:tgtEl>
                                          <p:spTgt spid="1025"/>
                                        </p:tgtEl>
                                        <p:attrNameLst>
                                          <p:attrName>ppt_x</p:attrName>
                                          <p:attrName>ppt_y</p:attrName>
                                        </p:attrNameLst>
                                      </p:cBhvr>
                                      <p:rCtr x="-8281" y="2917"/>
                                    </p:animMotion>
                                  </p:childTnLst>
                                </p:cTn>
                              </p:par>
                              <p:par>
                                <p:cTn id="101" presetID="42" presetClass="path" presetSubtype="0" accel="50000" decel="50000" fill="hold" nodeType="withEffect">
                                  <p:stCondLst>
                                    <p:cond delay="0"/>
                                  </p:stCondLst>
                                  <p:childTnLst>
                                    <p:animMotion origin="layout" path="M -1.25E-6 4.07407E-6 L -0.15599 0.04722 " pathEditMode="relative" rAng="0" ptsTypes="AA">
                                      <p:cBhvr>
                                        <p:cTn id="102" dur="2000" fill="hold"/>
                                        <p:tgtEl>
                                          <p:spTgt spid="1030"/>
                                        </p:tgtEl>
                                        <p:attrNameLst>
                                          <p:attrName>ppt_x</p:attrName>
                                          <p:attrName>ppt_y</p:attrName>
                                        </p:attrNameLst>
                                      </p:cBhvr>
                                      <p:rCtr x="-7799" y="2361"/>
                                    </p:animMotion>
                                  </p:childTnLst>
                                </p:cTn>
                              </p:par>
                              <p:par>
                                <p:cTn id="103" presetID="42" presetClass="path" presetSubtype="0" accel="50000" decel="50000" fill="hold" nodeType="withEffect">
                                  <p:stCondLst>
                                    <p:cond delay="0"/>
                                  </p:stCondLst>
                                  <p:childTnLst>
                                    <p:animMotion origin="layout" path="M 3.125E-6 -4.81481E-6 L -0.17565 0.06181 " pathEditMode="relative" rAng="0" ptsTypes="AA">
                                      <p:cBhvr>
                                        <p:cTn id="104" dur="2000" fill="hold"/>
                                        <p:tgtEl>
                                          <p:spTgt spid="1029"/>
                                        </p:tgtEl>
                                        <p:attrNameLst>
                                          <p:attrName>ppt_x</p:attrName>
                                          <p:attrName>ppt_y</p:attrName>
                                        </p:attrNameLst>
                                      </p:cBhvr>
                                      <p:rCtr x="-8789" y="3079"/>
                                    </p:animMotion>
                                  </p:childTnLst>
                                </p:cTn>
                              </p:par>
                              <p:par>
                                <p:cTn id="105" presetID="42" presetClass="path" presetSubtype="0" accel="50000" decel="50000" fill="hold" nodeType="withEffect">
                                  <p:stCondLst>
                                    <p:cond delay="0"/>
                                  </p:stCondLst>
                                  <p:childTnLst>
                                    <p:animMotion origin="layout" path="M 2.91667E-6 4.81481E-6 L -0.20495 0.14375 " pathEditMode="relative" rAng="0" ptsTypes="AA">
                                      <p:cBhvr>
                                        <p:cTn id="106" dur="2000" fill="hold"/>
                                        <p:tgtEl>
                                          <p:spTgt spid="1031"/>
                                        </p:tgtEl>
                                        <p:attrNameLst>
                                          <p:attrName>ppt_x</p:attrName>
                                          <p:attrName>ppt_y</p:attrName>
                                        </p:attrNameLst>
                                      </p:cBhvr>
                                      <p:rCtr x="-10247" y="7176"/>
                                    </p:animMotion>
                                  </p:childTnLst>
                                </p:cTn>
                              </p:par>
                              <p:par>
                                <p:cTn id="107" presetID="42" presetClass="path" presetSubtype="0" accel="50000" decel="50000" fill="hold" nodeType="withEffect">
                                  <p:stCondLst>
                                    <p:cond delay="0"/>
                                  </p:stCondLst>
                                  <p:childTnLst>
                                    <p:animMotion origin="layout" path="M -3.95833E-6 3.7037E-6 L -0.08619 0.14537 " pathEditMode="relative" rAng="0" ptsTypes="AA">
                                      <p:cBhvr>
                                        <p:cTn id="108" dur="2000" fill="hold"/>
                                        <p:tgtEl>
                                          <p:spTgt spid="1033"/>
                                        </p:tgtEl>
                                        <p:attrNameLst>
                                          <p:attrName>ppt_x</p:attrName>
                                          <p:attrName>ppt_y</p:attrName>
                                        </p:attrNameLst>
                                      </p:cBhvr>
                                      <p:rCtr x="-4310" y="7269"/>
                                    </p:animMotion>
                                  </p:childTnLst>
                                </p:cTn>
                              </p:par>
                              <p:par>
                                <p:cTn id="109" presetID="42" presetClass="path" presetSubtype="0" accel="50000" decel="50000" fill="hold" nodeType="withEffect">
                                  <p:stCondLst>
                                    <p:cond delay="0"/>
                                  </p:stCondLst>
                                  <p:childTnLst>
                                    <p:animMotion origin="layout" path="M -2.91667E-6 -1.48148E-6 L -0.20729 0.15671 " pathEditMode="relative" rAng="0" ptsTypes="AA">
                                      <p:cBhvr>
                                        <p:cTn id="110" dur="2000" fill="hold"/>
                                        <p:tgtEl>
                                          <p:spTgt spid="1032"/>
                                        </p:tgtEl>
                                        <p:attrNameLst>
                                          <p:attrName>ppt_x</p:attrName>
                                          <p:attrName>ppt_y</p:attrName>
                                        </p:attrNameLst>
                                      </p:cBhvr>
                                      <p:rCtr x="-10365" y="7824"/>
                                    </p:animMotion>
                                  </p:childTnLst>
                                </p:cTn>
                              </p:par>
                              <p:par>
                                <p:cTn id="111" presetID="42" presetClass="path" presetSubtype="0" accel="50000" decel="50000" fill="hold" nodeType="withEffect">
                                  <p:stCondLst>
                                    <p:cond delay="0"/>
                                  </p:stCondLst>
                                  <p:childTnLst>
                                    <p:animMotion origin="layout" path="M -3.95833E-6 3.7037E-6 L -0.10429 0.17893 " pathEditMode="relative" rAng="0" ptsTypes="AA">
                                      <p:cBhvr>
                                        <p:cTn id="112" dur="2000" fill="hold"/>
                                        <p:tgtEl>
                                          <p:spTgt spid="1034"/>
                                        </p:tgtEl>
                                        <p:attrNameLst>
                                          <p:attrName>ppt_x</p:attrName>
                                          <p:attrName>ppt_y</p:attrName>
                                        </p:attrNameLst>
                                      </p:cBhvr>
                                      <p:rCtr x="-5221" y="8935"/>
                                    </p:animMotion>
                                  </p:childTnLst>
                                </p:cTn>
                              </p:par>
                            </p:childTnLst>
                          </p:cTn>
                        </p:par>
                        <p:par>
                          <p:cTn id="113" fill="hold">
                            <p:stCondLst>
                              <p:cond delay="2000"/>
                            </p:stCondLst>
                            <p:childTnLst>
                              <p:par>
                                <p:cTn id="114" presetID="42" presetClass="path" presetSubtype="0" accel="50000" decel="50000" fill="hold" nodeType="afterEffect">
                                  <p:stCondLst>
                                    <p:cond delay="0"/>
                                  </p:stCondLst>
                                  <p:childTnLst>
                                    <p:animMotion origin="layout" path="M -0.66953 -0.00926 L -0.98281 -0.00787 " pathEditMode="relative" rAng="0" ptsTypes="AA">
                                      <p:cBhvr>
                                        <p:cTn id="115" dur="2000" fill="hold"/>
                                        <p:tgtEl>
                                          <p:spTgt spid="37"/>
                                        </p:tgtEl>
                                        <p:attrNameLst>
                                          <p:attrName>ppt_x</p:attrName>
                                          <p:attrName>ppt_y</p:attrName>
                                        </p:attrNameLst>
                                      </p:cBhvr>
                                      <p:rCtr x="-15664" y="69"/>
                                    </p:animMotion>
                                  </p:childTnLst>
                                </p:cTn>
                              </p:par>
                              <p:par>
                                <p:cTn id="116" presetID="42" presetClass="path" presetSubtype="0" accel="50000" decel="50000" fill="hold" nodeType="withEffect">
                                  <p:stCondLst>
                                    <p:cond delay="0"/>
                                  </p:stCondLst>
                                  <p:childTnLst>
                                    <p:animMotion origin="layout" path="M 4.16667E-6 3.7037E-6 L -0.31433 0.00162 " pathEditMode="relative" rAng="0" ptsTypes="AA">
                                      <p:cBhvr>
                                        <p:cTn id="117" dur="2000" fill="hold"/>
                                        <p:tgtEl>
                                          <p:spTgt spid="1053"/>
                                        </p:tgtEl>
                                        <p:attrNameLst>
                                          <p:attrName>ppt_x</p:attrName>
                                          <p:attrName>ppt_y</p:attrName>
                                        </p:attrNameLst>
                                      </p:cBhvr>
                                      <p:rCtr x="-15716" y="69"/>
                                    </p:animMotion>
                                  </p:childTnLst>
                                </p:cTn>
                              </p:par>
                              <p:par>
                                <p:cTn id="118" presetID="1" presetClass="exit" presetSubtype="0" fill="hold" nodeType="withEffect">
                                  <p:stCondLst>
                                    <p:cond delay="0"/>
                                  </p:stCondLst>
                                  <p:childTnLst>
                                    <p:set>
                                      <p:cBhvr>
                                        <p:cTn id="119" dur="1" fill="hold">
                                          <p:stCondLst>
                                            <p:cond delay="0"/>
                                          </p:stCondLst>
                                        </p:cTn>
                                        <p:tgtEl>
                                          <p:spTgt spid="1031"/>
                                        </p:tgtEl>
                                        <p:attrNameLst>
                                          <p:attrName>style.visibility</p:attrName>
                                        </p:attrNameLst>
                                      </p:cBhvr>
                                      <p:to>
                                        <p:strVal val="hidden"/>
                                      </p:to>
                                    </p:set>
                                  </p:childTnLst>
                                </p:cTn>
                              </p:par>
                              <p:par>
                                <p:cTn id="120" presetID="1" presetClass="exit" presetSubtype="0" fill="hold" nodeType="withEffect">
                                  <p:stCondLst>
                                    <p:cond delay="0"/>
                                  </p:stCondLst>
                                  <p:childTnLst>
                                    <p:set>
                                      <p:cBhvr>
                                        <p:cTn id="121" dur="1" fill="hold">
                                          <p:stCondLst>
                                            <p:cond delay="0"/>
                                          </p:stCondLst>
                                        </p:cTn>
                                        <p:tgtEl>
                                          <p:spTgt spid="1033"/>
                                        </p:tgtEl>
                                        <p:attrNameLst>
                                          <p:attrName>style.visibility</p:attrName>
                                        </p:attrNameLst>
                                      </p:cBhvr>
                                      <p:to>
                                        <p:strVal val="hidden"/>
                                      </p:to>
                                    </p:set>
                                  </p:childTnLst>
                                </p:cTn>
                              </p:par>
                              <p:par>
                                <p:cTn id="122" presetID="1" presetClass="exit" presetSubtype="0" fill="hold" nodeType="withEffect">
                                  <p:stCondLst>
                                    <p:cond delay="0"/>
                                  </p:stCondLst>
                                  <p:childTnLst>
                                    <p:set>
                                      <p:cBhvr>
                                        <p:cTn id="123" dur="1" fill="hold">
                                          <p:stCondLst>
                                            <p:cond delay="0"/>
                                          </p:stCondLst>
                                        </p:cTn>
                                        <p:tgtEl>
                                          <p:spTgt spid="1032"/>
                                        </p:tgtEl>
                                        <p:attrNameLst>
                                          <p:attrName>style.visibility</p:attrName>
                                        </p:attrNameLst>
                                      </p:cBhvr>
                                      <p:to>
                                        <p:strVal val="hidden"/>
                                      </p:to>
                                    </p:set>
                                  </p:childTnLst>
                                </p:cTn>
                              </p:par>
                              <p:par>
                                <p:cTn id="124" presetID="1" presetClass="exit" presetSubtype="0" fill="hold" nodeType="withEffect">
                                  <p:stCondLst>
                                    <p:cond delay="0"/>
                                  </p:stCondLst>
                                  <p:childTnLst>
                                    <p:set>
                                      <p:cBhvr>
                                        <p:cTn id="125" dur="1" fill="hold">
                                          <p:stCondLst>
                                            <p:cond delay="0"/>
                                          </p:stCondLst>
                                        </p:cTn>
                                        <p:tgtEl>
                                          <p:spTgt spid="1034"/>
                                        </p:tgtEl>
                                        <p:attrNameLst>
                                          <p:attrName>style.visibility</p:attrName>
                                        </p:attrNameLst>
                                      </p:cBhvr>
                                      <p:to>
                                        <p:strVal val="hidden"/>
                                      </p:to>
                                    </p:set>
                                  </p:childTnLst>
                                </p:cTn>
                              </p:par>
                              <p:par>
                                <p:cTn id="126" presetID="42" presetClass="path" presetSubtype="0" accel="50000" decel="50000" fill="hold" nodeType="withEffect">
                                  <p:stCondLst>
                                    <p:cond delay="0"/>
                                  </p:stCondLst>
                                  <p:childTnLst>
                                    <p:animMotion origin="layout" path="M -0.12382 0.125 L -0.42539 0.12014 " pathEditMode="relative" rAng="0" ptsTypes="AA">
                                      <p:cBhvr>
                                        <p:cTn id="127" dur="2000" fill="hold"/>
                                        <p:tgtEl>
                                          <p:spTgt spid="63"/>
                                        </p:tgtEl>
                                        <p:attrNameLst>
                                          <p:attrName>ppt_x</p:attrName>
                                          <p:attrName>ppt_y</p:attrName>
                                        </p:attrNameLst>
                                      </p:cBhvr>
                                      <p:rCtr x="-15078" y="-255"/>
                                    </p:animMotion>
                                  </p:childTnLst>
                                </p:cTn>
                              </p:par>
                              <p:par>
                                <p:cTn id="128" presetID="42" presetClass="path" presetSubtype="0" accel="50000" decel="50000" fill="hold" nodeType="withEffect">
                                  <p:stCondLst>
                                    <p:cond delay="0"/>
                                  </p:stCondLst>
                                  <p:childTnLst>
                                    <p:animMotion origin="layout" path="M -0.09818 0.13194 L -0.43373 0.12199 " pathEditMode="relative" rAng="0" ptsTypes="AA">
                                      <p:cBhvr>
                                        <p:cTn id="129" dur="2000" fill="hold"/>
                                        <p:tgtEl>
                                          <p:spTgt spid="1024"/>
                                        </p:tgtEl>
                                        <p:attrNameLst>
                                          <p:attrName>ppt_x</p:attrName>
                                          <p:attrName>ppt_y</p:attrName>
                                        </p:attrNameLst>
                                      </p:cBhvr>
                                      <p:rCtr x="-16784" y="-509"/>
                                    </p:animMotion>
                                  </p:childTnLst>
                                </p:cTn>
                              </p:par>
                              <p:par>
                                <p:cTn id="130" presetID="42" presetClass="path" presetSubtype="0" accel="50000" decel="50000" fill="hold" nodeType="withEffect">
                                  <p:stCondLst>
                                    <p:cond delay="0"/>
                                  </p:stCondLst>
                                  <p:childTnLst>
                                    <p:animMotion origin="layout" path="M -0.17331 0.04236 L -0.47826 0.03403 " pathEditMode="relative" rAng="0" ptsTypes="AA">
                                      <p:cBhvr>
                                        <p:cTn id="131" dur="2000" fill="hold"/>
                                        <p:tgtEl>
                                          <p:spTgt spid="1028"/>
                                        </p:tgtEl>
                                        <p:attrNameLst>
                                          <p:attrName>ppt_x</p:attrName>
                                          <p:attrName>ppt_y</p:attrName>
                                        </p:attrNameLst>
                                      </p:cBhvr>
                                      <p:rCtr x="-15247" y="-417"/>
                                    </p:animMotion>
                                  </p:childTnLst>
                                </p:cTn>
                              </p:par>
                              <p:par>
                                <p:cTn id="132" presetID="42" presetClass="path" presetSubtype="0" accel="50000" decel="50000" fill="hold" nodeType="withEffect">
                                  <p:stCondLst>
                                    <p:cond delay="0"/>
                                  </p:stCondLst>
                                  <p:childTnLst>
                                    <p:animMotion origin="layout" path="M -0.18737 0.05741 L -0.47018 0.05232 " pathEditMode="relative" rAng="0" ptsTypes="AA">
                                      <p:cBhvr>
                                        <p:cTn id="133" dur="2000" fill="hold"/>
                                        <p:tgtEl>
                                          <p:spTgt spid="1025"/>
                                        </p:tgtEl>
                                        <p:attrNameLst>
                                          <p:attrName>ppt_x</p:attrName>
                                          <p:attrName>ppt_y</p:attrName>
                                        </p:attrNameLst>
                                      </p:cBhvr>
                                      <p:rCtr x="-14141" y="-255"/>
                                    </p:animMotion>
                                  </p:childTnLst>
                                </p:cTn>
                              </p:par>
                              <p:par>
                                <p:cTn id="134" presetID="42" presetClass="path" presetSubtype="0" accel="50000" decel="50000" fill="hold" nodeType="withEffect">
                                  <p:stCondLst>
                                    <p:cond delay="0"/>
                                  </p:stCondLst>
                                  <p:childTnLst>
                                    <p:animMotion origin="layout" path="M -0.15599 0.04722 L -0.48984 0.03333 " pathEditMode="relative" rAng="0" ptsTypes="AA">
                                      <p:cBhvr>
                                        <p:cTn id="135" dur="2000" fill="hold"/>
                                        <p:tgtEl>
                                          <p:spTgt spid="1030"/>
                                        </p:tgtEl>
                                        <p:attrNameLst>
                                          <p:attrName>ppt_x</p:attrName>
                                          <p:attrName>ppt_y</p:attrName>
                                        </p:attrNameLst>
                                      </p:cBhvr>
                                      <p:rCtr x="-16693" y="-694"/>
                                    </p:animMotion>
                                  </p:childTnLst>
                                </p:cTn>
                              </p:par>
                              <p:par>
                                <p:cTn id="136" presetID="42" presetClass="path" presetSubtype="0" accel="50000" decel="50000" fill="hold" nodeType="withEffect">
                                  <p:stCondLst>
                                    <p:cond delay="0"/>
                                  </p:stCondLst>
                                  <p:childTnLst>
                                    <p:animMotion origin="layout" path="M -0.14935 0.05556 L -0.47683 0.05209 " pathEditMode="relative" rAng="0" ptsTypes="AA">
                                      <p:cBhvr>
                                        <p:cTn id="137" dur="2000" fill="hold"/>
                                        <p:tgtEl>
                                          <p:spTgt spid="1029"/>
                                        </p:tgtEl>
                                        <p:attrNameLst>
                                          <p:attrName>ppt_x</p:attrName>
                                          <p:attrName>ppt_y</p:attrName>
                                        </p:attrNameLst>
                                      </p:cBhvr>
                                      <p:rCtr x="-16380" y="-185"/>
                                    </p:animMotion>
                                  </p:childTnLst>
                                </p:cTn>
                              </p:par>
                            </p:childTnLst>
                          </p:cTn>
                        </p:par>
                        <p:par>
                          <p:cTn id="138" fill="hold">
                            <p:stCondLst>
                              <p:cond delay="4000"/>
                            </p:stCondLst>
                            <p:childTnLst>
                              <p:par>
                                <p:cTn id="139" presetID="1" presetClass="exit" presetSubtype="0" fill="hold" nodeType="afterEffect">
                                  <p:stCondLst>
                                    <p:cond delay="0"/>
                                  </p:stCondLst>
                                  <p:childTnLst>
                                    <p:set>
                                      <p:cBhvr>
                                        <p:cTn id="140" dur="1" fill="hold">
                                          <p:stCondLst>
                                            <p:cond delay="0"/>
                                          </p:stCondLst>
                                        </p:cTn>
                                        <p:tgtEl>
                                          <p:spTgt spid="63"/>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1024"/>
                                        </p:tgtEl>
                                        <p:attrNameLst>
                                          <p:attrName>style.visibility</p:attrName>
                                        </p:attrNameLst>
                                      </p:cBhvr>
                                      <p:to>
                                        <p:strVal val="hidden"/>
                                      </p:to>
                                    </p:set>
                                  </p:childTnLst>
                                </p:cTn>
                              </p:par>
                              <p:par>
                                <p:cTn id="143" presetID="1" presetClass="exit" presetSubtype="0" fill="hold" nodeType="withEffect">
                                  <p:stCondLst>
                                    <p:cond delay="0"/>
                                  </p:stCondLst>
                                  <p:childTnLst>
                                    <p:set>
                                      <p:cBhvr>
                                        <p:cTn id="144" dur="1" fill="hold">
                                          <p:stCondLst>
                                            <p:cond delay="0"/>
                                          </p:stCondLst>
                                        </p:cTn>
                                        <p:tgtEl>
                                          <p:spTgt spid="1028"/>
                                        </p:tgtEl>
                                        <p:attrNameLst>
                                          <p:attrName>style.visibility</p:attrName>
                                        </p:attrNameLst>
                                      </p:cBhvr>
                                      <p:to>
                                        <p:strVal val="hidden"/>
                                      </p:to>
                                    </p:set>
                                  </p:childTnLst>
                                </p:cTn>
                              </p:par>
                              <p:par>
                                <p:cTn id="145" presetID="1" presetClass="exit" presetSubtype="0" fill="hold" nodeType="withEffect">
                                  <p:stCondLst>
                                    <p:cond delay="0"/>
                                  </p:stCondLst>
                                  <p:childTnLst>
                                    <p:set>
                                      <p:cBhvr>
                                        <p:cTn id="146" dur="1" fill="hold">
                                          <p:stCondLst>
                                            <p:cond delay="0"/>
                                          </p:stCondLst>
                                        </p:cTn>
                                        <p:tgtEl>
                                          <p:spTgt spid="1025"/>
                                        </p:tgtEl>
                                        <p:attrNameLst>
                                          <p:attrName>style.visibility</p:attrName>
                                        </p:attrNameLst>
                                      </p:cBhvr>
                                      <p:to>
                                        <p:strVal val="hidden"/>
                                      </p:to>
                                    </p:set>
                                  </p:childTnLst>
                                </p:cTn>
                              </p:par>
                              <p:par>
                                <p:cTn id="147" presetID="1" presetClass="exit" presetSubtype="0" fill="hold" nodeType="withEffect">
                                  <p:stCondLst>
                                    <p:cond delay="0"/>
                                  </p:stCondLst>
                                  <p:childTnLst>
                                    <p:set>
                                      <p:cBhvr>
                                        <p:cTn id="148" dur="1" fill="hold">
                                          <p:stCondLst>
                                            <p:cond delay="0"/>
                                          </p:stCondLst>
                                        </p:cTn>
                                        <p:tgtEl>
                                          <p:spTgt spid="1030"/>
                                        </p:tgtEl>
                                        <p:attrNameLst>
                                          <p:attrName>style.visibility</p:attrName>
                                        </p:attrNameLst>
                                      </p:cBhvr>
                                      <p:to>
                                        <p:strVal val="hidden"/>
                                      </p:to>
                                    </p:set>
                                  </p:childTnLst>
                                </p:cTn>
                              </p:par>
                              <p:par>
                                <p:cTn id="149" presetID="1" presetClass="exit" presetSubtype="0" fill="hold" nodeType="withEffect">
                                  <p:stCondLst>
                                    <p:cond delay="0"/>
                                  </p:stCondLst>
                                  <p:childTnLst>
                                    <p:set>
                                      <p:cBhvr>
                                        <p:cTn id="150" dur="1" fill="hold">
                                          <p:stCondLst>
                                            <p:cond delay="0"/>
                                          </p:stCondLst>
                                        </p:cTn>
                                        <p:tgtEl>
                                          <p:spTgt spid="1029"/>
                                        </p:tgtEl>
                                        <p:attrNameLst>
                                          <p:attrName>style.visibility</p:attrName>
                                        </p:attrNameLst>
                                      </p:cBhvr>
                                      <p:to>
                                        <p:strVal val="hidden"/>
                                      </p:to>
                                    </p:set>
                                  </p:childTnLst>
                                </p:cTn>
                              </p:par>
                            </p:childTnLst>
                          </p:cTn>
                        </p:par>
                        <p:par>
                          <p:cTn id="151" fill="hold">
                            <p:stCondLst>
                              <p:cond delay="4000"/>
                            </p:stCondLst>
                            <p:childTnLst>
                              <p:par>
                                <p:cTn id="152" presetID="1" presetClass="entr" presetSubtype="0" fill="hold" nodeType="afterEffect">
                                  <p:stCondLst>
                                    <p:cond delay="0"/>
                                  </p:stCondLst>
                                  <p:childTnLst>
                                    <p:set>
                                      <p:cBhvr>
                                        <p:cTn id="153" dur="1" fill="hold">
                                          <p:stCondLst>
                                            <p:cond delay="0"/>
                                          </p:stCondLst>
                                        </p:cTn>
                                        <p:tgtEl>
                                          <p:spTgt spid="1047"/>
                                        </p:tgtEl>
                                        <p:attrNameLst>
                                          <p:attrName>style.visibility</p:attrName>
                                        </p:attrNameLst>
                                      </p:cBhvr>
                                      <p:to>
                                        <p:strVal val="visible"/>
                                      </p:to>
                                    </p:set>
                                  </p:childTnLst>
                                </p:cTn>
                              </p:par>
                              <p:par>
                                <p:cTn id="154" presetID="1" presetClass="entr" presetSubtype="0" fill="hold" nodeType="withEffect">
                                  <p:stCondLst>
                                    <p:cond delay="0"/>
                                  </p:stCondLst>
                                  <p:childTnLst>
                                    <p:set>
                                      <p:cBhvr>
                                        <p:cTn id="155" dur="1" fill="hold">
                                          <p:stCondLst>
                                            <p:cond delay="0"/>
                                          </p:stCondLst>
                                        </p:cTn>
                                        <p:tgtEl>
                                          <p:spTgt spid="1046"/>
                                        </p:tgtEl>
                                        <p:attrNameLst>
                                          <p:attrName>style.visibility</p:attrName>
                                        </p:attrNameLst>
                                      </p:cBhvr>
                                      <p:to>
                                        <p:strVal val="visible"/>
                                      </p:to>
                                    </p:set>
                                  </p:childTnLst>
                                </p:cTn>
                              </p:par>
                              <p:par>
                                <p:cTn id="156" presetID="1" presetClass="entr" presetSubtype="0" fill="hold" nodeType="withEffect">
                                  <p:stCondLst>
                                    <p:cond delay="0"/>
                                  </p:stCondLst>
                                  <p:childTnLst>
                                    <p:set>
                                      <p:cBhvr>
                                        <p:cTn id="157" dur="1" fill="hold">
                                          <p:stCondLst>
                                            <p:cond delay="0"/>
                                          </p:stCondLst>
                                        </p:cTn>
                                        <p:tgtEl>
                                          <p:spTgt spid="1049"/>
                                        </p:tgtEl>
                                        <p:attrNameLst>
                                          <p:attrName>style.visibility</p:attrName>
                                        </p:attrNameLst>
                                      </p:cBhvr>
                                      <p:to>
                                        <p:strVal val="visible"/>
                                      </p:to>
                                    </p:set>
                                  </p:childTnLst>
                                </p:cTn>
                              </p:par>
                              <p:par>
                                <p:cTn id="158" presetID="1" presetClass="entr" presetSubtype="0" fill="hold" nodeType="withEffect">
                                  <p:stCondLst>
                                    <p:cond delay="0"/>
                                  </p:stCondLst>
                                  <p:childTnLst>
                                    <p:set>
                                      <p:cBhvr>
                                        <p:cTn id="159" dur="1" fill="hold">
                                          <p:stCondLst>
                                            <p:cond delay="0"/>
                                          </p:stCondLst>
                                        </p:cTn>
                                        <p:tgtEl>
                                          <p:spTgt spid="1048"/>
                                        </p:tgtEl>
                                        <p:attrNameLst>
                                          <p:attrName>style.visibility</p:attrName>
                                        </p:attrNameLst>
                                      </p:cBhvr>
                                      <p:to>
                                        <p:strVal val="visible"/>
                                      </p:to>
                                    </p:set>
                                  </p:childTnLst>
                                </p:cTn>
                              </p:par>
                              <p:par>
                                <p:cTn id="160" presetID="1" presetClass="entr" presetSubtype="0" fill="hold" nodeType="withEffect">
                                  <p:stCondLst>
                                    <p:cond delay="0"/>
                                  </p:stCondLst>
                                  <p:childTnLst>
                                    <p:set>
                                      <p:cBhvr>
                                        <p:cTn id="161" dur="1" fill="hold">
                                          <p:stCondLst>
                                            <p:cond delay="0"/>
                                          </p:stCondLst>
                                        </p:cTn>
                                        <p:tgtEl>
                                          <p:spTgt spid="1050"/>
                                        </p:tgtEl>
                                        <p:attrNameLst>
                                          <p:attrName>style.visibility</p:attrName>
                                        </p:attrNameLst>
                                      </p:cBhvr>
                                      <p:to>
                                        <p:strVal val="visible"/>
                                      </p:to>
                                    </p:set>
                                  </p:childTnLst>
                                </p:cTn>
                              </p:par>
                              <p:par>
                                <p:cTn id="162" presetID="1" presetClass="entr" presetSubtype="0" fill="hold" nodeType="withEffect">
                                  <p:stCondLst>
                                    <p:cond delay="0"/>
                                  </p:stCondLst>
                                  <p:childTnLst>
                                    <p:set>
                                      <p:cBhvr>
                                        <p:cTn id="163" dur="1" fill="hold">
                                          <p:stCondLst>
                                            <p:cond delay="0"/>
                                          </p:stCondLst>
                                        </p:cTn>
                                        <p:tgtEl>
                                          <p:spTgt spid="1051"/>
                                        </p:tgtEl>
                                        <p:attrNameLst>
                                          <p:attrName>style.visibility</p:attrName>
                                        </p:attrNameLst>
                                      </p:cBhvr>
                                      <p:to>
                                        <p:strVal val="visible"/>
                                      </p:to>
                                    </p:set>
                                  </p:childTnLst>
                                </p:cTn>
                              </p:par>
                            </p:childTnLst>
                          </p:cTn>
                        </p:par>
                        <p:par>
                          <p:cTn id="164" fill="hold">
                            <p:stCondLst>
                              <p:cond delay="4000"/>
                            </p:stCondLst>
                            <p:childTnLst>
                              <p:par>
                                <p:cTn id="165" presetID="1" presetClass="exit" presetSubtype="0" fill="hold" nodeType="afterEffect">
                                  <p:stCondLst>
                                    <p:cond delay="0"/>
                                  </p:stCondLst>
                                  <p:childTnLst>
                                    <p:set>
                                      <p:cBhvr>
                                        <p:cTn id="166" dur="1" fill="hold">
                                          <p:stCondLst>
                                            <p:cond delay="0"/>
                                          </p:stCondLst>
                                        </p:cTn>
                                        <p:tgtEl>
                                          <p:spTgt spid="1053"/>
                                        </p:tgtEl>
                                        <p:attrNameLst>
                                          <p:attrName>style.visibility</p:attrName>
                                        </p:attrNameLst>
                                      </p:cBhvr>
                                      <p:to>
                                        <p:strVal val="hidden"/>
                                      </p:to>
                                    </p:set>
                                  </p:childTnLst>
                                </p:cTn>
                              </p:par>
                              <p:par>
                                <p:cTn id="167" presetID="1" presetClass="entr" presetSubtype="0" fill="hold" nodeType="withEffect">
                                  <p:stCondLst>
                                    <p:cond delay="0"/>
                                  </p:stCondLst>
                                  <p:childTnLst>
                                    <p:set>
                                      <p:cBhvr>
                                        <p:cTn id="168" dur="1" fill="hold">
                                          <p:stCondLst>
                                            <p:cond delay="0"/>
                                          </p:stCondLst>
                                        </p:cTn>
                                        <p:tgtEl>
                                          <p:spTgt spid="27"/>
                                        </p:tgtEl>
                                        <p:attrNameLst>
                                          <p:attrName>style.visibility</p:attrName>
                                        </p:attrNameLst>
                                      </p:cBhvr>
                                      <p:to>
                                        <p:strVal val="visible"/>
                                      </p:to>
                                    </p:set>
                                  </p:childTnLst>
                                </p:cTn>
                              </p:par>
                              <p:par>
                                <p:cTn id="169" presetID="1" presetClass="exit" presetSubtype="0" fill="hold" grpId="1" nodeType="withEffect">
                                  <p:stCondLst>
                                    <p:cond delay="0"/>
                                  </p:stCondLst>
                                  <p:childTnLst>
                                    <p:set>
                                      <p:cBhvr>
                                        <p:cTn id="170" dur="1" fill="hold">
                                          <p:stCondLst>
                                            <p:cond delay="0"/>
                                          </p:stCondLst>
                                        </p:cTn>
                                        <p:tgtEl>
                                          <p:spTgt spid="1056"/>
                                        </p:tgtEl>
                                        <p:attrNameLst>
                                          <p:attrName>style.visibility</p:attrName>
                                        </p:attrNameLst>
                                      </p:cBhvr>
                                      <p:to>
                                        <p:strVal val="hidden"/>
                                      </p:to>
                                    </p:set>
                                  </p:childTnLst>
                                </p:cTn>
                              </p:par>
                              <p:par>
                                <p:cTn id="171" presetID="1" presetClass="exit" presetSubtype="0" fill="hold" grpId="0" nodeType="withEffect">
                                  <p:stCondLst>
                                    <p:cond delay="0"/>
                                  </p:stCondLst>
                                  <p:childTnLst>
                                    <p:set>
                                      <p:cBhvr>
                                        <p:cTn id="172"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9" grpId="0"/>
      <p:bldP spid="29" grpId="1"/>
      <p:bldP spid="30" grpId="0" animBg="1"/>
      <p:bldP spid="31" grpId="0" animBg="1"/>
      <p:bldP spid="33" grpId="0" animBg="1"/>
      <p:bldP spid="34" grpId="0" animBg="1"/>
      <p:bldP spid="1055" grpId="0"/>
      <p:bldP spid="1055" grpId="1"/>
      <p:bldP spid="1056" grpId="0"/>
      <p:bldP spid="1056" grpId="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320F444-498F-4614-8B7C-FA055BC2BA74}"/>
              </a:ext>
            </a:extLst>
          </p:cNvPr>
          <p:cNvGrpSpPr/>
          <p:nvPr/>
        </p:nvGrpSpPr>
        <p:grpSpPr>
          <a:xfrm>
            <a:off x="-222609" y="-1270454"/>
            <a:ext cx="12458700" cy="6175623"/>
            <a:chOff x="0" y="-1457325"/>
            <a:chExt cx="12458700" cy="6175623"/>
          </a:xfrm>
        </p:grpSpPr>
        <p:pic>
          <p:nvPicPr>
            <p:cNvPr id="5" name="Picture 4">
              <a:extLst>
                <a:ext uri="{FF2B5EF4-FFF2-40B4-BE49-F238E27FC236}">
                  <a16:creationId xmlns:a16="http://schemas.microsoft.com/office/drawing/2014/main" id="{41B3DC52-3E05-FA6A-C14C-8D64BF3CF1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36773"/>
              <a:ext cx="11893432" cy="6155071"/>
            </a:xfrm>
            <a:prstGeom prst="rect">
              <a:avLst/>
            </a:prstGeom>
          </p:spPr>
        </p:pic>
        <p:sp>
          <p:nvSpPr>
            <p:cNvPr id="6" name="Rectangle 5">
              <a:extLst>
                <a:ext uri="{FF2B5EF4-FFF2-40B4-BE49-F238E27FC236}">
                  <a16:creationId xmlns:a16="http://schemas.microsoft.com/office/drawing/2014/main" id="{A775DCF3-86E3-8F1F-568B-B118C40C2CED}"/>
                </a:ext>
              </a:extLst>
            </p:cNvPr>
            <p:cNvSpPr/>
            <p:nvPr/>
          </p:nvSpPr>
          <p:spPr>
            <a:xfrm>
              <a:off x="0" y="-1457325"/>
              <a:ext cx="1676400" cy="5781675"/>
            </a:xfrm>
            <a:prstGeom prst="rect">
              <a:avLst/>
            </a:prstGeom>
            <a:solidFill>
              <a:srgbClr val="FFF5E0"/>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B0663C5-A175-8041-A817-9323DED689B1}"/>
                </a:ext>
              </a:extLst>
            </p:cNvPr>
            <p:cNvSpPr/>
            <p:nvPr/>
          </p:nvSpPr>
          <p:spPr>
            <a:xfrm>
              <a:off x="10591801" y="-304800"/>
              <a:ext cx="1866899" cy="2724150"/>
            </a:xfrm>
            <a:prstGeom prst="rect">
              <a:avLst/>
            </a:prstGeom>
            <a:solidFill>
              <a:srgbClr val="FFF5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6F9EFB9-32E6-055A-BC95-01D1E891D5AC}"/>
                </a:ext>
              </a:extLst>
            </p:cNvPr>
            <p:cNvSpPr/>
            <p:nvPr/>
          </p:nvSpPr>
          <p:spPr>
            <a:xfrm>
              <a:off x="1809750" y="3493507"/>
              <a:ext cx="1676400" cy="923925"/>
            </a:xfrm>
            <a:prstGeom prst="rect">
              <a:avLst/>
            </a:prstGeom>
            <a:blipFill dpi="0" rotWithShape="1">
              <a:blip r:embed="rId4"/>
              <a:srcRect/>
              <a:tile tx="-349250" ty="-336550" sx="100000" sy="77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Manual Operation 8">
              <a:extLst>
                <a:ext uri="{FF2B5EF4-FFF2-40B4-BE49-F238E27FC236}">
                  <a16:creationId xmlns:a16="http://schemas.microsoft.com/office/drawing/2014/main" id="{441A6F04-ABF7-A826-CA24-649E8EA7DA3D}"/>
                </a:ext>
              </a:extLst>
            </p:cNvPr>
            <p:cNvSpPr/>
            <p:nvPr/>
          </p:nvSpPr>
          <p:spPr>
            <a:xfrm rot="16200000">
              <a:off x="-556462" y="796088"/>
              <a:ext cx="5761123" cy="1295400"/>
            </a:xfrm>
            <a:prstGeom prst="flowChartManualOperation">
              <a:avLst/>
            </a:prstGeom>
            <a:solidFill>
              <a:srgbClr val="FFF5E0"/>
            </a:solidFill>
            <a:ln w="9525">
              <a:solidFill>
                <a:srgbClr val="34231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Manual Input 9">
              <a:extLst>
                <a:ext uri="{FF2B5EF4-FFF2-40B4-BE49-F238E27FC236}">
                  <a16:creationId xmlns:a16="http://schemas.microsoft.com/office/drawing/2014/main" id="{9DD95D5E-3BDD-C5B2-0768-F07F8621424A}"/>
                </a:ext>
              </a:extLst>
            </p:cNvPr>
            <p:cNvSpPr/>
            <p:nvPr/>
          </p:nvSpPr>
          <p:spPr>
            <a:xfrm rot="16200000" flipH="1">
              <a:off x="4482029" y="2467704"/>
              <a:ext cx="382040" cy="2085977"/>
            </a:xfrm>
            <a:prstGeom prst="flowChartManualInput">
              <a:avLst/>
            </a:prstGeom>
            <a:solidFill>
              <a:srgbClr val="0F0C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Manual Input 10">
              <a:extLst>
                <a:ext uri="{FF2B5EF4-FFF2-40B4-BE49-F238E27FC236}">
                  <a16:creationId xmlns:a16="http://schemas.microsoft.com/office/drawing/2014/main" id="{EC5554F8-A4A7-9517-349F-FF5ABBCC46B7}"/>
                </a:ext>
              </a:extLst>
            </p:cNvPr>
            <p:cNvSpPr/>
            <p:nvPr/>
          </p:nvSpPr>
          <p:spPr>
            <a:xfrm>
              <a:off x="3456333" y="3015495"/>
              <a:ext cx="731354" cy="551005"/>
            </a:xfrm>
            <a:prstGeom prst="flowChartManualInput">
              <a:avLst/>
            </a:prstGeom>
            <a:solidFill>
              <a:srgbClr val="CCCCCC"/>
            </a:solidFill>
            <a:ln>
              <a:solidFill>
                <a:srgbClr val="6D6E6F"/>
              </a:solidFill>
            </a:ln>
            <a:scene3d>
              <a:camera prst="isometricRightUp">
                <a:rot lat="18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17612222-C9AB-C0A5-13FD-A052D2F219A5}"/>
              </a:ext>
            </a:extLst>
          </p:cNvPr>
          <p:cNvGrpSpPr/>
          <p:nvPr/>
        </p:nvGrpSpPr>
        <p:grpSpPr>
          <a:xfrm>
            <a:off x="5934174" y="2280580"/>
            <a:ext cx="1162050" cy="1119863"/>
            <a:chOff x="7954133" y="3385451"/>
            <a:chExt cx="1879355" cy="1499337"/>
          </a:xfrm>
        </p:grpSpPr>
        <p:sp>
          <p:nvSpPr>
            <p:cNvPr id="13" name="Cube 12">
              <a:extLst>
                <a:ext uri="{FF2B5EF4-FFF2-40B4-BE49-F238E27FC236}">
                  <a16:creationId xmlns:a16="http://schemas.microsoft.com/office/drawing/2014/main" id="{8481E87C-6C74-F5F9-F320-42239479C392}"/>
                </a:ext>
              </a:extLst>
            </p:cNvPr>
            <p:cNvSpPr/>
            <p:nvPr/>
          </p:nvSpPr>
          <p:spPr>
            <a:xfrm>
              <a:off x="7954133" y="3385451"/>
              <a:ext cx="1810774" cy="1499337"/>
            </a:xfrm>
            <a:prstGeom prst="cube">
              <a:avLst/>
            </a:prstGeom>
            <a:solidFill>
              <a:srgbClr val="C00000"/>
            </a:solidFill>
            <a:ln w="952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9FECC4E9-FC43-9CDA-ABB3-E34E23EC9B2D}"/>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a:ln w="9525">
              <a:noFill/>
            </a:ln>
          </p:spPr>
        </p:pic>
        <p:sp>
          <p:nvSpPr>
            <p:cNvPr id="15" name="Block Arc 14">
              <a:extLst>
                <a:ext uri="{FF2B5EF4-FFF2-40B4-BE49-F238E27FC236}">
                  <a16:creationId xmlns:a16="http://schemas.microsoft.com/office/drawing/2014/main" id="{8B5C0E59-8323-8BF2-DB63-E949D016ABEB}"/>
                </a:ext>
              </a:extLst>
            </p:cNvPr>
            <p:cNvSpPr/>
            <p:nvPr/>
          </p:nvSpPr>
          <p:spPr>
            <a:xfrm rot="10343854">
              <a:off x="9410701" y="3418534"/>
              <a:ext cx="422787" cy="691658"/>
            </a:xfrm>
            <a:prstGeom prst="blockArc">
              <a:avLst>
                <a:gd name="adj1" fmla="val 7132485"/>
                <a:gd name="adj2" fmla="val 20724167"/>
                <a:gd name="adj3" fmla="val 17396"/>
              </a:avLst>
            </a:prstGeom>
            <a:solidFill>
              <a:srgbClr val="000000"/>
            </a:solidFill>
            <a:ln w="9525">
              <a:solidFill>
                <a:schemeClr val="accent2">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sp>
          <p:nvSpPr>
            <p:cNvPr id="16" name="Parallelogram 15">
              <a:extLst>
                <a:ext uri="{FF2B5EF4-FFF2-40B4-BE49-F238E27FC236}">
                  <a16:creationId xmlns:a16="http://schemas.microsoft.com/office/drawing/2014/main" id="{5B4955C5-2B6F-CB5C-1F32-1CED01A56C4F}"/>
                </a:ext>
              </a:extLst>
            </p:cNvPr>
            <p:cNvSpPr/>
            <p:nvPr/>
          </p:nvSpPr>
          <p:spPr>
            <a:xfrm>
              <a:off x="8055610" y="3421380"/>
              <a:ext cx="1604010" cy="293370"/>
            </a:xfrm>
            <a:prstGeom prst="parallelogram">
              <a:avLst>
                <a:gd name="adj" fmla="val 99026"/>
              </a:avLst>
            </a:prstGeom>
            <a:solidFill>
              <a:srgbClr val="C00000"/>
            </a:solidFill>
            <a:ln w="9525">
              <a:solidFill>
                <a:schemeClr val="accent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7" name="Group 16">
            <a:extLst>
              <a:ext uri="{FF2B5EF4-FFF2-40B4-BE49-F238E27FC236}">
                <a16:creationId xmlns:a16="http://schemas.microsoft.com/office/drawing/2014/main" id="{B409EBE5-A1C8-E3A3-1118-2CEB628D52B0}"/>
              </a:ext>
            </a:extLst>
          </p:cNvPr>
          <p:cNvGrpSpPr/>
          <p:nvPr/>
        </p:nvGrpSpPr>
        <p:grpSpPr>
          <a:xfrm>
            <a:off x="7369844" y="2826108"/>
            <a:ext cx="1146300" cy="582464"/>
            <a:chOff x="5445025" y="4921153"/>
            <a:chExt cx="1146300" cy="582464"/>
          </a:xfrm>
        </p:grpSpPr>
        <p:grpSp>
          <p:nvGrpSpPr>
            <p:cNvPr id="18" name="Group 17">
              <a:extLst>
                <a:ext uri="{FF2B5EF4-FFF2-40B4-BE49-F238E27FC236}">
                  <a16:creationId xmlns:a16="http://schemas.microsoft.com/office/drawing/2014/main" id="{3E4CB628-4EAC-341C-7E4A-D4DACE547E4C}"/>
                </a:ext>
              </a:extLst>
            </p:cNvPr>
            <p:cNvGrpSpPr/>
            <p:nvPr/>
          </p:nvGrpSpPr>
          <p:grpSpPr>
            <a:xfrm>
              <a:off x="5445025" y="4921153"/>
              <a:ext cx="1146300" cy="582464"/>
              <a:chOff x="4133610" y="1855168"/>
              <a:chExt cx="1719477" cy="910892"/>
            </a:xfrm>
          </p:grpSpPr>
          <p:sp>
            <p:nvSpPr>
              <p:cNvPr id="20" name="Cube 19">
                <a:extLst>
                  <a:ext uri="{FF2B5EF4-FFF2-40B4-BE49-F238E27FC236}">
                    <a16:creationId xmlns:a16="http://schemas.microsoft.com/office/drawing/2014/main" id="{F86CA7A1-30B3-EAC9-ED5D-54A72CC1D438}"/>
                  </a:ext>
                </a:extLst>
              </p:cNvPr>
              <p:cNvSpPr/>
              <p:nvPr/>
            </p:nvSpPr>
            <p:spPr>
              <a:xfrm>
                <a:off x="4133610" y="1855168"/>
                <a:ext cx="1712797" cy="910892"/>
              </a:xfrm>
              <a:prstGeom prst="cube">
                <a:avLst>
                  <a:gd name="adj" fmla="val 50195"/>
                </a:avLst>
              </a:prstGeom>
              <a:solidFill>
                <a:srgbClr val="0033CC"/>
              </a:solidFill>
              <a:ln>
                <a:solidFill>
                  <a:srgbClr val="0F0C09"/>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Block Arc 20">
                <a:extLst>
                  <a:ext uri="{FF2B5EF4-FFF2-40B4-BE49-F238E27FC236}">
                    <a16:creationId xmlns:a16="http://schemas.microsoft.com/office/drawing/2014/main" id="{A6E1584C-B01F-D88A-3190-76794A123D19}"/>
                  </a:ext>
                </a:extLst>
              </p:cNvPr>
              <p:cNvSpPr/>
              <p:nvPr/>
            </p:nvSpPr>
            <p:spPr>
              <a:xfrm rot="10343854">
                <a:off x="5466267" y="1877716"/>
                <a:ext cx="386820" cy="691658"/>
              </a:xfrm>
              <a:prstGeom prst="blockArc">
                <a:avLst>
                  <a:gd name="adj1" fmla="val 7132485"/>
                  <a:gd name="adj2" fmla="val 20724167"/>
                  <a:gd name="adj3" fmla="val 17396"/>
                </a:avLst>
              </a:prstGeom>
              <a:solidFill>
                <a:srgbClr val="000000"/>
              </a:solidFill>
              <a:ln>
                <a:solidFill>
                  <a:srgbClr val="0F0C09"/>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FE31C36E-0CB2-F5E2-31CF-0D08631A1346}"/>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5762800" y="5153273"/>
              <a:ext cx="255375" cy="350344"/>
            </a:xfrm>
            <a:prstGeom prst="rect">
              <a:avLst/>
            </a:prstGeom>
            <a:ln>
              <a:solidFill>
                <a:srgbClr val="0F0C09"/>
              </a:solidFill>
            </a:ln>
            <a:scene3d>
              <a:camera prst="perspectiveRelaxed"/>
              <a:lightRig rig="threePt" dir="t"/>
            </a:scene3d>
          </p:spPr>
        </p:pic>
      </p:grpSp>
      <p:sp>
        <p:nvSpPr>
          <p:cNvPr id="22" name="Rectangle 21">
            <a:extLst>
              <a:ext uri="{FF2B5EF4-FFF2-40B4-BE49-F238E27FC236}">
                <a16:creationId xmlns:a16="http://schemas.microsoft.com/office/drawing/2014/main" id="{2512F873-EC46-DA27-9000-70310A9C85ED}"/>
              </a:ext>
            </a:extLst>
          </p:cNvPr>
          <p:cNvSpPr/>
          <p:nvPr/>
        </p:nvSpPr>
        <p:spPr>
          <a:xfrm>
            <a:off x="3281090" y="3799539"/>
            <a:ext cx="2168247" cy="551005"/>
          </a:xfrm>
          <a:prstGeom prst="rect">
            <a:avLst/>
          </a:prstGeom>
          <a:solidFill>
            <a:srgbClr val="F2F2F2"/>
          </a:solidFill>
          <a:ln w="6350">
            <a:solidFill>
              <a:srgbClr val="6D6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491AC08B-1F57-34EC-C1D3-A497DA4CB6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48" y="-150584"/>
            <a:ext cx="1162231" cy="1672996"/>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24" name="Picture 23">
            <a:extLst>
              <a:ext uri="{FF2B5EF4-FFF2-40B4-BE49-F238E27FC236}">
                <a16:creationId xmlns:a16="http://schemas.microsoft.com/office/drawing/2014/main" id="{36C8B9BD-4CCF-4AAE-DB25-97F700EC3BA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38014" y="0"/>
            <a:ext cx="1712128" cy="1280108"/>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25" name="Picture 24" descr="A screenshot of a computer&#10;&#10;Description automatically generated">
            <a:extLst>
              <a:ext uri="{FF2B5EF4-FFF2-40B4-BE49-F238E27FC236}">
                <a16:creationId xmlns:a16="http://schemas.microsoft.com/office/drawing/2014/main" id="{B9B386F8-260A-3555-C6C8-725949692AA0}"/>
              </a:ext>
            </a:extLst>
          </p:cNvPr>
          <p:cNvPicPr>
            <a:picLocks noChangeAspect="1"/>
          </p:cNvPicPr>
          <p:nvPr/>
        </p:nvPicPr>
        <p:blipFill>
          <a:blip r:embed="rId10"/>
          <a:stretch>
            <a:fillRect/>
          </a:stretch>
        </p:blipFill>
        <p:spPr>
          <a:xfrm>
            <a:off x="3489876" y="196664"/>
            <a:ext cx="1153216" cy="833686"/>
          </a:xfrm>
          <a:prstGeom prst="rect">
            <a:avLst/>
          </a:prstGeom>
          <a:ln w="9525">
            <a:solidFill>
              <a:schemeClr val="accent5">
                <a:lumMod val="20000"/>
                <a:lumOff val="80000"/>
              </a:schemeClr>
            </a:solidFill>
          </a:ln>
        </p:spPr>
      </p:pic>
      <p:pic>
        <p:nvPicPr>
          <p:cNvPr id="26" name="Picture 25">
            <a:extLst>
              <a:ext uri="{FF2B5EF4-FFF2-40B4-BE49-F238E27FC236}">
                <a16:creationId xmlns:a16="http://schemas.microsoft.com/office/drawing/2014/main" id="{652AFFA7-234D-733F-CF79-9FEA26B2E7E1}"/>
              </a:ext>
            </a:extLst>
          </p:cNvPr>
          <p:cNvPicPr>
            <a:picLocks noChangeAspect="1"/>
          </p:cNvPicPr>
          <p:nvPr/>
        </p:nvPicPr>
        <p:blipFill>
          <a:blip r:embed="rId11"/>
          <a:stretch>
            <a:fillRect/>
          </a:stretch>
        </p:blipFill>
        <p:spPr>
          <a:xfrm>
            <a:off x="0" y="1740821"/>
            <a:ext cx="1047614" cy="1227009"/>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2" name="Picture 1" descr="A screenshot of a computer&#10;&#10;Description automatically generated">
            <a:extLst>
              <a:ext uri="{FF2B5EF4-FFF2-40B4-BE49-F238E27FC236}">
                <a16:creationId xmlns:a16="http://schemas.microsoft.com/office/drawing/2014/main" id="{572E42A6-05F1-B59F-6464-28A99D2A5D22}"/>
              </a:ext>
            </a:extLst>
          </p:cNvPr>
          <p:cNvPicPr>
            <a:picLocks noChangeAspect="1"/>
          </p:cNvPicPr>
          <p:nvPr/>
        </p:nvPicPr>
        <p:blipFill>
          <a:blip r:embed="rId10"/>
          <a:stretch>
            <a:fillRect/>
          </a:stretch>
        </p:blipFill>
        <p:spPr>
          <a:xfrm>
            <a:off x="3489876" y="196664"/>
            <a:ext cx="1153216" cy="833686"/>
          </a:xfrm>
          <a:prstGeom prst="rect">
            <a:avLst/>
          </a:prstGeom>
          <a:ln w="9525">
            <a:solidFill>
              <a:schemeClr val="accent5">
                <a:lumMod val="20000"/>
                <a:lumOff val="80000"/>
              </a:schemeClr>
            </a:solidFill>
          </a:ln>
        </p:spPr>
      </p:pic>
      <p:sp>
        <p:nvSpPr>
          <p:cNvPr id="30" name="Parallelogram 29">
            <a:extLst>
              <a:ext uri="{FF2B5EF4-FFF2-40B4-BE49-F238E27FC236}">
                <a16:creationId xmlns:a16="http://schemas.microsoft.com/office/drawing/2014/main" id="{586B692D-4588-A6B1-A3E3-18781053760B}"/>
              </a:ext>
            </a:extLst>
          </p:cNvPr>
          <p:cNvSpPr/>
          <p:nvPr/>
        </p:nvSpPr>
        <p:spPr>
          <a:xfrm>
            <a:off x="5997499" y="2307416"/>
            <a:ext cx="991798" cy="219120"/>
          </a:xfrm>
          <a:prstGeom prst="parallelogram">
            <a:avLst>
              <a:gd name="adj" fmla="val 99026"/>
            </a:avLst>
          </a:prstGeom>
          <a:solidFill>
            <a:srgbClr val="0F0C09"/>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1" name="Flowchart: Data 30">
            <a:extLst>
              <a:ext uri="{FF2B5EF4-FFF2-40B4-BE49-F238E27FC236}">
                <a16:creationId xmlns:a16="http://schemas.microsoft.com/office/drawing/2014/main" id="{71882CC6-9C4F-A534-4E31-C7E71D11A047}"/>
              </a:ext>
            </a:extLst>
          </p:cNvPr>
          <p:cNvSpPr/>
          <p:nvPr/>
        </p:nvSpPr>
        <p:spPr>
          <a:xfrm flipH="1">
            <a:off x="6006741" y="1766811"/>
            <a:ext cx="1022426" cy="508199"/>
          </a:xfrm>
          <a:prstGeom prst="flowChartInputOutput">
            <a:avLst/>
          </a:prstGeom>
          <a:solidFill>
            <a:srgbClr val="C00000"/>
          </a:solidFill>
          <a:ln w="9525">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arallelogram 32">
            <a:extLst>
              <a:ext uri="{FF2B5EF4-FFF2-40B4-BE49-F238E27FC236}">
                <a16:creationId xmlns:a16="http://schemas.microsoft.com/office/drawing/2014/main" id="{DA2D2FFA-68DE-5EC5-5ACD-91E85A73A989}"/>
              </a:ext>
            </a:extLst>
          </p:cNvPr>
          <p:cNvSpPr/>
          <p:nvPr/>
        </p:nvSpPr>
        <p:spPr>
          <a:xfrm>
            <a:off x="7449308" y="2836916"/>
            <a:ext cx="1002887" cy="267479"/>
          </a:xfrm>
          <a:prstGeom prst="parallelogram">
            <a:avLst>
              <a:gd name="adj" fmla="val 99026"/>
            </a:avLst>
          </a:prstGeom>
          <a:solidFill>
            <a:srgbClr val="0F0C09"/>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Flowchart: Data 33">
            <a:extLst>
              <a:ext uri="{FF2B5EF4-FFF2-40B4-BE49-F238E27FC236}">
                <a16:creationId xmlns:a16="http://schemas.microsoft.com/office/drawing/2014/main" id="{067EC220-8CEB-EFAE-3CFA-66637D2738C0}"/>
              </a:ext>
            </a:extLst>
          </p:cNvPr>
          <p:cNvSpPr/>
          <p:nvPr/>
        </p:nvSpPr>
        <p:spPr>
          <a:xfrm flipH="1">
            <a:off x="7461187" y="2316863"/>
            <a:ext cx="1050504" cy="508199"/>
          </a:xfrm>
          <a:prstGeom prst="flowChartInputOutput">
            <a:avLst/>
          </a:prstGeom>
          <a:solidFill>
            <a:srgbClr val="0029A4"/>
          </a:solidFill>
          <a:ln>
            <a:solidFill>
              <a:srgbClr val="0F0C0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0" name="Picture 6" descr="Vector Garbage Garbage Heap Cartoon Garbage Png Transparent Clipart Images">
            <a:extLst>
              <a:ext uri="{FF2B5EF4-FFF2-40B4-BE49-F238E27FC236}">
                <a16:creationId xmlns:a16="http://schemas.microsoft.com/office/drawing/2014/main" id="{BEEA0415-9AF3-C63A-A234-73BAAC32CD2F}"/>
              </a:ext>
            </a:extLst>
          </p:cNvPr>
          <p:cNvPicPr>
            <a:picLocks noChangeAspect="1" noChangeArrowheads="1"/>
          </p:cNvPicPr>
          <p:nvPr/>
        </p:nvPicPr>
        <p:blipFill>
          <a:blip r:embed="rId12">
            <a:alphaModFix/>
            <a:grayscl/>
            <a:extLst>
              <a:ext uri="{28A0092B-C50C-407E-A947-70E740481C1C}">
                <a14:useLocalDpi xmlns:a14="http://schemas.microsoft.com/office/drawing/2010/main" val="0"/>
              </a:ext>
            </a:extLst>
          </a:blip>
          <a:srcRect/>
          <a:stretch>
            <a:fillRect/>
          </a:stretch>
        </p:blipFill>
        <p:spPr bwMode="auto">
          <a:xfrm>
            <a:off x="-34887" y="3677219"/>
            <a:ext cx="1974176" cy="3058461"/>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12" descr="57 Free Sandwich Clipart - Cliparting.com">
            <a:extLst>
              <a:ext uri="{FF2B5EF4-FFF2-40B4-BE49-F238E27FC236}">
                <a16:creationId xmlns:a16="http://schemas.microsoft.com/office/drawing/2014/main" id="{D999B0EC-D409-9B0E-CD27-62B35F503F0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6635" y="4609036"/>
            <a:ext cx="459748" cy="375844"/>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12" descr="57 Free Sandwich Clipart - Cliparting.com">
            <a:extLst>
              <a:ext uri="{FF2B5EF4-FFF2-40B4-BE49-F238E27FC236}">
                <a16:creationId xmlns:a16="http://schemas.microsoft.com/office/drawing/2014/main" id="{2C1C707B-0A7B-8F6E-88BE-1509FEC71DC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0421" y="4405544"/>
            <a:ext cx="459269" cy="375453"/>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6" descr="Apple Cartoon Fruit Cartoon Of Apples Transparent | My XXX Hot Girl">
            <a:extLst>
              <a:ext uri="{FF2B5EF4-FFF2-40B4-BE49-F238E27FC236}">
                <a16:creationId xmlns:a16="http://schemas.microsoft.com/office/drawing/2014/main" id="{610DE61B-5B9D-DAEA-466A-B2B7580DD4A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20261159" flipH="1">
            <a:off x="1223682" y="4346263"/>
            <a:ext cx="354453" cy="354453"/>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6" descr="Apple Cartoon Fruit Cartoon Of Apples Transparent | My XXX Hot Girl">
            <a:extLst>
              <a:ext uri="{FF2B5EF4-FFF2-40B4-BE49-F238E27FC236}">
                <a16:creationId xmlns:a16="http://schemas.microsoft.com/office/drawing/2014/main" id="{59DC69FF-93DE-D3DB-F01A-A4C0C8BDAD2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648922" flipH="1">
            <a:off x="1072199" y="4516736"/>
            <a:ext cx="394758" cy="394758"/>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16" descr="Celery, celery stalk, celery stick, leafy green, leafy vegetable icon">
            <a:extLst>
              <a:ext uri="{FF2B5EF4-FFF2-40B4-BE49-F238E27FC236}">
                <a16:creationId xmlns:a16="http://schemas.microsoft.com/office/drawing/2014/main" id="{ABE3A0E9-8C4C-4E7E-9309-79DDEF7386D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471751" y="4445384"/>
            <a:ext cx="350062" cy="358942"/>
          </a:xfrm>
          <a:prstGeom prst="rect">
            <a:avLst/>
          </a:prstGeom>
          <a:noFill/>
          <a:extLst>
            <a:ext uri="{909E8E84-426E-40DD-AFC4-6F175D3DCCD1}">
              <a14:hiddenFill xmlns:a14="http://schemas.microsoft.com/office/drawing/2010/main">
                <a:solidFill>
                  <a:srgbClr val="FFFFFF"/>
                </a:solidFill>
              </a14:hiddenFill>
            </a:ext>
          </a:extLst>
        </p:spPr>
      </p:pic>
      <p:pic>
        <p:nvPicPr>
          <p:cNvPr id="1051" name="Picture 16" descr="Celery, celery stalk, celery stick, leafy green, leafy vegetable icon">
            <a:extLst>
              <a:ext uri="{FF2B5EF4-FFF2-40B4-BE49-F238E27FC236}">
                <a16:creationId xmlns:a16="http://schemas.microsoft.com/office/drawing/2014/main" id="{625249C0-3D27-B3BF-A1A9-7A77B85983F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2089720">
            <a:off x="1376303" y="4601525"/>
            <a:ext cx="350062" cy="358942"/>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B0C97ACB-0C4C-9E31-C9D2-73995B9F9AF1}"/>
              </a:ext>
            </a:extLst>
          </p:cNvPr>
          <p:cNvGrpSpPr/>
          <p:nvPr/>
        </p:nvGrpSpPr>
        <p:grpSpPr>
          <a:xfrm flipH="1">
            <a:off x="3294610" y="854948"/>
            <a:ext cx="3022333" cy="5191385"/>
            <a:chOff x="13030386" y="-1508177"/>
            <a:chExt cx="5183803" cy="8954031"/>
          </a:xfrm>
        </p:grpSpPr>
        <p:sp>
          <p:nvSpPr>
            <p:cNvPr id="35" name="Oval 34">
              <a:extLst>
                <a:ext uri="{FF2B5EF4-FFF2-40B4-BE49-F238E27FC236}">
                  <a16:creationId xmlns:a16="http://schemas.microsoft.com/office/drawing/2014/main" id="{25659B6B-6D13-7D10-9B98-3860A9662B1B}"/>
                </a:ext>
              </a:extLst>
            </p:cNvPr>
            <p:cNvSpPr/>
            <p:nvPr/>
          </p:nvSpPr>
          <p:spPr>
            <a:xfrm>
              <a:off x="16070449" y="-192505"/>
              <a:ext cx="990330" cy="1515263"/>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6" name="Picture 2">
              <a:extLst>
                <a:ext uri="{FF2B5EF4-FFF2-40B4-BE49-F238E27FC236}">
                  <a16:creationId xmlns:a16="http://schemas.microsoft.com/office/drawing/2014/main" id="{150F2EC7-DEA3-0F70-AF64-C585773CE35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3030386" y="-1508177"/>
              <a:ext cx="5183803" cy="8954031"/>
            </a:xfrm>
            <a:prstGeom prst="rect">
              <a:avLst/>
            </a:prstGeom>
            <a:noFill/>
            <a:extLst>
              <a:ext uri="{909E8E84-426E-40DD-AFC4-6F175D3DCCD1}">
                <a14:hiddenFill xmlns:a14="http://schemas.microsoft.com/office/drawing/2010/main">
                  <a:solidFill>
                    <a:srgbClr val="FFFFFF"/>
                  </a:solidFill>
                </a14:hiddenFill>
              </a:ext>
            </a:extLst>
          </p:spPr>
        </p:pic>
      </p:grpSp>
      <p:sp>
        <p:nvSpPr>
          <p:cNvPr id="45" name="Speech Bubble: Oval 44">
            <a:extLst>
              <a:ext uri="{FF2B5EF4-FFF2-40B4-BE49-F238E27FC236}">
                <a16:creationId xmlns:a16="http://schemas.microsoft.com/office/drawing/2014/main" id="{AE6F19C7-2B8D-A201-912F-DD0F6ABBB7E9}"/>
              </a:ext>
            </a:extLst>
          </p:cNvPr>
          <p:cNvSpPr/>
          <p:nvPr/>
        </p:nvSpPr>
        <p:spPr>
          <a:xfrm>
            <a:off x="5504404" y="-19311"/>
            <a:ext cx="6166419" cy="2196423"/>
          </a:xfrm>
          <a:prstGeom prst="wedgeEllipseCallout">
            <a:avLst>
              <a:gd name="adj1" fmla="val -62883"/>
              <a:gd name="adj2" fmla="val 45732"/>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961942B4-9C65-79DE-4BCE-7E4AA8EC004A}"/>
              </a:ext>
            </a:extLst>
          </p:cNvPr>
          <p:cNvSpPr txBox="1"/>
          <p:nvPr/>
        </p:nvSpPr>
        <p:spPr>
          <a:xfrm>
            <a:off x="5684734" y="609377"/>
            <a:ext cx="5823996" cy="1015663"/>
          </a:xfrm>
          <a:prstGeom prst="rect">
            <a:avLst/>
          </a:prstGeom>
          <a:noFill/>
        </p:spPr>
        <p:txBody>
          <a:bodyPr wrap="square" rtlCol="0">
            <a:spAutoFit/>
          </a:bodyPr>
          <a:lstStyle/>
          <a:p>
            <a:pPr algn="ctr"/>
            <a:r>
              <a:rPr lang="en-US" sz="2000" dirty="0">
                <a:solidFill>
                  <a:schemeClr val="bg1"/>
                </a:solidFill>
                <a:latin typeface="+mj-lt"/>
              </a:rPr>
              <a:t>Don’t worry. We’ll leave a note on the forms next Saturday to remind Saturday Program Staff to leave all food in the designated refrigeration unit</a:t>
            </a:r>
          </a:p>
        </p:txBody>
      </p:sp>
      <p:pic>
        <p:nvPicPr>
          <p:cNvPr id="53" name="Picture 52">
            <a:extLst>
              <a:ext uri="{FF2B5EF4-FFF2-40B4-BE49-F238E27FC236}">
                <a16:creationId xmlns:a16="http://schemas.microsoft.com/office/drawing/2014/main" id="{29B056C0-9E4B-35AB-9EF9-3A0AB92DA766}"/>
              </a:ext>
            </a:extLst>
          </p:cNvPr>
          <p:cNvPicPr>
            <a:picLocks noChangeAspect="1"/>
          </p:cNvPicPr>
          <p:nvPr/>
        </p:nvPicPr>
        <p:blipFill rotWithShape="1">
          <a:blip r:embed="rId17"/>
          <a:srcRect l="1652" t="1323"/>
          <a:stretch/>
        </p:blipFill>
        <p:spPr>
          <a:xfrm>
            <a:off x="6636702" y="2253728"/>
            <a:ext cx="5112899" cy="3917022"/>
          </a:xfrm>
          <a:prstGeom prst="rect">
            <a:avLst/>
          </a:prstGeom>
        </p:spPr>
      </p:pic>
      <p:grpSp>
        <p:nvGrpSpPr>
          <p:cNvPr id="56" name="Group 55">
            <a:extLst>
              <a:ext uri="{FF2B5EF4-FFF2-40B4-BE49-F238E27FC236}">
                <a16:creationId xmlns:a16="http://schemas.microsoft.com/office/drawing/2014/main" id="{85B3E8B0-6D1A-94FE-2E68-41DE61A3FB79}"/>
              </a:ext>
            </a:extLst>
          </p:cNvPr>
          <p:cNvGrpSpPr/>
          <p:nvPr/>
        </p:nvGrpSpPr>
        <p:grpSpPr>
          <a:xfrm>
            <a:off x="8571473" y="3464550"/>
            <a:ext cx="1766541" cy="1881987"/>
            <a:chOff x="8571473" y="3464550"/>
            <a:chExt cx="1766541" cy="1881987"/>
          </a:xfrm>
        </p:grpSpPr>
        <p:pic>
          <p:nvPicPr>
            <p:cNvPr id="54" name="Picture 2" descr="Post-it note Paper Sticker Clip art - sticky notes png download - 1789*1906 - Free Transparent ...">
              <a:extLst>
                <a:ext uri="{FF2B5EF4-FFF2-40B4-BE49-F238E27FC236}">
                  <a16:creationId xmlns:a16="http://schemas.microsoft.com/office/drawing/2014/main" id="{04472A64-7892-0FC3-F618-BF325DDE05B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19724242">
              <a:off x="8571473" y="3464550"/>
              <a:ext cx="1766541" cy="1881987"/>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0E8A7648-998B-971C-8384-6068CEF6D2E0}"/>
                </a:ext>
              </a:extLst>
            </p:cNvPr>
            <p:cNvSpPr txBox="1"/>
            <p:nvPr/>
          </p:nvSpPr>
          <p:spPr>
            <a:xfrm rot="19425495">
              <a:off x="8738743" y="3664271"/>
              <a:ext cx="1467647" cy="1600438"/>
            </a:xfrm>
            <a:prstGeom prst="rect">
              <a:avLst/>
            </a:prstGeom>
            <a:noFill/>
          </p:spPr>
          <p:txBody>
            <a:bodyPr wrap="square" rtlCol="0">
              <a:spAutoFit/>
            </a:bodyPr>
            <a:lstStyle/>
            <a:p>
              <a:r>
                <a:rPr lang="en-US" sz="1400" dirty="0">
                  <a:solidFill>
                    <a:srgbClr val="0F0C09"/>
                  </a:solidFill>
                  <a:latin typeface="Bradley Hand ITC" panose="03070402050302030203" pitchFamily="66" charset="0"/>
                </a:rPr>
                <a:t>Please leave all leftovers in designated refrigeration unit. Thank you!</a:t>
              </a:r>
            </a:p>
            <a:p>
              <a:r>
                <a:rPr lang="en-US" sz="1400" dirty="0">
                  <a:solidFill>
                    <a:srgbClr val="0F0C09"/>
                  </a:solidFill>
                  <a:latin typeface="Bradley Hand ITC" panose="03070402050302030203" pitchFamily="66" charset="0"/>
                </a:rPr>
                <a:t>-Management</a:t>
              </a:r>
            </a:p>
          </p:txBody>
        </p:sp>
      </p:grpSp>
    </p:spTree>
    <p:custDataLst>
      <p:tags r:id="rId1"/>
    </p:custDataLst>
    <p:extLst>
      <p:ext uri="{BB962C8B-B14F-4D97-AF65-F5344CB8AC3E}">
        <p14:creationId xmlns:p14="http://schemas.microsoft.com/office/powerpoint/2010/main" val="2027374633"/>
      </p:ext>
    </p:extLst>
  </p:cSld>
  <p:clrMapOvr>
    <a:masterClrMapping/>
  </p:clrMapOvr>
  <mc:AlternateContent xmlns:mc="http://schemas.openxmlformats.org/markup-compatibility/2006" xmlns:p14="http://schemas.microsoft.com/office/powerpoint/2010/main">
    <mc:Choice Requires="p14">
      <p:transition p14:dur="0" advTm="28355"/>
    </mc:Choice>
    <mc:Fallback xmlns="">
      <p:transition advTm="28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 name="Group 92">
            <a:extLst>
              <a:ext uri="{FF2B5EF4-FFF2-40B4-BE49-F238E27FC236}">
                <a16:creationId xmlns:a16="http://schemas.microsoft.com/office/drawing/2014/main" id="{C2EFD94D-D901-718C-A061-D8726D10041E}"/>
              </a:ext>
            </a:extLst>
          </p:cNvPr>
          <p:cNvGrpSpPr/>
          <p:nvPr/>
        </p:nvGrpSpPr>
        <p:grpSpPr>
          <a:xfrm>
            <a:off x="9763806" y="4596685"/>
            <a:ext cx="1568903" cy="1568903"/>
            <a:chOff x="13519377" y="1270642"/>
            <a:chExt cx="1568903" cy="1568903"/>
          </a:xfrm>
        </p:grpSpPr>
        <p:sp>
          <p:nvSpPr>
            <p:cNvPr id="91" name="Flowchart: Connector 90">
              <a:extLst>
                <a:ext uri="{FF2B5EF4-FFF2-40B4-BE49-F238E27FC236}">
                  <a16:creationId xmlns:a16="http://schemas.microsoft.com/office/drawing/2014/main" id="{EFCF8462-E20E-7D04-AABA-3430F9A6AC3C}"/>
                </a:ext>
              </a:extLst>
            </p:cNvPr>
            <p:cNvSpPr/>
            <p:nvPr/>
          </p:nvSpPr>
          <p:spPr>
            <a:xfrm>
              <a:off x="13541829" y="1270642"/>
              <a:ext cx="1524000" cy="1548757"/>
            </a:xfrm>
            <a:prstGeom prst="flowChartConnector">
              <a:avLst/>
            </a:prstGeom>
            <a:solidFill>
              <a:srgbClr val="8000F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0" name="Picture 36" descr="Circle Png - ClipArt Best">
              <a:extLst>
                <a:ext uri="{FF2B5EF4-FFF2-40B4-BE49-F238E27FC236}">
                  <a16:creationId xmlns:a16="http://schemas.microsoft.com/office/drawing/2014/main" id="{7DACF67B-80F4-BFDB-D783-1A8727BE64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19377" y="1270642"/>
              <a:ext cx="1568903" cy="1568903"/>
            </a:xfrm>
            <a:prstGeom prst="rect">
              <a:avLst/>
            </a:prstGeom>
            <a:noFill/>
            <a:extLst>
              <a:ext uri="{909E8E84-426E-40DD-AFC4-6F175D3DCCD1}">
                <a14:hiddenFill xmlns:a14="http://schemas.microsoft.com/office/drawing/2010/main">
                  <a:solidFill>
                    <a:srgbClr val="FFFFFF"/>
                  </a:solidFill>
                </a14:hiddenFill>
              </a:ext>
            </a:extLst>
          </p:spPr>
        </p:pic>
        <p:sp>
          <p:nvSpPr>
            <p:cNvPr id="92" name="TextBox 91">
              <a:extLst>
                <a:ext uri="{FF2B5EF4-FFF2-40B4-BE49-F238E27FC236}">
                  <a16:creationId xmlns:a16="http://schemas.microsoft.com/office/drawing/2014/main" id="{4A6EFA6E-5469-9783-73CB-69FCF01E7CE7}"/>
                </a:ext>
              </a:extLst>
            </p:cNvPr>
            <p:cNvSpPr txBox="1"/>
            <p:nvPr/>
          </p:nvSpPr>
          <p:spPr>
            <a:xfrm>
              <a:off x="13590547" y="1731927"/>
              <a:ext cx="1426562" cy="646331"/>
            </a:xfrm>
            <a:prstGeom prst="rect">
              <a:avLst/>
            </a:prstGeom>
            <a:noFill/>
          </p:spPr>
          <p:txBody>
            <a:bodyPr wrap="square" rtlCol="0">
              <a:spAutoFit/>
            </a:bodyPr>
            <a:lstStyle/>
            <a:p>
              <a:pPr algn="ctr"/>
              <a:r>
                <a:rPr lang="en-US" dirty="0">
                  <a:latin typeface="Blackadder ITC" panose="04020505051007020D02" pitchFamily="82" charset="0"/>
                </a:rPr>
                <a:t>Queen Bee designs </a:t>
              </a:r>
            </a:p>
          </p:txBody>
        </p:sp>
      </p:grpSp>
      <p:pic>
        <p:nvPicPr>
          <p:cNvPr id="1034" name="Picture 10" descr="Empty room interior design 4319227 Vector Art at Vecteezy">
            <a:extLst>
              <a:ext uri="{FF2B5EF4-FFF2-40B4-BE49-F238E27FC236}">
                <a16:creationId xmlns:a16="http://schemas.microsoft.com/office/drawing/2014/main" id="{16C19FEA-5E28-88B5-9B29-1255AF53F93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039" t="2268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Premium Vector | Cartoon kitchen workspace of a restaurant kitchen">
            <a:extLst>
              <a:ext uri="{FF2B5EF4-FFF2-40B4-BE49-F238E27FC236}">
                <a16:creationId xmlns:a16="http://schemas.microsoft.com/office/drawing/2014/main" id="{31B70012-C1C9-A8AC-159C-A600238B34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1274" y="0"/>
            <a:ext cx="3790951" cy="3003479"/>
          </a:xfrm>
          <a:prstGeom prst="rect">
            <a:avLst/>
          </a:prstGeom>
          <a:noFill/>
          <a:extLst>
            <a:ext uri="{909E8E84-426E-40DD-AFC4-6F175D3DCCD1}">
              <a14:hiddenFill xmlns:a14="http://schemas.microsoft.com/office/drawing/2010/main">
                <a:solidFill>
                  <a:srgbClr val="FFFFFF"/>
                </a:solidFill>
              </a14:hiddenFill>
            </a:ext>
          </a:extLst>
        </p:spPr>
      </p:pic>
      <p:sp>
        <p:nvSpPr>
          <p:cNvPr id="81" name="Rectangle 80">
            <a:extLst>
              <a:ext uri="{FF2B5EF4-FFF2-40B4-BE49-F238E27FC236}">
                <a16:creationId xmlns:a16="http://schemas.microsoft.com/office/drawing/2014/main" id="{400E0D56-2F59-F961-9626-4BB99B6A143D}"/>
              </a:ext>
            </a:extLst>
          </p:cNvPr>
          <p:cNvSpPr/>
          <p:nvPr/>
        </p:nvSpPr>
        <p:spPr>
          <a:xfrm>
            <a:off x="6391274" y="2936804"/>
            <a:ext cx="3790951" cy="1473271"/>
          </a:xfrm>
          <a:prstGeom prst="rect">
            <a:avLst/>
          </a:prstGeom>
          <a:solidFill>
            <a:srgbClr val="7E8D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0" name="Picture 16" descr="930+ Restaurant Sink Stock Illustrations, Royalty-Free Vector Graphics &amp; Clip Art - iStock">
            <a:extLst>
              <a:ext uri="{FF2B5EF4-FFF2-40B4-BE49-F238E27FC236}">
                <a16:creationId xmlns:a16="http://schemas.microsoft.com/office/drawing/2014/main" id="{48D5DC3D-0D17-8BD9-0AF2-D07AA57EAAA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085" t="54064" r="70098" b="3755"/>
          <a:stretch/>
        </p:blipFill>
        <p:spPr bwMode="auto">
          <a:xfrm>
            <a:off x="1562100" y="1714500"/>
            <a:ext cx="1504950" cy="11049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930+ Restaurant Sink Stock Illustrations, Royalty-Free Vector Graphics &amp; Clip Art - iStock">
            <a:extLst>
              <a:ext uri="{FF2B5EF4-FFF2-40B4-BE49-F238E27FC236}">
                <a16:creationId xmlns:a16="http://schemas.microsoft.com/office/drawing/2014/main" id="{53B1CC1B-2F4A-5EA6-37E8-8487ED87D4F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2103" t="53697" r="40445" b="4121"/>
          <a:stretch/>
        </p:blipFill>
        <p:spPr bwMode="auto">
          <a:xfrm>
            <a:off x="3220719" y="1714499"/>
            <a:ext cx="1600201" cy="1104900"/>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Bookshelf Clipart Cartoon Bookshelf Cartoon Transparent Free For - Riset">
            <a:extLst>
              <a:ext uri="{FF2B5EF4-FFF2-40B4-BE49-F238E27FC236}">
                <a16:creationId xmlns:a16="http://schemas.microsoft.com/office/drawing/2014/main" id="{BDCC2DD6-5FDA-B31B-E3C8-269EBEC500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936804"/>
            <a:ext cx="2921000" cy="1663062"/>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Bookshelf Cartoon Png">
            <a:extLst>
              <a:ext uri="{FF2B5EF4-FFF2-40B4-BE49-F238E27FC236}">
                <a16:creationId xmlns:a16="http://schemas.microsoft.com/office/drawing/2014/main" id="{EAF7DDF0-C33C-067B-672B-468DDE7FE8E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30959" y="2930866"/>
            <a:ext cx="3217441" cy="1663062"/>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a:extLst>
              <a:ext uri="{FF2B5EF4-FFF2-40B4-BE49-F238E27FC236}">
                <a16:creationId xmlns:a16="http://schemas.microsoft.com/office/drawing/2014/main" id="{66C91167-CA0D-6479-C3C6-6BE4B1BD68A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959" y="1112720"/>
            <a:ext cx="5300241" cy="5211534"/>
          </a:xfrm>
          <a:prstGeom prst="rect">
            <a:avLst/>
          </a:prstGeom>
          <a:noFill/>
          <a:extLst>
            <a:ext uri="{909E8E84-426E-40DD-AFC4-6F175D3DCCD1}">
              <a14:hiddenFill xmlns:a14="http://schemas.microsoft.com/office/drawing/2010/main">
                <a:solidFill>
                  <a:srgbClr val="FFFFFF"/>
                </a:solidFill>
              </a14:hiddenFill>
            </a:ext>
          </a:extLst>
        </p:spPr>
      </p:pic>
      <p:sp>
        <p:nvSpPr>
          <p:cNvPr id="82" name="Speech Bubble: Oval 81">
            <a:extLst>
              <a:ext uri="{FF2B5EF4-FFF2-40B4-BE49-F238E27FC236}">
                <a16:creationId xmlns:a16="http://schemas.microsoft.com/office/drawing/2014/main" id="{2D9135F7-1084-2410-AB41-C4DA00747D1E}"/>
              </a:ext>
            </a:extLst>
          </p:cNvPr>
          <p:cNvSpPr/>
          <p:nvPr/>
        </p:nvSpPr>
        <p:spPr>
          <a:xfrm>
            <a:off x="3863161" y="57473"/>
            <a:ext cx="4495219" cy="2201333"/>
          </a:xfrm>
          <a:prstGeom prst="wedgeEllipseCallout">
            <a:avLst>
              <a:gd name="adj1" fmla="val -80568"/>
              <a:gd name="adj2" fmla="val 69808"/>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a:extLst>
              <a:ext uri="{FF2B5EF4-FFF2-40B4-BE49-F238E27FC236}">
                <a16:creationId xmlns:a16="http://schemas.microsoft.com/office/drawing/2014/main" id="{58FD5D5A-817B-D7A6-5374-B507EF0BE431}"/>
              </a:ext>
            </a:extLst>
          </p:cNvPr>
          <p:cNvSpPr txBox="1"/>
          <p:nvPr/>
        </p:nvSpPr>
        <p:spPr>
          <a:xfrm>
            <a:off x="4563695" y="411644"/>
            <a:ext cx="3064609" cy="1631216"/>
          </a:xfrm>
          <a:prstGeom prst="rect">
            <a:avLst/>
          </a:prstGeom>
          <a:noFill/>
        </p:spPr>
        <p:txBody>
          <a:bodyPr wrap="square" rtlCol="0">
            <a:spAutoFit/>
          </a:bodyPr>
          <a:lstStyle/>
          <a:p>
            <a:pPr algn="ctr"/>
            <a:r>
              <a:rPr lang="en-US" sz="2000" dirty="0">
                <a:solidFill>
                  <a:srgbClr val="EAEAEA"/>
                </a:solidFill>
              </a:rPr>
              <a:t>Once I’ve discarded all perishable items. I can now enter my productions and daily entry for Saturday Meal Service.</a:t>
            </a:r>
          </a:p>
        </p:txBody>
      </p:sp>
      <p:pic>
        <p:nvPicPr>
          <p:cNvPr id="2" name="Picture 34">
            <a:extLst>
              <a:ext uri="{FF2B5EF4-FFF2-40B4-BE49-F238E27FC236}">
                <a16:creationId xmlns:a16="http://schemas.microsoft.com/office/drawing/2014/main" id="{7C8C5BFC-C184-701A-1CD1-ABE29B18D9E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8893095" y="945604"/>
            <a:ext cx="1130458" cy="20578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0" descr="Empty room interior design 4319227 Vector Art at Vecteezy">
            <a:extLst>
              <a:ext uri="{FF2B5EF4-FFF2-40B4-BE49-F238E27FC236}">
                <a16:creationId xmlns:a16="http://schemas.microsoft.com/office/drawing/2014/main" id="{4C44A34F-C6A1-2B21-7C06-E783959ABDE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5500" t="22683" r="1" b="26646"/>
          <a:stretch/>
        </p:blipFill>
        <p:spPr bwMode="auto">
          <a:xfrm>
            <a:off x="10182224" y="0"/>
            <a:ext cx="2009775" cy="449450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8357466"/>
      </p:ext>
    </p:extLst>
  </p:cSld>
  <p:clrMapOvr>
    <a:masterClrMapping/>
  </p:clrMapOvr>
  <mc:AlternateContent xmlns:mc="http://schemas.openxmlformats.org/markup-compatibility/2006" xmlns:p14="http://schemas.microsoft.com/office/powerpoint/2010/main">
    <mc:Choice Requires="p14">
      <p:transition p14:dur="0" advTm="36886"/>
    </mc:Choice>
    <mc:Fallback xmlns="">
      <p:transition advTm="3688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42" presetClass="path" presetSubtype="0" accel="50000" decel="50000" fill="hold" nodeType="afterEffect">
                                  <p:stCondLst>
                                    <p:cond delay="0"/>
                                  </p:stCondLst>
                                  <p:childTnLst>
                                    <p:animMotion origin="layout" path="M 0.11055 -0.00254 L -1.25E-6 2.01662E-17 " pathEditMode="relative" rAng="0" ptsTypes="AA">
                                      <p:cBhvr>
                                        <p:cTn id="9" dur="2000" fill="hold"/>
                                        <p:tgtEl>
                                          <p:spTgt spid="2"/>
                                        </p:tgtEl>
                                        <p:attrNameLst>
                                          <p:attrName>ppt_x</p:attrName>
                                          <p:attrName>ppt_y</p:attrName>
                                        </p:attrNameLst>
                                      </p:cBhvr>
                                      <p:rCtr x="-5534"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2682325" y="941631"/>
            <a:ext cx="11662110" cy="1143000"/>
          </a:xfrm>
        </p:spPr>
        <p:txBody>
          <a:bodyPr>
            <a:noAutofit/>
          </a:bodyPr>
          <a:lstStyle/>
          <a:p>
            <a:r>
              <a:rPr lang="en-US" sz="8800" dirty="0">
                <a:solidFill>
                  <a:srgbClr val="EAEAEA"/>
                </a:solidFill>
              </a:rPr>
              <a:t>Good Nutrition </a:t>
            </a:r>
            <a:br>
              <a:rPr lang="en-US" sz="8800" dirty="0">
                <a:solidFill>
                  <a:srgbClr val="EAEAEA"/>
                </a:solidFill>
              </a:rPr>
            </a:br>
            <a:r>
              <a:rPr lang="en-US" sz="8800" dirty="0">
                <a:solidFill>
                  <a:srgbClr val="EAEAEA"/>
                </a:solidFill>
              </a:rPr>
              <a:t>All Day Long</a:t>
            </a:r>
          </a:p>
        </p:txBody>
      </p:sp>
      <p:sp>
        <p:nvSpPr>
          <p:cNvPr id="9" name="Rectangle 8">
            <a:extLst>
              <a:ext uri="{FF2B5EF4-FFF2-40B4-BE49-F238E27FC236}">
                <a16:creationId xmlns:a16="http://schemas.microsoft.com/office/drawing/2014/main" id="{45E91F7F-97B5-4257-A994-7315EDB1D914}"/>
              </a:ext>
            </a:extLst>
          </p:cNvPr>
          <p:cNvSpPr/>
          <p:nvPr/>
        </p:nvSpPr>
        <p:spPr>
          <a:xfrm>
            <a:off x="5645947" y="2976914"/>
            <a:ext cx="6061497" cy="3540969"/>
          </a:xfrm>
          <a:prstGeom prst="rect">
            <a:avLst/>
          </a:prstGeom>
        </p:spPr>
        <p:txBody>
          <a:bodyPr wrap="square">
            <a:spAutoFit/>
          </a:bodyPr>
          <a:lstStyle/>
          <a:p>
            <a:pPr marL="0" lvl="2">
              <a:lnSpc>
                <a:spcPct val="90000"/>
              </a:lnSpc>
              <a:spcBef>
                <a:spcPct val="20000"/>
              </a:spcBef>
              <a:buClr>
                <a:srgbClr val="000000"/>
              </a:buClr>
              <a:defRPr/>
            </a:pPr>
            <a:r>
              <a:rPr lang="en-US" sz="2700" dirty="0">
                <a:solidFill>
                  <a:srgbClr val="EAEAEA"/>
                </a:solidFill>
                <a:latin typeface="Century Gothic" panose="020B0502020202020204" pitchFamily="34" charset="0"/>
              </a:rPr>
              <a:t>Providing healthy meals shouldn’t stop once the last bell rings. Often times, parents are still at work when their children get out of school. </a:t>
            </a:r>
          </a:p>
          <a:p>
            <a:pPr marL="0" lvl="2">
              <a:lnSpc>
                <a:spcPct val="90000"/>
              </a:lnSpc>
              <a:spcBef>
                <a:spcPct val="20000"/>
              </a:spcBef>
              <a:buClr>
                <a:srgbClr val="000000"/>
              </a:buClr>
              <a:defRPr/>
            </a:pPr>
            <a:r>
              <a:rPr lang="en-US" sz="2700" dirty="0">
                <a:solidFill>
                  <a:srgbClr val="EAEAEA"/>
                </a:solidFill>
                <a:latin typeface="Century Gothic" panose="020B0502020202020204" pitchFamily="34" charset="0"/>
              </a:rPr>
              <a:t>Serving hot supper meals allows children to receive three nutritious meals a day to support their growing bodies and learning needs.</a:t>
            </a:r>
          </a:p>
        </p:txBody>
      </p:sp>
      <p:pic>
        <p:nvPicPr>
          <p:cNvPr id="3" name="Picture 2" descr="A group of women standing next to a food cart&#10;&#10;Description automatically generated">
            <a:extLst>
              <a:ext uri="{FF2B5EF4-FFF2-40B4-BE49-F238E27FC236}">
                <a16:creationId xmlns:a16="http://schemas.microsoft.com/office/drawing/2014/main" id="{7302001D-8982-E58F-796B-55074B11990E}"/>
              </a:ext>
            </a:extLst>
          </p:cNvPr>
          <p:cNvPicPr>
            <a:picLocks noChangeAspect="1"/>
          </p:cNvPicPr>
          <p:nvPr/>
        </p:nvPicPr>
        <p:blipFill>
          <a:blip r:embed="rId3"/>
          <a:stretch>
            <a:fillRect/>
          </a:stretch>
        </p:blipFill>
        <p:spPr>
          <a:xfrm>
            <a:off x="484556" y="496844"/>
            <a:ext cx="4824506" cy="4848025"/>
          </a:xfrm>
          <a:prstGeom prst="ellipse">
            <a:avLst/>
          </a:prstGeom>
          <a:ln w="63500" cap="rnd">
            <a:solidFill>
              <a:srgbClr val="EAEAEA"/>
            </a:solidFill>
          </a:ln>
          <a:effectLst/>
          <a:scene3d>
            <a:camera prst="orthographicFront"/>
            <a:lightRig rig="contrasting" dir="t">
              <a:rot lat="0" lon="0" rev="3000000"/>
            </a:lightRig>
          </a:scene3d>
          <a:sp3d contourW="7620">
            <a:bevelT w="95250" h="31750"/>
            <a:contourClr>
              <a:srgbClr val="333333"/>
            </a:contourClr>
          </a:sp3d>
        </p:spPr>
      </p:pic>
      <p:sp>
        <p:nvSpPr>
          <p:cNvPr id="5" name="Flowchart: Connector 4">
            <a:extLst>
              <a:ext uri="{FF2B5EF4-FFF2-40B4-BE49-F238E27FC236}">
                <a16:creationId xmlns:a16="http://schemas.microsoft.com/office/drawing/2014/main" id="{FFFECDC4-B1B4-0178-7563-677A6F92BB94}"/>
              </a:ext>
            </a:extLst>
          </p:cNvPr>
          <p:cNvSpPr/>
          <p:nvPr/>
        </p:nvSpPr>
        <p:spPr>
          <a:xfrm>
            <a:off x="147671" y="4420015"/>
            <a:ext cx="1640920" cy="1744955"/>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C6DAE385-4499-D609-B204-A85D21D93918}"/>
              </a:ext>
            </a:extLst>
          </p:cNvPr>
          <p:cNvSpPr/>
          <p:nvPr/>
        </p:nvSpPr>
        <p:spPr>
          <a:xfrm>
            <a:off x="1397141" y="5697782"/>
            <a:ext cx="782900" cy="820101"/>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6317509"/>
      </p:ext>
    </p:extLst>
  </p:cSld>
  <p:clrMapOvr>
    <a:masterClrMapping/>
  </p:clrMapOvr>
  <mc:AlternateContent xmlns:mc="http://schemas.openxmlformats.org/markup-compatibility/2006" xmlns:p14="http://schemas.microsoft.com/office/powerpoint/2010/main">
    <mc:Choice Requires="p14">
      <p:transition p14:dur="0" advTm="62880"/>
    </mc:Choice>
    <mc:Fallback xmlns="">
      <p:transition advTm="6288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8" name="Flowchart: Connector 7">
            <a:extLst>
              <a:ext uri="{FF2B5EF4-FFF2-40B4-BE49-F238E27FC236}">
                <a16:creationId xmlns:a16="http://schemas.microsoft.com/office/drawing/2014/main" id="{A9640353-8CB6-9D57-12AE-B9A846D295DC}"/>
              </a:ext>
            </a:extLst>
          </p:cNvPr>
          <p:cNvSpPr/>
          <p:nvPr/>
        </p:nvSpPr>
        <p:spPr>
          <a:xfrm>
            <a:off x="-1719356" y="-1349334"/>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E3B8878A-12A9-EE82-76AD-F54C535B9139}"/>
              </a:ext>
            </a:extLst>
          </p:cNvPr>
          <p:cNvSpPr/>
          <p:nvPr/>
        </p:nvSpPr>
        <p:spPr>
          <a:xfrm>
            <a:off x="5776501" y="391012"/>
            <a:ext cx="6352441" cy="5920807"/>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410397" y="662060"/>
            <a:ext cx="5601330" cy="1325563"/>
          </a:xfrm>
        </p:spPr>
        <p:txBody>
          <a:bodyPr>
            <a:normAutofit/>
          </a:bodyPr>
          <a:lstStyle/>
          <a:p>
            <a:pPr algn="l"/>
            <a:r>
              <a:rPr lang="en-US" sz="8000" dirty="0">
                <a:solidFill>
                  <a:schemeClr val="tx2">
                    <a:lumMod val="50000"/>
                  </a:schemeClr>
                </a:solidFill>
              </a:rPr>
              <a:t>For ASP Staff Only</a:t>
            </a:r>
          </a:p>
        </p:txBody>
      </p:sp>
      <p:sp>
        <p:nvSpPr>
          <p:cNvPr id="5" name="Arrow: Left 4">
            <a:extLst>
              <a:ext uri="{FF2B5EF4-FFF2-40B4-BE49-F238E27FC236}">
                <a16:creationId xmlns:a16="http://schemas.microsoft.com/office/drawing/2014/main" id="{498EFF9A-7D7C-428A-B9EF-01C2578BAC05}"/>
              </a:ext>
            </a:extLst>
          </p:cNvPr>
          <p:cNvSpPr/>
          <p:nvPr/>
        </p:nvSpPr>
        <p:spPr>
          <a:xfrm>
            <a:off x="4275516" y="3489408"/>
            <a:ext cx="886524" cy="698500"/>
          </a:xfrm>
          <a:prstGeom prst="leftArrow">
            <a:avLst>
              <a:gd name="adj1" fmla="val 31693"/>
              <a:gd name="adj2" fmla="val 50000"/>
            </a:avLst>
          </a:prstGeom>
          <a:solidFill>
            <a:srgbClr val="FFAE0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Content Placeholder 2">
            <a:extLst>
              <a:ext uri="{FF2B5EF4-FFF2-40B4-BE49-F238E27FC236}">
                <a16:creationId xmlns:a16="http://schemas.microsoft.com/office/drawing/2014/main" id="{3711B80F-6BB2-43D6-8538-51F7DCD4F191}"/>
              </a:ext>
            </a:extLst>
          </p:cNvPr>
          <p:cNvSpPr txBox="1">
            <a:spLocks/>
          </p:cNvSpPr>
          <p:nvPr/>
        </p:nvSpPr>
        <p:spPr>
          <a:xfrm>
            <a:off x="680449" y="2063418"/>
            <a:ext cx="4475852" cy="2877230"/>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Font typeface="Arial"/>
              <a:buNone/>
            </a:pPr>
            <a:r>
              <a:rPr lang="en-US" sz="2800" dirty="0">
                <a:solidFill>
                  <a:schemeClr val="tx2">
                    <a:lumMod val="50000"/>
                  </a:schemeClr>
                </a:solidFill>
                <a:latin typeface="Century Gothic" panose="020B0502020202020204" pitchFamily="34" charset="0"/>
              </a:rPr>
              <a:t>Supper Program Training Sign-In Sheets:</a:t>
            </a:r>
          </a:p>
          <a:p>
            <a:pPr marL="0" indent="0">
              <a:spcBef>
                <a:spcPts val="0"/>
              </a:spcBef>
              <a:spcAft>
                <a:spcPts val="800"/>
              </a:spcAft>
              <a:buFont typeface="Arial"/>
              <a:buNone/>
            </a:pPr>
            <a:r>
              <a:rPr lang="en-US" sz="2800" dirty="0">
                <a:solidFill>
                  <a:schemeClr val="tx2">
                    <a:lumMod val="50000"/>
                  </a:schemeClr>
                </a:solidFill>
                <a:latin typeface="Century Gothic" panose="020B0502020202020204" pitchFamily="34" charset="0"/>
              </a:rPr>
              <a:t>	1. FS Staff Form</a:t>
            </a:r>
          </a:p>
          <a:p>
            <a:pPr marL="0" indent="0">
              <a:spcBef>
                <a:spcPts val="0"/>
              </a:spcBef>
              <a:spcAft>
                <a:spcPts val="800"/>
              </a:spcAft>
              <a:buFont typeface="Arial"/>
              <a:buNone/>
            </a:pPr>
            <a:r>
              <a:rPr lang="en-US" sz="2800" dirty="0">
                <a:solidFill>
                  <a:schemeClr val="tx2">
                    <a:lumMod val="50000"/>
                  </a:schemeClr>
                </a:solidFill>
                <a:latin typeface="Century Gothic" panose="020B0502020202020204" pitchFamily="34" charset="0"/>
              </a:rPr>
              <a:t>	2. ASP Staff Form</a:t>
            </a:r>
          </a:p>
          <a:p>
            <a:pPr lvl="1">
              <a:spcBef>
                <a:spcPts val="0"/>
              </a:spcBef>
              <a:spcAft>
                <a:spcPts val="800"/>
              </a:spcAft>
              <a:buFont typeface="Wingdings" panose="05000000000000000000" pitchFamily="2" charset="2"/>
              <a:buChar char="Ø"/>
            </a:pPr>
            <a:endParaRPr lang="en-US" sz="2400" dirty="0">
              <a:solidFill>
                <a:srgbClr val="000000"/>
              </a:solidFill>
              <a:latin typeface="Century Gothic" panose="020B0502020202020204" pitchFamily="34" charset="0"/>
            </a:endParaRPr>
          </a:p>
        </p:txBody>
      </p:sp>
      <p:sp>
        <p:nvSpPr>
          <p:cNvPr id="35" name="Content Placeholder 2">
            <a:extLst>
              <a:ext uri="{FF2B5EF4-FFF2-40B4-BE49-F238E27FC236}">
                <a16:creationId xmlns:a16="http://schemas.microsoft.com/office/drawing/2014/main" id="{52E6A37A-4AF2-49AC-8C7B-5AEB4431093C}"/>
              </a:ext>
            </a:extLst>
          </p:cNvPr>
          <p:cNvSpPr txBox="1">
            <a:spLocks/>
          </p:cNvSpPr>
          <p:nvPr/>
        </p:nvSpPr>
        <p:spPr>
          <a:xfrm>
            <a:off x="680449" y="4263703"/>
            <a:ext cx="4844825" cy="1941321"/>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0000"/>
              </a:lnSpc>
              <a:spcBef>
                <a:spcPts val="0"/>
              </a:spcBef>
              <a:spcAft>
                <a:spcPts val="800"/>
              </a:spcAft>
              <a:buFont typeface="Arial"/>
              <a:buNone/>
            </a:pPr>
            <a:r>
              <a:rPr lang="en-US" sz="2400" b="1" dirty="0">
                <a:solidFill>
                  <a:schemeClr val="tx2">
                    <a:lumMod val="50000"/>
                  </a:schemeClr>
                </a:solidFill>
                <a:latin typeface="Century Gothic" panose="020B0502020202020204" pitchFamily="34" charset="0"/>
              </a:rPr>
              <a:t>Note</a:t>
            </a:r>
            <a:r>
              <a:rPr lang="en-US" sz="2400" dirty="0">
                <a:solidFill>
                  <a:schemeClr val="tx2">
                    <a:lumMod val="50000"/>
                  </a:schemeClr>
                </a:solidFill>
                <a:latin typeface="Century Gothic" panose="020B0502020202020204" pitchFamily="34" charset="0"/>
              </a:rPr>
              <a:t>: File original sign-in sheets 		at your school site and 			give a copy to ASP staff 			for their records.</a:t>
            </a:r>
          </a:p>
          <a:p>
            <a:pPr lvl="1">
              <a:spcBef>
                <a:spcPts val="0"/>
              </a:spcBef>
              <a:spcAft>
                <a:spcPts val="800"/>
              </a:spcAft>
              <a:buFont typeface="Wingdings" panose="05000000000000000000" pitchFamily="2" charset="2"/>
              <a:buChar char="Ø"/>
            </a:pPr>
            <a:endParaRPr lang="en-US" sz="2400" dirty="0">
              <a:solidFill>
                <a:srgbClr val="002060"/>
              </a:solidFill>
              <a:latin typeface="Century Gothic" panose="020B0502020202020204" pitchFamily="34" charset="0"/>
            </a:endParaRPr>
          </a:p>
        </p:txBody>
      </p:sp>
      <p:pic>
        <p:nvPicPr>
          <p:cNvPr id="12" name="Picture 11" descr="A blank form with text and a picture">
            <a:extLst>
              <a:ext uri="{FF2B5EF4-FFF2-40B4-BE49-F238E27FC236}">
                <a16:creationId xmlns:a16="http://schemas.microsoft.com/office/drawing/2014/main" id="{ED8E4D18-BA11-120D-1322-510529E9505B}"/>
              </a:ext>
            </a:extLst>
          </p:cNvPr>
          <p:cNvPicPr>
            <a:picLocks noChangeAspect="1"/>
          </p:cNvPicPr>
          <p:nvPr/>
        </p:nvPicPr>
        <p:blipFill>
          <a:blip r:embed="rId4"/>
          <a:stretch>
            <a:fillRect/>
          </a:stretch>
        </p:blipFill>
        <p:spPr>
          <a:xfrm>
            <a:off x="7363598" y="1218058"/>
            <a:ext cx="3354759" cy="4330983"/>
          </a:xfrm>
          <a:prstGeom prst="rect">
            <a:avLst/>
          </a:prstGeom>
        </p:spPr>
      </p:pic>
      <p:sp>
        <p:nvSpPr>
          <p:cNvPr id="34" name="Rectangle: Rounded Corners 33">
            <a:extLst>
              <a:ext uri="{FF2B5EF4-FFF2-40B4-BE49-F238E27FC236}">
                <a16:creationId xmlns:a16="http://schemas.microsoft.com/office/drawing/2014/main" id="{FD6D504D-63C5-499D-BCE4-F119C302340C}"/>
              </a:ext>
            </a:extLst>
          </p:cNvPr>
          <p:cNvSpPr/>
          <p:nvPr/>
        </p:nvSpPr>
        <p:spPr>
          <a:xfrm>
            <a:off x="10067755" y="4948830"/>
            <a:ext cx="823596" cy="368898"/>
          </a:xfrm>
          <a:prstGeom prst="roundRect">
            <a:avLst>
              <a:gd name="adj" fmla="val 1320"/>
            </a:avLst>
          </a:prstGeom>
          <a:solidFill>
            <a:srgbClr val="FDB827"/>
          </a:solidFill>
          <a:ln w="28575">
            <a:solidFill>
              <a:srgbClr val="FDB8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sz="1200" b="1" dirty="0">
                <a:solidFill>
                  <a:srgbClr val="002060"/>
                </a:solidFill>
              </a:rPr>
              <a:t>Do not write BTB</a:t>
            </a:r>
          </a:p>
        </p:txBody>
      </p:sp>
      <p:sp>
        <p:nvSpPr>
          <p:cNvPr id="30" name="Rectangle 29">
            <a:extLst>
              <a:ext uri="{FF2B5EF4-FFF2-40B4-BE49-F238E27FC236}">
                <a16:creationId xmlns:a16="http://schemas.microsoft.com/office/drawing/2014/main" id="{D3DFBC46-B042-4AAD-A509-5487197A5734}"/>
              </a:ext>
            </a:extLst>
          </p:cNvPr>
          <p:cNvSpPr/>
          <p:nvPr/>
        </p:nvSpPr>
        <p:spPr>
          <a:xfrm>
            <a:off x="9262865" y="2886241"/>
            <a:ext cx="810228" cy="1790675"/>
          </a:xfrm>
          <a:prstGeom prst="rect">
            <a:avLst/>
          </a:prstGeom>
          <a:noFill/>
          <a:ln w="28575">
            <a:solidFill>
              <a:srgbClr val="FDB8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748805BA-B8E5-465C-80D6-EBDA2BBD1DD3}"/>
              </a:ext>
            </a:extLst>
          </p:cNvPr>
          <p:cNvSpPr/>
          <p:nvPr/>
        </p:nvSpPr>
        <p:spPr>
          <a:xfrm>
            <a:off x="6809397" y="2888466"/>
            <a:ext cx="920350" cy="645480"/>
          </a:xfrm>
          <a:prstGeom prst="roundRect">
            <a:avLst>
              <a:gd name="adj" fmla="val 1320"/>
            </a:avLst>
          </a:prstGeom>
          <a:solidFill>
            <a:srgbClr val="FDB827"/>
          </a:solidFill>
          <a:ln w="28575">
            <a:solidFill>
              <a:srgbClr val="FDB8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rgbClr val="002060"/>
                </a:solidFill>
              </a:rPr>
              <a:t>1</a:t>
            </a:r>
            <a:r>
              <a:rPr lang="en-US" sz="1200" b="1" baseline="30000" dirty="0">
                <a:solidFill>
                  <a:srgbClr val="002060"/>
                </a:solidFill>
              </a:rPr>
              <a:t>st</a:t>
            </a:r>
            <a:r>
              <a:rPr lang="en-US" sz="1200" b="1" dirty="0">
                <a:solidFill>
                  <a:srgbClr val="002060"/>
                </a:solidFill>
              </a:rPr>
              <a:t> day of school is August 12</a:t>
            </a:r>
            <a:r>
              <a:rPr lang="en-US" sz="1200" b="1" baseline="30000" dirty="0">
                <a:solidFill>
                  <a:srgbClr val="002060"/>
                </a:solidFill>
              </a:rPr>
              <a:t>th</a:t>
            </a:r>
            <a:endParaRPr lang="en-US" sz="1200" b="1" dirty="0">
              <a:solidFill>
                <a:srgbClr val="002060"/>
              </a:solidFill>
            </a:endParaRPr>
          </a:p>
        </p:txBody>
      </p:sp>
      <p:cxnSp>
        <p:nvCxnSpPr>
          <p:cNvPr id="33" name="Straight Connector 32">
            <a:extLst>
              <a:ext uri="{FF2B5EF4-FFF2-40B4-BE49-F238E27FC236}">
                <a16:creationId xmlns:a16="http://schemas.microsoft.com/office/drawing/2014/main" id="{E85C53BA-8F80-4BF3-A71F-E51079ADC2BF}"/>
              </a:ext>
            </a:extLst>
          </p:cNvPr>
          <p:cNvCxnSpPr>
            <a:cxnSpLocks/>
          </p:cNvCxnSpPr>
          <p:nvPr/>
        </p:nvCxnSpPr>
        <p:spPr>
          <a:xfrm>
            <a:off x="9759350" y="4676916"/>
            <a:ext cx="325221" cy="271914"/>
          </a:xfrm>
          <a:prstGeom prst="line">
            <a:avLst/>
          </a:prstGeom>
          <a:ln>
            <a:solidFill>
              <a:srgbClr val="FDB827"/>
            </a:solidFill>
          </a:ln>
          <a:effectLst/>
        </p:spPr>
        <p:style>
          <a:lnRef idx="2">
            <a:schemeClr val="accent1"/>
          </a:lnRef>
          <a:fillRef idx="0">
            <a:schemeClr val="accent1"/>
          </a:fillRef>
          <a:effectRef idx="1">
            <a:schemeClr val="accent1"/>
          </a:effectRef>
          <a:fontRef idx="minor">
            <a:schemeClr val="tx1"/>
          </a:fontRef>
        </p:style>
      </p:cxnSp>
      <p:sp>
        <p:nvSpPr>
          <p:cNvPr id="2" name="Flowchart: Connector 1">
            <a:extLst>
              <a:ext uri="{FF2B5EF4-FFF2-40B4-BE49-F238E27FC236}">
                <a16:creationId xmlns:a16="http://schemas.microsoft.com/office/drawing/2014/main" id="{4E5027FA-1DE3-8D38-321C-37ACCB9C8A1C}"/>
              </a:ext>
            </a:extLst>
          </p:cNvPr>
          <p:cNvSpPr/>
          <p:nvPr/>
        </p:nvSpPr>
        <p:spPr>
          <a:xfrm>
            <a:off x="11142578" y="4438453"/>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EDDF2BB6-BF18-7AAC-F63E-4F05AD3EE247}"/>
              </a:ext>
            </a:extLst>
          </p:cNvPr>
          <p:cNvSpPr/>
          <p:nvPr/>
        </p:nvSpPr>
        <p:spPr>
          <a:xfrm>
            <a:off x="11156067" y="5693560"/>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45962850"/>
      </p:ext>
    </p:extLst>
  </p:cSld>
  <p:clrMapOvr>
    <a:masterClrMapping/>
  </p:clrMapOvr>
  <mc:AlternateContent xmlns:mc="http://schemas.openxmlformats.org/markup-compatibility/2006" xmlns:p159="http://schemas.microsoft.com/office/powerpoint/2015/09/main">
    <mc:Choice Requires="p159">
      <p:transition spd="slow" advTm="88983">
        <p159:morph option="byObject"/>
      </p:transition>
    </mc:Choice>
    <mc:Fallback xmlns="">
      <p:transition spd="slow" advTm="8898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6" presetClass="emph" presetSubtype="0" repeatCount="3000" fill="hold" grpId="1" nodeType="afterEffect">
                                  <p:stCondLst>
                                    <p:cond delay="0"/>
                                  </p:stCondLst>
                                  <p:childTnLst>
                                    <p:animEffect transition="out" filter="fade">
                                      <p:cBhvr>
                                        <p:cTn id="10" dur="1000" tmFilter="0, 0; .2, .5; .8, .5; 1, 0"/>
                                        <p:tgtEl>
                                          <p:spTgt spid="5"/>
                                        </p:tgtEl>
                                      </p:cBhvr>
                                    </p:animEffect>
                                    <p:animScale>
                                      <p:cBhvr>
                                        <p:cTn id="11" dur="500" autoRev="1" fill="hold"/>
                                        <p:tgtEl>
                                          <p:spTgt spid="5"/>
                                        </p:tgtEl>
                                      </p:cBhvr>
                                      <p:by x="105000" y="105000"/>
                                    </p:animScale>
                                  </p:childTnLst>
                                </p:cTn>
                              </p:par>
                            </p:childTnLst>
                          </p:cTn>
                        </p:par>
                        <p:par>
                          <p:cTn id="12" fill="hold">
                            <p:stCondLst>
                              <p:cond delay="3500"/>
                            </p:stCondLst>
                            <p:childTnLst>
                              <p:par>
                                <p:cTn id="13" presetID="16" presetClass="entr" presetSubtype="37"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arn(outVertical)">
                                      <p:cBhvr>
                                        <p:cTn id="15" dur="500"/>
                                        <p:tgtEl>
                                          <p:spTgt spid="30"/>
                                        </p:tgtEl>
                                      </p:cBhvr>
                                    </p:animEffect>
                                  </p:childTnLst>
                                </p:cTn>
                              </p:par>
                            </p:childTnLst>
                          </p:cTn>
                        </p:par>
                        <p:par>
                          <p:cTn id="16" fill="hold">
                            <p:stCondLst>
                              <p:cond delay="4000"/>
                            </p:stCondLst>
                            <p:childTnLst>
                              <p:par>
                                <p:cTn id="17" presetID="22" presetClass="entr" presetSubtype="8"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left)">
                                      <p:cBhvr>
                                        <p:cTn id="19" dur="500"/>
                                        <p:tgtEl>
                                          <p:spTgt spid="33"/>
                                        </p:tgtEl>
                                      </p:cBhvr>
                                    </p:animEffect>
                                  </p:childTnLst>
                                </p:cTn>
                              </p:par>
                            </p:childTnLst>
                          </p:cTn>
                        </p:par>
                        <p:par>
                          <p:cTn id="20" fill="hold">
                            <p:stCondLst>
                              <p:cond delay="4500"/>
                            </p:stCondLst>
                            <p:childTnLst>
                              <p:par>
                                <p:cTn id="21" presetID="10" presetClass="entr" presetSubtype="0"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34" grpId="0" animBg="1"/>
      <p:bldP spid="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8" name="Flowchart: Connector 7">
            <a:extLst>
              <a:ext uri="{FF2B5EF4-FFF2-40B4-BE49-F238E27FC236}">
                <a16:creationId xmlns:a16="http://schemas.microsoft.com/office/drawing/2014/main" id="{4194618D-3250-2053-E9F8-B3EA63927BB1}"/>
              </a:ext>
            </a:extLst>
          </p:cNvPr>
          <p:cNvSpPr/>
          <p:nvPr/>
        </p:nvSpPr>
        <p:spPr>
          <a:xfrm>
            <a:off x="5102632" y="-1027653"/>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lowchart: Connector 1">
            <a:extLst>
              <a:ext uri="{FF2B5EF4-FFF2-40B4-BE49-F238E27FC236}">
                <a16:creationId xmlns:a16="http://schemas.microsoft.com/office/drawing/2014/main" id="{5E569BB1-C72A-8878-FB72-5E32BCABC76B}"/>
              </a:ext>
            </a:extLst>
          </p:cNvPr>
          <p:cNvSpPr/>
          <p:nvPr/>
        </p:nvSpPr>
        <p:spPr>
          <a:xfrm>
            <a:off x="-62541" y="88669"/>
            <a:ext cx="6739891" cy="6404204"/>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6836398" y="325500"/>
            <a:ext cx="10515600" cy="1325563"/>
          </a:xfrm>
        </p:spPr>
        <p:txBody>
          <a:bodyPr>
            <a:noAutofit/>
          </a:bodyPr>
          <a:lstStyle/>
          <a:p>
            <a:pPr algn="l"/>
            <a:r>
              <a:rPr lang="en-US" sz="6600" dirty="0">
                <a:solidFill>
                  <a:schemeClr val="tx2">
                    <a:lumMod val="50000"/>
                  </a:schemeClr>
                </a:solidFill>
              </a:rPr>
              <a:t>ASP Staff Training</a:t>
            </a:r>
            <a:br>
              <a:rPr lang="en-US" sz="6600" dirty="0">
                <a:solidFill>
                  <a:schemeClr val="tx2">
                    <a:lumMod val="50000"/>
                  </a:schemeClr>
                </a:solidFill>
              </a:rPr>
            </a:br>
            <a:r>
              <a:rPr lang="en-US" sz="6600" dirty="0">
                <a:solidFill>
                  <a:schemeClr val="tx2">
                    <a:lumMod val="50000"/>
                  </a:schemeClr>
                </a:solidFill>
              </a:rPr>
              <a:t> Verification</a:t>
            </a:r>
          </a:p>
        </p:txBody>
      </p:sp>
      <p:cxnSp>
        <p:nvCxnSpPr>
          <p:cNvPr id="33" name="Straight Connector 32">
            <a:extLst>
              <a:ext uri="{FF2B5EF4-FFF2-40B4-BE49-F238E27FC236}">
                <a16:creationId xmlns:a16="http://schemas.microsoft.com/office/drawing/2014/main" id="{E85C53BA-8F80-4BF3-A71F-E51079ADC2BF}"/>
              </a:ext>
            </a:extLst>
          </p:cNvPr>
          <p:cNvCxnSpPr>
            <a:cxnSpLocks/>
          </p:cNvCxnSpPr>
          <p:nvPr/>
        </p:nvCxnSpPr>
        <p:spPr>
          <a:xfrm>
            <a:off x="4540680" y="5118772"/>
            <a:ext cx="173049" cy="271914"/>
          </a:xfrm>
          <a:prstGeom prst="line">
            <a:avLst/>
          </a:prstGeom>
          <a:ln>
            <a:solidFill>
              <a:srgbClr val="FDB827"/>
            </a:solidFill>
          </a:ln>
          <a:effectLst/>
        </p:spPr>
        <p:style>
          <a:lnRef idx="2">
            <a:schemeClr val="accent1"/>
          </a:lnRef>
          <a:fillRef idx="0">
            <a:schemeClr val="accent1"/>
          </a:fillRef>
          <a:effectRef idx="1">
            <a:schemeClr val="accent1"/>
          </a:effectRef>
          <a:fontRef idx="minor">
            <a:schemeClr val="tx1"/>
          </a:fontRef>
        </p:style>
      </p:cxnSp>
      <p:sp>
        <p:nvSpPr>
          <p:cNvPr id="34" name="Rectangle: Rounded Corners 33">
            <a:extLst>
              <a:ext uri="{FF2B5EF4-FFF2-40B4-BE49-F238E27FC236}">
                <a16:creationId xmlns:a16="http://schemas.microsoft.com/office/drawing/2014/main" id="{FD6D504D-63C5-499D-BCE4-F119C302340C}"/>
              </a:ext>
            </a:extLst>
          </p:cNvPr>
          <p:cNvSpPr/>
          <p:nvPr/>
        </p:nvSpPr>
        <p:spPr>
          <a:xfrm>
            <a:off x="4569426" y="5292022"/>
            <a:ext cx="823596" cy="368898"/>
          </a:xfrm>
          <a:prstGeom prst="roundRect">
            <a:avLst>
              <a:gd name="adj" fmla="val 1320"/>
            </a:avLst>
          </a:prstGeom>
          <a:solidFill>
            <a:srgbClr val="FDB827"/>
          </a:solidFill>
          <a:ln w="28575">
            <a:solidFill>
              <a:srgbClr val="FDB8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sz="1200" b="1" dirty="0">
                <a:solidFill>
                  <a:srgbClr val="002060"/>
                </a:solidFill>
              </a:rPr>
              <a:t>Do not write BTB</a:t>
            </a:r>
          </a:p>
        </p:txBody>
      </p:sp>
      <p:sp>
        <p:nvSpPr>
          <p:cNvPr id="37" name="Content Placeholder 2">
            <a:extLst>
              <a:ext uri="{FF2B5EF4-FFF2-40B4-BE49-F238E27FC236}">
                <a16:creationId xmlns:a16="http://schemas.microsoft.com/office/drawing/2014/main" id="{3711B80F-6BB2-43D6-8538-51F7DCD4F191}"/>
              </a:ext>
            </a:extLst>
          </p:cNvPr>
          <p:cNvSpPr txBox="1">
            <a:spLocks/>
          </p:cNvSpPr>
          <p:nvPr/>
        </p:nvSpPr>
        <p:spPr>
          <a:xfrm>
            <a:off x="6943953" y="1950860"/>
            <a:ext cx="5048743" cy="4678136"/>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None/>
            </a:pPr>
            <a:r>
              <a:rPr lang="en-US" sz="2400" dirty="0">
                <a:solidFill>
                  <a:schemeClr val="tx2">
                    <a:lumMod val="50000"/>
                  </a:schemeClr>
                </a:solidFill>
                <a:latin typeface="Century Gothic" panose="020B0502020202020204" pitchFamily="34" charset="0"/>
              </a:rPr>
              <a:t>Due to regular ASP staff turnover, complete the ASP Staff Monthly Training Verification. </a:t>
            </a:r>
          </a:p>
          <a:p>
            <a:pPr lvl="1">
              <a:spcBef>
                <a:spcPts val="0"/>
              </a:spcBef>
              <a:spcAft>
                <a:spcPts val="800"/>
              </a:spcAft>
              <a:buFont typeface="Wingdings" panose="05000000000000000000" pitchFamily="2" charset="2"/>
              <a:buChar char="Ø"/>
            </a:pPr>
            <a:r>
              <a:rPr lang="en-US" sz="2400" dirty="0">
                <a:solidFill>
                  <a:schemeClr val="tx2">
                    <a:lumMod val="50000"/>
                  </a:schemeClr>
                </a:solidFill>
                <a:latin typeface="Century Gothic" panose="020B0502020202020204" pitchFamily="34" charset="0"/>
              </a:rPr>
              <a:t>Compare names with Supper Program Training Sign-In Sheets</a:t>
            </a:r>
          </a:p>
          <a:p>
            <a:pPr lvl="1">
              <a:spcBef>
                <a:spcPts val="0"/>
              </a:spcBef>
              <a:spcAft>
                <a:spcPts val="800"/>
              </a:spcAft>
              <a:buFont typeface="Wingdings" panose="05000000000000000000" pitchFamily="2" charset="2"/>
              <a:buChar char="Ø"/>
            </a:pPr>
            <a:r>
              <a:rPr lang="en-US" sz="2400" dirty="0">
                <a:solidFill>
                  <a:schemeClr val="tx2">
                    <a:lumMod val="50000"/>
                  </a:schemeClr>
                </a:solidFill>
                <a:latin typeface="Century Gothic" panose="020B0502020202020204" pitchFamily="34" charset="0"/>
              </a:rPr>
              <a:t>Identify staff in need of training</a:t>
            </a:r>
          </a:p>
          <a:p>
            <a:pPr lvl="1">
              <a:spcBef>
                <a:spcPts val="0"/>
              </a:spcBef>
              <a:spcAft>
                <a:spcPts val="1400"/>
              </a:spcAft>
              <a:buFont typeface="Wingdings" panose="05000000000000000000" pitchFamily="2" charset="2"/>
              <a:buChar char="Ø"/>
            </a:pPr>
            <a:r>
              <a:rPr lang="en-US" sz="2400" dirty="0">
                <a:solidFill>
                  <a:schemeClr val="tx2">
                    <a:lumMod val="50000"/>
                  </a:schemeClr>
                </a:solidFill>
                <a:latin typeface="Century Gothic" panose="020B0502020202020204" pitchFamily="34" charset="0"/>
              </a:rPr>
              <a:t>Provide training for new staff</a:t>
            </a:r>
          </a:p>
          <a:p>
            <a:pPr marL="0" indent="0">
              <a:spcBef>
                <a:spcPts val="0"/>
              </a:spcBef>
              <a:spcAft>
                <a:spcPts val="800"/>
              </a:spcAft>
              <a:buNone/>
            </a:pPr>
            <a:endParaRPr lang="en-US" sz="2800" dirty="0">
              <a:solidFill>
                <a:srgbClr val="000000"/>
              </a:solidFill>
              <a:latin typeface="Century Gothic" panose="020B0502020202020204" pitchFamily="34" charset="0"/>
            </a:endParaRPr>
          </a:p>
        </p:txBody>
      </p:sp>
      <p:sp>
        <p:nvSpPr>
          <p:cNvPr id="3" name="Rectangle 2">
            <a:extLst>
              <a:ext uri="{FF2B5EF4-FFF2-40B4-BE49-F238E27FC236}">
                <a16:creationId xmlns:a16="http://schemas.microsoft.com/office/drawing/2014/main" id="{C22A9455-F454-4FBC-B10D-57E8D1CB640E}"/>
              </a:ext>
            </a:extLst>
          </p:cNvPr>
          <p:cNvSpPr/>
          <p:nvPr/>
        </p:nvSpPr>
        <p:spPr>
          <a:xfrm>
            <a:off x="6943953" y="6017561"/>
            <a:ext cx="6096000" cy="707886"/>
          </a:xfrm>
          <a:prstGeom prst="rect">
            <a:avLst/>
          </a:prstGeom>
        </p:spPr>
        <p:txBody>
          <a:bodyPr>
            <a:spAutoFit/>
          </a:bodyPr>
          <a:lstStyle/>
          <a:p>
            <a:pPr lvl="0">
              <a:spcAft>
                <a:spcPts val="800"/>
              </a:spcAft>
            </a:pPr>
            <a:r>
              <a:rPr lang="en-US" sz="2000" b="1" dirty="0">
                <a:solidFill>
                  <a:schemeClr val="tx2">
                    <a:lumMod val="50000"/>
                  </a:schemeClr>
                </a:solidFill>
                <a:latin typeface="Century Gothic" panose="020B0502020202020204" pitchFamily="34" charset="0"/>
              </a:rPr>
              <a:t>Note</a:t>
            </a:r>
            <a:r>
              <a:rPr lang="en-US" sz="2000" dirty="0">
                <a:solidFill>
                  <a:schemeClr val="tx2">
                    <a:lumMod val="50000"/>
                  </a:schemeClr>
                </a:solidFill>
                <a:latin typeface="Century Gothic" panose="020B0502020202020204" pitchFamily="34" charset="0"/>
              </a:rPr>
              <a:t>: All staff must be trained prior to 		working in the supper program</a:t>
            </a:r>
            <a:r>
              <a:rPr lang="en-US" sz="2000" dirty="0">
                <a:solidFill>
                  <a:srgbClr val="000000"/>
                </a:solidFill>
                <a:latin typeface="Century Gothic" panose="020B0502020202020204" pitchFamily="34" charset="0"/>
              </a:rPr>
              <a:t>.</a:t>
            </a:r>
          </a:p>
        </p:txBody>
      </p:sp>
      <p:pic>
        <p:nvPicPr>
          <p:cNvPr id="7" name="Picture 6" descr="A blank form with text and a list of tasks">
            <a:extLst>
              <a:ext uri="{FF2B5EF4-FFF2-40B4-BE49-F238E27FC236}">
                <a16:creationId xmlns:a16="http://schemas.microsoft.com/office/drawing/2014/main" id="{03F92117-7B64-4BEE-6E66-B1DAAB6C028D}"/>
              </a:ext>
            </a:extLst>
          </p:cNvPr>
          <p:cNvPicPr>
            <a:picLocks noChangeAspect="1"/>
          </p:cNvPicPr>
          <p:nvPr/>
        </p:nvPicPr>
        <p:blipFill rotWithShape="1">
          <a:blip r:embed="rId3"/>
          <a:srcRect t="-1" b="44437"/>
          <a:stretch/>
        </p:blipFill>
        <p:spPr>
          <a:xfrm>
            <a:off x="735473" y="1323926"/>
            <a:ext cx="5201744" cy="3903955"/>
          </a:xfrm>
          <a:prstGeom prst="rect">
            <a:avLst/>
          </a:prstGeom>
        </p:spPr>
      </p:pic>
      <p:grpSp>
        <p:nvGrpSpPr>
          <p:cNvPr id="46" name="Group 45">
            <a:extLst>
              <a:ext uri="{FF2B5EF4-FFF2-40B4-BE49-F238E27FC236}">
                <a16:creationId xmlns:a16="http://schemas.microsoft.com/office/drawing/2014/main" id="{1DD84FE6-80CD-4CC0-B494-D4BDB791749E}"/>
              </a:ext>
            </a:extLst>
          </p:cNvPr>
          <p:cNvGrpSpPr/>
          <p:nvPr/>
        </p:nvGrpSpPr>
        <p:grpSpPr>
          <a:xfrm>
            <a:off x="1224440" y="2137296"/>
            <a:ext cx="4382517" cy="3141280"/>
            <a:chOff x="598104" y="2471057"/>
            <a:chExt cx="4333062" cy="3102487"/>
          </a:xfrm>
        </p:grpSpPr>
        <p:sp>
          <p:nvSpPr>
            <p:cNvPr id="42" name="Oval 41">
              <a:extLst>
                <a:ext uri="{FF2B5EF4-FFF2-40B4-BE49-F238E27FC236}">
                  <a16:creationId xmlns:a16="http://schemas.microsoft.com/office/drawing/2014/main" id="{8D7F5481-0E5F-4712-A596-A82E3C327C62}"/>
                </a:ext>
              </a:extLst>
            </p:cNvPr>
            <p:cNvSpPr/>
            <p:nvPr/>
          </p:nvSpPr>
          <p:spPr>
            <a:xfrm>
              <a:off x="4009528" y="4673920"/>
              <a:ext cx="265751" cy="210913"/>
            </a:xfrm>
            <a:prstGeom prst="ellipse">
              <a:avLst/>
            </a:prstGeom>
            <a:no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CDE979FA-02C2-40B7-820A-9BD0CA9254B4}"/>
                </a:ext>
              </a:extLst>
            </p:cNvPr>
            <p:cNvGrpSpPr/>
            <p:nvPr/>
          </p:nvGrpSpPr>
          <p:grpSpPr>
            <a:xfrm>
              <a:off x="598104" y="2471057"/>
              <a:ext cx="4333062" cy="3102487"/>
              <a:chOff x="598104" y="2471057"/>
              <a:chExt cx="4333062" cy="3102487"/>
            </a:xfrm>
          </p:grpSpPr>
          <p:sp>
            <p:nvSpPr>
              <p:cNvPr id="20" name="Content Placeholder 2">
                <a:extLst>
                  <a:ext uri="{FF2B5EF4-FFF2-40B4-BE49-F238E27FC236}">
                    <a16:creationId xmlns:a16="http://schemas.microsoft.com/office/drawing/2014/main" id="{E70DA78D-1081-47F6-8A89-A8CDDA2B2815}"/>
                  </a:ext>
                </a:extLst>
              </p:cNvPr>
              <p:cNvSpPr txBox="1">
                <a:spLocks/>
              </p:cNvSpPr>
              <p:nvPr/>
            </p:nvSpPr>
            <p:spPr>
              <a:xfrm>
                <a:off x="2566183" y="4413063"/>
                <a:ext cx="982633"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800"/>
                  </a:spcAft>
                  <a:buFont typeface="Arial"/>
                  <a:buNone/>
                </a:pPr>
                <a:r>
                  <a:rPr lang="en-US" sz="1200" dirty="0">
                    <a:solidFill>
                      <a:srgbClr val="0070C0"/>
                    </a:solidFill>
                    <a:latin typeface="Century Gothic" panose="020B0502020202020204" pitchFamily="34" charset="0"/>
                  </a:rPr>
                  <a:t>LA’s Best</a:t>
                </a:r>
              </a:p>
              <a:p>
                <a:pPr lvl="1">
                  <a:spcBef>
                    <a:spcPts val="0"/>
                  </a:spcBef>
                  <a:spcAft>
                    <a:spcPts val="800"/>
                  </a:spcAft>
                  <a:buFont typeface="Wingdings" panose="05000000000000000000" pitchFamily="2" charset="2"/>
                  <a:buChar char="Ø"/>
                </a:pPr>
                <a:endParaRPr lang="en-US" sz="2400" dirty="0">
                  <a:solidFill>
                    <a:srgbClr val="000000"/>
                  </a:solidFill>
                  <a:latin typeface="Century Gothic" panose="020B0502020202020204" pitchFamily="34" charset="0"/>
                </a:endParaRPr>
              </a:p>
            </p:txBody>
          </p:sp>
          <p:sp>
            <p:nvSpPr>
              <p:cNvPr id="26" name="Content Placeholder 2">
                <a:extLst>
                  <a:ext uri="{FF2B5EF4-FFF2-40B4-BE49-F238E27FC236}">
                    <a16:creationId xmlns:a16="http://schemas.microsoft.com/office/drawing/2014/main" id="{E831A428-B365-4E6C-A428-3F33C559AE0E}"/>
                  </a:ext>
                </a:extLst>
              </p:cNvPr>
              <p:cNvSpPr txBox="1">
                <a:spLocks/>
              </p:cNvSpPr>
              <p:nvPr/>
            </p:nvSpPr>
            <p:spPr>
              <a:xfrm>
                <a:off x="598104" y="5011946"/>
                <a:ext cx="1570749"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Font typeface="Arial"/>
                  <a:buNone/>
                </a:pPr>
                <a:r>
                  <a:rPr lang="en-US" sz="1200" dirty="0">
                    <a:solidFill>
                      <a:srgbClr val="0070C0"/>
                    </a:solidFill>
                    <a:latin typeface="Century Gothic" panose="020B0502020202020204" pitchFamily="34" charset="0"/>
                  </a:rPr>
                  <a:t>Ann Davis</a:t>
                </a:r>
              </a:p>
              <a:p>
                <a:pPr lvl="1">
                  <a:spcBef>
                    <a:spcPts val="0"/>
                  </a:spcBef>
                  <a:spcAft>
                    <a:spcPts val="800"/>
                  </a:spcAft>
                  <a:buFont typeface="Wingdings" panose="05000000000000000000" pitchFamily="2" charset="2"/>
                  <a:buChar char="Ø"/>
                </a:pPr>
                <a:endParaRPr lang="en-US" sz="2400" dirty="0">
                  <a:solidFill>
                    <a:srgbClr val="000000"/>
                  </a:solidFill>
                  <a:latin typeface="Century Gothic" panose="020B0502020202020204" pitchFamily="34" charset="0"/>
                </a:endParaRPr>
              </a:p>
            </p:txBody>
          </p:sp>
          <p:sp>
            <p:nvSpPr>
              <p:cNvPr id="28" name="Content Placeholder 2">
                <a:extLst>
                  <a:ext uri="{FF2B5EF4-FFF2-40B4-BE49-F238E27FC236}">
                    <a16:creationId xmlns:a16="http://schemas.microsoft.com/office/drawing/2014/main" id="{298EB797-F0BB-4387-901B-1F610DA95F50}"/>
                  </a:ext>
                </a:extLst>
              </p:cNvPr>
              <p:cNvSpPr txBox="1">
                <a:spLocks/>
              </p:cNvSpPr>
              <p:nvPr/>
            </p:nvSpPr>
            <p:spPr>
              <a:xfrm>
                <a:off x="2718724" y="4995652"/>
                <a:ext cx="645378"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800"/>
                  </a:spcAft>
                  <a:buFont typeface="Arial"/>
                  <a:buNone/>
                </a:pPr>
                <a:r>
                  <a:rPr lang="en-US" sz="1200" dirty="0">
                    <a:solidFill>
                      <a:srgbClr val="0070C0"/>
                    </a:solidFill>
                    <a:latin typeface="Century Gothic" panose="020B0502020202020204" pitchFamily="34" charset="0"/>
                  </a:rPr>
                  <a:t>STAR</a:t>
                </a:r>
              </a:p>
              <a:p>
                <a:pPr lvl="1">
                  <a:spcBef>
                    <a:spcPts val="0"/>
                  </a:spcBef>
                  <a:spcAft>
                    <a:spcPts val="800"/>
                  </a:spcAft>
                  <a:buFont typeface="Wingdings" panose="05000000000000000000" pitchFamily="2" charset="2"/>
                  <a:buChar char="Ø"/>
                </a:pPr>
                <a:endParaRPr lang="en-US" sz="2400" dirty="0">
                  <a:solidFill>
                    <a:srgbClr val="000000"/>
                  </a:solidFill>
                  <a:latin typeface="Century Gothic" panose="020B0502020202020204" pitchFamily="34" charset="0"/>
                </a:endParaRPr>
              </a:p>
            </p:txBody>
          </p:sp>
          <p:sp>
            <p:nvSpPr>
              <p:cNvPr id="9" name="Oval 8">
                <a:extLst>
                  <a:ext uri="{FF2B5EF4-FFF2-40B4-BE49-F238E27FC236}">
                    <a16:creationId xmlns:a16="http://schemas.microsoft.com/office/drawing/2014/main" id="{8F7CB81C-1AB7-424F-B318-7528DCEF8A43}"/>
                  </a:ext>
                </a:extLst>
              </p:cNvPr>
              <p:cNvSpPr/>
              <p:nvPr/>
            </p:nvSpPr>
            <p:spPr>
              <a:xfrm>
                <a:off x="4008865" y="4108195"/>
                <a:ext cx="265751" cy="210913"/>
              </a:xfrm>
              <a:prstGeom prst="ellipse">
                <a:avLst/>
              </a:prstGeom>
              <a:no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CE05CCDE-BB96-4AF9-B967-EFE265474783}"/>
                  </a:ext>
                </a:extLst>
              </p:cNvPr>
              <p:cNvSpPr/>
              <p:nvPr/>
            </p:nvSpPr>
            <p:spPr>
              <a:xfrm>
                <a:off x="3990432" y="5278462"/>
                <a:ext cx="265751" cy="210913"/>
              </a:xfrm>
              <a:prstGeom prst="ellipse">
                <a:avLst/>
              </a:prstGeom>
              <a:no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Oval 39">
                <a:extLst>
                  <a:ext uri="{FF2B5EF4-FFF2-40B4-BE49-F238E27FC236}">
                    <a16:creationId xmlns:a16="http://schemas.microsoft.com/office/drawing/2014/main" id="{087E58C3-5B38-44C1-A207-E3EF47F68B1C}"/>
                  </a:ext>
                </a:extLst>
              </p:cNvPr>
              <p:cNvSpPr/>
              <p:nvPr/>
            </p:nvSpPr>
            <p:spPr>
              <a:xfrm>
                <a:off x="4409052" y="4994297"/>
                <a:ext cx="265751" cy="210913"/>
              </a:xfrm>
              <a:prstGeom prst="ellipse">
                <a:avLst/>
              </a:prstGeom>
              <a:no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7B9D2B95-95C8-4EE2-9468-B64FB3466F30}"/>
                  </a:ext>
                </a:extLst>
              </p:cNvPr>
              <p:cNvSpPr/>
              <p:nvPr/>
            </p:nvSpPr>
            <p:spPr>
              <a:xfrm>
                <a:off x="4009528" y="4386192"/>
                <a:ext cx="265751" cy="210913"/>
              </a:xfrm>
              <a:prstGeom prst="ellipse">
                <a:avLst/>
              </a:prstGeom>
              <a:no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Content Placeholder 2">
                <a:extLst>
                  <a:ext uri="{FF2B5EF4-FFF2-40B4-BE49-F238E27FC236}">
                    <a16:creationId xmlns:a16="http://schemas.microsoft.com/office/drawing/2014/main" id="{478587EC-99E1-444B-95CA-5EB3642B9F44}"/>
                  </a:ext>
                </a:extLst>
              </p:cNvPr>
              <p:cNvSpPr txBox="1">
                <a:spLocks/>
              </p:cNvSpPr>
              <p:nvPr/>
            </p:nvSpPr>
            <p:spPr>
              <a:xfrm>
                <a:off x="861699" y="2490033"/>
                <a:ext cx="1570749"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Font typeface="Arial"/>
                  <a:buNone/>
                </a:pPr>
                <a:r>
                  <a:rPr lang="en-US" sz="1200" dirty="0">
                    <a:solidFill>
                      <a:srgbClr val="0070C0"/>
                    </a:solidFill>
                    <a:latin typeface="Century Gothic" panose="020B0502020202020204" pitchFamily="34" charset="0"/>
                  </a:rPr>
                  <a:t>Happy Elementary</a:t>
                </a:r>
              </a:p>
              <a:p>
                <a:pPr lvl="1">
                  <a:spcBef>
                    <a:spcPts val="0"/>
                  </a:spcBef>
                  <a:spcAft>
                    <a:spcPts val="800"/>
                  </a:spcAft>
                  <a:buFont typeface="Wingdings" panose="05000000000000000000" pitchFamily="2" charset="2"/>
                  <a:buChar char="Ø"/>
                </a:pPr>
                <a:endParaRPr lang="en-US" sz="2400" dirty="0">
                  <a:solidFill>
                    <a:srgbClr val="000000"/>
                  </a:solidFill>
                  <a:latin typeface="Century Gothic" panose="020B0502020202020204" pitchFamily="34" charset="0"/>
                </a:endParaRPr>
              </a:p>
            </p:txBody>
          </p:sp>
          <p:sp>
            <p:nvSpPr>
              <p:cNvPr id="12" name="Content Placeholder 2">
                <a:extLst>
                  <a:ext uri="{FF2B5EF4-FFF2-40B4-BE49-F238E27FC236}">
                    <a16:creationId xmlns:a16="http://schemas.microsoft.com/office/drawing/2014/main" id="{925742D8-7E73-443C-B768-7F6898C32A81}"/>
                  </a:ext>
                </a:extLst>
              </p:cNvPr>
              <p:cNvSpPr txBox="1">
                <a:spLocks/>
              </p:cNvSpPr>
              <p:nvPr/>
            </p:nvSpPr>
            <p:spPr>
              <a:xfrm>
                <a:off x="3883983" y="2471057"/>
                <a:ext cx="1047183" cy="266132"/>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Font typeface="Arial"/>
                  <a:buNone/>
                </a:pPr>
                <a:r>
                  <a:rPr lang="en-US" sz="1200" dirty="0">
                    <a:solidFill>
                      <a:srgbClr val="0070C0"/>
                    </a:solidFill>
                    <a:latin typeface="Century Gothic" panose="020B0502020202020204" pitchFamily="34" charset="0"/>
                  </a:rPr>
                  <a:t>10/18/2024</a:t>
                </a:r>
              </a:p>
              <a:p>
                <a:pPr lvl="1">
                  <a:spcBef>
                    <a:spcPts val="0"/>
                  </a:spcBef>
                  <a:spcAft>
                    <a:spcPts val="800"/>
                  </a:spcAft>
                  <a:buFont typeface="Wingdings" panose="05000000000000000000" pitchFamily="2" charset="2"/>
                  <a:buChar char="Ø"/>
                </a:pPr>
                <a:endParaRPr lang="en-US" sz="2400" dirty="0">
                  <a:solidFill>
                    <a:srgbClr val="000000"/>
                  </a:solidFill>
                  <a:latin typeface="Century Gothic" panose="020B0502020202020204" pitchFamily="34" charset="0"/>
                </a:endParaRPr>
              </a:p>
            </p:txBody>
          </p:sp>
          <p:sp>
            <p:nvSpPr>
              <p:cNvPr id="14" name="Content Placeholder 2">
                <a:extLst>
                  <a:ext uri="{FF2B5EF4-FFF2-40B4-BE49-F238E27FC236}">
                    <a16:creationId xmlns:a16="http://schemas.microsoft.com/office/drawing/2014/main" id="{E948BBB9-45DD-41B3-9F3C-1237B88FC86B}"/>
                  </a:ext>
                </a:extLst>
              </p:cNvPr>
              <p:cNvSpPr txBox="1">
                <a:spLocks/>
              </p:cNvSpPr>
              <p:nvPr/>
            </p:nvSpPr>
            <p:spPr>
              <a:xfrm>
                <a:off x="605165" y="4134612"/>
                <a:ext cx="1570749"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Font typeface="Arial"/>
                  <a:buNone/>
                </a:pPr>
                <a:r>
                  <a:rPr lang="en-US" sz="1200" dirty="0">
                    <a:solidFill>
                      <a:srgbClr val="0070C0"/>
                    </a:solidFill>
                    <a:latin typeface="Century Gothic" panose="020B0502020202020204" pitchFamily="34" charset="0"/>
                  </a:rPr>
                  <a:t>John Miller</a:t>
                </a:r>
              </a:p>
              <a:p>
                <a:pPr lvl="1">
                  <a:spcBef>
                    <a:spcPts val="0"/>
                  </a:spcBef>
                  <a:spcAft>
                    <a:spcPts val="800"/>
                  </a:spcAft>
                  <a:buFont typeface="Wingdings" panose="05000000000000000000" pitchFamily="2" charset="2"/>
                  <a:buChar char="Ø"/>
                </a:pPr>
                <a:endParaRPr lang="en-US" sz="2400" dirty="0">
                  <a:solidFill>
                    <a:srgbClr val="000000"/>
                  </a:solidFill>
                  <a:latin typeface="Century Gothic" panose="020B0502020202020204" pitchFamily="34" charset="0"/>
                </a:endParaRPr>
              </a:p>
            </p:txBody>
          </p:sp>
          <p:sp>
            <p:nvSpPr>
              <p:cNvPr id="18" name="Content Placeholder 2">
                <a:extLst>
                  <a:ext uri="{FF2B5EF4-FFF2-40B4-BE49-F238E27FC236}">
                    <a16:creationId xmlns:a16="http://schemas.microsoft.com/office/drawing/2014/main" id="{1930A28E-B3CF-4749-9832-5BEE5BB82955}"/>
                  </a:ext>
                </a:extLst>
              </p:cNvPr>
              <p:cNvSpPr txBox="1">
                <a:spLocks/>
              </p:cNvSpPr>
              <p:nvPr/>
            </p:nvSpPr>
            <p:spPr>
              <a:xfrm>
                <a:off x="613864" y="4439113"/>
                <a:ext cx="1326450"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Font typeface="Arial"/>
                  <a:buNone/>
                </a:pPr>
                <a:r>
                  <a:rPr lang="en-US" sz="1200" dirty="0">
                    <a:solidFill>
                      <a:srgbClr val="0070C0"/>
                    </a:solidFill>
                    <a:latin typeface="Century Gothic" panose="020B0502020202020204" pitchFamily="34" charset="0"/>
                  </a:rPr>
                  <a:t>Elizabeth Lee</a:t>
                </a:r>
              </a:p>
            </p:txBody>
          </p:sp>
          <p:sp>
            <p:nvSpPr>
              <p:cNvPr id="22" name="Content Placeholder 2">
                <a:extLst>
                  <a:ext uri="{FF2B5EF4-FFF2-40B4-BE49-F238E27FC236}">
                    <a16:creationId xmlns:a16="http://schemas.microsoft.com/office/drawing/2014/main" id="{4F5EB5B5-C5A8-4031-9B50-013BA3D604E2}"/>
                  </a:ext>
                </a:extLst>
              </p:cNvPr>
              <p:cNvSpPr txBox="1">
                <a:spLocks/>
              </p:cNvSpPr>
              <p:nvPr/>
            </p:nvSpPr>
            <p:spPr>
              <a:xfrm>
                <a:off x="633019" y="4684978"/>
                <a:ext cx="1570749"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Font typeface="Arial"/>
                  <a:buNone/>
                </a:pPr>
                <a:r>
                  <a:rPr lang="en-US" sz="1200" dirty="0">
                    <a:solidFill>
                      <a:srgbClr val="0070C0"/>
                    </a:solidFill>
                    <a:latin typeface="Century Gothic" panose="020B0502020202020204" pitchFamily="34" charset="0"/>
                  </a:rPr>
                  <a:t>George Wilson</a:t>
                </a:r>
              </a:p>
            </p:txBody>
          </p:sp>
          <p:sp>
            <p:nvSpPr>
              <p:cNvPr id="44" name="Content Placeholder 2">
                <a:extLst>
                  <a:ext uri="{FF2B5EF4-FFF2-40B4-BE49-F238E27FC236}">
                    <a16:creationId xmlns:a16="http://schemas.microsoft.com/office/drawing/2014/main" id="{E738A394-7EBA-4766-A4D9-248A865B5A7E}"/>
                  </a:ext>
                </a:extLst>
              </p:cNvPr>
              <p:cNvSpPr txBox="1">
                <a:spLocks/>
              </p:cNvSpPr>
              <p:nvPr/>
            </p:nvSpPr>
            <p:spPr>
              <a:xfrm>
                <a:off x="598105" y="5301630"/>
                <a:ext cx="1570749"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Font typeface="Arial"/>
                  <a:buNone/>
                </a:pPr>
                <a:r>
                  <a:rPr lang="en-US" sz="1200" dirty="0">
                    <a:solidFill>
                      <a:srgbClr val="0070C0"/>
                    </a:solidFill>
                    <a:latin typeface="Century Gothic" panose="020B0502020202020204" pitchFamily="34" charset="0"/>
                  </a:rPr>
                  <a:t>Michelle </a:t>
                </a:r>
                <a:r>
                  <a:rPr lang="en-US" sz="1200" dirty="0" err="1">
                    <a:solidFill>
                      <a:srgbClr val="0070C0"/>
                    </a:solidFill>
                    <a:latin typeface="Century Gothic" panose="020B0502020202020204" pitchFamily="34" charset="0"/>
                  </a:rPr>
                  <a:t>Susette</a:t>
                </a:r>
                <a:endParaRPr lang="en-US" sz="1200" dirty="0">
                  <a:solidFill>
                    <a:srgbClr val="0070C0"/>
                  </a:solidFill>
                  <a:latin typeface="Century Gothic" panose="020B0502020202020204" pitchFamily="34" charset="0"/>
                </a:endParaRPr>
              </a:p>
              <a:p>
                <a:pPr lvl="1">
                  <a:spcBef>
                    <a:spcPts val="0"/>
                  </a:spcBef>
                  <a:spcAft>
                    <a:spcPts val="800"/>
                  </a:spcAft>
                  <a:buFont typeface="Wingdings" panose="05000000000000000000" pitchFamily="2" charset="2"/>
                  <a:buChar char="Ø"/>
                </a:pPr>
                <a:endParaRPr lang="en-US" sz="2400" dirty="0">
                  <a:solidFill>
                    <a:srgbClr val="000000"/>
                  </a:solidFill>
                  <a:latin typeface="Century Gothic" panose="020B0502020202020204" pitchFamily="34" charset="0"/>
                </a:endParaRPr>
              </a:p>
            </p:txBody>
          </p:sp>
          <p:sp>
            <p:nvSpPr>
              <p:cNvPr id="16" name="Content Placeholder 2">
                <a:extLst>
                  <a:ext uri="{FF2B5EF4-FFF2-40B4-BE49-F238E27FC236}">
                    <a16:creationId xmlns:a16="http://schemas.microsoft.com/office/drawing/2014/main" id="{79C84C04-8062-4057-8D61-79D59C9A0C4F}"/>
                  </a:ext>
                </a:extLst>
              </p:cNvPr>
              <p:cNvSpPr txBox="1">
                <a:spLocks/>
              </p:cNvSpPr>
              <p:nvPr/>
            </p:nvSpPr>
            <p:spPr>
              <a:xfrm>
                <a:off x="2353317" y="4134612"/>
                <a:ext cx="1422533"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800"/>
                  </a:spcAft>
                  <a:buFont typeface="Arial"/>
                  <a:buNone/>
                </a:pPr>
                <a:r>
                  <a:rPr lang="en-US" sz="1200" dirty="0">
                    <a:solidFill>
                      <a:srgbClr val="0070C0"/>
                    </a:solidFill>
                    <a:latin typeface="Century Gothic" panose="020B0502020202020204" pitchFamily="34" charset="0"/>
                  </a:rPr>
                  <a:t>Youth Services</a:t>
                </a:r>
              </a:p>
            </p:txBody>
          </p:sp>
          <p:sp>
            <p:nvSpPr>
              <p:cNvPr id="24" name="Content Placeholder 2">
                <a:extLst>
                  <a:ext uri="{FF2B5EF4-FFF2-40B4-BE49-F238E27FC236}">
                    <a16:creationId xmlns:a16="http://schemas.microsoft.com/office/drawing/2014/main" id="{26825C55-7201-42FD-8227-9B04132C2DC3}"/>
                  </a:ext>
                </a:extLst>
              </p:cNvPr>
              <p:cNvSpPr txBox="1">
                <a:spLocks/>
              </p:cNvSpPr>
              <p:nvPr/>
            </p:nvSpPr>
            <p:spPr>
              <a:xfrm>
                <a:off x="2657883" y="4684978"/>
                <a:ext cx="826886"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800"/>
                  </a:spcAft>
                  <a:buNone/>
                </a:pPr>
                <a:r>
                  <a:rPr lang="en-US" sz="1200" dirty="0">
                    <a:solidFill>
                      <a:srgbClr val="0070C0"/>
                    </a:solidFill>
                    <a:latin typeface="Century Gothic" panose="020B0502020202020204" pitchFamily="34" charset="0"/>
                  </a:rPr>
                  <a:t>LA’s Best</a:t>
                </a:r>
              </a:p>
            </p:txBody>
          </p:sp>
          <p:sp>
            <p:nvSpPr>
              <p:cNvPr id="45" name="Content Placeholder 2">
                <a:extLst>
                  <a:ext uri="{FF2B5EF4-FFF2-40B4-BE49-F238E27FC236}">
                    <a16:creationId xmlns:a16="http://schemas.microsoft.com/office/drawing/2014/main" id="{0773F49D-0E41-445D-B23F-A6D6F0A38A01}"/>
                  </a:ext>
                </a:extLst>
              </p:cNvPr>
              <p:cNvSpPr txBox="1">
                <a:spLocks/>
              </p:cNvSpPr>
              <p:nvPr/>
            </p:nvSpPr>
            <p:spPr>
              <a:xfrm>
                <a:off x="2432449" y="5298505"/>
                <a:ext cx="1422533"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800"/>
                  </a:spcAft>
                  <a:buFont typeface="Arial"/>
                  <a:buNone/>
                </a:pPr>
                <a:r>
                  <a:rPr lang="en-US" sz="1200" dirty="0">
                    <a:solidFill>
                      <a:srgbClr val="0070C0"/>
                    </a:solidFill>
                    <a:latin typeface="Century Gothic" panose="020B0502020202020204" pitchFamily="34" charset="0"/>
                  </a:rPr>
                  <a:t>Boys &amp; Girls Club</a:t>
                </a:r>
              </a:p>
              <a:p>
                <a:pPr lvl="1">
                  <a:spcBef>
                    <a:spcPts val="0"/>
                  </a:spcBef>
                  <a:spcAft>
                    <a:spcPts val="800"/>
                  </a:spcAft>
                  <a:buFont typeface="Wingdings" panose="05000000000000000000" pitchFamily="2" charset="2"/>
                  <a:buChar char="Ø"/>
                </a:pPr>
                <a:endParaRPr lang="en-US" sz="2400" dirty="0">
                  <a:solidFill>
                    <a:srgbClr val="000000"/>
                  </a:solidFill>
                  <a:latin typeface="Century Gothic" panose="020B0502020202020204" pitchFamily="34" charset="0"/>
                </a:endParaRPr>
              </a:p>
            </p:txBody>
          </p:sp>
        </p:grpSp>
      </p:grpSp>
      <p:sp>
        <p:nvSpPr>
          <p:cNvPr id="30" name="Rectangle 29">
            <a:extLst>
              <a:ext uri="{FF2B5EF4-FFF2-40B4-BE49-F238E27FC236}">
                <a16:creationId xmlns:a16="http://schemas.microsoft.com/office/drawing/2014/main" id="{D3DFBC46-B042-4AAD-A509-5487197A5734}"/>
              </a:ext>
            </a:extLst>
          </p:cNvPr>
          <p:cNvSpPr/>
          <p:nvPr/>
        </p:nvSpPr>
        <p:spPr>
          <a:xfrm>
            <a:off x="2912440" y="3728277"/>
            <a:ext cx="1635382" cy="1502186"/>
          </a:xfrm>
          <a:prstGeom prst="rect">
            <a:avLst/>
          </a:prstGeom>
          <a:noFill/>
          <a:ln w="28575">
            <a:solidFill>
              <a:srgbClr val="FDB8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Arrow: Left 4">
            <a:extLst>
              <a:ext uri="{FF2B5EF4-FFF2-40B4-BE49-F238E27FC236}">
                <a16:creationId xmlns:a16="http://schemas.microsoft.com/office/drawing/2014/main" id="{498EFF9A-7D7C-428A-B9EF-01C2578BAC05}"/>
              </a:ext>
            </a:extLst>
          </p:cNvPr>
          <p:cNvSpPr/>
          <p:nvPr/>
        </p:nvSpPr>
        <p:spPr>
          <a:xfrm>
            <a:off x="5933537" y="4601693"/>
            <a:ext cx="482570" cy="266133"/>
          </a:xfrm>
          <a:prstGeom prst="leftArrow">
            <a:avLst>
              <a:gd name="adj1" fmla="val 26239"/>
              <a:gd name="adj2" fmla="val 50000"/>
            </a:avLst>
          </a:prstGeom>
          <a:solidFill>
            <a:srgbClr val="FDB8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B54C4184-35D5-CE83-C558-E77D451612AE}"/>
              </a:ext>
            </a:extLst>
          </p:cNvPr>
          <p:cNvSpPr/>
          <p:nvPr/>
        </p:nvSpPr>
        <p:spPr>
          <a:xfrm>
            <a:off x="516173" y="5410510"/>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6B179AF1-6C9D-FE7A-74B3-2011B1041CF5}"/>
              </a:ext>
            </a:extLst>
          </p:cNvPr>
          <p:cNvSpPr/>
          <p:nvPr/>
        </p:nvSpPr>
        <p:spPr>
          <a:xfrm>
            <a:off x="1462231" y="6236689"/>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3221265"/>
      </p:ext>
    </p:extLst>
  </p:cSld>
  <p:clrMapOvr>
    <a:masterClrMapping/>
  </p:clrMapOvr>
  <mc:AlternateContent xmlns:mc="http://schemas.openxmlformats.org/markup-compatibility/2006" xmlns:p159="http://schemas.microsoft.com/office/powerpoint/2015/09/main">
    <mc:Choice Requires="p159">
      <p:transition spd="slow" advTm="47382">
        <p159:morph option="byObject"/>
      </p:transition>
    </mc:Choice>
    <mc:Fallback xmlns="">
      <p:transition spd="slow" advTm="473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up)">
                                      <p:cBhvr>
                                        <p:cTn id="7" dur="500"/>
                                        <p:tgtEl>
                                          <p:spTgt spid="46"/>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barn(outVertical)">
                                      <p:cBhvr>
                                        <p:cTn id="11" dur="500"/>
                                        <p:tgtEl>
                                          <p:spTgt spid="30"/>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left)">
                                      <p:cBhvr>
                                        <p:cTn id="15" dur="500"/>
                                        <p:tgtEl>
                                          <p:spTgt spid="3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2500"/>
                            </p:stCondLst>
                            <p:childTnLst>
                              <p:par>
                                <p:cTn id="25" presetID="26" presetClass="emph" presetSubtype="0" repeatCount="3000" fill="hold" grpId="1" nodeType="afterEffect">
                                  <p:stCondLst>
                                    <p:cond delay="0"/>
                                  </p:stCondLst>
                                  <p:childTnLst>
                                    <p:animEffect transition="out" filter="fade">
                                      <p:cBhvr>
                                        <p:cTn id="26" dur="1000" tmFilter="0, 0; .2, .5; .8, .5; 1, 0"/>
                                        <p:tgtEl>
                                          <p:spTgt spid="5"/>
                                        </p:tgtEl>
                                      </p:cBhvr>
                                    </p:animEffect>
                                    <p:animScale>
                                      <p:cBhvr>
                                        <p:cTn id="2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0" grpId="0" animBg="1"/>
      <p:bldP spid="5" grpId="0" animBg="1"/>
      <p:bldP spid="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4853351" y="20424"/>
            <a:ext cx="10515600" cy="1325563"/>
          </a:xfrm>
        </p:spPr>
        <p:txBody>
          <a:bodyPr>
            <a:normAutofit/>
          </a:bodyPr>
          <a:lstStyle/>
          <a:p>
            <a:pPr algn="l"/>
            <a:r>
              <a:rPr lang="en-US" sz="8000" dirty="0">
                <a:solidFill>
                  <a:schemeClr val="bg1"/>
                </a:solidFill>
              </a:rPr>
              <a:t>Civil Rights Requirements</a:t>
            </a:r>
          </a:p>
        </p:txBody>
      </p:sp>
      <p:sp>
        <p:nvSpPr>
          <p:cNvPr id="37" name="Content Placeholder 2">
            <a:extLst>
              <a:ext uri="{FF2B5EF4-FFF2-40B4-BE49-F238E27FC236}">
                <a16:creationId xmlns:a16="http://schemas.microsoft.com/office/drawing/2014/main" id="{3711B80F-6BB2-43D6-8538-51F7DCD4F191}"/>
              </a:ext>
            </a:extLst>
          </p:cNvPr>
          <p:cNvSpPr txBox="1">
            <a:spLocks/>
          </p:cNvSpPr>
          <p:nvPr/>
        </p:nvSpPr>
        <p:spPr>
          <a:xfrm>
            <a:off x="5053264" y="1345987"/>
            <a:ext cx="7138736" cy="4678136"/>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1000"/>
              </a:spcAft>
              <a:buNone/>
            </a:pPr>
            <a:r>
              <a:rPr lang="en-US" altLang="en-US" sz="2400" dirty="0">
                <a:solidFill>
                  <a:schemeClr val="bg1"/>
                </a:solidFill>
                <a:latin typeface="Century Gothic" panose="020B0502020202020204" pitchFamily="34" charset="0"/>
                <a:cs typeface="Times New Roman" panose="02020603050405020304" pitchFamily="18" charset="0"/>
              </a:rPr>
              <a:t>All operating sites are required to ensure:</a:t>
            </a:r>
          </a:p>
          <a:p>
            <a:pPr lvl="1" indent="-342900">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cs typeface="Times New Roman" panose="02020603050405020304" pitchFamily="18" charset="0"/>
              </a:rPr>
              <a:t>Equal treatment for all participants</a:t>
            </a:r>
          </a:p>
          <a:p>
            <a:pPr lvl="1" indent="-342900">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cs typeface="Times New Roman" panose="02020603050405020304" pitchFamily="18" charset="0"/>
              </a:rPr>
              <a:t>Good customer service to decrease complaints</a:t>
            </a:r>
          </a:p>
          <a:p>
            <a:pPr lvl="1" indent="-342900">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cs typeface="Times New Roman" panose="02020603050405020304" pitchFamily="18" charset="0"/>
              </a:rPr>
              <a:t>Illegal barriers that prevent participants from receiving benefits are eliminated </a:t>
            </a:r>
          </a:p>
          <a:p>
            <a:pPr lvl="1" indent="-342900">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cs typeface="Times New Roman" panose="02020603050405020304" pitchFamily="18" charset="0"/>
              </a:rPr>
              <a:t>“And Justice for All” poster is displayed where the general public can see and read it</a:t>
            </a:r>
          </a:p>
          <a:p>
            <a:pPr lvl="1" indent="-342900">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cs typeface="Times New Roman" panose="02020603050405020304" pitchFamily="18" charset="0"/>
              </a:rPr>
              <a:t>General public is informed of program availability</a:t>
            </a:r>
          </a:p>
          <a:p>
            <a:pPr lvl="2" indent="-342900">
              <a:spcBef>
                <a:spcPts val="0"/>
              </a:spcBef>
              <a:spcAft>
                <a:spcPts val="400"/>
              </a:spcAft>
              <a:buFont typeface="Arial" panose="020B0604020202020204" pitchFamily="34" charset="0"/>
              <a:buChar char="•"/>
            </a:pPr>
            <a:r>
              <a:rPr lang="en-US" altLang="en-US" dirty="0">
                <a:solidFill>
                  <a:schemeClr val="bg1"/>
                </a:solidFill>
                <a:latin typeface="Century Gothic" panose="020B0502020202020204" pitchFamily="34" charset="0"/>
                <a:cs typeface="Times New Roman" panose="02020603050405020304" pitchFamily="18" charset="0"/>
              </a:rPr>
              <a:t>Provide information in the appropriate language</a:t>
            </a:r>
          </a:p>
        </p:txBody>
      </p:sp>
      <p:pic>
        <p:nvPicPr>
          <p:cNvPr id="3" name="Picture 2">
            <a:extLst>
              <a:ext uri="{FF2B5EF4-FFF2-40B4-BE49-F238E27FC236}">
                <a16:creationId xmlns:a16="http://schemas.microsoft.com/office/drawing/2014/main" id="{5DC440E2-9920-281C-97BF-FEF7F5F2AA56}"/>
              </a:ext>
            </a:extLst>
          </p:cNvPr>
          <p:cNvPicPr>
            <a:picLocks noChangeAspect="1"/>
          </p:cNvPicPr>
          <p:nvPr/>
        </p:nvPicPr>
        <p:blipFill>
          <a:blip r:embed="rId3"/>
          <a:srcRect l="20932" r="20932"/>
          <a:stretch/>
        </p:blipFill>
        <p:spPr>
          <a:xfrm>
            <a:off x="-206986" y="112295"/>
            <a:ext cx="5060337" cy="5261811"/>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rgbClr val="333333"/>
            </a:contourClr>
          </a:sp3d>
        </p:spPr>
      </p:pic>
      <p:sp>
        <p:nvSpPr>
          <p:cNvPr id="5" name="Flowchart: Connector 4">
            <a:extLst>
              <a:ext uri="{FF2B5EF4-FFF2-40B4-BE49-F238E27FC236}">
                <a16:creationId xmlns:a16="http://schemas.microsoft.com/office/drawing/2014/main" id="{41E3F2B7-76A1-F198-A213-1BA4EE6205FF}"/>
              </a:ext>
            </a:extLst>
          </p:cNvPr>
          <p:cNvSpPr/>
          <p:nvPr/>
        </p:nvSpPr>
        <p:spPr>
          <a:xfrm>
            <a:off x="2824109" y="3941075"/>
            <a:ext cx="2495780" cy="2525993"/>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D3FE1441-5D8B-A7B4-F586-BC2532D65104}"/>
              </a:ext>
            </a:extLst>
          </p:cNvPr>
          <p:cNvSpPr/>
          <p:nvPr/>
        </p:nvSpPr>
        <p:spPr>
          <a:xfrm>
            <a:off x="1795764" y="4844654"/>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6903015"/>
      </p:ext>
    </p:extLst>
  </p:cSld>
  <p:clrMapOvr>
    <a:masterClrMapping/>
  </p:clrMapOvr>
  <mc:AlternateContent xmlns:mc="http://schemas.openxmlformats.org/markup-compatibility/2006" xmlns:p159="http://schemas.microsoft.com/office/powerpoint/2015/09/main">
    <mc:Choice Requires="p159">
      <p:transition spd="slow" advTm="37306">
        <p159:morph option="byObject"/>
      </p:transition>
    </mc:Choice>
    <mc:Fallback xmlns="">
      <p:transition spd="slow" advTm="37306">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2.1"/>
</p:tagLst>
</file>

<file path=ppt/tags/tag10.xml><?xml version="1.0" encoding="utf-8"?>
<p:tagLst xmlns:a="http://schemas.openxmlformats.org/drawingml/2006/main" xmlns:r="http://schemas.openxmlformats.org/officeDocument/2006/relationships" xmlns:p="http://schemas.openxmlformats.org/presentationml/2006/main">
  <p:tag name="TIMING" val="|23.2|18.9"/>
</p:tagLst>
</file>

<file path=ppt/tags/tag11.xml><?xml version="1.0" encoding="utf-8"?>
<p:tagLst xmlns:a="http://schemas.openxmlformats.org/drawingml/2006/main" xmlns:r="http://schemas.openxmlformats.org/officeDocument/2006/relationships" xmlns:p="http://schemas.openxmlformats.org/presentationml/2006/main">
  <p:tag name="TIMING" val="|8|29"/>
</p:tagLst>
</file>

<file path=ppt/tags/tag12.xml><?xml version="1.0" encoding="utf-8"?>
<p:tagLst xmlns:a="http://schemas.openxmlformats.org/drawingml/2006/main" xmlns:r="http://schemas.openxmlformats.org/officeDocument/2006/relationships" xmlns:p="http://schemas.openxmlformats.org/presentationml/2006/main">
  <p:tag name="TIMING" val="|5.3|25.6"/>
</p:tagLst>
</file>

<file path=ppt/tags/tag13.xml><?xml version="1.0" encoding="utf-8"?>
<p:tagLst xmlns:a="http://schemas.openxmlformats.org/drawingml/2006/main" xmlns:r="http://schemas.openxmlformats.org/officeDocument/2006/relationships" xmlns:p="http://schemas.openxmlformats.org/presentationml/2006/main">
  <p:tag name="TIMING" val="|5.8"/>
</p:tagLst>
</file>

<file path=ppt/tags/tag14.xml><?xml version="1.0" encoding="utf-8"?>
<p:tagLst xmlns:a="http://schemas.openxmlformats.org/drawingml/2006/main" xmlns:r="http://schemas.openxmlformats.org/officeDocument/2006/relationships" xmlns:p="http://schemas.openxmlformats.org/presentationml/2006/main">
  <p:tag name="TIMING" val="|10.3"/>
</p:tagLst>
</file>

<file path=ppt/tags/tag15.xml><?xml version="1.0" encoding="utf-8"?>
<p:tagLst xmlns:a="http://schemas.openxmlformats.org/drawingml/2006/main" xmlns:r="http://schemas.openxmlformats.org/officeDocument/2006/relationships" xmlns:p="http://schemas.openxmlformats.org/presentationml/2006/main">
  <p:tag name="TIMING" val="|7.3"/>
</p:tagLst>
</file>

<file path=ppt/tags/tag16.xml><?xml version="1.0" encoding="utf-8"?>
<p:tagLst xmlns:a="http://schemas.openxmlformats.org/drawingml/2006/main" xmlns:r="http://schemas.openxmlformats.org/officeDocument/2006/relationships" xmlns:p="http://schemas.openxmlformats.org/presentationml/2006/main">
  <p:tag name="TIMING" val="|4.6|5.8|10|9.3|24|11.7"/>
</p:tagLst>
</file>

<file path=ppt/tags/tag17.xml><?xml version="1.0" encoding="utf-8"?>
<p:tagLst xmlns:a="http://schemas.openxmlformats.org/drawingml/2006/main" xmlns:r="http://schemas.openxmlformats.org/officeDocument/2006/relationships" xmlns:p="http://schemas.openxmlformats.org/presentationml/2006/main">
  <p:tag name="TIMING" val="|22.4|10.2|10.1"/>
</p:tagLst>
</file>

<file path=ppt/tags/tag18.xml><?xml version="1.0" encoding="utf-8"?>
<p:tagLst xmlns:a="http://schemas.openxmlformats.org/drawingml/2006/main" xmlns:r="http://schemas.openxmlformats.org/officeDocument/2006/relationships" xmlns:p="http://schemas.openxmlformats.org/presentationml/2006/main">
  <p:tag name="TIMING" val="|11.6|1.4|2.6|0.4"/>
</p:tagLst>
</file>

<file path=ppt/tags/tag19.xml><?xml version="1.0" encoding="utf-8"?>
<p:tagLst xmlns:a="http://schemas.openxmlformats.org/drawingml/2006/main" xmlns:r="http://schemas.openxmlformats.org/officeDocument/2006/relationships" xmlns:p="http://schemas.openxmlformats.org/presentationml/2006/main">
  <p:tag name="TIMING" val="|7.1|5|6.6|9.5|22.1|8.8"/>
</p:tagLst>
</file>

<file path=ppt/tags/tag2.xml><?xml version="1.0" encoding="utf-8"?>
<p:tagLst xmlns:a="http://schemas.openxmlformats.org/drawingml/2006/main" xmlns:r="http://schemas.openxmlformats.org/officeDocument/2006/relationships" xmlns:p="http://schemas.openxmlformats.org/presentationml/2006/main">
  <p:tag name="TIMING" val="|9.1"/>
</p:tagLst>
</file>

<file path=ppt/tags/tag20.xml><?xml version="1.0" encoding="utf-8"?>
<p:tagLst xmlns:a="http://schemas.openxmlformats.org/drawingml/2006/main" xmlns:r="http://schemas.openxmlformats.org/officeDocument/2006/relationships" xmlns:p="http://schemas.openxmlformats.org/presentationml/2006/main">
  <p:tag name="TIMING" val="|24.6|6.7|4.2|37.5|7.4|4"/>
</p:tagLst>
</file>

<file path=ppt/tags/tag21.xml><?xml version="1.0" encoding="utf-8"?>
<p:tagLst xmlns:a="http://schemas.openxmlformats.org/drawingml/2006/main" xmlns:r="http://schemas.openxmlformats.org/officeDocument/2006/relationships" xmlns:p="http://schemas.openxmlformats.org/presentationml/2006/main">
  <p:tag name="TIMING" val="|14.5|7.2|2.7|3.8|4.5|3.9"/>
</p:tagLst>
</file>

<file path=ppt/tags/tag22.xml><?xml version="1.0" encoding="utf-8"?>
<p:tagLst xmlns:a="http://schemas.openxmlformats.org/drawingml/2006/main" xmlns:r="http://schemas.openxmlformats.org/officeDocument/2006/relationships" xmlns:p="http://schemas.openxmlformats.org/presentationml/2006/main">
  <p:tag name="TIMING" val="|5.4"/>
</p:tagLst>
</file>

<file path=ppt/tags/tag23.xml><?xml version="1.0" encoding="utf-8"?>
<p:tagLst xmlns:a="http://schemas.openxmlformats.org/drawingml/2006/main" xmlns:r="http://schemas.openxmlformats.org/officeDocument/2006/relationships" xmlns:p="http://schemas.openxmlformats.org/presentationml/2006/main">
  <p:tag name="TIMING" val="|5.9|6.5|9.1|4.4"/>
</p:tagLst>
</file>

<file path=ppt/tags/tag24.xml><?xml version="1.0" encoding="utf-8"?>
<p:tagLst xmlns:a="http://schemas.openxmlformats.org/drawingml/2006/main" xmlns:r="http://schemas.openxmlformats.org/officeDocument/2006/relationships" xmlns:p="http://schemas.openxmlformats.org/presentationml/2006/main">
  <p:tag name="TIMING" val="|5.9|3.1|7.3"/>
</p:tagLst>
</file>

<file path=ppt/tags/tag25.xml><?xml version="1.0" encoding="utf-8"?>
<p:tagLst xmlns:a="http://schemas.openxmlformats.org/drawingml/2006/main" xmlns:r="http://schemas.openxmlformats.org/officeDocument/2006/relationships" xmlns:p="http://schemas.openxmlformats.org/presentationml/2006/main">
  <p:tag name="TIMING" val="|8.3|6.2|4.2|5|5.4|7"/>
</p:tagLst>
</file>

<file path=ppt/tags/tag26.xml><?xml version="1.0" encoding="utf-8"?>
<p:tagLst xmlns:a="http://schemas.openxmlformats.org/drawingml/2006/main" xmlns:r="http://schemas.openxmlformats.org/officeDocument/2006/relationships" xmlns:p="http://schemas.openxmlformats.org/presentationml/2006/main">
  <p:tag name="TIMING" val="|4.2|3|3.9"/>
</p:tagLst>
</file>

<file path=ppt/tags/tag27.xml><?xml version="1.0" encoding="utf-8"?>
<p:tagLst xmlns:a="http://schemas.openxmlformats.org/drawingml/2006/main" xmlns:r="http://schemas.openxmlformats.org/officeDocument/2006/relationships" xmlns:p="http://schemas.openxmlformats.org/presentationml/2006/main">
  <p:tag name="TIMING" val="|8.1|3.9|2.8|8.6|6|3"/>
</p:tagLst>
</file>

<file path=ppt/tags/tag28.xml><?xml version="1.0" encoding="utf-8"?>
<p:tagLst xmlns:a="http://schemas.openxmlformats.org/drawingml/2006/main" xmlns:r="http://schemas.openxmlformats.org/officeDocument/2006/relationships" xmlns:p="http://schemas.openxmlformats.org/presentationml/2006/main">
  <p:tag name="TIMING" val="|12.1|10|13.3|1.5|7.4|14.8|1|7.6"/>
</p:tagLst>
</file>

<file path=ppt/tags/tag29.xml><?xml version="1.0" encoding="utf-8"?>
<p:tagLst xmlns:a="http://schemas.openxmlformats.org/drawingml/2006/main" xmlns:r="http://schemas.openxmlformats.org/officeDocument/2006/relationships" xmlns:p="http://schemas.openxmlformats.org/presentationml/2006/main">
  <p:tag name="TIMING" val="|15.2|11.7|17|32.8"/>
</p:tagLst>
</file>

<file path=ppt/tags/tag3.xml><?xml version="1.0" encoding="utf-8"?>
<p:tagLst xmlns:a="http://schemas.openxmlformats.org/drawingml/2006/main" xmlns:r="http://schemas.openxmlformats.org/officeDocument/2006/relationships" xmlns:p="http://schemas.openxmlformats.org/presentationml/2006/main">
  <p:tag name="TIMING" val="|33.7"/>
</p:tagLst>
</file>

<file path=ppt/tags/tag30.xml><?xml version="1.0" encoding="utf-8"?>
<p:tagLst xmlns:a="http://schemas.openxmlformats.org/drawingml/2006/main" xmlns:r="http://schemas.openxmlformats.org/officeDocument/2006/relationships" xmlns:p="http://schemas.openxmlformats.org/presentationml/2006/main">
  <p:tag name="TIMING" val="|8.5|14.3|10.1|4.5"/>
</p:tagLst>
</file>

<file path=ppt/tags/tag31.xml><?xml version="1.0" encoding="utf-8"?>
<p:tagLst xmlns:a="http://schemas.openxmlformats.org/drawingml/2006/main" xmlns:r="http://schemas.openxmlformats.org/officeDocument/2006/relationships" xmlns:p="http://schemas.openxmlformats.org/presentationml/2006/main">
  <p:tag name="TIMING" val="|4.5|15.1|39.7|27|9.4"/>
</p:tagLst>
</file>

<file path=ppt/tags/tag32.xml><?xml version="1.0" encoding="utf-8"?>
<p:tagLst xmlns:a="http://schemas.openxmlformats.org/drawingml/2006/main" xmlns:r="http://schemas.openxmlformats.org/officeDocument/2006/relationships" xmlns:p="http://schemas.openxmlformats.org/presentationml/2006/main">
  <p:tag name="TIMING" val="|27.1|8|20.6"/>
</p:tagLst>
</file>

<file path=ppt/tags/tag33.xml><?xml version="1.0" encoding="utf-8"?>
<p:tagLst xmlns:a="http://schemas.openxmlformats.org/drawingml/2006/main" xmlns:r="http://schemas.openxmlformats.org/officeDocument/2006/relationships" xmlns:p="http://schemas.openxmlformats.org/presentationml/2006/main">
  <p:tag name="TIMING" val="|21.2|8.3|11.7"/>
</p:tagLst>
</file>

<file path=ppt/tags/tag34.xml><?xml version="1.0" encoding="utf-8"?>
<p:tagLst xmlns:a="http://schemas.openxmlformats.org/drawingml/2006/main" xmlns:r="http://schemas.openxmlformats.org/officeDocument/2006/relationships" xmlns:p="http://schemas.openxmlformats.org/presentationml/2006/main">
  <p:tag name="TIMING" val="|14.9|19.1"/>
</p:tagLst>
</file>

<file path=ppt/tags/tag35.xml><?xml version="1.0" encoding="utf-8"?>
<p:tagLst xmlns:a="http://schemas.openxmlformats.org/drawingml/2006/main" xmlns:r="http://schemas.openxmlformats.org/officeDocument/2006/relationships" xmlns:p="http://schemas.openxmlformats.org/presentationml/2006/main">
  <p:tag name="TIMING" val="|12.4|1.3"/>
</p:tagLst>
</file>

<file path=ppt/tags/tag36.xml><?xml version="1.0" encoding="utf-8"?>
<p:tagLst xmlns:a="http://schemas.openxmlformats.org/drawingml/2006/main" xmlns:r="http://schemas.openxmlformats.org/officeDocument/2006/relationships" xmlns:p="http://schemas.openxmlformats.org/presentationml/2006/main">
  <p:tag name="TIMING" val="|28.3"/>
</p:tagLst>
</file>

<file path=ppt/tags/tag4.xml><?xml version="1.0" encoding="utf-8"?>
<p:tagLst xmlns:a="http://schemas.openxmlformats.org/drawingml/2006/main" xmlns:r="http://schemas.openxmlformats.org/officeDocument/2006/relationships" xmlns:p="http://schemas.openxmlformats.org/presentationml/2006/main">
  <p:tag name="TIMING" val="|12.7|17.1|16.8|15"/>
</p:tagLst>
</file>

<file path=ppt/tags/tag5.xml><?xml version="1.0" encoding="utf-8"?>
<p:tagLst xmlns:a="http://schemas.openxmlformats.org/drawingml/2006/main" xmlns:r="http://schemas.openxmlformats.org/officeDocument/2006/relationships" xmlns:p="http://schemas.openxmlformats.org/presentationml/2006/main">
  <p:tag name="TIMING" val="|5.2|3.6|26.5|18.6"/>
</p:tagLst>
</file>

<file path=ppt/tags/tag6.xml><?xml version="1.0" encoding="utf-8"?>
<p:tagLst xmlns:a="http://schemas.openxmlformats.org/drawingml/2006/main" xmlns:r="http://schemas.openxmlformats.org/officeDocument/2006/relationships" xmlns:p="http://schemas.openxmlformats.org/presentationml/2006/main">
  <p:tag name="TIMING" val="|18.7"/>
</p:tagLst>
</file>

<file path=ppt/tags/tag7.xml><?xml version="1.0" encoding="utf-8"?>
<p:tagLst xmlns:a="http://schemas.openxmlformats.org/drawingml/2006/main" xmlns:r="http://schemas.openxmlformats.org/officeDocument/2006/relationships" xmlns:p="http://schemas.openxmlformats.org/presentationml/2006/main">
  <p:tag name="TIMING" val="|21.2"/>
</p:tagLst>
</file>

<file path=ppt/tags/tag8.xml><?xml version="1.0" encoding="utf-8"?>
<p:tagLst xmlns:a="http://schemas.openxmlformats.org/drawingml/2006/main" xmlns:r="http://schemas.openxmlformats.org/officeDocument/2006/relationships" xmlns:p="http://schemas.openxmlformats.org/presentationml/2006/main">
  <p:tag name="TIMING" val="|14.5|16.3|13.6|8.3"/>
</p:tagLst>
</file>

<file path=ppt/tags/tag9.xml><?xml version="1.0" encoding="utf-8"?>
<p:tagLst xmlns:a="http://schemas.openxmlformats.org/drawingml/2006/main" xmlns:r="http://schemas.openxmlformats.org/officeDocument/2006/relationships" xmlns:p="http://schemas.openxmlformats.org/presentationml/2006/main">
  <p:tag name="TIMING" val="|21.4|11.4|8.2|9|7.3"/>
</p:tagLst>
</file>

<file path=ppt/theme/theme1.xml><?xml version="1.0" encoding="utf-8"?>
<a:theme xmlns:a="http://schemas.openxmlformats.org/drawingml/2006/main" name="2014 Cafe LA Presentation template">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17 Cafe LA Presentation Format  -  Read-Only" id="{EFFEA920-6FF6-4D6A-8636-7040DF3D5F0A}" vid="{55D611E5-2613-48E3-AD80-21593FB89E1C}"/>
    </a:ext>
  </a:extLst>
</a:theme>
</file>

<file path=ppt/theme/theme2.xml><?xml version="1.0" encoding="utf-8"?>
<a:theme xmlns:a="http://schemas.openxmlformats.org/drawingml/2006/main" name="1_2014 Cafe LA Presentation template">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17 Cafe LA Presentation Format  -  Read-Only" id="{EFFEA920-6FF6-4D6A-8636-7040DF3D5F0A}" vid="{55D611E5-2613-48E3-AD80-21593FB89E1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E02F034B8BF54BAE9AA0D60582A4B6" ma:contentTypeVersion="15" ma:contentTypeDescription="Create a new document." ma:contentTypeScope="" ma:versionID="eee16c4b0a70e0305c26db6321992320">
  <xsd:schema xmlns:xsd="http://www.w3.org/2001/XMLSchema" xmlns:xs="http://www.w3.org/2001/XMLSchema" xmlns:p="http://schemas.microsoft.com/office/2006/metadata/properties" xmlns:ns2="8bf10d84-95c4-446b-a6dc-317de1800774" xmlns:ns3="b523212d-ee6b-416a-b870-f85da76adb72" xmlns:ns4="a038a585-4f1b-4b82-9716-f9d38f63b763" targetNamespace="http://schemas.microsoft.com/office/2006/metadata/properties" ma:root="true" ma:fieldsID="1385811ed7e0e77f498314b8be9c91f1" ns2:_="" ns3:_="" ns4:_="">
    <xsd:import namespace="8bf10d84-95c4-446b-a6dc-317de1800774"/>
    <xsd:import namespace="b523212d-ee6b-416a-b870-f85da76adb72"/>
    <xsd:import namespace="a038a585-4f1b-4b82-9716-f9d38f63b76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4:SharedWithUsers" minOccurs="0"/>
                <xsd:element ref="ns4: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f10d84-95c4-446b-a6dc-317de18007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22e4ffc-addb-439b-972d-eea4499adee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23212d-ee6b-416a-b870-f85da76adb7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c9a4619-c281-4fc8-b204-49f0b9119d60}" ma:internalName="TaxCatchAll" ma:showField="CatchAllData" ma:web="b523212d-ee6b-416a-b870-f85da76adb7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038a585-4f1b-4b82-9716-f9d38f63b76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523212d-ee6b-416a-b870-f85da76adb72" xsi:nil="true"/>
    <lcf76f155ced4ddcb4097134ff3c332f xmlns="8bf10d84-95c4-446b-a6dc-317de180077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CA9D457-C32E-4A8B-8075-FF07EDD7BBFB}"/>
</file>

<file path=customXml/itemProps2.xml><?xml version="1.0" encoding="utf-8"?>
<ds:datastoreItem xmlns:ds="http://schemas.openxmlformats.org/officeDocument/2006/customXml" ds:itemID="{87539387-B8FD-47F2-B3E1-6A1E4D54E827}">
  <ds:schemaRefs>
    <ds:schemaRef ds:uri="http://schemas.microsoft.com/sharepoint/v3/contenttype/forms"/>
  </ds:schemaRefs>
</ds:datastoreItem>
</file>

<file path=customXml/itemProps3.xml><?xml version="1.0" encoding="utf-8"?>
<ds:datastoreItem xmlns:ds="http://schemas.openxmlformats.org/officeDocument/2006/customXml" ds:itemID="{0885D7CE-8541-4128-87F1-056F1904625C}">
  <ds:schemaRefs/>
</ds:datastoreItem>
</file>

<file path=docProps/app.xml><?xml version="1.0" encoding="utf-8"?>
<Properties xmlns="http://schemas.openxmlformats.org/officeDocument/2006/extended-properties" xmlns:vt="http://schemas.openxmlformats.org/officeDocument/2006/docPropsVTypes">
  <Template>2017 Cafe LA Presentation Format</Template>
  <TotalTime>34382</TotalTime>
  <Words>5992</Words>
  <Application>Microsoft Office PowerPoint</Application>
  <PresentationFormat>Widescreen</PresentationFormat>
  <Paragraphs>654</Paragraphs>
  <Slides>67</Slides>
  <Notes>53</Notes>
  <HiddenSlides>0</HiddenSlides>
  <MMClips>0</MMClips>
  <ScaleCrop>false</ScaleCrop>
  <HeadingPairs>
    <vt:vector size="8" baseType="variant">
      <vt:variant>
        <vt:lpstr>Fonts Used</vt:lpstr>
      </vt:variant>
      <vt:variant>
        <vt:i4>14</vt:i4>
      </vt:variant>
      <vt:variant>
        <vt:lpstr>Theme</vt:lpstr>
      </vt:variant>
      <vt:variant>
        <vt:i4>2</vt:i4>
      </vt:variant>
      <vt:variant>
        <vt:lpstr>Embedded OLE Servers</vt:lpstr>
      </vt:variant>
      <vt:variant>
        <vt:i4>1</vt:i4>
      </vt:variant>
      <vt:variant>
        <vt:lpstr>Slide Titles</vt:lpstr>
      </vt:variant>
      <vt:variant>
        <vt:i4>67</vt:i4>
      </vt:variant>
    </vt:vector>
  </HeadingPairs>
  <TitlesOfParts>
    <vt:vector size="84" baseType="lpstr">
      <vt:lpstr>Aptos</vt:lpstr>
      <vt:lpstr>Arial</vt:lpstr>
      <vt:lpstr>Blackadder ITC</vt:lpstr>
      <vt:lpstr>Bradley Hand ITC</vt:lpstr>
      <vt:lpstr>Calibri</vt:lpstr>
      <vt:lpstr>Cambria Math</vt:lpstr>
      <vt:lpstr>Century</vt:lpstr>
      <vt:lpstr>Century Gothic</vt:lpstr>
      <vt:lpstr>Comic Sans MS</vt:lpstr>
      <vt:lpstr>Courier New</vt:lpstr>
      <vt:lpstr>Onyx</vt:lpstr>
      <vt:lpstr>Times New Roman</vt:lpstr>
      <vt:lpstr>Verdana</vt:lpstr>
      <vt:lpstr>Wingdings</vt:lpstr>
      <vt:lpstr>2014 Cafe LA Presentation template</vt:lpstr>
      <vt:lpstr>1_2014 Cafe LA Presentation template</vt:lpstr>
      <vt:lpstr>Acrobat Document</vt:lpstr>
      <vt:lpstr>PowerPoint Presentation</vt:lpstr>
      <vt:lpstr>Objective</vt:lpstr>
      <vt:lpstr>Supper Program Eligibility </vt:lpstr>
      <vt:lpstr>Annual Training</vt:lpstr>
      <vt:lpstr>Training Verification Forms</vt:lpstr>
      <vt:lpstr>Training  Acknowledgement </vt:lpstr>
      <vt:lpstr>For ASP Staff Only</vt:lpstr>
      <vt:lpstr>ASP Staff Training  Verification</vt:lpstr>
      <vt:lpstr>Civil Rights Requirements</vt:lpstr>
      <vt:lpstr>Mandatory Postings</vt:lpstr>
      <vt:lpstr>Eating Area Posters</vt:lpstr>
      <vt:lpstr>Supper Menu: Entrée  </vt:lpstr>
      <vt:lpstr>Supper Entrée Selection  </vt:lpstr>
      <vt:lpstr>Entrée Satisfaction Activity</vt:lpstr>
      <vt:lpstr>2-Week Menu Rotation</vt:lpstr>
      <vt:lpstr>Menu Guidelines</vt:lpstr>
      <vt:lpstr>MEAL PATTERNS &amp; SUBSTITUTIONS</vt:lpstr>
      <vt:lpstr>Making Substitutions</vt:lpstr>
      <vt:lpstr>Unequal Component Substitution</vt:lpstr>
      <vt:lpstr>Chocolate Milk Rule</vt:lpstr>
      <vt:lpstr>Reimbursable Meals</vt:lpstr>
      <vt:lpstr>Special Dietary Needs</vt:lpstr>
      <vt:lpstr>Supper Transport Record</vt:lpstr>
      <vt:lpstr>PowerPoint Presentation</vt:lpstr>
      <vt:lpstr>PowerPoint Presentation</vt:lpstr>
      <vt:lpstr>PowerPoint Presentation</vt:lpstr>
      <vt:lpstr>PowerPoint Presentation</vt:lpstr>
      <vt:lpstr>PowerPoint Presentation</vt:lpstr>
      <vt:lpstr>Supper Cart Set Up</vt:lpstr>
      <vt:lpstr>Supper Cart Set Up Example</vt:lpstr>
      <vt:lpstr>Supper Service Example</vt:lpstr>
      <vt:lpstr>PowerPoint Presentation</vt:lpstr>
      <vt:lpstr>Counting and Claiming Forms</vt:lpstr>
      <vt:lpstr>ASP Supper Grid Sheet</vt:lpstr>
      <vt:lpstr>Community Roster</vt:lpstr>
      <vt:lpstr>Community Roster Required at ASP Service</vt:lpstr>
      <vt:lpstr>PRODUCTION RECORDS MEAL COUNTS</vt:lpstr>
      <vt:lpstr>Do Not Back Out Leftovers</vt:lpstr>
      <vt:lpstr>PowerPoint Presentation</vt:lpstr>
      <vt:lpstr>PowerPoint Presentation</vt:lpstr>
      <vt:lpstr>Program Attendance Rosters</vt:lpstr>
      <vt:lpstr>Original Source Defined</vt:lpstr>
      <vt:lpstr>Early Dismissal Policy</vt:lpstr>
      <vt:lpstr>Early Release Students</vt:lpstr>
      <vt:lpstr>PowerPoint Presentation</vt:lpstr>
      <vt:lpstr>Exceptions in High Schools</vt:lpstr>
      <vt:lpstr>PowerPoint Presentation</vt:lpstr>
      <vt:lpstr>PowerPoint Presentation</vt:lpstr>
      <vt:lpstr>PowerPoint Presentation</vt:lpstr>
      <vt:lpstr>PowerPoint Presentation</vt:lpstr>
      <vt:lpstr>PowerPoint Presentation</vt:lpstr>
      <vt:lpstr>PowerPoint Presentation</vt:lpstr>
      <vt:lpstr>Monitoring Dates</vt:lpstr>
      <vt:lpstr>Six Documents Required to  Complete a Monitoring</vt:lpstr>
      <vt:lpstr>How often are these forms submitted?</vt:lpstr>
      <vt:lpstr>Handling  Challenges</vt:lpstr>
      <vt:lpstr>PowerPoint Presentation</vt:lpstr>
      <vt:lpstr>Saturday Meal Service</vt:lpstr>
      <vt:lpstr>Saturday Meal Service Daily Forms</vt:lpstr>
      <vt:lpstr>Saturday Daily Transport Record</vt:lpstr>
      <vt:lpstr>SATURDAY MENU AT A GLANCE</vt:lpstr>
      <vt:lpstr>PowerPoint Presentation</vt:lpstr>
      <vt:lpstr>PowerPoint Presentation</vt:lpstr>
      <vt:lpstr>PowerPoint Presentation</vt:lpstr>
      <vt:lpstr>PowerPoint Presentation</vt:lpstr>
      <vt:lpstr>PowerPoint Presentation</vt:lpstr>
      <vt:lpstr>Good Nutrition  All Day Long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Food services division</dc:title>
  <dc:creator>Plubell, Vicka</dc:creator>
  <cp:lastModifiedBy>Wheeler, Lareina</cp:lastModifiedBy>
  <cp:revision>409</cp:revision>
  <cp:lastPrinted>2024-02-08T17:55:50Z</cp:lastPrinted>
  <dcterms:created xsi:type="dcterms:W3CDTF">2019-04-12T17:28:51Z</dcterms:created>
  <dcterms:modified xsi:type="dcterms:W3CDTF">2024-08-21T14:03:16Z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0x0101004EE02F034B8BF54BAE9AA0D60582A4B6</vt:lpwstr>
  </property>
  <property fmtid="{D5CDD505-2E9C-101B-9397-08002B2CF9AE}" pid="3" name="MediaServiceImageTags">
    <vt:lpwstr/>
  </property>
</Properties>
</file>