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tags/tag14.xml" ContentType="application/vnd.openxmlformats-officedocument.presentationml.tags+xml"/>
  <Override PartName="/ppt/notesSlides/notesSlide24.xml" ContentType="application/vnd.openxmlformats-officedocument.presentationml.notesSlide+xml"/>
  <Override PartName="/ppt/tags/tag15.xml" ContentType="application/vnd.openxmlformats-officedocument.presentationml.tags+xml"/>
  <Override PartName="/ppt/notesSlides/notesSlide25.xml" ContentType="application/vnd.openxmlformats-officedocument.presentationml.notesSlide+xml"/>
  <Override PartName="/ppt/tags/tag16.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2" r:id="rId2"/>
  </p:sldMasterIdLst>
  <p:notesMasterIdLst>
    <p:notesMasterId r:id="rId37"/>
  </p:notesMasterIdLst>
  <p:sldIdLst>
    <p:sldId id="256" r:id="rId3"/>
    <p:sldId id="262" r:id="rId4"/>
    <p:sldId id="1142" r:id="rId5"/>
    <p:sldId id="257" r:id="rId6"/>
    <p:sldId id="258" r:id="rId7"/>
    <p:sldId id="259" r:id="rId8"/>
    <p:sldId id="331" r:id="rId9"/>
    <p:sldId id="332" r:id="rId10"/>
    <p:sldId id="264" r:id="rId11"/>
    <p:sldId id="277" r:id="rId12"/>
    <p:sldId id="1128" r:id="rId13"/>
    <p:sldId id="1097" r:id="rId14"/>
    <p:sldId id="1098" r:id="rId15"/>
    <p:sldId id="266" r:id="rId16"/>
    <p:sldId id="1099" r:id="rId17"/>
    <p:sldId id="1100" r:id="rId18"/>
    <p:sldId id="1134" r:id="rId19"/>
    <p:sldId id="1143" r:id="rId20"/>
    <p:sldId id="269" r:id="rId21"/>
    <p:sldId id="360" r:id="rId22"/>
    <p:sldId id="361" r:id="rId23"/>
    <p:sldId id="1136" r:id="rId24"/>
    <p:sldId id="373" r:id="rId25"/>
    <p:sldId id="1125" r:id="rId26"/>
    <p:sldId id="272" r:id="rId27"/>
    <p:sldId id="273" r:id="rId28"/>
    <p:sldId id="275" r:id="rId29"/>
    <p:sldId id="274" r:id="rId30"/>
    <p:sldId id="1127" r:id="rId31"/>
    <p:sldId id="323" r:id="rId32"/>
    <p:sldId id="371" r:id="rId33"/>
    <p:sldId id="1133" r:id="rId34"/>
    <p:sldId id="370" r:id="rId35"/>
    <p:sldId id="34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0000"/>
    <a:srgbClr val="984F37"/>
    <a:srgbClr val="F5F3DA"/>
    <a:srgbClr val="292929"/>
    <a:srgbClr val="5F5537"/>
    <a:srgbClr val="948556"/>
    <a:srgbClr val="9D8D5B"/>
    <a:srgbClr val="2F2718"/>
    <a:srgbClr val="F7A534"/>
    <a:srgbClr val="C5C2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08" autoAdjust="0"/>
    <p:restoredTop sz="96329" autoAdjust="0"/>
  </p:normalViewPr>
  <p:slideViewPr>
    <p:cSldViewPr snapToGrid="0">
      <p:cViewPr varScale="1">
        <p:scale>
          <a:sx n="105" d="100"/>
          <a:sy n="105" d="100"/>
        </p:scale>
        <p:origin x="62" y="86"/>
      </p:cViewPr>
      <p:guideLst/>
    </p:cSldViewPr>
  </p:slideViewPr>
  <p:notesTextViewPr>
    <p:cViewPr>
      <p:scale>
        <a:sx n="200" d="100"/>
        <a:sy n="2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EBA2F6-3F0B-4B8A-90B1-F950BBBE842D}" type="datetimeFigureOut">
              <a:rPr lang="en-US" smtClean="0"/>
              <a:t>6/10/2026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117DCF-8D62-4A56-B0A0-3C3CD010F8A2}" type="slidenum">
              <a:rPr lang="en-US" smtClean="0"/>
              <a:t>‹#›</a:t>
            </a:fld>
            <a:endParaRPr lang="en-US"/>
          </a:p>
        </p:txBody>
      </p:sp>
    </p:spTree>
    <p:extLst>
      <p:ext uri="{BB962C8B-B14F-4D97-AF65-F5344CB8AC3E}">
        <p14:creationId xmlns:p14="http://schemas.microsoft.com/office/powerpoint/2010/main" val="4242267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117DCF-8D62-4A56-B0A0-3C3CD010F8A2}" type="slidenum">
              <a:rPr lang="en-US" smtClean="0"/>
              <a:t>1</a:t>
            </a:fld>
            <a:endParaRPr lang="en-US"/>
          </a:p>
        </p:txBody>
      </p:sp>
    </p:spTree>
    <p:extLst>
      <p:ext uri="{BB962C8B-B14F-4D97-AF65-F5344CB8AC3E}">
        <p14:creationId xmlns:p14="http://schemas.microsoft.com/office/powerpoint/2010/main" val="1715498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10</a:t>
            </a:fld>
            <a:endParaRPr lang="en-US"/>
          </a:p>
        </p:txBody>
      </p:sp>
    </p:spTree>
    <p:extLst>
      <p:ext uri="{BB962C8B-B14F-4D97-AF65-F5344CB8AC3E}">
        <p14:creationId xmlns:p14="http://schemas.microsoft.com/office/powerpoint/2010/main" val="2131953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11</a:t>
            </a:fld>
            <a:endParaRPr lang="en-US"/>
          </a:p>
        </p:txBody>
      </p:sp>
    </p:spTree>
    <p:extLst>
      <p:ext uri="{BB962C8B-B14F-4D97-AF65-F5344CB8AC3E}">
        <p14:creationId xmlns:p14="http://schemas.microsoft.com/office/powerpoint/2010/main" val="3921824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117DCF-8D62-4A56-B0A0-3C3CD010F8A2}" type="slidenum">
              <a:rPr lang="en-US" smtClean="0"/>
              <a:t>12</a:t>
            </a:fld>
            <a:endParaRPr lang="en-US"/>
          </a:p>
        </p:txBody>
      </p:sp>
    </p:spTree>
    <p:extLst>
      <p:ext uri="{BB962C8B-B14F-4D97-AF65-F5344CB8AC3E}">
        <p14:creationId xmlns:p14="http://schemas.microsoft.com/office/powerpoint/2010/main" val="1249936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117DCF-8D62-4A56-B0A0-3C3CD010F8A2}" type="slidenum">
              <a:rPr lang="en-US" smtClean="0"/>
              <a:t>13</a:t>
            </a:fld>
            <a:endParaRPr lang="en-US"/>
          </a:p>
        </p:txBody>
      </p:sp>
    </p:spTree>
    <p:extLst>
      <p:ext uri="{BB962C8B-B14F-4D97-AF65-F5344CB8AC3E}">
        <p14:creationId xmlns:p14="http://schemas.microsoft.com/office/powerpoint/2010/main" val="1691610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117DCF-8D62-4A56-B0A0-3C3CD010F8A2}" type="slidenum">
              <a:rPr lang="en-US" smtClean="0"/>
              <a:t>18</a:t>
            </a:fld>
            <a:endParaRPr lang="en-US"/>
          </a:p>
        </p:txBody>
      </p:sp>
    </p:spTree>
    <p:extLst>
      <p:ext uri="{BB962C8B-B14F-4D97-AF65-F5344CB8AC3E}">
        <p14:creationId xmlns:p14="http://schemas.microsoft.com/office/powerpoint/2010/main" val="1691581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19</a:t>
            </a:fld>
            <a:endParaRPr lang="en-US"/>
          </a:p>
        </p:txBody>
      </p:sp>
    </p:spTree>
    <p:extLst>
      <p:ext uri="{BB962C8B-B14F-4D97-AF65-F5344CB8AC3E}">
        <p14:creationId xmlns:p14="http://schemas.microsoft.com/office/powerpoint/2010/main" val="2172468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20</a:t>
            </a:fld>
            <a:endParaRPr lang="en-US"/>
          </a:p>
        </p:txBody>
      </p:sp>
    </p:spTree>
    <p:extLst>
      <p:ext uri="{BB962C8B-B14F-4D97-AF65-F5344CB8AC3E}">
        <p14:creationId xmlns:p14="http://schemas.microsoft.com/office/powerpoint/2010/main" val="1545096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21</a:t>
            </a:fld>
            <a:endParaRPr lang="en-US"/>
          </a:p>
        </p:txBody>
      </p:sp>
    </p:spTree>
    <p:extLst>
      <p:ext uri="{BB962C8B-B14F-4D97-AF65-F5344CB8AC3E}">
        <p14:creationId xmlns:p14="http://schemas.microsoft.com/office/powerpoint/2010/main" val="2137455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9F370-4FD8-129C-B632-6A10327E78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552652-1E89-D860-CF9D-EC71B49FD2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BAE943-CCC7-35E3-2133-1B6ADE4B09F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AB5E07F-9C29-EDCD-3389-09413259E907}"/>
              </a:ext>
            </a:extLst>
          </p:cNvPr>
          <p:cNvSpPr>
            <a:spLocks noGrp="1"/>
          </p:cNvSpPr>
          <p:nvPr>
            <p:ph type="sldNum" sz="quarter" idx="5"/>
          </p:nvPr>
        </p:nvSpPr>
        <p:spPr/>
        <p:txBody>
          <a:bodyPr/>
          <a:lstStyle/>
          <a:p>
            <a:fld id="{396B7AB7-A0EE-4B74-8FC2-24A4AD911861}" type="slidenum">
              <a:rPr lang="en-US" smtClean="0"/>
              <a:t>22</a:t>
            </a:fld>
            <a:endParaRPr lang="en-US"/>
          </a:p>
        </p:txBody>
      </p:sp>
    </p:spTree>
    <p:extLst>
      <p:ext uri="{BB962C8B-B14F-4D97-AF65-F5344CB8AC3E}">
        <p14:creationId xmlns:p14="http://schemas.microsoft.com/office/powerpoint/2010/main" val="1014348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23</a:t>
            </a:fld>
            <a:endParaRPr lang="en-US"/>
          </a:p>
        </p:txBody>
      </p:sp>
    </p:spTree>
    <p:extLst>
      <p:ext uri="{BB962C8B-B14F-4D97-AF65-F5344CB8AC3E}">
        <p14:creationId xmlns:p14="http://schemas.microsoft.com/office/powerpoint/2010/main" val="33425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a:t>
            </a:fld>
            <a:endParaRPr lang="en-US"/>
          </a:p>
        </p:txBody>
      </p:sp>
    </p:spTree>
    <p:extLst>
      <p:ext uri="{BB962C8B-B14F-4D97-AF65-F5344CB8AC3E}">
        <p14:creationId xmlns:p14="http://schemas.microsoft.com/office/powerpoint/2010/main" val="1988436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25</a:t>
            </a:fld>
            <a:endParaRPr lang="en-US"/>
          </a:p>
        </p:txBody>
      </p:sp>
    </p:spTree>
    <p:extLst>
      <p:ext uri="{BB962C8B-B14F-4D97-AF65-F5344CB8AC3E}">
        <p14:creationId xmlns:p14="http://schemas.microsoft.com/office/powerpoint/2010/main" val="938062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26</a:t>
            </a:fld>
            <a:endParaRPr lang="en-US"/>
          </a:p>
        </p:txBody>
      </p:sp>
    </p:spTree>
    <p:extLst>
      <p:ext uri="{BB962C8B-B14F-4D97-AF65-F5344CB8AC3E}">
        <p14:creationId xmlns:p14="http://schemas.microsoft.com/office/powerpoint/2010/main" val="1502984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27</a:t>
            </a:fld>
            <a:endParaRPr lang="en-US"/>
          </a:p>
        </p:txBody>
      </p:sp>
    </p:spTree>
    <p:extLst>
      <p:ext uri="{BB962C8B-B14F-4D97-AF65-F5344CB8AC3E}">
        <p14:creationId xmlns:p14="http://schemas.microsoft.com/office/powerpoint/2010/main" val="2183721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28</a:t>
            </a:fld>
            <a:endParaRPr lang="en-US"/>
          </a:p>
        </p:txBody>
      </p:sp>
    </p:spTree>
    <p:extLst>
      <p:ext uri="{BB962C8B-B14F-4D97-AF65-F5344CB8AC3E}">
        <p14:creationId xmlns:p14="http://schemas.microsoft.com/office/powerpoint/2010/main" val="14829435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30</a:t>
            </a:fld>
            <a:endParaRPr lang="en-US"/>
          </a:p>
        </p:txBody>
      </p:sp>
    </p:spTree>
    <p:extLst>
      <p:ext uri="{BB962C8B-B14F-4D97-AF65-F5344CB8AC3E}">
        <p14:creationId xmlns:p14="http://schemas.microsoft.com/office/powerpoint/2010/main" val="575459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31</a:t>
            </a:fld>
            <a:endParaRPr lang="en-US"/>
          </a:p>
        </p:txBody>
      </p:sp>
    </p:spTree>
    <p:extLst>
      <p:ext uri="{BB962C8B-B14F-4D97-AF65-F5344CB8AC3E}">
        <p14:creationId xmlns:p14="http://schemas.microsoft.com/office/powerpoint/2010/main" val="40934937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33</a:t>
            </a:fld>
            <a:endParaRPr lang="en-US"/>
          </a:p>
        </p:txBody>
      </p:sp>
    </p:spTree>
    <p:extLst>
      <p:ext uri="{BB962C8B-B14F-4D97-AF65-F5344CB8AC3E}">
        <p14:creationId xmlns:p14="http://schemas.microsoft.com/office/powerpoint/2010/main" val="446853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34</a:t>
            </a:fld>
            <a:endParaRPr lang="en-US"/>
          </a:p>
        </p:txBody>
      </p:sp>
    </p:spTree>
    <p:extLst>
      <p:ext uri="{BB962C8B-B14F-4D97-AF65-F5344CB8AC3E}">
        <p14:creationId xmlns:p14="http://schemas.microsoft.com/office/powerpoint/2010/main" val="1393903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a:t>
            </a:fld>
            <a:endParaRPr lang="en-US"/>
          </a:p>
        </p:txBody>
      </p:sp>
    </p:spTree>
    <p:extLst>
      <p:ext uri="{BB962C8B-B14F-4D97-AF65-F5344CB8AC3E}">
        <p14:creationId xmlns:p14="http://schemas.microsoft.com/office/powerpoint/2010/main" val="3054287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a:t>
            </a:fld>
            <a:endParaRPr lang="en-US"/>
          </a:p>
        </p:txBody>
      </p:sp>
    </p:spTree>
    <p:extLst>
      <p:ext uri="{BB962C8B-B14F-4D97-AF65-F5344CB8AC3E}">
        <p14:creationId xmlns:p14="http://schemas.microsoft.com/office/powerpoint/2010/main" val="4169713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5</a:t>
            </a:fld>
            <a:endParaRPr lang="en-US"/>
          </a:p>
        </p:txBody>
      </p:sp>
    </p:spTree>
    <p:extLst>
      <p:ext uri="{BB962C8B-B14F-4D97-AF65-F5344CB8AC3E}">
        <p14:creationId xmlns:p14="http://schemas.microsoft.com/office/powerpoint/2010/main" val="173199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6</a:t>
            </a:fld>
            <a:endParaRPr lang="en-US"/>
          </a:p>
        </p:txBody>
      </p:sp>
    </p:spTree>
    <p:extLst>
      <p:ext uri="{BB962C8B-B14F-4D97-AF65-F5344CB8AC3E}">
        <p14:creationId xmlns:p14="http://schemas.microsoft.com/office/powerpoint/2010/main" val="913679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7</a:t>
            </a:fld>
            <a:endParaRPr lang="en-US"/>
          </a:p>
        </p:txBody>
      </p:sp>
    </p:spTree>
    <p:extLst>
      <p:ext uri="{BB962C8B-B14F-4D97-AF65-F5344CB8AC3E}">
        <p14:creationId xmlns:p14="http://schemas.microsoft.com/office/powerpoint/2010/main" val="4085914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8</a:t>
            </a:fld>
            <a:endParaRPr lang="en-US"/>
          </a:p>
        </p:txBody>
      </p:sp>
    </p:spTree>
    <p:extLst>
      <p:ext uri="{BB962C8B-B14F-4D97-AF65-F5344CB8AC3E}">
        <p14:creationId xmlns:p14="http://schemas.microsoft.com/office/powerpoint/2010/main" val="4167560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9</a:t>
            </a:fld>
            <a:endParaRPr lang="en-US"/>
          </a:p>
        </p:txBody>
      </p:sp>
    </p:spTree>
    <p:extLst>
      <p:ext uri="{BB962C8B-B14F-4D97-AF65-F5344CB8AC3E}">
        <p14:creationId xmlns:p14="http://schemas.microsoft.com/office/powerpoint/2010/main" val="3005941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03310-1D35-589F-1BF8-F3F0F2B75C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A354CB-EAB8-39AF-85CD-FB23549B61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76DF43-05A2-F243-F5CA-DB485BE767CF}"/>
              </a:ext>
            </a:extLst>
          </p:cNvPr>
          <p:cNvSpPr>
            <a:spLocks noGrp="1"/>
          </p:cNvSpPr>
          <p:nvPr>
            <p:ph type="dt" sz="half" idx="10"/>
          </p:nvPr>
        </p:nvSpPr>
        <p:spPr/>
        <p:txBody>
          <a:bodyPr/>
          <a:lstStyle/>
          <a:p>
            <a:fld id="{B4ADAF0F-0298-453C-AD87-09D62B862177}" type="datetimeFigureOut">
              <a:rPr lang="en-US" smtClean="0"/>
              <a:t>6/10/2026</a:t>
            </a:fld>
            <a:endParaRPr lang="en-US"/>
          </a:p>
        </p:txBody>
      </p:sp>
      <p:sp>
        <p:nvSpPr>
          <p:cNvPr id="5" name="Footer Placeholder 4">
            <a:extLst>
              <a:ext uri="{FF2B5EF4-FFF2-40B4-BE49-F238E27FC236}">
                <a16:creationId xmlns:a16="http://schemas.microsoft.com/office/drawing/2014/main" id="{2F8F198A-FB0D-C1F8-C2BF-4A1A4AF9BD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D415FF-912D-5713-2889-7E0A7E464BF7}"/>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824780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18FE-87A4-0AC1-C8EF-61A967B74D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A30D96-E07C-F9E2-55A6-86428EFE33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006C96-3517-2A94-40D1-941B8B781EE6}"/>
              </a:ext>
            </a:extLst>
          </p:cNvPr>
          <p:cNvSpPr>
            <a:spLocks noGrp="1"/>
          </p:cNvSpPr>
          <p:nvPr>
            <p:ph type="dt" sz="half" idx="10"/>
          </p:nvPr>
        </p:nvSpPr>
        <p:spPr/>
        <p:txBody>
          <a:bodyPr/>
          <a:lstStyle/>
          <a:p>
            <a:fld id="{B4ADAF0F-0298-453C-AD87-09D62B862177}" type="datetimeFigureOut">
              <a:rPr lang="en-US" smtClean="0"/>
              <a:t>6/10/2026</a:t>
            </a:fld>
            <a:endParaRPr lang="en-US"/>
          </a:p>
        </p:txBody>
      </p:sp>
      <p:sp>
        <p:nvSpPr>
          <p:cNvPr id="5" name="Footer Placeholder 4">
            <a:extLst>
              <a:ext uri="{FF2B5EF4-FFF2-40B4-BE49-F238E27FC236}">
                <a16:creationId xmlns:a16="http://schemas.microsoft.com/office/drawing/2014/main" id="{8A1C1FE5-165D-7480-2BC5-9B7684EBC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EF4F21-4AC9-A42E-FE58-FC5D32188131}"/>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2749535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033AA9-F843-B355-E345-A8BDC6F718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A02665-D211-FDF8-0C30-061DADA50A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DB2A2-5437-9ED0-A7C2-DA547A0E84E9}"/>
              </a:ext>
            </a:extLst>
          </p:cNvPr>
          <p:cNvSpPr>
            <a:spLocks noGrp="1"/>
          </p:cNvSpPr>
          <p:nvPr>
            <p:ph type="dt" sz="half" idx="10"/>
          </p:nvPr>
        </p:nvSpPr>
        <p:spPr/>
        <p:txBody>
          <a:bodyPr/>
          <a:lstStyle/>
          <a:p>
            <a:fld id="{B4ADAF0F-0298-453C-AD87-09D62B862177}" type="datetimeFigureOut">
              <a:rPr lang="en-US" smtClean="0"/>
              <a:t>6/10/2026</a:t>
            </a:fld>
            <a:endParaRPr lang="en-US"/>
          </a:p>
        </p:txBody>
      </p:sp>
      <p:sp>
        <p:nvSpPr>
          <p:cNvPr id="5" name="Footer Placeholder 4">
            <a:extLst>
              <a:ext uri="{FF2B5EF4-FFF2-40B4-BE49-F238E27FC236}">
                <a16:creationId xmlns:a16="http://schemas.microsoft.com/office/drawing/2014/main" id="{E71C82E5-1A08-D763-2A84-4B44D0EDE7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FEBC25-272C-F592-9605-4737D96E56D6}"/>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3783792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9534915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Comparison">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normAutofit/>
          </a:bodyPr>
          <a:lstStyle>
            <a:lvl1pPr>
              <a:defRPr sz="5400">
                <a:solidFill>
                  <a:srgbClr val="000000"/>
                </a:solidFill>
                <a:latin typeface="Onyx" panose="04050602080702020203" pitchFamily="82" charset="0"/>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solidFill>
                  <a:srgbClr val="000000"/>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9" y="2505075"/>
            <a:ext cx="5157787" cy="3684588"/>
          </a:xfrm>
        </p:spPr>
        <p:txBody>
          <a:bodyPr/>
          <a:lstStyle>
            <a:lvl1pPr>
              <a:defRPr sz="2000">
                <a:solidFill>
                  <a:srgbClr val="000000"/>
                </a:solidFill>
                <a:latin typeface="Times New Roman" panose="02020603050405020304" pitchFamily="18" charset="0"/>
                <a:cs typeface="Times New Roman" panose="02020603050405020304" pitchFamily="18" charset="0"/>
              </a:defRPr>
            </a:lvl1pPr>
            <a:lvl2pPr>
              <a:defRPr sz="1800">
                <a:solidFill>
                  <a:srgbClr val="000000"/>
                </a:solidFill>
                <a:latin typeface="Times New Roman" panose="02020603050405020304" pitchFamily="18" charset="0"/>
                <a:cs typeface="Times New Roman" panose="02020603050405020304" pitchFamily="18" charset="0"/>
              </a:defRPr>
            </a:lvl2pPr>
            <a:lvl3pPr>
              <a:defRPr sz="1600">
                <a:solidFill>
                  <a:srgbClr val="000000"/>
                </a:solidFill>
                <a:latin typeface="Times New Roman" panose="02020603050405020304" pitchFamily="18" charset="0"/>
                <a:cs typeface="Times New Roman" panose="02020603050405020304" pitchFamily="18" charset="0"/>
              </a:defRPr>
            </a:lvl3pPr>
            <a:lvl4pPr>
              <a:defRPr sz="1400">
                <a:solidFill>
                  <a:srgbClr val="000000"/>
                </a:solidFill>
                <a:latin typeface="Times New Roman" panose="02020603050405020304" pitchFamily="18" charset="0"/>
                <a:cs typeface="Times New Roman" panose="02020603050405020304" pitchFamily="18" charset="0"/>
              </a:defRPr>
            </a:lvl4pPr>
            <a:lvl5pPr>
              <a:defRPr sz="1200">
                <a:solidFill>
                  <a:srgbClr val="000000"/>
                </a:solidFill>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solidFill>
                  <a:srgbClr val="000000"/>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sz="2000">
                <a:solidFill>
                  <a:srgbClr val="000000"/>
                </a:solidFill>
                <a:latin typeface="Times New Roman" panose="02020603050405020304" pitchFamily="18" charset="0"/>
                <a:cs typeface="Times New Roman" panose="02020603050405020304" pitchFamily="18" charset="0"/>
              </a:defRPr>
            </a:lvl1pPr>
            <a:lvl2pPr>
              <a:defRPr sz="1800">
                <a:solidFill>
                  <a:srgbClr val="000000"/>
                </a:solidFill>
                <a:latin typeface="Times New Roman" panose="02020603050405020304" pitchFamily="18" charset="0"/>
                <a:cs typeface="Times New Roman" panose="02020603050405020304" pitchFamily="18" charset="0"/>
              </a:defRPr>
            </a:lvl2pPr>
            <a:lvl3pPr>
              <a:defRPr sz="1600">
                <a:solidFill>
                  <a:srgbClr val="000000"/>
                </a:solidFill>
                <a:latin typeface="Times New Roman" panose="02020603050405020304" pitchFamily="18" charset="0"/>
                <a:cs typeface="Times New Roman" panose="02020603050405020304" pitchFamily="18" charset="0"/>
              </a:defRPr>
            </a:lvl3pPr>
            <a:lvl4pPr>
              <a:defRPr sz="1400">
                <a:solidFill>
                  <a:srgbClr val="000000"/>
                </a:solidFill>
                <a:latin typeface="Times New Roman" panose="02020603050405020304" pitchFamily="18" charset="0"/>
                <a:cs typeface="Times New Roman" panose="02020603050405020304" pitchFamily="18" charset="0"/>
              </a:defRPr>
            </a:lvl4pPr>
            <a:lvl5pPr>
              <a:defRPr sz="1200">
                <a:solidFill>
                  <a:srgbClr val="000000"/>
                </a:solidFill>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F3D22F9-7A52-4763-840A-B39C791DA81C}" type="datetimeFigureOut">
              <a:rPr lang="en-US" smtClean="0"/>
              <a:t>6/10/2026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565641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4C764-E11B-431E-4928-35462D529D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BCA5DA-723B-BE75-9F17-FF8BC8BA70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5DA057-6D3C-DE5A-F512-594A0EABCC7F}"/>
              </a:ext>
            </a:extLst>
          </p:cNvPr>
          <p:cNvSpPr>
            <a:spLocks noGrp="1"/>
          </p:cNvSpPr>
          <p:nvPr>
            <p:ph type="dt" sz="half" idx="10"/>
          </p:nvPr>
        </p:nvSpPr>
        <p:spPr/>
        <p:txBody>
          <a:bodyPr/>
          <a:lstStyle/>
          <a:p>
            <a:fld id="{B4ADAF0F-0298-453C-AD87-09D62B862177}" type="datetimeFigureOut">
              <a:rPr lang="en-US" smtClean="0"/>
              <a:t>6/10/2026</a:t>
            </a:fld>
            <a:endParaRPr lang="en-US"/>
          </a:p>
        </p:txBody>
      </p:sp>
      <p:sp>
        <p:nvSpPr>
          <p:cNvPr id="5" name="Footer Placeholder 4">
            <a:extLst>
              <a:ext uri="{FF2B5EF4-FFF2-40B4-BE49-F238E27FC236}">
                <a16:creationId xmlns:a16="http://schemas.microsoft.com/office/drawing/2014/main" id="{E408C68D-B5C7-D0D4-585A-4BA1FF778A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43B96D-94C9-5B12-8BBB-DC3DEF08C586}"/>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110692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4E304-02A0-4C31-2F44-121F4E0210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3C3FD4-68F2-C3C8-2373-9BEAFF8B6F5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0E5F2C-8418-22AC-076C-39B50B9A56D5}"/>
              </a:ext>
            </a:extLst>
          </p:cNvPr>
          <p:cNvSpPr>
            <a:spLocks noGrp="1"/>
          </p:cNvSpPr>
          <p:nvPr>
            <p:ph type="dt" sz="half" idx="10"/>
          </p:nvPr>
        </p:nvSpPr>
        <p:spPr/>
        <p:txBody>
          <a:bodyPr/>
          <a:lstStyle/>
          <a:p>
            <a:fld id="{B4ADAF0F-0298-453C-AD87-09D62B862177}" type="datetimeFigureOut">
              <a:rPr lang="en-US" smtClean="0"/>
              <a:t>6/10/2026</a:t>
            </a:fld>
            <a:endParaRPr lang="en-US"/>
          </a:p>
        </p:txBody>
      </p:sp>
      <p:sp>
        <p:nvSpPr>
          <p:cNvPr id="5" name="Footer Placeholder 4">
            <a:extLst>
              <a:ext uri="{FF2B5EF4-FFF2-40B4-BE49-F238E27FC236}">
                <a16:creationId xmlns:a16="http://schemas.microsoft.com/office/drawing/2014/main" id="{21B7B57B-BB81-59EB-9B21-82EE8D2AC7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6077E-EE9C-6DD2-3E50-B88EE1224575}"/>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3444680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DAEF5-05DC-CC48-D57C-95C4BCFF7F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5D6510-05BB-9522-F682-CF6F7D99ED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47C8DA-8762-A473-C3C9-71B5384CBE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6598BF-4F31-FCDE-A3E0-1EC41FBB42C2}"/>
              </a:ext>
            </a:extLst>
          </p:cNvPr>
          <p:cNvSpPr>
            <a:spLocks noGrp="1"/>
          </p:cNvSpPr>
          <p:nvPr>
            <p:ph type="dt" sz="half" idx="10"/>
          </p:nvPr>
        </p:nvSpPr>
        <p:spPr/>
        <p:txBody>
          <a:bodyPr/>
          <a:lstStyle/>
          <a:p>
            <a:fld id="{B4ADAF0F-0298-453C-AD87-09D62B862177}" type="datetimeFigureOut">
              <a:rPr lang="en-US" smtClean="0"/>
              <a:t>6/10/2026</a:t>
            </a:fld>
            <a:endParaRPr lang="en-US"/>
          </a:p>
        </p:txBody>
      </p:sp>
      <p:sp>
        <p:nvSpPr>
          <p:cNvPr id="6" name="Footer Placeholder 5">
            <a:extLst>
              <a:ext uri="{FF2B5EF4-FFF2-40B4-BE49-F238E27FC236}">
                <a16:creationId xmlns:a16="http://schemas.microsoft.com/office/drawing/2014/main" id="{ECFCE169-4E0A-F69B-60EC-83A2891028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1D8020-A90A-3503-DF43-8C07C1C9508B}"/>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386273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782B3-C5AA-5610-02FA-CA5CE942B3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793B2D-2D9D-AB66-6761-7C48722F23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32B5A1-F245-EC31-9BA5-7CFB074927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B64DB2-84B4-82F1-C944-E1FAD18383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BFB364-876C-1A5B-5909-F1AEBD974C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E1226D-F5C6-CE12-4CBB-E22CB8B0A58D}"/>
              </a:ext>
            </a:extLst>
          </p:cNvPr>
          <p:cNvSpPr>
            <a:spLocks noGrp="1"/>
          </p:cNvSpPr>
          <p:nvPr>
            <p:ph type="dt" sz="half" idx="10"/>
          </p:nvPr>
        </p:nvSpPr>
        <p:spPr/>
        <p:txBody>
          <a:bodyPr/>
          <a:lstStyle/>
          <a:p>
            <a:fld id="{B4ADAF0F-0298-453C-AD87-09D62B862177}" type="datetimeFigureOut">
              <a:rPr lang="en-US" smtClean="0"/>
              <a:t>6/10/2026</a:t>
            </a:fld>
            <a:endParaRPr lang="en-US"/>
          </a:p>
        </p:txBody>
      </p:sp>
      <p:sp>
        <p:nvSpPr>
          <p:cNvPr id="8" name="Footer Placeholder 7">
            <a:extLst>
              <a:ext uri="{FF2B5EF4-FFF2-40B4-BE49-F238E27FC236}">
                <a16:creationId xmlns:a16="http://schemas.microsoft.com/office/drawing/2014/main" id="{591F03FA-0F56-0F98-4543-366CCB387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03F43D-2D19-C604-F3E4-C7AC5D2BB0E9}"/>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3373013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35686-FBB7-964A-57B6-A009837014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63EE51-764D-2C9C-DA9B-FD08CD77B8A2}"/>
              </a:ext>
            </a:extLst>
          </p:cNvPr>
          <p:cNvSpPr>
            <a:spLocks noGrp="1"/>
          </p:cNvSpPr>
          <p:nvPr>
            <p:ph type="dt" sz="half" idx="10"/>
          </p:nvPr>
        </p:nvSpPr>
        <p:spPr/>
        <p:txBody>
          <a:bodyPr/>
          <a:lstStyle/>
          <a:p>
            <a:fld id="{B4ADAF0F-0298-453C-AD87-09D62B862177}" type="datetimeFigureOut">
              <a:rPr lang="en-US" smtClean="0"/>
              <a:t>6/10/2026</a:t>
            </a:fld>
            <a:endParaRPr lang="en-US"/>
          </a:p>
        </p:txBody>
      </p:sp>
      <p:sp>
        <p:nvSpPr>
          <p:cNvPr id="4" name="Footer Placeholder 3">
            <a:extLst>
              <a:ext uri="{FF2B5EF4-FFF2-40B4-BE49-F238E27FC236}">
                <a16:creationId xmlns:a16="http://schemas.microsoft.com/office/drawing/2014/main" id="{9E4E09B1-8B54-9844-380C-513E9897C5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FF7D31-73BB-269D-9F94-68414217A693}"/>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91206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DFC8B5-C8CE-42ED-7D26-ADDC5E975937}"/>
              </a:ext>
            </a:extLst>
          </p:cNvPr>
          <p:cNvSpPr>
            <a:spLocks noGrp="1"/>
          </p:cNvSpPr>
          <p:nvPr>
            <p:ph type="dt" sz="half" idx="10"/>
          </p:nvPr>
        </p:nvSpPr>
        <p:spPr/>
        <p:txBody>
          <a:bodyPr/>
          <a:lstStyle/>
          <a:p>
            <a:fld id="{B4ADAF0F-0298-453C-AD87-09D62B862177}" type="datetimeFigureOut">
              <a:rPr lang="en-US" smtClean="0"/>
              <a:t>6/10/2026</a:t>
            </a:fld>
            <a:endParaRPr lang="en-US"/>
          </a:p>
        </p:txBody>
      </p:sp>
      <p:sp>
        <p:nvSpPr>
          <p:cNvPr id="3" name="Footer Placeholder 2">
            <a:extLst>
              <a:ext uri="{FF2B5EF4-FFF2-40B4-BE49-F238E27FC236}">
                <a16:creationId xmlns:a16="http://schemas.microsoft.com/office/drawing/2014/main" id="{DBD922D4-F83C-687F-62EF-D45025D1C3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850352-9985-BB8A-21D6-EA1C4E4B712B}"/>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2322749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A5EBB-688A-9719-7FF4-7B018F0BE6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B8B963-1F6E-90BA-F8A9-3C3A125CAA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01A286-8006-AD4A-7A91-09757EA9E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3671F9-0A70-F641-A957-AFC03B2E5F66}"/>
              </a:ext>
            </a:extLst>
          </p:cNvPr>
          <p:cNvSpPr>
            <a:spLocks noGrp="1"/>
          </p:cNvSpPr>
          <p:nvPr>
            <p:ph type="dt" sz="half" idx="10"/>
          </p:nvPr>
        </p:nvSpPr>
        <p:spPr/>
        <p:txBody>
          <a:bodyPr/>
          <a:lstStyle/>
          <a:p>
            <a:fld id="{B4ADAF0F-0298-453C-AD87-09D62B862177}" type="datetimeFigureOut">
              <a:rPr lang="en-US" smtClean="0"/>
              <a:t>6/10/2026</a:t>
            </a:fld>
            <a:endParaRPr lang="en-US"/>
          </a:p>
        </p:txBody>
      </p:sp>
      <p:sp>
        <p:nvSpPr>
          <p:cNvPr id="6" name="Footer Placeholder 5">
            <a:extLst>
              <a:ext uri="{FF2B5EF4-FFF2-40B4-BE49-F238E27FC236}">
                <a16:creationId xmlns:a16="http://schemas.microsoft.com/office/drawing/2014/main" id="{EAC4D968-9620-EBAF-175F-F481D63C56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8084AE-E0E8-4F41-B462-B012952B4FCE}"/>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3758045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18DC0-68C0-35DB-9D27-52AF897336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0AB82C-E59D-7B17-81FF-DF3BD9A8F6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A752F3-C82D-3B24-E207-D9DBE1E353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F4FED9-7F96-FCB3-B0B7-B903BB6C0BE6}"/>
              </a:ext>
            </a:extLst>
          </p:cNvPr>
          <p:cNvSpPr>
            <a:spLocks noGrp="1"/>
          </p:cNvSpPr>
          <p:nvPr>
            <p:ph type="dt" sz="half" idx="10"/>
          </p:nvPr>
        </p:nvSpPr>
        <p:spPr/>
        <p:txBody>
          <a:bodyPr/>
          <a:lstStyle/>
          <a:p>
            <a:fld id="{B4ADAF0F-0298-453C-AD87-09D62B862177}" type="datetimeFigureOut">
              <a:rPr lang="en-US" smtClean="0"/>
              <a:t>6/10/2026</a:t>
            </a:fld>
            <a:endParaRPr lang="en-US"/>
          </a:p>
        </p:txBody>
      </p:sp>
      <p:sp>
        <p:nvSpPr>
          <p:cNvPr id="6" name="Footer Placeholder 5">
            <a:extLst>
              <a:ext uri="{FF2B5EF4-FFF2-40B4-BE49-F238E27FC236}">
                <a16:creationId xmlns:a16="http://schemas.microsoft.com/office/drawing/2014/main" id="{C5796A40-AA79-997E-19DD-61BF1A32E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A995D0-1A47-39C0-7254-0D92A07E9153}"/>
              </a:ext>
            </a:extLst>
          </p:cNvPr>
          <p:cNvSpPr>
            <a:spLocks noGrp="1"/>
          </p:cNvSpPr>
          <p:nvPr>
            <p:ph type="sldNum" sz="quarter" idx="12"/>
          </p:nvPr>
        </p:nvSpPr>
        <p:spPr/>
        <p:txBody>
          <a:bodyPr/>
          <a:lstStyle/>
          <a:p>
            <a:fld id="{7ED47A7F-6A6B-4D96-A8D3-7ADCD89C83CD}" type="slidenum">
              <a:rPr lang="en-US" smtClean="0"/>
              <a:t>‹#›</a:t>
            </a:fld>
            <a:endParaRPr lang="en-US"/>
          </a:p>
        </p:txBody>
      </p:sp>
    </p:spTree>
    <p:extLst>
      <p:ext uri="{BB962C8B-B14F-4D97-AF65-F5344CB8AC3E}">
        <p14:creationId xmlns:p14="http://schemas.microsoft.com/office/powerpoint/2010/main" val="667058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CFEBF4-C96D-9C31-8CAB-DA68A226F5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F3282B-A506-9BE3-6E6B-D00D8212BB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828D5-9086-39F2-3B44-B936F15CD9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4ADAF0F-0298-453C-AD87-09D62B862177}" type="datetimeFigureOut">
              <a:rPr lang="en-US" smtClean="0"/>
              <a:t>6/10/2026</a:t>
            </a:fld>
            <a:endParaRPr lang="en-US"/>
          </a:p>
        </p:txBody>
      </p:sp>
      <p:sp>
        <p:nvSpPr>
          <p:cNvPr id="5" name="Footer Placeholder 4">
            <a:extLst>
              <a:ext uri="{FF2B5EF4-FFF2-40B4-BE49-F238E27FC236}">
                <a16:creationId xmlns:a16="http://schemas.microsoft.com/office/drawing/2014/main" id="{2B16D980-21AA-DC2D-9D2A-EE447B1E98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9DD6A7B-BA34-FB87-413A-DFD45F6D27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ED47A7F-6A6B-4D96-A8D3-7ADCD89C83CD}" type="slidenum">
              <a:rPr lang="en-US" smtClean="0"/>
              <a:t>‹#›</a:t>
            </a:fld>
            <a:endParaRPr lang="en-US"/>
          </a:p>
        </p:txBody>
      </p:sp>
    </p:spTree>
    <p:extLst>
      <p:ext uri="{BB962C8B-B14F-4D97-AF65-F5344CB8AC3E}">
        <p14:creationId xmlns:p14="http://schemas.microsoft.com/office/powerpoint/2010/main" val="1647101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77" r:id="rId4"/>
    <p:sldLayoutId id="2147483653" r:id="rId5"/>
    <p:sldLayoutId id="2147483678"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6/10/2026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654" r:id="rId1"/>
    <p:sldLayoutId id="2147483676" r:id="rId2"/>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ctr" defTabSz="457200" rtl="0" eaLnBrk="1" latinLnBrk="0" hangingPunct="1">
        <a:spcBef>
          <a:spcPct val="0"/>
        </a:spcBef>
        <a:buNone/>
        <a:defRPr sz="8000" kern="1200">
          <a:solidFill>
            <a:schemeClr val="bg1"/>
          </a:solidFill>
          <a:latin typeface="Onyx" panose="04050602080702020203" pitchFamily="82"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Times New Roman" panose="02020603050405020304" pitchFamily="18" charset="0"/>
          <a:ea typeface="+mn-ea"/>
          <a:cs typeface="Times New Roman" panose="02020603050405020304" pitchFamily="18" charset="0"/>
        </a:defRPr>
      </a:lvl1pPr>
      <a:lvl2pPr marL="742950" indent="-285750" algn="l" defTabSz="457200" rtl="0" eaLnBrk="1" latinLnBrk="0" hangingPunct="1">
        <a:spcBef>
          <a:spcPct val="20000"/>
        </a:spcBef>
        <a:buFont typeface="Arial"/>
        <a:buChar char="–"/>
        <a:defRPr sz="2800" kern="1200">
          <a:solidFill>
            <a:schemeClr val="bg1"/>
          </a:solidFill>
          <a:latin typeface="Times New Roman" panose="02020603050405020304" pitchFamily="18" charset="0"/>
          <a:ea typeface="+mn-ea"/>
          <a:cs typeface="Times New Roman" panose="02020603050405020304" pitchFamily="18" charset="0"/>
        </a:defRPr>
      </a:lvl2pPr>
      <a:lvl3pPr marL="1143000" indent="-228600" algn="l" defTabSz="457200" rtl="0" eaLnBrk="1" latinLnBrk="0" hangingPunct="1">
        <a:spcBef>
          <a:spcPct val="20000"/>
        </a:spcBef>
        <a:buFont typeface="Arial"/>
        <a:buChar char="•"/>
        <a:defRPr sz="2400" kern="1200">
          <a:solidFill>
            <a:schemeClr val="bg1"/>
          </a:solidFill>
          <a:latin typeface="Times New Roman" panose="02020603050405020304" pitchFamily="18" charset="0"/>
          <a:ea typeface="+mn-ea"/>
          <a:cs typeface="Times New Roman" panose="02020603050405020304" pitchFamily="18" charset="0"/>
        </a:defRPr>
      </a:lvl3pPr>
      <a:lvl4pPr marL="1600200" indent="-228600" algn="l" defTabSz="457200" rtl="0" eaLnBrk="1" latinLnBrk="0" hangingPunct="1">
        <a:spcBef>
          <a:spcPct val="20000"/>
        </a:spcBef>
        <a:buFont typeface="Arial"/>
        <a:buChar char="–"/>
        <a:defRPr sz="2000" kern="1200">
          <a:solidFill>
            <a:schemeClr val="bg1"/>
          </a:solidFill>
          <a:latin typeface="Times New Roman" panose="02020603050405020304" pitchFamily="18" charset="0"/>
          <a:ea typeface="+mn-ea"/>
          <a:cs typeface="Times New Roman" panose="02020603050405020304" pitchFamily="18" charset="0"/>
        </a:defRPr>
      </a:lvl4pPr>
      <a:lvl5pPr marL="2057400" indent="-228600" algn="l" defTabSz="457200" rtl="0" eaLnBrk="1" latinLnBrk="0" hangingPunct="1">
        <a:spcBef>
          <a:spcPct val="20000"/>
        </a:spcBef>
        <a:buFont typeface="Arial"/>
        <a:buChar char="»"/>
        <a:defRPr sz="2000" kern="1200">
          <a:solidFill>
            <a:schemeClr val="bg1"/>
          </a:solidFill>
          <a:latin typeface="Times New Roman" panose="02020603050405020304" pitchFamily="18" charset="0"/>
          <a:ea typeface="+mn-ea"/>
          <a:cs typeface="Times New Roman" panose="02020603050405020304"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0.xml"/><Relationship Id="rId7" Type="http://schemas.microsoft.com/office/2007/relationships/hdphoto" Target="../media/hdphoto2.wdp"/><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9.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8.pn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5.wdp"/><Relationship Id="rId3" Type="http://schemas.openxmlformats.org/officeDocument/2006/relationships/notesSlide" Target="../notesSlides/notesSlide13.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3.xml"/><Relationship Id="rId1" Type="http://schemas.openxmlformats.org/officeDocument/2006/relationships/tags" Target="../tags/tag5.xml"/><Relationship Id="rId6" Type="http://schemas.microsoft.com/office/2007/relationships/hdphoto" Target="../media/hdphoto4.wdp"/><Relationship Id="rId11" Type="http://schemas.microsoft.com/office/2007/relationships/hdphoto" Target="../media/hdphoto1.wdp"/><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12.png"/><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microsoft.com/office/2007/relationships/hdphoto" Target="../media/hdphoto2.wdp"/><Relationship Id="rId12" Type="http://schemas.microsoft.com/office/2007/relationships/hdphoto" Target="../media/hdphoto5.wdp"/><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9.png"/><Relationship Id="rId11" Type="http://schemas.openxmlformats.org/officeDocument/2006/relationships/image" Target="../media/image14.png"/><Relationship Id="rId5" Type="http://schemas.microsoft.com/office/2007/relationships/hdphoto" Target="../media/hdphoto4.wdp"/><Relationship Id="rId10" Type="http://schemas.microsoft.com/office/2007/relationships/hdphoto" Target="../media/hdphoto1.wdp"/><Relationship Id="rId4" Type="http://schemas.openxmlformats.org/officeDocument/2006/relationships/image" Target="../media/image13.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microsoft.com/office/2007/relationships/hdphoto" Target="../media/hdphoto2.wdp"/><Relationship Id="rId12" Type="http://schemas.microsoft.com/office/2007/relationships/hdphoto" Target="../media/hdphoto5.wdp"/><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9.png"/><Relationship Id="rId11" Type="http://schemas.openxmlformats.org/officeDocument/2006/relationships/image" Target="../media/image14.png"/><Relationship Id="rId5" Type="http://schemas.microsoft.com/office/2007/relationships/hdphoto" Target="../media/hdphoto4.wdp"/><Relationship Id="rId10" Type="http://schemas.microsoft.com/office/2007/relationships/hdphoto" Target="../media/hdphoto1.wdp"/><Relationship Id="rId4" Type="http://schemas.openxmlformats.org/officeDocument/2006/relationships/image" Target="../media/image13.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9.png"/><Relationship Id="rId18" Type="http://schemas.microsoft.com/office/2007/relationships/hdphoto" Target="../media/hdphoto3.wdp"/><Relationship Id="rId3" Type="http://schemas.openxmlformats.org/officeDocument/2006/relationships/image" Target="../media/image21.png"/><Relationship Id="rId7" Type="http://schemas.microsoft.com/office/2007/relationships/hdphoto" Target="../media/hdphoto6.wdp"/><Relationship Id="rId12" Type="http://schemas.openxmlformats.org/officeDocument/2006/relationships/image" Target="../media/image10.png"/><Relationship Id="rId17" Type="http://schemas.openxmlformats.org/officeDocument/2006/relationships/image" Target="../media/image11.png"/><Relationship Id="rId2" Type="http://schemas.openxmlformats.org/officeDocument/2006/relationships/notesSlide" Target="../notesSlides/notesSlide16.xml"/><Relationship Id="rId16" Type="http://schemas.microsoft.com/office/2007/relationships/hdphoto" Target="../media/hdphoto9.wdp"/><Relationship Id="rId1" Type="http://schemas.openxmlformats.org/officeDocument/2006/relationships/slideLayout" Target="../slideLayouts/slideLayout12.xml"/><Relationship Id="rId6" Type="http://schemas.openxmlformats.org/officeDocument/2006/relationships/image" Target="../media/image24.png"/><Relationship Id="rId11" Type="http://schemas.microsoft.com/office/2007/relationships/hdphoto" Target="../media/hdphoto8.wdp"/><Relationship Id="rId5" Type="http://schemas.openxmlformats.org/officeDocument/2006/relationships/image" Target="../media/image23.png"/><Relationship Id="rId15" Type="http://schemas.openxmlformats.org/officeDocument/2006/relationships/image" Target="../media/image27.png"/><Relationship Id="rId10" Type="http://schemas.openxmlformats.org/officeDocument/2006/relationships/image" Target="../media/image26.png"/><Relationship Id="rId4" Type="http://schemas.openxmlformats.org/officeDocument/2006/relationships/image" Target="../media/image22.jpeg"/><Relationship Id="rId9" Type="http://schemas.microsoft.com/office/2007/relationships/hdphoto" Target="../media/hdphoto7.wdp"/><Relationship Id="rId14" Type="http://schemas.microsoft.com/office/2007/relationships/hdphoto" Target="../media/hdphoto2.wdp"/></Relationships>
</file>

<file path=ppt/slides/_rels/slide21.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10.png"/><Relationship Id="rId18" Type="http://schemas.openxmlformats.org/officeDocument/2006/relationships/image" Target="../media/image14.png"/><Relationship Id="rId3" Type="http://schemas.openxmlformats.org/officeDocument/2006/relationships/notesSlide" Target="../notesSlides/notesSlide17.xml"/><Relationship Id="rId21" Type="http://schemas.openxmlformats.org/officeDocument/2006/relationships/image" Target="../media/image29.png"/><Relationship Id="rId7" Type="http://schemas.openxmlformats.org/officeDocument/2006/relationships/image" Target="../media/image24.png"/><Relationship Id="rId12" Type="http://schemas.microsoft.com/office/2007/relationships/hdphoto" Target="../media/hdphoto8.wdp"/><Relationship Id="rId17" Type="http://schemas.microsoft.com/office/2007/relationships/hdphoto" Target="../media/hdphoto3.wdp"/><Relationship Id="rId2" Type="http://schemas.openxmlformats.org/officeDocument/2006/relationships/slideLayout" Target="../slideLayouts/slideLayout12.xml"/><Relationship Id="rId16" Type="http://schemas.openxmlformats.org/officeDocument/2006/relationships/image" Target="../media/image11.png"/><Relationship Id="rId20" Type="http://schemas.openxmlformats.org/officeDocument/2006/relationships/image" Target="../media/image28.png"/><Relationship Id="rId1" Type="http://schemas.openxmlformats.org/officeDocument/2006/relationships/tags" Target="../tags/tag9.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2.jpeg"/><Relationship Id="rId15" Type="http://schemas.microsoft.com/office/2007/relationships/hdphoto" Target="../media/hdphoto2.wdp"/><Relationship Id="rId10" Type="http://schemas.microsoft.com/office/2007/relationships/hdphoto" Target="../media/hdphoto7.wdp"/><Relationship Id="rId19" Type="http://schemas.microsoft.com/office/2007/relationships/hdphoto" Target="../media/hdphoto5.wdp"/><Relationship Id="rId4" Type="http://schemas.openxmlformats.org/officeDocument/2006/relationships/image" Target="../media/image21.png"/><Relationship Id="rId9" Type="http://schemas.openxmlformats.org/officeDocument/2006/relationships/image" Target="../media/image25.png"/><Relationship Id="rId14" Type="http://schemas.openxmlformats.org/officeDocument/2006/relationships/image" Target="../media/image9.png"/><Relationship Id="rId22" Type="http://schemas.microsoft.com/office/2007/relationships/hdphoto" Target="../media/hdphoto9.wdp"/></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8.xml"/><Relationship Id="rId7" Type="http://schemas.openxmlformats.org/officeDocument/2006/relationships/image" Target="../media/image17.png"/><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ags" Target="../tags/tag11.xml"/><Relationship Id="rId5" Type="http://schemas.openxmlformats.org/officeDocument/2006/relationships/image" Target="../media/image30.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0.xml"/><Relationship Id="rId7" Type="http://schemas.openxmlformats.org/officeDocument/2006/relationships/image" Target="../media/image36.emf"/><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oleObject" Target="../embeddings/oleObject2.bin"/><Relationship Id="rId11" Type="http://schemas.openxmlformats.org/officeDocument/2006/relationships/image" Target="../media/image38.emf"/><Relationship Id="rId5" Type="http://schemas.openxmlformats.org/officeDocument/2006/relationships/image" Target="../media/image35.e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37.emf"/></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tags" Target="../tags/tag13.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tags" Target="../tags/tag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xml"/><Relationship Id="rId1" Type="http://schemas.openxmlformats.org/officeDocument/2006/relationships/tags" Target="../tags/tag16.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5495CA-F81B-7366-8177-D602BF067605}"/>
              </a:ext>
            </a:extLst>
          </p:cNvPr>
          <p:cNvSpPr txBox="1"/>
          <p:nvPr/>
        </p:nvSpPr>
        <p:spPr>
          <a:xfrm>
            <a:off x="2971800" y="1536174"/>
            <a:ext cx="6094206" cy="3046988"/>
          </a:xfrm>
          <a:prstGeom prst="rect">
            <a:avLst/>
          </a:prstGeom>
          <a:noFill/>
        </p:spPr>
        <p:txBody>
          <a:bodyPr wrap="square">
            <a:spAutoFit/>
          </a:bodyPr>
          <a:lstStyle/>
          <a:p>
            <a:pPr algn="ctr">
              <a:spcBef>
                <a:spcPts val="0"/>
              </a:spcBef>
            </a:pPr>
            <a:r>
              <a:rPr lang="en-US" sz="9600" dirty="0">
                <a:solidFill>
                  <a:schemeClr val="bg1"/>
                </a:solidFill>
                <a:latin typeface="Onyx" panose="04050602080702020203" pitchFamily="82" charset="0"/>
              </a:rPr>
              <a:t>SUPPER PROGRAM FOR ASP STAFF</a:t>
            </a:r>
          </a:p>
        </p:txBody>
      </p:sp>
      <p:sp>
        <p:nvSpPr>
          <p:cNvPr id="7" name="Flowchart: Connector 6">
            <a:extLst>
              <a:ext uri="{FF2B5EF4-FFF2-40B4-BE49-F238E27FC236}">
                <a16:creationId xmlns:a16="http://schemas.microsoft.com/office/drawing/2014/main" id="{31858975-C254-F826-D38A-A363A6D5D82C}"/>
              </a:ext>
            </a:extLst>
          </p:cNvPr>
          <p:cNvSpPr/>
          <p:nvPr/>
        </p:nvSpPr>
        <p:spPr>
          <a:xfrm>
            <a:off x="-955184" y="-623723"/>
            <a:ext cx="3469783" cy="3644904"/>
          </a:xfrm>
          <a:prstGeom prst="flowChartConnector">
            <a:avLst/>
          </a:prstGeom>
          <a:solidFill>
            <a:srgbClr val="7F0000"/>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Flowchart: Connector 7">
            <a:extLst>
              <a:ext uri="{FF2B5EF4-FFF2-40B4-BE49-F238E27FC236}">
                <a16:creationId xmlns:a16="http://schemas.microsoft.com/office/drawing/2014/main" id="{D784BF22-D95E-2F66-DBFE-B4BA1F861BF6}"/>
              </a:ext>
            </a:extLst>
          </p:cNvPr>
          <p:cNvSpPr/>
          <p:nvPr/>
        </p:nvSpPr>
        <p:spPr>
          <a:xfrm>
            <a:off x="8526462" y="3839835"/>
            <a:ext cx="3665538" cy="3626337"/>
          </a:xfrm>
          <a:prstGeom prst="flowChartConnector">
            <a:avLst/>
          </a:prstGeom>
          <a:solidFill>
            <a:srgbClr val="7F0000"/>
          </a:solidFill>
          <a:ln w="9525" cap="flat" cmpd="sng" algn="ctr">
            <a:solidFill>
              <a:srgbClr val="FF0000">
                <a:lumMod val="5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Flowchart: Connector 8">
            <a:extLst>
              <a:ext uri="{FF2B5EF4-FFF2-40B4-BE49-F238E27FC236}">
                <a16:creationId xmlns:a16="http://schemas.microsoft.com/office/drawing/2014/main" id="{4349BC20-AFD4-A6C2-868D-8C2C88053BF6}"/>
              </a:ext>
            </a:extLst>
          </p:cNvPr>
          <p:cNvSpPr/>
          <p:nvPr/>
        </p:nvSpPr>
        <p:spPr>
          <a:xfrm>
            <a:off x="7991806" y="4475747"/>
            <a:ext cx="995784" cy="102691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E8DDE2C0-D35E-60D4-B148-04907F9640ED}"/>
              </a:ext>
            </a:extLst>
          </p:cNvPr>
          <p:cNvSpPr/>
          <p:nvPr/>
        </p:nvSpPr>
        <p:spPr>
          <a:xfrm>
            <a:off x="7735525" y="571139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7D253770-FC62-77BC-9540-BDBC0636538D}"/>
              </a:ext>
            </a:extLst>
          </p:cNvPr>
          <p:cNvSpPr/>
          <p:nvPr/>
        </p:nvSpPr>
        <p:spPr>
          <a:xfrm>
            <a:off x="447266" y="2404606"/>
            <a:ext cx="1209973"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2" descr="Image preview">
            <a:extLst>
              <a:ext uri="{FF2B5EF4-FFF2-40B4-BE49-F238E27FC236}">
                <a16:creationId xmlns:a16="http://schemas.microsoft.com/office/drawing/2014/main" id="{A6A1CDD6-5C10-764D-79B5-93E63A3663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6134" y="1039856"/>
            <a:ext cx="3665538" cy="6309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CF21E79-CD20-7FF3-04BD-EDE803F399BA}"/>
              </a:ext>
            </a:extLst>
          </p:cNvPr>
          <p:cNvSpPr txBox="1"/>
          <p:nvPr/>
        </p:nvSpPr>
        <p:spPr>
          <a:xfrm>
            <a:off x="0" y="6601017"/>
            <a:ext cx="699230" cy="276999"/>
          </a:xfrm>
          <a:prstGeom prst="rect">
            <a:avLst/>
          </a:prstGeom>
          <a:noFill/>
        </p:spPr>
        <p:txBody>
          <a:bodyPr wrap="none" rtlCol="0">
            <a:spAutoFit/>
          </a:bodyPr>
          <a:lstStyle/>
          <a:p>
            <a:r>
              <a:rPr lang="en-US" sz="1200" dirty="0">
                <a:solidFill>
                  <a:schemeClr val="bg1"/>
                </a:solidFill>
              </a:rPr>
              <a:t>5/28/26</a:t>
            </a:r>
          </a:p>
        </p:txBody>
      </p:sp>
    </p:spTree>
    <p:extLst>
      <p:ext uri="{BB962C8B-B14F-4D97-AF65-F5344CB8AC3E}">
        <p14:creationId xmlns:p14="http://schemas.microsoft.com/office/powerpoint/2010/main" val="1327392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2659945" y="106118"/>
            <a:ext cx="6872111" cy="1325563"/>
          </a:xfrm>
        </p:spPr>
        <p:txBody>
          <a:bodyPr>
            <a:noAutofit/>
          </a:bodyPr>
          <a:lstStyle/>
          <a:p>
            <a:r>
              <a:rPr lang="en-US" sz="11500" dirty="0">
                <a:solidFill>
                  <a:schemeClr val="bg1">
                    <a:lumMod val="95000"/>
                  </a:schemeClr>
                </a:solidFill>
              </a:rPr>
              <a:t>Offer Vs Serve</a:t>
            </a:r>
          </a:p>
        </p:txBody>
      </p:sp>
      <p:sp>
        <p:nvSpPr>
          <p:cNvPr id="9" name="TextBox 8">
            <a:extLst>
              <a:ext uri="{FF2B5EF4-FFF2-40B4-BE49-F238E27FC236}">
                <a16:creationId xmlns:a16="http://schemas.microsoft.com/office/drawing/2014/main" id="{DB49B7B8-0928-2526-B400-ED4E3ECE666A}"/>
              </a:ext>
            </a:extLst>
          </p:cNvPr>
          <p:cNvSpPr txBox="1"/>
          <p:nvPr/>
        </p:nvSpPr>
        <p:spPr>
          <a:xfrm>
            <a:off x="2516022" y="1380638"/>
            <a:ext cx="7159957" cy="584775"/>
          </a:xfrm>
          <a:prstGeom prst="rect">
            <a:avLst/>
          </a:prstGeom>
          <a:noFill/>
        </p:spPr>
        <p:txBody>
          <a:bodyPr wrap="square">
            <a:spAutoFit/>
          </a:bodyPr>
          <a:lstStyle/>
          <a:p>
            <a:pPr algn="ctr">
              <a:spcBef>
                <a:spcPts val="0"/>
              </a:spcBef>
            </a:pPr>
            <a:r>
              <a:rPr lang="en-US" altLang="en-US" sz="3200" dirty="0">
                <a:solidFill>
                  <a:schemeClr val="bg1">
                    <a:lumMod val="95000"/>
                  </a:schemeClr>
                </a:solidFill>
                <a:latin typeface="Century Gothic"/>
              </a:rPr>
              <a:t>Must offer all 5 Food Components:</a:t>
            </a:r>
          </a:p>
        </p:txBody>
      </p:sp>
      <p:grpSp>
        <p:nvGrpSpPr>
          <p:cNvPr id="20" name="Group 19">
            <a:extLst>
              <a:ext uri="{FF2B5EF4-FFF2-40B4-BE49-F238E27FC236}">
                <a16:creationId xmlns:a16="http://schemas.microsoft.com/office/drawing/2014/main" id="{1D80D73F-A421-07A2-6FBF-04B59A27923A}"/>
              </a:ext>
            </a:extLst>
          </p:cNvPr>
          <p:cNvGrpSpPr/>
          <p:nvPr/>
        </p:nvGrpSpPr>
        <p:grpSpPr>
          <a:xfrm>
            <a:off x="-1827788" y="1965413"/>
            <a:ext cx="7371633" cy="2567938"/>
            <a:chOff x="-1827788" y="1965413"/>
            <a:chExt cx="7371633" cy="2567938"/>
          </a:xfrm>
        </p:grpSpPr>
        <p:pic>
          <p:nvPicPr>
            <p:cNvPr id="6" name="Picture 14" descr="BIG DADDY'S™ 51% WG FIESTADA Beef Stuffed Sandwich IW | CJ Schwan's">
              <a:extLst>
                <a:ext uri="{FF2B5EF4-FFF2-40B4-BE49-F238E27FC236}">
                  <a16:creationId xmlns:a16="http://schemas.microsoft.com/office/drawing/2014/main" id="{7A1760C4-C97D-1238-8ABE-2A81E327199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7848" y1="34821" x2="28270" y2="36607"/>
                          <a14:foregroundMark x1="26160" y1="37500" x2="28270" y2="50000"/>
                          <a14:foregroundMark x1="33122" y1="38839" x2="32489" y2="48214"/>
                          <a14:foregroundMark x1="47468" y1="33482" x2="55485" y2="34821"/>
                        </a14:backgroundRemoval>
                      </a14:imgEffect>
                    </a14:imgLayer>
                  </a14:imgProps>
                </a:ext>
                <a:ext uri="{28A0092B-C50C-407E-A947-70E740481C1C}">
                  <a14:useLocalDpi xmlns:a14="http://schemas.microsoft.com/office/drawing/2010/main" val="0"/>
                </a:ext>
              </a:extLst>
            </a:blip>
            <a:srcRect/>
            <a:stretch>
              <a:fillRect/>
            </a:stretch>
          </p:blipFill>
          <p:spPr bwMode="auto">
            <a:xfrm>
              <a:off x="129309" y="1965413"/>
              <a:ext cx="3457438" cy="163389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C897803-39D2-27FD-3E5F-F65F42999952}"/>
                </a:ext>
              </a:extLst>
            </p:cNvPr>
            <p:cNvSpPr txBox="1"/>
            <p:nvPr/>
          </p:nvSpPr>
          <p:spPr>
            <a:xfrm>
              <a:off x="-1827788" y="3333022"/>
              <a:ext cx="7371633" cy="1200329"/>
            </a:xfrm>
            <a:prstGeom prst="rect">
              <a:avLst/>
            </a:prstGeom>
            <a:noFill/>
          </p:spPr>
          <p:txBody>
            <a:bodyPr wrap="square">
              <a:spAutoFit/>
            </a:bodyPr>
            <a:lstStyle/>
            <a:p>
              <a:pPr marL="0" lvl="1" algn="ctr">
                <a:spcBef>
                  <a:spcPts val="0"/>
                </a:spcBef>
              </a:pPr>
              <a:r>
                <a:rPr lang="en-US" altLang="en-US" sz="2400" b="1" dirty="0">
                  <a:solidFill>
                    <a:schemeClr val="bg1">
                      <a:lumMod val="95000"/>
                    </a:schemeClr>
                  </a:solidFill>
                  <a:latin typeface="Century Gothic" panose="020B0502020202020204" pitchFamily="34" charset="0"/>
                </a:rPr>
                <a:t>Grain </a:t>
              </a:r>
            </a:p>
            <a:p>
              <a:pPr marL="0" lvl="1" algn="ctr">
                <a:spcBef>
                  <a:spcPts val="0"/>
                </a:spcBef>
              </a:pPr>
              <a:r>
                <a:rPr lang="en-US" altLang="en-US" sz="2400" b="1" dirty="0">
                  <a:solidFill>
                    <a:schemeClr val="bg1">
                      <a:lumMod val="95000"/>
                    </a:schemeClr>
                  </a:solidFill>
                  <a:latin typeface="Century Gothic" panose="020B0502020202020204" pitchFamily="34" charset="0"/>
                </a:rPr>
                <a:t>+ </a:t>
              </a:r>
            </a:p>
            <a:p>
              <a:pPr marL="0" lvl="1" algn="ctr">
                <a:spcBef>
                  <a:spcPts val="0"/>
                </a:spcBef>
              </a:pPr>
              <a:r>
                <a:rPr lang="en-US" altLang="en-US" sz="2400" b="1" dirty="0">
                  <a:solidFill>
                    <a:schemeClr val="bg1">
                      <a:lumMod val="95000"/>
                    </a:schemeClr>
                  </a:solidFill>
                  <a:latin typeface="Century Gothic" panose="020B0502020202020204" pitchFamily="34" charset="0"/>
                </a:rPr>
                <a:t>Meat/Meat Alternate</a:t>
              </a:r>
            </a:p>
          </p:txBody>
        </p:sp>
      </p:grpSp>
      <p:grpSp>
        <p:nvGrpSpPr>
          <p:cNvPr id="21" name="Group 20">
            <a:extLst>
              <a:ext uri="{FF2B5EF4-FFF2-40B4-BE49-F238E27FC236}">
                <a16:creationId xmlns:a16="http://schemas.microsoft.com/office/drawing/2014/main" id="{0B297718-789D-1E7E-E5B4-E590467EA3A8}"/>
              </a:ext>
            </a:extLst>
          </p:cNvPr>
          <p:cNvGrpSpPr/>
          <p:nvPr/>
        </p:nvGrpSpPr>
        <p:grpSpPr>
          <a:xfrm>
            <a:off x="4066277" y="2371348"/>
            <a:ext cx="2029723" cy="2137612"/>
            <a:chOff x="4066277" y="2371348"/>
            <a:chExt cx="2029723" cy="2137612"/>
          </a:xfrm>
        </p:grpSpPr>
        <p:pic>
          <p:nvPicPr>
            <p:cNvPr id="12" name="Picture 11" descr="Juicy Juice Veggie Orange Medley Single Serve - 4.23 Fl. Oz. - Round Eye  Supply">
              <a:extLst>
                <a:ext uri="{FF2B5EF4-FFF2-40B4-BE49-F238E27FC236}">
                  <a16:creationId xmlns:a16="http://schemas.microsoft.com/office/drawing/2014/main" id="{F08EB37D-49A6-8EC7-24EA-45ED735065B4}"/>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4706246" y="2371348"/>
              <a:ext cx="837598" cy="156183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BC6A4E3-62F9-2B5A-E24D-319D3F1D98D4}"/>
                </a:ext>
              </a:extLst>
            </p:cNvPr>
            <p:cNvSpPr txBox="1"/>
            <p:nvPr/>
          </p:nvSpPr>
          <p:spPr>
            <a:xfrm>
              <a:off x="4066277" y="3985740"/>
              <a:ext cx="2029723" cy="523220"/>
            </a:xfrm>
            <a:prstGeom prst="rect">
              <a:avLst/>
            </a:prstGeom>
            <a:noFill/>
          </p:spPr>
          <p:txBody>
            <a:bodyPr wrap="none" rtlCol="0">
              <a:spAutoFit/>
            </a:bodyPr>
            <a:lstStyle/>
            <a:p>
              <a:r>
                <a:rPr lang="en-US" sz="2800" b="1" dirty="0">
                  <a:solidFill>
                    <a:schemeClr val="bg1"/>
                  </a:solidFill>
                  <a:latin typeface="Century Gothic" panose="020B0502020202020204" pitchFamily="34" charset="0"/>
                </a:rPr>
                <a:t>Vegetable</a:t>
              </a:r>
            </a:p>
          </p:txBody>
        </p:sp>
      </p:grpSp>
      <p:grpSp>
        <p:nvGrpSpPr>
          <p:cNvPr id="22" name="Group 21">
            <a:extLst>
              <a:ext uri="{FF2B5EF4-FFF2-40B4-BE49-F238E27FC236}">
                <a16:creationId xmlns:a16="http://schemas.microsoft.com/office/drawing/2014/main" id="{F54DB89D-534C-D223-6858-660B1F0A012B}"/>
              </a:ext>
            </a:extLst>
          </p:cNvPr>
          <p:cNvGrpSpPr/>
          <p:nvPr/>
        </p:nvGrpSpPr>
        <p:grpSpPr>
          <a:xfrm>
            <a:off x="6535008" y="2464008"/>
            <a:ext cx="1921970" cy="2044952"/>
            <a:chOff x="6535008" y="2464008"/>
            <a:chExt cx="1921970" cy="2044952"/>
          </a:xfrm>
        </p:grpSpPr>
        <p:pic>
          <p:nvPicPr>
            <p:cNvPr id="14" name="Picture 13" descr="Schools &amp; Foodservice - Fresh Innovations">
              <a:extLst>
                <a:ext uri="{FF2B5EF4-FFF2-40B4-BE49-F238E27FC236}">
                  <a16:creationId xmlns:a16="http://schemas.microsoft.com/office/drawing/2014/main" id="{5649A951-AFE1-75B0-CD36-B4CFD1DE2A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346731">
              <a:off x="6535008" y="2464008"/>
              <a:ext cx="1921970" cy="14003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4CFA915-74C8-2DDC-6CC7-DB9E60CD1CF5}"/>
                </a:ext>
              </a:extLst>
            </p:cNvPr>
            <p:cNvSpPr txBox="1"/>
            <p:nvPr/>
          </p:nvSpPr>
          <p:spPr>
            <a:xfrm>
              <a:off x="7055008" y="3985740"/>
              <a:ext cx="881973" cy="523220"/>
            </a:xfrm>
            <a:prstGeom prst="rect">
              <a:avLst/>
            </a:prstGeom>
            <a:noFill/>
          </p:spPr>
          <p:txBody>
            <a:bodyPr wrap="none" rtlCol="0">
              <a:spAutoFit/>
            </a:bodyPr>
            <a:lstStyle/>
            <a:p>
              <a:r>
                <a:rPr lang="en-US" sz="2800" b="1" dirty="0">
                  <a:solidFill>
                    <a:schemeClr val="bg1"/>
                  </a:solidFill>
                  <a:latin typeface="Century Gothic" panose="020B0502020202020204" pitchFamily="34" charset="0"/>
                </a:rPr>
                <a:t>Fruit</a:t>
              </a:r>
            </a:p>
          </p:txBody>
        </p:sp>
      </p:grpSp>
      <p:grpSp>
        <p:nvGrpSpPr>
          <p:cNvPr id="23" name="Group 22">
            <a:extLst>
              <a:ext uri="{FF2B5EF4-FFF2-40B4-BE49-F238E27FC236}">
                <a16:creationId xmlns:a16="http://schemas.microsoft.com/office/drawing/2014/main" id="{CC2845A9-AB1C-4A4B-BF3F-E37B43C85EBA}"/>
              </a:ext>
            </a:extLst>
          </p:cNvPr>
          <p:cNvGrpSpPr/>
          <p:nvPr/>
        </p:nvGrpSpPr>
        <p:grpSpPr>
          <a:xfrm>
            <a:off x="9074684" y="2238661"/>
            <a:ext cx="2937022" cy="2839685"/>
            <a:chOff x="9074684" y="2238661"/>
            <a:chExt cx="2937022" cy="2839685"/>
          </a:xfrm>
        </p:grpSpPr>
        <p:pic>
          <p:nvPicPr>
            <p:cNvPr id="16" name="Picture 15">
              <a:extLst>
                <a:ext uri="{FF2B5EF4-FFF2-40B4-BE49-F238E27FC236}">
                  <a16:creationId xmlns:a16="http://schemas.microsoft.com/office/drawing/2014/main" id="{8507EC76-DDD8-1F57-7EF5-F201B510CE1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5578" y1="11837" x2="6375" y2="3265"/>
                          <a14:foregroundMark x1="6773" y1="2857" x2="13147" y2="2857"/>
                          <a14:foregroundMark x1="94422" y1="16735" x2="99203" y2="31837"/>
                          <a14:foregroundMark x1="3586" y1="88571" x2="34263" y2="88571"/>
                          <a14:foregroundMark x1="12749" y1="2041" x2="48207" y2="2041"/>
                        </a14:backgroundRemoval>
                      </a14:imgEffect>
                    </a14:imgLayer>
                  </a14:imgProps>
                </a:ext>
                <a:ext uri="{28A0092B-C50C-407E-A947-70E740481C1C}">
                  <a14:useLocalDpi xmlns:a14="http://schemas.microsoft.com/office/drawing/2010/main" val="0"/>
                </a:ext>
              </a:extLst>
            </a:blip>
            <a:stretch>
              <a:fillRect/>
            </a:stretch>
          </p:blipFill>
          <p:spPr>
            <a:xfrm>
              <a:off x="9675979" y="2238661"/>
              <a:ext cx="1736022" cy="1694525"/>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0AC4F71A-2B08-0DD6-7E4F-44B21B8CFD88}"/>
                </a:ext>
              </a:extLst>
            </p:cNvPr>
            <p:cNvSpPr txBox="1"/>
            <p:nvPr/>
          </p:nvSpPr>
          <p:spPr>
            <a:xfrm>
              <a:off x="9074684" y="3939573"/>
              <a:ext cx="2937022" cy="1138773"/>
            </a:xfrm>
            <a:prstGeom prst="rect">
              <a:avLst/>
            </a:prstGeom>
            <a:noFill/>
          </p:spPr>
          <p:txBody>
            <a:bodyPr wrap="none" rtlCol="0">
              <a:spAutoFit/>
            </a:bodyPr>
            <a:lstStyle/>
            <a:p>
              <a:pPr algn="ctr"/>
              <a:r>
                <a:rPr lang="en-US" sz="2800" b="1" dirty="0">
                  <a:solidFill>
                    <a:schemeClr val="bg1"/>
                  </a:solidFill>
                  <a:latin typeface="Century Gothic" panose="020B0502020202020204" pitchFamily="34" charset="0"/>
                </a:rPr>
                <a:t>Milk</a:t>
              </a:r>
            </a:p>
            <a:p>
              <a:pPr algn="ctr"/>
              <a:r>
                <a:rPr lang="en-US" sz="2000" dirty="0">
                  <a:solidFill>
                    <a:schemeClr val="bg1"/>
                  </a:solidFill>
                  <a:latin typeface="Century Gothic" panose="020B0502020202020204" pitchFamily="34" charset="0"/>
                </a:rPr>
                <a:t>(</a:t>
              </a:r>
              <a:r>
                <a:rPr lang="en-US" sz="2000" b="1" dirty="0">
                  <a:solidFill>
                    <a:schemeClr val="bg1"/>
                  </a:solidFill>
                  <a:latin typeface="Century Gothic" panose="020B0502020202020204" pitchFamily="34" charset="0"/>
                </a:rPr>
                <a:t>MUST</a:t>
              </a:r>
              <a:r>
                <a:rPr lang="en-US" sz="2000" dirty="0">
                  <a:solidFill>
                    <a:schemeClr val="bg1"/>
                  </a:solidFill>
                  <a:latin typeface="Century Gothic" panose="020B0502020202020204" pitchFamily="34" charset="0"/>
                </a:rPr>
                <a:t> offer 2 varieties:</a:t>
              </a:r>
            </a:p>
            <a:p>
              <a:pPr algn="ctr"/>
              <a:r>
                <a:rPr lang="en-US" sz="2000" dirty="0">
                  <a:solidFill>
                    <a:schemeClr val="bg1"/>
                  </a:solidFill>
                  <a:latin typeface="Century Gothic" panose="020B0502020202020204" pitchFamily="34" charset="0"/>
                </a:rPr>
                <a:t>1 must be unflavored)</a:t>
              </a:r>
            </a:p>
          </p:txBody>
        </p:sp>
      </p:grpSp>
      <p:sp>
        <p:nvSpPr>
          <p:cNvPr id="19" name="TextBox 18">
            <a:extLst>
              <a:ext uri="{FF2B5EF4-FFF2-40B4-BE49-F238E27FC236}">
                <a16:creationId xmlns:a16="http://schemas.microsoft.com/office/drawing/2014/main" id="{0F5C088A-50A5-454B-F657-15B60514BC8A}"/>
              </a:ext>
            </a:extLst>
          </p:cNvPr>
          <p:cNvSpPr txBox="1"/>
          <p:nvPr/>
        </p:nvSpPr>
        <p:spPr>
          <a:xfrm>
            <a:off x="730408" y="5525546"/>
            <a:ext cx="11184522" cy="1077218"/>
          </a:xfrm>
          <a:prstGeom prst="rect">
            <a:avLst/>
          </a:prstGeom>
          <a:noFill/>
        </p:spPr>
        <p:txBody>
          <a:bodyPr wrap="square">
            <a:spAutoFit/>
          </a:bodyPr>
          <a:lstStyle/>
          <a:p>
            <a:pPr algn="ctr">
              <a:spcBef>
                <a:spcPts val="0"/>
              </a:spcBef>
            </a:pPr>
            <a:r>
              <a:rPr lang="en-US" altLang="en-US" sz="3200" dirty="0">
                <a:solidFill>
                  <a:schemeClr val="bg1"/>
                </a:solidFill>
                <a:latin typeface="Century Gothic"/>
              </a:rPr>
              <a:t>Only 3 components are required to be selected</a:t>
            </a:r>
          </a:p>
          <a:p>
            <a:pPr algn="ctr">
              <a:spcBef>
                <a:spcPts val="0"/>
              </a:spcBef>
            </a:pPr>
            <a:r>
              <a:rPr lang="en-US" altLang="en-US" sz="3200" dirty="0">
                <a:solidFill>
                  <a:schemeClr val="bg1"/>
                </a:solidFill>
                <a:latin typeface="Century Gothic"/>
              </a:rPr>
              <a:t>Student is </a:t>
            </a:r>
            <a:r>
              <a:rPr lang="en-US" altLang="en-US" sz="3200" b="1" dirty="0">
                <a:solidFill>
                  <a:schemeClr val="bg1"/>
                </a:solidFill>
                <a:latin typeface="Century Gothic"/>
              </a:rPr>
              <a:t>NOT </a:t>
            </a:r>
            <a:r>
              <a:rPr lang="en-US" altLang="en-US" sz="3200" dirty="0">
                <a:solidFill>
                  <a:schemeClr val="bg1"/>
                </a:solidFill>
                <a:latin typeface="Century Gothic"/>
              </a:rPr>
              <a:t>required to take a fruit or vegetable</a:t>
            </a:r>
          </a:p>
        </p:txBody>
      </p:sp>
    </p:spTree>
    <p:custDataLst>
      <p:tags r:id="rId1"/>
    </p:custDataLst>
    <p:extLst>
      <p:ext uri="{BB962C8B-B14F-4D97-AF65-F5344CB8AC3E}">
        <p14:creationId xmlns:p14="http://schemas.microsoft.com/office/powerpoint/2010/main" val="3171572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DAB2A986-3EE6-D49F-DDD2-3A1721208B5F}"/>
              </a:ext>
            </a:extLst>
          </p:cNvPr>
          <p:cNvSpPr/>
          <p:nvPr/>
        </p:nvSpPr>
        <p:spPr>
          <a:xfrm>
            <a:off x="2326105" y="128337"/>
            <a:ext cx="7010400" cy="6561221"/>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520849" y="854739"/>
            <a:ext cx="5815656" cy="1325563"/>
          </a:xfrm>
        </p:spPr>
        <p:txBody>
          <a:bodyPr>
            <a:normAutofit/>
          </a:bodyPr>
          <a:lstStyle/>
          <a:p>
            <a:pPr algn="l"/>
            <a:r>
              <a:rPr lang="en-US" sz="8000" dirty="0">
                <a:solidFill>
                  <a:schemeClr val="bg1"/>
                </a:solidFill>
              </a:rPr>
              <a:t>Flavored Milk Rule</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2794264" y="2225222"/>
            <a:ext cx="6190794" cy="3469103"/>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400"/>
              </a:spcAft>
              <a:buNone/>
            </a:pPr>
            <a:r>
              <a:rPr lang="en-US" altLang="en-US" sz="2400" dirty="0">
                <a:solidFill>
                  <a:schemeClr val="bg1"/>
                </a:solidFill>
                <a:latin typeface="Century Gothic" panose="020B0502020202020204" pitchFamily="34" charset="0"/>
              </a:rPr>
              <a:t>The CACFP guidelines restricts the serving of flavored milk to students under 1</a:t>
            </a:r>
            <a:r>
              <a:rPr lang="en-US" altLang="en-US" sz="2400" baseline="30000" dirty="0">
                <a:solidFill>
                  <a:schemeClr val="bg1"/>
                </a:solidFill>
                <a:latin typeface="Century Gothic" panose="020B0502020202020204" pitchFamily="34" charset="0"/>
              </a:rPr>
              <a:t>st</a:t>
            </a:r>
            <a:r>
              <a:rPr lang="en-US" altLang="en-US" sz="2400" dirty="0">
                <a:solidFill>
                  <a:schemeClr val="bg1"/>
                </a:solidFill>
                <a:latin typeface="Century Gothic" panose="020B0502020202020204" pitchFamily="34" charset="0"/>
              </a:rPr>
              <a:t> grade. </a:t>
            </a:r>
          </a:p>
          <a:p>
            <a:pPr marL="0" indent="0" algn="ctr">
              <a:spcBef>
                <a:spcPts val="0"/>
              </a:spcBef>
              <a:buNone/>
            </a:pPr>
            <a:endParaRPr lang="en-US" altLang="en-US" sz="2600" dirty="0">
              <a:solidFill>
                <a:srgbClr val="000000"/>
              </a:solidFill>
              <a:latin typeface="Century Gothic" panose="020B0502020202020204" pitchFamily="34" charset="0"/>
            </a:endParaRPr>
          </a:p>
        </p:txBody>
      </p:sp>
      <p:sp>
        <p:nvSpPr>
          <p:cNvPr id="10" name="TextBox 9">
            <a:extLst>
              <a:ext uri="{FF2B5EF4-FFF2-40B4-BE49-F238E27FC236}">
                <a16:creationId xmlns:a16="http://schemas.microsoft.com/office/drawing/2014/main" id="{ED3E0DE8-23A2-2552-1FF9-370BA0F9C6C9}"/>
              </a:ext>
            </a:extLst>
          </p:cNvPr>
          <p:cNvSpPr txBox="1"/>
          <p:nvPr/>
        </p:nvSpPr>
        <p:spPr>
          <a:xfrm>
            <a:off x="2833114" y="3745826"/>
            <a:ext cx="6151944" cy="2092881"/>
          </a:xfrm>
          <a:prstGeom prst="rect">
            <a:avLst/>
          </a:prstGeom>
          <a:noFill/>
        </p:spPr>
        <p:txBody>
          <a:bodyPr wrap="square">
            <a:spAutoFit/>
          </a:bodyPr>
          <a:lstStyle/>
          <a:p>
            <a:pPr marL="800100" lvl="1" indent="-342900">
              <a:spcBef>
                <a:spcPts val="0"/>
              </a:spcBef>
              <a:buFont typeface="Wingdings" panose="05000000000000000000" pitchFamily="2" charset="2"/>
              <a:buChar char="Ø"/>
            </a:pPr>
            <a:r>
              <a:rPr lang="en-US" altLang="en-US" sz="2400" dirty="0">
                <a:solidFill>
                  <a:schemeClr val="bg1"/>
                </a:solidFill>
                <a:latin typeface="Century Gothic" panose="020B0502020202020204" pitchFamily="34" charset="0"/>
              </a:rPr>
              <a:t>Offer unflavored milk to children in grades kinder and under.</a:t>
            </a:r>
          </a:p>
          <a:p>
            <a:pPr marL="800100" lvl="1" indent="-342900">
              <a:spcBef>
                <a:spcPts val="0"/>
              </a:spcBef>
              <a:buFont typeface="Wingdings" panose="05000000000000000000" pitchFamily="2" charset="2"/>
              <a:buChar char="Ø"/>
            </a:pPr>
            <a:endParaRPr lang="en-US" altLang="en-US" sz="1000" dirty="0">
              <a:solidFill>
                <a:schemeClr val="bg1"/>
              </a:solidFill>
              <a:latin typeface="Century Gothic" panose="020B0502020202020204" pitchFamily="34" charset="0"/>
            </a:endParaRPr>
          </a:p>
          <a:p>
            <a:pPr marL="800100"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Children in 1st grade and above can choose between unflavored or flavored milk.</a:t>
            </a:r>
          </a:p>
        </p:txBody>
      </p:sp>
      <p:sp>
        <p:nvSpPr>
          <p:cNvPr id="5" name="Flowchart: Connector 4">
            <a:extLst>
              <a:ext uri="{FF2B5EF4-FFF2-40B4-BE49-F238E27FC236}">
                <a16:creationId xmlns:a16="http://schemas.microsoft.com/office/drawing/2014/main" id="{790AEECB-C748-2F5F-34D7-7A48E60319B2}"/>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7125FB76-FE95-6B8D-4B09-72D056250650}"/>
              </a:ext>
            </a:extLst>
          </p:cNvPr>
          <p:cNvSpPr/>
          <p:nvPr/>
        </p:nvSpPr>
        <p:spPr>
          <a:xfrm>
            <a:off x="2455139" y="5374467"/>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0AE287BC-4F37-6E0E-ED3C-1094AB54B702}"/>
              </a:ext>
            </a:extLst>
          </p:cNvPr>
          <p:cNvSpPr/>
          <p:nvPr/>
        </p:nvSpPr>
        <p:spPr>
          <a:xfrm>
            <a:off x="8879889" y="1310426"/>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7991C004-8614-286D-EC99-4984E21CA023}"/>
              </a:ext>
            </a:extLst>
          </p:cNvPr>
          <p:cNvSpPr/>
          <p:nvPr/>
        </p:nvSpPr>
        <p:spPr>
          <a:xfrm>
            <a:off x="9732990" y="27858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0833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75F981-F4CB-4007-B9A3-15A5683A5120}"/>
              </a:ext>
            </a:extLst>
          </p:cNvPr>
          <p:cNvSpPr txBox="1"/>
          <p:nvPr/>
        </p:nvSpPr>
        <p:spPr>
          <a:xfrm>
            <a:off x="3525645" y="1044349"/>
            <a:ext cx="4667250" cy="4524315"/>
          </a:xfrm>
          <a:prstGeom prst="rect">
            <a:avLst/>
          </a:prstGeom>
          <a:noFill/>
        </p:spPr>
        <p:txBody>
          <a:bodyPr wrap="square" rtlCol="0">
            <a:spAutoFit/>
          </a:bodyPr>
          <a:lstStyle/>
          <a:p>
            <a:pPr algn="ctr"/>
            <a:r>
              <a:rPr lang="en-US" sz="9600" dirty="0">
                <a:solidFill>
                  <a:schemeClr val="bg1"/>
                </a:solidFill>
                <a:latin typeface="Onyx" panose="04050602080702020203" pitchFamily="82" charset="0"/>
              </a:rPr>
              <a:t>How to spot a Reimbursable Meal</a:t>
            </a:r>
          </a:p>
        </p:txBody>
      </p:sp>
    </p:spTree>
    <p:extLst>
      <p:ext uri="{BB962C8B-B14F-4D97-AF65-F5344CB8AC3E}">
        <p14:creationId xmlns:p14="http://schemas.microsoft.com/office/powerpoint/2010/main" val="16255405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3DA"/>
        </a:solidFill>
        <a:effectLst/>
      </p:bgPr>
    </p:bg>
    <p:spTree>
      <p:nvGrpSpPr>
        <p:cNvPr id="1" name=""/>
        <p:cNvGrpSpPr/>
        <p:nvPr/>
      </p:nvGrpSpPr>
      <p:grpSpPr>
        <a:xfrm>
          <a:off x="0" y="0"/>
          <a:ext cx="0" cy="0"/>
          <a:chOff x="0" y="0"/>
          <a:chExt cx="0" cy="0"/>
        </a:xfrm>
      </p:grpSpPr>
      <p:pic>
        <p:nvPicPr>
          <p:cNvPr id="2161" name="Picture 2160" descr="A cartoon of a child holding a red book in a cafeteria&#10;&#10;AI-generated content may be incorrect.">
            <a:extLst>
              <a:ext uri="{FF2B5EF4-FFF2-40B4-BE49-F238E27FC236}">
                <a16:creationId xmlns:a16="http://schemas.microsoft.com/office/drawing/2014/main" id="{A1F7C8A4-D6EF-DE40-C7A9-03E8D96127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938"/>
            <a:ext cx="12192000" cy="6808124"/>
          </a:xfrm>
          <a:prstGeom prst="rect">
            <a:avLst/>
          </a:prstGeom>
        </p:spPr>
      </p:pic>
      <p:sp>
        <p:nvSpPr>
          <p:cNvPr id="2049" name="Rectangle 2048">
            <a:extLst>
              <a:ext uri="{FF2B5EF4-FFF2-40B4-BE49-F238E27FC236}">
                <a16:creationId xmlns:a16="http://schemas.microsoft.com/office/drawing/2014/main" id="{A6707AF9-FAF6-5857-7399-D6E03844CE71}"/>
              </a:ext>
            </a:extLst>
          </p:cNvPr>
          <p:cNvSpPr/>
          <p:nvPr/>
        </p:nvSpPr>
        <p:spPr>
          <a:xfrm>
            <a:off x="0" y="24938"/>
            <a:ext cx="8354014" cy="3121640"/>
          </a:xfrm>
          <a:prstGeom prst="rect">
            <a:avLst/>
          </a:prstGeom>
          <a:solidFill>
            <a:schemeClr val="bg1">
              <a:alpha val="82000"/>
            </a:schemeClr>
          </a:solidFill>
          <a:effectLst>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51" name="Picture 28" descr="Driftwood Dairy 10724 Lower Azusa Rd El Monte, CA Dairy Products Wholesale  - MapQuest">
            <a:extLst>
              <a:ext uri="{FF2B5EF4-FFF2-40B4-BE49-F238E27FC236}">
                <a16:creationId xmlns:a16="http://schemas.microsoft.com/office/drawing/2014/main" id="{8D36AEDD-15BA-9A66-C828-C304F62A7DE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a:off x="3092879" y="860888"/>
            <a:ext cx="1043692" cy="15618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55" name="TextBox 2054">
            <a:extLst>
              <a:ext uri="{FF2B5EF4-FFF2-40B4-BE49-F238E27FC236}">
                <a16:creationId xmlns:a16="http://schemas.microsoft.com/office/drawing/2014/main" id="{25793B54-1923-0C51-AFD1-FDA4A4E04E45}"/>
              </a:ext>
            </a:extLst>
          </p:cNvPr>
          <p:cNvSpPr txBox="1"/>
          <p:nvPr/>
        </p:nvSpPr>
        <p:spPr>
          <a:xfrm>
            <a:off x="4996901" y="2570988"/>
            <a:ext cx="2204063" cy="369332"/>
          </a:xfrm>
          <a:prstGeom prst="rect">
            <a:avLst/>
          </a:prstGeom>
          <a:solidFill>
            <a:srgbClr val="002060"/>
          </a:solidFill>
        </p:spPr>
        <p:txBody>
          <a:bodyPr wrap="square" rtlCol="0">
            <a:spAutoFit/>
          </a:bodyPr>
          <a:lstStyle/>
          <a:p>
            <a:pPr algn="ctr"/>
            <a:r>
              <a:rPr lang="en-US" dirty="0">
                <a:solidFill>
                  <a:schemeClr val="bg1"/>
                </a:solidFill>
              </a:rPr>
              <a:t>2 components entrée </a:t>
            </a:r>
          </a:p>
        </p:txBody>
      </p:sp>
      <p:sp>
        <p:nvSpPr>
          <p:cNvPr id="2057" name="TextBox 2056">
            <a:extLst>
              <a:ext uri="{FF2B5EF4-FFF2-40B4-BE49-F238E27FC236}">
                <a16:creationId xmlns:a16="http://schemas.microsoft.com/office/drawing/2014/main" id="{4F15FBF2-B6D7-15A4-6916-01A38E03D758}"/>
              </a:ext>
            </a:extLst>
          </p:cNvPr>
          <p:cNvSpPr txBox="1"/>
          <p:nvPr/>
        </p:nvSpPr>
        <p:spPr>
          <a:xfrm>
            <a:off x="396963" y="2570988"/>
            <a:ext cx="3696498" cy="369332"/>
          </a:xfrm>
          <a:prstGeom prst="rect">
            <a:avLst/>
          </a:prstGeom>
          <a:solidFill>
            <a:srgbClr val="002060"/>
          </a:solidFill>
        </p:spPr>
        <p:txBody>
          <a:bodyPr wrap="square" rtlCol="0">
            <a:spAutoFit/>
          </a:bodyPr>
          <a:lstStyle/>
          <a:p>
            <a:pPr algn="ctr"/>
            <a:r>
              <a:rPr lang="en-US" dirty="0">
                <a:solidFill>
                  <a:schemeClr val="bg1"/>
                </a:solidFill>
              </a:rPr>
              <a:t>1 component food items </a:t>
            </a:r>
          </a:p>
        </p:txBody>
      </p:sp>
      <p:grpSp>
        <p:nvGrpSpPr>
          <p:cNvPr id="2059" name="Group 2058">
            <a:extLst>
              <a:ext uri="{FF2B5EF4-FFF2-40B4-BE49-F238E27FC236}">
                <a16:creationId xmlns:a16="http://schemas.microsoft.com/office/drawing/2014/main" id="{2FA0BFE9-8862-107C-F55B-6D6392FC1AEA}"/>
              </a:ext>
            </a:extLst>
          </p:cNvPr>
          <p:cNvGrpSpPr/>
          <p:nvPr/>
        </p:nvGrpSpPr>
        <p:grpSpPr>
          <a:xfrm>
            <a:off x="2245212" y="181325"/>
            <a:ext cx="4291450" cy="554416"/>
            <a:chOff x="-648866" y="726314"/>
            <a:chExt cx="4291450" cy="554416"/>
          </a:xfrm>
        </p:grpSpPr>
        <p:sp>
          <p:nvSpPr>
            <p:cNvPr id="2061" name="Rectangle 2060">
              <a:extLst>
                <a:ext uri="{FF2B5EF4-FFF2-40B4-BE49-F238E27FC236}">
                  <a16:creationId xmlns:a16="http://schemas.microsoft.com/office/drawing/2014/main" id="{53BB6468-162B-092B-E6A2-88536E66CF39}"/>
                </a:ext>
              </a:extLst>
            </p:cNvPr>
            <p:cNvSpPr/>
            <p:nvPr/>
          </p:nvSpPr>
          <p:spPr>
            <a:xfrm>
              <a:off x="-648866" y="757510"/>
              <a:ext cx="4291450" cy="523220"/>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2"/>
                </a:solidFill>
              </a:endParaRPr>
            </a:p>
          </p:txBody>
        </p:sp>
        <p:sp>
          <p:nvSpPr>
            <p:cNvPr id="2062" name="TextBox 2061">
              <a:extLst>
                <a:ext uri="{FF2B5EF4-FFF2-40B4-BE49-F238E27FC236}">
                  <a16:creationId xmlns:a16="http://schemas.microsoft.com/office/drawing/2014/main" id="{D0B6B058-E9C7-BE02-B23C-28D14A251C4D}"/>
                </a:ext>
              </a:extLst>
            </p:cNvPr>
            <p:cNvSpPr txBox="1"/>
            <p:nvPr/>
          </p:nvSpPr>
          <p:spPr>
            <a:xfrm>
              <a:off x="-315702" y="726314"/>
              <a:ext cx="3892459"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Today’s Menu Items </a:t>
              </a:r>
            </a:p>
          </p:txBody>
        </p:sp>
      </p:grpSp>
      <p:pic>
        <p:nvPicPr>
          <p:cNvPr id="2063" name="Picture 22" descr="Juicy Juice Veggie Orange Medley Single Serve - 4.23 Fl. Oz. - Round Eye  Supply">
            <a:extLst>
              <a:ext uri="{FF2B5EF4-FFF2-40B4-BE49-F238E27FC236}">
                <a16:creationId xmlns:a16="http://schemas.microsoft.com/office/drawing/2014/main" id="{9E1ADD85-9733-D489-B95D-32590B95A83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2072473" y="849685"/>
            <a:ext cx="837598" cy="156183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24" descr="Schools &amp; Foodservice - Fresh Innovations">
            <a:extLst>
              <a:ext uri="{FF2B5EF4-FFF2-40B4-BE49-F238E27FC236}">
                <a16:creationId xmlns:a16="http://schemas.microsoft.com/office/drawing/2014/main" id="{08FCF548-EFAC-9190-0857-CDDF5DABAF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346731">
            <a:off x="118846" y="1071512"/>
            <a:ext cx="1711430" cy="12469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02" name="Picture 14" descr="BIG DADDY'S™ 51% WG FIESTADA Beef Stuffed Sandwich IW | CJ Schwan's">
            <a:extLst>
              <a:ext uri="{FF2B5EF4-FFF2-40B4-BE49-F238E27FC236}">
                <a16:creationId xmlns:a16="http://schemas.microsoft.com/office/drawing/2014/main" id="{B0DB29A7-841C-419C-04B9-A286F3376C7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7848" y1="34821" x2="28270" y2="36607"/>
                        <a14:foregroundMark x1="26160" y1="37500" x2="28270" y2="50000"/>
                        <a14:foregroundMark x1="33122" y1="38839" x2="32489" y2="48214"/>
                        <a14:foregroundMark x1="47468" y1="33482" x2="55485" y2="34821"/>
                      </a14:backgroundRemoval>
                    </a14:imgEffect>
                  </a14:imgLayer>
                </a14:imgProps>
              </a:ext>
              <a:ext uri="{28A0092B-C50C-407E-A947-70E740481C1C}">
                <a14:useLocalDpi xmlns:a14="http://schemas.microsoft.com/office/drawing/2010/main" val="0"/>
              </a:ext>
            </a:extLst>
          </a:blip>
          <a:srcRect/>
          <a:stretch>
            <a:fillRect/>
          </a:stretch>
        </p:blipFill>
        <p:spPr bwMode="auto">
          <a:xfrm>
            <a:off x="4277567" y="837149"/>
            <a:ext cx="3457438" cy="1633895"/>
          </a:xfrm>
          <a:prstGeom prst="rect">
            <a:avLst/>
          </a:prstGeom>
          <a:noFill/>
          <a:extLst>
            <a:ext uri="{909E8E84-426E-40DD-AFC4-6F175D3DCCD1}">
              <a14:hiddenFill xmlns:a14="http://schemas.microsoft.com/office/drawing/2010/main">
                <a:solidFill>
                  <a:srgbClr val="FFFFFF"/>
                </a:solidFill>
              </a14:hiddenFill>
            </a:ext>
          </a:extLst>
        </p:spPr>
      </p:pic>
      <p:pic>
        <p:nvPicPr>
          <p:cNvPr id="2103" name="Picture 2" descr="Green tick checkmark icon Royalty Free Vector Image">
            <a:extLst>
              <a:ext uri="{FF2B5EF4-FFF2-40B4-BE49-F238E27FC236}">
                <a16:creationId xmlns:a16="http://schemas.microsoft.com/office/drawing/2014/main" id="{1C66C991-0AD6-A799-B886-6290855EF719}"/>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2810632" y="3885700"/>
            <a:ext cx="1935332" cy="2166151"/>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2065" name="Group 2064">
            <a:extLst>
              <a:ext uri="{FF2B5EF4-FFF2-40B4-BE49-F238E27FC236}">
                <a16:creationId xmlns:a16="http://schemas.microsoft.com/office/drawing/2014/main" id="{16522E73-7F3E-084E-5BC4-6AF62BE87ABA}"/>
              </a:ext>
            </a:extLst>
          </p:cNvPr>
          <p:cNvGrpSpPr/>
          <p:nvPr/>
        </p:nvGrpSpPr>
        <p:grpSpPr>
          <a:xfrm>
            <a:off x="6273874" y="321523"/>
            <a:ext cx="4280527" cy="1279692"/>
            <a:chOff x="-317932" y="5372312"/>
            <a:chExt cx="5240189" cy="1105035"/>
          </a:xfrm>
        </p:grpSpPr>
        <p:sp>
          <p:nvSpPr>
            <p:cNvPr id="2066" name="Speech Bubble: Oval 2065">
              <a:extLst>
                <a:ext uri="{FF2B5EF4-FFF2-40B4-BE49-F238E27FC236}">
                  <a16:creationId xmlns:a16="http://schemas.microsoft.com/office/drawing/2014/main" id="{945C04AD-09D5-79EF-C790-BA68DA1CA74F}"/>
                </a:ext>
              </a:extLst>
            </p:cNvPr>
            <p:cNvSpPr/>
            <p:nvPr/>
          </p:nvSpPr>
          <p:spPr>
            <a:xfrm>
              <a:off x="-317932" y="5372312"/>
              <a:ext cx="5240189" cy="1105035"/>
            </a:xfrm>
            <a:prstGeom prst="wedgeEllipseCallout">
              <a:avLst>
                <a:gd name="adj1" fmla="val 56296"/>
                <a:gd name="adj2" fmla="val 63697"/>
              </a:avLst>
            </a:prstGeom>
            <a:solidFill>
              <a:schemeClr val="bg1"/>
            </a:solidFill>
            <a:ln>
              <a:solidFill>
                <a:srgbClr val="0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67" name="TextBox 2066">
              <a:extLst>
                <a:ext uri="{FF2B5EF4-FFF2-40B4-BE49-F238E27FC236}">
                  <a16:creationId xmlns:a16="http://schemas.microsoft.com/office/drawing/2014/main" id="{F11C4A8F-5D31-114D-B407-6F449CDB5C91}"/>
                </a:ext>
              </a:extLst>
            </p:cNvPr>
            <p:cNvSpPr txBox="1"/>
            <p:nvPr/>
          </p:nvSpPr>
          <p:spPr>
            <a:xfrm>
              <a:off x="328753" y="5500262"/>
              <a:ext cx="3957894" cy="717580"/>
            </a:xfrm>
            <a:prstGeom prst="rect">
              <a:avLst/>
            </a:prstGeom>
            <a:noFill/>
          </p:spPr>
          <p:txBody>
            <a:bodyPr wrap="square" rtlCol="0">
              <a:spAutoFit/>
            </a:bodyPr>
            <a:lstStyle/>
            <a:p>
              <a:pPr algn="ctr"/>
              <a:r>
                <a:rPr lang="en-US" sz="2400" b="1" dirty="0">
                  <a:solidFill>
                    <a:srgbClr val="10253F"/>
                  </a:solidFill>
                  <a:latin typeface="Century Gothic" panose="020B0502020202020204" pitchFamily="34" charset="0"/>
                </a:rPr>
                <a:t>Is this a reimbursable meal?</a:t>
              </a:r>
            </a:p>
          </p:txBody>
        </p:sp>
      </p:grpSp>
    </p:spTree>
    <p:custDataLst>
      <p:tags r:id="rId1"/>
    </p:custDataLst>
    <p:extLst>
      <p:ext uri="{BB962C8B-B14F-4D97-AF65-F5344CB8AC3E}">
        <p14:creationId xmlns:p14="http://schemas.microsoft.com/office/powerpoint/2010/main" val="6537027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65"/>
                                        </p:tgtEl>
                                        <p:attrNameLst>
                                          <p:attrName>style.visibility</p:attrName>
                                        </p:attrNameLst>
                                      </p:cBhvr>
                                      <p:to>
                                        <p:strVal val="visible"/>
                                      </p:to>
                                    </p:set>
                                    <p:animEffect transition="in" filter="wipe(left)">
                                      <p:cBhvr>
                                        <p:cTn id="7" dur="500"/>
                                        <p:tgtEl>
                                          <p:spTgt spid="2065"/>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3.125E-6 -1.48148E-6 L -0.00183 0.50208 " pathEditMode="relative" rAng="0" ptsTypes="AA">
                                      <p:cBhvr>
                                        <p:cTn id="10" dur="1000" fill="hold"/>
                                        <p:tgtEl>
                                          <p:spTgt spid="2063"/>
                                        </p:tgtEl>
                                        <p:attrNameLst>
                                          <p:attrName>ppt_x</p:attrName>
                                          <p:attrName>ppt_y</p:attrName>
                                        </p:attrNameLst>
                                      </p:cBhvr>
                                      <p:rCtr x="-91" y="25093"/>
                                    </p:animMotion>
                                  </p:childTnLst>
                                </p:cTn>
                              </p:par>
                              <p:par>
                                <p:cTn id="11" presetID="42" presetClass="path" presetSubtype="0" accel="50000" decel="50000" fill="hold" nodeType="withEffect">
                                  <p:stCondLst>
                                    <p:cond delay="0"/>
                                  </p:stCondLst>
                                  <p:childTnLst>
                                    <p:animMotion origin="layout" path="M 1.875E-6 -3.7037E-6 L -0.11706 0.50533 " pathEditMode="relative" rAng="0" ptsTypes="AA">
                                      <p:cBhvr>
                                        <p:cTn id="12" dur="1000" fill="hold"/>
                                        <p:tgtEl>
                                          <p:spTgt spid="2102"/>
                                        </p:tgtEl>
                                        <p:attrNameLst>
                                          <p:attrName>ppt_x</p:attrName>
                                          <p:attrName>ppt_y</p:attrName>
                                        </p:attrNameLst>
                                      </p:cBhvr>
                                      <p:rCtr x="-5859" y="25255"/>
                                    </p:animMotion>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103"/>
                                        </p:tgtEl>
                                        <p:attrNameLst>
                                          <p:attrName>style.visibility</p:attrName>
                                        </p:attrNameLst>
                                      </p:cBhvr>
                                      <p:to>
                                        <p:strVal val="visible"/>
                                      </p:to>
                                    </p:set>
                                    <p:animEffect transition="in" filter="barn(outVertical)">
                                      <p:cBhvr>
                                        <p:cTn id="17" dur="500"/>
                                        <p:tgtEl>
                                          <p:spTgt spid="2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3DA"/>
        </a:solidFill>
        <a:effectLst/>
      </p:bgPr>
    </p:bg>
    <p:spTree>
      <p:nvGrpSpPr>
        <p:cNvPr id="1" name=""/>
        <p:cNvGrpSpPr/>
        <p:nvPr/>
      </p:nvGrpSpPr>
      <p:grpSpPr>
        <a:xfrm>
          <a:off x="0" y="0"/>
          <a:ext cx="0" cy="0"/>
          <a:chOff x="0" y="0"/>
          <a:chExt cx="0" cy="0"/>
        </a:xfrm>
      </p:grpSpPr>
      <p:pic>
        <p:nvPicPr>
          <p:cNvPr id="3" name="Picture 2" descr="A cartoon of a child holding a red book in a cafeteria&#10;&#10;AI-generated content may be incorrect.">
            <a:extLst>
              <a:ext uri="{FF2B5EF4-FFF2-40B4-BE49-F238E27FC236}">
                <a16:creationId xmlns:a16="http://schemas.microsoft.com/office/drawing/2014/main" id="{4E4F3AA0-2B7B-87C1-3BD2-AFCBE632F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00" y="-2178"/>
            <a:ext cx="12192000" cy="6808124"/>
          </a:xfrm>
          <a:prstGeom prst="rect">
            <a:avLst/>
          </a:prstGeom>
        </p:spPr>
      </p:pic>
      <p:sp>
        <p:nvSpPr>
          <p:cNvPr id="4" name="Rectangle 3">
            <a:extLst>
              <a:ext uri="{FF2B5EF4-FFF2-40B4-BE49-F238E27FC236}">
                <a16:creationId xmlns:a16="http://schemas.microsoft.com/office/drawing/2014/main" id="{08669984-0956-9F79-FC79-0F4BC85B15D9}"/>
              </a:ext>
            </a:extLst>
          </p:cNvPr>
          <p:cNvSpPr/>
          <p:nvPr/>
        </p:nvSpPr>
        <p:spPr>
          <a:xfrm>
            <a:off x="0" y="24938"/>
            <a:ext cx="8354014" cy="3121640"/>
          </a:xfrm>
          <a:prstGeom prst="rect">
            <a:avLst/>
          </a:prstGeom>
          <a:solidFill>
            <a:schemeClr val="bg1">
              <a:alpha val="82000"/>
            </a:schemeClr>
          </a:solidFill>
          <a:effectLst>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8" descr="Driftwood Dairy 10724 Lower Azusa Rd El Monte, CA Dairy Products Wholesale  - MapQuest">
            <a:extLst>
              <a:ext uri="{FF2B5EF4-FFF2-40B4-BE49-F238E27FC236}">
                <a16:creationId xmlns:a16="http://schemas.microsoft.com/office/drawing/2014/main" id="{611246DC-6953-CE6E-2309-4ACE0EDD51E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a:off x="3092879" y="860888"/>
            <a:ext cx="1043692" cy="15618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DF6FD57-FC34-1C04-6C22-760569E5D764}"/>
              </a:ext>
            </a:extLst>
          </p:cNvPr>
          <p:cNvSpPr txBox="1"/>
          <p:nvPr/>
        </p:nvSpPr>
        <p:spPr>
          <a:xfrm>
            <a:off x="4996901" y="2570988"/>
            <a:ext cx="2204063" cy="369332"/>
          </a:xfrm>
          <a:prstGeom prst="rect">
            <a:avLst/>
          </a:prstGeom>
          <a:solidFill>
            <a:srgbClr val="002060"/>
          </a:solidFill>
        </p:spPr>
        <p:txBody>
          <a:bodyPr wrap="square" rtlCol="0">
            <a:spAutoFit/>
          </a:bodyPr>
          <a:lstStyle/>
          <a:p>
            <a:pPr algn="ctr"/>
            <a:r>
              <a:rPr lang="en-US" dirty="0">
                <a:solidFill>
                  <a:schemeClr val="bg1"/>
                </a:solidFill>
              </a:rPr>
              <a:t>2 components entrée </a:t>
            </a:r>
          </a:p>
        </p:txBody>
      </p:sp>
      <p:sp>
        <p:nvSpPr>
          <p:cNvPr id="7" name="TextBox 6">
            <a:extLst>
              <a:ext uri="{FF2B5EF4-FFF2-40B4-BE49-F238E27FC236}">
                <a16:creationId xmlns:a16="http://schemas.microsoft.com/office/drawing/2014/main" id="{A882ECD0-6F24-7794-187F-698D8012D147}"/>
              </a:ext>
            </a:extLst>
          </p:cNvPr>
          <p:cNvSpPr txBox="1"/>
          <p:nvPr/>
        </p:nvSpPr>
        <p:spPr>
          <a:xfrm>
            <a:off x="396963" y="2570988"/>
            <a:ext cx="3696498" cy="369332"/>
          </a:xfrm>
          <a:prstGeom prst="rect">
            <a:avLst/>
          </a:prstGeom>
          <a:solidFill>
            <a:srgbClr val="002060"/>
          </a:solidFill>
        </p:spPr>
        <p:txBody>
          <a:bodyPr wrap="square" rtlCol="0">
            <a:spAutoFit/>
          </a:bodyPr>
          <a:lstStyle/>
          <a:p>
            <a:pPr algn="ctr"/>
            <a:r>
              <a:rPr lang="en-US" dirty="0">
                <a:solidFill>
                  <a:schemeClr val="bg1"/>
                </a:solidFill>
              </a:rPr>
              <a:t>1 component food items </a:t>
            </a:r>
          </a:p>
        </p:txBody>
      </p:sp>
      <p:grpSp>
        <p:nvGrpSpPr>
          <p:cNvPr id="8" name="Group 7">
            <a:extLst>
              <a:ext uri="{FF2B5EF4-FFF2-40B4-BE49-F238E27FC236}">
                <a16:creationId xmlns:a16="http://schemas.microsoft.com/office/drawing/2014/main" id="{96B2E656-3FC6-BE56-3211-579CD35C29E2}"/>
              </a:ext>
            </a:extLst>
          </p:cNvPr>
          <p:cNvGrpSpPr/>
          <p:nvPr/>
        </p:nvGrpSpPr>
        <p:grpSpPr>
          <a:xfrm>
            <a:off x="2245212" y="181325"/>
            <a:ext cx="4291450" cy="554416"/>
            <a:chOff x="-648866" y="726314"/>
            <a:chExt cx="4291450" cy="554416"/>
          </a:xfrm>
        </p:grpSpPr>
        <p:sp>
          <p:nvSpPr>
            <p:cNvPr id="10" name="Rectangle 9">
              <a:extLst>
                <a:ext uri="{FF2B5EF4-FFF2-40B4-BE49-F238E27FC236}">
                  <a16:creationId xmlns:a16="http://schemas.microsoft.com/office/drawing/2014/main" id="{E4B5B003-FAEF-1E86-1B48-43F49DC9730A}"/>
                </a:ext>
              </a:extLst>
            </p:cNvPr>
            <p:cNvSpPr/>
            <p:nvPr/>
          </p:nvSpPr>
          <p:spPr>
            <a:xfrm>
              <a:off x="-648866" y="757510"/>
              <a:ext cx="4291450" cy="523220"/>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2"/>
                </a:solidFill>
              </a:endParaRPr>
            </a:p>
          </p:txBody>
        </p:sp>
        <p:sp>
          <p:nvSpPr>
            <p:cNvPr id="11" name="TextBox 10">
              <a:extLst>
                <a:ext uri="{FF2B5EF4-FFF2-40B4-BE49-F238E27FC236}">
                  <a16:creationId xmlns:a16="http://schemas.microsoft.com/office/drawing/2014/main" id="{85836A42-1418-FB17-03CF-964E84C5761E}"/>
                </a:ext>
              </a:extLst>
            </p:cNvPr>
            <p:cNvSpPr txBox="1"/>
            <p:nvPr/>
          </p:nvSpPr>
          <p:spPr>
            <a:xfrm>
              <a:off x="-315702" y="726314"/>
              <a:ext cx="3892459"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Today’s Menu Items </a:t>
              </a:r>
            </a:p>
          </p:txBody>
        </p:sp>
      </p:grpSp>
      <p:pic>
        <p:nvPicPr>
          <p:cNvPr id="12" name="Picture 22" descr="Juicy Juice Veggie Orange Medley Single Serve - 4.23 Fl. Oz. - Round Eye  Supply">
            <a:extLst>
              <a:ext uri="{FF2B5EF4-FFF2-40B4-BE49-F238E27FC236}">
                <a16:creationId xmlns:a16="http://schemas.microsoft.com/office/drawing/2014/main" id="{59FA4566-C187-E1B3-796F-917BF54839E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2072473" y="849685"/>
            <a:ext cx="837598" cy="15618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Schools &amp; Foodservice - Fresh Innovations">
            <a:extLst>
              <a:ext uri="{FF2B5EF4-FFF2-40B4-BE49-F238E27FC236}">
                <a16:creationId xmlns:a16="http://schemas.microsoft.com/office/drawing/2014/main" id="{508C263A-206E-75DD-E43E-57E2FAEB31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346731">
            <a:off x="118846" y="1071512"/>
            <a:ext cx="1711430" cy="12469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4" descr="BIG DADDY'S™ 51% WG FIESTADA Beef Stuffed Sandwich IW | CJ Schwan's">
            <a:extLst>
              <a:ext uri="{FF2B5EF4-FFF2-40B4-BE49-F238E27FC236}">
                <a16:creationId xmlns:a16="http://schemas.microsoft.com/office/drawing/2014/main" id="{A78991BE-5A15-7409-F12A-0C0BDE94BBA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27848" y1="34821" x2="28270" y2="36607"/>
                        <a14:foregroundMark x1="26160" y1="37500" x2="28270" y2="50000"/>
                        <a14:foregroundMark x1="33122" y1="38839" x2="32489" y2="48214"/>
                        <a14:foregroundMark x1="47468" y1="33482" x2="55485" y2="34821"/>
                      </a14:backgroundRemoval>
                    </a14:imgEffect>
                  </a14:imgLayer>
                </a14:imgProps>
              </a:ext>
              <a:ext uri="{28A0092B-C50C-407E-A947-70E740481C1C}">
                <a14:useLocalDpi xmlns:a14="http://schemas.microsoft.com/office/drawing/2010/main" val="0"/>
              </a:ext>
            </a:extLst>
          </a:blip>
          <a:srcRect/>
          <a:stretch>
            <a:fillRect/>
          </a:stretch>
        </p:blipFill>
        <p:spPr bwMode="auto">
          <a:xfrm>
            <a:off x="4277567" y="837149"/>
            <a:ext cx="3457438" cy="163389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Green tick checkmark icon Royalty Free Vector Image"/>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2647059" y="3830961"/>
            <a:ext cx="1935332" cy="2166151"/>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200F9CB5-9977-B151-92D3-EF103468A235}"/>
              </a:ext>
            </a:extLst>
          </p:cNvPr>
          <p:cNvGrpSpPr/>
          <p:nvPr/>
        </p:nvGrpSpPr>
        <p:grpSpPr>
          <a:xfrm>
            <a:off x="6273874" y="321523"/>
            <a:ext cx="4280527" cy="1279692"/>
            <a:chOff x="-317932" y="5372312"/>
            <a:chExt cx="5240189" cy="1105035"/>
          </a:xfrm>
        </p:grpSpPr>
        <p:sp>
          <p:nvSpPr>
            <p:cNvPr id="16" name="Speech Bubble: Oval 15">
              <a:extLst>
                <a:ext uri="{FF2B5EF4-FFF2-40B4-BE49-F238E27FC236}">
                  <a16:creationId xmlns:a16="http://schemas.microsoft.com/office/drawing/2014/main" id="{2DBD43EB-7576-06B9-E518-2A2C0E04FADF}"/>
                </a:ext>
              </a:extLst>
            </p:cNvPr>
            <p:cNvSpPr/>
            <p:nvPr/>
          </p:nvSpPr>
          <p:spPr>
            <a:xfrm>
              <a:off x="-317932" y="5372312"/>
              <a:ext cx="5240189" cy="1105035"/>
            </a:xfrm>
            <a:prstGeom prst="wedgeEllipseCallout">
              <a:avLst>
                <a:gd name="adj1" fmla="val 56296"/>
                <a:gd name="adj2" fmla="val 63697"/>
              </a:avLst>
            </a:prstGeom>
            <a:solidFill>
              <a:schemeClr val="bg1"/>
            </a:solidFill>
            <a:ln>
              <a:solidFill>
                <a:srgbClr val="0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D5F057A-1E63-1D89-175B-03A41B12DFE4}"/>
                </a:ext>
              </a:extLst>
            </p:cNvPr>
            <p:cNvSpPr txBox="1"/>
            <p:nvPr/>
          </p:nvSpPr>
          <p:spPr>
            <a:xfrm>
              <a:off x="331043" y="5608220"/>
              <a:ext cx="3957894" cy="717580"/>
            </a:xfrm>
            <a:prstGeom prst="rect">
              <a:avLst/>
            </a:prstGeom>
            <a:noFill/>
          </p:spPr>
          <p:txBody>
            <a:bodyPr wrap="square" rtlCol="0">
              <a:spAutoFit/>
            </a:bodyPr>
            <a:lstStyle/>
            <a:p>
              <a:pPr algn="ctr"/>
              <a:r>
                <a:rPr lang="en-US" sz="2400" b="1" dirty="0">
                  <a:solidFill>
                    <a:srgbClr val="10253F"/>
                  </a:solidFill>
                  <a:latin typeface="Century Gothic" panose="020B0502020202020204" pitchFamily="34" charset="0"/>
                </a:rPr>
                <a:t>What about this meal?</a:t>
              </a:r>
            </a:p>
          </p:txBody>
        </p:sp>
      </p:grpSp>
    </p:spTree>
    <p:custDataLst>
      <p:tags r:id="rId1"/>
    </p:custDataLst>
    <p:extLst>
      <p:ext uri="{BB962C8B-B14F-4D97-AF65-F5344CB8AC3E}">
        <p14:creationId xmlns:p14="http://schemas.microsoft.com/office/powerpoint/2010/main" val="61908482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4.375E-6 -1.85185E-6 L -0.11145 0.45509 " pathEditMode="relative" rAng="0" ptsTypes="AA">
                                      <p:cBhvr>
                                        <p:cTn id="10" dur="1000" fill="hold"/>
                                        <p:tgtEl>
                                          <p:spTgt spid="5"/>
                                        </p:tgtEl>
                                        <p:attrNameLst>
                                          <p:attrName>ppt_x</p:attrName>
                                          <p:attrName>ppt_y</p:attrName>
                                        </p:attrNameLst>
                                      </p:cBhvr>
                                      <p:rCtr x="-5573" y="22755"/>
                                    </p:animMotion>
                                  </p:childTnLst>
                                </p:cTn>
                              </p:par>
                              <p:par>
                                <p:cTn id="11" presetID="42" presetClass="path" presetSubtype="0" accel="50000" decel="50000" fill="hold" nodeType="withEffect">
                                  <p:stCondLst>
                                    <p:cond delay="0"/>
                                  </p:stCondLst>
                                  <p:childTnLst>
                                    <p:animMotion origin="layout" path="M 1.875E-6 -3.7037E-6 L -0.1556 0.47176 " pathEditMode="relative" rAng="0" ptsTypes="AA">
                                      <p:cBhvr>
                                        <p:cTn id="12" dur="1000" fill="hold"/>
                                        <p:tgtEl>
                                          <p:spTgt spid="14"/>
                                        </p:tgtEl>
                                        <p:attrNameLst>
                                          <p:attrName>ppt_x</p:attrName>
                                          <p:attrName>ppt_y</p:attrName>
                                        </p:attrNameLst>
                                      </p:cBhvr>
                                      <p:rCtr x="-7786" y="23588"/>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3DA"/>
        </a:solidFill>
        <a:effectLst/>
      </p:bgPr>
    </p:bg>
    <p:spTree>
      <p:nvGrpSpPr>
        <p:cNvPr id="1" name="">
          <a:extLst>
            <a:ext uri="{FF2B5EF4-FFF2-40B4-BE49-F238E27FC236}">
              <a16:creationId xmlns:a16="http://schemas.microsoft.com/office/drawing/2014/main" id="{8B9CC841-E417-E4AC-DB06-FDFF3DA949C2}"/>
            </a:ext>
          </a:extLst>
        </p:cNvPr>
        <p:cNvGrpSpPr/>
        <p:nvPr/>
      </p:nvGrpSpPr>
      <p:grpSpPr>
        <a:xfrm>
          <a:off x="0" y="0"/>
          <a:ext cx="0" cy="0"/>
          <a:chOff x="0" y="0"/>
          <a:chExt cx="0" cy="0"/>
        </a:xfrm>
      </p:grpSpPr>
      <p:pic>
        <p:nvPicPr>
          <p:cNvPr id="3" name="Picture 2" descr="A cartoon of a child holding a red book in a cafeteria&#10;&#10;AI-generated content may be incorrect.">
            <a:extLst>
              <a:ext uri="{FF2B5EF4-FFF2-40B4-BE49-F238E27FC236}">
                <a16:creationId xmlns:a16="http://schemas.microsoft.com/office/drawing/2014/main" id="{756EEF29-B39A-83FF-68B3-C621AE6C4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00" y="-2178"/>
            <a:ext cx="12192000" cy="6808124"/>
          </a:xfrm>
          <a:prstGeom prst="rect">
            <a:avLst/>
          </a:prstGeom>
        </p:spPr>
      </p:pic>
      <p:sp>
        <p:nvSpPr>
          <p:cNvPr id="4" name="Rectangle 3">
            <a:extLst>
              <a:ext uri="{FF2B5EF4-FFF2-40B4-BE49-F238E27FC236}">
                <a16:creationId xmlns:a16="http://schemas.microsoft.com/office/drawing/2014/main" id="{A9759ED1-6E9C-7AB7-67AC-D67532ADFE56}"/>
              </a:ext>
            </a:extLst>
          </p:cNvPr>
          <p:cNvSpPr/>
          <p:nvPr/>
        </p:nvSpPr>
        <p:spPr>
          <a:xfrm>
            <a:off x="0" y="24938"/>
            <a:ext cx="8354014" cy="3121640"/>
          </a:xfrm>
          <a:prstGeom prst="rect">
            <a:avLst/>
          </a:prstGeom>
          <a:solidFill>
            <a:schemeClr val="bg1">
              <a:alpha val="82000"/>
            </a:schemeClr>
          </a:solidFill>
          <a:effectLst>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8" descr="Driftwood Dairy 10724 Lower Azusa Rd El Monte, CA Dairy Products Wholesale  - MapQuest">
            <a:extLst>
              <a:ext uri="{FF2B5EF4-FFF2-40B4-BE49-F238E27FC236}">
                <a16:creationId xmlns:a16="http://schemas.microsoft.com/office/drawing/2014/main" id="{BFA05659-3858-321D-881F-BF1030AC8B0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a:off x="3092879" y="860888"/>
            <a:ext cx="1043692" cy="15618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9908160-9E94-9DCB-0EF5-DE36A74C3F14}"/>
              </a:ext>
            </a:extLst>
          </p:cNvPr>
          <p:cNvSpPr txBox="1"/>
          <p:nvPr/>
        </p:nvSpPr>
        <p:spPr>
          <a:xfrm>
            <a:off x="4996901" y="2570988"/>
            <a:ext cx="2204063" cy="369332"/>
          </a:xfrm>
          <a:prstGeom prst="rect">
            <a:avLst/>
          </a:prstGeom>
          <a:solidFill>
            <a:srgbClr val="002060"/>
          </a:solidFill>
        </p:spPr>
        <p:txBody>
          <a:bodyPr wrap="square" rtlCol="0">
            <a:spAutoFit/>
          </a:bodyPr>
          <a:lstStyle/>
          <a:p>
            <a:pPr algn="ctr"/>
            <a:r>
              <a:rPr lang="en-US" dirty="0">
                <a:solidFill>
                  <a:schemeClr val="bg1"/>
                </a:solidFill>
              </a:rPr>
              <a:t>2 components entrée </a:t>
            </a:r>
          </a:p>
        </p:txBody>
      </p:sp>
      <p:sp>
        <p:nvSpPr>
          <p:cNvPr id="7" name="TextBox 6">
            <a:extLst>
              <a:ext uri="{FF2B5EF4-FFF2-40B4-BE49-F238E27FC236}">
                <a16:creationId xmlns:a16="http://schemas.microsoft.com/office/drawing/2014/main" id="{38B4A4BC-05AA-9F1C-7952-10A3AFC17744}"/>
              </a:ext>
            </a:extLst>
          </p:cNvPr>
          <p:cNvSpPr txBox="1"/>
          <p:nvPr/>
        </p:nvSpPr>
        <p:spPr>
          <a:xfrm>
            <a:off x="396963" y="2570988"/>
            <a:ext cx="3696498" cy="369332"/>
          </a:xfrm>
          <a:prstGeom prst="rect">
            <a:avLst/>
          </a:prstGeom>
          <a:solidFill>
            <a:srgbClr val="002060"/>
          </a:solidFill>
        </p:spPr>
        <p:txBody>
          <a:bodyPr wrap="square" rtlCol="0">
            <a:spAutoFit/>
          </a:bodyPr>
          <a:lstStyle/>
          <a:p>
            <a:pPr algn="ctr"/>
            <a:r>
              <a:rPr lang="en-US" dirty="0">
                <a:solidFill>
                  <a:schemeClr val="bg1"/>
                </a:solidFill>
              </a:rPr>
              <a:t>1 component food items </a:t>
            </a:r>
          </a:p>
        </p:txBody>
      </p:sp>
      <p:grpSp>
        <p:nvGrpSpPr>
          <p:cNvPr id="8" name="Group 7">
            <a:extLst>
              <a:ext uri="{FF2B5EF4-FFF2-40B4-BE49-F238E27FC236}">
                <a16:creationId xmlns:a16="http://schemas.microsoft.com/office/drawing/2014/main" id="{E2DFECFD-F70F-1385-FC04-22712F0EB4E3}"/>
              </a:ext>
            </a:extLst>
          </p:cNvPr>
          <p:cNvGrpSpPr/>
          <p:nvPr/>
        </p:nvGrpSpPr>
        <p:grpSpPr>
          <a:xfrm>
            <a:off x="2245212" y="181325"/>
            <a:ext cx="4291450" cy="554416"/>
            <a:chOff x="-648866" y="726314"/>
            <a:chExt cx="4291450" cy="554416"/>
          </a:xfrm>
        </p:grpSpPr>
        <p:sp>
          <p:nvSpPr>
            <p:cNvPr id="10" name="Rectangle 9">
              <a:extLst>
                <a:ext uri="{FF2B5EF4-FFF2-40B4-BE49-F238E27FC236}">
                  <a16:creationId xmlns:a16="http://schemas.microsoft.com/office/drawing/2014/main" id="{17B642EA-1967-5AF1-971E-482E1B469BFD}"/>
                </a:ext>
              </a:extLst>
            </p:cNvPr>
            <p:cNvSpPr/>
            <p:nvPr/>
          </p:nvSpPr>
          <p:spPr>
            <a:xfrm>
              <a:off x="-648866" y="757510"/>
              <a:ext cx="4291450" cy="523220"/>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2"/>
                </a:solidFill>
              </a:endParaRPr>
            </a:p>
          </p:txBody>
        </p:sp>
        <p:sp>
          <p:nvSpPr>
            <p:cNvPr id="11" name="TextBox 10">
              <a:extLst>
                <a:ext uri="{FF2B5EF4-FFF2-40B4-BE49-F238E27FC236}">
                  <a16:creationId xmlns:a16="http://schemas.microsoft.com/office/drawing/2014/main" id="{D46A770D-C811-905B-BC55-CE2211D17523}"/>
                </a:ext>
              </a:extLst>
            </p:cNvPr>
            <p:cNvSpPr txBox="1"/>
            <p:nvPr/>
          </p:nvSpPr>
          <p:spPr>
            <a:xfrm>
              <a:off x="-315702" y="726314"/>
              <a:ext cx="3892459"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Today’s Menu Items </a:t>
              </a:r>
            </a:p>
          </p:txBody>
        </p:sp>
      </p:grpSp>
      <p:pic>
        <p:nvPicPr>
          <p:cNvPr id="12" name="Picture 22" descr="Juicy Juice Veggie Orange Medley Single Serve - 4.23 Fl. Oz. - Round Eye  Supply">
            <a:extLst>
              <a:ext uri="{FF2B5EF4-FFF2-40B4-BE49-F238E27FC236}">
                <a16:creationId xmlns:a16="http://schemas.microsoft.com/office/drawing/2014/main" id="{6B190A94-EBF6-1E8D-2198-E7734DD0EAA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2072473" y="849685"/>
            <a:ext cx="837598" cy="15618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Schools &amp; Foodservice - Fresh Innovations">
            <a:extLst>
              <a:ext uri="{FF2B5EF4-FFF2-40B4-BE49-F238E27FC236}">
                <a16:creationId xmlns:a16="http://schemas.microsoft.com/office/drawing/2014/main" id="{572A12D7-0B5D-96B8-B848-B07051D6A7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346731">
            <a:off x="118846" y="1071512"/>
            <a:ext cx="1711430" cy="12469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4" descr="BIG DADDY'S™ 51% WG FIESTADA Beef Stuffed Sandwich IW | CJ Schwan's">
            <a:extLst>
              <a:ext uri="{FF2B5EF4-FFF2-40B4-BE49-F238E27FC236}">
                <a16:creationId xmlns:a16="http://schemas.microsoft.com/office/drawing/2014/main" id="{AD28D94F-7476-BB46-8A9B-06778389179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27848" y1="34821" x2="28270" y2="36607"/>
                        <a14:foregroundMark x1="26160" y1="37500" x2="28270" y2="50000"/>
                        <a14:foregroundMark x1="33122" y1="38839" x2="32489" y2="48214"/>
                        <a14:foregroundMark x1="47468" y1="33482" x2="55485" y2="34821"/>
                      </a14:backgroundRemoval>
                    </a14:imgEffect>
                  </a14:imgLayer>
                </a14:imgProps>
              </a:ext>
              <a:ext uri="{28A0092B-C50C-407E-A947-70E740481C1C}">
                <a14:useLocalDpi xmlns:a14="http://schemas.microsoft.com/office/drawing/2010/main" val="0"/>
              </a:ext>
            </a:extLst>
          </a:blip>
          <a:srcRect/>
          <a:stretch>
            <a:fillRect/>
          </a:stretch>
        </p:blipFill>
        <p:spPr bwMode="auto">
          <a:xfrm>
            <a:off x="4277567" y="837149"/>
            <a:ext cx="3457438" cy="1633895"/>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66F960D-72CF-010A-FA98-C4A98A7C91CD}"/>
              </a:ext>
            </a:extLst>
          </p:cNvPr>
          <p:cNvGrpSpPr/>
          <p:nvPr/>
        </p:nvGrpSpPr>
        <p:grpSpPr>
          <a:xfrm>
            <a:off x="6273874" y="321523"/>
            <a:ext cx="4280527" cy="1279692"/>
            <a:chOff x="-317932" y="5372312"/>
            <a:chExt cx="5240189" cy="1105035"/>
          </a:xfrm>
        </p:grpSpPr>
        <p:sp>
          <p:nvSpPr>
            <p:cNvPr id="16" name="Speech Bubble: Oval 15">
              <a:extLst>
                <a:ext uri="{FF2B5EF4-FFF2-40B4-BE49-F238E27FC236}">
                  <a16:creationId xmlns:a16="http://schemas.microsoft.com/office/drawing/2014/main" id="{E1F27388-4624-950D-F93B-E77B6C2511E8}"/>
                </a:ext>
              </a:extLst>
            </p:cNvPr>
            <p:cNvSpPr/>
            <p:nvPr/>
          </p:nvSpPr>
          <p:spPr>
            <a:xfrm>
              <a:off x="-317932" y="5372312"/>
              <a:ext cx="5240189" cy="1105035"/>
            </a:xfrm>
            <a:prstGeom prst="wedgeEllipseCallout">
              <a:avLst>
                <a:gd name="adj1" fmla="val 56296"/>
                <a:gd name="adj2" fmla="val 63697"/>
              </a:avLst>
            </a:prstGeom>
            <a:solidFill>
              <a:schemeClr val="bg1"/>
            </a:solidFill>
            <a:ln>
              <a:solidFill>
                <a:srgbClr val="0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50B6245-3B34-4806-A5D0-77712DA4A833}"/>
                </a:ext>
              </a:extLst>
            </p:cNvPr>
            <p:cNvSpPr txBox="1"/>
            <p:nvPr/>
          </p:nvSpPr>
          <p:spPr>
            <a:xfrm>
              <a:off x="331043" y="5608220"/>
              <a:ext cx="3957894" cy="717580"/>
            </a:xfrm>
            <a:prstGeom prst="rect">
              <a:avLst/>
            </a:prstGeom>
            <a:noFill/>
          </p:spPr>
          <p:txBody>
            <a:bodyPr wrap="square" rtlCol="0">
              <a:spAutoFit/>
            </a:bodyPr>
            <a:lstStyle/>
            <a:p>
              <a:pPr algn="ctr"/>
              <a:r>
                <a:rPr lang="en-US" sz="2400" b="1" dirty="0">
                  <a:solidFill>
                    <a:srgbClr val="10253F"/>
                  </a:solidFill>
                  <a:latin typeface="Century Gothic" panose="020B0502020202020204" pitchFamily="34" charset="0"/>
                </a:rPr>
                <a:t>Last one! Is this a reimbursable meal?</a:t>
              </a:r>
            </a:p>
          </p:txBody>
        </p:sp>
      </p:grpSp>
      <p:pic>
        <p:nvPicPr>
          <p:cNvPr id="86" name="Picture 2" descr="Green tick checkmark icon Royalty Free Vector Image">
            <a:extLst>
              <a:ext uri="{FF2B5EF4-FFF2-40B4-BE49-F238E27FC236}">
                <a16:creationId xmlns:a16="http://schemas.microsoft.com/office/drawing/2014/main" id="{7AB7E252-4743-54A3-B3A9-BAC1738EDF4E}"/>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2647059" y="3830961"/>
            <a:ext cx="1935332" cy="2166151"/>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786487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2.08333E-6 -7.40741E-7 L 0.12213 0.50301 " pathEditMode="relative" rAng="0" ptsTypes="AA">
                                      <p:cBhvr>
                                        <p:cTn id="10" dur="1000" fill="hold"/>
                                        <p:tgtEl>
                                          <p:spTgt spid="13"/>
                                        </p:tgtEl>
                                        <p:attrNameLst>
                                          <p:attrName>ppt_x</p:attrName>
                                          <p:attrName>ppt_y</p:attrName>
                                        </p:attrNameLst>
                                      </p:cBhvr>
                                      <p:rCtr x="6107" y="25139"/>
                                    </p:animMotion>
                                  </p:childTnLst>
                                </p:cTn>
                              </p:par>
                              <p:par>
                                <p:cTn id="11" presetID="42" presetClass="path" presetSubtype="0" accel="50000" decel="50000" fill="hold" nodeType="withEffect">
                                  <p:stCondLst>
                                    <p:cond delay="0"/>
                                  </p:stCondLst>
                                  <p:childTnLst>
                                    <p:animMotion origin="layout" path="M 3.125E-6 -1.48148E-6 L 0.10846 0.51783 " pathEditMode="relative" rAng="0" ptsTypes="AA">
                                      <p:cBhvr>
                                        <p:cTn id="12" dur="1000" fill="hold"/>
                                        <p:tgtEl>
                                          <p:spTgt spid="12"/>
                                        </p:tgtEl>
                                        <p:attrNameLst>
                                          <p:attrName>ppt_x</p:attrName>
                                          <p:attrName>ppt_y</p:attrName>
                                        </p:attrNameLst>
                                      </p:cBhvr>
                                      <p:rCtr x="5417" y="25880"/>
                                    </p:animMotion>
                                  </p:childTnLst>
                                </p:cTn>
                              </p:par>
                              <p:par>
                                <p:cTn id="13" presetID="42" presetClass="path" presetSubtype="0" accel="50000" decel="50000" fill="hold" nodeType="withEffect">
                                  <p:stCondLst>
                                    <p:cond delay="0"/>
                                  </p:stCondLst>
                                  <p:childTnLst>
                                    <p:animMotion origin="layout" path="M -4.375E-6 -1.85185E-6 L 0.13373 0.51806 " pathEditMode="relative" rAng="0" ptsTypes="AA">
                                      <p:cBhvr>
                                        <p:cTn id="14" dur="1000" fill="hold"/>
                                        <p:tgtEl>
                                          <p:spTgt spid="5"/>
                                        </p:tgtEl>
                                        <p:attrNameLst>
                                          <p:attrName>ppt_x</p:attrName>
                                          <p:attrName>ppt_y</p:attrName>
                                        </p:attrNameLst>
                                      </p:cBhvr>
                                      <p:rCtr x="6680" y="25903"/>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F3DA"/>
        </a:solidFill>
        <a:effectLst/>
      </p:bgPr>
    </p:bg>
    <p:spTree>
      <p:nvGrpSpPr>
        <p:cNvPr id="1" name="">
          <a:extLst>
            <a:ext uri="{FF2B5EF4-FFF2-40B4-BE49-F238E27FC236}">
              <a16:creationId xmlns:a16="http://schemas.microsoft.com/office/drawing/2014/main" id="{91823923-4A3A-2CF9-45DE-21187F8CE20E}"/>
            </a:ext>
          </a:extLst>
        </p:cNvPr>
        <p:cNvGrpSpPr/>
        <p:nvPr/>
      </p:nvGrpSpPr>
      <p:grpSpPr>
        <a:xfrm>
          <a:off x="0" y="0"/>
          <a:ext cx="0" cy="0"/>
          <a:chOff x="0" y="0"/>
          <a:chExt cx="0" cy="0"/>
        </a:xfrm>
      </p:grpSpPr>
      <p:pic>
        <p:nvPicPr>
          <p:cNvPr id="20" name="Picture 19" descr="A long shot of a table&#10;&#10;AI-generated content may be incorrect.">
            <a:extLst>
              <a:ext uri="{FF2B5EF4-FFF2-40B4-BE49-F238E27FC236}">
                <a16:creationId xmlns:a16="http://schemas.microsoft.com/office/drawing/2014/main" id="{C2CC3BF8-0683-6097-E6E5-A92A322B4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154747"/>
          </a:xfrm>
          <a:prstGeom prst="rect">
            <a:avLst/>
          </a:prstGeom>
        </p:spPr>
      </p:pic>
      <p:grpSp>
        <p:nvGrpSpPr>
          <p:cNvPr id="2" name="Group 1">
            <a:extLst>
              <a:ext uri="{FF2B5EF4-FFF2-40B4-BE49-F238E27FC236}">
                <a16:creationId xmlns:a16="http://schemas.microsoft.com/office/drawing/2014/main" id="{6DD7E2CB-8941-C4B5-771B-9B133F6641D2}"/>
              </a:ext>
            </a:extLst>
          </p:cNvPr>
          <p:cNvGrpSpPr/>
          <p:nvPr/>
        </p:nvGrpSpPr>
        <p:grpSpPr>
          <a:xfrm>
            <a:off x="5910281" y="381000"/>
            <a:ext cx="6121400" cy="5524500"/>
            <a:chOff x="4644189" y="3019926"/>
            <a:chExt cx="4333862" cy="3659066"/>
          </a:xfrm>
        </p:grpSpPr>
        <p:sp>
          <p:nvSpPr>
            <p:cNvPr id="9" name="Rectangle 8">
              <a:extLst>
                <a:ext uri="{FF2B5EF4-FFF2-40B4-BE49-F238E27FC236}">
                  <a16:creationId xmlns:a16="http://schemas.microsoft.com/office/drawing/2014/main" id="{11A51EC7-9D3B-4F7D-A1F5-84E0505BBB43}"/>
                </a:ext>
              </a:extLst>
            </p:cNvPr>
            <p:cNvSpPr/>
            <p:nvPr/>
          </p:nvSpPr>
          <p:spPr>
            <a:xfrm>
              <a:off x="4644189" y="3019926"/>
              <a:ext cx="4333862" cy="3659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C604743-ABA4-AD0E-BB7F-687D91BF08B8}"/>
                </a:ext>
              </a:extLst>
            </p:cNvPr>
            <p:cNvSpPr txBox="1"/>
            <p:nvPr/>
          </p:nvSpPr>
          <p:spPr>
            <a:xfrm>
              <a:off x="4732395" y="3097706"/>
              <a:ext cx="4107401" cy="2476789"/>
            </a:xfrm>
            <a:prstGeom prst="rect">
              <a:avLst/>
            </a:prstGeom>
            <a:solidFill>
              <a:srgbClr val="7F0000"/>
            </a:solidFill>
            <a:ln>
              <a:noFill/>
            </a:ln>
          </p:spPr>
          <p:txBody>
            <a:bodyPr wrap="square" rtlCol="0">
              <a:spAutoFit/>
            </a:bodyPr>
            <a:lstStyle/>
            <a:p>
              <a:pPr algn="ctr"/>
              <a:r>
                <a:rPr lang="en-US" sz="3200" b="1" dirty="0">
                  <a:solidFill>
                    <a:schemeClr val="bg1"/>
                  </a:solidFill>
                  <a:latin typeface="Century" panose="02040604050505020304" pitchFamily="18" charset="0"/>
                </a:rPr>
                <a:t>REMINDER</a:t>
              </a:r>
            </a:p>
            <a:p>
              <a:pPr algn="ctr"/>
              <a:endParaRPr lang="en-US" sz="1100" b="1" dirty="0">
                <a:solidFill>
                  <a:schemeClr val="bg1"/>
                </a:solidFill>
                <a:latin typeface="Century" panose="02040604050505020304" pitchFamily="18" charset="0"/>
              </a:endParaRPr>
            </a:p>
            <a:p>
              <a:r>
                <a:rPr lang="en-US" sz="2800" dirty="0">
                  <a:solidFill>
                    <a:schemeClr val="bg1"/>
                  </a:solidFill>
                  <a:latin typeface="Century Gothic" panose="020B0502020202020204" pitchFamily="34" charset="0"/>
                </a:rPr>
                <a:t>Student </a:t>
              </a:r>
              <a:r>
                <a:rPr lang="en-US" sz="2800" b="1" dirty="0">
                  <a:solidFill>
                    <a:schemeClr val="bg1"/>
                  </a:solidFill>
                  <a:latin typeface="Century Gothic" panose="020B0502020202020204" pitchFamily="34" charset="0"/>
                </a:rPr>
                <a:t>is not </a:t>
              </a:r>
              <a:r>
                <a:rPr lang="en-US" sz="2800" dirty="0">
                  <a:solidFill>
                    <a:schemeClr val="bg1"/>
                  </a:solidFill>
                  <a:latin typeface="Century Gothic" panose="020B0502020202020204" pitchFamily="34" charset="0"/>
                </a:rPr>
                <a:t>required to take a vegetable or fruit during supper </a:t>
              </a:r>
            </a:p>
            <a:p>
              <a:endParaRPr lang="en-US" sz="2800" b="1" dirty="0">
                <a:solidFill>
                  <a:schemeClr val="bg1"/>
                </a:solidFill>
                <a:latin typeface="Century Gothic" panose="020B0502020202020204" pitchFamily="34" charset="0"/>
              </a:endParaRPr>
            </a:p>
            <a:p>
              <a:pPr marL="285750" indent="-285750">
                <a:buFont typeface="Wingdings" panose="05000000000000000000" pitchFamily="2" charset="2"/>
                <a:buChar char="Ø"/>
              </a:pPr>
              <a:r>
                <a:rPr lang="en-US" sz="2800" b="1" dirty="0">
                  <a:solidFill>
                    <a:schemeClr val="bg1"/>
                  </a:solidFill>
                  <a:latin typeface="Century Gothic" panose="020B0502020202020204" pitchFamily="34" charset="0"/>
                </a:rPr>
                <a:t>3 </a:t>
              </a:r>
              <a:r>
                <a:rPr lang="en-US" sz="2800" dirty="0">
                  <a:solidFill>
                    <a:schemeClr val="bg1"/>
                  </a:solidFill>
                  <a:latin typeface="Century Gothic" panose="020B0502020202020204" pitchFamily="34" charset="0"/>
                </a:rPr>
                <a:t>of the </a:t>
              </a:r>
              <a:r>
                <a:rPr lang="en-US" sz="2800" b="1" dirty="0">
                  <a:solidFill>
                    <a:schemeClr val="bg1"/>
                  </a:solidFill>
                  <a:latin typeface="Century Gothic" panose="020B0502020202020204" pitchFamily="34" charset="0"/>
                </a:rPr>
                <a:t>5 </a:t>
              </a:r>
              <a:r>
                <a:rPr lang="en-US" sz="2800" dirty="0">
                  <a:solidFill>
                    <a:schemeClr val="bg1"/>
                  </a:solidFill>
                  <a:latin typeface="Century Gothic" panose="020B0502020202020204" pitchFamily="34" charset="0"/>
                </a:rPr>
                <a:t>meal components must be selected to complete a reimbursable meal</a:t>
              </a:r>
            </a:p>
            <a:p>
              <a:endParaRPr lang="en-US" sz="2600" dirty="0">
                <a:solidFill>
                  <a:srgbClr val="000000"/>
                </a:solidFill>
              </a:endParaRPr>
            </a:p>
          </p:txBody>
        </p:sp>
      </p:grpSp>
      <p:pic>
        <p:nvPicPr>
          <p:cNvPr id="22" name="Picture 21" descr="A cartoon of a person pointing at a stick&#10;&#10;AI-generated content may be incorrect.">
            <a:extLst>
              <a:ext uri="{FF2B5EF4-FFF2-40B4-BE49-F238E27FC236}">
                <a16:creationId xmlns:a16="http://schemas.microsoft.com/office/drawing/2014/main" id="{77CE6317-CC2F-D35B-D8A2-3C3804B733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9998" y="1216118"/>
            <a:ext cx="3695701" cy="5489482"/>
          </a:xfrm>
          <a:prstGeom prst="rect">
            <a:avLst/>
          </a:prstGeom>
          <a:effectLst>
            <a:outerShdw blurRad="76200" dir="18900000" sy="23000" kx="-1200000" algn="bl" rotWithShape="0">
              <a:prstClr val="black">
                <a:alpha val="20000"/>
              </a:prstClr>
            </a:outerShdw>
          </a:effectLst>
        </p:spPr>
      </p:pic>
    </p:spTree>
    <p:custDataLst>
      <p:tags r:id="rId1"/>
    </p:custDataLst>
    <p:extLst>
      <p:ext uri="{BB962C8B-B14F-4D97-AF65-F5344CB8AC3E}">
        <p14:creationId xmlns:p14="http://schemas.microsoft.com/office/powerpoint/2010/main" val="12895721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Connector 4">
            <a:extLst>
              <a:ext uri="{FF2B5EF4-FFF2-40B4-BE49-F238E27FC236}">
                <a16:creationId xmlns:a16="http://schemas.microsoft.com/office/drawing/2014/main" id="{F30BCCE9-BA9D-2508-6303-6308075F8B38}"/>
              </a:ext>
            </a:extLst>
          </p:cNvPr>
          <p:cNvSpPr/>
          <p:nvPr/>
        </p:nvSpPr>
        <p:spPr>
          <a:xfrm>
            <a:off x="-2650496" y="-1430688"/>
            <a:ext cx="10045907"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3CFA22-D31E-E9B4-E28C-C28239EAA567}"/>
              </a:ext>
            </a:extLst>
          </p:cNvPr>
          <p:cNvSpPr txBox="1"/>
          <p:nvPr/>
        </p:nvSpPr>
        <p:spPr>
          <a:xfrm>
            <a:off x="295275" y="2360954"/>
            <a:ext cx="5800725" cy="3810001"/>
          </a:xfrm>
          <a:prstGeom prst="rect">
            <a:avLst/>
          </a:prstGeom>
        </p:spPr>
        <p:txBody>
          <a:bodyPr vert="horz" lIns="91440" tIns="45720" rIns="91440" bIns="45720" rtlCol="0">
            <a:noAutofit/>
          </a:bodyPr>
          <a:lstStyle/>
          <a:p>
            <a:pPr>
              <a:lnSpc>
                <a:spcPct val="115000"/>
              </a:lnSpc>
              <a:spcAft>
                <a:spcPts val="600"/>
              </a:spcAft>
            </a:pPr>
            <a:r>
              <a:rPr lang="en-US" dirty="0">
                <a:solidFill>
                  <a:srgbClr val="10253F"/>
                </a:solidFill>
                <a:latin typeface="Century Gothic" panose="020B0502020202020204" pitchFamily="34" charset="0"/>
              </a:rPr>
              <a:t>ASP Staff are required to follow all HACCP guidelines. </a:t>
            </a:r>
          </a:p>
          <a:p>
            <a:pPr marL="285750" indent="-228600">
              <a:lnSpc>
                <a:spcPct val="115000"/>
              </a:lnSpc>
              <a:spcAft>
                <a:spcPts val="600"/>
              </a:spcAft>
              <a:buFont typeface="Arial" panose="020B0604020202020204" pitchFamily="34" charset="0"/>
              <a:buChar char="•"/>
            </a:pPr>
            <a:r>
              <a:rPr lang="en-US" dirty="0">
                <a:solidFill>
                  <a:srgbClr val="10253F"/>
                </a:solidFill>
                <a:latin typeface="Century Gothic" panose="020B0502020202020204" pitchFamily="34" charset="0"/>
              </a:rPr>
              <a:t>Three(3)</a:t>
            </a:r>
            <a:r>
              <a:rPr lang="en-US" b="0" i="0" u="none" strike="noStrike" dirty="0">
                <a:solidFill>
                  <a:srgbClr val="10253F"/>
                </a:solidFill>
                <a:effectLst/>
                <a:latin typeface="Century Gothic" panose="020B0502020202020204" pitchFamily="34" charset="0"/>
              </a:rPr>
              <a:t> clean, sanitized, and calibrated</a:t>
            </a:r>
            <a:r>
              <a:rPr lang="en-US" dirty="0">
                <a:solidFill>
                  <a:srgbClr val="10253F"/>
                </a:solidFill>
                <a:latin typeface="Century Gothic" panose="020B0502020202020204" pitchFamily="34" charset="0"/>
              </a:rPr>
              <a:t> thermometers will be provided by the Food Services Manager to ASP Staff along with sanitation wipes.</a:t>
            </a:r>
          </a:p>
          <a:p>
            <a:pPr marL="285750" indent="-228600">
              <a:lnSpc>
                <a:spcPct val="115000"/>
              </a:lnSpc>
              <a:spcAft>
                <a:spcPts val="600"/>
              </a:spcAft>
              <a:buFont typeface="Arial" panose="020B0604020202020204" pitchFamily="34" charset="0"/>
              <a:buChar char="•"/>
            </a:pPr>
            <a:r>
              <a:rPr lang="en-US" dirty="0">
                <a:solidFill>
                  <a:srgbClr val="10253F"/>
                </a:solidFill>
                <a:latin typeface="Century Gothic" panose="020B0502020202020204" pitchFamily="34" charset="0"/>
              </a:rPr>
              <a:t>ALL  potentially hazardous items, hot and cold, must be temped and recorded onto the </a:t>
            </a:r>
            <a:r>
              <a:rPr lang="en-US" i="1" dirty="0">
                <a:solidFill>
                  <a:srgbClr val="10253F"/>
                </a:solidFill>
                <a:latin typeface="Century Gothic" panose="020B0502020202020204" pitchFamily="34" charset="0"/>
              </a:rPr>
              <a:t>Supper Daily Transport Record </a:t>
            </a:r>
            <a:r>
              <a:rPr lang="en-US" dirty="0">
                <a:solidFill>
                  <a:srgbClr val="10253F"/>
                </a:solidFill>
                <a:latin typeface="Century Gothic" panose="020B0502020202020204" pitchFamily="34" charset="0"/>
              </a:rPr>
              <a:t>by ASP staff.</a:t>
            </a:r>
          </a:p>
          <a:p>
            <a:pPr marL="285750" indent="-228600">
              <a:lnSpc>
                <a:spcPct val="115000"/>
              </a:lnSpc>
              <a:spcAft>
                <a:spcPts val="600"/>
              </a:spcAft>
              <a:buFont typeface="Arial" panose="020B0604020202020204" pitchFamily="34" charset="0"/>
              <a:buChar char="•"/>
            </a:pPr>
            <a:r>
              <a:rPr lang="en-US" dirty="0">
                <a:solidFill>
                  <a:srgbClr val="10253F"/>
                </a:solidFill>
                <a:latin typeface="Century Gothic" panose="020B0502020202020204" pitchFamily="34" charset="0"/>
              </a:rPr>
              <a:t>FSM will a</a:t>
            </a:r>
            <a:r>
              <a:rPr lang="en-US" b="0" i="0" u="none" strike="noStrike" dirty="0">
                <a:solidFill>
                  <a:srgbClr val="10253F"/>
                </a:solidFill>
                <a:effectLst/>
                <a:latin typeface="Century Gothic" panose="020B0502020202020204" pitchFamily="34" charset="0"/>
              </a:rPr>
              <a:t>dd one carton of milk for temperature-taking purposes. </a:t>
            </a:r>
          </a:p>
          <a:p>
            <a:pPr marL="285750" indent="-228600">
              <a:lnSpc>
                <a:spcPct val="115000"/>
              </a:lnSpc>
              <a:spcAft>
                <a:spcPts val="600"/>
              </a:spcAft>
              <a:buFont typeface="Arial" panose="020B0604020202020204" pitchFamily="34" charset="0"/>
              <a:buChar char="•"/>
            </a:pPr>
            <a:endParaRPr lang="en-US" dirty="0">
              <a:solidFill>
                <a:srgbClr val="10253F"/>
              </a:solidFill>
              <a:latin typeface="Century Gothic" panose="020B0502020202020204" pitchFamily="34" charset="0"/>
            </a:endParaRPr>
          </a:p>
        </p:txBody>
      </p:sp>
      <p:sp>
        <p:nvSpPr>
          <p:cNvPr id="8" name="Title 3">
            <a:extLst>
              <a:ext uri="{FF2B5EF4-FFF2-40B4-BE49-F238E27FC236}">
                <a16:creationId xmlns:a16="http://schemas.microsoft.com/office/drawing/2014/main" id="{FA9AF6D4-13B8-FA8F-8341-541F4BD56792}"/>
              </a:ext>
            </a:extLst>
          </p:cNvPr>
          <p:cNvSpPr>
            <a:spLocks noGrp="1"/>
          </p:cNvSpPr>
          <p:nvPr>
            <p:ph type="title"/>
          </p:nvPr>
        </p:nvSpPr>
        <p:spPr>
          <a:xfrm>
            <a:off x="-232882" y="720040"/>
            <a:ext cx="6590337" cy="1143000"/>
          </a:xfrm>
        </p:spPr>
        <p:txBody>
          <a:bodyPr>
            <a:noAutofit/>
          </a:bodyPr>
          <a:lstStyle/>
          <a:p>
            <a:r>
              <a:rPr lang="en-US" sz="8800" dirty="0">
                <a:solidFill>
                  <a:schemeClr val="tx2">
                    <a:lumMod val="50000"/>
                  </a:schemeClr>
                </a:solidFill>
              </a:rPr>
              <a:t>HACCP </a:t>
            </a:r>
            <a:br>
              <a:rPr lang="en-US" sz="8800" dirty="0">
                <a:solidFill>
                  <a:schemeClr val="tx2">
                    <a:lumMod val="50000"/>
                  </a:schemeClr>
                </a:solidFill>
              </a:rPr>
            </a:br>
            <a:endParaRPr lang="en-US" sz="8800" dirty="0">
              <a:solidFill>
                <a:schemeClr val="tx2">
                  <a:lumMod val="50000"/>
                </a:schemeClr>
              </a:solidFill>
            </a:endParaRPr>
          </a:p>
        </p:txBody>
      </p:sp>
      <p:sp>
        <p:nvSpPr>
          <p:cNvPr id="9" name="Flowchart: Connector 8">
            <a:extLst>
              <a:ext uri="{FF2B5EF4-FFF2-40B4-BE49-F238E27FC236}">
                <a16:creationId xmlns:a16="http://schemas.microsoft.com/office/drawing/2014/main" id="{16C6B87F-2456-423E-3B14-D662CA8F3DD6}"/>
              </a:ext>
            </a:extLst>
          </p:cNvPr>
          <p:cNvSpPr/>
          <p:nvPr/>
        </p:nvSpPr>
        <p:spPr>
          <a:xfrm>
            <a:off x="6156100" y="46782"/>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ED2C29C8-49F5-0CD1-6CBA-B9C9183065CC}"/>
              </a:ext>
            </a:extLst>
          </p:cNvPr>
          <p:cNvSpPr/>
          <p:nvPr/>
        </p:nvSpPr>
        <p:spPr>
          <a:xfrm>
            <a:off x="11195815" y="5461245"/>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1DFE0CB8-D1AD-56FC-E0A0-AAC98B81F5EC}"/>
              </a:ext>
            </a:extLst>
          </p:cNvPr>
          <p:cNvSpPr/>
          <p:nvPr/>
        </p:nvSpPr>
        <p:spPr>
          <a:xfrm>
            <a:off x="10863289" y="6228276"/>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E4A7979-E8DD-4A0B-0C86-E111EFD1FD4F}"/>
              </a:ext>
            </a:extLst>
          </p:cNvPr>
          <p:cNvPicPr>
            <a:picLocks noChangeAspect="1"/>
          </p:cNvPicPr>
          <p:nvPr/>
        </p:nvPicPr>
        <p:blipFill>
          <a:blip r:embed="rId2"/>
          <a:stretch>
            <a:fillRect/>
          </a:stretch>
        </p:blipFill>
        <p:spPr>
          <a:xfrm>
            <a:off x="7288551" y="1512961"/>
            <a:ext cx="4430531" cy="3431229"/>
          </a:xfrm>
          <a:prstGeom prst="rect">
            <a:avLst/>
          </a:prstGeom>
        </p:spPr>
      </p:pic>
      <p:sp>
        <p:nvSpPr>
          <p:cNvPr id="6" name="TextBox 5">
            <a:extLst>
              <a:ext uri="{FF2B5EF4-FFF2-40B4-BE49-F238E27FC236}">
                <a16:creationId xmlns:a16="http://schemas.microsoft.com/office/drawing/2014/main" id="{004B9FD0-3F26-4E39-40AF-1F89E53C3A50}"/>
              </a:ext>
            </a:extLst>
          </p:cNvPr>
          <p:cNvSpPr txBox="1"/>
          <p:nvPr/>
        </p:nvSpPr>
        <p:spPr>
          <a:xfrm>
            <a:off x="1673175" y="914404"/>
            <a:ext cx="7701642" cy="1446550"/>
          </a:xfrm>
          <a:prstGeom prst="rect">
            <a:avLst/>
          </a:prstGeom>
          <a:noFill/>
        </p:spPr>
        <p:txBody>
          <a:bodyPr wrap="square">
            <a:spAutoFit/>
          </a:bodyPr>
          <a:lstStyle/>
          <a:p>
            <a:r>
              <a:rPr lang="en-US" sz="8800" dirty="0">
                <a:solidFill>
                  <a:schemeClr val="tx2">
                    <a:lumMod val="50000"/>
                  </a:schemeClr>
                </a:solidFill>
                <a:latin typeface="Onyx" panose="04050602080702020203" pitchFamily="82" charset="0"/>
              </a:rPr>
              <a:t>Guidelines</a:t>
            </a:r>
            <a:endParaRPr lang="en-US" sz="8800" dirty="0">
              <a:latin typeface="Onyx" panose="04050602080702020203" pitchFamily="82" charset="0"/>
            </a:endParaRPr>
          </a:p>
        </p:txBody>
      </p:sp>
    </p:spTree>
    <p:extLst>
      <p:ext uri="{BB962C8B-B14F-4D97-AF65-F5344CB8AC3E}">
        <p14:creationId xmlns:p14="http://schemas.microsoft.com/office/powerpoint/2010/main" val="42813593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lowchart: Connector 24">
            <a:extLst>
              <a:ext uri="{FF2B5EF4-FFF2-40B4-BE49-F238E27FC236}">
                <a16:creationId xmlns:a16="http://schemas.microsoft.com/office/drawing/2014/main" id="{32144384-785C-2E07-9F2B-30C367F1C322}"/>
              </a:ext>
            </a:extLst>
          </p:cNvPr>
          <p:cNvSpPr/>
          <p:nvPr/>
        </p:nvSpPr>
        <p:spPr>
          <a:xfrm>
            <a:off x="5453743" y="-146299"/>
            <a:ext cx="7193835" cy="700429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4">
            <a:extLst>
              <a:ext uri="{FF2B5EF4-FFF2-40B4-BE49-F238E27FC236}">
                <a16:creationId xmlns:a16="http://schemas.microsoft.com/office/drawing/2014/main" id="{587AD39F-3120-1FBE-3E4D-FBBBEB582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604383" y="3453892"/>
            <a:ext cx="2093265" cy="1626018"/>
          </a:xfrm>
          <a:prstGeom prst="rect">
            <a:avLst/>
          </a:prstGeom>
          <a:noFill/>
          <a:effectLst>
            <a:outerShdw blurRad="50800" dist="38100" dir="2700000" algn="tl" rotWithShape="0">
              <a:prstClr val="black">
                <a:alpha val="40000"/>
              </a:prstClr>
            </a:outerShdw>
          </a:effectLst>
          <a:scene3d>
            <a:camera prst="isometricRightUp"/>
            <a:lightRig rig="threePt" dir="t">
              <a:rot lat="0" lon="0" rev="0"/>
            </a:lightRig>
          </a:scene3d>
          <a:sp3d extrusionH="95250">
            <a:bevelT/>
          </a:sp3d>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661CFB4-143B-0A76-35D9-6E5FEC36FAC9}"/>
              </a:ext>
            </a:extLst>
          </p:cNvPr>
          <p:cNvSpPr txBox="1"/>
          <p:nvPr/>
        </p:nvSpPr>
        <p:spPr>
          <a:xfrm>
            <a:off x="279868" y="3593805"/>
            <a:ext cx="5426071"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latin typeface="Century Gothic" panose="020B0502020202020204" pitchFamily="34" charset="0"/>
              </a:rPr>
              <a:t>Sandwich the thermometer between two pre-packaged  items to  temp.</a:t>
            </a:r>
          </a:p>
        </p:txBody>
      </p:sp>
      <p:sp>
        <p:nvSpPr>
          <p:cNvPr id="9" name="TextBox 8">
            <a:extLst>
              <a:ext uri="{FF2B5EF4-FFF2-40B4-BE49-F238E27FC236}">
                <a16:creationId xmlns:a16="http://schemas.microsoft.com/office/drawing/2014/main" id="{F219E40A-CCC4-F0E0-A8C6-29E3A405096F}"/>
              </a:ext>
            </a:extLst>
          </p:cNvPr>
          <p:cNvSpPr txBox="1"/>
          <p:nvPr/>
        </p:nvSpPr>
        <p:spPr>
          <a:xfrm>
            <a:off x="279868" y="4304314"/>
            <a:ext cx="5426071"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latin typeface="Century Gothic" panose="020B0502020202020204" pitchFamily="34" charset="0"/>
              </a:rPr>
              <a:t>Do not puncture the bag of the pre-packaged item.</a:t>
            </a:r>
          </a:p>
        </p:txBody>
      </p:sp>
      <p:sp>
        <p:nvSpPr>
          <p:cNvPr id="10" name="TextBox 9">
            <a:extLst>
              <a:ext uri="{FF2B5EF4-FFF2-40B4-BE49-F238E27FC236}">
                <a16:creationId xmlns:a16="http://schemas.microsoft.com/office/drawing/2014/main" id="{33BC177A-344B-CD37-EC58-6A2545BB3928}"/>
              </a:ext>
            </a:extLst>
          </p:cNvPr>
          <p:cNvSpPr txBox="1"/>
          <p:nvPr/>
        </p:nvSpPr>
        <p:spPr>
          <a:xfrm>
            <a:off x="279868" y="5029974"/>
            <a:ext cx="5426071"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latin typeface="Century Gothic" panose="020B0502020202020204" pitchFamily="34" charset="0"/>
              </a:rPr>
              <a:t>This can be done with all pre-packaged items such as carrots, apple slices, celery and so forth.</a:t>
            </a:r>
          </a:p>
        </p:txBody>
      </p:sp>
      <p:sp>
        <p:nvSpPr>
          <p:cNvPr id="12" name="TextBox 11">
            <a:extLst>
              <a:ext uri="{FF2B5EF4-FFF2-40B4-BE49-F238E27FC236}">
                <a16:creationId xmlns:a16="http://schemas.microsoft.com/office/drawing/2014/main" id="{6A2FF75C-13B5-569E-D15A-96C6BA9A2D57}"/>
              </a:ext>
            </a:extLst>
          </p:cNvPr>
          <p:cNvSpPr txBox="1"/>
          <p:nvPr/>
        </p:nvSpPr>
        <p:spPr>
          <a:xfrm>
            <a:off x="279868" y="6055487"/>
            <a:ext cx="3718750" cy="707886"/>
          </a:xfrm>
          <a:prstGeom prst="rect">
            <a:avLst/>
          </a:prstGeom>
          <a:noFill/>
        </p:spPr>
        <p:txBody>
          <a:bodyPr wrap="square" rtlCol="0">
            <a:spAutoFit/>
          </a:bodyPr>
          <a:lstStyle/>
          <a:p>
            <a:pPr marL="285750" indent="-274320">
              <a:buFont typeface="Arial" panose="020B0604020202020204" pitchFamily="34" charset="0"/>
              <a:buChar char="•"/>
            </a:pPr>
            <a:r>
              <a:rPr lang="en-US" sz="2000" dirty="0">
                <a:solidFill>
                  <a:schemeClr val="bg1"/>
                </a:solidFill>
                <a:latin typeface="Century Gothic" panose="020B0502020202020204" pitchFamily="34" charset="0"/>
              </a:rPr>
              <a:t>Cold items must temp 41 </a:t>
            </a:r>
            <a:r>
              <a:rPr lang="en-US" sz="2000">
                <a:solidFill>
                  <a:schemeClr val="bg1"/>
                </a:solidFill>
                <a:latin typeface="Century Gothic" panose="020B0502020202020204" pitchFamily="34" charset="0"/>
              </a:rPr>
              <a:t>and below.</a:t>
            </a:r>
            <a:endParaRPr lang="en-US" sz="2000" dirty="0">
              <a:solidFill>
                <a:schemeClr val="bg1"/>
              </a:solidFill>
              <a:latin typeface="Century Gothic" panose="020B0502020202020204" pitchFamily="34" charset="0"/>
            </a:endParaRPr>
          </a:p>
        </p:txBody>
      </p:sp>
      <p:grpSp>
        <p:nvGrpSpPr>
          <p:cNvPr id="14" name="Group 13">
            <a:extLst>
              <a:ext uri="{FF2B5EF4-FFF2-40B4-BE49-F238E27FC236}">
                <a16:creationId xmlns:a16="http://schemas.microsoft.com/office/drawing/2014/main" id="{CB70468F-E2CA-9775-103D-F9F599FE48A3}"/>
              </a:ext>
            </a:extLst>
          </p:cNvPr>
          <p:cNvGrpSpPr/>
          <p:nvPr/>
        </p:nvGrpSpPr>
        <p:grpSpPr>
          <a:xfrm>
            <a:off x="7247040" y="-96547"/>
            <a:ext cx="4921719" cy="5763201"/>
            <a:chOff x="7247040" y="-96547"/>
            <a:chExt cx="4921719" cy="5763201"/>
          </a:xfrm>
        </p:grpSpPr>
        <p:grpSp>
          <p:nvGrpSpPr>
            <p:cNvPr id="15" name="Group 14">
              <a:extLst>
                <a:ext uri="{FF2B5EF4-FFF2-40B4-BE49-F238E27FC236}">
                  <a16:creationId xmlns:a16="http://schemas.microsoft.com/office/drawing/2014/main" id="{B5C437E0-819A-5416-E4EB-59CB0B124027}"/>
                </a:ext>
              </a:extLst>
            </p:cNvPr>
            <p:cNvGrpSpPr/>
            <p:nvPr/>
          </p:nvGrpSpPr>
          <p:grpSpPr>
            <a:xfrm>
              <a:off x="7247040" y="-96547"/>
              <a:ext cx="4921719" cy="5763201"/>
              <a:chOff x="7247040" y="-96547"/>
              <a:chExt cx="4921719" cy="5763201"/>
            </a:xfrm>
          </p:grpSpPr>
          <p:pic>
            <p:nvPicPr>
              <p:cNvPr id="17" name="Picture 14" descr="Clipart - Holding hand">
                <a:extLst>
                  <a:ext uri="{FF2B5EF4-FFF2-40B4-BE49-F238E27FC236}">
                    <a16:creationId xmlns:a16="http://schemas.microsoft.com/office/drawing/2014/main" id="{8E803D1F-8D96-BEB2-3400-59882D91F899}"/>
                  </a:ext>
                </a:extLst>
              </p:cNvPr>
              <p:cNvPicPr>
                <a:picLocks noChangeAspect="1" noChangeArrowheads="1"/>
              </p:cNvPicPr>
              <p:nvPr/>
            </p:nvPicPr>
            <p:blipFill>
              <a:blip r:embed="rId4" cstate="email">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rot="20632849">
                <a:off x="8651561" y="-96547"/>
                <a:ext cx="3517198" cy="339841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4C8F3702-6C5C-05B4-69A2-1D5DC7B1119D}"/>
                  </a:ext>
                </a:extLst>
              </p:cNvPr>
              <p:cNvGrpSpPr/>
              <p:nvPr/>
            </p:nvGrpSpPr>
            <p:grpSpPr>
              <a:xfrm rot="20859034">
                <a:off x="7247040" y="2323489"/>
                <a:ext cx="3153369" cy="3343165"/>
                <a:chOff x="-4849389" y="765928"/>
                <a:chExt cx="4876800" cy="4987892"/>
              </a:xfrm>
            </p:grpSpPr>
            <p:sp>
              <p:nvSpPr>
                <p:cNvPr id="19" name="Rectangle 18">
                  <a:extLst>
                    <a:ext uri="{FF2B5EF4-FFF2-40B4-BE49-F238E27FC236}">
                      <a16:creationId xmlns:a16="http://schemas.microsoft.com/office/drawing/2014/main" id="{1F50CD4B-957F-D955-F39B-E99347E6FF73}"/>
                    </a:ext>
                  </a:extLst>
                </p:cNvPr>
                <p:cNvSpPr/>
                <p:nvPr/>
              </p:nvSpPr>
              <p:spPr>
                <a:xfrm rot="18875489">
                  <a:off x="-4990294" y="3947417"/>
                  <a:ext cx="3471970" cy="140836"/>
                </a:xfrm>
                <a:prstGeom prst="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Manual Operation 19">
                  <a:extLst>
                    <a:ext uri="{FF2B5EF4-FFF2-40B4-BE49-F238E27FC236}">
                      <a16:creationId xmlns:a16="http://schemas.microsoft.com/office/drawing/2014/main" id="{DF122424-949E-4553-827B-2621A3BC2155}"/>
                    </a:ext>
                  </a:extLst>
                </p:cNvPr>
                <p:cNvSpPr/>
                <p:nvPr/>
              </p:nvSpPr>
              <p:spPr>
                <a:xfrm rot="2637094">
                  <a:off x="-2116941" y="2514599"/>
                  <a:ext cx="413561" cy="314960"/>
                </a:xfrm>
                <a:prstGeom prst="flowChartManualOperati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Alternate Process 20">
                  <a:extLst>
                    <a:ext uri="{FF2B5EF4-FFF2-40B4-BE49-F238E27FC236}">
                      <a16:creationId xmlns:a16="http://schemas.microsoft.com/office/drawing/2014/main" id="{1678E585-9EF4-6B2C-CE50-153BD10A8A6A}"/>
                    </a:ext>
                  </a:extLst>
                </p:cNvPr>
                <p:cNvSpPr/>
                <p:nvPr/>
              </p:nvSpPr>
              <p:spPr>
                <a:xfrm rot="18847576">
                  <a:off x="-2011428" y="1562330"/>
                  <a:ext cx="1757827" cy="707886"/>
                </a:xfrm>
                <a:prstGeom prst="flowChartAlternateProcess">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0" descr="Cooking thermometer, food thermometer, kitchen tool, meat thermometer, thermometer icon">
                  <a:extLst>
                    <a:ext uri="{FF2B5EF4-FFF2-40B4-BE49-F238E27FC236}">
                      <a16:creationId xmlns:a16="http://schemas.microsoft.com/office/drawing/2014/main" id="{11E4FB20-AA2B-A0CC-1E64-7F414B6DEDB2}"/>
                    </a:ext>
                  </a:extLst>
                </p:cNvPr>
                <p:cNvPicPr>
                  <a:picLocks noChangeAspect="1" noChangeArrowheads="1"/>
                </p:cNvPicPr>
                <p:nvPr/>
              </p:nvPicPr>
              <p:blipFill>
                <a:blip r:embed="rId5" cstate="email">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4849389" y="765928"/>
                  <a:ext cx="4876800" cy="48768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6" name="TextBox 15">
              <a:extLst>
                <a:ext uri="{FF2B5EF4-FFF2-40B4-BE49-F238E27FC236}">
                  <a16:creationId xmlns:a16="http://schemas.microsoft.com/office/drawing/2014/main" id="{F90C09BA-7794-001D-1674-D64AB20E84E2}"/>
                </a:ext>
              </a:extLst>
            </p:cNvPr>
            <p:cNvSpPr txBox="1"/>
            <p:nvPr/>
          </p:nvSpPr>
          <p:spPr>
            <a:xfrm rot="18021864">
              <a:off x="9166298" y="2817499"/>
              <a:ext cx="453970" cy="369332"/>
            </a:xfrm>
            <a:prstGeom prst="rect">
              <a:avLst/>
            </a:prstGeom>
            <a:noFill/>
          </p:spPr>
          <p:txBody>
            <a:bodyPr wrap="none" rtlCol="0">
              <a:spAutoFit/>
            </a:bodyPr>
            <a:lstStyle/>
            <a:p>
              <a:r>
                <a:rPr lang="en-US" dirty="0">
                  <a:solidFill>
                    <a:schemeClr val="bg1">
                      <a:lumMod val="95000"/>
                      <a:lumOff val="5000"/>
                    </a:schemeClr>
                  </a:solidFill>
                </a:rPr>
                <a:t>38</a:t>
              </a:r>
            </a:p>
          </p:txBody>
        </p:sp>
      </p:grpSp>
      <p:pic>
        <p:nvPicPr>
          <p:cNvPr id="23" name="Picture 24">
            <a:extLst>
              <a:ext uri="{FF2B5EF4-FFF2-40B4-BE49-F238E27FC236}">
                <a16:creationId xmlns:a16="http://schemas.microsoft.com/office/drawing/2014/main" id="{6893BE40-11B2-7AF3-F475-6D5DBCCAD4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rot="268836">
            <a:off x="8596088" y="4676261"/>
            <a:ext cx="2151775" cy="1671468"/>
          </a:xfrm>
          <a:prstGeom prst="rect">
            <a:avLst/>
          </a:prstGeom>
          <a:noFill/>
          <a:effectLst>
            <a:outerShdw blurRad="50800" dist="38100" dir="2700000" algn="tl" rotWithShape="0">
              <a:prstClr val="black">
                <a:alpha val="40000"/>
              </a:prstClr>
            </a:outerShdw>
          </a:effectLst>
          <a:scene3d>
            <a:camera prst="isometricRightUp"/>
            <a:lightRig rig="threePt" dir="t">
              <a:rot lat="0" lon="0" rev="0"/>
            </a:lightRig>
          </a:scene3d>
          <a:sp3d extrusionH="63500" prstMaterial="matte">
            <a:bevelT w="590550"/>
            <a:bevelB w="0"/>
          </a:sp3d>
          <a:extLst>
            <a:ext uri="{909E8E84-426E-40DD-AFC4-6F175D3DCCD1}">
              <a14:hiddenFill xmlns:a14="http://schemas.microsoft.com/office/drawing/2010/main">
                <a:solidFill>
                  <a:srgbClr val="FFFFFF"/>
                </a:solidFill>
              </a14:hiddenFill>
            </a:ext>
          </a:extLst>
        </p:spPr>
      </p:pic>
      <p:sp>
        <p:nvSpPr>
          <p:cNvPr id="26" name="Title 3">
            <a:extLst>
              <a:ext uri="{FF2B5EF4-FFF2-40B4-BE49-F238E27FC236}">
                <a16:creationId xmlns:a16="http://schemas.microsoft.com/office/drawing/2014/main" id="{458E7516-CBBF-2F55-B8A7-286B6D27A4BF}"/>
              </a:ext>
            </a:extLst>
          </p:cNvPr>
          <p:cNvSpPr>
            <a:spLocks noGrp="1"/>
          </p:cNvSpPr>
          <p:nvPr>
            <p:ph type="title"/>
          </p:nvPr>
        </p:nvSpPr>
        <p:spPr>
          <a:xfrm>
            <a:off x="-1390845" y="608098"/>
            <a:ext cx="6590337" cy="1143000"/>
          </a:xfrm>
        </p:spPr>
        <p:txBody>
          <a:bodyPr>
            <a:noAutofit/>
          </a:bodyPr>
          <a:lstStyle/>
          <a:p>
            <a:r>
              <a:rPr lang="en-US" sz="8800" dirty="0">
                <a:solidFill>
                  <a:schemeClr val="bg1"/>
                </a:solidFill>
              </a:rPr>
              <a:t>HACCP </a:t>
            </a:r>
            <a:br>
              <a:rPr lang="en-US" sz="8800" dirty="0">
                <a:solidFill>
                  <a:schemeClr val="bg1"/>
                </a:solidFill>
              </a:rPr>
            </a:br>
            <a:endParaRPr lang="en-US" sz="8800" dirty="0">
              <a:solidFill>
                <a:schemeClr val="bg1"/>
              </a:solidFill>
            </a:endParaRPr>
          </a:p>
        </p:txBody>
      </p:sp>
      <p:sp>
        <p:nvSpPr>
          <p:cNvPr id="27" name="TextBox 26">
            <a:extLst>
              <a:ext uri="{FF2B5EF4-FFF2-40B4-BE49-F238E27FC236}">
                <a16:creationId xmlns:a16="http://schemas.microsoft.com/office/drawing/2014/main" id="{BB1F7AAF-1084-3706-5092-FFAAF4D0E2F1}"/>
              </a:ext>
            </a:extLst>
          </p:cNvPr>
          <p:cNvSpPr txBox="1"/>
          <p:nvPr/>
        </p:nvSpPr>
        <p:spPr>
          <a:xfrm>
            <a:off x="466001" y="944913"/>
            <a:ext cx="3018503" cy="1446550"/>
          </a:xfrm>
          <a:prstGeom prst="rect">
            <a:avLst/>
          </a:prstGeom>
          <a:noFill/>
        </p:spPr>
        <p:txBody>
          <a:bodyPr wrap="square">
            <a:spAutoFit/>
          </a:bodyPr>
          <a:lstStyle/>
          <a:p>
            <a:r>
              <a:rPr lang="en-US" sz="8800" dirty="0">
                <a:solidFill>
                  <a:schemeClr val="bg1"/>
                </a:solidFill>
                <a:latin typeface="Onyx" panose="04050602080702020203" pitchFamily="82" charset="0"/>
              </a:rPr>
              <a:t>Guidelines</a:t>
            </a:r>
          </a:p>
        </p:txBody>
      </p:sp>
      <p:sp>
        <p:nvSpPr>
          <p:cNvPr id="2" name="TextBox 1">
            <a:extLst>
              <a:ext uri="{FF2B5EF4-FFF2-40B4-BE49-F238E27FC236}">
                <a16:creationId xmlns:a16="http://schemas.microsoft.com/office/drawing/2014/main" id="{C12624B5-743E-DF7E-CC37-51CF3C5C7927}"/>
              </a:ext>
            </a:extLst>
          </p:cNvPr>
          <p:cNvSpPr txBox="1"/>
          <p:nvPr/>
        </p:nvSpPr>
        <p:spPr>
          <a:xfrm>
            <a:off x="3402427" y="1545847"/>
            <a:ext cx="1688283" cy="707886"/>
          </a:xfrm>
          <a:prstGeom prst="rect">
            <a:avLst/>
          </a:prstGeom>
          <a:noFill/>
        </p:spPr>
        <p:txBody>
          <a:bodyPr wrap="none" rtlCol="0">
            <a:spAutoFit/>
          </a:bodyPr>
          <a:lstStyle/>
          <a:p>
            <a:r>
              <a:rPr lang="en-US" sz="4000" dirty="0">
                <a:solidFill>
                  <a:schemeClr val="bg1"/>
                </a:solidFill>
                <a:latin typeface="Onyx" panose="04050602080702020203" pitchFamily="82" charset="0"/>
              </a:rPr>
              <a:t>Continued…</a:t>
            </a:r>
          </a:p>
        </p:txBody>
      </p:sp>
      <p:sp>
        <p:nvSpPr>
          <p:cNvPr id="3" name="TextBox 2">
            <a:extLst>
              <a:ext uri="{FF2B5EF4-FFF2-40B4-BE49-F238E27FC236}">
                <a16:creationId xmlns:a16="http://schemas.microsoft.com/office/drawing/2014/main" id="{121E1778-466D-3630-BE37-4C851C1E2BE2}"/>
              </a:ext>
            </a:extLst>
          </p:cNvPr>
          <p:cNvSpPr txBox="1"/>
          <p:nvPr/>
        </p:nvSpPr>
        <p:spPr>
          <a:xfrm>
            <a:off x="39195" y="2368007"/>
            <a:ext cx="6124754" cy="1200329"/>
          </a:xfrm>
          <a:prstGeom prst="rect">
            <a:avLst/>
          </a:prstGeom>
          <a:noFill/>
        </p:spPr>
        <p:txBody>
          <a:bodyPr wrap="square">
            <a:spAutoFit/>
          </a:bodyPr>
          <a:lstStyle/>
          <a:p>
            <a:pPr algn="l" rtl="0" fontAlgn="base"/>
            <a:r>
              <a:rPr lang="en-US" sz="2400" dirty="0">
                <a:solidFill>
                  <a:schemeClr val="bg1"/>
                </a:solidFill>
                <a:latin typeface="Century Gothic" panose="020B0502020202020204" pitchFamily="34" charset="0"/>
              </a:rPr>
              <a:t>When temping pre-packaged items such as packaged fruits and vegetables:</a:t>
            </a:r>
            <a:endParaRPr lang="en-US" sz="2400" b="0" i="0" dirty="0">
              <a:solidFill>
                <a:schemeClr val="bg1"/>
              </a:solidFill>
              <a:effectLst/>
              <a:latin typeface="Century Gothic" panose="020B0502020202020204" pitchFamily="34" charset="0"/>
            </a:endParaRPr>
          </a:p>
        </p:txBody>
      </p:sp>
    </p:spTree>
    <p:extLst>
      <p:ext uri="{BB962C8B-B14F-4D97-AF65-F5344CB8AC3E}">
        <p14:creationId xmlns:p14="http://schemas.microsoft.com/office/powerpoint/2010/main" val="340094088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0.2099 0.02153 L 1.25E-6 7.40741E-7 " pathEditMode="relative" rAng="0" ptsTypes="AA">
                                      <p:cBhvr>
                                        <p:cTn id="9" dur="2000" fill="hold"/>
                                        <p:tgtEl>
                                          <p:spTgt spid="14"/>
                                        </p:tgtEl>
                                        <p:attrNameLst>
                                          <p:attrName>ppt_x</p:attrName>
                                          <p:attrName>ppt_y</p:attrName>
                                        </p:attrNameLst>
                                      </p:cBhvr>
                                      <p:rCtr x="-10625" y="-926"/>
                                    </p:animMotion>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42" presetClass="path" presetSubtype="0" accel="50000" decel="50000" fill="hold" nodeType="withEffect">
                                  <p:stCondLst>
                                    <p:cond delay="0"/>
                                  </p:stCondLst>
                                  <p:childTnLst>
                                    <p:animMotion origin="layout" path="M 8.33333E-7 -3.7037E-6 L -0.07474 -0.06805 " pathEditMode="relative" rAng="0" ptsTypes="AA">
                                      <p:cBhvr>
                                        <p:cTn id="14" dur="2000" fill="hold"/>
                                        <p:tgtEl>
                                          <p:spTgt spid="23"/>
                                        </p:tgtEl>
                                        <p:attrNameLst>
                                          <p:attrName>ppt_x</p:attrName>
                                          <p:attrName>ppt_y</p:attrName>
                                        </p:attrNameLst>
                                      </p:cBhvr>
                                      <p:rCtr x="-3737" y="-3403"/>
                                    </p:animMotion>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par>
                          <p:cTn id="17" fill="hold">
                            <p:stCondLst>
                              <p:cond delay="4000"/>
                            </p:stCondLst>
                            <p:childTnLst>
                              <p:par>
                                <p:cTn id="18" presetID="42" presetClass="path" presetSubtype="0" accel="50000" decel="50000" fill="hold" nodeType="afterEffect">
                                  <p:stCondLst>
                                    <p:cond delay="0"/>
                                  </p:stCondLst>
                                  <p:childTnLst>
                                    <p:animMotion origin="layout" path="M -3.95833E-6 -2.22222E-6 L 0.06758 0.09422 " pathEditMode="relative" rAng="0" ptsTypes="AA">
                                      <p:cBhvr>
                                        <p:cTn id="19" dur="2000" fill="hold"/>
                                        <p:tgtEl>
                                          <p:spTgt spid="24"/>
                                        </p:tgtEl>
                                        <p:attrNameLst>
                                          <p:attrName>ppt_x</p:attrName>
                                          <p:attrName>ppt_y</p:attrName>
                                        </p:attrNameLst>
                                      </p:cBhvr>
                                      <p:rCtr x="3372" y="4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Flowchart: Connector 5">
            <a:extLst>
              <a:ext uri="{FF2B5EF4-FFF2-40B4-BE49-F238E27FC236}">
                <a16:creationId xmlns:a16="http://schemas.microsoft.com/office/drawing/2014/main" id="{56624091-2FF5-86E1-C48F-E52A1D51C1F6}"/>
              </a:ext>
            </a:extLst>
          </p:cNvPr>
          <p:cNvSpPr/>
          <p:nvPr/>
        </p:nvSpPr>
        <p:spPr>
          <a:xfrm>
            <a:off x="2165933" y="0"/>
            <a:ext cx="7327870" cy="685799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654313" y="438696"/>
            <a:ext cx="4404871" cy="1143000"/>
          </a:xfrm>
        </p:spPr>
        <p:txBody>
          <a:bodyPr>
            <a:noAutofit/>
          </a:bodyPr>
          <a:lstStyle/>
          <a:p>
            <a:pPr algn="l"/>
            <a:r>
              <a:rPr lang="en-US" sz="7200" dirty="0"/>
              <a:t>Supper Cart Set Up</a:t>
            </a:r>
          </a:p>
        </p:txBody>
      </p:sp>
      <p:sp>
        <p:nvSpPr>
          <p:cNvPr id="7" name="Flowchart: Connector 6">
            <a:extLst>
              <a:ext uri="{FF2B5EF4-FFF2-40B4-BE49-F238E27FC236}">
                <a16:creationId xmlns:a16="http://schemas.microsoft.com/office/drawing/2014/main" id="{F643F1AD-21B2-80C9-BD22-62595369F321}"/>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A709C468-6839-7323-364C-2F6F7BA2FF5F}"/>
              </a:ext>
            </a:extLst>
          </p:cNvPr>
          <p:cNvSpPr/>
          <p:nvPr/>
        </p:nvSpPr>
        <p:spPr>
          <a:xfrm>
            <a:off x="8879889" y="1310426"/>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E3C121D0-65FD-5F5A-47C7-4563FDE7614B}"/>
              </a:ext>
            </a:extLst>
          </p:cNvPr>
          <p:cNvSpPr/>
          <p:nvPr/>
        </p:nvSpPr>
        <p:spPr>
          <a:xfrm>
            <a:off x="9732990" y="27858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A5A10A95-1A56-F162-AA82-D1DF4426833D}"/>
              </a:ext>
            </a:extLst>
          </p:cNvPr>
          <p:cNvSpPr txBox="1">
            <a:spLocks/>
          </p:cNvSpPr>
          <p:nvPr/>
        </p:nvSpPr>
        <p:spPr>
          <a:xfrm>
            <a:off x="2739022" y="1510320"/>
            <a:ext cx="6181692" cy="970842"/>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400"/>
              </a:spcAft>
              <a:buNone/>
            </a:pPr>
            <a:r>
              <a:rPr lang="en-US" altLang="en-US" sz="2400" dirty="0">
                <a:solidFill>
                  <a:schemeClr val="bg1"/>
                </a:solidFill>
                <a:latin typeface="Century Gothic" panose="020B0502020202020204" pitchFamily="34" charset="0"/>
              </a:rPr>
              <a:t>Because of the OVS model, a supper cart and the BIC dolly may need to be used together to serve supper. </a:t>
            </a:r>
          </a:p>
        </p:txBody>
      </p:sp>
      <p:sp>
        <p:nvSpPr>
          <p:cNvPr id="10" name="Rectangle 9">
            <a:extLst>
              <a:ext uri="{FF2B5EF4-FFF2-40B4-BE49-F238E27FC236}">
                <a16:creationId xmlns:a16="http://schemas.microsoft.com/office/drawing/2014/main" id="{BA971850-63DF-0553-BB46-FBF394B823FA}"/>
              </a:ext>
            </a:extLst>
          </p:cNvPr>
          <p:cNvSpPr/>
          <p:nvPr/>
        </p:nvSpPr>
        <p:spPr>
          <a:xfrm>
            <a:off x="2934602" y="2653320"/>
            <a:ext cx="6322795" cy="3139321"/>
          </a:xfrm>
          <a:prstGeom prst="rect">
            <a:avLst/>
          </a:prstGeom>
        </p:spPr>
        <p:txBody>
          <a:bodyPr wrap="square">
            <a:spAutoFit/>
          </a:bodyPr>
          <a:lstStyle/>
          <a:p>
            <a:pPr marL="457200" indent="-457200">
              <a:spcBef>
                <a:spcPts val="1200"/>
              </a:spcBef>
              <a:buFont typeface="Wingdings" panose="05000000000000000000" pitchFamily="2" charset="2"/>
              <a:buChar char="Ø"/>
            </a:pPr>
            <a:r>
              <a:rPr lang="en-US" altLang="en-US" sz="2400" dirty="0">
                <a:solidFill>
                  <a:schemeClr val="bg1"/>
                </a:solidFill>
                <a:latin typeface="Century Gothic" panose="020B0502020202020204" pitchFamily="34" charset="0"/>
              </a:rPr>
              <a:t>Store food items in BIC insulated bags before service.</a:t>
            </a:r>
          </a:p>
          <a:p>
            <a:pPr marL="457200" indent="-457200">
              <a:spcBef>
                <a:spcPts val="1200"/>
              </a:spcBef>
              <a:buFont typeface="Wingdings" panose="05000000000000000000" pitchFamily="2" charset="2"/>
              <a:buChar char="Ø"/>
            </a:pPr>
            <a:r>
              <a:rPr lang="en-US" altLang="en-US" sz="2400" dirty="0">
                <a:solidFill>
                  <a:schemeClr val="bg1"/>
                </a:solidFill>
                <a:latin typeface="Century Gothic" panose="020B0502020202020204" pitchFamily="34" charset="0"/>
              </a:rPr>
              <a:t>Use BIC dolly to carry additional bags to supper area on campus.</a:t>
            </a:r>
          </a:p>
          <a:p>
            <a:pPr marL="457200" indent="-457200">
              <a:spcBef>
                <a:spcPts val="1200"/>
              </a:spcBef>
              <a:buFont typeface="Wingdings" panose="05000000000000000000" pitchFamily="2" charset="2"/>
              <a:buChar char="Ø"/>
            </a:pPr>
            <a:r>
              <a:rPr lang="en-US" altLang="en-US" sz="2400" dirty="0">
                <a:solidFill>
                  <a:schemeClr val="bg1"/>
                </a:solidFill>
                <a:latin typeface="Century Gothic" panose="020B0502020202020204" pitchFamily="34" charset="0"/>
              </a:rPr>
              <a:t>Use the shelf space on cart to store 3lb trays and </a:t>
            </a:r>
            <a:r>
              <a:rPr lang="en-US" altLang="en-US" sz="2400" dirty="0" err="1">
                <a:solidFill>
                  <a:schemeClr val="bg1"/>
                </a:solidFill>
                <a:latin typeface="Century Gothic" panose="020B0502020202020204" pitchFamily="34" charset="0"/>
              </a:rPr>
              <a:t>sporkettes</a:t>
            </a:r>
            <a:r>
              <a:rPr lang="en-US" altLang="en-US" sz="2400" dirty="0">
                <a:solidFill>
                  <a:schemeClr val="bg1"/>
                </a:solidFill>
                <a:latin typeface="Century Gothic" panose="020B0502020202020204" pitchFamily="34" charset="0"/>
              </a:rPr>
              <a:t>.</a:t>
            </a:r>
          </a:p>
          <a:p>
            <a:pPr marL="457200" indent="-457200">
              <a:spcBef>
                <a:spcPts val="1200"/>
              </a:spcBef>
              <a:buFont typeface="Wingdings" panose="05000000000000000000" pitchFamily="2" charset="2"/>
              <a:buChar char="Ø"/>
            </a:pPr>
            <a:endParaRPr lang="en-US" altLang="en-US" sz="2400" dirty="0">
              <a:solidFill>
                <a:srgbClr val="000000"/>
              </a:solidFill>
              <a:latin typeface="Century Gothic" panose="020B0502020202020204" pitchFamily="34" charset="0"/>
            </a:endParaRPr>
          </a:p>
        </p:txBody>
      </p:sp>
      <p:sp>
        <p:nvSpPr>
          <p:cNvPr id="13" name="Content Placeholder 2">
            <a:extLst>
              <a:ext uri="{FF2B5EF4-FFF2-40B4-BE49-F238E27FC236}">
                <a16:creationId xmlns:a16="http://schemas.microsoft.com/office/drawing/2014/main" id="{CEFF1DB5-E330-2543-E3E3-82C9F88AAB94}"/>
              </a:ext>
            </a:extLst>
          </p:cNvPr>
          <p:cNvSpPr txBox="1">
            <a:spLocks/>
          </p:cNvSpPr>
          <p:nvPr/>
        </p:nvSpPr>
        <p:spPr>
          <a:xfrm>
            <a:off x="3168259" y="5250312"/>
            <a:ext cx="5323217" cy="1070885"/>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400"/>
              </a:spcAft>
              <a:buNone/>
            </a:pPr>
            <a:r>
              <a:rPr lang="en-US" altLang="en-US" sz="2400" dirty="0">
                <a:solidFill>
                  <a:schemeClr val="bg1"/>
                </a:solidFill>
                <a:latin typeface="Century Gothic" panose="020B0502020202020204" pitchFamily="34" charset="0"/>
              </a:rPr>
              <a:t>It is highly recommended to set up near a lunch table in the designated eating</a:t>
            </a:r>
          </a:p>
          <a:p>
            <a:pPr marL="0" indent="0" algn="ctr">
              <a:spcBef>
                <a:spcPts val="0"/>
              </a:spcBef>
              <a:spcAft>
                <a:spcPts val="400"/>
              </a:spcAft>
              <a:buNone/>
            </a:pPr>
            <a:r>
              <a:rPr lang="en-US" altLang="en-US" sz="2400" dirty="0">
                <a:solidFill>
                  <a:schemeClr val="bg1"/>
                </a:solidFill>
                <a:latin typeface="Century Gothic" panose="020B0502020202020204" pitchFamily="34" charset="0"/>
              </a:rPr>
              <a:t> area.</a:t>
            </a:r>
          </a:p>
        </p:txBody>
      </p:sp>
      <p:sp>
        <p:nvSpPr>
          <p:cNvPr id="14" name="Flowchart: Connector 8">
            <a:extLst>
              <a:ext uri="{FF2B5EF4-FFF2-40B4-BE49-F238E27FC236}">
                <a16:creationId xmlns:a16="http://schemas.microsoft.com/office/drawing/2014/main" id="{EC3EFEC3-14EC-1884-F36D-87D767217FBD}"/>
              </a:ext>
            </a:extLst>
          </p:cNvPr>
          <p:cNvSpPr/>
          <p:nvPr/>
        </p:nvSpPr>
        <p:spPr>
          <a:xfrm>
            <a:off x="2455139" y="5374467"/>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6182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4C7B34-6AA9-4A56-53FE-0B4777A4E757}"/>
              </a:ext>
            </a:extLst>
          </p:cNvPr>
          <p:cNvPicPr>
            <a:picLocks noChangeAspect="1"/>
          </p:cNvPicPr>
          <p:nvPr/>
        </p:nvPicPr>
        <p:blipFill>
          <a:blip r:embed="rId3"/>
          <a:srcRect l="26394" r="4290"/>
          <a:stretch>
            <a:fillRect/>
          </a:stretch>
        </p:blipFill>
        <p:spPr>
          <a:xfrm>
            <a:off x="6466984" y="282614"/>
            <a:ext cx="5145482" cy="4947138"/>
          </a:xfrm>
          <a:custGeom>
            <a:avLst/>
            <a:gdLst>
              <a:gd name="csX0" fmla="*/ 2572741 w 5145482"/>
              <a:gd name="csY0" fmla="*/ 0 h 4947138"/>
              <a:gd name="csX1" fmla="*/ 5145482 w 5145482"/>
              <a:gd name="csY1" fmla="*/ 2473569 h 4947138"/>
              <a:gd name="csX2" fmla="*/ 2572741 w 5145482"/>
              <a:gd name="csY2" fmla="*/ 4947138 h 4947138"/>
              <a:gd name="csX3" fmla="*/ 0 w 5145482"/>
              <a:gd name="csY3" fmla="*/ 2473569 h 4947138"/>
              <a:gd name="csX4" fmla="*/ 2572741 w 5145482"/>
              <a:gd name="csY4" fmla="*/ 0 h 4947138"/>
            </a:gdLst>
            <a:ahLst/>
            <a:cxnLst>
              <a:cxn ang="0">
                <a:pos x="csX0" y="csY0"/>
              </a:cxn>
              <a:cxn ang="0">
                <a:pos x="csX1" y="csY1"/>
              </a:cxn>
              <a:cxn ang="0">
                <a:pos x="csX2" y="csY2"/>
              </a:cxn>
              <a:cxn ang="0">
                <a:pos x="csX3" y="csY3"/>
              </a:cxn>
              <a:cxn ang="0">
                <a:pos x="csX4" y="csY4"/>
              </a:cxn>
            </a:cxnLst>
            <a:rect l="l" t="t" r="r" b="b"/>
            <a:pathLst>
              <a:path w="5145482" h="4947138">
                <a:moveTo>
                  <a:pt x="2572741" y="0"/>
                </a:moveTo>
                <a:cubicBezTo>
                  <a:pt x="3993627" y="0"/>
                  <a:pt x="5145482" y="1107455"/>
                  <a:pt x="5145482" y="2473569"/>
                </a:cubicBezTo>
                <a:cubicBezTo>
                  <a:pt x="5145482" y="3839683"/>
                  <a:pt x="3993627" y="4947138"/>
                  <a:pt x="2572741" y="4947138"/>
                </a:cubicBezTo>
                <a:cubicBezTo>
                  <a:pt x="1151855" y="4947138"/>
                  <a:pt x="0" y="3839683"/>
                  <a:pt x="0" y="2473569"/>
                </a:cubicBezTo>
                <a:cubicBezTo>
                  <a:pt x="0" y="1107455"/>
                  <a:pt x="1151855" y="0"/>
                  <a:pt x="2572741" y="0"/>
                </a:cubicBezTo>
                <a:close/>
              </a:path>
            </a:pathLst>
          </a:custGeom>
          <a:ln w="76200">
            <a:solidFill>
              <a:schemeClr val="bg1"/>
            </a:solidFill>
          </a:ln>
        </p:spPr>
      </p:pic>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36265" y="1031486"/>
            <a:ext cx="5930719" cy="1325563"/>
          </a:xfrm>
        </p:spPr>
        <p:txBody>
          <a:bodyPr>
            <a:noAutofit/>
          </a:bodyPr>
          <a:lstStyle/>
          <a:p>
            <a:r>
              <a:rPr lang="en-US" sz="8800" dirty="0">
                <a:solidFill>
                  <a:schemeClr val="bg1"/>
                </a:solidFill>
                <a:latin typeface="Onyx" panose="04050602080702020203" pitchFamily="82" charset="0"/>
              </a:rPr>
              <a:t>Supper Program Eligibility </a:t>
            </a:r>
          </a:p>
        </p:txBody>
      </p:sp>
      <p:sp>
        <p:nvSpPr>
          <p:cNvPr id="3" name="Content Placeholder 2">
            <a:extLst>
              <a:ext uri="{FF2B5EF4-FFF2-40B4-BE49-F238E27FC236}">
                <a16:creationId xmlns:a16="http://schemas.microsoft.com/office/drawing/2014/main" id="{043256C8-B4CE-40FC-9971-DE4E3097D102}"/>
              </a:ext>
            </a:extLst>
          </p:cNvPr>
          <p:cNvSpPr>
            <a:spLocks noGrp="1"/>
          </p:cNvSpPr>
          <p:nvPr>
            <p:ph sz="half" idx="2"/>
          </p:nvPr>
        </p:nvSpPr>
        <p:spPr>
          <a:xfrm>
            <a:off x="536265" y="3155317"/>
            <a:ext cx="5930720" cy="2397514"/>
          </a:xfrm>
        </p:spPr>
        <p:txBody>
          <a:bodyPr vert="horz" lIns="91440" tIns="45720" rIns="91440" bIns="45720" rtlCol="0" anchor="t">
            <a:noAutofit/>
          </a:bodyPr>
          <a:lstStyle/>
          <a:p>
            <a:pPr marL="0" indent="0">
              <a:spcBef>
                <a:spcPts val="0"/>
              </a:spcBef>
              <a:spcAft>
                <a:spcPts val="800"/>
              </a:spcAft>
              <a:buNone/>
            </a:pPr>
            <a:r>
              <a:rPr lang="en-US" sz="2400" dirty="0">
                <a:solidFill>
                  <a:schemeClr val="bg1"/>
                </a:solidFill>
                <a:latin typeface="Century Gothic" panose="020B0502020202020204" pitchFamily="34" charset="0"/>
              </a:rPr>
              <a:t>There must be an enrichment program on site to offer the Supper Program.</a:t>
            </a:r>
          </a:p>
          <a:p>
            <a:pPr lvl="1">
              <a:spcBef>
                <a:spcPts val="0"/>
              </a:spcBef>
              <a:spcAft>
                <a:spcPts val="800"/>
              </a:spcAft>
              <a:buFont typeface="Wingdings" panose="05000000000000000000" pitchFamily="2" charset="2"/>
              <a:buChar char="Ø"/>
            </a:pPr>
            <a:r>
              <a:rPr lang="en-US" sz="2400" dirty="0">
                <a:solidFill>
                  <a:schemeClr val="bg1"/>
                </a:solidFill>
                <a:latin typeface="Century Gothic" panose="020B0502020202020204" pitchFamily="34" charset="0"/>
              </a:rPr>
              <a:t>Schools must be greater than 50% eligible</a:t>
            </a:r>
          </a:p>
          <a:p>
            <a:pPr lvl="1">
              <a:spcBef>
                <a:spcPts val="0"/>
              </a:spcBef>
              <a:spcAft>
                <a:spcPts val="800"/>
              </a:spcAft>
              <a:buFont typeface="Wingdings" panose="05000000000000000000" pitchFamily="2" charset="2"/>
              <a:buChar char="Ø"/>
            </a:pPr>
            <a:r>
              <a:rPr lang="en-US" sz="2400" dirty="0">
                <a:solidFill>
                  <a:schemeClr val="bg1"/>
                </a:solidFill>
                <a:latin typeface="Century Gothic" panose="020B0502020202020204" pitchFamily="34" charset="0"/>
              </a:rPr>
              <a:t>Community children under the age of 18 are eligible</a:t>
            </a:r>
          </a:p>
          <a:p>
            <a:pPr lvl="1">
              <a:spcBef>
                <a:spcPts val="0"/>
              </a:spcBef>
              <a:spcAft>
                <a:spcPts val="800"/>
              </a:spcAft>
              <a:buFont typeface="Wingdings" panose="05000000000000000000" pitchFamily="2" charset="2"/>
              <a:buChar char="Ø"/>
            </a:pPr>
            <a:r>
              <a:rPr lang="en-US" sz="2400" dirty="0">
                <a:solidFill>
                  <a:schemeClr val="bg1"/>
                </a:solidFill>
                <a:latin typeface="Century Gothic" panose="020B0502020202020204" pitchFamily="34" charset="0"/>
              </a:rPr>
              <a:t>Adults over 18 with disabilities may participate</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7" name="Flowchart: Connector 6">
            <a:extLst>
              <a:ext uri="{FF2B5EF4-FFF2-40B4-BE49-F238E27FC236}">
                <a16:creationId xmlns:a16="http://schemas.microsoft.com/office/drawing/2014/main" id="{ADA3A622-B627-CF53-70D9-837E947B660F}"/>
              </a:ext>
            </a:extLst>
          </p:cNvPr>
          <p:cNvSpPr/>
          <p:nvPr/>
        </p:nvSpPr>
        <p:spPr>
          <a:xfrm>
            <a:off x="9859108" y="3909646"/>
            <a:ext cx="2209765" cy="2092569"/>
          </a:xfrm>
          <a:prstGeom prst="flowChartConnector">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9DD23DA6-116D-10E7-4A94-59F531B9E3A1}"/>
              </a:ext>
            </a:extLst>
          </p:cNvPr>
          <p:cNvSpPr/>
          <p:nvPr/>
        </p:nvSpPr>
        <p:spPr>
          <a:xfrm>
            <a:off x="9082994" y="4919476"/>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338547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5000"/>
            <a:lum/>
          </a:blip>
          <a:srcRect/>
          <a:stretch>
            <a:fillRect t="-17000" b="-17000"/>
          </a:stretch>
        </a:blipFill>
        <a:effectLst/>
      </p:bgPr>
    </p:bg>
    <p:spTree>
      <p:nvGrpSpPr>
        <p:cNvPr id="1" name=""/>
        <p:cNvGrpSpPr/>
        <p:nvPr/>
      </p:nvGrpSpPr>
      <p:grpSpPr>
        <a:xfrm>
          <a:off x="0" y="0"/>
          <a:ext cx="0" cy="0"/>
          <a:chOff x="0" y="0"/>
          <a:chExt cx="0" cy="0"/>
        </a:xfrm>
      </p:grpSpPr>
      <p:sp>
        <p:nvSpPr>
          <p:cNvPr id="11" name="Rectangle 10"/>
          <p:cNvSpPr/>
          <p:nvPr/>
        </p:nvSpPr>
        <p:spPr>
          <a:xfrm>
            <a:off x="0" y="5381415"/>
            <a:ext cx="12192000" cy="1476586"/>
          </a:xfrm>
          <a:prstGeom prst="rect">
            <a:avLst/>
          </a:prstGeom>
          <a:blipFill>
            <a:blip r:embed="rId4">
              <a:alphaModFix amt="95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 cartoon of a person holding a tablet&#10;&#10;AI-generated content may be incorrect.">
            <a:extLst>
              <a:ext uri="{FF2B5EF4-FFF2-40B4-BE49-F238E27FC236}">
                <a16:creationId xmlns:a16="http://schemas.microsoft.com/office/drawing/2014/main" id="{7DA8303B-90C4-4FEB-6FD8-4E07E35B85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7303" y="379003"/>
            <a:ext cx="2848840" cy="6319697"/>
          </a:xfrm>
          <a:prstGeom prst="rect">
            <a:avLst/>
          </a:prstGeom>
        </p:spPr>
      </p:pic>
      <p:sp>
        <p:nvSpPr>
          <p:cNvPr id="14" name="Can 13"/>
          <p:cNvSpPr/>
          <p:nvPr/>
        </p:nvSpPr>
        <p:spPr>
          <a:xfrm rot="5400000">
            <a:off x="5443229" y="5674213"/>
            <a:ext cx="607254" cy="228695"/>
          </a:xfrm>
          <a:prstGeom prst="can">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an 14"/>
          <p:cNvSpPr/>
          <p:nvPr/>
        </p:nvSpPr>
        <p:spPr>
          <a:xfrm rot="5400000">
            <a:off x="7874243" y="6154745"/>
            <a:ext cx="607254" cy="228695"/>
          </a:xfrm>
          <a:prstGeom prst="can">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an 15"/>
          <p:cNvSpPr/>
          <p:nvPr/>
        </p:nvSpPr>
        <p:spPr>
          <a:xfrm rot="5400000">
            <a:off x="8274459" y="5851118"/>
            <a:ext cx="607254" cy="228695"/>
          </a:xfrm>
          <a:prstGeom prst="can">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5519288" y="3782454"/>
            <a:ext cx="3223173" cy="2606317"/>
          </a:xfrm>
          <a:prstGeom prst="cube">
            <a:avLst>
              <a:gd name="adj" fmla="val 17857"/>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ame 17"/>
          <p:cNvSpPr/>
          <p:nvPr/>
        </p:nvSpPr>
        <p:spPr>
          <a:xfrm>
            <a:off x="5519288" y="4252300"/>
            <a:ext cx="2800272" cy="2136471"/>
          </a:xfrm>
          <a:prstGeom prst="frame">
            <a:avLst>
              <a:gd name="adj1" fmla="val 5446"/>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5633635" y="5324968"/>
            <a:ext cx="2573285" cy="119678"/>
          </a:xfrm>
          <a:prstGeom prst="rect">
            <a:avLst/>
          </a:prstGeom>
          <a:solidFill>
            <a:srgbClr val="6B6B6B"/>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904084" y="4964114"/>
            <a:ext cx="0" cy="44325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5632508" y="4445510"/>
            <a:ext cx="271576" cy="3723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632508" y="5394067"/>
            <a:ext cx="271576" cy="377229"/>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905211" y="4926042"/>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905211" y="5887897"/>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904084" y="3895879"/>
            <a:ext cx="0" cy="5496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7" name="Frame 26"/>
          <p:cNvSpPr/>
          <p:nvPr/>
        </p:nvSpPr>
        <p:spPr>
          <a:xfrm>
            <a:off x="8931971" y="6319427"/>
            <a:ext cx="673281"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Frame 27"/>
          <p:cNvSpPr/>
          <p:nvPr/>
        </p:nvSpPr>
        <p:spPr>
          <a:xfrm>
            <a:off x="9122656" y="5962608"/>
            <a:ext cx="1129847"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Can 28"/>
          <p:cNvSpPr/>
          <p:nvPr/>
        </p:nvSpPr>
        <p:spPr>
          <a:xfrm rot="5228088">
            <a:off x="9034177" y="5970133"/>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ame 29"/>
          <p:cNvSpPr/>
          <p:nvPr/>
        </p:nvSpPr>
        <p:spPr>
          <a:xfrm>
            <a:off x="9550491" y="3473753"/>
            <a:ext cx="390752" cy="2496059"/>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Rounded Rectangle 30"/>
          <p:cNvSpPr/>
          <p:nvPr/>
        </p:nvSpPr>
        <p:spPr>
          <a:xfrm>
            <a:off x="9511853" y="3437185"/>
            <a:ext cx="469246" cy="91975"/>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8617318" y="4406504"/>
            <a:ext cx="1835867" cy="1986146"/>
            <a:chOff x="7954133" y="2608512"/>
            <a:chExt cx="2090827" cy="2276276"/>
          </a:xfrm>
        </p:grpSpPr>
        <p:sp>
          <p:nvSpPr>
            <p:cNvPr id="34" name="Cube 33"/>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36" name="Block Arc 35"/>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8" name="Parallelogram 37"/>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Parallelogram 38"/>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0" name="Parallelogram 39"/>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33" name="Can 32"/>
          <p:cNvSpPr/>
          <p:nvPr/>
        </p:nvSpPr>
        <p:spPr>
          <a:xfrm rot="5228088">
            <a:off x="10120081" y="5965780"/>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5679609" y="2198331"/>
            <a:ext cx="1824817" cy="1986146"/>
            <a:chOff x="7954133" y="2608512"/>
            <a:chExt cx="2090827" cy="2276276"/>
          </a:xfrm>
        </p:grpSpPr>
        <p:sp>
          <p:nvSpPr>
            <p:cNvPr id="42" name="Cube 41"/>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44" name="Block Arc 43"/>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45" name="Parallelogram 44"/>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 name="Parallelogram 45"/>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7" name="Parallelogram 46"/>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48" name="Group 47"/>
          <p:cNvGrpSpPr/>
          <p:nvPr/>
        </p:nvGrpSpPr>
        <p:grpSpPr>
          <a:xfrm>
            <a:off x="6974354" y="2780456"/>
            <a:ext cx="1809697" cy="1389857"/>
            <a:chOff x="4133611" y="1173178"/>
            <a:chExt cx="1964396" cy="1592882"/>
          </a:xfrm>
        </p:grpSpPr>
        <p:sp>
          <p:nvSpPr>
            <p:cNvPr id="49" name="Cube 48"/>
            <p:cNvSpPr/>
            <p:nvPr/>
          </p:nvSpPr>
          <p:spPr>
            <a:xfrm>
              <a:off x="4133611" y="1855168"/>
              <a:ext cx="1712797" cy="910892"/>
            </a:xfrm>
            <a:prstGeom prst="cube">
              <a:avLst>
                <a:gd name="adj" fmla="val 50195"/>
              </a:avLst>
            </a:prstGeom>
            <a:solidFill>
              <a:srgbClr val="0033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Parallelogram 49"/>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1" name="Parallelogram 50"/>
            <p:cNvSpPr/>
            <p:nvPr/>
          </p:nvSpPr>
          <p:spPr>
            <a:xfrm>
              <a:off x="4589029" y="1173178"/>
              <a:ext cx="1508978" cy="680090"/>
            </a:xfrm>
            <a:prstGeom prst="parallelogram">
              <a:avLst>
                <a:gd name="adj" fmla="val 38588"/>
              </a:avLst>
            </a:prstGeom>
            <a:solidFill>
              <a:srgbClr val="0033CC"/>
            </a:soli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Parallelogram 51"/>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3" name="Block Arc 52"/>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grpSp>
        <p:nvGrpSpPr>
          <p:cNvPr id="54" name="Group 53"/>
          <p:cNvGrpSpPr/>
          <p:nvPr/>
        </p:nvGrpSpPr>
        <p:grpSpPr>
          <a:xfrm>
            <a:off x="5736028" y="4563536"/>
            <a:ext cx="1059195" cy="783109"/>
            <a:chOff x="235458" y="3295322"/>
            <a:chExt cx="1506042" cy="1029285"/>
          </a:xfrm>
        </p:grpSpPr>
        <p:grpSp>
          <p:nvGrpSpPr>
            <p:cNvPr id="55" name="Group 54"/>
            <p:cNvGrpSpPr/>
            <p:nvPr/>
          </p:nvGrpSpPr>
          <p:grpSpPr>
            <a:xfrm rot="5400000">
              <a:off x="883640" y="3352858"/>
              <a:ext cx="651540" cy="822634"/>
              <a:chOff x="7725530" y="392793"/>
              <a:chExt cx="2952673" cy="4027751"/>
            </a:xfrm>
          </p:grpSpPr>
          <p:pic>
            <p:nvPicPr>
              <p:cNvPr id="69"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tangle 69"/>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499324" y="3295322"/>
              <a:ext cx="651540" cy="822634"/>
              <a:chOff x="7725530" y="392793"/>
              <a:chExt cx="2952673" cy="4027751"/>
            </a:xfrm>
          </p:grpSpPr>
          <p:pic>
            <p:nvPicPr>
              <p:cNvPr id="67"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Rectangle 67"/>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rot="6632646">
              <a:off x="1004413" y="3476156"/>
              <a:ext cx="651540" cy="822634"/>
              <a:chOff x="7725530" y="392793"/>
              <a:chExt cx="2952673" cy="4027751"/>
            </a:xfrm>
          </p:grpSpPr>
          <p:pic>
            <p:nvPicPr>
              <p:cNvPr id="65"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Rectangle 65"/>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p:cNvGrpSpPr/>
            <p:nvPr/>
          </p:nvGrpSpPr>
          <p:grpSpPr>
            <a:xfrm rot="19812633">
              <a:off x="760425" y="3501973"/>
              <a:ext cx="651540" cy="822634"/>
              <a:chOff x="7725530" y="392793"/>
              <a:chExt cx="2952673" cy="4027751"/>
            </a:xfrm>
          </p:grpSpPr>
          <p:pic>
            <p:nvPicPr>
              <p:cNvPr id="63"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rot="20709463">
              <a:off x="235458" y="3441507"/>
              <a:ext cx="651540" cy="822634"/>
              <a:chOff x="7725530" y="392793"/>
              <a:chExt cx="2952673" cy="4027751"/>
            </a:xfrm>
          </p:grpSpPr>
          <p:pic>
            <p:nvPicPr>
              <p:cNvPr id="61"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 name="Trapezoid 59"/>
            <p:cNvSpPr/>
            <p:nvPr/>
          </p:nvSpPr>
          <p:spPr>
            <a:xfrm rot="10800000">
              <a:off x="369521" y="3925842"/>
              <a:ext cx="1195413" cy="266428"/>
            </a:xfrm>
            <a:prstGeom prst="trapezoid">
              <a:avLst/>
            </a:prstGeom>
            <a:solidFill>
              <a:srgbClr val="000000">
                <a:alpha val="56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6848241" y="4672396"/>
            <a:ext cx="874736" cy="627746"/>
            <a:chOff x="818974" y="2708243"/>
            <a:chExt cx="1269165" cy="745768"/>
          </a:xfrm>
        </p:grpSpPr>
        <p:pic>
          <p:nvPicPr>
            <p:cNvPr id="72" name="Picture 71"/>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927096"/>
              <a:ext cx="1257328" cy="526915"/>
            </a:xfrm>
            <a:prstGeom prst="rect">
              <a:avLst/>
            </a:prstGeom>
          </p:spPr>
        </p:pic>
        <p:pic>
          <p:nvPicPr>
            <p:cNvPr id="73" name="Picture 72"/>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0811" y="2867564"/>
              <a:ext cx="1257328" cy="526915"/>
            </a:xfrm>
            <a:prstGeom prst="rect">
              <a:avLst/>
            </a:prstGeom>
          </p:spPr>
        </p:pic>
        <p:pic>
          <p:nvPicPr>
            <p:cNvPr id="74" name="Picture 73"/>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825750"/>
              <a:ext cx="1257328" cy="526915"/>
            </a:xfrm>
            <a:prstGeom prst="rect">
              <a:avLst/>
            </a:prstGeom>
          </p:spPr>
        </p:pic>
        <p:pic>
          <p:nvPicPr>
            <p:cNvPr id="75" name="Picture 74"/>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785939"/>
              <a:ext cx="1257328" cy="526915"/>
            </a:xfrm>
            <a:prstGeom prst="rect">
              <a:avLst/>
            </a:prstGeom>
          </p:spPr>
        </p:pic>
        <p:pic>
          <p:nvPicPr>
            <p:cNvPr id="76" name="Picture 75"/>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3005" y="2744851"/>
              <a:ext cx="1257328" cy="526915"/>
            </a:xfrm>
            <a:prstGeom prst="rect">
              <a:avLst/>
            </a:prstGeom>
          </p:spPr>
        </p:pic>
        <p:pic>
          <p:nvPicPr>
            <p:cNvPr id="77" name="Picture 76"/>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708243"/>
              <a:ext cx="1257328" cy="526915"/>
            </a:xfrm>
            <a:prstGeom prst="rect">
              <a:avLst/>
            </a:prstGeom>
          </p:spPr>
        </p:pic>
      </p:grpSp>
      <p:pic>
        <p:nvPicPr>
          <p:cNvPr id="78" name="Picture 24" descr="Schools &amp; Foodservice - Fresh Innovation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25218" y="1626017"/>
            <a:ext cx="1390144" cy="10128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9" name="Picture 22" descr="Juicy Juice Veggie Orange Medley Single Serve - 4.23 Fl. Oz. - Round Eye  Supply"/>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10107365" y="3009412"/>
            <a:ext cx="685756" cy="127870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6"/>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000" b="90000" l="17710" r="86566"/>
                    </a14:imgEffect>
                  </a14:imgLayer>
                </a14:imgProps>
              </a:ext>
              <a:ext uri="{28A0092B-C50C-407E-A947-70E740481C1C}">
                <a14:useLocalDpi xmlns:a14="http://schemas.microsoft.com/office/drawing/2010/main" val="0"/>
              </a:ext>
            </a:extLst>
          </a:blip>
          <a:srcRect l="9103" r="4827"/>
          <a:stretch>
            <a:fillRect/>
          </a:stretch>
        </p:blipFill>
        <p:spPr bwMode="auto">
          <a:xfrm>
            <a:off x="5694458" y="1172906"/>
            <a:ext cx="2226095" cy="1218362"/>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61" name="Group 160"/>
          <p:cNvGrpSpPr/>
          <p:nvPr/>
        </p:nvGrpSpPr>
        <p:grpSpPr>
          <a:xfrm>
            <a:off x="-24030" y="529118"/>
            <a:ext cx="5822897" cy="6769773"/>
            <a:chOff x="-22903" y="2324101"/>
            <a:chExt cx="5822897" cy="5248227"/>
          </a:xfrm>
        </p:grpSpPr>
        <p:sp>
          <p:nvSpPr>
            <p:cNvPr id="7" name="Rectangle 6"/>
            <p:cNvSpPr/>
            <p:nvPr/>
          </p:nvSpPr>
          <p:spPr>
            <a:xfrm>
              <a:off x="-1" y="2324101"/>
              <a:ext cx="5412269" cy="45339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22903" y="3825561"/>
              <a:ext cx="5822897" cy="1529272"/>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400"/>
                </a:spcAft>
                <a:buNone/>
              </a:pPr>
              <a:r>
                <a:rPr lang="en-US" altLang="en-US" sz="2600" dirty="0">
                  <a:solidFill>
                    <a:schemeClr val="bg1"/>
                  </a:solidFill>
                  <a:latin typeface="Century Gothic" panose="020B0502020202020204" pitchFamily="34" charset="0"/>
                </a:rPr>
                <a:t>Your set up may differ according to your participation counts, campus and weekly menu.</a:t>
              </a:r>
            </a:p>
            <a:p>
              <a:pPr marL="0" indent="0">
                <a:spcBef>
                  <a:spcPts val="0"/>
                </a:spcBef>
                <a:spcAft>
                  <a:spcPts val="400"/>
                </a:spcAft>
                <a:buNone/>
              </a:pPr>
              <a:endParaRPr lang="en-US" altLang="en-US" sz="2600" dirty="0">
                <a:solidFill>
                  <a:srgbClr val="000000"/>
                </a:solidFill>
                <a:latin typeface="Century Gothic" panose="020B0502020202020204" pitchFamily="34" charset="0"/>
              </a:endParaRPr>
            </a:p>
            <a:p>
              <a:pPr marL="0" indent="0">
                <a:spcBef>
                  <a:spcPts val="0"/>
                </a:spcBef>
                <a:spcAft>
                  <a:spcPts val="400"/>
                </a:spcAft>
                <a:buNone/>
              </a:pPr>
              <a:endParaRPr lang="en-US" altLang="en-US" sz="2600" dirty="0">
                <a:solidFill>
                  <a:srgbClr val="000000"/>
                </a:solidFill>
                <a:latin typeface="Century Gothic" panose="020B0502020202020204" pitchFamily="34" charset="0"/>
              </a:endParaRPr>
            </a:p>
          </p:txBody>
        </p:sp>
        <p:sp>
          <p:nvSpPr>
            <p:cNvPr id="82" name="Content Placeholder 2">
              <a:extLst>
                <a:ext uri="{FF2B5EF4-FFF2-40B4-BE49-F238E27FC236}">
                  <a16:creationId xmlns:a16="http://schemas.microsoft.com/office/drawing/2014/main" id="{3711B80F-6BB2-43D6-8538-51F7DCD4F191}"/>
                </a:ext>
              </a:extLst>
            </p:cNvPr>
            <p:cNvSpPr txBox="1">
              <a:spLocks/>
            </p:cNvSpPr>
            <p:nvPr/>
          </p:nvSpPr>
          <p:spPr>
            <a:xfrm>
              <a:off x="233413" y="4865714"/>
              <a:ext cx="5187855" cy="2706614"/>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Store less popular items in same bag to maximize space.</a:t>
              </a:r>
            </a:p>
            <a:p>
              <a:pPr>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Do not crush or squeeze food items into bags; use an additional bag. </a:t>
              </a:r>
            </a:p>
            <a:p>
              <a:pPr>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This model allows for OVS. </a:t>
              </a:r>
            </a:p>
            <a:p>
              <a:pPr>
                <a:spcBef>
                  <a:spcPts val="0"/>
                </a:spcBef>
                <a:spcAft>
                  <a:spcPts val="400"/>
                </a:spcAft>
                <a:buFont typeface="Wingdings" panose="05000000000000000000" pitchFamily="2" charset="2"/>
                <a:buChar char="Ø"/>
              </a:pPr>
              <a:endParaRPr lang="en-US" altLang="en-US" sz="2600" dirty="0">
                <a:solidFill>
                  <a:srgbClr val="000000"/>
                </a:solidFill>
                <a:latin typeface="Century Gothic" panose="020B0502020202020204" pitchFamily="34" charset="0"/>
              </a:endParaRPr>
            </a:p>
            <a:p>
              <a:pPr>
                <a:spcBef>
                  <a:spcPts val="0"/>
                </a:spcBef>
                <a:spcAft>
                  <a:spcPts val="400"/>
                </a:spcAft>
                <a:buFont typeface="Wingdings" panose="05000000000000000000" pitchFamily="2" charset="2"/>
                <a:buChar char="Ø"/>
              </a:pPr>
              <a:endParaRPr lang="en-US" altLang="en-US" sz="2600" dirty="0">
                <a:solidFill>
                  <a:srgbClr val="000000"/>
                </a:solidFill>
                <a:latin typeface="Century Gothic" panose="020B0502020202020204" pitchFamily="34" charset="0"/>
              </a:endParaRPr>
            </a:p>
            <a:p>
              <a:pPr>
                <a:spcBef>
                  <a:spcPts val="0"/>
                </a:spcBef>
                <a:spcAft>
                  <a:spcPts val="400"/>
                </a:spcAft>
                <a:buFont typeface="Wingdings" panose="05000000000000000000" pitchFamily="2" charset="2"/>
                <a:buChar char="Ø"/>
              </a:pPr>
              <a:endParaRPr lang="en-US" altLang="en-US" sz="2600" dirty="0">
                <a:solidFill>
                  <a:srgbClr val="000000"/>
                </a:solidFill>
                <a:latin typeface="Century Gothic" panose="020B0502020202020204" pitchFamily="34" charset="0"/>
              </a:endParaRPr>
            </a:p>
          </p:txBody>
        </p:sp>
      </p:grpSp>
      <p:cxnSp>
        <p:nvCxnSpPr>
          <p:cNvPr id="97" name="Straight Arrow Connector 96"/>
          <p:cNvCxnSpPr/>
          <p:nvPr/>
        </p:nvCxnSpPr>
        <p:spPr>
          <a:xfrm flipH="1">
            <a:off x="6482297" y="2211900"/>
            <a:ext cx="79811" cy="916193"/>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105" name="Picture 104"/>
          <p:cNvPicPr>
            <a:picLocks noChangeAspect="1"/>
          </p:cNvPicPr>
          <p:nvPr/>
        </p:nvPicPr>
        <p:blipFill>
          <a:blip r:embed="rId17">
            <a:extLst>
              <a:ext uri="{BEBA8EAE-BF5A-486C-A8C5-ECC9F3942E4B}">
                <a14:imgProps xmlns:a14="http://schemas.microsoft.com/office/drawing/2010/main">
                  <a14:imgLayer r:embed="rId18">
                    <a14:imgEffect>
                      <a14:backgroundRemoval t="0" b="100000" l="0" r="100000">
                        <a14:foregroundMark x1="5578" y1="11837" x2="6375" y2="3265"/>
                        <a14:foregroundMark x1="6773" y1="2857" x2="13147" y2="2857"/>
                        <a14:foregroundMark x1="94422" y1="16735" x2="99203" y2="31837"/>
                        <a14:foregroundMark x1="3586" y1="88571" x2="34263" y2="88571"/>
                        <a14:foregroundMark x1="12749" y1="2041" x2="48207" y2="2041"/>
                      </a14:backgroundRemoval>
                    </a14:imgEffect>
                  </a14:imgLayer>
                </a14:imgProps>
              </a:ext>
              <a:ext uri="{28A0092B-C50C-407E-A947-70E740481C1C}">
                <a14:useLocalDpi xmlns:a14="http://schemas.microsoft.com/office/drawing/2010/main" val="0"/>
              </a:ext>
            </a:extLst>
          </a:blip>
          <a:stretch>
            <a:fillRect/>
          </a:stretch>
        </p:blipFill>
        <p:spPr>
          <a:xfrm>
            <a:off x="8762626" y="3017845"/>
            <a:ext cx="1274580" cy="1244112"/>
          </a:xfrm>
          <a:prstGeom prst="rect">
            <a:avLst/>
          </a:prstGeom>
          <a:effectLst>
            <a:outerShdw blurRad="50800" dist="38100" dir="2700000" algn="tl" rotWithShape="0">
              <a:prstClr val="black">
                <a:alpha val="40000"/>
              </a:prstClr>
            </a:outerShdw>
          </a:effectLst>
        </p:spPr>
      </p:pic>
      <p:cxnSp>
        <p:nvCxnSpPr>
          <p:cNvPr id="108" name="Straight Arrow Connector 107"/>
          <p:cNvCxnSpPr>
            <a:stCxn id="78" idx="2"/>
          </p:cNvCxnSpPr>
          <p:nvPr/>
        </p:nvCxnSpPr>
        <p:spPr>
          <a:xfrm flipH="1">
            <a:off x="7920553" y="2638872"/>
            <a:ext cx="299737" cy="1015431"/>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flipH="1">
            <a:off x="9179347" y="4267328"/>
            <a:ext cx="48022" cy="1050742"/>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H="1">
            <a:off x="9836942" y="4342145"/>
            <a:ext cx="404493" cy="974533"/>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65295" y="692374"/>
            <a:ext cx="5412268" cy="1593121"/>
          </a:xfrm>
          <a:noFill/>
        </p:spPr>
        <p:txBody>
          <a:bodyPr>
            <a:normAutofit fontScale="90000"/>
          </a:bodyPr>
          <a:lstStyle/>
          <a:p>
            <a:pPr algn="l"/>
            <a:r>
              <a:rPr lang="en-US" sz="7200" dirty="0"/>
              <a:t>Supper Cart Set Up Example</a:t>
            </a:r>
          </a:p>
        </p:txBody>
      </p:sp>
    </p:spTree>
    <p:extLst>
      <p:ext uri="{BB962C8B-B14F-4D97-AF65-F5344CB8AC3E}">
        <p14:creationId xmlns:p14="http://schemas.microsoft.com/office/powerpoint/2010/main" val="2222938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anim calcmode="lin" valueType="num">
                                      <p:cBhvr>
                                        <p:cTn id="8" dur="500" fill="hold"/>
                                        <p:tgtEl>
                                          <p:spTgt spid="81"/>
                                        </p:tgtEl>
                                        <p:attrNameLst>
                                          <p:attrName>ppt_x</p:attrName>
                                        </p:attrNameLst>
                                      </p:cBhvr>
                                      <p:tavLst>
                                        <p:tav tm="0">
                                          <p:val>
                                            <p:strVal val="#ppt_x"/>
                                          </p:val>
                                        </p:tav>
                                        <p:tav tm="100000">
                                          <p:val>
                                            <p:strVal val="#ppt_x"/>
                                          </p:val>
                                        </p:tav>
                                      </p:tavLst>
                                    </p:anim>
                                    <p:anim calcmode="lin" valueType="num">
                                      <p:cBhvr>
                                        <p:cTn id="9" dur="500" fill="hold"/>
                                        <p:tgtEl>
                                          <p:spTgt spid="8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500"/>
                                        <p:tgtEl>
                                          <p:spTgt spid="97"/>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8"/>
                                        </p:tgtEl>
                                        <p:attrNameLst>
                                          <p:attrName>style.visibility</p:attrName>
                                        </p:attrNameLst>
                                      </p:cBhvr>
                                      <p:to>
                                        <p:strVal val="visible"/>
                                      </p:to>
                                    </p:set>
                                    <p:animEffect transition="in" filter="fade">
                                      <p:cBhvr>
                                        <p:cTn id="16" dur="500"/>
                                        <p:tgtEl>
                                          <p:spTgt spid="78"/>
                                        </p:tgtEl>
                                      </p:cBhvr>
                                    </p:animEffect>
                                    <p:anim calcmode="lin" valueType="num">
                                      <p:cBhvr>
                                        <p:cTn id="17" dur="500" fill="hold"/>
                                        <p:tgtEl>
                                          <p:spTgt spid="78"/>
                                        </p:tgtEl>
                                        <p:attrNameLst>
                                          <p:attrName>ppt_x</p:attrName>
                                        </p:attrNameLst>
                                      </p:cBhvr>
                                      <p:tavLst>
                                        <p:tav tm="0">
                                          <p:val>
                                            <p:strVal val="#ppt_x"/>
                                          </p:val>
                                        </p:tav>
                                        <p:tav tm="100000">
                                          <p:val>
                                            <p:strVal val="#ppt_x"/>
                                          </p:val>
                                        </p:tav>
                                      </p:tavLst>
                                    </p:anim>
                                    <p:anim calcmode="lin" valueType="num">
                                      <p:cBhvr>
                                        <p:cTn id="18" dur="500" fill="hold"/>
                                        <p:tgtEl>
                                          <p:spTgt spid="78"/>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fade">
                                      <p:cBhvr>
                                        <p:cTn id="21" dur="500"/>
                                        <p:tgtEl>
                                          <p:spTgt spid="108"/>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105"/>
                                        </p:tgtEl>
                                        <p:attrNameLst>
                                          <p:attrName>style.visibility</p:attrName>
                                        </p:attrNameLst>
                                      </p:cBhvr>
                                      <p:to>
                                        <p:strVal val="visible"/>
                                      </p:to>
                                    </p:set>
                                    <p:animEffect transition="in" filter="fade">
                                      <p:cBhvr>
                                        <p:cTn id="25" dur="500"/>
                                        <p:tgtEl>
                                          <p:spTgt spid="105"/>
                                        </p:tgtEl>
                                      </p:cBhvr>
                                    </p:animEffect>
                                    <p:anim calcmode="lin" valueType="num">
                                      <p:cBhvr>
                                        <p:cTn id="26" dur="500" fill="hold"/>
                                        <p:tgtEl>
                                          <p:spTgt spid="105"/>
                                        </p:tgtEl>
                                        <p:attrNameLst>
                                          <p:attrName>ppt_x</p:attrName>
                                        </p:attrNameLst>
                                      </p:cBhvr>
                                      <p:tavLst>
                                        <p:tav tm="0">
                                          <p:val>
                                            <p:strVal val="#ppt_x"/>
                                          </p:val>
                                        </p:tav>
                                        <p:tav tm="100000">
                                          <p:val>
                                            <p:strVal val="#ppt_x"/>
                                          </p:val>
                                        </p:tav>
                                      </p:tavLst>
                                    </p:anim>
                                    <p:anim calcmode="lin" valueType="num">
                                      <p:cBhvr>
                                        <p:cTn id="27" dur="500" fill="hold"/>
                                        <p:tgtEl>
                                          <p:spTgt spid="105"/>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110"/>
                                        </p:tgtEl>
                                        <p:attrNameLst>
                                          <p:attrName>style.visibility</p:attrName>
                                        </p:attrNameLst>
                                      </p:cBhvr>
                                      <p:to>
                                        <p:strVal val="visible"/>
                                      </p:to>
                                    </p:set>
                                    <p:animEffect transition="in" filter="fade">
                                      <p:cBhvr>
                                        <p:cTn id="30" dur="500"/>
                                        <p:tgtEl>
                                          <p:spTgt spid="110"/>
                                        </p:tgtEl>
                                      </p:cBhvr>
                                    </p:animEffect>
                                  </p:childTnLst>
                                </p:cTn>
                              </p:par>
                            </p:childTnLst>
                          </p:cTn>
                        </p:par>
                        <p:par>
                          <p:cTn id="31" fill="hold">
                            <p:stCondLst>
                              <p:cond delay="1500"/>
                            </p:stCondLst>
                            <p:childTnLst>
                              <p:par>
                                <p:cTn id="32" presetID="42" presetClass="entr" presetSubtype="0" fill="hold" nodeType="after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fade">
                                      <p:cBhvr>
                                        <p:cTn id="34" dur="500"/>
                                        <p:tgtEl>
                                          <p:spTgt spid="79"/>
                                        </p:tgtEl>
                                      </p:cBhvr>
                                    </p:animEffect>
                                    <p:anim calcmode="lin" valueType="num">
                                      <p:cBhvr>
                                        <p:cTn id="35" dur="500" fill="hold"/>
                                        <p:tgtEl>
                                          <p:spTgt spid="79"/>
                                        </p:tgtEl>
                                        <p:attrNameLst>
                                          <p:attrName>ppt_x</p:attrName>
                                        </p:attrNameLst>
                                      </p:cBhvr>
                                      <p:tavLst>
                                        <p:tav tm="0">
                                          <p:val>
                                            <p:strVal val="#ppt_x"/>
                                          </p:val>
                                        </p:tav>
                                        <p:tav tm="100000">
                                          <p:val>
                                            <p:strVal val="#ppt_x"/>
                                          </p:val>
                                        </p:tav>
                                      </p:tavLst>
                                    </p:anim>
                                    <p:anim calcmode="lin" valueType="num">
                                      <p:cBhvr>
                                        <p:cTn id="36" dur="500" fill="hold"/>
                                        <p:tgtEl>
                                          <p:spTgt spid="79"/>
                                        </p:tgtEl>
                                        <p:attrNameLst>
                                          <p:attrName>ppt_y</p:attrName>
                                        </p:attrNameLst>
                                      </p:cBhvr>
                                      <p:tavLst>
                                        <p:tav tm="0">
                                          <p:val>
                                            <p:strVal val="#ppt_y+.1"/>
                                          </p:val>
                                        </p:tav>
                                        <p:tav tm="100000">
                                          <p:val>
                                            <p:strVal val="#ppt_y"/>
                                          </p:val>
                                        </p:tav>
                                      </p:tavLst>
                                    </p:anim>
                                  </p:childTnLst>
                                </p:cTn>
                              </p:par>
                              <p:par>
                                <p:cTn id="37" presetID="10" presetClass="entr" presetSubtype="0" fill="hold" nodeType="with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5000"/>
            <a:lum/>
          </a:blip>
          <a:srcRect/>
          <a:stretch>
            <a:fillRect t="-17000" b="-17000"/>
          </a:stretch>
        </a:blipFill>
        <a:effectLst/>
      </p:bgPr>
    </p:bg>
    <p:spTree>
      <p:nvGrpSpPr>
        <p:cNvPr id="1" name=""/>
        <p:cNvGrpSpPr/>
        <p:nvPr/>
      </p:nvGrpSpPr>
      <p:grpSpPr>
        <a:xfrm>
          <a:off x="0" y="0"/>
          <a:ext cx="0" cy="0"/>
          <a:chOff x="0" y="0"/>
          <a:chExt cx="0" cy="0"/>
        </a:xfrm>
      </p:grpSpPr>
      <p:sp>
        <p:nvSpPr>
          <p:cNvPr id="11" name="Rectangle 10"/>
          <p:cNvSpPr/>
          <p:nvPr/>
        </p:nvSpPr>
        <p:spPr>
          <a:xfrm>
            <a:off x="0" y="5381415"/>
            <a:ext cx="12192000" cy="1476586"/>
          </a:xfrm>
          <a:prstGeom prst="rect">
            <a:avLst/>
          </a:prstGeom>
          <a:blipFill>
            <a:blip r:embed="rId5">
              <a:alphaModFix amt="95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A cartoon of a person holding a tablet&#10;&#10;AI-generated content may be incorrect.">
            <a:extLst>
              <a:ext uri="{FF2B5EF4-FFF2-40B4-BE49-F238E27FC236}">
                <a16:creationId xmlns:a16="http://schemas.microsoft.com/office/drawing/2014/main" id="{BCEA0653-7514-5517-546C-E5E7CA1E48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7303" y="379003"/>
            <a:ext cx="2848840" cy="6319697"/>
          </a:xfrm>
          <a:prstGeom prst="rect">
            <a:avLst/>
          </a:prstGeom>
        </p:spPr>
      </p:pic>
      <p:sp>
        <p:nvSpPr>
          <p:cNvPr id="83" name="Rectangle 82"/>
          <p:cNvSpPr/>
          <p:nvPr/>
        </p:nvSpPr>
        <p:spPr>
          <a:xfrm>
            <a:off x="0" y="6122178"/>
            <a:ext cx="4946198" cy="744012"/>
          </a:xfrm>
          <a:prstGeom prst="rect">
            <a:avLst/>
          </a:prstGeom>
          <a:blipFill>
            <a:blip r:embed="rId5">
              <a:alphaModFix amt="95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an 13"/>
          <p:cNvSpPr/>
          <p:nvPr/>
        </p:nvSpPr>
        <p:spPr>
          <a:xfrm rot="5400000">
            <a:off x="5444356" y="6154745"/>
            <a:ext cx="607254" cy="228695"/>
          </a:xfrm>
          <a:prstGeom prst="can">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an 14"/>
          <p:cNvSpPr/>
          <p:nvPr/>
        </p:nvSpPr>
        <p:spPr>
          <a:xfrm rot="5400000">
            <a:off x="7874243" y="6154745"/>
            <a:ext cx="607254" cy="228695"/>
          </a:xfrm>
          <a:prstGeom prst="can">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an 15"/>
          <p:cNvSpPr/>
          <p:nvPr/>
        </p:nvSpPr>
        <p:spPr>
          <a:xfrm rot="5400000">
            <a:off x="8274459" y="5851118"/>
            <a:ext cx="607254" cy="228695"/>
          </a:xfrm>
          <a:prstGeom prst="can">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5519288" y="3782454"/>
            <a:ext cx="3223173" cy="2606317"/>
          </a:xfrm>
          <a:prstGeom prst="cube">
            <a:avLst>
              <a:gd name="adj" fmla="val 17857"/>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ame 17"/>
          <p:cNvSpPr/>
          <p:nvPr/>
        </p:nvSpPr>
        <p:spPr>
          <a:xfrm>
            <a:off x="5519288" y="4252300"/>
            <a:ext cx="2800272" cy="2136471"/>
          </a:xfrm>
          <a:prstGeom prst="frame">
            <a:avLst>
              <a:gd name="adj1" fmla="val 5446"/>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5633635" y="5324968"/>
            <a:ext cx="2573285" cy="119678"/>
          </a:xfrm>
          <a:prstGeom prst="rect">
            <a:avLst/>
          </a:prstGeom>
          <a:solidFill>
            <a:srgbClr val="565656"/>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905211" y="5444646"/>
            <a:ext cx="0" cy="44325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5633635" y="4926042"/>
            <a:ext cx="271576" cy="3723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633635" y="5874599"/>
            <a:ext cx="271576" cy="377229"/>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905211" y="4926042"/>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905211" y="5887897"/>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905211" y="4376411"/>
            <a:ext cx="0" cy="5496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7" name="Frame 26"/>
          <p:cNvSpPr/>
          <p:nvPr/>
        </p:nvSpPr>
        <p:spPr>
          <a:xfrm>
            <a:off x="8931971" y="6319427"/>
            <a:ext cx="673281"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Frame 27"/>
          <p:cNvSpPr/>
          <p:nvPr/>
        </p:nvSpPr>
        <p:spPr>
          <a:xfrm>
            <a:off x="9122656" y="5962608"/>
            <a:ext cx="1129847"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Can 28"/>
          <p:cNvSpPr/>
          <p:nvPr/>
        </p:nvSpPr>
        <p:spPr>
          <a:xfrm rot="5228088">
            <a:off x="9034177" y="5970133"/>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ame 29"/>
          <p:cNvSpPr/>
          <p:nvPr/>
        </p:nvSpPr>
        <p:spPr>
          <a:xfrm>
            <a:off x="9550491" y="3473753"/>
            <a:ext cx="390752" cy="2496059"/>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Rounded Rectangle 30"/>
          <p:cNvSpPr/>
          <p:nvPr/>
        </p:nvSpPr>
        <p:spPr>
          <a:xfrm>
            <a:off x="9511853" y="3437185"/>
            <a:ext cx="469246" cy="91975"/>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8617318" y="4406504"/>
            <a:ext cx="1835867" cy="1986146"/>
            <a:chOff x="7954133" y="2608512"/>
            <a:chExt cx="2090827" cy="2276276"/>
          </a:xfrm>
        </p:grpSpPr>
        <p:sp>
          <p:nvSpPr>
            <p:cNvPr id="34" name="Cube 33"/>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36" name="Block Arc 35"/>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8" name="Parallelogram 37"/>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Parallelogram 38"/>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0" name="Parallelogram 39"/>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33" name="Can 32"/>
          <p:cNvSpPr/>
          <p:nvPr/>
        </p:nvSpPr>
        <p:spPr>
          <a:xfrm rot="5228088">
            <a:off x="10120081" y="5965780"/>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5679609" y="2198331"/>
            <a:ext cx="1824817" cy="1986146"/>
            <a:chOff x="7954133" y="2608512"/>
            <a:chExt cx="2090827" cy="2276276"/>
          </a:xfrm>
        </p:grpSpPr>
        <p:sp>
          <p:nvSpPr>
            <p:cNvPr id="42" name="Cube 41"/>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44" name="Block Arc 43"/>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45" name="Parallelogram 44"/>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 name="Parallelogram 45"/>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7" name="Parallelogram 46"/>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48" name="Group 47"/>
          <p:cNvGrpSpPr/>
          <p:nvPr/>
        </p:nvGrpSpPr>
        <p:grpSpPr>
          <a:xfrm>
            <a:off x="6974354" y="2780456"/>
            <a:ext cx="1809697" cy="1389857"/>
            <a:chOff x="4133611" y="1173178"/>
            <a:chExt cx="1964396" cy="1592882"/>
          </a:xfrm>
        </p:grpSpPr>
        <p:sp>
          <p:nvSpPr>
            <p:cNvPr id="49" name="Cube 48"/>
            <p:cNvSpPr/>
            <p:nvPr/>
          </p:nvSpPr>
          <p:spPr>
            <a:xfrm>
              <a:off x="4133611" y="1855168"/>
              <a:ext cx="1712797" cy="910892"/>
            </a:xfrm>
            <a:prstGeom prst="cube">
              <a:avLst>
                <a:gd name="adj" fmla="val 50195"/>
              </a:avLst>
            </a:prstGeom>
            <a:solidFill>
              <a:srgbClr val="0033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Parallelogram 49"/>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1" name="Parallelogram 50"/>
            <p:cNvSpPr/>
            <p:nvPr/>
          </p:nvSpPr>
          <p:spPr>
            <a:xfrm>
              <a:off x="4589029" y="1173178"/>
              <a:ext cx="1508978" cy="680090"/>
            </a:xfrm>
            <a:prstGeom prst="parallelogram">
              <a:avLst>
                <a:gd name="adj" fmla="val 38588"/>
              </a:avLst>
            </a:prstGeom>
            <a:solidFill>
              <a:srgbClr val="0033CC"/>
            </a:soli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Parallelogram 51"/>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3" name="Block Arc 52"/>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grpSp>
        <p:nvGrpSpPr>
          <p:cNvPr id="54" name="Group 53"/>
          <p:cNvGrpSpPr/>
          <p:nvPr/>
        </p:nvGrpSpPr>
        <p:grpSpPr>
          <a:xfrm>
            <a:off x="5736028" y="4563536"/>
            <a:ext cx="1059195" cy="783109"/>
            <a:chOff x="235458" y="3295322"/>
            <a:chExt cx="1506042" cy="1029285"/>
          </a:xfrm>
        </p:grpSpPr>
        <p:grpSp>
          <p:nvGrpSpPr>
            <p:cNvPr id="55" name="Group 54"/>
            <p:cNvGrpSpPr/>
            <p:nvPr/>
          </p:nvGrpSpPr>
          <p:grpSpPr>
            <a:xfrm rot="5400000">
              <a:off x="883640" y="3352858"/>
              <a:ext cx="651540" cy="822634"/>
              <a:chOff x="7725530" y="392793"/>
              <a:chExt cx="2952673" cy="4027751"/>
            </a:xfrm>
          </p:grpSpPr>
          <p:pic>
            <p:nvPicPr>
              <p:cNvPr id="69" name="Picture 2" descr="Choice Medium Weight White Wrapped Plastic Spork and Napkin Kit - 1000/Cas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tangle 69"/>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499324" y="3295322"/>
              <a:ext cx="651540" cy="822634"/>
              <a:chOff x="7725530" y="392793"/>
              <a:chExt cx="2952673" cy="4027751"/>
            </a:xfrm>
          </p:grpSpPr>
          <p:pic>
            <p:nvPicPr>
              <p:cNvPr id="67" name="Picture 2" descr="Choice Medium Weight White Wrapped Plastic Spork and Napkin Kit - 1000/Cas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Rectangle 67"/>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rot="6632646">
              <a:off x="1004413" y="3476156"/>
              <a:ext cx="651540" cy="822634"/>
              <a:chOff x="7725530" y="392793"/>
              <a:chExt cx="2952673" cy="4027751"/>
            </a:xfrm>
          </p:grpSpPr>
          <p:pic>
            <p:nvPicPr>
              <p:cNvPr id="65" name="Picture 2" descr="Choice Medium Weight White Wrapped Plastic Spork and Napkin Kit - 1000/Cas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Rectangle 65"/>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p:cNvGrpSpPr/>
            <p:nvPr/>
          </p:nvGrpSpPr>
          <p:grpSpPr>
            <a:xfrm rot="19812633">
              <a:off x="760425" y="3501973"/>
              <a:ext cx="651540" cy="822634"/>
              <a:chOff x="7725530" y="392793"/>
              <a:chExt cx="2952673" cy="4027751"/>
            </a:xfrm>
          </p:grpSpPr>
          <p:pic>
            <p:nvPicPr>
              <p:cNvPr id="63" name="Picture 2" descr="Choice Medium Weight White Wrapped Plastic Spork and Napkin Kit - 1000/Cas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rot="20709463">
              <a:off x="235458" y="3441507"/>
              <a:ext cx="651540" cy="822634"/>
              <a:chOff x="7725530" y="392793"/>
              <a:chExt cx="2952673" cy="4027751"/>
            </a:xfrm>
          </p:grpSpPr>
          <p:pic>
            <p:nvPicPr>
              <p:cNvPr id="61" name="Picture 2" descr="Choice Medium Weight White Wrapped Plastic Spork and Napkin Kit - 1000/Case"/>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 name="Trapezoid 59"/>
            <p:cNvSpPr/>
            <p:nvPr/>
          </p:nvSpPr>
          <p:spPr>
            <a:xfrm rot="10800000">
              <a:off x="369521" y="3925842"/>
              <a:ext cx="1195413" cy="266428"/>
            </a:xfrm>
            <a:prstGeom prst="trapezoid">
              <a:avLst/>
            </a:prstGeom>
            <a:solidFill>
              <a:srgbClr val="000000">
                <a:alpha val="56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6848241" y="4672396"/>
            <a:ext cx="874736" cy="627746"/>
            <a:chOff x="818974" y="2708243"/>
            <a:chExt cx="1269165" cy="745768"/>
          </a:xfrm>
        </p:grpSpPr>
        <p:pic>
          <p:nvPicPr>
            <p:cNvPr id="72" name="Picture 71"/>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927096"/>
              <a:ext cx="1257328" cy="526915"/>
            </a:xfrm>
            <a:prstGeom prst="rect">
              <a:avLst/>
            </a:prstGeom>
          </p:spPr>
        </p:pic>
        <p:pic>
          <p:nvPicPr>
            <p:cNvPr id="73" name="Picture 72"/>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0811" y="2867564"/>
              <a:ext cx="1257328" cy="526915"/>
            </a:xfrm>
            <a:prstGeom prst="rect">
              <a:avLst/>
            </a:prstGeom>
          </p:spPr>
        </p:pic>
        <p:pic>
          <p:nvPicPr>
            <p:cNvPr id="74" name="Picture 73"/>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825750"/>
              <a:ext cx="1257328" cy="526915"/>
            </a:xfrm>
            <a:prstGeom prst="rect">
              <a:avLst/>
            </a:prstGeom>
          </p:spPr>
        </p:pic>
        <p:pic>
          <p:nvPicPr>
            <p:cNvPr id="75" name="Picture 74"/>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785939"/>
              <a:ext cx="1257328" cy="526915"/>
            </a:xfrm>
            <a:prstGeom prst="rect">
              <a:avLst/>
            </a:prstGeom>
          </p:spPr>
        </p:pic>
        <p:pic>
          <p:nvPicPr>
            <p:cNvPr id="76" name="Picture 75"/>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3005" y="2744851"/>
              <a:ext cx="1257328" cy="526915"/>
            </a:xfrm>
            <a:prstGeom prst="rect">
              <a:avLst/>
            </a:prstGeom>
          </p:spPr>
        </p:pic>
        <p:pic>
          <p:nvPicPr>
            <p:cNvPr id="77" name="Picture 76"/>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708243"/>
              <a:ext cx="1257328" cy="526915"/>
            </a:xfrm>
            <a:prstGeom prst="rect">
              <a:avLst/>
            </a:prstGeom>
          </p:spPr>
        </p:pic>
      </p:grpSp>
      <p:pic>
        <p:nvPicPr>
          <p:cNvPr id="78" name="Picture 24" descr="Schools &amp; Foodservice - Fresh Innovation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78029" y="3381260"/>
            <a:ext cx="479136" cy="3490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9" name="Picture 22" descr="Juicy Juice Veggie Orange Medley Single Serve - 4.23 Fl. Oz. - Round Eye  Supply"/>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9549508" y="4890115"/>
            <a:ext cx="263250" cy="474379"/>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04"/>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foregroundMark x1="5578" y1="11837" x2="6375" y2="3265"/>
                        <a14:foregroundMark x1="6773" y1="2857" x2="13147" y2="2857"/>
                        <a14:foregroundMark x1="94422" y1="16735" x2="99203" y2="31837"/>
                        <a14:foregroundMark x1="3586" y1="88571" x2="34263" y2="88571"/>
                        <a14:foregroundMark x1="12749" y1="2041" x2="48207" y2="2041"/>
                      </a14:backgroundRemoval>
                    </a14:imgEffect>
                  </a14:imgLayer>
                </a14:imgProps>
              </a:ext>
              <a:ext uri="{28A0092B-C50C-407E-A947-70E740481C1C}">
                <a14:useLocalDpi xmlns:a14="http://schemas.microsoft.com/office/drawing/2010/main" val="0"/>
              </a:ext>
            </a:extLst>
          </a:blip>
          <a:stretch>
            <a:fillRect/>
          </a:stretch>
        </p:blipFill>
        <p:spPr>
          <a:xfrm>
            <a:off x="8818053" y="4865023"/>
            <a:ext cx="543640" cy="530645"/>
          </a:xfrm>
          <a:prstGeom prst="rect">
            <a:avLst/>
          </a:prstGeom>
          <a:effectLst>
            <a:outerShdw blurRad="50800" dist="38100" dir="2700000" algn="tl" rotWithShape="0">
              <a:prstClr val="black">
                <a:alpha val="40000"/>
              </a:prstClr>
            </a:outerShdw>
          </a:effectLst>
        </p:spPr>
      </p:pic>
      <p:sp>
        <p:nvSpPr>
          <p:cNvPr id="7" name="Rectangle 6"/>
          <p:cNvSpPr/>
          <p:nvPr/>
        </p:nvSpPr>
        <p:spPr>
          <a:xfrm>
            <a:off x="-15613" y="1785527"/>
            <a:ext cx="5412269" cy="4533900"/>
          </a:xfrm>
          <a:prstGeom prst="rect">
            <a:avLst/>
          </a:prstGeom>
          <a:solidFill>
            <a:srgbClr val="7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CA9ED7D-C4FA-B281-D4B0-A637FA4412F5}"/>
              </a:ext>
            </a:extLst>
          </p:cNvPr>
          <p:cNvSpPr txBox="1"/>
          <p:nvPr/>
        </p:nvSpPr>
        <p:spPr>
          <a:xfrm>
            <a:off x="240770" y="3373863"/>
            <a:ext cx="5115653" cy="2308324"/>
          </a:xfrm>
          <a:prstGeom prst="rect">
            <a:avLst/>
          </a:prstGeom>
          <a:noFill/>
        </p:spPr>
        <p:txBody>
          <a:bodyPr wrap="square">
            <a:spAutoFit/>
          </a:bodyPr>
          <a:lstStyle/>
          <a:p>
            <a:r>
              <a:rPr lang="en-US" sz="2400" b="0" i="0" dirty="0">
                <a:solidFill>
                  <a:schemeClr val="bg1"/>
                </a:solidFill>
                <a:effectLst/>
                <a:latin typeface="Century Gothic" panose="020B0502020202020204" pitchFamily="34" charset="0"/>
              </a:rPr>
              <a:t>Staff must ensure reimbursable meals are served BEFORE recording the meals on the ASP/Community Forms. Meals served that are not reimbursable cannot be claimed.</a:t>
            </a:r>
            <a:endParaRPr lang="en-US" sz="2400" dirty="0">
              <a:solidFill>
                <a:schemeClr val="bg1"/>
              </a:solidFill>
              <a:latin typeface="Century Gothic" panose="020B0502020202020204" pitchFamily="34" charset="0"/>
            </a:endParaRPr>
          </a:p>
        </p:txBody>
      </p:sp>
      <p:pic>
        <p:nvPicPr>
          <p:cNvPr id="140" name="Picture 2" descr="Green tick checkmark icon Royalty Free Vector Image"/>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8953327" y="1515735"/>
            <a:ext cx="1024998" cy="1147245"/>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509" y="1653928"/>
            <a:ext cx="6784167" cy="1593121"/>
          </a:xfrm>
          <a:noFill/>
        </p:spPr>
        <p:txBody>
          <a:bodyPr>
            <a:normAutofit/>
          </a:bodyPr>
          <a:lstStyle/>
          <a:p>
            <a:pPr algn="l"/>
            <a:r>
              <a:rPr lang="en-US" sz="7200" dirty="0"/>
              <a:t>Supper Service Example</a:t>
            </a:r>
          </a:p>
        </p:txBody>
      </p:sp>
      <p:pic>
        <p:nvPicPr>
          <p:cNvPr id="96" name="Picture 95" descr="A cartoon of a child holding books&#10;&#10;AI-generated content may be incorrect.">
            <a:extLst>
              <a:ext uri="{FF2B5EF4-FFF2-40B4-BE49-F238E27FC236}">
                <a16:creationId xmlns:a16="http://schemas.microsoft.com/office/drawing/2014/main" id="{6ABD0FB9-D989-0607-FF57-225B1C79BC6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009870" y="3805105"/>
            <a:ext cx="3012007" cy="3012007"/>
          </a:xfrm>
          <a:prstGeom prst="rect">
            <a:avLst/>
          </a:prstGeom>
        </p:spPr>
      </p:pic>
      <p:pic>
        <p:nvPicPr>
          <p:cNvPr id="81" name="Picture 26"/>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9975" b="89776" l="10000" r="90000"/>
                    </a14:imgEffect>
                  </a14:imgLayer>
                </a14:imgProps>
              </a:ext>
              <a:ext uri="{28A0092B-C50C-407E-A947-70E740481C1C}">
                <a14:useLocalDpi xmlns:a14="http://schemas.microsoft.com/office/drawing/2010/main" val="0"/>
              </a:ext>
            </a:extLst>
          </a:blip>
          <a:srcRect l="-7791" t="-4726" r="-1574" b="249"/>
          <a:stretch>
            <a:fillRect/>
          </a:stretch>
        </p:blipFill>
        <p:spPr bwMode="auto">
          <a:xfrm rot="232901">
            <a:off x="5797605" y="2631655"/>
            <a:ext cx="1302728" cy="586248"/>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7" name="Picture 26">
            <a:extLst>
              <a:ext uri="{FF2B5EF4-FFF2-40B4-BE49-F238E27FC236}">
                <a16:creationId xmlns:a16="http://schemas.microsoft.com/office/drawing/2014/main" id="{13BCA329-8B74-5F85-04E7-175861587FA7}"/>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9975" b="89776" l="10000" r="90000"/>
                    </a14:imgEffect>
                  </a14:imgLayer>
                </a14:imgProps>
              </a:ext>
              <a:ext uri="{28A0092B-C50C-407E-A947-70E740481C1C}">
                <a14:useLocalDpi xmlns:a14="http://schemas.microsoft.com/office/drawing/2010/main" val="0"/>
              </a:ext>
            </a:extLst>
          </a:blip>
          <a:srcRect l="-7791" t="-4726" r="-1574" b="249"/>
          <a:stretch>
            <a:fillRect/>
          </a:stretch>
        </p:blipFill>
        <p:spPr bwMode="auto">
          <a:xfrm rot="232901">
            <a:off x="6058508" y="5124810"/>
            <a:ext cx="1302728" cy="586248"/>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8" name="Picture 22" descr="Juicy Juice Veggie Orange Medley Single Serve - 4.23 Fl. Oz. - Round Eye  Supply">
            <a:extLst>
              <a:ext uri="{FF2B5EF4-FFF2-40B4-BE49-F238E27FC236}">
                <a16:creationId xmlns:a16="http://schemas.microsoft.com/office/drawing/2014/main" id="{8E54ADF4-A092-DEAB-5629-273E9880C327}"/>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10082293" y="5127304"/>
            <a:ext cx="263250" cy="47437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25530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2000" fill="hold"/>
                                        <p:tgtEl>
                                          <p:spTgt spid="96"/>
                                        </p:tgtEl>
                                        <p:attrNameLst>
                                          <p:attrName>ppt_x</p:attrName>
                                        </p:attrNameLst>
                                      </p:cBhvr>
                                      <p:tavLst>
                                        <p:tav tm="0">
                                          <p:val>
                                            <p:strVal val="0-#ppt_w/2"/>
                                          </p:val>
                                        </p:tav>
                                        <p:tav tm="100000">
                                          <p:val>
                                            <p:strVal val="#ppt_x"/>
                                          </p:val>
                                        </p:tav>
                                      </p:tavLst>
                                    </p:anim>
                                    <p:anim calcmode="lin" valueType="num">
                                      <p:cBhvr additive="base">
                                        <p:cTn id="8" dur="2000" fill="hold"/>
                                        <p:tgtEl>
                                          <p:spTgt spid="96"/>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42" presetClass="path" presetSubtype="0" accel="50000" decel="50000" fill="hold" nodeType="afterEffect">
                                  <p:stCondLst>
                                    <p:cond delay="0"/>
                                  </p:stCondLst>
                                  <p:childTnLst>
                                    <p:animMotion origin="layout" path="M 3.75E-6 1.11111E-6 L 0.02083 0.36042 " pathEditMode="relative" rAng="0" ptsTypes="AA">
                                      <p:cBhvr>
                                        <p:cTn id="11" dur="2000" fill="hold"/>
                                        <p:tgtEl>
                                          <p:spTgt spid="81"/>
                                        </p:tgtEl>
                                        <p:attrNameLst>
                                          <p:attrName>ppt_x</p:attrName>
                                          <p:attrName>ppt_y</p:attrName>
                                        </p:attrNameLst>
                                      </p:cBhvr>
                                      <p:rCtr x="1042" y="18009"/>
                                    </p:animMotion>
                                  </p:childTnLst>
                                </p:cTn>
                              </p:par>
                            </p:childTnLst>
                          </p:cTn>
                        </p:par>
                        <p:par>
                          <p:cTn id="12" fill="hold">
                            <p:stCondLst>
                              <p:cond delay="4000"/>
                            </p:stCondLst>
                            <p:childTnLst>
                              <p:par>
                                <p:cTn id="13" presetID="1" presetClass="exit" presetSubtype="0" fill="hold" nodeType="afterEffect">
                                  <p:stCondLst>
                                    <p:cond delay="0"/>
                                  </p:stCondLst>
                                  <p:childTnLst>
                                    <p:set>
                                      <p:cBhvr>
                                        <p:cTn id="14" dur="1" fill="hold">
                                          <p:stCondLst>
                                            <p:cond delay="0"/>
                                          </p:stCondLst>
                                        </p:cTn>
                                        <p:tgtEl>
                                          <p:spTgt spid="81"/>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97"/>
                                        </p:tgtEl>
                                        <p:attrNameLst>
                                          <p:attrName>style.visibility</p:attrName>
                                        </p:attrNameLst>
                                      </p:cBhvr>
                                      <p:to>
                                        <p:strVal val="visible"/>
                                      </p:to>
                                    </p:set>
                                  </p:childTnLst>
                                </p:cTn>
                              </p:par>
                              <p:par>
                                <p:cTn id="17" presetID="42" presetClass="path" presetSubtype="0" accel="50000" decel="50000" fill="hold" nodeType="withEffect">
                                  <p:stCondLst>
                                    <p:cond delay="0"/>
                                  </p:stCondLst>
                                  <p:childTnLst>
                                    <p:animMotion origin="layout" path="M 5E-6 4.44444E-6 L 0.27422 0.00509 " pathEditMode="relative" rAng="0" ptsTypes="AA">
                                      <p:cBhvr>
                                        <p:cTn id="18" dur="2000" fill="hold"/>
                                        <p:tgtEl>
                                          <p:spTgt spid="96"/>
                                        </p:tgtEl>
                                        <p:attrNameLst>
                                          <p:attrName>ppt_x</p:attrName>
                                          <p:attrName>ppt_y</p:attrName>
                                        </p:attrNameLst>
                                      </p:cBhvr>
                                      <p:rCtr x="13711" y="255"/>
                                    </p:animMotion>
                                  </p:childTnLst>
                                </p:cTn>
                              </p:par>
                              <p:par>
                                <p:cTn id="19" presetID="42" presetClass="path" presetSubtype="0" accel="50000" decel="50000" fill="hold" nodeType="withEffect">
                                  <p:stCondLst>
                                    <p:cond delay="0"/>
                                  </p:stCondLst>
                                  <p:childTnLst>
                                    <p:animMotion origin="layout" path="M -4.16667E-7 3.7037E-6 L 0.28021 0.01203 " pathEditMode="relative" rAng="0" ptsTypes="AA">
                                      <p:cBhvr>
                                        <p:cTn id="20" dur="2000" fill="hold"/>
                                        <p:tgtEl>
                                          <p:spTgt spid="97"/>
                                        </p:tgtEl>
                                        <p:attrNameLst>
                                          <p:attrName>ppt_x</p:attrName>
                                          <p:attrName>ppt_y</p:attrName>
                                        </p:attrNameLst>
                                      </p:cBhvr>
                                      <p:rCtr x="14010" y="602"/>
                                    </p:animMotion>
                                  </p:childTnLst>
                                </p:cTn>
                              </p:par>
                            </p:childTnLst>
                          </p:cTn>
                        </p:par>
                        <p:par>
                          <p:cTn id="21" fill="hold">
                            <p:stCondLst>
                              <p:cond delay="6000"/>
                            </p:stCondLst>
                            <p:childTnLst>
                              <p:par>
                                <p:cTn id="22" presetID="1" presetClass="entr" presetSubtype="0" fill="hold" nodeType="afterEffect">
                                  <p:stCondLst>
                                    <p:cond delay="0"/>
                                  </p:stCondLst>
                                  <p:childTnLst>
                                    <p:set>
                                      <p:cBhvr>
                                        <p:cTn id="23" dur="1" fill="hold">
                                          <p:stCondLst>
                                            <p:cond delay="0"/>
                                          </p:stCondLst>
                                        </p:cTn>
                                        <p:tgtEl>
                                          <p:spTgt spid="98"/>
                                        </p:tgtEl>
                                        <p:attrNameLst>
                                          <p:attrName>style.visibility</p:attrName>
                                        </p:attrNameLst>
                                      </p:cBhvr>
                                      <p:to>
                                        <p:strVal val="visible"/>
                                      </p:to>
                                    </p:set>
                                  </p:childTnLst>
                                </p:cTn>
                              </p:par>
                            </p:childTnLst>
                          </p:cTn>
                        </p:par>
                        <p:par>
                          <p:cTn id="24" fill="hold">
                            <p:stCondLst>
                              <p:cond delay="6000"/>
                            </p:stCondLst>
                            <p:childTnLst>
                              <p:par>
                                <p:cTn id="25" presetID="22" presetClass="entr" presetSubtype="8" fill="hold" nodeType="afterEffect">
                                  <p:stCondLst>
                                    <p:cond delay="0"/>
                                  </p:stCondLst>
                                  <p:childTnLst>
                                    <p:set>
                                      <p:cBhvr>
                                        <p:cTn id="26" dur="1" fill="hold">
                                          <p:stCondLst>
                                            <p:cond delay="0"/>
                                          </p:stCondLst>
                                        </p:cTn>
                                        <p:tgtEl>
                                          <p:spTgt spid="140"/>
                                        </p:tgtEl>
                                        <p:attrNameLst>
                                          <p:attrName>style.visibility</p:attrName>
                                        </p:attrNameLst>
                                      </p:cBhvr>
                                      <p:to>
                                        <p:strVal val="visible"/>
                                      </p:to>
                                    </p:set>
                                    <p:animEffect transition="in" filter="wipe(left)">
                                      <p:cBhvr>
                                        <p:cTn id="27"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26A2C-3BF8-427D-1300-DC17BF8331BF}"/>
            </a:ext>
          </a:extLst>
        </p:cNvPr>
        <p:cNvGrpSpPr/>
        <p:nvPr/>
      </p:nvGrpSpPr>
      <p:grpSpPr>
        <a:xfrm>
          <a:off x="0" y="0"/>
          <a:ext cx="0" cy="0"/>
          <a:chOff x="0" y="0"/>
          <a:chExt cx="0" cy="0"/>
        </a:xfrm>
      </p:grpSpPr>
      <p:sp>
        <p:nvSpPr>
          <p:cNvPr id="4" name="Flowchart: Connector 3">
            <a:extLst>
              <a:ext uri="{FF2B5EF4-FFF2-40B4-BE49-F238E27FC236}">
                <a16:creationId xmlns:a16="http://schemas.microsoft.com/office/drawing/2014/main" id="{55CA7E8E-9D12-5BAF-89D1-0DF8A334A889}"/>
              </a:ext>
            </a:extLst>
          </p:cNvPr>
          <p:cNvSpPr/>
          <p:nvPr/>
        </p:nvSpPr>
        <p:spPr>
          <a:xfrm>
            <a:off x="-1801090" y="-360218"/>
            <a:ext cx="7776048" cy="74172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3">
            <a:extLst>
              <a:ext uri="{FF2B5EF4-FFF2-40B4-BE49-F238E27FC236}">
                <a16:creationId xmlns:a16="http://schemas.microsoft.com/office/drawing/2014/main" id="{31B53B8B-53E8-0916-60B0-A57C460023DF}"/>
              </a:ext>
            </a:extLst>
          </p:cNvPr>
          <p:cNvSpPr>
            <a:spLocks noGrp="1"/>
          </p:cNvSpPr>
          <p:nvPr>
            <p:ph type="title"/>
          </p:nvPr>
        </p:nvSpPr>
        <p:spPr>
          <a:xfrm>
            <a:off x="3931431" y="451652"/>
            <a:ext cx="10045907" cy="1143000"/>
          </a:xfrm>
        </p:spPr>
        <p:txBody>
          <a:bodyPr>
            <a:noAutofit/>
          </a:bodyPr>
          <a:lstStyle/>
          <a:p>
            <a:r>
              <a:rPr lang="en-US" sz="7800" dirty="0"/>
              <a:t>Supper </a:t>
            </a:r>
            <a:br>
              <a:rPr lang="en-US" sz="7800" dirty="0"/>
            </a:br>
            <a:endParaRPr lang="en-US" sz="7800" dirty="0"/>
          </a:p>
        </p:txBody>
      </p:sp>
      <p:sp>
        <p:nvSpPr>
          <p:cNvPr id="11" name="Rectangle 10">
            <a:extLst>
              <a:ext uri="{FF2B5EF4-FFF2-40B4-BE49-F238E27FC236}">
                <a16:creationId xmlns:a16="http://schemas.microsoft.com/office/drawing/2014/main" id="{F958762A-7F2E-7634-D070-499AC2873D20}"/>
              </a:ext>
            </a:extLst>
          </p:cNvPr>
          <p:cNvSpPr/>
          <p:nvPr/>
        </p:nvSpPr>
        <p:spPr>
          <a:xfrm>
            <a:off x="6096000" y="2947996"/>
            <a:ext cx="6096000" cy="4132670"/>
          </a:xfrm>
          <a:prstGeom prst="rect">
            <a:avLst/>
          </a:prstGeom>
        </p:spPr>
        <p:txBody>
          <a:bodyPr wrap="square">
            <a:spAutoFit/>
          </a:bodyPr>
          <a:lstStyle/>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r>
              <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rPr>
              <a:t>The look of the transport has changed but its function has not!</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lang="en-US" sz="1000" dirty="0">
              <a:solidFill>
                <a:schemeClr val="bg1"/>
              </a:solidFill>
              <a:latin typeface="Century Gothic" panose="020B0502020202020204" pitchFamily="34" charset="0"/>
            </a:endParaRP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r>
              <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rPr>
              <a:t>The </a:t>
            </a:r>
            <a:r>
              <a:rPr kumimoji="0" lang="en-US" sz="2000" b="0" i="1" u="none" strike="noStrike" kern="1200" cap="none" spc="0" normalizeH="0" baseline="0" noProof="0" dirty="0">
                <a:ln>
                  <a:noFill/>
                </a:ln>
                <a:solidFill>
                  <a:schemeClr val="bg1"/>
                </a:solidFill>
                <a:effectLst/>
                <a:uLnTx/>
                <a:uFillTx/>
                <a:latin typeface="Century Gothic" panose="020B0502020202020204" pitchFamily="34" charset="0"/>
              </a:rPr>
              <a:t>Supper Transport Record </a:t>
            </a:r>
            <a:r>
              <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rPr>
              <a:t>is used when FSD </a:t>
            </a:r>
            <a:r>
              <a:rPr lang="en-US" sz="2000" dirty="0">
                <a:solidFill>
                  <a:schemeClr val="bg1"/>
                </a:solidFill>
                <a:latin typeface="Century Gothic" panose="020B0502020202020204" pitchFamily="34" charset="0"/>
              </a:rPr>
              <a:t>S</a:t>
            </a:r>
            <a:r>
              <a:rPr kumimoji="0" lang="en-US" sz="2000" b="0" i="0" u="none" strike="noStrike" kern="1200" cap="none" spc="0" normalizeH="0" baseline="0" noProof="0" dirty="0" err="1">
                <a:ln>
                  <a:noFill/>
                </a:ln>
                <a:solidFill>
                  <a:schemeClr val="bg1"/>
                </a:solidFill>
                <a:effectLst/>
                <a:uLnTx/>
                <a:uFillTx/>
                <a:latin typeface="Century Gothic" panose="020B0502020202020204" pitchFamily="34" charset="0"/>
              </a:rPr>
              <a:t>taff</a:t>
            </a:r>
            <a:r>
              <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rPr>
              <a:t> are not present for the complete duration of the serving period or when food is served by persons not from the FSD.</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lang="en-US" sz="1050" dirty="0">
              <a:solidFill>
                <a:schemeClr val="bg1"/>
              </a:solidFill>
              <a:latin typeface="Century Gothic" panose="020B0502020202020204" pitchFamily="34" charset="0"/>
            </a:endParaRP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r>
              <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rPr>
              <a:t>Areas added to the transport record </a:t>
            </a:r>
            <a:r>
              <a:rPr lang="en-US" sz="2000" dirty="0">
                <a:solidFill>
                  <a:schemeClr val="bg1"/>
                </a:solidFill>
                <a:latin typeface="Century Gothic" panose="020B0502020202020204" pitchFamily="34" charset="0"/>
              </a:rPr>
              <a:t>to make more space for </a:t>
            </a:r>
            <a:r>
              <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rPr>
              <a:t>:</a:t>
            </a:r>
          </a:p>
          <a:p>
            <a:pPr marL="731520" lvl="3" indent="-274320">
              <a:lnSpc>
                <a:spcPct val="90000"/>
              </a:lnSpc>
              <a:spcBef>
                <a:spcPct val="20000"/>
              </a:spcBef>
              <a:buClr>
                <a:schemeClr val="bg1"/>
              </a:buClr>
              <a:buFont typeface="Arial" panose="020B0604020202020204" pitchFamily="34" charset="0"/>
              <a:buChar char="•"/>
              <a:defRPr/>
            </a:pPr>
            <a:r>
              <a:rPr lang="en-US" sz="2000" dirty="0">
                <a:solidFill>
                  <a:schemeClr val="bg1"/>
                </a:solidFill>
                <a:latin typeface="Century Gothic" panose="020B0502020202020204" pitchFamily="34" charset="0"/>
              </a:rPr>
              <a:t>Multiple entrees</a:t>
            </a:r>
          </a:p>
          <a:p>
            <a:pPr marL="731520" lvl="3" indent="-274320">
              <a:lnSpc>
                <a:spcPct val="90000"/>
              </a:lnSpc>
              <a:spcBef>
                <a:spcPct val="20000"/>
              </a:spcBef>
              <a:buClr>
                <a:schemeClr val="bg1"/>
              </a:buClr>
              <a:buFont typeface="Arial" panose="020B0604020202020204" pitchFamily="34" charset="0"/>
              <a:buChar char="•"/>
              <a:defRPr/>
            </a:pPr>
            <a:r>
              <a:rPr lang="en-US" sz="2000" dirty="0">
                <a:solidFill>
                  <a:schemeClr val="bg1"/>
                </a:solidFill>
                <a:latin typeface="Century Gothic" panose="020B0502020202020204" pitchFamily="34" charset="0"/>
              </a:rPr>
              <a:t>D</a:t>
            </a:r>
            <a:r>
              <a:rPr kumimoji="0" lang="en-US" sz="2000" b="0" i="0" u="none" strike="noStrike" kern="1200" cap="none" spc="0" normalizeH="0" baseline="0" noProof="0" dirty="0" err="1">
                <a:ln>
                  <a:noFill/>
                </a:ln>
                <a:solidFill>
                  <a:schemeClr val="bg1"/>
                </a:solidFill>
                <a:effectLst/>
                <a:uLnTx/>
                <a:uFillTx/>
                <a:latin typeface="Century Gothic" panose="020B0502020202020204" pitchFamily="34" charset="0"/>
              </a:rPr>
              <a:t>ifferent</a:t>
            </a:r>
            <a:r>
              <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rPr>
              <a:t> milk types</a:t>
            </a:r>
          </a:p>
          <a:p>
            <a:pPr marL="731520" lvl="3" indent="-274320">
              <a:lnSpc>
                <a:spcPct val="90000"/>
              </a:lnSpc>
              <a:spcBef>
                <a:spcPct val="20000"/>
              </a:spcBef>
              <a:buClr>
                <a:schemeClr val="bg1"/>
              </a:buClr>
              <a:buFont typeface="Arial" panose="020B0604020202020204" pitchFamily="34" charset="0"/>
              <a:buChar char="•"/>
              <a:defRPr/>
            </a:pPr>
            <a:r>
              <a:rPr lang="en-US" sz="2000" dirty="0">
                <a:solidFill>
                  <a:schemeClr val="bg1"/>
                </a:solidFill>
                <a:latin typeface="Century Gothic" panose="020B0502020202020204" pitchFamily="34" charset="0"/>
              </a:rPr>
              <a:t>Grains served</a:t>
            </a:r>
            <a:endPar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endParaRP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000" b="0" i="0" u="none" strike="noStrike" kern="1200" cap="none" spc="0" normalizeH="0" baseline="0" noProof="0" dirty="0">
              <a:ln>
                <a:noFill/>
              </a:ln>
              <a:solidFill>
                <a:schemeClr val="bg1"/>
              </a:solidFill>
              <a:effectLst/>
              <a:uLnTx/>
              <a:uFillTx/>
              <a:latin typeface="Calibri"/>
            </a:endParaRPr>
          </a:p>
        </p:txBody>
      </p:sp>
      <p:pic>
        <p:nvPicPr>
          <p:cNvPr id="17" name="Picture 16">
            <a:extLst>
              <a:ext uri="{FF2B5EF4-FFF2-40B4-BE49-F238E27FC236}">
                <a16:creationId xmlns:a16="http://schemas.microsoft.com/office/drawing/2014/main" id="{2C497E28-85AD-3598-D5D1-982728E1B6D8}"/>
              </a:ext>
            </a:extLst>
          </p:cNvPr>
          <p:cNvPicPr>
            <a:picLocks noChangeAspect="1"/>
          </p:cNvPicPr>
          <p:nvPr/>
        </p:nvPicPr>
        <p:blipFill>
          <a:blip r:embed="rId4"/>
          <a:stretch>
            <a:fillRect/>
          </a:stretch>
        </p:blipFill>
        <p:spPr>
          <a:xfrm>
            <a:off x="4289295" y="5571317"/>
            <a:ext cx="1127858" cy="1152244"/>
          </a:xfrm>
          <a:prstGeom prst="rect">
            <a:avLst/>
          </a:prstGeom>
        </p:spPr>
      </p:pic>
      <p:sp>
        <p:nvSpPr>
          <p:cNvPr id="21" name="Flowchart: Connector 20">
            <a:extLst>
              <a:ext uri="{FF2B5EF4-FFF2-40B4-BE49-F238E27FC236}">
                <a16:creationId xmlns:a16="http://schemas.microsoft.com/office/drawing/2014/main" id="{274E9F67-79DC-B6F4-9462-FC185FD81291}"/>
              </a:ext>
            </a:extLst>
          </p:cNvPr>
          <p:cNvSpPr/>
          <p:nvPr/>
        </p:nvSpPr>
        <p:spPr>
          <a:xfrm>
            <a:off x="4142756" y="648584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69228585-CB6A-7DAC-7176-CBC2955A0B82}"/>
              </a:ext>
            </a:extLst>
          </p:cNvPr>
          <p:cNvPicPr>
            <a:picLocks noChangeAspect="1"/>
          </p:cNvPicPr>
          <p:nvPr/>
        </p:nvPicPr>
        <p:blipFill>
          <a:blip r:embed="rId5"/>
          <a:srcRect l="15177" t="31496" r="14928" b="39828"/>
          <a:stretch>
            <a:fillRect/>
          </a:stretch>
        </p:blipFill>
        <p:spPr>
          <a:xfrm>
            <a:off x="7789925" y="2054574"/>
            <a:ext cx="2533978" cy="701442"/>
          </a:xfrm>
          <a:prstGeom prst="rect">
            <a:avLst/>
          </a:prstGeom>
        </p:spPr>
      </p:pic>
      <p:pic>
        <p:nvPicPr>
          <p:cNvPr id="3" name="Picture 2">
            <a:extLst>
              <a:ext uri="{FF2B5EF4-FFF2-40B4-BE49-F238E27FC236}">
                <a16:creationId xmlns:a16="http://schemas.microsoft.com/office/drawing/2014/main" id="{2E3B9E71-B8FF-6E5F-9895-C4CA8314D368}"/>
              </a:ext>
            </a:extLst>
          </p:cNvPr>
          <p:cNvPicPr>
            <a:picLocks noChangeAspect="1"/>
          </p:cNvPicPr>
          <p:nvPr/>
        </p:nvPicPr>
        <p:blipFill>
          <a:blip r:embed="rId6"/>
          <a:stretch>
            <a:fillRect/>
          </a:stretch>
        </p:blipFill>
        <p:spPr>
          <a:xfrm>
            <a:off x="6217044" y="483562"/>
            <a:ext cx="5474682" cy="2091109"/>
          </a:xfrm>
          <a:prstGeom prst="rect">
            <a:avLst/>
          </a:prstGeom>
        </p:spPr>
      </p:pic>
      <p:pic>
        <p:nvPicPr>
          <p:cNvPr id="6" name="Picture 5">
            <a:extLst>
              <a:ext uri="{FF2B5EF4-FFF2-40B4-BE49-F238E27FC236}">
                <a16:creationId xmlns:a16="http://schemas.microsoft.com/office/drawing/2014/main" id="{A981DEB0-F5D4-770B-1CB1-C5C76645568F}"/>
              </a:ext>
            </a:extLst>
          </p:cNvPr>
          <p:cNvPicPr>
            <a:picLocks noChangeAspect="1"/>
          </p:cNvPicPr>
          <p:nvPr/>
        </p:nvPicPr>
        <p:blipFill>
          <a:blip r:embed="rId7"/>
          <a:stretch>
            <a:fillRect/>
          </a:stretch>
        </p:blipFill>
        <p:spPr>
          <a:xfrm>
            <a:off x="148122" y="1415949"/>
            <a:ext cx="4852409" cy="3757953"/>
          </a:xfrm>
          <a:prstGeom prst="rect">
            <a:avLst/>
          </a:prstGeom>
        </p:spPr>
      </p:pic>
      <p:pic>
        <p:nvPicPr>
          <p:cNvPr id="5" name="Picture 4">
            <a:extLst>
              <a:ext uri="{FF2B5EF4-FFF2-40B4-BE49-F238E27FC236}">
                <a16:creationId xmlns:a16="http://schemas.microsoft.com/office/drawing/2014/main" id="{0D75C9C9-27FE-6870-91BC-F05F4DA203CA}"/>
              </a:ext>
            </a:extLst>
          </p:cNvPr>
          <p:cNvPicPr>
            <a:picLocks noChangeAspect="1"/>
          </p:cNvPicPr>
          <p:nvPr/>
        </p:nvPicPr>
        <p:blipFill>
          <a:blip r:embed="rId8"/>
          <a:stretch>
            <a:fillRect/>
          </a:stretch>
        </p:blipFill>
        <p:spPr>
          <a:xfrm>
            <a:off x="148122" y="1407056"/>
            <a:ext cx="4852409" cy="3766846"/>
          </a:xfrm>
          <a:prstGeom prst="rect">
            <a:avLst/>
          </a:prstGeom>
        </p:spPr>
      </p:pic>
    </p:spTree>
    <p:custDataLst>
      <p:tags r:id="rId1"/>
    </p:custDataLst>
    <p:extLst>
      <p:ext uri="{BB962C8B-B14F-4D97-AF65-F5344CB8AC3E}">
        <p14:creationId xmlns:p14="http://schemas.microsoft.com/office/powerpoint/2010/main" val="943074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a:extLst>
              <a:ext uri="{FF2B5EF4-FFF2-40B4-BE49-F238E27FC236}">
                <a16:creationId xmlns:a16="http://schemas.microsoft.com/office/drawing/2014/main" id="{C1A85275-6D68-860A-B4E5-45A6CFB0B8A7}"/>
              </a:ext>
            </a:extLst>
          </p:cNvPr>
          <p:cNvSpPr/>
          <p:nvPr/>
        </p:nvSpPr>
        <p:spPr>
          <a:xfrm>
            <a:off x="-1801090" y="-360218"/>
            <a:ext cx="7776048" cy="74172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3">
            <a:extLst>
              <a:ext uri="{FF2B5EF4-FFF2-40B4-BE49-F238E27FC236}">
                <a16:creationId xmlns:a16="http://schemas.microsoft.com/office/drawing/2014/main" id="{62310FB4-62BD-857C-B56F-35608FF9B3B1}"/>
              </a:ext>
            </a:extLst>
          </p:cNvPr>
          <p:cNvSpPr>
            <a:spLocks noGrp="1"/>
          </p:cNvSpPr>
          <p:nvPr>
            <p:ph type="title"/>
          </p:nvPr>
        </p:nvSpPr>
        <p:spPr>
          <a:xfrm>
            <a:off x="3460994" y="81595"/>
            <a:ext cx="10045907" cy="1143000"/>
          </a:xfrm>
        </p:spPr>
        <p:txBody>
          <a:bodyPr>
            <a:noAutofit/>
          </a:bodyPr>
          <a:lstStyle/>
          <a:p>
            <a:r>
              <a:rPr lang="en-US" sz="7800" dirty="0"/>
              <a:t>Supper Transport Record</a:t>
            </a:r>
          </a:p>
        </p:txBody>
      </p:sp>
      <p:sp>
        <p:nvSpPr>
          <p:cNvPr id="27" name="Rectangle 26">
            <a:extLst>
              <a:ext uri="{FF2B5EF4-FFF2-40B4-BE49-F238E27FC236}">
                <a16:creationId xmlns:a16="http://schemas.microsoft.com/office/drawing/2014/main" id="{5850122D-B7A1-22D3-A0F2-CAF188BD3862}"/>
              </a:ext>
            </a:extLst>
          </p:cNvPr>
          <p:cNvSpPr/>
          <p:nvPr/>
        </p:nvSpPr>
        <p:spPr>
          <a:xfrm>
            <a:off x="6063903" y="5893866"/>
            <a:ext cx="5947878" cy="984885"/>
          </a:xfrm>
          <a:prstGeom prst="rect">
            <a:avLst/>
          </a:prstGeom>
        </p:spPr>
        <p:txBody>
          <a:bodyPr wrap="square">
            <a:spAutoFit/>
          </a:bodyPr>
          <a:lstStyle/>
          <a:p>
            <a:pPr marL="342900" marR="0" lvl="2" indent="-342900" algn="l" defTabSz="457200" rtl="0" eaLnBrk="1" fontAlgn="auto" latinLnBrk="0" hangingPunct="1">
              <a:lnSpc>
                <a:spcPct val="90000"/>
              </a:lnSpc>
              <a:spcBef>
                <a:spcPct val="20000"/>
              </a:spcBef>
              <a:spcAft>
                <a:spcPts val="0"/>
              </a:spcAft>
              <a:buClr>
                <a:schemeClr val="bg1"/>
              </a:buClr>
              <a:buSzTx/>
              <a:buFont typeface="Wingdings" panose="05000000000000000000" pitchFamily="2" charset="2"/>
              <a:buChar char="Ø"/>
              <a:tabLst/>
              <a:defRPr/>
            </a:pPr>
            <a:r>
              <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rPr>
              <a:t>FSM will sign once record is returned. Signifying all fields have been properly filled. </a:t>
            </a:r>
          </a:p>
          <a:p>
            <a:pPr marL="342900" marR="0" lvl="2" indent="-342900" algn="l" defTabSz="457200" rtl="0" eaLnBrk="1" fontAlgn="auto" latinLnBrk="0" hangingPunct="1">
              <a:lnSpc>
                <a:spcPct val="90000"/>
              </a:lnSpc>
              <a:spcBef>
                <a:spcPct val="20000"/>
              </a:spcBef>
              <a:spcAft>
                <a:spcPts val="0"/>
              </a:spcAft>
              <a:buClr>
                <a:schemeClr val="bg1"/>
              </a:buClr>
              <a:buSzTx/>
              <a:buFont typeface="Wingdings" panose="05000000000000000000" pitchFamily="2" charset="2"/>
              <a:buChar char="Ø"/>
              <a:tabLst/>
              <a:defRPr/>
            </a:pPr>
            <a:endParaRPr kumimoji="0" lang="en-US" sz="2000" b="0" i="0" u="none" strike="noStrike" kern="1200" cap="none" spc="0" normalizeH="0" baseline="0" noProof="0" dirty="0">
              <a:ln>
                <a:noFill/>
              </a:ln>
              <a:solidFill>
                <a:schemeClr val="bg1"/>
              </a:solidFill>
              <a:effectLst/>
              <a:uLnTx/>
              <a:uFillTx/>
              <a:latin typeface="Calibri"/>
              <a:ea typeface="+mn-ea"/>
              <a:cs typeface="+mn-cs"/>
            </a:endParaRPr>
          </a:p>
        </p:txBody>
      </p:sp>
      <p:sp>
        <p:nvSpPr>
          <p:cNvPr id="37" name="TextBox 36">
            <a:extLst>
              <a:ext uri="{FF2B5EF4-FFF2-40B4-BE49-F238E27FC236}">
                <a16:creationId xmlns:a16="http://schemas.microsoft.com/office/drawing/2014/main" id="{7BAC8410-E357-49F2-44D4-D4C658B491C9}"/>
              </a:ext>
            </a:extLst>
          </p:cNvPr>
          <p:cNvSpPr txBox="1"/>
          <p:nvPr/>
        </p:nvSpPr>
        <p:spPr>
          <a:xfrm>
            <a:off x="6063903" y="3558625"/>
            <a:ext cx="5762716" cy="1631216"/>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solidFill>
                  <a:schemeClr val="bg1"/>
                </a:solidFill>
                <a:latin typeface="Century Gothic" panose="020B0502020202020204" pitchFamily="34" charset="0"/>
              </a:rPr>
              <a:t>Once received ASP staff will then fill column 4 - 9 and the number in attendance at the top of the form. (this includes taking the temperature of each item) </a:t>
            </a:r>
          </a:p>
        </p:txBody>
      </p:sp>
      <p:sp>
        <p:nvSpPr>
          <p:cNvPr id="44" name="TextBox 43">
            <a:extLst>
              <a:ext uri="{FF2B5EF4-FFF2-40B4-BE49-F238E27FC236}">
                <a16:creationId xmlns:a16="http://schemas.microsoft.com/office/drawing/2014/main" id="{87FA2E4B-1518-8996-5D24-43DB3847C56B}"/>
              </a:ext>
            </a:extLst>
          </p:cNvPr>
          <p:cNvSpPr txBox="1"/>
          <p:nvPr/>
        </p:nvSpPr>
        <p:spPr>
          <a:xfrm>
            <a:off x="6063903" y="5148497"/>
            <a:ext cx="5677966" cy="707886"/>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solidFill>
                  <a:schemeClr val="bg1"/>
                </a:solidFill>
                <a:latin typeface="Century Gothic" panose="020B0502020202020204" pitchFamily="34" charset="0"/>
              </a:rPr>
              <a:t>ASP coordinator must sign at the end of service before returning transport record. </a:t>
            </a:r>
          </a:p>
        </p:txBody>
      </p:sp>
      <p:pic>
        <p:nvPicPr>
          <p:cNvPr id="6" name="Picture 5">
            <a:extLst>
              <a:ext uri="{FF2B5EF4-FFF2-40B4-BE49-F238E27FC236}">
                <a16:creationId xmlns:a16="http://schemas.microsoft.com/office/drawing/2014/main" id="{3C650974-88DB-F394-5730-9A3F03CEE748}"/>
              </a:ext>
            </a:extLst>
          </p:cNvPr>
          <p:cNvPicPr>
            <a:picLocks noChangeAspect="1"/>
          </p:cNvPicPr>
          <p:nvPr/>
        </p:nvPicPr>
        <p:blipFill>
          <a:blip r:embed="rId4"/>
          <a:stretch>
            <a:fillRect/>
          </a:stretch>
        </p:blipFill>
        <p:spPr>
          <a:xfrm>
            <a:off x="148122" y="1407056"/>
            <a:ext cx="4852409" cy="3766846"/>
          </a:xfrm>
          <a:prstGeom prst="rect">
            <a:avLst/>
          </a:prstGeom>
        </p:spPr>
      </p:pic>
      <p:pic>
        <p:nvPicPr>
          <p:cNvPr id="17" name="Picture 16">
            <a:extLst>
              <a:ext uri="{FF2B5EF4-FFF2-40B4-BE49-F238E27FC236}">
                <a16:creationId xmlns:a16="http://schemas.microsoft.com/office/drawing/2014/main" id="{B0A97B6D-6715-7F8C-18D3-771CAF3F8C74}"/>
              </a:ext>
            </a:extLst>
          </p:cNvPr>
          <p:cNvPicPr>
            <a:picLocks noChangeAspect="1"/>
          </p:cNvPicPr>
          <p:nvPr/>
        </p:nvPicPr>
        <p:blipFill>
          <a:blip r:embed="rId5"/>
          <a:stretch>
            <a:fillRect/>
          </a:stretch>
        </p:blipFill>
        <p:spPr>
          <a:xfrm>
            <a:off x="4289295" y="5571317"/>
            <a:ext cx="1127858" cy="1152244"/>
          </a:xfrm>
          <a:prstGeom prst="rect">
            <a:avLst/>
          </a:prstGeom>
        </p:spPr>
      </p:pic>
      <p:sp>
        <p:nvSpPr>
          <p:cNvPr id="21" name="Flowchart: Connector 20">
            <a:extLst>
              <a:ext uri="{FF2B5EF4-FFF2-40B4-BE49-F238E27FC236}">
                <a16:creationId xmlns:a16="http://schemas.microsoft.com/office/drawing/2014/main" id="{54A72801-BA61-B31C-0DF7-4AA5F640ACFA}"/>
              </a:ext>
            </a:extLst>
          </p:cNvPr>
          <p:cNvSpPr/>
          <p:nvPr/>
        </p:nvSpPr>
        <p:spPr>
          <a:xfrm>
            <a:off x="4142756" y="648584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A1ED9E2-0CB8-39F4-6349-247EAD17816A}"/>
              </a:ext>
            </a:extLst>
          </p:cNvPr>
          <p:cNvSpPr/>
          <p:nvPr/>
        </p:nvSpPr>
        <p:spPr>
          <a:xfrm>
            <a:off x="338667" y="1871738"/>
            <a:ext cx="4546600" cy="177195"/>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F25348E-423E-8E12-56FE-303F3F8E3C81}"/>
              </a:ext>
            </a:extLst>
          </p:cNvPr>
          <p:cNvSpPr/>
          <p:nvPr/>
        </p:nvSpPr>
        <p:spPr>
          <a:xfrm>
            <a:off x="306624" y="2569155"/>
            <a:ext cx="4546600" cy="1388534"/>
          </a:xfrm>
          <a:custGeom>
            <a:avLst/>
            <a:gdLst>
              <a:gd name="csX0" fmla="*/ 2319866 w 4546600"/>
              <a:gd name="csY0" fmla="*/ 0 h 1388534"/>
              <a:gd name="csX1" fmla="*/ 4546600 w 4546600"/>
              <a:gd name="csY1" fmla="*/ 0 h 1388534"/>
              <a:gd name="csX2" fmla="*/ 4546600 w 4546600"/>
              <a:gd name="csY2" fmla="*/ 1388534 h 1388534"/>
              <a:gd name="csX3" fmla="*/ 0 w 4546600"/>
              <a:gd name="csY3" fmla="*/ 1388534 h 1388534"/>
              <a:gd name="csX4" fmla="*/ 0 w 4546600"/>
              <a:gd name="csY4" fmla="*/ 1242767 h 1388534"/>
              <a:gd name="csX5" fmla="*/ 2319866 w 4546600"/>
              <a:gd name="csY5" fmla="*/ 1242767 h 1388534"/>
            </a:gdLst>
            <a:ahLst/>
            <a:cxnLst>
              <a:cxn ang="0">
                <a:pos x="csX0" y="csY0"/>
              </a:cxn>
              <a:cxn ang="0">
                <a:pos x="csX1" y="csY1"/>
              </a:cxn>
              <a:cxn ang="0">
                <a:pos x="csX2" y="csY2"/>
              </a:cxn>
              <a:cxn ang="0">
                <a:pos x="csX3" y="csY3"/>
              </a:cxn>
              <a:cxn ang="0">
                <a:pos x="csX4" y="csY4"/>
              </a:cxn>
              <a:cxn ang="0">
                <a:pos x="csX5" y="csY5"/>
              </a:cxn>
            </a:cxnLst>
            <a:rect l="l" t="t" r="r" b="b"/>
            <a:pathLst>
              <a:path w="4546600" h="1388534">
                <a:moveTo>
                  <a:pt x="2319866" y="0"/>
                </a:moveTo>
                <a:lnTo>
                  <a:pt x="4546600" y="0"/>
                </a:lnTo>
                <a:lnTo>
                  <a:pt x="4546600" y="1388534"/>
                </a:lnTo>
                <a:lnTo>
                  <a:pt x="0" y="1388534"/>
                </a:lnTo>
                <a:lnTo>
                  <a:pt x="0" y="1242767"/>
                </a:lnTo>
                <a:lnTo>
                  <a:pt x="2319866" y="1242767"/>
                </a:lnTo>
                <a:close/>
              </a:path>
            </a:pathLst>
          </a:custGeom>
          <a:noFill/>
          <a:ln w="28575"/>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12" name="Rectangle 11">
            <a:extLst>
              <a:ext uri="{FF2B5EF4-FFF2-40B4-BE49-F238E27FC236}">
                <a16:creationId xmlns:a16="http://schemas.microsoft.com/office/drawing/2014/main" id="{D9D605BB-5FF9-339F-ABF4-F662F9B7E09A}"/>
              </a:ext>
            </a:extLst>
          </p:cNvPr>
          <p:cNvSpPr/>
          <p:nvPr/>
        </p:nvSpPr>
        <p:spPr>
          <a:xfrm>
            <a:off x="6063903" y="1382004"/>
            <a:ext cx="5947878" cy="1200329"/>
          </a:xfrm>
          <a:prstGeom prst="rect">
            <a:avLst/>
          </a:prstGeom>
        </p:spPr>
        <p:txBody>
          <a:bodyPr wrap="square">
            <a:spAutoFit/>
          </a:bodyPr>
          <a:lstStyle/>
          <a:p>
            <a:pPr marL="342900" marR="0" lvl="2" indent="-342900" algn="l" defTabSz="457200" rtl="0" eaLnBrk="1" fontAlgn="auto" latinLnBrk="0" hangingPunct="1">
              <a:lnSpc>
                <a:spcPct val="90000"/>
              </a:lnSpc>
              <a:spcBef>
                <a:spcPct val="20000"/>
              </a:spcBef>
              <a:spcAft>
                <a:spcPts val="0"/>
              </a:spcAft>
              <a:buClr>
                <a:schemeClr val="bg1"/>
              </a:buClr>
              <a:buSzTx/>
              <a:buFont typeface="Wingdings" panose="05000000000000000000" pitchFamily="2" charset="2"/>
              <a:buChar char="Ø"/>
              <a:tabLst/>
              <a:defRPr/>
            </a:pPr>
            <a:r>
              <a:rPr kumimoji="0" lang="en-US" sz="2000" i="0" u="none" strike="noStrike" kern="1200" cap="none" spc="0" normalizeH="0" baseline="0" noProof="0" dirty="0">
                <a:ln>
                  <a:noFill/>
                </a:ln>
                <a:solidFill>
                  <a:schemeClr val="bg1"/>
                </a:solidFill>
                <a:effectLst/>
                <a:uLnTx/>
                <a:uFillTx/>
                <a:latin typeface="Century Gothic" panose="020B0502020202020204" pitchFamily="34" charset="0"/>
              </a:rPr>
              <a:t>FSM or designee will </a:t>
            </a:r>
            <a:r>
              <a:rPr lang="en-US" sz="2000" noProof="0" dirty="0">
                <a:solidFill>
                  <a:schemeClr val="bg1"/>
                </a:solidFill>
                <a:latin typeface="Century Gothic" panose="020B0502020202020204" pitchFamily="34" charset="0"/>
              </a:rPr>
              <a:t>fill </a:t>
            </a:r>
            <a:r>
              <a:rPr kumimoji="0" lang="en-US" sz="2000" i="0" u="none" strike="noStrike" kern="1200" cap="none" spc="0" normalizeH="0" baseline="0" noProof="0" dirty="0">
                <a:ln>
                  <a:noFill/>
                </a:ln>
                <a:solidFill>
                  <a:schemeClr val="bg1"/>
                </a:solidFill>
                <a:effectLst/>
                <a:uLnTx/>
                <a:uFillTx/>
                <a:latin typeface="Century Gothic" panose="020B0502020202020204" pitchFamily="34" charset="0"/>
              </a:rPr>
              <a:t>the header with school name, location code, program, date,</a:t>
            </a:r>
            <a:r>
              <a:rPr kumimoji="0" lang="en-US" sz="2000" i="0" u="none" strike="noStrike" kern="1200" cap="none" spc="0" normalizeH="0" noProof="0" dirty="0">
                <a:ln>
                  <a:noFill/>
                </a:ln>
                <a:solidFill>
                  <a:schemeClr val="bg1"/>
                </a:solidFill>
                <a:effectLst/>
                <a:uLnTx/>
                <a:uFillTx/>
                <a:latin typeface="Century Gothic" panose="020B0502020202020204" pitchFamily="34" charset="0"/>
              </a:rPr>
              <a:t> </a:t>
            </a:r>
            <a:r>
              <a:rPr kumimoji="0" lang="en-US" sz="2000" i="0" u="none" strike="noStrike" kern="1200" cap="none" spc="0" normalizeH="0" baseline="0" noProof="0" dirty="0">
                <a:ln>
                  <a:noFill/>
                </a:ln>
                <a:solidFill>
                  <a:schemeClr val="bg1"/>
                </a:solidFill>
                <a:effectLst/>
                <a:uLnTx/>
                <a:uFillTx/>
                <a:latin typeface="Century Gothic" panose="020B0502020202020204" pitchFamily="34" charset="0"/>
              </a:rPr>
              <a:t>program organization, and designated eating area.</a:t>
            </a:r>
          </a:p>
        </p:txBody>
      </p:sp>
      <p:sp>
        <p:nvSpPr>
          <p:cNvPr id="2" name="Rectangle 1">
            <a:extLst>
              <a:ext uri="{FF2B5EF4-FFF2-40B4-BE49-F238E27FC236}">
                <a16:creationId xmlns:a16="http://schemas.microsoft.com/office/drawing/2014/main" id="{CB5F257B-9BE4-6EF1-8C8E-913893068F78}"/>
              </a:ext>
            </a:extLst>
          </p:cNvPr>
          <p:cNvSpPr/>
          <p:nvPr/>
        </p:nvSpPr>
        <p:spPr>
          <a:xfrm>
            <a:off x="338667" y="2048934"/>
            <a:ext cx="4546600" cy="284470"/>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B591E9AB-95C8-944A-B23F-33936D3E0068}"/>
              </a:ext>
            </a:extLst>
          </p:cNvPr>
          <p:cNvCxnSpPr>
            <a:cxnSpLocks/>
          </p:cNvCxnSpPr>
          <p:nvPr/>
        </p:nvCxnSpPr>
        <p:spPr>
          <a:xfrm flipH="1">
            <a:off x="5000531" y="1943042"/>
            <a:ext cx="1358742" cy="390361"/>
          </a:xfrm>
          <a:prstGeom prst="straightConnector1">
            <a:avLst/>
          </a:prstGeom>
          <a:ln w="38100">
            <a:tailEnd type="triangle"/>
          </a:ln>
        </p:spPr>
        <p:style>
          <a:lnRef idx="2">
            <a:schemeClr val="accent6"/>
          </a:lnRef>
          <a:fillRef idx="0">
            <a:schemeClr val="accent6"/>
          </a:fillRef>
          <a:effectRef idx="1">
            <a:schemeClr val="accent6"/>
          </a:effectRef>
          <a:fontRef idx="minor">
            <a:schemeClr val="tx1"/>
          </a:fontRef>
        </p:style>
      </p:cxnSp>
      <p:sp>
        <p:nvSpPr>
          <p:cNvPr id="18" name="TextBox 17">
            <a:extLst>
              <a:ext uri="{FF2B5EF4-FFF2-40B4-BE49-F238E27FC236}">
                <a16:creationId xmlns:a16="http://schemas.microsoft.com/office/drawing/2014/main" id="{552E7E3D-5882-2B93-32BB-C1A8584EFF92}"/>
              </a:ext>
            </a:extLst>
          </p:cNvPr>
          <p:cNvSpPr txBox="1"/>
          <p:nvPr/>
        </p:nvSpPr>
        <p:spPr>
          <a:xfrm>
            <a:off x="6063903" y="3088899"/>
            <a:ext cx="5947878" cy="369332"/>
          </a:xfrm>
          <a:prstGeom prst="rect">
            <a:avLst/>
          </a:prstGeom>
          <a:noFill/>
        </p:spPr>
        <p:txBody>
          <a:bodyPr wrap="square">
            <a:spAutoFit/>
          </a:bodyPr>
          <a:lstStyle/>
          <a:p>
            <a:pPr marL="342900" marR="0" lvl="2" indent="-342900" algn="l" defTabSz="457200" rtl="0" eaLnBrk="1" fontAlgn="auto" latinLnBrk="0" hangingPunct="1">
              <a:lnSpc>
                <a:spcPct val="90000"/>
              </a:lnSpc>
              <a:spcBef>
                <a:spcPct val="20000"/>
              </a:spcBef>
              <a:spcAft>
                <a:spcPts val="0"/>
              </a:spcAft>
              <a:buClr>
                <a:schemeClr val="bg1"/>
              </a:buClr>
              <a:buSzTx/>
              <a:buFont typeface="Wingdings" panose="05000000000000000000" pitchFamily="2" charset="2"/>
              <a:buChar char="Ø"/>
              <a:tabLst/>
              <a:defRPr/>
            </a:pPr>
            <a:r>
              <a:rPr lang="en-US" sz="2000" dirty="0">
                <a:solidFill>
                  <a:schemeClr val="bg1"/>
                </a:solidFill>
                <a:latin typeface="Century Gothic" panose="020B0502020202020204" pitchFamily="34" charset="0"/>
              </a:rPr>
              <a:t>FSM or designee will fill column 1, 2 and 3. </a:t>
            </a:r>
            <a:endPar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3" name="Rectangle 2">
            <a:extLst>
              <a:ext uri="{FF2B5EF4-FFF2-40B4-BE49-F238E27FC236}">
                <a16:creationId xmlns:a16="http://schemas.microsoft.com/office/drawing/2014/main" id="{7F164C9F-A733-D6DD-7E61-FC5125D0510E}"/>
              </a:ext>
            </a:extLst>
          </p:cNvPr>
          <p:cNvSpPr/>
          <p:nvPr/>
        </p:nvSpPr>
        <p:spPr>
          <a:xfrm>
            <a:off x="338667" y="2582333"/>
            <a:ext cx="2319866" cy="1286934"/>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EED291BB-B62C-6790-4F10-00A5EBD8FC6F}"/>
              </a:ext>
            </a:extLst>
          </p:cNvPr>
          <p:cNvCxnSpPr>
            <a:cxnSpLocks/>
            <a:stCxn id="18" idx="1"/>
          </p:cNvCxnSpPr>
          <p:nvPr/>
        </p:nvCxnSpPr>
        <p:spPr>
          <a:xfrm flipH="1" flipV="1">
            <a:off x="2690576" y="3069151"/>
            <a:ext cx="3373327" cy="204414"/>
          </a:xfrm>
          <a:prstGeom prst="straightConnector1">
            <a:avLst/>
          </a:prstGeom>
          <a:ln w="38100">
            <a:tailEnd type="triangle"/>
          </a:ln>
        </p:spPr>
        <p:style>
          <a:lnRef idx="2">
            <a:schemeClr val="accent6"/>
          </a:lnRef>
          <a:fillRef idx="0">
            <a:schemeClr val="accent6"/>
          </a:fillRef>
          <a:effectRef idx="1">
            <a:schemeClr val="accent6"/>
          </a:effectRef>
          <a:fontRef idx="minor">
            <a:schemeClr val="tx1"/>
          </a:fontRef>
        </p:style>
      </p:cxnSp>
      <p:cxnSp>
        <p:nvCxnSpPr>
          <p:cNvPr id="22" name="Straight Arrow Connector 21">
            <a:extLst>
              <a:ext uri="{FF2B5EF4-FFF2-40B4-BE49-F238E27FC236}">
                <a16:creationId xmlns:a16="http://schemas.microsoft.com/office/drawing/2014/main" id="{A8D9EB64-5B08-08EA-D806-5D270193D9A7}"/>
              </a:ext>
            </a:extLst>
          </p:cNvPr>
          <p:cNvCxnSpPr>
            <a:cxnSpLocks/>
          </p:cNvCxnSpPr>
          <p:nvPr/>
        </p:nvCxnSpPr>
        <p:spPr>
          <a:xfrm flipH="1" flipV="1">
            <a:off x="4885267" y="3606800"/>
            <a:ext cx="1474006" cy="547510"/>
          </a:xfrm>
          <a:prstGeom prst="straightConnector1">
            <a:avLst/>
          </a:prstGeom>
          <a:ln w="38100">
            <a:tailEnd type="triangle"/>
          </a:ln>
        </p:spPr>
        <p:style>
          <a:lnRef idx="2">
            <a:schemeClr val="accent6"/>
          </a:lnRef>
          <a:fillRef idx="0">
            <a:schemeClr val="accent6"/>
          </a:fillRef>
          <a:effectRef idx="1">
            <a:schemeClr val="accent6"/>
          </a:effectRef>
          <a:fontRef idx="minor">
            <a:schemeClr val="tx1"/>
          </a:fontRef>
        </p:style>
      </p:cxnSp>
      <p:cxnSp>
        <p:nvCxnSpPr>
          <p:cNvPr id="25" name="Connector: Elbow 24">
            <a:extLst>
              <a:ext uri="{FF2B5EF4-FFF2-40B4-BE49-F238E27FC236}">
                <a16:creationId xmlns:a16="http://schemas.microsoft.com/office/drawing/2014/main" id="{3CF1B052-99D2-B627-AD35-CCEF8B04F4A1}"/>
              </a:ext>
            </a:extLst>
          </p:cNvPr>
          <p:cNvCxnSpPr>
            <a:cxnSpLocks/>
          </p:cNvCxnSpPr>
          <p:nvPr/>
        </p:nvCxnSpPr>
        <p:spPr>
          <a:xfrm rot="16200000" flipV="1">
            <a:off x="4359463" y="2484423"/>
            <a:ext cx="2031114" cy="915418"/>
          </a:xfrm>
          <a:prstGeom prst="bentConnector3">
            <a:avLst>
              <a:gd name="adj1" fmla="val 101116"/>
            </a:avLst>
          </a:prstGeom>
          <a:ln w="38100">
            <a:tailEnd type="triangle"/>
          </a:ln>
        </p:spPr>
        <p:style>
          <a:lnRef idx="2">
            <a:schemeClr val="accent6"/>
          </a:lnRef>
          <a:fillRef idx="0">
            <a:schemeClr val="accent6"/>
          </a:fillRef>
          <a:effectRef idx="1">
            <a:schemeClr val="accent6"/>
          </a:effectRef>
          <a:fontRef idx="minor">
            <a:schemeClr val="tx1"/>
          </a:fontRef>
        </p:style>
      </p:cxnSp>
      <p:sp>
        <p:nvSpPr>
          <p:cNvPr id="30" name="TextBox 29">
            <a:extLst>
              <a:ext uri="{FF2B5EF4-FFF2-40B4-BE49-F238E27FC236}">
                <a16:creationId xmlns:a16="http://schemas.microsoft.com/office/drawing/2014/main" id="{C8644EBD-26F0-0BBA-2206-AFE3840AF62A}"/>
              </a:ext>
            </a:extLst>
          </p:cNvPr>
          <p:cNvSpPr txBox="1"/>
          <p:nvPr/>
        </p:nvSpPr>
        <p:spPr>
          <a:xfrm>
            <a:off x="3233701" y="4053425"/>
            <a:ext cx="1572866" cy="523220"/>
          </a:xfrm>
          <a:prstGeom prst="rect">
            <a:avLst/>
          </a:prstGeom>
          <a:noFill/>
        </p:spPr>
        <p:txBody>
          <a:bodyPr wrap="none" rtlCol="0">
            <a:spAutoFit/>
          </a:bodyPr>
          <a:lstStyle/>
          <a:p>
            <a:r>
              <a:rPr lang="en-US" sz="2800" dirty="0">
                <a:solidFill>
                  <a:srgbClr val="FF0000"/>
                </a:solidFill>
                <a:latin typeface="Cochocib Script Latin Pro" panose="02000503000000020003" pitchFamily="2" charset="0"/>
              </a:rPr>
              <a:t>Chloe Bailey</a:t>
            </a:r>
          </a:p>
        </p:txBody>
      </p:sp>
      <p:sp>
        <p:nvSpPr>
          <p:cNvPr id="31" name="TextBox 30">
            <a:extLst>
              <a:ext uri="{FF2B5EF4-FFF2-40B4-BE49-F238E27FC236}">
                <a16:creationId xmlns:a16="http://schemas.microsoft.com/office/drawing/2014/main" id="{EC0FFA73-AAD5-9735-5180-8FAA9383CF6E}"/>
              </a:ext>
            </a:extLst>
          </p:cNvPr>
          <p:cNvSpPr txBox="1"/>
          <p:nvPr/>
        </p:nvSpPr>
        <p:spPr>
          <a:xfrm>
            <a:off x="759460" y="4063571"/>
            <a:ext cx="1425390" cy="461665"/>
          </a:xfrm>
          <a:prstGeom prst="rect">
            <a:avLst/>
          </a:prstGeom>
          <a:noFill/>
        </p:spPr>
        <p:txBody>
          <a:bodyPr wrap="none" rtlCol="0">
            <a:spAutoFit/>
          </a:bodyPr>
          <a:lstStyle/>
          <a:p>
            <a:r>
              <a:rPr lang="en-US" sz="2400" dirty="0">
                <a:solidFill>
                  <a:srgbClr val="FF0000"/>
                </a:solidFill>
                <a:latin typeface="Kunstler Script" panose="030304020206070D0D06" pitchFamily="66" charset="0"/>
              </a:rPr>
              <a:t>Halle Bailey</a:t>
            </a:r>
          </a:p>
        </p:txBody>
      </p:sp>
      <p:sp>
        <p:nvSpPr>
          <p:cNvPr id="32" name="TextBox 31">
            <a:extLst>
              <a:ext uri="{FF2B5EF4-FFF2-40B4-BE49-F238E27FC236}">
                <a16:creationId xmlns:a16="http://schemas.microsoft.com/office/drawing/2014/main" id="{431A4E08-3343-B161-7661-E7100983BBBD}"/>
              </a:ext>
            </a:extLst>
          </p:cNvPr>
          <p:cNvSpPr txBox="1"/>
          <p:nvPr/>
        </p:nvSpPr>
        <p:spPr>
          <a:xfrm>
            <a:off x="6063903" y="2625687"/>
            <a:ext cx="4092786" cy="400110"/>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solidFill>
                  <a:schemeClr val="bg1"/>
                </a:solidFill>
                <a:latin typeface="Century Gothic" panose="020B0502020202020204" pitchFamily="34" charset="0"/>
              </a:rPr>
              <a:t>FSM will circle the meal type</a:t>
            </a:r>
          </a:p>
        </p:txBody>
      </p:sp>
      <p:sp>
        <p:nvSpPr>
          <p:cNvPr id="36" name="Rectangle 35">
            <a:extLst>
              <a:ext uri="{FF2B5EF4-FFF2-40B4-BE49-F238E27FC236}">
                <a16:creationId xmlns:a16="http://schemas.microsoft.com/office/drawing/2014/main" id="{277A9BDF-E350-1912-5452-E17E6ED61EF9}"/>
              </a:ext>
            </a:extLst>
          </p:cNvPr>
          <p:cNvSpPr/>
          <p:nvPr/>
        </p:nvSpPr>
        <p:spPr>
          <a:xfrm>
            <a:off x="338667" y="2333404"/>
            <a:ext cx="4546600" cy="200604"/>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06E7BB1A-BE2E-35DB-D2B7-E76D49813F4C}"/>
              </a:ext>
            </a:extLst>
          </p:cNvPr>
          <p:cNvCxnSpPr>
            <a:cxnSpLocks/>
            <a:stCxn id="32" idx="1"/>
          </p:cNvCxnSpPr>
          <p:nvPr/>
        </p:nvCxnSpPr>
        <p:spPr>
          <a:xfrm flipH="1" flipV="1">
            <a:off x="4954824" y="2476794"/>
            <a:ext cx="1109079" cy="348948"/>
          </a:xfrm>
          <a:prstGeom prst="straightConnector1">
            <a:avLst/>
          </a:prstGeom>
          <a:ln w="38100">
            <a:tailEnd type="triangle"/>
          </a:ln>
        </p:spPr>
        <p:style>
          <a:lnRef idx="2">
            <a:schemeClr val="accent6"/>
          </a:lnRef>
          <a:fillRef idx="0">
            <a:schemeClr val="accent6"/>
          </a:fillRef>
          <a:effectRef idx="1">
            <a:schemeClr val="accent6"/>
          </a:effectRef>
          <a:fontRef idx="minor">
            <a:schemeClr val="tx1"/>
          </a:fontRef>
        </p:style>
      </p:cxnSp>
    </p:spTree>
    <p:custDataLst>
      <p:tags r:id="rId1"/>
    </p:custDataLst>
    <p:extLst>
      <p:ext uri="{BB962C8B-B14F-4D97-AF65-F5344CB8AC3E}">
        <p14:creationId xmlns:p14="http://schemas.microsoft.com/office/powerpoint/2010/main" val="2627154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righ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par>
                          <p:cTn id="23" fill="hold">
                            <p:stCondLst>
                              <p:cond delay="0"/>
                            </p:stCondLst>
                            <p:childTnLst>
                              <p:par>
                                <p:cTn id="24" presetID="22" presetClass="entr" presetSubtype="2" fill="hold" nodeType="after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right)">
                                      <p:cBhvr>
                                        <p:cTn id="26" dur="500"/>
                                        <p:tgtEl>
                                          <p:spTgt spid="38"/>
                                        </p:tgtEl>
                                      </p:cBhvr>
                                    </p:animEffect>
                                  </p:childTnLst>
                                </p:cTn>
                              </p:par>
                            </p:childTnLst>
                          </p:cTn>
                        </p:par>
                        <p:par>
                          <p:cTn id="27" fill="hold">
                            <p:stCondLst>
                              <p:cond delay="500"/>
                            </p:stCondLst>
                            <p:childTnLst>
                              <p:par>
                                <p:cTn id="28" presetID="22" presetClass="entr" presetSubtype="2"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right)">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8"/>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36"/>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par>
                          <p:cTn id="39" fill="hold">
                            <p:stCondLst>
                              <p:cond delay="0"/>
                            </p:stCondLst>
                            <p:childTnLst>
                              <p:par>
                                <p:cTn id="40" presetID="22" presetClass="entr" presetSubtype="2"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right)">
                                      <p:cBhvr>
                                        <p:cTn id="42" dur="500"/>
                                        <p:tgtEl>
                                          <p:spTgt spid="15"/>
                                        </p:tgtEl>
                                      </p:cBhvr>
                                    </p:animEffect>
                                  </p:childTnLst>
                                </p:cTn>
                              </p:par>
                            </p:childTnLst>
                          </p:cTn>
                        </p:par>
                        <p:par>
                          <p:cTn id="43" fill="hold">
                            <p:stCondLst>
                              <p:cond delay="500"/>
                            </p:stCondLst>
                            <p:childTnLst>
                              <p:par>
                                <p:cTn id="44" presetID="22" presetClass="entr" presetSubtype="2"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right)">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5"/>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3"/>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par>
                          <p:cTn id="55" fill="hold">
                            <p:stCondLst>
                              <p:cond delay="0"/>
                            </p:stCondLst>
                            <p:childTnLst>
                              <p:par>
                                <p:cTn id="56" presetID="22" presetClass="entr" presetSubtype="2" fill="hold" nodeType="after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right)">
                                      <p:cBhvr>
                                        <p:cTn id="58" dur="500"/>
                                        <p:tgtEl>
                                          <p:spTgt spid="22"/>
                                        </p:tgtEl>
                                      </p:cBhvr>
                                    </p:animEffect>
                                  </p:childTnLst>
                                </p:cTn>
                              </p:par>
                              <p:par>
                                <p:cTn id="59" presetID="22" presetClass="entr" presetSubtype="4" fill="hold" nodeType="withEffect">
                                  <p:stCondLst>
                                    <p:cond delay="500"/>
                                  </p:stCondLst>
                                  <p:childTnLst>
                                    <p:set>
                                      <p:cBhvr>
                                        <p:cTn id="60" dur="1" fill="hold">
                                          <p:stCondLst>
                                            <p:cond delay="0"/>
                                          </p:stCondLst>
                                        </p:cTn>
                                        <p:tgtEl>
                                          <p:spTgt spid="25"/>
                                        </p:tgtEl>
                                        <p:attrNameLst>
                                          <p:attrName>style.visibility</p:attrName>
                                        </p:attrNameLst>
                                      </p:cBhvr>
                                      <p:to>
                                        <p:strVal val="visible"/>
                                      </p:to>
                                    </p:set>
                                    <p:animEffect transition="in" filter="wipe(down)">
                                      <p:cBhvr>
                                        <p:cTn id="61" dur="500"/>
                                        <p:tgtEl>
                                          <p:spTgt spid="25"/>
                                        </p:tgtEl>
                                      </p:cBhvr>
                                    </p:animEffect>
                                  </p:childTnLst>
                                </p:cTn>
                              </p:par>
                            </p:childTnLst>
                          </p:cTn>
                        </p:par>
                        <p:par>
                          <p:cTn id="62" fill="hold">
                            <p:stCondLst>
                              <p:cond delay="1000"/>
                            </p:stCondLst>
                            <p:childTnLst>
                              <p:par>
                                <p:cTn id="63" presetID="22" presetClass="entr" presetSubtype="2" fill="hold" grpId="0" nodeType="after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wipe(right)">
                                      <p:cBhvr>
                                        <p:cTn id="65" dur="500"/>
                                        <p:tgtEl>
                                          <p:spTgt spid="9"/>
                                        </p:tgtEl>
                                      </p:cBhvr>
                                    </p:animEffect>
                                  </p:childTnLst>
                                </p:cTn>
                              </p:par>
                              <p:par>
                                <p:cTn id="66" presetID="22" presetClass="entr" presetSubtype="2" fill="hold" grpId="0" nodeType="with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wipe(right)">
                                      <p:cBhvr>
                                        <p:cTn id="68" dur="500"/>
                                        <p:tgtEl>
                                          <p:spTgt spid="5"/>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22"/>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25"/>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9"/>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5"/>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childTnLst>
                          </p:cTn>
                        </p:par>
                        <p:par>
                          <p:cTn id="81" fill="hold">
                            <p:stCondLst>
                              <p:cond delay="0"/>
                            </p:stCondLst>
                            <p:childTnLst>
                              <p:par>
                                <p:cTn id="82" presetID="22" presetClass="entr" presetSubtype="8" fill="hold" grpId="0" nodeType="after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wipe(left)">
                                      <p:cBhvr>
                                        <p:cTn id="84" dur="500"/>
                                        <p:tgtEl>
                                          <p:spTgt spid="30"/>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childTnLst>
                                </p:cTn>
                              </p:par>
                            </p:childTnLst>
                          </p:cTn>
                        </p:par>
                        <p:par>
                          <p:cTn id="89" fill="hold">
                            <p:stCondLst>
                              <p:cond delay="0"/>
                            </p:stCondLst>
                            <p:childTnLst>
                              <p:par>
                                <p:cTn id="90" presetID="22" presetClass="entr" presetSubtype="8" fill="hold" grpId="0" nodeType="after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7" grpId="0"/>
      <p:bldP spid="44" grpId="0"/>
      <p:bldP spid="5" grpId="0" animBg="1"/>
      <p:bldP spid="5" grpId="1" animBg="1"/>
      <p:bldP spid="9" grpId="0" animBg="1"/>
      <p:bldP spid="9" grpId="1" animBg="1"/>
      <p:bldP spid="12" grpId="0"/>
      <p:bldP spid="2" grpId="0" animBg="1"/>
      <p:bldP spid="2" grpId="1" animBg="1"/>
      <p:bldP spid="18" grpId="0"/>
      <p:bldP spid="3" grpId="0" animBg="1"/>
      <p:bldP spid="3" grpId="1" animBg="1"/>
      <p:bldP spid="30" grpId="0"/>
      <p:bldP spid="31" grpId="0"/>
      <p:bldP spid="32" grpId="0"/>
      <p:bldP spid="36" grpId="0" animBg="1"/>
      <p:bldP spid="3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a:extLst>
              <a:ext uri="{FF2B5EF4-FFF2-40B4-BE49-F238E27FC236}">
                <a16:creationId xmlns:a16="http://schemas.microsoft.com/office/drawing/2014/main" id="{10F4A859-5B09-CA3C-0AD0-9FFD57D247C0}"/>
              </a:ext>
            </a:extLst>
          </p:cNvPr>
          <p:cNvSpPr/>
          <p:nvPr/>
        </p:nvSpPr>
        <p:spPr>
          <a:xfrm>
            <a:off x="3987794" y="-1229479"/>
            <a:ext cx="9774890"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Flowchart: Connector 4">
            <a:extLst>
              <a:ext uri="{FF2B5EF4-FFF2-40B4-BE49-F238E27FC236}">
                <a16:creationId xmlns:a16="http://schemas.microsoft.com/office/drawing/2014/main" id="{AA65374F-C907-F00A-0FC9-F4E318860D9B}"/>
              </a:ext>
            </a:extLst>
          </p:cNvPr>
          <p:cNvSpPr/>
          <p:nvPr/>
        </p:nvSpPr>
        <p:spPr>
          <a:xfrm>
            <a:off x="-888783" y="145471"/>
            <a:ext cx="6386757" cy="63710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170EF6F9-7753-1AD7-D309-C988F057DAC7}"/>
              </a:ext>
            </a:extLst>
          </p:cNvPr>
          <p:cNvSpPr/>
          <p:nvPr/>
        </p:nvSpPr>
        <p:spPr>
          <a:xfrm>
            <a:off x="257450" y="5581341"/>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B5134140-C061-2D85-BE17-D06E937166FD}"/>
              </a:ext>
            </a:extLst>
          </p:cNvPr>
          <p:cNvSpPr/>
          <p:nvPr/>
        </p:nvSpPr>
        <p:spPr>
          <a:xfrm>
            <a:off x="1210342" y="6467656"/>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CCF6175A-0A67-FBDE-E963-B73CD5807C86}"/>
              </a:ext>
            </a:extLst>
          </p:cNvPr>
          <p:cNvSpPr>
            <a:spLocks noGrp="1"/>
          </p:cNvSpPr>
          <p:nvPr>
            <p:ph type="title"/>
          </p:nvPr>
        </p:nvSpPr>
        <p:spPr>
          <a:xfrm>
            <a:off x="5051528" y="417049"/>
            <a:ext cx="6590337" cy="1143000"/>
          </a:xfrm>
        </p:spPr>
        <p:txBody>
          <a:bodyPr>
            <a:noAutofit/>
          </a:bodyPr>
          <a:lstStyle/>
          <a:p>
            <a:r>
              <a:rPr lang="en-US" sz="6600" dirty="0">
                <a:solidFill>
                  <a:schemeClr val="tx2">
                    <a:lumMod val="50000"/>
                  </a:schemeClr>
                </a:solidFill>
              </a:rPr>
              <a:t>Meal Components for Supper Meal Kits</a:t>
            </a:r>
          </a:p>
        </p:txBody>
      </p:sp>
      <p:sp>
        <p:nvSpPr>
          <p:cNvPr id="3" name="TextBox 2">
            <a:extLst>
              <a:ext uri="{FF2B5EF4-FFF2-40B4-BE49-F238E27FC236}">
                <a16:creationId xmlns:a16="http://schemas.microsoft.com/office/drawing/2014/main" id="{145A0020-4FD5-6511-667E-68FB55FC92D4}"/>
              </a:ext>
            </a:extLst>
          </p:cNvPr>
          <p:cNvSpPr txBox="1"/>
          <p:nvPr/>
        </p:nvSpPr>
        <p:spPr>
          <a:xfrm>
            <a:off x="5676518" y="2085913"/>
            <a:ext cx="5509913" cy="4355038"/>
          </a:xfrm>
          <a:prstGeom prst="rect">
            <a:avLst/>
          </a:prstGeom>
          <a:noFill/>
        </p:spPr>
        <p:txBody>
          <a:bodyPr wrap="square" rtlCol="0">
            <a:spAutoFit/>
          </a:bodyPr>
          <a:lstStyle/>
          <a:p>
            <a:r>
              <a:rPr lang="en-US" sz="2000" dirty="0">
                <a:solidFill>
                  <a:srgbClr val="10253F"/>
                </a:solidFill>
                <a:latin typeface="Century Gothic" panose="020B0502020202020204" pitchFamily="34" charset="0"/>
              </a:rPr>
              <a:t>The </a:t>
            </a:r>
            <a:r>
              <a:rPr lang="en-US" sz="2000" i="1" dirty="0">
                <a:solidFill>
                  <a:srgbClr val="10253F"/>
                </a:solidFill>
                <a:latin typeface="Century Gothic" panose="020B0502020202020204" pitchFamily="34" charset="0"/>
              </a:rPr>
              <a:t>“Meal Components for Supper Meal Kits” </a:t>
            </a:r>
            <a:r>
              <a:rPr lang="en-US" sz="2000" dirty="0">
                <a:solidFill>
                  <a:srgbClr val="10253F"/>
                </a:solidFill>
                <a:latin typeface="Century Gothic" panose="020B0502020202020204" pitchFamily="34" charset="0"/>
              </a:rPr>
              <a:t>menu is used to detail components of all meal kits served during supper service. </a:t>
            </a:r>
          </a:p>
          <a:p>
            <a:pPr marL="342900" indent="-342900">
              <a:buFont typeface="Arial" panose="020B0604020202020204" pitchFamily="34" charset="0"/>
              <a:buChar char="•"/>
            </a:pPr>
            <a:endParaRPr lang="en-US" sz="1200" dirty="0">
              <a:solidFill>
                <a:srgbClr val="10253F"/>
              </a:solidFill>
              <a:latin typeface="Century Gothic" panose="020B0502020202020204" pitchFamily="34" charset="0"/>
            </a:endParaRPr>
          </a:p>
          <a:p>
            <a:pPr marL="342900" indent="-342900">
              <a:buFont typeface="Wingdings" pitchFamily="2" charset="2"/>
              <a:buChar char="Ø"/>
            </a:pPr>
            <a:r>
              <a:rPr lang="en-US" sz="2000" dirty="0">
                <a:solidFill>
                  <a:srgbClr val="10253F"/>
                </a:solidFill>
                <a:latin typeface="Century Gothic" panose="020B0502020202020204" pitchFamily="34" charset="0"/>
              </a:rPr>
              <a:t>Step 1: Document the meal kit on the “</a:t>
            </a:r>
            <a:r>
              <a:rPr lang="en-US" sz="2000" i="1" dirty="0">
                <a:solidFill>
                  <a:srgbClr val="10253F"/>
                </a:solidFill>
                <a:latin typeface="Century Gothic" panose="020B0502020202020204" pitchFamily="34" charset="0"/>
              </a:rPr>
              <a:t>Daily Transport Record” </a:t>
            </a:r>
            <a:r>
              <a:rPr lang="en-US" sz="2000" dirty="0">
                <a:solidFill>
                  <a:srgbClr val="10253F"/>
                </a:solidFill>
                <a:latin typeface="Century Gothic" panose="020B0502020202020204" pitchFamily="34" charset="0"/>
              </a:rPr>
              <a:t>specifying the meal kits name and catalog number.</a:t>
            </a:r>
          </a:p>
          <a:p>
            <a:pPr marL="342900" indent="-342900">
              <a:buFont typeface="Wingdings" pitchFamily="2" charset="2"/>
              <a:buChar char="Ø"/>
            </a:pPr>
            <a:endParaRPr lang="en-US" sz="500" dirty="0">
              <a:solidFill>
                <a:srgbClr val="10253F"/>
              </a:solidFill>
              <a:latin typeface="Century Gothic" panose="020B0502020202020204" pitchFamily="34" charset="0"/>
            </a:endParaRPr>
          </a:p>
          <a:p>
            <a:pPr marL="342900" indent="-342900">
              <a:buFont typeface="Wingdings" pitchFamily="2" charset="2"/>
              <a:buChar char="Ø"/>
            </a:pPr>
            <a:r>
              <a:rPr lang="en-US" sz="2000" dirty="0">
                <a:solidFill>
                  <a:srgbClr val="10253F"/>
                </a:solidFill>
                <a:latin typeface="Century Gothic" panose="020B0502020202020204" pitchFamily="34" charset="0"/>
              </a:rPr>
              <a:t>Step 2: Staple the “Meal Components for Supper Meal Kits “ menu to the </a:t>
            </a:r>
            <a:r>
              <a:rPr lang="en-US" sz="2000" i="1" dirty="0">
                <a:solidFill>
                  <a:srgbClr val="10253F"/>
                </a:solidFill>
                <a:latin typeface="Century Gothic" panose="020B0502020202020204" pitchFamily="34" charset="0"/>
              </a:rPr>
              <a:t>Daily Transport Record.</a:t>
            </a:r>
          </a:p>
          <a:p>
            <a:pPr marL="914400" lvl="1" indent="-457200">
              <a:buFont typeface="Wingdings" pitchFamily="2" charset="2"/>
              <a:buChar char="Ø"/>
            </a:pPr>
            <a:endParaRPr lang="en-US" sz="2800" dirty="0">
              <a:solidFill>
                <a:srgbClr val="10253F"/>
              </a:solidFill>
              <a:latin typeface="Century Gothic" panose="020B0502020202020204" pitchFamily="34" charset="0"/>
            </a:endParaRPr>
          </a:p>
          <a:p>
            <a:pPr marL="342900" indent="-342900">
              <a:buFont typeface="Wingdings" pitchFamily="2" charset="2"/>
              <a:buChar char="Ø"/>
            </a:pPr>
            <a:r>
              <a:rPr lang="en-US" sz="2000" dirty="0">
                <a:solidFill>
                  <a:srgbClr val="10253F"/>
                </a:solidFill>
                <a:latin typeface="Century Gothic" panose="020B0502020202020204" pitchFamily="34" charset="0"/>
              </a:rPr>
              <a:t>Write all components of each Meal Kit on the “</a:t>
            </a:r>
            <a:r>
              <a:rPr lang="en-US" sz="2000" i="1" dirty="0">
                <a:solidFill>
                  <a:srgbClr val="10253F"/>
                </a:solidFill>
                <a:latin typeface="Century Gothic" panose="020B0502020202020204" pitchFamily="34" charset="0"/>
              </a:rPr>
              <a:t>Daily Transport Record”.  </a:t>
            </a:r>
          </a:p>
          <a:p>
            <a:pPr marL="800100" lvl="1" indent="-342900">
              <a:buFont typeface="Arial" panose="020B0604020202020204" pitchFamily="34" charset="0"/>
              <a:buChar char="•"/>
            </a:pPr>
            <a:endParaRPr lang="en-US" sz="1200" i="1" dirty="0">
              <a:solidFill>
                <a:srgbClr val="10253F"/>
              </a:solidFill>
              <a:latin typeface="Century Gothic" panose="020B0502020202020204" pitchFamily="34" charset="0"/>
            </a:endParaRPr>
          </a:p>
        </p:txBody>
      </p:sp>
      <p:sp>
        <p:nvSpPr>
          <p:cNvPr id="2" name="TextBox 1">
            <a:extLst>
              <a:ext uri="{FF2B5EF4-FFF2-40B4-BE49-F238E27FC236}">
                <a16:creationId xmlns:a16="http://schemas.microsoft.com/office/drawing/2014/main" id="{379D2C91-AE8E-196A-9D40-67611A1C7405}"/>
              </a:ext>
            </a:extLst>
          </p:cNvPr>
          <p:cNvSpPr txBox="1"/>
          <p:nvPr/>
        </p:nvSpPr>
        <p:spPr>
          <a:xfrm>
            <a:off x="7982349" y="5119676"/>
            <a:ext cx="545342" cy="461665"/>
          </a:xfrm>
          <a:prstGeom prst="rect">
            <a:avLst/>
          </a:prstGeom>
          <a:noFill/>
        </p:spPr>
        <p:txBody>
          <a:bodyPr wrap="none" rtlCol="0">
            <a:spAutoFit/>
          </a:bodyPr>
          <a:lstStyle/>
          <a:p>
            <a:r>
              <a:rPr lang="en-US" sz="2400" dirty="0">
                <a:solidFill>
                  <a:srgbClr val="10253F"/>
                </a:solidFill>
                <a:latin typeface="Century Gothic" panose="020B0502020202020204" pitchFamily="34" charset="0"/>
              </a:rPr>
              <a:t>Or</a:t>
            </a:r>
          </a:p>
        </p:txBody>
      </p:sp>
      <p:pic>
        <p:nvPicPr>
          <p:cNvPr id="10" name="Picture 9">
            <a:extLst>
              <a:ext uri="{FF2B5EF4-FFF2-40B4-BE49-F238E27FC236}">
                <a16:creationId xmlns:a16="http://schemas.microsoft.com/office/drawing/2014/main" id="{E2262C72-8A74-049A-7CCF-A4C6BEB02AD3}"/>
              </a:ext>
            </a:extLst>
          </p:cNvPr>
          <p:cNvPicPr>
            <a:picLocks noChangeAspect="1"/>
          </p:cNvPicPr>
          <p:nvPr/>
        </p:nvPicPr>
        <p:blipFill>
          <a:blip r:embed="rId2"/>
          <a:srcRect t="1550"/>
          <a:stretch>
            <a:fillRect/>
          </a:stretch>
        </p:blipFill>
        <p:spPr>
          <a:xfrm>
            <a:off x="537643" y="988549"/>
            <a:ext cx="3533903" cy="4403820"/>
          </a:xfrm>
          <a:prstGeom prst="rect">
            <a:avLst/>
          </a:prstGeom>
        </p:spPr>
      </p:pic>
    </p:spTree>
    <p:extLst>
      <p:ext uri="{BB962C8B-B14F-4D97-AF65-F5344CB8AC3E}">
        <p14:creationId xmlns:p14="http://schemas.microsoft.com/office/powerpoint/2010/main" val="16304707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15196" y="-15462"/>
            <a:ext cx="12207196" cy="1143000"/>
          </a:xfrm>
        </p:spPr>
        <p:txBody>
          <a:bodyPr>
            <a:noAutofit/>
          </a:bodyPr>
          <a:lstStyle/>
          <a:p>
            <a:r>
              <a:rPr lang="en-US" sz="9600" dirty="0"/>
              <a:t>Counting and Claiming Forms</a:t>
            </a:r>
          </a:p>
        </p:txBody>
      </p:sp>
      <p:grpSp>
        <p:nvGrpSpPr>
          <p:cNvPr id="13" name="Group 12">
            <a:extLst>
              <a:ext uri="{FF2B5EF4-FFF2-40B4-BE49-F238E27FC236}">
                <a16:creationId xmlns:a16="http://schemas.microsoft.com/office/drawing/2014/main" id="{DA2C1784-A556-32C1-01FC-E619583CCEA3}"/>
              </a:ext>
            </a:extLst>
          </p:cNvPr>
          <p:cNvGrpSpPr/>
          <p:nvPr/>
        </p:nvGrpSpPr>
        <p:grpSpPr>
          <a:xfrm>
            <a:off x="-15196" y="1488836"/>
            <a:ext cx="6083303" cy="4812581"/>
            <a:chOff x="-15196" y="1488836"/>
            <a:chExt cx="6083303" cy="4812581"/>
          </a:xfrm>
        </p:grpSpPr>
        <p:grpSp>
          <p:nvGrpSpPr>
            <p:cNvPr id="27" name="Group 26">
              <a:extLst>
                <a:ext uri="{FF2B5EF4-FFF2-40B4-BE49-F238E27FC236}">
                  <a16:creationId xmlns:a16="http://schemas.microsoft.com/office/drawing/2014/main" id="{7D6AFA70-E612-483C-A227-1F4B1A0F28A8}"/>
                </a:ext>
              </a:extLst>
            </p:cNvPr>
            <p:cNvGrpSpPr/>
            <p:nvPr/>
          </p:nvGrpSpPr>
          <p:grpSpPr>
            <a:xfrm>
              <a:off x="-15196" y="1488836"/>
              <a:ext cx="6083303" cy="4812581"/>
              <a:chOff x="12697" y="1066172"/>
              <a:chExt cx="6083303" cy="4808885"/>
            </a:xfrm>
            <a:solidFill>
              <a:srgbClr val="7F0000"/>
            </a:solidFill>
          </p:grpSpPr>
          <p:sp>
            <p:nvSpPr>
              <p:cNvPr id="12" name="Rectangle 11">
                <a:extLst>
                  <a:ext uri="{FF2B5EF4-FFF2-40B4-BE49-F238E27FC236}">
                    <a16:creationId xmlns:a16="http://schemas.microsoft.com/office/drawing/2014/main" id="{B0D235EE-BFAC-4E05-AA96-6F5BE8752ECC}"/>
                  </a:ext>
                </a:extLst>
              </p:cNvPr>
              <p:cNvSpPr/>
              <p:nvPr/>
            </p:nvSpPr>
            <p:spPr>
              <a:xfrm>
                <a:off x="12697" y="1279718"/>
                <a:ext cx="6083303" cy="4595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C4E72F98-2908-4985-8C6B-CE695F17955E}"/>
                  </a:ext>
                </a:extLst>
              </p:cNvPr>
              <p:cNvGrpSpPr/>
              <p:nvPr/>
            </p:nvGrpSpPr>
            <p:grpSpPr>
              <a:xfrm>
                <a:off x="837539" y="1066172"/>
                <a:ext cx="4267553" cy="4725918"/>
                <a:chOff x="836285" y="997719"/>
                <a:chExt cx="4267553" cy="4725918"/>
              </a:xfrm>
              <a:grpFill/>
            </p:grpSpPr>
            <p:sp>
              <p:nvSpPr>
                <p:cNvPr id="16" name="Title 3">
                  <a:extLst>
                    <a:ext uri="{FF2B5EF4-FFF2-40B4-BE49-F238E27FC236}">
                      <a16:creationId xmlns:a16="http://schemas.microsoft.com/office/drawing/2014/main" id="{5988228D-2F35-4637-B984-7E0B14B6AEFC}"/>
                    </a:ext>
                  </a:extLst>
                </p:cNvPr>
                <p:cNvSpPr txBox="1">
                  <a:spLocks/>
                </p:cNvSpPr>
                <p:nvPr/>
              </p:nvSpPr>
              <p:spPr>
                <a:xfrm>
                  <a:off x="836285" y="997719"/>
                  <a:ext cx="3838910" cy="11430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Century Gothic" panose="020B0502020202020204" pitchFamily="34" charset="0"/>
                    </a:rPr>
                    <a:t>ASP Supper Grid Sheet</a:t>
                  </a:r>
                </a:p>
              </p:txBody>
            </p:sp>
            <p:sp>
              <p:nvSpPr>
                <p:cNvPr id="20" name="Title 3">
                  <a:extLst>
                    <a:ext uri="{FF2B5EF4-FFF2-40B4-BE49-F238E27FC236}">
                      <a16:creationId xmlns:a16="http://schemas.microsoft.com/office/drawing/2014/main" id="{502B396E-FB38-4BE6-A34A-37F580F4A51D}"/>
                    </a:ext>
                  </a:extLst>
                </p:cNvPr>
                <p:cNvSpPr txBox="1">
                  <a:spLocks/>
                </p:cNvSpPr>
                <p:nvPr/>
              </p:nvSpPr>
              <p:spPr>
                <a:xfrm>
                  <a:off x="1080258" y="5285502"/>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5-Day </a:t>
                  </a:r>
                </a:p>
              </p:txBody>
            </p:sp>
            <p:sp>
              <p:nvSpPr>
                <p:cNvPr id="22" name="Title 3">
                  <a:extLst>
                    <a:ext uri="{FF2B5EF4-FFF2-40B4-BE49-F238E27FC236}">
                      <a16:creationId xmlns:a16="http://schemas.microsoft.com/office/drawing/2014/main" id="{CD09CD8A-5D7B-4F11-A444-24ABC19D54D2}"/>
                    </a:ext>
                  </a:extLst>
                </p:cNvPr>
                <p:cNvSpPr txBox="1">
                  <a:spLocks/>
                </p:cNvSpPr>
                <p:nvPr/>
              </p:nvSpPr>
              <p:spPr>
                <a:xfrm>
                  <a:off x="3967155" y="5279630"/>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1-Day </a:t>
                  </a:r>
                </a:p>
              </p:txBody>
            </p:sp>
          </p:grpSp>
        </p:grpSp>
        <p:graphicFrame>
          <p:nvGraphicFramePr>
            <p:cNvPr id="8" name="Object 7">
              <a:extLst>
                <a:ext uri="{FF2B5EF4-FFF2-40B4-BE49-F238E27FC236}">
                  <a16:creationId xmlns:a16="http://schemas.microsoft.com/office/drawing/2014/main" id="{A80280A2-D22D-EC14-80C4-3FE4E7D4135A}"/>
                </a:ext>
              </a:extLst>
            </p:cNvPr>
            <p:cNvGraphicFramePr>
              <a:graphicFrameLocks noChangeAspect="1"/>
            </p:cNvGraphicFramePr>
            <p:nvPr/>
          </p:nvGraphicFramePr>
          <p:xfrm>
            <a:off x="231099" y="2363199"/>
            <a:ext cx="2660217" cy="3444894"/>
          </p:xfrm>
          <a:graphic>
            <a:graphicData uri="http://schemas.openxmlformats.org/presentationml/2006/ole">
              <mc:AlternateContent xmlns:mc="http://schemas.openxmlformats.org/markup-compatibility/2006">
                <mc:Choice xmlns:v="urn:schemas-microsoft-com:vml" Requires="v">
                  <p:oleObj name="Acrobat Document" r:id="rId4" imgW="4663440" imgH="6034757" progId="Acrobat.Document.2020">
                    <p:embed/>
                  </p:oleObj>
                </mc:Choice>
                <mc:Fallback>
                  <p:oleObj name="Acrobat Document" r:id="rId4" imgW="4663440" imgH="6034757" progId="Acrobat.Document.2020">
                    <p:embed/>
                    <p:pic>
                      <p:nvPicPr>
                        <p:cNvPr id="8" name="Object 7">
                          <a:extLst>
                            <a:ext uri="{FF2B5EF4-FFF2-40B4-BE49-F238E27FC236}">
                              <a16:creationId xmlns:a16="http://schemas.microsoft.com/office/drawing/2014/main" id="{A80280A2-D22D-EC14-80C4-3FE4E7D4135A}"/>
                            </a:ext>
                          </a:extLst>
                        </p:cNvPr>
                        <p:cNvPicPr/>
                        <p:nvPr/>
                      </p:nvPicPr>
                      <p:blipFill>
                        <a:blip r:embed="rId5"/>
                        <a:stretch>
                          <a:fillRect/>
                        </a:stretch>
                      </p:blipFill>
                      <p:spPr>
                        <a:xfrm>
                          <a:off x="231099" y="2363199"/>
                          <a:ext cx="2660217" cy="3444894"/>
                        </a:xfrm>
                        <a:prstGeom prst="rect">
                          <a:avLst/>
                        </a:prstGeom>
                        <a:ln>
                          <a:solidFill>
                            <a:srgbClr val="000000"/>
                          </a:solidFill>
                        </a:ln>
                      </p:spPr>
                    </p:pic>
                  </p:oleObj>
                </mc:Fallback>
              </mc:AlternateContent>
            </a:graphicData>
          </a:graphic>
        </p:graphicFrame>
        <p:graphicFrame>
          <p:nvGraphicFramePr>
            <p:cNvPr id="9" name="Object 8">
              <a:extLst>
                <a:ext uri="{FF2B5EF4-FFF2-40B4-BE49-F238E27FC236}">
                  <a16:creationId xmlns:a16="http://schemas.microsoft.com/office/drawing/2014/main" id="{3191CB97-9EB8-BC03-3932-F35E9D6F575F}"/>
                </a:ext>
              </a:extLst>
            </p:cNvPr>
            <p:cNvGraphicFramePr>
              <a:graphicFrameLocks noChangeAspect="1"/>
            </p:cNvGraphicFramePr>
            <p:nvPr/>
          </p:nvGraphicFramePr>
          <p:xfrm>
            <a:off x="3128226" y="2363199"/>
            <a:ext cx="2660216" cy="3438590"/>
          </p:xfrm>
          <a:graphic>
            <a:graphicData uri="http://schemas.openxmlformats.org/presentationml/2006/ole">
              <mc:AlternateContent xmlns:mc="http://schemas.openxmlformats.org/markup-compatibility/2006">
                <mc:Choice xmlns:v="urn:schemas-microsoft-com:vml" Requires="v">
                  <p:oleObj name="Acrobat Document" r:id="rId6" imgW="4663440" imgH="6034757" progId="Acrobat.Document.2020">
                    <p:embed/>
                  </p:oleObj>
                </mc:Choice>
                <mc:Fallback>
                  <p:oleObj name="Acrobat Document" r:id="rId6" imgW="4663440" imgH="6034757" progId="Acrobat.Document.2020">
                    <p:embed/>
                    <p:pic>
                      <p:nvPicPr>
                        <p:cNvPr id="9" name="Object 8">
                          <a:extLst>
                            <a:ext uri="{FF2B5EF4-FFF2-40B4-BE49-F238E27FC236}">
                              <a16:creationId xmlns:a16="http://schemas.microsoft.com/office/drawing/2014/main" id="{3191CB97-9EB8-BC03-3932-F35E9D6F575F}"/>
                            </a:ext>
                          </a:extLst>
                        </p:cNvPr>
                        <p:cNvPicPr/>
                        <p:nvPr/>
                      </p:nvPicPr>
                      <p:blipFill>
                        <a:blip r:embed="rId7"/>
                        <a:stretch>
                          <a:fillRect/>
                        </a:stretch>
                      </p:blipFill>
                      <p:spPr>
                        <a:xfrm>
                          <a:off x="3128226" y="2363199"/>
                          <a:ext cx="2660216" cy="3438590"/>
                        </a:xfrm>
                        <a:prstGeom prst="rect">
                          <a:avLst/>
                        </a:prstGeom>
                        <a:ln>
                          <a:solidFill>
                            <a:srgbClr val="000000"/>
                          </a:solidFill>
                        </a:ln>
                      </p:spPr>
                    </p:pic>
                  </p:oleObj>
                </mc:Fallback>
              </mc:AlternateContent>
            </a:graphicData>
          </a:graphic>
        </p:graphicFrame>
      </p:grpSp>
      <p:grpSp>
        <p:nvGrpSpPr>
          <p:cNvPr id="7" name="Group 6">
            <a:extLst>
              <a:ext uri="{FF2B5EF4-FFF2-40B4-BE49-F238E27FC236}">
                <a16:creationId xmlns:a16="http://schemas.microsoft.com/office/drawing/2014/main" id="{C20F31F1-62FB-C87E-81A6-6F409CB66E38}"/>
              </a:ext>
            </a:extLst>
          </p:cNvPr>
          <p:cNvGrpSpPr/>
          <p:nvPr/>
        </p:nvGrpSpPr>
        <p:grpSpPr>
          <a:xfrm>
            <a:off x="6215574" y="1474048"/>
            <a:ext cx="5976426" cy="4823661"/>
            <a:chOff x="6215574" y="1474048"/>
            <a:chExt cx="5976426" cy="4823661"/>
          </a:xfrm>
        </p:grpSpPr>
        <p:grpSp>
          <p:nvGrpSpPr>
            <p:cNvPr id="28" name="Group 27">
              <a:extLst>
                <a:ext uri="{FF2B5EF4-FFF2-40B4-BE49-F238E27FC236}">
                  <a16:creationId xmlns:a16="http://schemas.microsoft.com/office/drawing/2014/main" id="{ABE4FD05-7F9D-4554-9257-EF04355B568C}"/>
                </a:ext>
              </a:extLst>
            </p:cNvPr>
            <p:cNvGrpSpPr/>
            <p:nvPr/>
          </p:nvGrpSpPr>
          <p:grpSpPr>
            <a:xfrm>
              <a:off x="6215574" y="1474048"/>
              <a:ext cx="5976426" cy="4823661"/>
              <a:chOff x="6232984" y="1051395"/>
              <a:chExt cx="5976426" cy="4823661"/>
            </a:xfrm>
            <a:solidFill>
              <a:srgbClr val="7F0000"/>
            </a:solidFill>
          </p:grpSpPr>
          <p:sp>
            <p:nvSpPr>
              <p:cNvPr id="26" name="Rectangle 25">
                <a:extLst>
                  <a:ext uri="{FF2B5EF4-FFF2-40B4-BE49-F238E27FC236}">
                    <a16:creationId xmlns:a16="http://schemas.microsoft.com/office/drawing/2014/main" id="{ACA2EBA4-D0C1-4A9A-9D42-2C77FC517AC2}"/>
                  </a:ext>
                </a:extLst>
              </p:cNvPr>
              <p:cNvSpPr/>
              <p:nvPr/>
            </p:nvSpPr>
            <p:spPr>
              <a:xfrm>
                <a:off x="6232984" y="1279717"/>
                <a:ext cx="5976426" cy="4595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228B572-79A5-4E39-8C22-CFDD17264938}"/>
                  </a:ext>
                </a:extLst>
              </p:cNvPr>
              <p:cNvGrpSpPr/>
              <p:nvPr/>
            </p:nvGrpSpPr>
            <p:grpSpPr>
              <a:xfrm>
                <a:off x="7232312" y="1051395"/>
                <a:ext cx="4049106" cy="4724570"/>
                <a:chOff x="7028626" y="938848"/>
                <a:chExt cx="4049106" cy="4724570"/>
              </a:xfrm>
              <a:grpFill/>
            </p:grpSpPr>
            <p:sp>
              <p:nvSpPr>
                <p:cNvPr id="17" name="Title 3">
                  <a:extLst>
                    <a:ext uri="{FF2B5EF4-FFF2-40B4-BE49-F238E27FC236}">
                      <a16:creationId xmlns:a16="http://schemas.microsoft.com/office/drawing/2014/main" id="{B99215E7-6C93-4681-996D-05EEE1C19FB5}"/>
                    </a:ext>
                  </a:extLst>
                </p:cNvPr>
                <p:cNvSpPr txBox="1">
                  <a:spLocks/>
                </p:cNvSpPr>
                <p:nvPr/>
              </p:nvSpPr>
              <p:spPr>
                <a:xfrm>
                  <a:off x="7056188" y="938848"/>
                  <a:ext cx="3838910" cy="11430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Century Gothic" panose="020B0502020202020204" pitchFamily="34" charset="0"/>
                    </a:rPr>
                    <a:t>Community Roster</a:t>
                  </a:r>
                </a:p>
              </p:txBody>
            </p:sp>
            <p:sp>
              <p:nvSpPr>
                <p:cNvPr id="23" name="Title 3">
                  <a:extLst>
                    <a:ext uri="{FF2B5EF4-FFF2-40B4-BE49-F238E27FC236}">
                      <a16:creationId xmlns:a16="http://schemas.microsoft.com/office/drawing/2014/main" id="{55015362-5A26-4A2F-A8A6-8978FDEEB0F6}"/>
                    </a:ext>
                  </a:extLst>
                </p:cNvPr>
                <p:cNvSpPr txBox="1">
                  <a:spLocks/>
                </p:cNvSpPr>
                <p:nvPr/>
              </p:nvSpPr>
              <p:spPr>
                <a:xfrm>
                  <a:off x="7028626" y="5225283"/>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5-Day </a:t>
                  </a:r>
                </a:p>
              </p:txBody>
            </p:sp>
            <p:sp>
              <p:nvSpPr>
                <p:cNvPr id="24" name="Title 3">
                  <a:extLst>
                    <a:ext uri="{FF2B5EF4-FFF2-40B4-BE49-F238E27FC236}">
                      <a16:creationId xmlns:a16="http://schemas.microsoft.com/office/drawing/2014/main" id="{4A2F2873-D566-44D5-8881-707209EA36F7}"/>
                    </a:ext>
                  </a:extLst>
                </p:cNvPr>
                <p:cNvSpPr txBox="1">
                  <a:spLocks/>
                </p:cNvSpPr>
                <p:nvPr/>
              </p:nvSpPr>
              <p:spPr>
                <a:xfrm>
                  <a:off x="9941049" y="5212393"/>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1-Day </a:t>
                  </a:r>
                </a:p>
              </p:txBody>
            </p:sp>
          </p:grpSp>
        </p:grpSp>
        <p:graphicFrame>
          <p:nvGraphicFramePr>
            <p:cNvPr id="10" name="Object 9">
              <a:extLst>
                <a:ext uri="{FF2B5EF4-FFF2-40B4-BE49-F238E27FC236}">
                  <a16:creationId xmlns:a16="http://schemas.microsoft.com/office/drawing/2014/main" id="{5C9E858E-4D7D-4999-1D97-6AA4D00AD88A}"/>
                </a:ext>
              </a:extLst>
            </p:cNvPr>
            <p:cNvGraphicFramePr>
              <a:graphicFrameLocks noChangeAspect="1"/>
            </p:cNvGraphicFramePr>
            <p:nvPr/>
          </p:nvGraphicFramePr>
          <p:xfrm>
            <a:off x="6398770" y="2324826"/>
            <a:ext cx="2686339" cy="3474648"/>
          </p:xfrm>
          <a:graphic>
            <a:graphicData uri="http://schemas.openxmlformats.org/presentationml/2006/ole">
              <mc:AlternateContent xmlns:mc="http://schemas.openxmlformats.org/markup-compatibility/2006">
                <mc:Choice xmlns:v="urn:schemas-microsoft-com:vml" Requires="v">
                  <p:oleObj name="Acrobat Document" r:id="rId8" imgW="4663440" imgH="6034757" progId="Acrobat.Document.2020">
                    <p:embed/>
                  </p:oleObj>
                </mc:Choice>
                <mc:Fallback>
                  <p:oleObj name="Acrobat Document" r:id="rId8" imgW="4663440" imgH="6034757" progId="Acrobat.Document.2020">
                    <p:embed/>
                    <p:pic>
                      <p:nvPicPr>
                        <p:cNvPr id="10" name="Object 9">
                          <a:extLst>
                            <a:ext uri="{FF2B5EF4-FFF2-40B4-BE49-F238E27FC236}">
                              <a16:creationId xmlns:a16="http://schemas.microsoft.com/office/drawing/2014/main" id="{5C9E858E-4D7D-4999-1D97-6AA4D00AD88A}"/>
                            </a:ext>
                          </a:extLst>
                        </p:cNvPr>
                        <p:cNvPicPr/>
                        <p:nvPr/>
                      </p:nvPicPr>
                      <p:blipFill>
                        <a:blip r:embed="rId9"/>
                        <a:stretch>
                          <a:fillRect/>
                        </a:stretch>
                      </p:blipFill>
                      <p:spPr>
                        <a:xfrm>
                          <a:off x="6398770" y="2324826"/>
                          <a:ext cx="2686339" cy="3474648"/>
                        </a:xfrm>
                        <a:prstGeom prst="rect">
                          <a:avLst/>
                        </a:prstGeom>
                        <a:ln>
                          <a:solidFill>
                            <a:srgbClr val="000000"/>
                          </a:solidFill>
                        </a:ln>
                      </p:spPr>
                    </p:pic>
                  </p:oleObj>
                </mc:Fallback>
              </mc:AlternateContent>
            </a:graphicData>
          </a:graphic>
        </p:graphicFrame>
        <p:graphicFrame>
          <p:nvGraphicFramePr>
            <p:cNvPr id="11" name="Object 10">
              <a:extLst>
                <a:ext uri="{FF2B5EF4-FFF2-40B4-BE49-F238E27FC236}">
                  <a16:creationId xmlns:a16="http://schemas.microsoft.com/office/drawing/2014/main" id="{29BC3005-B030-FEC9-E37A-5C8A8EAF8337}"/>
                </a:ext>
              </a:extLst>
            </p:cNvPr>
            <p:cNvGraphicFramePr>
              <a:graphicFrameLocks noChangeAspect="1"/>
            </p:cNvGraphicFramePr>
            <p:nvPr/>
          </p:nvGraphicFramePr>
          <p:xfrm>
            <a:off x="9229389" y="2334677"/>
            <a:ext cx="2649881" cy="3425806"/>
          </p:xfrm>
          <a:graphic>
            <a:graphicData uri="http://schemas.openxmlformats.org/presentationml/2006/ole">
              <mc:AlternateContent xmlns:mc="http://schemas.openxmlformats.org/markup-compatibility/2006">
                <mc:Choice xmlns:v="urn:schemas-microsoft-com:vml" Requires="v">
                  <p:oleObj name="Acrobat Document" r:id="rId10" imgW="4663440" imgH="6034757" progId="Acrobat.Document.2020">
                    <p:embed/>
                  </p:oleObj>
                </mc:Choice>
                <mc:Fallback>
                  <p:oleObj name="Acrobat Document" r:id="rId10" imgW="4663440" imgH="6034757" progId="Acrobat.Document.2020">
                    <p:embed/>
                    <p:pic>
                      <p:nvPicPr>
                        <p:cNvPr id="11" name="Object 10">
                          <a:extLst>
                            <a:ext uri="{FF2B5EF4-FFF2-40B4-BE49-F238E27FC236}">
                              <a16:creationId xmlns:a16="http://schemas.microsoft.com/office/drawing/2014/main" id="{29BC3005-B030-FEC9-E37A-5C8A8EAF8337}"/>
                            </a:ext>
                          </a:extLst>
                        </p:cNvPr>
                        <p:cNvPicPr/>
                        <p:nvPr/>
                      </p:nvPicPr>
                      <p:blipFill>
                        <a:blip r:embed="rId11"/>
                        <a:stretch>
                          <a:fillRect/>
                        </a:stretch>
                      </p:blipFill>
                      <p:spPr>
                        <a:xfrm>
                          <a:off x="9229389" y="2334677"/>
                          <a:ext cx="2649881" cy="3425806"/>
                        </a:xfrm>
                        <a:prstGeom prst="rect">
                          <a:avLst/>
                        </a:prstGeom>
                        <a:ln>
                          <a:solidFill>
                            <a:srgbClr val="000000"/>
                          </a:solidFill>
                        </a:ln>
                      </p:spPr>
                    </p:pic>
                  </p:oleObj>
                </mc:Fallback>
              </mc:AlternateContent>
            </a:graphicData>
          </a:graphic>
        </p:graphicFrame>
      </p:grpSp>
    </p:spTree>
    <p:custDataLst>
      <p:tags r:id="rId1"/>
    </p:custDataLst>
    <p:extLst>
      <p:ext uri="{BB962C8B-B14F-4D97-AF65-F5344CB8AC3E}">
        <p14:creationId xmlns:p14="http://schemas.microsoft.com/office/powerpoint/2010/main" val="17721975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Flowchart: Connector 4">
            <a:extLst>
              <a:ext uri="{FF2B5EF4-FFF2-40B4-BE49-F238E27FC236}">
                <a16:creationId xmlns:a16="http://schemas.microsoft.com/office/drawing/2014/main" id="{A1E9903A-A257-9137-F11B-03B1A94832EC}"/>
              </a:ext>
            </a:extLst>
          </p:cNvPr>
          <p:cNvSpPr/>
          <p:nvPr/>
        </p:nvSpPr>
        <p:spPr>
          <a:xfrm>
            <a:off x="5102632" y="-1027653"/>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131568" y="347190"/>
            <a:ext cx="9201820" cy="1143000"/>
          </a:xfrm>
        </p:spPr>
        <p:txBody>
          <a:bodyPr>
            <a:normAutofit fontScale="90000"/>
          </a:bodyPr>
          <a:lstStyle/>
          <a:p>
            <a:r>
              <a:rPr lang="en-US" dirty="0">
                <a:solidFill>
                  <a:schemeClr val="tx2">
                    <a:lumMod val="50000"/>
                  </a:schemeClr>
                </a:solidFill>
              </a:rPr>
              <a:t>ASP Supper Grid Sheet</a:t>
            </a:r>
          </a:p>
        </p:txBody>
      </p:sp>
      <p:sp>
        <p:nvSpPr>
          <p:cNvPr id="32" name="Rectangle 31">
            <a:extLst>
              <a:ext uri="{FF2B5EF4-FFF2-40B4-BE49-F238E27FC236}">
                <a16:creationId xmlns:a16="http://schemas.microsoft.com/office/drawing/2014/main" id="{6E1CB8EB-B99E-4647-98EA-48959EA99265}"/>
              </a:ext>
            </a:extLst>
          </p:cNvPr>
          <p:cNvSpPr/>
          <p:nvPr/>
        </p:nvSpPr>
        <p:spPr>
          <a:xfrm>
            <a:off x="6379624" y="1113972"/>
            <a:ext cx="5661706" cy="45864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29AD117F-4F81-4F3A-AAB9-C76223833CC6}"/>
              </a:ext>
            </a:extLst>
          </p:cNvPr>
          <p:cNvSpPr/>
          <p:nvPr/>
        </p:nvSpPr>
        <p:spPr>
          <a:xfrm>
            <a:off x="5812377" y="2705359"/>
            <a:ext cx="5819553" cy="3650230"/>
          </a:xfrm>
          <a:prstGeom prst="rect">
            <a:avLst/>
          </a:prstGeom>
          <a:noFill/>
        </p:spPr>
        <p:txBody>
          <a:bodyPr wrap="square" lIns="91440" tIns="45720" rIns="91440" bIns="45720" anchor="t">
            <a:spAutoFit/>
          </a:bodyPr>
          <a:lstStyle/>
          <a:p>
            <a:pPr marL="342900" marR="0" lvl="0" indent="-342900" algn="l" defTabSz="457200" rtl="0" eaLnBrk="1" fontAlgn="auto" latinLnBrk="0" hangingPunct="1">
              <a:lnSpc>
                <a:spcPct val="80000"/>
              </a:lnSpc>
              <a:spcBef>
                <a:spcPts val="0"/>
              </a:spcBef>
              <a:spcAft>
                <a:spcPts val="40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Only</a:t>
            </a:r>
            <a:r>
              <a:rPr kumimoji="0" lang="en-US" sz="2200" b="0" i="0" u="none" strike="noStrike" kern="1200" cap="none" spc="0" normalizeH="0" noProof="0" dirty="0">
                <a:ln>
                  <a:noFill/>
                </a:ln>
                <a:solidFill>
                  <a:schemeClr val="tx2">
                    <a:lumMod val="50000"/>
                  </a:schemeClr>
                </a:solidFill>
                <a:effectLst/>
                <a:uLnTx/>
                <a:uFillTx/>
                <a:latin typeface="Century Gothic" panose="020B0502020202020204" pitchFamily="34" charset="0"/>
              </a:rPr>
              <a:t> trained</a:t>
            </a:r>
            <a:r>
              <a:rPr lang="en-US" sz="2200" dirty="0">
                <a:solidFill>
                  <a:schemeClr val="tx2">
                    <a:lumMod val="50000"/>
                  </a:schemeClr>
                </a:solidFill>
                <a:latin typeface="Century Gothic" panose="020B0502020202020204" pitchFamily="34" charset="0"/>
              </a:rPr>
              <a:t> staff </a:t>
            </a: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may record meals</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Complete heading, date, and record all programs</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Verify and initial the compliance box daily</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ea typeface="Calibri"/>
                <a:cs typeface="Calibri"/>
              </a:rPr>
              <a:t>POS staff should focus solely on counting reimbursable meals</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Mark each meal in numerical order with a slash or x</a:t>
            </a:r>
            <a:r>
              <a:rPr lang="en-US" sz="2200" b="0" i="0" dirty="0">
                <a:solidFill>
                  <a:schemeClr val="tx2">
                    <a:lumMod val="50000"/>
                  </a:schemeClr>
                </a:solidFill>
                <a:effectLst/>
                <a:latin typeface="Century Gothic" panose="020B0502020202020204" pitchFamily="34" charset="0"/>
              </a:rPr>
              <a:t> </a:t>
            </a:r>
            <a:r>
              <a:rPr lang="en-US" sz="2200" b="1" i="0" dirty="0">
                <a:solidFill>
                  <a:srgbClr val="7F0000"/>
                </a:solidFill>
                <a:effectLst/>
                <a:latin typeface="Century Gothic" panose="020B0502020202020204" pitchFamily="34" charset="0"/>
              </a:rPr>
              <a:t>AFTER</a:t>
            </a:r>
            <a:r>
              <a:rPr lang="en-US" sz="2200" b="0" i="0" dirty="0">
                <a:solidFill>
                  <a:schemeClr val="tx2">
                    <a:lumMod val="50000"/>
                  </a:schemeClr>
                </a:solidFill>
                <a:effectLst/>
                <a:latin typeface="Century Gothic" panose="020B0502020202020204" pitchFamily="34" charset="0"/>
              </a:rPr>
              <a:t> a reimbursable meal is served</a:t>
            </a:r>
            <a:endParaRPr lang="en-US" sz="2200" dirty="0">
              <a:solidFill>
                <a:schemeClr val="tx2">
                  <a:lumMod val="50000"/>
                </a:schemeClr>
              </a:solidFill>
              <a:latin typeface="Century Gothic" panose="020B0502020202020204" pitchFamily="34" charset="0"/>
              <a:ea typeface="Calibri"/>
              <a:cs typeface="Calibri"/>
            </a:endParaRP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Record total meal counts daily</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Submit to FS Manager daily</a:t>
            </a:r>
          </a:p>
        </p:txBody>
      </p:sp>
      <p:sp>
        <p:nvSpPr>
          <p:cNvPr id="40" name="TextBox 39">
            <a:extLst>
              <a:ext uri="{FF2B5EF4-FFF2-40B4-BE49-F238E27FC236}">
                <a16:creationId xmlns:a16="http://schemas.microsoft.com/office/drawing/2014/main" id="{6C8CA4EA-14A6-4FB2-AA19-DFFDA1CDD15E}"/>
              </a:ext>
            </a:extLst>
          </p:cNvPr>
          <p:cNvSpPr txBox="1"/>
          <p:nvPr/>
        </p:nvSpPr>
        <p:spPr>
          <a:xfrm>
            <a:off x="5524817" y="1758669"/>
            <a:ext cx="6082414" cy="1084399"/>
          </a:xfrm>
          <a:prstGeom prst="rect">
            <a:avLst/>
          </a:prstGeom>
          <a:noFill/>
        </p:spPr>
        <p:txBody>
          <a:bodyPr wrap="square">
            <a:spAutoFit/>
          </a:bodyPr>
          <a:lstStyle/>
          <a:p>
            <a:pPr marL="0" marR="0" lvl="0" indent="0" algn="l" defTabSz="457200" rtl="0" eaLnBrk="1" fontAlgn="auto" latinLnBrk="0" hangingPunct="1">
              <a:lnSpc>
                <a:spcPct val="80000"/>
              </a:lnSpc>
              <a:spcBef>
                <a:spcPts val="0"/>
              </a:spcBef>
              <a:spcAft>
                <a:spcPts val="800"/>
              </a:spcAft>
              <a:buClrTx/>
              <a:buSzTx/>
              <a:buFontTx/>
              <a:buNone/>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These forms record reimbursable meals distributed to the </a:t>
            </a:r>
            <a:r>
              <a:rPr kumimoji="0" lang="en-US" sz="2200" b="1" i="0" u="none" strike="noStrike" kern="1200" cap="none" spc="0" normalizeH="0" baseline="0" noProof="0" dirty="0">
                <a:ln>
                  <a:noFill/>
                </a:ln>
                <a:solidFill>
                  <a:srgbClr val="7F0000"/>
                </a:solidFill>
                <a:effectLst/>
                <a:uLnTx/>
                <a:uFillTx/>
                <a:latin typeface="Century Gothic" panose="020B0502020202020204" pitchFamily="34" charset="0"/>
              </a:rPr>
              <a:t>afterschool program students only.</a:t>
            </a:r>
          </a:p>
          <a:p>
            <a:pPr marL="568325" marR="0" lvl="0" indent="-331788" algn="l" defTabSz="457200" rtl="0" eaLnBrk="1" fontAlgn="auto" latinLnBrk="0" hangingPunct="1">
              <a:lnSpc>
                <a:spcPct val="100000"/>
              </a:lnSpc>
              <a:spcBef>
                <a:spcPts val="0"/>
              </a:spcBef>
              <a:spcAft>
                <a:spcPts val="0"/>
              </a:spcAft>
              <a:buClrTx/>
              <a:buSzTx/>
              <a:buFont typeface="Wingdings" pitchFamily="2" charset="2"/>
              <a:buChar char="Ø"/>
              <a:tabLst/>
              <a:defRPr/>
            </a:pPr>
            <a:endParaRPr kumimoji="0" lang="en-US" sz="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Flowchart: Connector 5">
            <a:extLst>
              <a:ext uri="{FF2B5EF4-FFF2-40B4-BE49-F238E27FC236}">
                <a16:creationId xmlns:a16="http://schemas.microsoft.com/office/drawing/2014/main" id="{4B3E2A3B-4316-6F47-8A68-8642BD75A485}"/>
              </a:ext>
            </a:extLst>
          </p:cNvPr>
          <p:cNvSpPr/>
          <p:nvPr/>
        </p:nvSpPr>
        <p:spPr>
          <a:xfrm>
            <a:off x="-888782" y="145471"/>
            <a:ext cx="6302920" cy="615598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3">
            <a:extLst>
              <a:ext uri="{FF2B5EF4-FFF2-40B4-BE49-F238E27FC236}">
                <a16:creationId xmlns:a16="http://schemas.microsoft.com/office/drawing/2014/main" id="{502B396E-FB38-4BE6-A34A-37F580F4A51D}"/>
              </a:ext>
            </a:extLst>
          </p:cNvPr>
          <p:cNvSpPr txBox="1">
            <a:spLocks/>
          </p:cNvSpPr>
          <p:nvPr/>
        </p:nvSpPr>
        <p:spPr>
          <a:xfrm>
            <a:off x="646692" y="3840858"/>
            <a:ext cx="1136683" cy="438135"/>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FFFFFF"/>
                </a:solidFill>
                <a:latin typeface="Century Gothic" panose="020B0502020202020204" pitchFamily="34" charset="0"/>
              </a:rPr>
              <a:t>5-Day</a:t>
            </a:r>
            <a:r>
              <a:rPr lang="en-US" sz="2400" dirty="0">
                <a:solidFill>
                  <a:srgbClr val="000000"/>
                </a:solidFill>
                <a:latin typeface="Century Gothic" panose="020B0502020202020204" pitchFamily="34" charset="0"/>
              </a:rPr>
              <a:t> </a:t>
            </a:r>
          </a:p>
        </p:txBody>
      </p:sp>
      <p:sp>
        <p:nvSpPr>
          <p:cNvPr id="22" name="Title 3">
            <a:extLst>
              <a:ext uri="{FF2B5EF4-FFF2-40B4-BE49-F238E27FC236}">
                <a16:creationId xmlns:a16="http://schemas.microsoft.com/office/drawing/2014/main" id="{CD09CD8A-5D7B-4F11-A444-24ABC19D54D2}"/>
              </a:ext>
            </a:extLst>
          </p:cNvPr>
          <p:cNvSpPr txBox="1">
            <a:spLocks/>
          </p:cNvSpPr>
          <p:nvPr/>
        </p:nvSpPr>
        <p:spPr>
          <a:xfrm>
            <a:off x="2895301" y="5378693"/>
            <a:ext cx="1136683" cy="438135"/>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FFFFFF"/>
                </a:solidFill>
                <a:latin typeface="Century Gothic" panose="020B0502020202020204" pitchFamily="34" charset="0"/>
              </a:rPr>
              <a:t>1-Day </a:t>
            </a:r>
          </a:p>
        </p:txBody>
      </p:sp>
      <p:sp>
        <p:nvSpPr>
          <p:cNvPr id="7" name="Flowchart: Connector 6">
            <a:extLst>
              <a:ext uri="{FF2B5EF4-FFF2-40B4-BE49-F238E27FC236}">
                <a16:creationId xmlns:a16="http://schemas.microsoft.com/office/drawing/2014/main" id="{9EE48964-6779-EF68-17C6-2A5C0F29AA49}"/>
              </a:ext>
            </a:extLst>
          </p:cNvPr>
          <p:cNvSpPr/>
          <p:nvPr/>
        </p:nvSpPr>
        <p:spPr>
          <a:xfrm>
            <a:off x="150670" y="5389733"/>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20D86D6F-C48E-8642-9467-8354A35E9785}"/>
              </a:ext>
            </a:extLst>
          </p:cNvPr>
          <p:cNvSpPr/>
          <p:nvPr/>
        </p:nvSpPr>
        <p:spPr>
          <a:xfrm>
            <a:off x="1032291" y="6486955"/>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math chart with numbers&#10;&#10;Description automatically generated with medium confidence">
            <a:extLst>
              <a:ext uri="{FF2B5EF4-FFF2-40B4-BE49-F238E27FC236}">
                <a16:creationId xmlns:a16="http://schemas.microsoft.com/office/drawing/2014/main" id="{E7C80E1A-117E-44EB-7017-654701FC9E01}"/>
              </a:ext>
            </a:extLst>
          </p:cNvPr>
          <p:cNvPicPr>
            <a:picLocks noChangeAspect="1"/>
          </p:cNvPicPr>
          <p:nvPr/>
        </p:nvPicPr>
        <p:blipFill>
          <a:blip r:embed="rId3"/>
          <a:stretch>
            <a:fillRect/>
          </a:stretch>
        </p:blipFill>
        <p:spPr>
          <a:xfrm>
            <a:off x="2350622" y="2607266"/>
            <a:ext cx="2113651" cy="2733110"/>
          </a:xfrm>
          <a:prstGeom prst="rect">
            <a:avLst/>
          </a:prstGeom>
        </p:spPr>
      </p:pic>
      <p:pic>
        <p:nvPicPr>
          <p:cNvPr id="10" name="Picture 9" descr="A group of tables with numbers">
            <a:extLst>
              <a:ext uri="{FF2B5EF4-FFF2-40B4-BE49-F238E27FC236}">
                <a16:creationId xmlns:a16="http://schemas.microsoft.com/office/drawing/2014/main" id="{951B145C-3FDA-4978-F44E-B0C3E4FF5305}"/>
              </a:ext>
            </a:extLst>
          </p:cNvPr>
          <p:cNvPicPr>
            <a:picLocks noChangeAspect="1"/>
          </p:cNvPicPr>
          <p:nvPr/>
        </p:nvPicPr>
        <p:blipFill>
          <a:blip r:embed="rId4"/>
          <a:stretch>
            <a:fillRect/>
          </a:stretch>
        </p:blipFill>
        <p:spPr>
          <a:xfrm>
            <a:off x="179882" y="1113973"/>
            <a:ext cx="2108837" cy="2726886"/>
          </a:xfrm>
          <a:prstGeom prst="rect">
            <a:avLst/>
          </a:prstGeom>
        </p:spPr>
      </p:pic>
    </p:spTree>
    <p:extLst>
      <p:ext uri="{BB962C8B-B14F-4D97-AF65-F5344CB8AC3E}">
        <p14:creationId xmlns:p14="http://schemas.microsoft.com/office/powerpoint/2010/main" val="34100699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EA4463D0-130F-87F1-345D-FD9CC3FD8E3F}"/>
              </a:ext>
            </a:extLst>
          </p:cNvPr>
          <p:cNvSpPr/>
          <p:nvPr/>
        </p:nvSpPr>
        <p:spPr>
          <a:xfrm>
            <a:off x="-2650496" y="-1381733"/>
            <a:ext cx="10045907"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CDA7093C-43EB-76E8-BB2D-2F4ECD605082}"/>
              </a:ext>
            </a:extLst>
          </p:cNvPr>
          <p:cNvSpPr/>
          <p:nvPr/>
        </p:nvSpPr>
        <p:spPr>
          <a:xfrm>
            <a:off x="6145368" y="-146299"/>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0" y="35577"/>
            <a:ext cx="5884278" cy="1143000"/>
          </a:xfrm>
        </p:spPr>
        <p:txBody>
          <a:bodyPr>
            <a:noAutofit/>
          </a:bodyPr>
          <a:lstStyle/>
          <a:p>
            <a:r>
              <a:rPr lang="en-US" dirty="0">
                <a:solidFill>
                  <a:schemeClr val="tx2">
                    <a:lumMod val="50000"/>
                  </a:schemeClr>
                </a:solidFill>
              </a:rPr>
              <a:t>Community Roster</a:t>
            </a:r>
          </a:p>
        </p:txBody>
      </p:sp>
      <p:sp>
        <p:nvSpPr>
          <p:cNvPr id="29" name="Rectangle 28">
            <a:extLst>
              <a:ext uri="{FF2B5EF4-FFF2-40B4-BE49-F238E27FC236}">
                <a16:creationId xmlns:a16="http://schemas.microsoft.com/office/drawing/2014/main" id="{5D861277-1668-4BE8-ABC2-F90136BFA7D0}"/>
              </a:ext>
            </a:extLst>
          </p:cNvPr>
          <p:cNvSpPr/>
          <p:nvPr/>
        </p:nvSpPr>
        <p:spPr>
          <a:xfrm>
            <a:off x="432464" y="1237386"/>
            <a:ext cx="5947878" cy="5780044"/>
          </a:xfrm>
          <a:prstGeom prst="rect">
            <a:avLst/>
          </a:prstGeom>
        </p:spPr>
        <p:txBody>
          <a:bodyPr wrap="square">
            <a:spAutoFit/>
          </a:bodyPr>
          <a:lstStyle/>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This form records the attendance and reimbursable meals received by</a:t>
            </a:r>
            <a:r>
              <a:rPr kumimoji="0" lang="en-US" sz="2200" b="0" i="0" u="none" strike="noStrike" kern="1200" cap="none" spc="0" normalizeH="0" noProof="0" dirty="0">
                <a:ln>
                  <a:noFill/>
                </a:ln>
                <a:solidFill>
                  <a:schemeClr val="tx2">
                    <a:lumMod val="50000"/>
                  </a:schemeClr>
                </a:solidFill>
                <a:effectLst/>
                <a:uLnTx/>
                <a:uFillTx/>
                <a:latin typeface="Century Gothic" panose="020B0502020202020204" pitchFamily="34" charset="0"/>
              </a:rPr>
              <a:t> c</a:t>
            </a: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ommunity participants.</a:t>
            </a:r>
          </a:p>
          <a:p>
            <a:pPr marL="457200" lvl="3" indent="-342900">
              <a:lnSpc>
                <a:spcPct val="90000"/>
              </a:lnSpc>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Ensure first &amp; last names are written legibly</a:t>
            </a:r>
          </a:p>
          <a:p>
            <a:pPr marL="457200" lvl="3" indent="-342900">
              <a:lnSpc>
                <a:spcPct val="90000"/>
              </a:lnSpc>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FS or ASP Staff ensures a reimbursable meal is selected before names are recorded</a:t>
            </a:r>
          </a:p>
          <a:p>
            <a:pPr marL="457200" lvl="3" indent="-342900">
              <a:lnSpc>
                <a:spcPct val="90000"/>
              </a:lnSpc>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Young children may be assisted with writing their names</a:t>
            </a:r>
          </a:p>
          <a:p>
            <a:pPr marL="457200" lvl="3" indent="-342900">
              <a:lnSpc>
                <a:spcPct val="90000"/>
              </a:lnSpc>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A community Roster is required at all service locations</a:t>
            </a:r>
          </a:p>
          <a:p>
            <a:pPr marL="457200" lvl="3" indent="-342900">
              <a:lnSpc>
                <a:spcPct val="90000"/>
              </a:lnSpc>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ea typeface="Calibri"/>
                <a:cs typeface="Calibri"/>
              </a:rPr>
              <a:t>To ensure accuracy in meal  accounting, the POS staff should focus solely on counting reimbursable meals</a:t>
            </a:r>
            <a:endParaRPr lang="en-US" sz="2200" dirty="0">
              <a:solidFill>
                <a:schemeClr val="tx2">
                  <a:lumMod val="50000"/>
                </a:schemeClr>
              </a:solidFill>
              <a:latin typeface="Century Gothic" panose="020B0502020202020204" pitchFamily="34" charset="0"/>
            </a:endParaRPr>
          </a:p>
          <a:p>
            <a:pPr marL="457200" lvl="3" indent="-342900">
              <a:lnSpc>
                <a:spcPct val="90000"/>
              </a:lnSpc>
              <a:spcBef>
                <a:spcPct val="20000"/>
              </a:spcBef>
              <a:buClr>
                <a:srgbClr val="000000"/>
              </a:buClr>
              <a:buFont typeface="Wingdings" panose="05000000000000000000" pitchFamily="2" charset="2"/>
              <a:buChar char="Ø"/>
              <a:defRPr/>
            </a:pPr>
            <a:r>
              <a:rPr lang="en-US" sz="2200" b="1" dirty="0">
                <a:solidFill>
                  <a:schemeClr val="tx2">
                    <a:lumMod val="50000"/>
                  </a:schemeClr>
                </a:solidFill>
                <a:latin typeface="Century Gothic" panose="020B0502020202020204" pitchFamily="34" charset="0"/>
              </a:rPr>
              <a:t>Submit to FS Manager daily</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2FA1AF4F-0A93-EB8C-9AEE-29C6C77955F7}"/>
              </a:ext>
            </a:extLst>
          </p:cNvPr>
          <p:cNvPicPr>
            <a:picLocks noChangeAspect="1"/>
          </p:cNvPicPr>
          <p:nvPr/>
        </p:nvPicPr>
        <p:blipFill rotWithShape="1">
          <a:blip r:embed="rId3"/>
          <a:srcRect b="69587"/>
          <a:stretch/>
        </p:blipFill>
        <p:spPr>
          <a:xfrm>
            <a:off x="6510887" y="1862488"/>
            <a:ext cx="5582359" cy="2264920"/>
          </a:xfrm>
          <a:prstGeom prst="rect">
            <a:avLst/>
          </a:prstGeom>
        </p:spPr>
      </p:pic>
      <p:sp>
        <p:nvSpPr>
          <p:cNvPr id="61" name="TextBox 60">
            <a:extLst>
              <a:ext uri="{FF2B5EF4-FFF2-40B4-BE49-F238E27FC236}">
                <a16:creationId xmlns:a16="http://schemas.microsoft.com/office/drawing/2014/main" id="{5BD6DC9E-6567-4ADC-A880-D5701FD0463D}"/>
              </a:ext>
            </a:extLst>
          </p:cNvPr>
          <p:cNvSpPr txBox="1"/>
          <p:nvPr/>
        </p:nvSpPr>
        <p:spPr>
          <a:xfrm>
            <a:off x="6954187" y="3076826"/>
            <a:ext cx="18469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ambria Math" panose="02040503050406030204" pitchFamily="18" charset="0"/>
                <a:ea typeface="Cambria Math" panose="02040503050406030204" pitchFamily="18" charset="0"/>
              </a:rPr>
              <a:t>Hannah Bankole</a:t>
            </a:r>
          </a:p>
        </p:txBody>
      </p:sp>
      <p:sp>
        <p:nvSpPr>
          <p:cNvPr id="60" name="TextBox 59">
            <a:extLst>
              <a:ext uri="{FF2B5EF4-FFF2-40B4-BE49-F238E27FC236}">
                <a16:creationId xmlns:a16="http://schemas.microsoft.com/office/drawing/2014/main" id="{072E9753-C78C-42EB-982F-C2F8A4D8A06B}"/>
              </a:ext>
            </a:extLst>
          </p:cNvPr>
          <p:cNvSpPr txBox="1"/>
          <p:nvPr/>
        </p:nvSpPr>
        <p:spPr>
          <a:xfrm>
            <a:off x="6954287" y="2881226"/>
            <a:ext cx="18469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Nicole Waterford</a:t>
            </a:r>
          </a:p>
        </p:txBody>
      </p:sp>
      <p:sp>
        <p:nvSpPr>
          <p:cNvPr id="62" name="TextBox 61">
            <a:extLst>
              <a:ext uri="{FF2B5EF4-FFF2-40B4-BE49-F238E27FC236}">
                <a16:creationId xmlns:a16="http://schemas.microsoft.com/office/drawing/2014/main" id="{462BE3DD-ACCC-4909-971A-07DACDBBB583}"/>
              </a:ext>
            </a:extLst>
          </p:cNvPr>
          <p:cNvSpPr txBox="1"/>
          <p:nvPr/>
        </p:nvSpPr>
        <p:spPr>
          <a:xfrm>
            <a:off x="11129329" y="1834821"/>
            <a:ext cx="62578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Calibri"/>
                <a:ea typeface="+mn-ea"/>
                <a:cs typeface="+mn-cs"/>
              </a:rPr>
              <a:t>1    2</a:t>
            </a:r>
          </a:p>
        </p:txBody>
      </p:sp>
      <p:sp>
        <p:nvSpPr>
          <p:cNvPr id="5" name="Flowchart: Connector 4">
            <a:extLst>
              <a:ext uri="{FF2B5EF4-FFF2-40B4-BE49-F238E27FC236}">
                <a16:creationId xmlns:a16="http://schemas.microsoft.com/office/drawing/2014/main" id="{6291F1D0-9008-0309-C596-D68FE701CDD9}"/>
              </a:ext>
            </a:extLst>
          </p:cNvPr>
          <p:cNvSpPr/>
          <p:nvPr/>
        </p:nvSpPr>
        <p:spPr>
          <a:xfrm>
            <a:off x="11129329" y="5150933"/>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D5AC4C88-3D2A-68F2-DD09-9B3498678E03}"/>
              </a:ext>
            </a:extLst>
          </p:cNvPr>
          <p:cNvSpPr/>
          <p:nvPr/>
        </p:nvSpPr>
        <p:spPr>
          <a:xfrm>
            <a:off x="10836252" y="6163813"/>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337326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left)">
                                      <p:cBhvr>
                                        <p:cTn id="11" dur="500"/>
                                        <p:tgtEl>
                                          <p:spTgt spid="6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ipe(left)">
                                      <p:cBhvr>
                                        <p:cTn id="1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0" grpId="0"/>
      <p:bldP spid="6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9F063699-1885-FDE7-0358-769692EF48DF}"/>
              </a:ext>
            </a:extLst>
          </p:cNvPr>
          <p:cNvSpPr/>
          <p:nvPr/>
        </p:nvSpPr>
        <p:spPr>
          <a:xfrm>
            <a:off x="4882930" y="-1229479"/>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931878" y="373291"/>
            <a:ext cx="5236888" cy="1143000"/>
          </a:xfrm>
        </p:spPr>
        <p:txBody>
          <a:bodyPr>
            <a:noAutofit/>
          </a:bodyPr>
          <a:lstStyle/>
          <a:p>
            <a:r>
              <a:rPr lang="en-US" sz="6600" dirty="0">
                <a:solidFill>
                  <a:schemeClr val="tx2">
                    <a:lumMod val="50000"/>
                  </a:schemeClr>
                </a:solidFill>
              </a:rPr>
              <a:t>Community Roster Required at ASP Service</a:t>
            </a:r>
          </a:p>
        </p:txBody>
      </p:sp>
      <p:sp>
        <p:nvSpPr>
          <p:cNvPr id="29" name="Rectangle 28">
            <a:extLst>
              <a:ext uri="{FF2B5EF4-FFF2-40B4-BE49-F238E27FC236}">
                <a16:creationId xmlns:a16="http://schemas.microsoft.com/office/drawing/2014/main" id="{5D861277-1668-4BE8-ABC2-F90136BFA7D0}"/>
              </a:ext>
            </a:extLst>
          </p:cNvPr>
          <p:cNvSpPr/>
          <p:nvPr/>
        </p:nvSpPr>
        <p:spPr>
          <a:xfrm>
            <a:off x="5591718" y="1943147"/>
            <a:ext cx="6027753" cy="1785104"/>
          </a:xfrm>
          <a:prstGeom prst="rect">
            <a:avLst/>
          </a:prstGeom>
        </p:spPr>
        <p:txBody>
          <a:bodyPr wrap="square">
            <a:spAutoFit/>
          </a:bodyPr>
          <a:lstStyle/>
          <a:p>
            <a:pPr marL="0" lvl="2">
              <a:lnSpc>
                <a:spcPct val="90000"/>
              </a:lnSpc>
              <a:spcBef>
                <a:spcPct val="20000"/>
              </a:spcBef>
              <a:buClr>
                <a:srgbClr val="000000"/>
              </a:buClr>
              <a:defRPr/>
            </a:pPr>
            <a:r>
              <a:rPr lang="en-US" sz="2200" dirty="0">
                <a:solidFill>
                  <a:schemeClr val="tx2">
                    <a:lumMod val="50000"/>
                  </a:schemeClr>
                </a:solidFill>
                <a:latin typeface="Century Gothic" panose="020B0502020202020204" pitchFamily="34" charset="0"/>
              </a:rPr>
              <a:t>ASP staff distributes supper meals to program and community participants. </a:t>
            </a:r>
          </a:p>
          <a:p>
            <a:pPr marL="0" lvl="2">
              <a:lnSpc>
                <a:spcPct val="90000"/>
              </a:lnSpc>
              <a:spcBef>
                <a:spcPct val="20000"/>
              </a:spcBef>
              <a:buClr>
                <a:srgbClr val="000000"/>
              </a:buClr>
              <a:defRPr/>
            </a:pPr>
            <a:r>
              <a:rPr lang="en-US" sz="2200" dirty="0">
                <a:solidFill>
                  <a:schemeClr val="tx2">
                    <a:lumMod val="50000"/>
                  </a:schemeClr>
                </a:solidFill>
                <a:latin typeface="Century Gothic" panose="020B0502020202020204" pitchFamily="34" charset="0"/>
              </a:rPr>
              <a:t>However, some ASP Services do not have any community participants.</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75" name="Rectangle 74">
            <a:extLst>
              <a:ext uri="{FF2B5EF4-FFF2-40B4-BE49-F238E27FC236}">
                <a16:creationId xmlns:a16="http://schemas.microsoft.com/office/drawing/2014/main" id="{5518FE5A-98B2-410A-8AA7-303F0DA8D44D}"/>
              </a:ext>
            </a:extLst>
          </p:cNvPr>
          <p:cNvSpPr/>
          <p:nvPr/>
        </p:nvSpPr>
        <p:spPr>
          <a:xfrm>
            <a:off x="5591718" y="3429000"/>
            <a:ext cx="5767457" cy="708527"/>
          </a:xfrm>
          <a:prstGeom prst="rect">
            <a:avLst/>
          </a:prstGeom>
          <a:solidFill>
            <a:srgbClr val="FFAE0D"/>
          </a:solidFill>
        </p:spPr>
        <p:txBody>
          <a:bodyPr wrap="square" anchor="b">
            <a:spAutoFit/>
          </a:bodyPr>
          <a:lstStyle/>
          <a:p>
            <a:pPr marL="0" marR="0" lvl="1" indent="-220663" algn="ctr" defTabSz="457200" rtl="0" eaLnBrk="1" fontAlgn="auto" latinLnBrk="0" hangingPunct="1">
              <a:lnSpc>
                <a:spcPct val="80000"/>
              </a:lnSpc>
              <a:spcBef>
                <a:spcPct val="20000"/>
              </a:spcBef>
              <a:spcAft>
                <a:spcPts val="0"/>
              </a:spcAft>
              <a:buClr>
                <a:srgbClr val="000000"/>
              </a:buClr>
              <a:buSzTx/>
              <a:buFontTx/>
              <a:buNone/>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rPr>
              <a:t>Is the Community Roster required if </a:t>
            </a:r>
          </a:p>
          <a:p>
            <a:pPr marL="0" marR="0" lvl="1" indent="-220663" algn="ctr" defTabSz="457200" rtl="0" eaLnBrk="1" fontAlgn="auto" latinLnBrk="0" hangingPunct="1">
              <a:lnSpc>
                <a:spcPct val="80000"/>
              </a:lnSpc>
              <a:spcBef>
                <a:spcPct val="20000"/>
              </a:spcBef>
              <a:spcAft>
                <a:spcPts val="0"/>
              </a:spcAft>
              <a:buClr>
                <a:srgbClr val="000000"/>
              </a:buClr>
              <a:buSzTx/>
              <a:buFontTx/>
              <a:buNone/>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rPr>
              <a:t>there are no community participants?</a:t>
            </a:r>
          </a:p>
        </p:txBody>
      </p:sp>
      <p:grpSp>
        <p:nvGrpSpPr>
          <p:cNvPr id="71" name="Group 70">
            <a:extLst>
              <a:ext uri="{FF2B5EF4-FFF2-40B4-BE49-F238E27FC236}">
                <a16:creationId xmlns:a16="http://schemas.microsoft.com/office/drawing/2014/main" id="{E20C69EC-0EFB-4CAB-96EE-32F3885D3BC9}"/>
              </a:ext>
            </a:extLst>
          </p:cNvPr>
          <p:cNvGrpSpPr/>
          <p:nvPr/>
        </p:nvGrpSpPr>
        <p:grpSpPr>
          <a:xfrm>
            <a:off x="5497974" y="4054651"/>
            <a:ext cx="6121496" cy="2905045"/>
            <a:chOff x="95520" y="4372646"/>
            <a:chExt cx="4476418" cy="2905045"/>
          </a:xfrm>
        </p:grpSpPr>
        <p:sp>
          <p:nvSpPr>
            <p:cNvPr id="72" name="Rectangle 71">
              <a:extLst>
                <a:ext uri="{FF2B5EF4-FFF2-40B4-BE49-F238E27FC236}">
                  <a16:creationId xmlns:a16="http://schemas.microsoft.com/office/drawing/2014/main" id="{AC142360-188D-427C-ACD0-965A6E0CA793}"/>
                </a:ext>
              </a:extLst>
            </p:cNvPr>
            <p:cNvSpPr/>
            <p:nvPr/>
          </p:nvSpPr>
          <p:spPr>
            <a:xfrm>
              <a:off x="323045" y="4372646"/>
              <a:ext cx="3713855" cy="19805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entury Gothic" panose="020B0502020202020204" pitchFamily="34" charset="0"/>
              </a:endParaRPr>
            </a:p>
          </p:txBody>
        </p:sp>
        <p:sp>
          <p:nvSpPr>
            <p:cNvPr id="73" name="Rectangle 72">
              <a:extLst>
                <a:ext uri="{FF2B5EF4-FFF2-40B4-BE49-F238E27FC236}">
                  <a16:creationId xmlns:a16="http://schemas.microsoft.com/office/drawing/2014/main" id="{5F742981-7CF0-4D1B-8060-C726928BDE72}"/>
                </a:ext>
              </a:extLst>
            </p:cNvPr>
            <p:cNvSpPr/>
            <p:nvPr/>
          </p:nvSpPr>
          <p:spPr>
            <a:xfrm>
              <a:off x="1347733" y="4583543"/>
              <a:ext cx="1715086" cy="496161"/>
            </a:xfrm>
            <a:prstGeom prst="rect">
              <a:avLst/>
            </a:prstGeom>
          </p:spPr>
          <p:txBody>
            <a:bodyPr wrap="square">
              <a:spAutoFit/>
            </a:bodyPr>
            <a:lstStyle/>
            <a:p>
              <a:pPr marL="0" marR="0" lvl="0" indent="-677863" algn="ctr" defTabSz="457200" rtl="0" eaLnBrk="1" fontAlgn="auto" latinLnBrk="0" hangingPunct="1">
                <a:lnSpc>
                  <a:spcPct val="80000"/>
                </a:lnSpc>
                <a:spcBef>
                  <a:spcPct val="20000"/>
                </a:spcBef>
                <a:spcAft>
                  <a:spcPts val="0"/>
                </a:spcAft>
                <a:buClr>
                  <a:srgbClr val="000000"/>
                </a:buClr>
                <a:buSzTx/>
                <a:buFontTx/>
                <a:buNone/>
                <a:tabLst/>
                <a:defRPr/>
              </a:pPr>
              <a:r>
                <a:rPr kumimoji="0" lang="en-US" sz="3200" b="1" i="0" u="none" strike="noStrike" kern="1200" cap="none" spc="0" normalizeH="0" baseline="0" noProof="0" dirty="0">
                  <a:ln>
                    <a:noFill/>
                  </a:ln>
                  <a:solidFill>
                    <a:srgbClr val="7F0000"/>
                  </a:solidFill>
                  <a:effectLst/>
                  <a:uLnTx/>
                  <a:uFillTx/>
                  <a:latin typeface="Century Gothic" panose="020B0502020202020204" pitchFamily="34" charset="0"/>
                </a:rPr>
                <a:t>Yes!</a:t>
              </a:r>
            </a:p>
          </p:txBody>
        </p:sp>
        <p:sp>
          <p:nvSpPr>
            <p:cNvPr id="74" name="Rectangle 73">
              <a:extLst>
                <a:ext uri="{FF2B5EF4-FFF2-40B4-BE49-F238E27FC236}">
                  <a16:creationId xmlns:a16="http://schemas.microsoft.com/office/drawing/2014/main" id="{FB7E42C0-C1AD-4224-BA02-FC912688F05A}"/>
                </a:ext>
              </a:extLst>
            </p:cNvPr>
            <p:cNvSpPr/>
            <p:nvPr/>
          </p:nvSpPr>
          <p:spPr>
            <a:xfrm>
              <a:off x="95520" y="5108892"/>
              <a:ext cx="4476418" cy="2168799"/>
            </a:xfrm>
            <a:prstGeom prst="rect">
              <a:avLst/>
            </a:prstGeom>
          </p:spPr>
          <p:txBody>
            <a:bodyPr wrap="square">
              <a:spAutoFit/>
            </a:bodyPr>
            <a:lstStyle/>
            <a:p>
              <a:pPr marL="579437" marR="0" lvl="2" indent="-342900" algn="l" defTabSz="457200" rtl="0" eaLnBrk="1" fontAlgn="auto" latinLnBrk="0" hangingPunct="1">
                <a:lnSpc>
                  <a:spcPct val="80000"/>
                </a:lnSpc>
                <a:spcBef>
                  <a:spcPct val="20000"/>
                </a:spcBef>
                <a:spcAft>
                  <a:spcPts val="800"/>
                </a:spcAft>
                <a:buClr>
                  <a:schemeClr val="tx2">
                    <a:lumMod val="50000"/>
                  </a:schemeClr>
                </a:buClr>
                <a:buSzTx/>
                <a:buFont typeface="Wingdings" panose="05000000000000000000" pitchFamily="2" charset="2"/>
                <a:buChar char="Ø"/>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Confirm that the count is zero and fill the blank form</a:t>
              </a:r>
            </a:p>
            <a:p>
              <a:pPr marL="1036637" lvl="3" indent="-342900">
                <a:lnSpc>
                  <a:spcPct val="80000"/>
                </a:lnSpc>
                <a:spcBef>
                  <a:spcPct val="20000"/>
                </a:spcBef>
                <a:spcAft>
                  <a:spcPts val="800"/>
                </a:spcAft>
                <a:buClr>
                  <a:schemeClr val="tx2">
                    <a:lumMod val="50000"/>
                  </a:schemeClr>
                </a:buClr>
                <a:buFont typeface="Wingdings" panose="05000000000000000000" pitchFamily="2" charset="2"/>
                <a:buChar char="Ø"/>
                <a:defRPr/>
              </a:pPr>
              <a:r>
                <a:rPr kumimoji="0" lang="en-US" sz="220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Include the school name and date</a:t>
              </a:r>
              <a:endParaRPr lang="en-US" sz="2200" dirty="0">
                <a:solidFill>
                  <a:schemeClr val="tx2">
                    <a:lumMod val="50000"/>
                  </a:schemeClr>
                </a:solidFill>
                <a:latin typeface="Century Gothic" panose="020B0502020202020204" pitchFamily="34" charset="0"/>
              </a:endParaRPr>
            </a:p>
            <a:p>
              <a:pPr marL="1036637" lvl="3" indent="-342900">
                <a:lnSpc>
                  <a:spcPct val="80000"/>
                </a:lnSpc>
                <a:spcBef>
                  <a:spcPct val="20000"/>
                </a:spcBef>
                <a:spcAft>
                  <a:spcPts val="800"/>
                </a:spcAft>
                <a:buClr>
                  <a:schemeClr val="tx2">
                    <a:lumMod val="50000"/>
                  </a:schemeClr>
                </a:buClr>
                <a:buFont typeface="Wingdings" panose="05000000000000000000" pitchFamily="2" charset="2"/>
                <a:buChar char="Ø"/>
                <a:defRPr/>
              </a:pPr>
              <a:r>
                <a:rPr lang="en-US" sz="2200" b="1" dirty="0">
                  <a:solidFill>
                    <a:schemeClr val="tx2">
                      <a:lumMod val="50000"/>
                    </a:schemeClr>
                  </a:solidFill>
                  <a:latin typeface="Century Gothic" panose="020B0502020202020204" pitchFamily="34" charset="0"/>
                </a:rPr>
                <a:t>Submit to the Food Services Manager daily</a:t>
              </a:r>
            </a:p>
            <a:p>
              <a:pPr marL="693737" marR="0" lvl="2" indent="-457200" algn="l" defTabSz="457200" rtl="0" eaLnBrk="1" fontAlgn="auto" latinLnBrk="0" hangingPunct="1">
                <a:lnSpc>
                  <a:spcPct val="70000"/>
                </a:lnSpc>
                <a:spcBef>
                  <a:spcPct val="20000"/>
                </a:spcBef>
                <a:spcAft>
                  <a:spcPts val="0"/>
                </a:spcAft>
                <a:buClr>
                  <a:srgbClr val="FFCC66"/>
                </a:buClr>
                <a:buSzTx/>
                <a:buFont typeface="Wingdings" panose="05000000000000000000" pitchFamily="2" charset="2"/>
                <a:buChar char="Ø"/>
                <a:tabLst/>
                <a:defRPr/>
              </a:pPr>
              <a:endParaRPr kumimoji="0" lang="en-US" sz="2000" b="1" i="0" u="none" strike="noStrike" kern="1200" cap="none" spc="0" normalizeH="0" baseline="0" noProof="0" dirty="0">
                <a:ln>
                  <a:noFill/>
                </a:ln>
                <a:solidFill>
                  <a:srgbClr val="000000"/>
                </a:solidFill>
                <a:effectLst/>
                <a:uLnTx/>
                <a:uFillTx/>
                <a:latin typeface="Century Gothic" panose="020B0502020202020204" pitchFamily="34" charset="0"/>
              </a:endParaRPr>
            </a:p>
          </p:txBody>
        </p:sp>
      </p:grpSp>
      <p:sp>
        <p:nvSpPr>
          <p:cNvPr id="3" name="Flowchart: Connector 2">
            <a:extLst>
              <a:ext uri="{FF2B5EF4-FFF2-40B4-BE49-F238E27FC236}">
                <a16:creationId xmlns:a16="http://schemas.microsoft.com/office/drawing/2014/main" id="{5AD051E9-4668-89C8-C5D2-C91BAA0C94BF}"/>
              </a:ext>
            </a:extLst>
          </p:cNvPr>
          <p:cNvSpPr/>
          <p:nvPr/>
        </p:nvSpPr>
        <p:spPr>
          <a:xfrm>
            <a:off x="-888783" y="145471"/>
            <a:ext cx="6386757" cy="63710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TextBox 117">
            <a:extLst>
              <a:ext uri="{FF2B5EF4-FFF2-40B4-BE49-F238E27FC236}">
                <a16:creationId xmlns:a16="http://schemas.microsoft.com/office/drawing/2014/main" id="{9384ECAC-AC33-4403-AD04-788113C10A18}"/>
              </a:ext>
            </a:extLst>
          </p:cNvPr>
          <p:cNvSpPr txBox="1"/>
          <p:nvPr/>
        </p:nvSpPr>
        <p:spPr>
          <a:xfrm>
            <a:off x="3753284" y="3745541"/>
            <a:ext cx="959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0</a:t>
            </a:r>
            <a:endParaRPr kumimoji="0" lang="en-US" sz="1050" b="0" i="0" u="none" strike="noStrike" kern="1200" cap="none" spc="0" normalizeH="0" baseline="0" noProof="0" dirty="0">
              <a:ln>
                <a:noFill/>
              </a:ln>
              <a:solidFill>
                <a:srgbClr val="0070C0"/>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201640AB-B6FB-EFFF-27F5-D4B7EB453BEB}"/>
              </a:ext>
            </a:extLst>
          </p:cNvPr>
          <p:cNvPicPr>
            <a:picLocks noChangeAspect="1"/>
          </p:cNvPicPr>
          <p:nvPr/>
        </p:nvPicPr>
        <p:blipFill rotWithShape="1">
          <a:blip r:embed="rId4"/>
          <a:srcRect l="-369" r="369" b="38112"/>
          <a:stretch/>
        </p:blipFill>
        <p:spPr>
          <a:xfrm>
            <a:off x="112187" y="1516291"/>
            <a:ext cx="4605219" cy="3703316"/>
          </a:xfrm>
          <a:prstGeom prst="rect">
            <a:avLst/>
          </a:prstGeom>
        </p:spPr>
      </p:pic>
      <p:sp>
        <p:nvSpPr>
          <p:cNvPr id="58" name="TextBox 57">
            <a:extLst>
              <a:ext uri="{FF2B5EF4-FFF2-40B4-BE49-F238E27FC236}">
                <a16:creationId xmlns:a16="http://schemas.microsoft.com/office/drawing/2014/main" id="{7E4C0969-0955-4FB6-BA69-97C3B29B1F87}"/>
              </a:ext>
            </a:extLst>
          </p:cNvPr>
          <p:cNvSpPr txBox="1"/>
          <p:nvPr/>
        </p:nvSpPr>
        <p:spPr>
          <a:xfrm>
            <a:off x="662465" y="1875315"/>
            <a:ext cx="16661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70C0"/>
                </a:solidFill>
                <a:effectLst/>
                <a:uLnTx/>
                <a:uFillTx/>
                <a:latin typeface="Calibri"/>
                <a:ea typeface="+mn-ea"/>
                <a:cs typeface="+mn-cs"/>
              </a:rPr>
              <a:t>Happy El</a:t>
            </a:r>
          </a:p>
        </p:txBody>
      </p:sp>
      <p:sp>
        <p:nvSpPr>
          <p:cNvPr id="59" name="TextBox 58">
            <a:extLst>
              <a:ext uri="{FF2B5EF4-FFF2-40B4-BE49-F238E27FC236}">
                <a16:creationId xmlns:a16="http://schemas.microsoft.com/office/drawing/2014/main" id="{454933C1-52CE-4E4F-87B2-B1E4266B814F}"/>
              </a:ext>
            </a:extLst>
          </p:cNvPr>
          <p:cNvSpPr txBox="1"/>
          <p:nvPr/>
        </p:nvSpPr>
        <p:spPr>
          <a:xfrm>
            <a:off x="777216" y="2173628"/>
            <a:ext cx="959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10/2/2023</a:t>
            </a:r>
            <a:endParaRPr kumimoji="0" lang="en-US" sz="1050" b="0" i="0" u="none" strike="noStrike" kern="1200" cap="none" spc="0" normalizeH="0" baseline="0" noProof="0" dirty="0">
              <a:ln>
                <a:noFill/>
              </a:ln>
              <a:solidFill>
                <a:srgbClr val="0070C0"/>
              </a:solidFill>
              <a:effectLst/>
              <a:uLnTx/>
              <a:uFillTx/>
              <a:latin typeface="Calibri"/>
              <a:ea typeface="+mn-ea"/>
              <a:cs typeface="+mn-cs"/>
            </a:endParaRPr>
          </a:p>
        </p:txBody>
      </p:sp>
      <p:sp>
        <p:nvSpPr>
          <p:cNvPr id="124" name="TextBox 123">
            <a:extLst>
              <a:ext uri="{FF2B5EF4-FFF2-40B4-BE49-F238E27FC236}">
                <a16:creationId xmlns:a16="http://schemas.microsoft.com/office/drawing/2014/main" id="{0596D018-556A-4E7E-BEF4-736F23F28C8E}"/>
              </a:ext>
            </a:extLst>
          </p:cNvPr>
          <p:cNvSpPr txBox="1"/>
          <p:nvPr/>
        </p:nvSpPr>
        <p:spPr>
          <a:xfrm>
            <a:off x="3740216" y="2158007"/>
            <a:ext cx="959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0</a:t>
            </a:r>
            <a:endParaRPr kumimoji="0" lang="en-US" sz="1050" b="0" i="0" u="none" strike="noStrike" kern="1200" cap="none" spc="0" normalizeH="0" baseline="0" noProof="0" dirty="0">
              <a:ln>
                <a:noFill/>
              </a:ln>
              <a:solidFill>
                <a:srgbClr val="0070C0"/>
              </a:solidFill>
              <a:effectLst/>
              <a:uLnTx/>
              <a:uFillTx/>
              <a:latin typeface="Calibri"/>
              <a:ea typeface="+mn-ea"/>
              <a:cs typeface="+mn-cs"/>
            </a:endParaRPr>
          </a:p>
        </p:txBody>
      </p:sp>
      <p:sp>
        <p:nvSpPr>
          <p:cNvPr id="123" name="TextBox 122">
            <a:extLst>
              <a:ext uri="{FF2B5EF4-FFF2-40B4-BE49-F238E27FC236}">
                <a16:creationId xmlns:a16="http://schemas.microsoft.com/office/drawing/2014/main" id="{440FAE24-07B4-402A-993E-9C694E2D69DE}"/>
              </a:ext>
            </a:extLst>
          </p:cNvPr>
          <p:cNvSpPr txBox="1"/>
          <p:nvPr/>
        </p:nvSpPr>
        <p:spPr>
          <a:xfrm rot="20183250">
            <a:off x="2244755" y="2973231"/>
            <a:ext cx="270151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a:ea typeface="+mn-ea"/>
                <a:cs typeface="+mn-cs"/>
              </a:rPr>
              <a:t>ZERO PARTICIPANTS</a:t>
            </a:r>
          </a:p>
        </p:txBody>
      </p:sp>
      <p:sp>
        <p:nvSpPr>
          <p:cNvPr id="117" name="TextBox 116">
            <a:extLst>
              <a:ext uri="{FF2B5EF4-FFF2-40B4-BE49-F238E27FC236}">
                <a16:creationId xmlns:a16="http://schemas.microsoft.com/office/drawing/2014/main" id="{CD451EE2-C569-4BC4-8377-3F4C73BC86B2}"/>
              </a:ext>
            </a:extLst>
          </p:cNvPr>
          <p:cNvSpPr txBox="1"/>
          <p:nvPr/>
        </p:nvSpPr>
        <p:spPr>
          <a:xfrm rot="20183250">
            <a:off x="2350253" y="4267956"/>
            <a:ext cx="270151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a:ea typeface="+mn-ea"/>
                <a:cs typeface="+mn-cs"/>
              </a:rPr>
              <a:t>ZERO PARTICIPANTS</a:t>
            </a:r>
          </a:p>
        </p:txBody>
      </p:sp>
      <p:sp>
        <p:nvSpPr>
          <p:cNvPr id="98" name="Oval 97">
            <a:extLst>
              <a:ext uri="{FF2B5EF4-FFF2-40B4-BE49-F238E27FC236}">
                <a16:creationId xmlns:a16="http://schemas.microsoft.com/office/drawing/2014/main" id="{129FC0AD-BC44-4AE1-9134-398A3984B009}"/>
              </a:ext>
            </a:extLst>
          </p:cNvPr>
          <p:cNvSpPr/>
          <p:nvPr/>
        </p:nvSpPr>
        <p:spPr>
          <a:xfrm>
            <a:off x="1009072" y="4200967"/>
            <a:ext cx="960346" cy="1021767"/>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TextBox 124">
            <a:extLst>
              <a:ext uri="{FF2B5EF4-FFF2-40B4-BE49-F238E27FC236}">
                <a16:creationId xmlns:a16="http://schemas.microsoft.com/office/drawing/2014/main" id="{61685775-2101-4B72-AA31-1482793098B0}"/>
              </a:ext>
            </a:extLst>
          </p:cNvPr>
          <p:cNvSpPr txBox="1"/>
          <p:nvPr/>
        </p:nvSpPr>
        <p:spPr>
          <a:xfrm>
            <a:off x="737122" y="3749133"/>
            <a:ext cx="959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10/3/2023</a:t>
            </a:r>
            <a:endParaRPr kumimoji="0" lang="en-US" sz="1050" b="0" i="0" u="none" strike="noStrike" kern="1200" cap="none" spc="0" normalizeH="0" baseline="0" noProof="0" dirty="0">
              <a:ln>
                <a:noFill/>
              </a:ln>
              <a:solidFill>
                <a:srgbClr val="0070C0"/>
              </a:solidFill>
              <a:effectLst/>
              <a:uLnTx/>
              <a:uFillTx/>
              <a:latin typeface="Calibri"/>
              <a:ea typeface="+mn-ea"/>
              <a:cs typeface="+mn-cs"/>
            </a:endParaRPr>
          </a:p>
        </p:txBody>
      </p:sp>
      <p:sp>
        <p:nvSpPr>
          <p:cNvPr id="122" name="Oval 121">
            <a:extLst>
              <a:ext uri="{FF2B5EF4-FFF2-40B4-BE49-F238E27FC236}">
                <a16:creationId xmlns:a16="http://schemas.microsoft.com/office/drawing/2014/main" id="{EB5E50D4-1471-4C3E-8BBA-1BD3EC99C2F7}"/>
              </a:ext>
            </a:extLst>
          </p:cNvPr>
          <p:cNvSpPr/>
          <p:nvPr/>
        </p:nvSpPr>
        <p:spPr>
          <a:xfrm>
            <a:off x="996004" y="2532507"/>
            <a:ext cx="960346" cy="1021767"/>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hand holding a pencil&#10;&#10;Description automatically generated">
            <a:extLst>
              <a:ext uri="{FF2B5EF4-FFF2-40B4-BE49-F238E27FC236}">
                <a16:creationId xmlns:a16="http://schemas.microsoft.com/office/drawing/2014/main" id="{4F212451-5256-9614-5F40-245653AA8B4F}"/>
              </a:ext>
            </a:extLst>
          </p:cNvPr>
          <p:cNvPicPr>
            <a:picLocks noChangeAspect="1"/>
          </p:cNvPicPr>
          <p:nvPr/>
        </p:nvPicPr>
        <p:blipFill>
          <a:blip r:embed="rId5"/>
          <a:stretch>
            <a:fillRect/>
          </a:stretch>
        </p:blipFill>
        <p:spPr>
          <a:xfrm>
            <a:off x="1425978" y="3974304"/>
            <a:ext cx="1496363" cy="1342570"/>
          </a:xfrm>
          <a:prstGeom prst="rect">
            <a:avLst/>
          </a:prstGeom>
        </p:spPr>
      </p:pic>
      <p:sp>
        <p:nvSpPr>
          <p:cNvPr id="5" name="Flowchart: Connector 4">
            <a:extLst>
              <a:ext uri="{FF2B5EF4-FFF2-40B4-BE49-F238E27FC236}">
                <a16:creationId xmlns:a16="http://schemas.microsoft.com/office/drawing/2014/main" id="{2142AC7E-4A97-5383-EC52-37DD9B249BF6}"/>
              </a:ext>
            </a:extLst>
          </p:cNvPr>
          <p:cNvSpPr/>
          <p:nvPr/>
        </p:nvSpPr>
        <p:spPr>
          <a:xfrm>
            <a:off x="219895" y="5528598"/>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DE14569A-1636-5FB8-A178-7B161A2DB379}"/>
              </a:ext>
            </a:extLst>
          </p:cNvPr>
          <p:cNvSpPr/>
          <p:nvPr/>
        </p:nvSpPr>
        <p:spPr>
          <a:xfrm>
            <a:off x="1217004" y="6469150"/>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620156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0-#ppt_w/2"/>
                                          </p:val>
                                        </p:tav>
                                        <p:tav tm="100000">
                                          <p:val>
                                            <p:strVal val="#ppt_x"/>
                                          </p:val>
                                        </p:tav>
                                      </p:tavLst>
                                    </p:anim>
                                    <p:anim calcmode="lin" valueType="num">
                                      <p:cBhvr additive="base">
                                        <p:cTn id="8" dur="500" fill="hold"/>
                                        <p:tgtEl>
                                          <p:spTgt spid="7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22"/>
                                        </p:tgtEl>
                                        <p:attrNameLst>
                                          <p:attrName>style.visibility</p:attrName>
                                        </p:attrNameLst>
                                      </p:cBhvr>
                                      <p:to>
                                        <p:strVal val="visible"/>
                                      </p:to>
                                    </p:set>
                                    <p:animEffect transition="in" filter="fade">
                                      <p:cBhvr>
                                        <p:cTn id="20" dur="500"/>
                                        <p:tgtEl>
                                          <p:spTgt spid="122"/>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4"/>
                                        </p:tgtEl>
                                        <p:attrNameLst>
                                          <p:attrName>style.visibility</p:attrName>
                                        </p:attrNameLst>
                                      </p:cBhvr>
                                      <p:to>
                                        <p:strVal val="visible"/>
                                      </p:to>
                                    </p:set>
                                    <p:animEffect transition="in" filter="fade">
                                      <p:cBhvr>
                                        <p:cTn id="27" dur="500"/>
                                        <p:tgtEl>
                                          <p:spTgt spid="124"/>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3000"/>
                            </p:stCondLst>
                            <p:childTnLst>
                              <p:par>
                                <p:cTn id="33" presetID="1" presetClass="path" presetSubtype="0" accel="50000" decel="50000" fill="hold" nodeType="afterEffect">
                                  <p:stCondLst>
                                    <p:cond delay="0"/>
                                  </p:stCondLst>
                                  <p:childTnLst>
                                    <p:animMotion origin="layout" path="M 4.79167E-6 -4.81481E-6 C 0.0246 -4.81481E-6 0.04466 0.03311 0.04466 0.07431 C 0.04466 0.11551 0.0246 0.14908 4.79167E-6 0.14908 C -0.02461 0.14908 -0.04428 0.11551 -0.04428 0.07431 C -0.04428 0.03311 -0.02461 -4.81481E-6 4.79167E-6 -4.81481E-6 Z " pathEditMode="relative" rAng="0" ptsTypes="AAAAA">
                                      <p:cBhvr>
                                        <p:cTn id="34" dur="700" fill="hold"/>
                                        <p:tgtEl>
                                          <p:spTgt spid="6"/>
                                        </p:tgtEl>
                                        <p:attrNameLst>
                                          <p:attrName>ppt_x</p:attrName>
                                          <p:attrName>ppt_y</p:attrName>
                                        </p:attrNameLst>
                                      </p:cBhvr>
                                      <p:rCtr x="13" y="7454"/>
                                    </p:animMotion>
                                  </p:childTnLst>
                                </p:cTn>
                              </p:par>
                              <p:par>
                                <p:cTn id="35" presetID="22" presetClass="entr" presetSubtype="4" fill="hold" grpId="0" nodeType="withEffect">
                                  <p:stCondLst>
                                    <p:cond delay="0"/>
                                  </p:stCondLst>
                                  <p:childTnLst>
                                    <p:set>
                                      <p:cBhvr>
                                        <p:cTn id="36" dur="1" fill="hold">
                                          <p:stCondLst>
                                            <p:cond delay="0"/>
                                          </p:stCondLst>
                                        </p:cTn>
                                        <p:tgtEl>
                                          <p:spTgt spid="98"/>
                                        </p:tgtEl>
                                        <p:attrNameLst>
                                          <p:attrName>style.visibility</p:attrName>
                                        </p:attrNameLst>
                                      </p:cBhvr>
                                      <p:to>
                                        <p:strVal val="visible"/>
                                      </p:to>
                                    </p:set>
                                    <p:animEffect transition="in" filter="wipe(down)">
                                      <p:cBhvr>
                                        <p:cTn id="37" dur="800"/>
                                        <p:tgtEl>
                                          <p:spTgt spid="98"/>
                                        </p:tgtEl>
                                      </p:cBhvr>
                                    </p:animEffect>
                                  </p:childTnLst>
                                </p:cTn>
                              </p:par>
                            </p:childTnLst>
                          </p:cTn>
                        </p:par>
                        <p:par>
                          <p:cTn id="38" fill="hold">
                            <p:stCondLst>
                              <p:cond delay="3800"/>
                            </p:stCondLst>
                            <p:childTnLst>
                              <p:par>
                                <p:cTn id="39" presetID="22" presetClass="entr" presetSubtype="8" fill="hold" grpId="0" nodeType="afterEffect">
                                  <p:stCondLst>
                                    <p:cond delay="0"/>
                                  </p:stCondLst>
                                  <p:childTnLst>
                                    <p:set>
                                      <p:cBhvr>
                                        <p:cTn id="40" dur="1" fill="hold">
                                          <p:stCondLst>
                                            <p:cond delay="0"/>
                                          </p:stCondLst>
                                        </p:cTn>
                                        <p:tgtEl>
                                          <p:spTgt spid="117"/>
                                        </p:tgtEl>
                                        <p:attrNameLst>
                                          <p:attrName>style.visibility</p:attrName>
                                        </p:attrNameLst>
                                      </p:cBhvr>
                                      <p:to>
                                        <p:strVal val="visible"/>
                                      </p:to>
                                    </p:set>
                                    <p:animEffect transition="in" filter="wipe(left)">
                                      <p:cBhvr>
                                        <p:cTn id="41" dur="500"/>
                                        <p:tgtEl>
                                          <p:spTgt spid="11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8"/>
                                        </p:tgtEl>
                                        <p:attrNameLst>
                                          <p:attrName>style.visibility</p:attrName>
                                        </p:attrNameLst>
                                      </p:cBhvr>
                                      <p:to>
                                        <p:strVal val="visible"/>
                                      </p:to>
                                    </p:set>
                                    <p:animEffect transition="in" filter="fade">
                                      <p:cBhvr>
                                        <p:cTn id="44" dur="500"/>
                                        <p:tgtEl>
                                          <p:spTgt spid="11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5"/>
                                        </p:tgtEl>
                                        <p:attrNameLst>
                                          <p:attrName>style.visibility</p:attrName>
                                        </p:attrNameLst>
                                      </p:cBhvr>
                                      <p:to>
                                        <p:strVal val="visible"/>
                                      </p:to>
                                    </p:set>
                                    <p:animEffect transition="in" filter="fade">
                                      <p:cBhvr>
                                        <p:cTn id="47" dur="500"/>
                                        <p:tgtEl>
                                          <p:spTgt spid="125"/>
                                        </p:tgtEl>
                                      </p:cBhvr>
                                    </p:animEffect>
                                  </p:childTnLst>
                                </p:cTn>
                              </p:par>
                            </p:childTnLst>
                          </p:cTn>
                        </p:par>
                        <p:par>
                          <p:cTn id="48" fill="hold">
                            <p:stCondLst>
                              <p:cond delay="4300"/>
                            </p:stCondLst>
                            <p:childTnLst>
                              <p:par>
                                <p:cTn id="49" presetID="10" presetClass="entr" presetSubtype="0" fill="hold" nodeType="afterEffect">
                                  <p:stCondLst>
                                    <p:cond delay="0"/>
                                  </p:stCondLst>
                                  <p:childTnLst>
                                    <p:set>
                                      <p:cBhvr>
                                        <p:cTn id="50" dur="1" fill="hold">
                                          <p:stCondLst>
                                            <p:cond delay="0"/>
                                          </p:stCondLst>
                                        </p:cTn>
                                        <p:tgtEl>
                                          <p:spTgt spid="71"/>
                                        </p:tgtEl>
                                        <p:attrNameLst>
                                          <p:attrName>style.visibility</p:attrName>
                                        </p:attrNameLst>
                                      </p:cBhvr>
                                      <p:to>
                                        <p:strVal val="visible"/>
                                      </p:to>
                                    </p:set>
                                    <p:animEffect transition="in" filter="fade">
                                      <p:cBhvr>
                                        <p:cTn id="51"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118" grpId="0"/>
      <p:bldP spid="58" grpId="0"/>
      <p:bldP spid="59" grpId="0"/>
      <p:bldP spid="124" grpId="0"/>
      <p:bldP spid="123" grpId="0"/>
      <p:bldP spid="117" grpId="0"/>
      <p:bldP spid="98" grpId="0" animBg="1"/>
      <p:bldP spid="125" grpId="0"/>
      <p:bldP spid="1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id="{89B68587-BD40-7734-0594-40CE393BBFF0}"/>
              </a:ext>
            </a:extLst>
          </p:cNvPr>
          <p:cNvCxnSpPr>
            <a:cxnSpLocks/>
          </p:cNvCxnSpPr>
          <p:nvPr/>
        </p:nvCxnSpPr>
        <p:spPr>
          <a:xfrm flipH="1">
            <a:off x="8885036" y="5641371"/>
            <a:ext cx="1088830" cy="0"/>
          </a:xfrm>
          <a:prstGeom prst="line">
            <a:avLst/>
          </a:prstGeom>
          <a:ln>
            <a:solidFill>
              <a:srgbClr val="FFAE0D"/>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1C90882A-E0CA-3514-3B05-0CF411EFD6E3}"/>
              </a:ext>
            </a:extLst>
          </p:cNvPr>
          <p:cNvCxnSpPr>
            <a:cxnSpLocks/>
          </p:cNvCxnSpPr>
          <p:nvPr/>
        </p:nvCxnSpPr>
        <p:spPr>
          <a:xfrm flipH="1">
            <a:off x="8034238" y="3453782"/>
            <a:ext cx="777080" cy="796557"/>
          </a:xfrm>
          <a:prstGeom prst="line">
            <a:avLst/>
          </a:prstGeom>
          <a:ln>
            <a:solidFill>
              <a:srgbClr val="FFAE0D"/>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3648E7F9-9050-195B-C3B4-19C6E3A46A6C}"/>
              </a:ext>
            </a:extLst>
          </p:cNvPr>
          <p:cNvCxnSpPr>
            <a:cxnSpLocks/>
          </p:cNvCxnSpPr>
          <p:nvPr/>
        </p:nvCxnSpPr>
        <p:spPr>
          <a:xfrm>
            <a:off x="6660356" y="3540500"/>
            <a:ext cx="616744" cy="925777"/>
          </a:xfrm>
          <a:prstGeom prst="line">
            <a:avLst/>
          </a:prstGeom>
          <a:ln>
            <a:solidFill>
              <a:srgbClr val="FFAE0D"/>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11181F6-E10A-F3D2-9CD8-F0961CE4BD11}"/>
              </a:ext>
            </a:extLst>
          </p:cNvPr>
          <p:cNvCxnSpPr>
            <a:cxnSpLocks/>
          </p:cNvCxnSpPr>
          <p:nvPr/>
        </p:nvCxnSpPr>
        <p:spPr>
          <a:xfrm>
            <a:off x="2939256" y="2439439"/>
            <a:ext cx="1467644" cy="0"/>
          </a:xfrm>
          <a:prstGeom prst="line">
            <a:avLst/>
          </a:prstGeom>
          <a:ln>
            <a:solidFill>
              <a:srgbClr val="FFAE0D"/>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8993AFF-9B29-0B78-74B4-16A9BAC3047C}"/>
              </a:ext>
            </a:extLst>
          </p:cNvPr>
          <p:cNvCxnSpPr>
            <a:cxnSpLocks/>
          </p:cNvCxnSpPr>
          <p:nvPr/>
        </p:nvCxnSpPr>
        <p:spPr>
          <a:xfrm>
            <a:off x="2342754" y="3338463"/>
            <a:ext cx="590946" cy="1127814"/>
          </a:xfrm>
          <a:prstGeom prst="line">
            <a:avLst/>
          </a:prstGeom>
          <a:ln>
            <a:solidFill>
              <a:srgbClr val="FFAE0D"/>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1B2E2AAA-6EF2-A3C7-0EA0-F9DA3FCB5866}"/>
              </a:ext>
            </a:extLst>
          </p:cNvPr>
          <p:cNvSpPr>
            <a:spLocks noGrp="1"/>
          </p:cNvSpPr>
          <p:nvPr>
            <p:ph type="title"/>
          </p:nvPr>
        </p:nvSpPr>
        <p:spPr>
          <a:xfrm>
            <a:off x="833435" y="-79812"/>
            <a:ext cx="10972800" cy="1143000"/>
          </a:xfrm>
        </p:spPr>
        <p:txBody>
          <a:bodyPr/>
          <a:lstStyle/>
          <a:p>
            <a:r>
              <a:rPr lang="en-US" sz="7200" dirty="0"/>
              <a:t>After School Program Service</a:t>
            </a:r>
          </a:p>
        </p:txBody>
      </p:sp>
      <p:grpSp>
        <p:nvGrpSpPr>
          <p:cNvPr id="22" name="Group 21">
            <a:extLst>
              <a:ext uri="{FF2B5EF4-FFF2-40B4-BE49-F238E27FC236}">
                <a16:creationId xmlns:a16="http://schemas.microsoft.com/office/drawing/2014/main" id="{E803C8C8-C1B6-8FAD-4370-078A9DC44985}"/>
              </a:ext>
            </a:extLst>
          </p:cNvPr>
          <p:cNvGrpSpPr/>
          <p:nvPr/>
        </p:nvGrpSpPr>
        <p:grpSpPr>
          <a:xfrm>
            <a:off x="36909" y="495441"/>
            <a:ext cx="3225800" cy="2971800"/>
            <a:chOff x="-69850" y="1219200"/>
            <a:chExt cx="3225800" cy="2971800"/>
          </a:xfrm>
        </p:grpSpPr>
        <p:sp>
          <p:nvSpPr>
            <p:cNvPr id="16" name="Flowchart: Connector 15">
              <a:extLst>
                <a:ext uri="{FF2B5EF4-FFF2-40B4-BE49-F238E27FC236}">
                  <a16:creationId xmlns:a16="http://schemas.microsoft.com/office/drawing/2014/main" id="{D2FA486C-B903-0B48-F78C-158643B27347}"/>
                </a:ext>
              </a:extLst>
            </p:cNvPr>
            <p:cNvSpPr/>
            <p:nvPr/>
          </p:nvSpPr>
          <p:spPr>
            <a:xfrm>
              <a:off x="-69850" y="1219200"/>
              <a:ext cx="3225800" cy="2971800"/>
            </a:xfrm>
            <a:prstGeom prst="flowChartConnector">
              <a:avLst/>
            </a:prstGeom>
            <a:solidFill>
              <a:srgbClr val="7F0000"/>
            </a:solidFill>
            <a:ln>
              <a:solidFill>
                <a:srgbClr val="7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D5CAA0B-A5FD-1ABD-6028-2FEB7CEDE80C}"/>
                </a:ext>
              </a:extLst>
            </p:cNvPr>
            <p:cNvSpPr txBox="1"/>
            <p:nvPr/>
          </p:nvSpPr>
          <p:spPr>
            <a:xfrm>
              <a:off x="330200" y="1760835"/>
              <a:ext cx="2425700" cy="2031325"/>
            </a:xfrm>
            <a:prstGeom prst="rect">
              <a:avLst/>
            </a:prstGeom>
            <a:noFill/>
          </p:spPr>
          <p:txBody>
            <a:bodyPr wrap="square">
              <a:spAutoFit/>
            </a:bodyPr>
            <a:lstStyle/>
            <a:p>
              <a:pPr algn="ctr"/>
              <a:r>
                <a:rPr lang="en-US" sz="1800" i="0" u="none" strike="noStrike" dirty="0">
                  <a:solidFill>
                    <a:schemeClr val="bg1"/>
                  </a:solidFill>
                  <a:effectLst/>
                  <a:latin typeface="Century Gothic" panose="020B0502020202020204" pitchFamily="34" charset="0"/>
                </a:rPr>
                <a:t>Meals are prepared by Food Services Staff; FS Staff then transports ASP supper meals to the ASP staff just before service</a:t>
              </a:r>
              <a:endParaRPr lang="en-US" dirty="0">
                <a:solidFill>
                  <a:schemeClr val="bg1"/>
                </a:solidFill>
              </a:endParaRPr>
            </a:p>
          </p:txBody>
        </p:sp>
      </p:grpSp>
      <p:grpSp>
        <p:nvGrpSpPr>
          <p:cNvPr id="23" name="Group 22">
            <a:extLst>
              <a:ext uri="{FF2B5EF4-FFF2-40B4-BE49-F238E27FC236}">
                <a16:creationId xmlns:a16="http://schemas.microsoft.com/office/drawing/2014/main" id="{AFABF391-CECD-1575-B167-09FEB2718BEF}"/>
              </a:ext>
            </a:extLst>
          </p:cNvPr>
          <p:cNvGrpSpPr/>
          <p:nvPr/>
        </p:nvGrpSpPr>
        <p:grpSpPr>
          <a:xfrm>
            <a:off x="1912938" y="3467241"/>
            <a:ext cx="3225800" cy="2971800"/>
            <a:chOff x="2054227" y="3792160"/>
            <a:chExt cx="3225800" cy="2971800"/>
          </a:xfrm>
        </p:grpSpPr>
        <p:sp>
          <p:nvSpPr>
            <p:cNvPr id="17" name="Flowchart: Connector 16">
              <a:extLst>
                <a:ext uri="{FF2B5EF4-FFF2-40B4-BE49-F238E27FC236}">
                  <a16:creationId xmlns:a16="http://schemas.microsoft.com/office/drawing/2014/main" id="{CC6ECBDC-C1C0-B4DE-76BD-5972EC58FDAC}"/>
                </a:ext>
              </a:extLst>
            </p:cNvPr>
            <p:cNvSpPr/>
            <p:nvPr/>
          </p:nvSpPr>
          <p:spPr>
            <a:xfrm>
              <a:off x="2054227" y="3792160"/>
              <a:ext cx="3225800" cy="2971800"/>
            </a:xfrm>
            <a:prstGeom prst="flowChartConnector">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EC4FCCB-D579-1B5F-9E94-8B6E4544DF6E}"/>
                </a:ext>
              </a:extLst>
            </p:cNvPr>
            <p:cNvSpPr txBox="1"/>
            <p:nvPr/>
          </p:nvSpPr>
          <p:spPr>
            <a:xfrm>
              <a:off x="2289178" y="4672360"/>
              <a:ext cx="2679700" cy="1477328"/>
            </a:xfrm>
            <a:prstGeom prst="rect">
              <a:avLst/>
            </a:prstGeom>
            <a:noFill/>
          </p:spPr>
          <p:txBody>
            <a:bodyPr wrap="square">
              <a:spAutoFit/>
            </a:bodyPr>
            <a:lstStyle/>
            <a:p>
              <a:pPr algn="ctr"/>
              <a:r>
                <a:rPr lang="en-US" sz="1800" b="0" i="0" u="none" strike="noStrike" dirty="0">
                  <a:solidFill>
                    <a:srgbClr val="002060"/>
                  </a:solidFill>
                  <a:effectLst/>
                  <a:latin typeface="Century Gothic" panose="020B0502020202020204" pitchFamily="34" charset="0"/>
                </a:rPr>
                <a:t>Meal service begins immediately after the dismissal bell rings, and lasts for 30 minutes.</a:t>
              </a:r>
              <a:endParaRPr lang="en-US" dirty="0">
                <a:solidFill>
                  <a:srgbClr val="002060"/>
                </a:solidFill>
              </a:endParaRPr>
            </a:p>
          </p:txBody>
        </p:sp>
      </p:grpSp>
      <p:grpSp>
        <p:nvGrpSpPr>
          <p:cNvPr id="24" name="Group 23">
            <a:extLst>
              <a:ext uri="{FF2B5EF4-FFF2-40B4-BE49-F238E27FC236}">
                <a16:creationId xmlns:a16="http://schemas.microsoft.com/office/drawing/2014/main" id="{90CCAE3C-F8B9-FFC2-0A87-EC9B6DD3B84A}"/>
              </a:ext>
            </a:extLst>
          </p:cNvPr>
          <p:cNvGrpSpPr/>
          <p:nvPr/>
        </p:nvGrpSpPr>
        <p:grpSpPr>
          <a:xfrm>
            <a:off x="4260453" y="989268"/>
            <a:ext cx="3316286" cy="3048000"/>
            <a:chOff x="4213227" y="1295400"/>
            <a:chExt cx="3316286" cy="3048000"/>
          </a:xfrm>
        </p:grpSpPr>
        <p:sp>
          <p:nvSpPr>
            <p:cNvPr id="18" name="Flowchart: Connector 17">
              <a:extLst>
                <a:ext uri="{FF2B5EF4-FFF2-40B4-BE49-F238E27FC236}">
                  <a16:creationId xmlns:a16="http://schemas.microsoft.com/office/drawing/2014/main" id="{5519E07E-860F-AE8E-5044-396F78B36E17}"/>
                </a:ext>
              </a:extLst>
            </p:cNvPr>
            <p:cNvSpPr/>
            <p:nvPr/>
          </p:nvSpPr>
          <p:spPr>
            <a:xfrm>
              <a:off x="4213227" y="1295400"/>
              <a:ext cx="3316286" cy="3048000"/>
            </a:xfrm>
            <a:prstGeom prst="flowChartConnector">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ysClr val="windowText" lastClr="000000"/>
                  </a:solidFill>
                </a:ln>
                <a:solidFill>
                  <a:srgbClr val="002060"/>
                </a:solidFill>
              </a:endParaRPr>
            </a:p>
          </p:txBody>
        </p:sp>
        <p:sp>
          <p:nvSpPr>
            <p:cNvPr id="9" name="TextBox 8">
              <a:extLst>
                <a:ext uri="{FF2B5EF4-FFF2-40B4-BE49-F238E27FC236}">
                  <a16:creationId xmlns:a16="http://schemas.microsoft.com/office/drawing/2014/main" id="{73C9FAEC-265E-F247-3B00-290877375BE6}"/>
                </a:ext>
              </a:extLst>
            </p:cNvPr>
            <p:cNvSpPr txBox="1"/>
            <p:nvPr/>
          </p:nvSpPr>
          <p:spPr>
            <a:xfrm>
              <a:off x="4279108" y="2019047"/>
              <a:ext cx="3225800" cy="1754326"/>
            </a:xfrm>
            <a:prstGeom prst="rect">
              <a:avLst/>
            </a:prstGeom>
            <a:noFill/>
          </p:spPr>
          <p:txBody>
            <a:bodyPr wrap="square">
              <a:spAutoFit/>
            </a:bodyPr>
            <a:lstStyle/>
            <a:p>
              <a:pPr algn="ctr"/>
              <a:r>
                <a:rPr lang="en-US" sz="1800" i="0" u="none" strike="noStrike" dirty="0">
                  <a:solidFill>
                    <a:srgbClr val="002060"/>
                  </a:solidFill>
                  <a:effectLst/>
                  <a:latin typeface="Century Gothic" panose="020B0502020202020204" pitchFamily="34" charset="0"/>
                </a:rPr>
                <a:t>ASP Staff distributes meals to program students &amp; assists with serving participants from the community for the first ten minutes of service.</a:t>
              </a:r>
              <a:endParaRPr lang="en-US" dirty="0">
                <a:solidFill>
                  <a:srgbClr val="002060"/>
                </a:solidFill>
              </a:endParaRPr>
            </a:p>
          </p:txBody>
        </p:sp>
      </p:grpSp>
      <p:grpSp>
        <p:nvGrpSpPr>
          <p:cNvPr id="25" name="Group 24">
            <a:extLst>
              <a:ext uri="{FF2B5EF4-FFF2-40B4-BE49-F238E27FC236}">
                <a16:creationId xmlns:a16="http://schemas.microsoft.com/office/drawing/2014/main" id="{91FB729B-B243-BE53-B926-7FE56AFDA620}"/>
              </a:ext>
            </a:extLst>
          </p:cNvPr>
          <p:cNvGrpSpPr/>
          <p:nvPr/>
        </p:nvGrpSpPr>
        <p:grpSpPr>
          <a:xfrm>
            <a:off x="6238080" y="3885608"/>
            <a:ext cx="2851148" cy="2681765"/>
            <a:chOff x="6445252" y="4056794"/>
            <a:chExt cx="2851148" cy="2681765"/>
          </a:xfrm>
        </p:grpSpPr>
        <p:sp>
          <p:nvSpPr>
            <p:cNvPr id="19" name="Flowchart: Connector 18">
              <a:extLst>
                <a:ext uri="{FF2B5EF4-FFF2-40B4-BE49-F238E27FC236}">
                  <a16:creationId xmlns:a16="http://schemas.microsoft.com/office/drawing/2014/main" id="{67CDAF7E-385B-2AAB-4B91-F440410814FF}"/>
                </a:ext>
              </a:extLst>
            </p:cNvPr>
            <p:cNvSpPr/>
            <p:nvPr/>
          </p:nvSpPr>
          <p:spPr>
            <a:xfrm>
              <a:off x="6445252" y="4056794"/>
              <a:ext cx="2851148" cy="2681765"/>
            </a:xfrm>
            <a:prstGeom prst="flowChartConnector">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9A49F0B-533A-21CD-C5F6-725368C8CA8F}"/>
                </a:ext>
              </a:extLst>
            </p:cNvPr>
            <p:cNvSpPr txBox="1"/>
            <p:nvPr/>
          </p:nvSpPr>
          <p:spPr>
            <a:xfrm>
              <a:off x="6527007" y="4678912"/>
              <a:ext cx="2679700" cy="1477328"/>
            </a:xfrm>
            <a:prstGeom prst="rect">
              <a:avLst/>
            </a:prstGeom>
            <a:noFill/>
          </p:spPr>
          <p:txBody>
            <a:bodyPr wrap="square">
              <a:spAutoFit/>
            </a:bodyPr>
            <a:lstStyle/>
            <a:p>
              <a:pPr algn="ctr"/>
              <a:r>
                <a:rPr lang="en-US" sz="1800" i="0" u="none" strike="noStrike" dirty="0">
                  <a:solidFill>
                    <a:srgbClr val="002060"/>
                  </a:solidFill>
                  <a:effectLst/>
                  <a:latin typeface="Century Gothic" panose="020B0502020202020204" pitchFamily="34" charset="0"/>
                </a:rPr>
                <a:t>ASP Staff ensures reimbursable meal is received before placing an "x" on the meal count form.</a:t>
              </a:r>
              <a:endParaRPr lang="en-US" dirty="0">
                <a:solidFill>
                  <a:srgbClr val="002060"/>
                </a:solidFill>
              </a:endParaRPr>
            </a:p>
          </p:txBody>
        </p:sp>
      </p:grpSp>
      <p:grpSp>
        <p:nvGrpSpPr>
          <p:cNvPr id="26" name="Group 25">
            <a:extLst>
              <a:ext uri="{FF2B5EF4-FFF2-40B4-BE49-F238E27FC236}">
                <a16:creationId xmlns:a16="http://schemas.microsoft.com/office/drawing/2014/main" id="{BF740C3D-D2E4-5B2B-177C-CD7E67888E39}"/>
              </a:ext>
            </a:extLst>
          </p:cNvPr>
          <p:cNvGrpSpPr/>
          <p:nvPr/>
        </p:nvGrpSpPr>
        <p:grpSpPr>
          <a:xfrm>
            <a:off x="8272460" y="1286123"/>
            <a:ext cx="3225800" cy="2971800"/>
            <a:chOff x="8634413" y="1219200"/>
            <a:chExt cx="3225800" cy="2971800"/>
          </a:xfrm>
        </p:grpSpPr>
        <p:sp>
          <p:nvSpPr>
            <p:cNvPr id="20" name="Flowchart: Connector 19">
              <a:extLst>
                <a:ext uri="{FF2B5EF4-FFF2-40B4-BE49-F238E27FC236}">
                  <a16:creationId xmlns:a16="http://schemas.microsoft.com/office/drawing/2014/main" id="{25956353-5733-21D2-67C7-A9B250C5B470}"/>
                </a:ext>
              </a:extLst>
            </p:cNvPr>
            <p:cNvSpPr/>
            <p:nvPr/>
          </p:nvSpPr>
          <p:spPr>
            <a:xfrm>
              <a:off x="8634413" y="1219200"/>
              <a:ext cx="3225800" cy="2971800"/>
            </a:xfrm>
            <a:prstGeom prst="flowChartConnector">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77044BD-0C56-56DE-AD66-B4C0D24CFE21}"/>
                </a:ext>
              </a:extLst>
            </p:cNvPr>
            <p:cNvSpPr txBox="1"/>
            <p:nvPr/>
          </p:nvSpPr>
          <p:spPr>
            <a:xfrm>
              <a:off x="8723313" y="1962644"/>
              <a:ext cx="3048000" cy="1477328"/>
            </a:xfrm>
            <a:prstGeom prst="rect">
              <a:avLst/>
            </a:prstGeom>
            <a:noFill/>
          </p:spPr>
          <p:txBody>
            <a:bodyPr wrap="square">
              <a:spAutoFit/>
            </a:bodyPr>
            <a:lstStyle/>
            <a:p>
              <a:pPr algn="ctr"/>
              <a:r>
                <a:rPr lang="en-US" sz="1800" i="0" u="none" strike="noStrike" dirty="0">
                  <a:solidFill>
                    <a:srgbClr val="002060"/>
                  </a:solidFill>
                  <a:effectLst/>
                  <a:latin typeface="Century Gothic" panose="020B0502020202020204" pitchFamily="34" charset="0"/>
                </a:rPr>
                <a:t>Meals are consumed in the designated eating area. ASP staff assist with ensuring no food leaves the campus.</a:t>
              </a:r>
              <a:endParaRPr lang="en-US" dirty="0">
                <a:solidFill>
                  <a:srgbClr val="002060"/>
                </a:solidFill>
              </a:endParaRPr>
            </a:p>
          </p:txBody>
        </p:sp>
      </p:grpSp>
      <p:grpSp>
        <p:nvGrpSpPr>
          <p:cNvPr id="27" name="Group 26">
            <a:extLst>
              <a:ext uri="{FF2B5EF4-FFF2-40B4-BE49-F238E27FC236}">
                <a16:creationId xmlns:a16="http://schemas.microsoft.com/office/drawing/2014/main" id="{091FD2D6-4AA8-6901-9DD5-436E69282E6E}"/>
              </a:ext>
            </a:extLst>
          </p:cNvPr>
          <p:cNvGrpSpPr/>
          <p:nvPr/>
        </p:nvGrpSpPr>
        <p:grpSpPr>
          <a:xfrm>
            <a:off x="9561512" y="4250339"/>
            <a:ext cx="2503487" cy="2388694"/>
            <a:chOff x="9688512" y="4183416"/>
            <a:chExt cx="2503487" cy="2388694"/>
          </a:xfrm>
        </p:grpSpPr>
        <p:sp>
          <p:nvSpPr>
            <p:cNvPr id="21" name="Flowchart: Connector 20">
              <a:extLst>
                <a:ext uri="{FF2B5EF4-FFF2-40B4-BE49-F238E27FC236}">
                  <a16:creationId xmlns:a16="http://schemas.microsoft.com/office/drawing/2014/main" id="{6843905F-4CD2-237A-1286-59457E52E788}"/>
                </a:ext>
              </a:extLst>
            </p:cNvPr>
            <p:cNvSpPr/>
            <p:nvPr/>
          </p:nvSpPr>
          <p:spPr>
            <a:xfrm>
              <a:off x="9688512" y="4183416"/>
              <a:ext cx="2503487" cy="2388694"/>
            </a:xfrm>
            <a:prstGeom prst="flowChartConnector">
              <a:avLst/>
            </a:prstGeom>
            <a:solidFill>
              <a:srgbClr val="FFAE0D"/>
            </a:solidFill>
            <a:ln>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BA09A72-43DD-48EC-3443-776B4EE6E2FC}"/>
                </a:ext>
              </a:extLst>
            </p:cNvPr>
            <p:cNvSpPr txBox="1"/>
            <p:nvPr/>
          </p:nvSpPr>
          <p:spPr>
            <a:xfrm>
              <a:off x="10128645" y="4399354"/>
              <a:ext cx="1623222" cy="2031325"/>
            </a:xfrm>
            <a:prstGeom prst="rect">
              <a:avLst/>
            </a:prstGeom>
            <a:noFill/>
          </p:spPr>
          <p:txBody>
            <a:bodyPr wrap="square">
              <a:spAutoFit/>
            </a:bodyPr>
            <a:lstStyle/>
            <a:p>
              <a:pPr algn="ctr"/>
              <a:r>
                <a:rPr lang="en-US" sz="1800" i="0" u="none" strike="noStrike" dirty="0">
                  <a:solidFill>
                    <a:srgbClr val="002060"/>
                  </a:solidFill>
                  <a:effectLst/>
                  <a:latin typeface="Century Gothic" panose="020B0502020202020204" pitchFamily="34" charset="0"/>
                </a:rPr>
                <a:t>ASP Supper Grid Sheet &amp; Community Roster are required at the point of service.</a:t>
              </a:r>
              <a:endParaRPr lang="en-US" dirty="0">
                <a:solidFill>
                  <a:srgbClr val="002060"/>
                </a:solidFill>
              </a:endParaRPr>
            </a:p>
          </p:txBody>
        </p:sp>
      </p:grpSp>
      <p:sp>
        <p:nvSpPr>
          <p:cNvPr id="40" name="Rectangle 39">
            <a:extLst>
              <a:ext uri="{FF2B5EF4-FFF2-40B4-BE49-F238E27FC236}">
                <a16:creationId xmlns:a16="http://schemas.microsoft.com/office/drawing/2014/main" id="{286461B2-B4CF-078B-0B2F-0BA31E49EEC2}"/>
              </a:ext>
            </a:extLst>
          </p:cNvPr>
          <p:cNvSpPr/>
          <p:nvPr/>
        </p:nvSpPr>
        <p:spPr>
          <a:xfrm>
            <a:off x="0" y="6583473"/>
            <a:ext cx="7555963" cy="286232"/>
          </a:xfrm>
          <a:prstGeom prst="rect">
            <a:avLst/>
          </a:prstGeom>
        </p:spPr>
        <p:txBody>
          <a:bodyPr wrap="square">
            <a:spAutoFit/>
          </a:bodyPr>
          <a:lstStyle/>
          <a:p>
            <a:pPr marL="0" marR="0" lvl="2" indent="0" algn="l" defTabSz="457200" rtl="0" eaLnBrk="1" fontAlgn="auto" latinLnBrk="0" hangingPunct="1">
              <a:lnSpc>
                <a:spcPct val="90000"/>
              </a:lnSpc>
              <a:spcBef>
                <a:spcPts val="0"/>
              </a:spcBef>
              <a:spcAft>
                <a:spcPts val="80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Century Gothic" panose="020B0502020202020204" pitchFamily="34" charset="0"/>
              </a:rPr>
              <a:t>*Exceptions may apply. AFSS approval is required to serve at alternate serving times.</a:t>
            </a:r>
          </a:p>
        </p:txBody>
      </p:sp>
    </p:spTree>
    <p:custDataLst>
      <p:tags r:id="rId1"/>
    </p:custDataLst>
    <p:extLst>
      <p:ext uri="{BB962C8B-B14F-4D97-AF65-F5344CB8AC3E}">
        <p14:creationId xmlns:p14="http://schemas.microsoft.com/office/powerpoint/2010/main" val="9324671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up)">
                                      <p:cBhvr>
                                        <p:cTn id="23" dur="500"/>
                                        <p:tgtEl>
                                          <p:spTgt spid="32"/>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left)">
                                      <p:cBhvr>
                                        <p:cTn id="31" dur="500"/>
                                        <p:tgtEl>
                                          <p:spTgt spid="38"/>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left)">
                                      <p:cBhvr>
                                        <p:cTn id="39" dur="500"/>
                                        <p:tgtEl>
                                          <p:spTgt spid="34"/>
                                        </p:tgtEl>
                                      </p:cBhvr>
                                    </p:animEffect>
                                  </p:childTnLst>
                                </p:cTn>
                              </p:par>
                            </p:childTnLst>
                          </p:cTn>
                        </p:par>
                        <p:par>
                          <p:cTn id="40" fill="hold">
                            <p:stCondLst>
                              <p:cond delay="500"/>
                            </p:stCondLst>
                            <p:childTnLst>
                              <p:par>
                                <p:cTn id="41" presetID="1" presetClass="entr" presetSubtype="0" fill="hold" nodeType="after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853351" y="20424"/>
            <a:ext cx="10515600" cy="1325563"/>
          </a:xfrm>
        </p:spPr>
        <p:txBody>
          <a:bodyPr>
            <a:normAutofit/>
          </a:bodyPr>
          <a:lstStyle/>
          <a:p>
            <a:pPr algn="l"/>
            <a:r>
              <a:rPr lang="en-US" sz="8000" dirty="0">
                <a:solidFill>
                  <a:schemeClr val="bg1"/>
                </a:solidFill>
              </a:rPr>
              <a:t>Civil Rights Requirements</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5053264" y="1345987"/>
            <a:ext cx="7138736" cy="4678136"/>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000"/>
              </a:spcAft>
              <a:buNone/>
            </a:pPr>
            <a:r>
              <a:rPr lang="en-US" altLang="en-US" sz="2400" dirty="0">
                <a:solidFill>
                  <a:schemeClr val="bg1"/>
                </a:solidFill>
                <a:latin typeface="Century Gothic" panose="020B0502020202020204" pitchFamily="34" charset="0"/>
                <a:cs typeface="Times New Roman" panose="02020603050405020304" pitchFamily="18" charset="0"/>
              </a:rPr>
              <a:t>All operating sites are required to ensure:</a:t>
            </a:r>
          </a:p>
          <a:p>
            <a:pPr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cs typeface="Times New Roman" panose="02020603050405020304" pitchFamily="18" charset="0"/>
              </a:rPr>
              <a:t>Equal treatment for all participants</a:t>
            </a:r>
          </a:p>
          <a:p>
            <a:pPr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cs typeface="Times New Roman" panose="02020603050405020304" pitchFamily="18" charset="0"/>
              </a:rPr>
              <a:t>Good customer service to decrease complaints</a:t>
            </a:r>
          </a:p>
          <a:p>
            <a:pPr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cs typeface="Times New Roman" panose="02020603050405020304" pitchFamily="18" charset="0"/>
              </a:rPr>
              <a:t>Illegal barriers that prevent participants from receiving benefits are eliminated</a:t>
            </a:r>
          </a:p>
          <a:p>
            <a:pPr lvl="1" indent="-342900">
              <a:spcBef>
                <a:spcPts val="0"/>
              </a:spcBef>
              <a:spcAft>
                <a:spcPts val="400"/>
              </a:spcAft>
              <a:buFont typeface="Wingdings" panose="05000000000000000000" pitchFamily="2" charset="2"/>
              <a:buChar char="Ø"/>
            </a:pPr>
            <a:r>
              <a:rPr lang="en-US" altLang="en-US" sz="2400" i="1" dirty="0">
                <a:solidFill>
                  <a:schemeClr val="bg1"/>
                </a:solidFill>
                <a:latin typeface="Century Gothic" panose="020B0502020202020204" pitchFamily="34" charset="0"/>
                <a:cs typeface="Times New Roman" panose="02020603050405020304" pitchFamily="18" charset="0"/>
              </a:rPr>
              <a:t>“And Justice for All” </a:t>
            </a:r>
            <a:r>
              <a:rPr lang="en-US" altLang="en-US" sz="2400" dirty="0">
                <a:solidFill>
                  <a:schemeClr val="bg1"/>
                </a:solidFill>
                <a:latin typeface="Century Gothic" panose="020B0502020202020204" pitchFamily="34" charset="0"/>
                <a:cs typeface="Times New Roman" panose="02020603050405020304" pitchFamily="18" charset="0"/>
              </a:rPr>
              <a:t>poster is displayed where the general public can see and read it</a:t>
            </a:r>
          </a:p>
          <a:p>
            <a:pPr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cs typeface="Times New Roman" panose="02020603050405020304" pitchFamily="18" charset="0"/>
              </a:rPr>
              <a:t>General public is informed of program availability</a:t>
            </a:r>
          </a:p>
          <a:p>
            <a:pPr lvl="2" indent="-342900">
              <a:spcBef>
                <a:spcPts val="0"/>
              </a:spcBef>
              <a:spcAft>
                <a:spcPts val="400"/>
              </a:spcAft>
              <a:buFont typeface="Arial" panose="020B0604020202020204" pitchFamily="34" charset="0"/>
              <a:buChar char="•"/>
            </a:pPr>
            <a:r>
              <a:rPr lang="en-US" altLang="en-US" dirty="0">
                <a:solidFill>
                  <a:schemeClr val="bg1"/>
                </a:solidFill>
                <a:latin typeface="Century Gothic" panose="020B0502020202020204" pitchFamily="34" charset="0"/>
                <a:cs typeface="Times New Roman" panose="02020603050405020304" pitchFamily="18" charset="0"/>
              </a:rPr>
              <a:t>Provide information in the appropriate language</a:t>
            </a:r>
          </a:p>
        </p:txBody>
      </p:sp>
      <p:pic>
        <p:nvPicPr>
          <p:cNvPr id="2" name="Picture 1" descr="A poster with text and a building&#10;&#10;Description automatically generated">
            <a:extLst>
              <a:ext uri="{FF2B5EF4-FFF2-40B4-BE49-F238E27FC236}">
                <a16:creationId xmlns:a16="http://schemas.microsoft.com/office/drawing/2014/main" id="{6CF73AA6-411C-825A-F4DE-CE8F6DE53186}"/>
              </a:ext>
            </a:extLst>
          </p:cNvPr>
          <p:cNvPicPr>
            <a:picLocks noChangeAspect="1"/>
          </p:cNvPicPr>
          <p:nvPr/>
        </p:nvPicPr>
        <p:blipFill>
          <a:blip r:embed="rId3">
            <a:extLst>
              <a:ext uri="{28A0092B-C50C-407E-A947-70E740481C1C}">
                <a14:useLocalDpi xmlns:a14="http://schemas.microsoft.com/office/drawing/2010/main" val="0"/>
              </a:ext>
            </a:extLst>
          </a:blip>
          <a:srcRect t="11611"/>
          <a:stretch>
            <a:fillRect/>
          </a:stretch>
        </p:blipFill>
        <p:spPr>
          <a:xfrm>
            <a:off x="790981" y="246825"/>
            <a:ext cx="3461993" cy="5248741"/>
          </a:xfrm>
          <a:prstGeom prst="rect">
            <a:avLst/>
          </a:prstGeom>
        </p:spPr>
      </p:pic>
      <p:sp>
        <p:nvSpPr>
          <p:cNvPr id="5" name="Flowchart: Connector 4">
            <a:extLst>
              <a:ext uri="{FF2B5EF4-FFF2-40B4-BE49-F238E27FC236}">
                <a16:creationId xmlns:a16="http://schemas.microsoft.com/office/drawing/2014/main" id="{41E3F2B7-76A1-F198-A213-1BA4EE6205FF}"/>
              </a:ext>
            </a:extLst>
          </p:cNvPr>
          <p:cNvSpPr/>
          <p:nvPr/>
        </p:nvSpPr>
        <p:spPr>
          <a:xfrm>
            <a:off x="3024022" y="4327005"/>
            <a:ext cx="2029242" cy="2083048"/>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D3FE1441-5D8B-A7B4-F586-BC2532D65104}"/>
              </a:ext>
            </a:extLst>
          </p:cNvPr>
          <p:cNvSpPr/>
          <p:nvPr/>
        </p:nvSpPr>
        <p:spPr>
          <a:xfrm>
            <a:off x="2071880" y="5712254"/>
            <a:ext cx="852186" cy="89892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723252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2190873" y="-16638"/>
            <a:ext cx="11662110" cy="1828842"/>
          </a:xfrm>
        </p:spPr>
        <p:txBody>
          <a:bodyPr>
            <a:normAutofit/>
          </a:bodyPr>
          <a:lstStyle/>
          <a:p>
            <a:r>
              <a:rPr lang="en-US" dirty="0"/>
              <a:t>Program Attendance Rosters</a:t>
            </a:r>
          </a:p>
        </p:txBody>
      </p:sp>
      <p:sp>
        <p:nvSpPr>
          <p:cNvPr id="29" name="Rectangle 28">
            <a:extLst>
              <a:ext uri="{FF2B5EF4-FFF2-40B4-BE49-F238E27FC236}">
                <a16:creationId xmlns:a16="http://schemas.microsoft.com/office/drawing/2014/main" id="{5D861277-1668-4BE8-ABC2-F90136BFA7D0}"/>
              </a:ext>
            </a:extLst>
          </p:cNvPr>
          <p:cNvSpPr/>
          <p:nvPr/>
        </p:nvSpPr>
        <p:spPr>
          <a:xfrm>
            <a:off x="6190593" y="3170148"/>
            <a:ext cx="5901144" cy="3859518"/>
          </a:xfrm>
          <a:prstGeom prst="rect">
            <a:avLst/>
          </a:prstGeom>
        </p:spPr>
        <p:txBody>
          <a:bodyPr wrap="square" lIns="91440" tIns="45720" rIns="91440" bIns="45720" anchor="t">
            <a:spAutoFit/>
          </a:bodyPr>
          <a:lstStyle/>
          <a:p>
            <a:pPr marL="457200" lvl="2" indent="-457200">
              <a:lnSpc>
                <a:spcPct val="90000"/>
              </a:lnSpc>
              <a:spcBef>
                <a:spcPct val="20000"/>
              </a:spcBef>
              <a:buClr>
                <a:schemeClr val="bg1"/>
              </a:buClr>
              <a:buFont typeface="Wingdings" panose="05000000000000000000" pitchFamily="2" charset="2"/>
              <a:buChar char="Ø"/>
              <a:defRPr/>
            </a:pPr>
            <a:r>
              <a:rPr lang="en-US" sz="2400" dirty="0">
                <a:solidFill>
                  <a:schemeClr val="bg1"/>
                </a:solidFill>
                <a:latin typeface="Century Gothic" panose="020B0502020202020204" pitchFamily="34" charset="0"/>
              </a:rPr>
              <a:t>Attendance Rosters must be:</a:t>
            </a:r>
          </a:p>
          <a:p>
            <a:pPr marL="914400" lvl="3" indent="-457200">
              <a:lnSpc>
                <a:spcPct val="90000"/>
              </a:lnSpc>
              <a:spcBef>
                <a:spcPct val="20000"/>
              </a:spcBef>
              <a:buClr>
                <a:schemeClr val="bg1"/>
              </a:buClr>
              <a:buFont typeface="Arial" panose="020B0604020202020204" pitchFamily="34" charset="0"/>
              <a:buChar char="•"/>
              <a:defRPr/>
            </a:pPr>
            <a:r>
              <a:rPr lang="en-US" sz="2400" dirty="0">
                <a:solidFill>
                  <a:schemeClr val="bg1"/>
                </a:solidFill>
                <a:latin typeface="Century Gothic" panose="020B0502020202020204" pitchFamily="34" charset="0"/>
              </a:rPr>
              <a:t>Greater than or equal to meal counts to support meal claims</a:t>
            </a:r>
          </a:p>
          <a:p>
            <a:pPr marL="914400" lvl="3" indent="-457200">
              <a:lnSpc>
                <a:spcPct val="90000"/>
              </a:lnSpc>
              <a:spcBef>
                <a:spcPct val="20000"/>
              </a:spcBef>
              <a:buClr>
                <a:schemeClr val="bg1"/>
              </a:buClr>
              <a:buFont typeface="Arial" panose="020B0604020202020204" pitchFamily="34" charset="0"/>
              <a:buChar char="•"/>
              <a:defRPr/>
            </a:pPr>
            <a:r>
              <a:rPr lang="en-US" sz="2400" dirty="0">
                <a:solidFill>
                  <a:schemeClr val="bg1"/>
                </a:solidFill>
                <a:latin typeface="Century Gothic" panose="020B0502020202020204" pitchFamily="34" charset="0"/>
              </a:rPr>
              <a:t>Include student names:</a:t>
            </a:r>
          </a:p>
          <a:p>
            <a:pPr marL="1371600" lvl="4" indent="-457200">
              <a:lnSpc>
                <a:spcPct val="90000"/>
              </a:lnSpc>
              <a:spcBef>
                <a:spcPct val="20000"/>
              </a:spcBef>
              <a:buClr>
                <a:schemeClr val="bg1"/>
              </a:buClr>
              <a:buFont typeface="Arial" panose="020B0604020202020204" pitchFamily="34" charset="0"/>
              <a:buChar char="•"/>
              <a:defRPr/>
            </a:pPr>
            <a:r>
              <a:rPr lang="en-US" sz="2400" dirty="0">
                <a:solidFill>
                  <a:schemeClr val="bg1"/>
                </a:solidFill>
                <a:latin typeface="Century Gothic" panose="020B0502020202020204" pitchFamily="34" charset="0"/>
              </a:rPr>
              <a:t>Can be electronic or manual copies</a:t>
            </a:r>
          </a:p>
          <a:p>
            <a:pPr marL="1371600" lvl="4" indent="-457200">
              <a:lnSpc>
                <a:spcPct val="90000"/>
              </a:lnSpc>
              <a:spcBef>
                <a:spcPct val="20000"/>
              </a:spcBef>
              <a:buClr>
                <a:schemeClr val="bg1"/>
              </a:buClr>
              <a:buFont typeface="Arial" panose="020B0604020202020204" pitchFamily="34" charset="0"/>
              <a:buChar char="•"/>
              <a:defRPr/>
            </a:pPr>
            <a:r>
              <a:rPr lang="en-US" sz="2400" b="1" dirty="0">
                <a:solidFill>
                  <a:schemeClr val="bg1"/>
                </a:solidFill>
                <a:latin typeface="Century Gothic" panose="020B0502020202020204" pitchFamily="34" charset="0"/>
              </a:rPr>
              <a:t>Must be submitted weekly</a:t>
            </a:r>
            <a:endParaRPr lang="en-US" sz="2400" dirty="0">
              <a:solidFill>
                <a:schemeClr val="bg1"/>
              </a:solidFill>
              <a:latin typeface="Century Gothic" panose="020B0502020202020204" pitchFamily="34" charset="0"/>
            </a:endParaRPr>
          </a:p>
          <a:p>
            <a:pPr marL="1371600" lvl="4" indent="-457200">
              <a:lnSpc>
                <a:spcPct val="90000"/>
              </a:lnSpc>
              <a:spcBef>
                <a:spcPct val="20000"/>
              </a:spcBef>
              <a:buClr>
                <a:schemeClr val="bg1"/>
              </a:buClr>
              <a:buFont typeface="Arial" panose="020B0604020202020204" pitchFamily="34" charset="0"/>
              <a:buChar char="•"/>
              <a:defRPr/>
            </a:pPr>
            <a:r>
              <a:rPr lang="en-US" sz="2400" dirty="0">
                <a:solidFill>
                  <a:schemeClr val="bg1"/>
                </a:solidFill>
                <a:latin typeface="Century Gothic" panose="020B0502020202020204" pitchFamily="34" charset="0"/>
              </a:rPr>
              <a:t>If rosters are not submitted weekly contact your AFSS</a:t>
            </a:r>
          </a:p>
          <a:p>
            <a:pPr marL="0" lvl="2">
              <a:lnSpc>
                <a:spcPct val="90000"/>
              </a:lnSpc>
              <a:spcBef>
                <a:spcPct val="20000"/>
              </a:spcBef>
              <a:buClr>
                <a:srgbClr val="000000"/>
              </a:buClr>
              <a:defRPr/>
            </a:pPr>
            <a:endParaRPr lang="en-US" sz="2400" dirty="0">
              <a:solidFill>
                <a:srgbClr val="000000"/>
              </a:solidFill>
              <a:latin typeface="Century Gothic" panose="020B0502020202020204" pitchFamily="34" charset="0"/>
            </a:endParaRPr>
          </a:p>
        </p:txBody>
      </p:sp>
      <p:sp>
        <p:nvSpPr>
          <p:cNvPr id="9" name="Rectangle 8">
            <a:extLst>
              <a:ext uri="{FF2B5EF4-FFF2-40B4-BE49-F238E27FC236}">
                <a16:creationId xmlns:a16="http://schemas.microsoft.com/office/drawing/2014/main" id="{45E91F7F-97B5-4257-A994-7315EDB1D914}"/>
              </a:ext>
            </a:extLst>
          </p:cNvPr>
          <p:cNvSpPr/>
          <p:nvPr/>
        </p:nvSpPr>
        <p:spPr>
          <a:xfrm>
            <a:off x="4694269" y="1812204"/>
            <a:ext cx="6919723" cy="1421928"/>
          </a:xfrm>
          <a:prstGeom prst="rect">
            <a:avLst/>
          </a:prstGeom>
        </p:spPr>
        <p:txBody>
          <a:bodyPr wrap="square">
            <a:spAutoFit/>
          </a:bodyPr>
          <a:lstStyle/>
          <a:p>
            <a:pPr marL="0" lvl="2">
              <a:lnSpc>
                <a:spcPct val="90000"/>
              </a:lnSpc>
              <a:spcBef>
                <a:spcPct val="20000"/>
              </a:spcBef>
              <a:buClr>
                <a:srgbClr val="000000"/>
              </a:buClr>
              <a:defRPr/>
            </a:pPr>
            <a:r>
              <a:rPr lang="en-US" sz="2400" dirty="0">
                <a:solidFill>
                  <a:schemeClr val="bg1"/>
                </a:solidFill>
                <a:latin typeface="Century Gothic" panose="020B0502020202020204" pitchFamily="34" charset="0"/>
              </a:rPr>
              <a:t>Program attendance rosters record students present in afterschool programs and support the meal counts on the ASP Supper Grid sheet.</a:t>
            </a:r>
          </a:p>
        </p:txBody>
      </p:sp>
      <p:pic>
        <p:nvPicPr>
          <p:cNvPr id="3" name="Picture 2">
            <a:extLst>
              <a:ext uri="{FF2B5EF4-FFF2-40B4-BE49-F238E27FC236}">
                <a16:creationId xmlns:a16="http://schemas.microsoft.com/office/drawing/2014/main" id="{FEAAA31C-7035-756B-662D-B02A53D890E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6665" y="502243"/>
            <a:ext cx="4234888" cy="3979551"/>
          </a:xfrm>
          <a:prstGeom prst="ellipse">
            <a:avLst/>
          </a:prstGeom>
          <a:ln w="63500"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pic>
        <p:nvPicPr>
          <p:cNvPr id="49" name="Picture 48">
            <a:extLst>
              <a:ext uri="{FF2B5EF4-FFF2-40B4-BE49-F238E27FC236}">
                <a16:creationId xmlns:a16="http://schemas.microsoft.com/office/drawing/2014/main" id="{0CD03CA4-D194-4D84-826A-C82181EA985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920452" y="3481754"/>
            <a:ext cx="2772730" cy="2921828"/>
          </a:xfrm>
          <a:prstGeom prst="ellipse">
            <a:avLst/>
          </a:prstGeom>
          <a:ln w="63500"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sp>
        <p:nvSpPr>
          <p:cNvPr id="5" name="Flowchart: Connector 4">
            <a:extLst>
              <a:ext uri="{FF2B5EF4-FFF2-40B4-BE49-F238E27FC236}">
                <a16:creationId xmlns:a16="http://schemas.microsoft.com/office/drawing/2014/main" id="{5F20331D-F54C-C976-AC97-DA3806279AC6}"/>
              </a:ext>
            </a:extLst>
          </p:cNvPr>
          <p:cNvSpPr/>
          <p:nvPr/>
        </p:nvSpPr>
        <p:spPr>
          <a:xfrm>
            <a:off x="201373" y="3660556"/>
            <a:ext cx="1168031" cy="119467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3DBEDB92-DBF4-5E60-14E5-3CDEA1DC5297}"/>
              </a:ext>
            </a:extLst>
          </p:cNvPr>
          <p:cNvSpPr/>
          <p:nvPr/>
        </p:nvSpPr>
        <p:spPr>
          <a:xfrm>
            <a:off x="919626" y="4529944"/>
            <a:ext cx="556590" cy="598459"/>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0544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Connector 4">
            <a:extLst>
              <a:ext uri="{FF2B5EF4-FFF2-40B4-BE49-F238E27FC236}">
                <a16:creationId xmlns:a16="http://schemas.microsoft.com/office/drawing/2014/main" id="{F7FE2380-8C74-DE2B-394E-108A8CBEEFB1}"/>
              </a:ext>
            </a:extLst>
          </p:cNvPr>
          <p:cNvSpPr/>
          <p:nvPr/>
        </p:nvSpPr>
        <p:spPr>
          <a:xfrm>
            <a:off x="-1894197" y="-1463292"/>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lowchart: Connector 1">
            <a:extLst>
              <a:ext uri="{FF2B5EF4-FFF2-40B4-BE49-F238E27FC236}">
                <a16:creationId xmlns:a16="http://schemas.microsoft.com/office/drawing/2014/main" id="{314C31F3-6B5A-8E69-5C07-CEEE6C8383FA}"/>
              </a:ext>
            </a:extLst>
          </p:cNvPr>
          <p:cNvSpPr/>
          <p:nvPr/>
        </p:nvSpPr>
        <p:spPr>
          <a:xfrm>
            <a:off x="5183106" y="-416425"/>
            <a:ext cx="8020394" cy="756786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5791897" y="6245833"/>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002060"/>
              </a:solidFill>
            </a:endParaRPr>
          </a:p>
        </p:txBody>
      </p:sp>
      <p:sp>
        <p:nvSpPr>
          <p:cNvPr id="36" name="Rectangle 35">
            <a:extLst>
              <a:ext uri="{FF2B5EF4-FFF2-40B4-BE49-F238E27FC236}">
                <a16:creationId xmlns:a16="http://schemas.microsoft.com/office/drawing/2014/main" id="{7EC20C13-C283-22DA-F299-46A4E05C1C32}"/>
              </a:ext>
            </a:extLst>
          </p:cNvPr>
          <p:cNvSpPr/>
          <p:nvPr/>
        </p:nvSpPr>
        <p:spPr>
          <a:xfrm>
            <a:off x="6278116" y="1809389"/>
            <a:ext cx="5649825"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0" dirty="0">
                <a:solidFill>
                  <a:schemeClr val="bg1"/>
                </a:solidFill>
                <a:latin typeface="Onyx" panose="04050602080702020203" pitchFamily="82" charset="0"/>
              </a:rPr>
              <a:t>ASP </a:t>
            </a:r>
          </a:p>
          <a:p>
            <a:pPr algn="ctr"/>
            <a:r>
              <a:rPr lang="en-US" sz="13000" dirty="0">
                <a:solidFill>
                  <a:schemeClr val="bg1"/>
                </a:solidFill>
                <a:latin typeface="Onyx" panose="04050602080702020203" pitchFamily="82" charset="0"/>
              </a:rPr>
              <a:t>Meal Service</a:t>
            </a:r>
          </a:p>
        </p:txBody>
      </p:sp>
      <p:sp>
        <p:nvSpPr>
          <p:cNvPr id="4" name="Rectangle 3">
            <a:extLst>
              <a:ext uri="{FF2B5EF4-FFF2-40B4-BE49-F238E27FC236}">
                <a16:creationId xmlns:a16="http://schemas.microsoft.com/office/drawing/2014/main" id="{5119DDA9-A754-3D6F-A192-B6C1675E04C9}"/>
              </a:ext>
            </a:extLst>
          </p:cNvPr>
          <p:cNvSpPr/>
          <p:nvPr/>
        </p:nvSpPr>
        <p:spPr>
          <a:xfrm>
            <a:off x="7491540" y="4302358"/>
            <a:ext cx="3403525" cy="653356"/>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70000"/>
              </a:lnSpc>
            </a:pPr>
            <a:r>
              <a:rPr lang="en-US" sz="3600" b="1" dirty="0">
                <a:solidFill>
                  <a:srgbClr val="002060"/>
                </a:solidFill>
              </a:rPr>
              <a:t>Responsibilities</a:t>
            </a:r>
          </a:p>
        </p:txBody>
      </p:sp>
      <p:sp>
        <p:nvSpPr>
          <p:cNvPr id="6" name="TextBox 5">
            <a:extLst>
              <a:ext uri="{FF2B5EF4-FFF2-40B4-BE49-F238E27FC236}">
                <a16:creationId xmlns:a16="http://schemas.microsoft.com/office/drawing/2014/main" id="{BAFE77CD-1E50-F147-79B6-E3E51371C447}"/>
              </a:ext>
            </a:extLst>
          </p:cNvPr>
          <p:cNvSpPr txBox="1"/>
          <p:nvPr/>
        </p:nvSpPr>
        <p:spPr>
          <a:xfrm>
            <a:off x="-1" y="3969455"/>
            <a:ext cx="4970597"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rgbClr val="002060"/>
                </a:solidFill>
                <a:latin typeface="Century Gothic" panose="020B0502020202020204" pitchFamily="34" charset="0"/>
              </a:rPr>
              <a:t>Clean spills, wipe tables, pick up trash &amp; empty bins.</a:t>
            </a:r>
          </a:p>
        </p:txBody>
      </p:sp>
      <p:sp>
        <p:nvSpPr>
          <p:cNvPr id="7" name="TextBox 6">
            <a:extLst>
              <a:ext uri="{FF2B5EF4-FFF2-40B4-BE49-F238E27FC236}">
                <a16:creationId xmlns:a16="http://schemas.microsoft.com/office/drawing/2014/main" id="{69037B82-EC48-8020-5E06-6E65D8954FDE}"/>
              </a:ext>
            </a:extLst>
          </p:cNvPr>
          <p:cNvSpPr txBox="1"/>
          <p:nvPr/>
        </p:nvSpPr>
        <p:spPr>
          <a:xfrm>
            <a:off x="-2" y="1561412"/>
            <a:ext cx="5469965"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rgbClr val="002060"/>
                </a:solidFill>
                <a:latin typeface="Century Gothic" panose="020B0502020202020204" pitchFamily="34" charset="0"/>
              </a:rPr>
              <a:t>Supervise &amp; direct students to the designated eating area.</a:t>
            </a:r>
          </a:p>
        </p:txBody>
      </p:sp>
      <p:sp>
        <p:nvSpPr>
          <p:cNvPr id="8" name="TextBox 7">
            <a:extLst>
              <a:ext uri="{FF2B5EF4-FFF2-40B4-BE49-F238E27FC236}">
                <a16:creationId xmlns:a16="http://schemas.microsoft.com/office/drawing/2014/main" id="{6A822BE0-F4C0-5B35-A9C1-EF2E1C8252A2}"/>
              </a:ext>
            </a:extLst>
          </p:cNvPr>
          <p:cNvSpPr txBox="1"/>
          <p:nvPr/>
        </p:nvSpPr>
        <p:spPr>
          <a:xfrm>
            <a:off x="0" y="74629"/>
            <a:ext cx="5469965" cy="1569660"/>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rgbClr val="002060"/>
                </a:solidFill>
                <a:latin typeface="Century Gothic" panose="020B0502020202020204" pitchFamily="34" charset="0"/>
              </a:rPr>
              <a:t>Distribute meals to program students and assist community for the first 10 minutes or as needed.</a:t>
            </a:r>
          </a:p>
        </p:txBody>
      </p:sp>
      <p:sp>
        <p:nvSpPr>
          <p:cNvPr id="9" name="TextBox 8">
            <a:extLst>
              <a:ext uri="{FF2B5EF4-FFF2-40B4-BE49-F238E27FC236}">
                <a16:creationId xmlns:a16="http://schemas.microsoft.com/office/drawing/2014/main" id="{C17EAA1E-259A-D687-B5D7-EDFB6E9D17A4}"/>
              </a:ext>
            </a:extLst>
          </p:cNvPr>
          <p:cNvSpPr txBox="1"/>
          <p:nvPr/>
        </p:nvSpPr>
        <p:spPr>
          <a:xfrm>
            <a:off x="-4" y="2365515"/>
            <a:ext cx="5469965"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rgbClr val="002060"/>
                </a:solidFill>
                <a:latin typeface="Century Gothic" panose="020B0502020202020204" pitchFamily="34" charset="0"/>
              </a:rPr>
              <a:t>Make sure program is open to the community.</a:t>
            </a:r>
          </a:p>
        </p:txBody>
      </p:sp>
      <p:sp>
        <p:nvSpPr>
          <p:cNvPr id="10" name="TextBox 9">
            <a:extLst>
              <a:ext uri="{FF2B5EF4-FFF2-40B4-BE49-F238E27FC236}">
                <a16:creationId xmlns:a16="http://schemas.microsoft.com/office/drawing/2014/main" id="{F0FE3846-E5AC-D50E-49D5-D3A2C280EFB3}"/>
              </a:ext>
            </a:extLst>
          </p:cNvPr>
          <p:cNvSpPr txBox="1"/>
          <p:nvPr/>
        </p:nvSpPr>
        <p:spPr>
          <a:xfrm>
            <a:off x="-4" y="4792219"/>
            <a:ext cx="4970596" cy="1200329"/>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rgbClr val="002060"/>
                </a:solidFill>
                <a:latin typeface="Century Gothic" panose="020B0502020202020204" pitchFamily="34" charset="0"/>
              </a:rPr>
              <a:t>Total daily attendance for all programs and record accurate meal  counts.</a:t>
            </a:r>
          </a:p>
        </p:txBody>
      </p:sp>
      <p:sp>
        <p:nvSpPr>
          <p:cNvPr id="11" name="TextBox 10">
            <a:extLst>
              <a:ext uri="{FF2B5EF4-FFF2-40B4-BE49-F238E27FC236}">
                <a16:creationId xmlns:a16="http://schemas.microsoft.com/office/drawing/2014/main" id="{8B3ACE00-2C61-5759-0C8C-2DD7516B5F8C}"/>
              </a:ext>
            </a:extLst>
          </p:cNvPr>
          <p:cNvSpPr txBox="1"/>
          <p:nvPr/>
        </p:nvSpPr>
        <p:spPr>
          <a:xfrm>
            <a:off x="32647" y="5965655"/>
            <a:ext cx="4970596"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rgbClr val="002060"/>
                </a:solidFill>
                <a:latin typeface="Century Gothic" panose="020B0502020202020204" pitchFamily="34" charset="0"/>
              </a:rPr>
              <a:t>Ensure no food is taken from campus.</a:t>
            </a:r>
          </a:p>
        </p:txBody>
      </p:sp>
      <p:sp>
        <p:nvSpPr>
          <p:cNvPr id="12" name="TextBox 11">
            <a:extLst>
              <a:ext uri="{FF2B5EF4-FFF2-40B4-BE49-F238E27FC236}">
                <a16:creationId xmlns:a16="http://schemas.microsoft.com/office/drawing/2014/main" id="{C48CFC2B-FA74-102C-7975-469066E62527}"/>
              </a:ext>
            </a:extLst>
          </p:cNvPr>
          <p:cNvSpPr txBox="1"/>
          <p:nvPr/>
        </p:nvSpPr>
        <p:spPr>
          <a:xfrm>
            <a:off x="-9588" y="3158843"/>
            <a:ext cx="4970597" cy="830997"/>
          </a:xfrm>
          <a:prstGeom prst="rect">
            <a:avLst/>
          </a:prstGeom>
          <a:noFill/>
        </p:spPr>
        <p:txBody>
          <a:bodyPr wrap="square" rtlCol="0">
            <a:spAutoFit/>
          </a:bodyPr>
          <a:lstStyle/>
          <a:p>
            <a:pPr marL="457200" indent="-457200">
              <a:buFont typeface="Wingdings" pitchFamily="2" charset="2"/>
              <a:buChar char="Ø"/>
            </a:pPr>
            <a:r>
              <a:rPr lang="en-US" sz="2400" dirty="0">
                <a:solidFill>
                  <a:srgbClr val="001F60"/>
                </a:solidFill>
                <a:latin typeface="Century Gothic" panose="020B0502020202020204" pitchFamily="34" charset="0"/>
              </a:rPr>
              <a:t>Follow all HACCP guidelines when serving menu items.</a:t>
            </a:r>
          </a:p>
        </p:txBody>
      </p:sp>
    </p:spTree>
    <p:custDataLst>
      <p:tags r:id="rId1"/>
    </p:custDataLst>
    <p:extLst>
      <p:ext uri="{BB962C8B-B14F-4D97-AF65-F5344CB8AC3E}">
        <p14:creationId xmlns:p14="http://schemas.microsoft.com/office/powerpoint/2010/main" val="5721863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Connector 6">
            <a:extLst>
              <a:ext uri="{FF2B5EF4-FFF2-40B4-BE49-F238E27FC236}">
                <a16:creationId xmlns:a16="http://schemas.microsoft.com/office/drawing/2014/main" id="{86AF715A-113E-A28B-93BD-8DCD36DF7DF9}"/>
              </a:ext>
            </a:extLst>
          </p:cNvPr>
          <p:cNvSpPr/>
          <p:nvPr/>
        </p:nvSpPr>
        <p:spPr>
          <a:xfrm>
            <a:off x="4778337" y="-1260230"/>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4FC19F46-A4BF-82E4-4666-D875F3BE21B3}"/>
              </a:ext>
            </a:extLst>
          </p:cNvPr>
          <p:cNvSpPr/>
          <p:nvPr/>
        </p:nvSpPr>
        <p:spPr>
          <a:xfrm>
            <a:off x="-2347409" y="-129598"/>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46DD311-8B73-FC24-C00A-4C994BD4F0CB}"/>
              </a:ext>
            </a:extLst>
          </p:cNvPr>
          <p:cNvSpPr txBox="1"/>
          <p:nvPr/>
        </p:nvSpPr>
        <p:spPr>
          <a:xfrm>
            <a:off x="5793342" y="2032335"/>
            <a:ext cx="6208158" cy="2246769"/>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solidFill>
                  <a:srgbClr val="002060"/>
                </a:solidFill>
                <a:latin typeface="Century Gothic" panose="020B0502020202020204" pitchFamily="34" charset="0"/>
              </a:rPr>
              <a:t>ASP staff are to discard all hot and refrigerated items and return all non perishable items to the cafeteria or designated space. </a:t>
            </a:r>
          </a:p>
        </p:txBody>
      </p:sp>
      <p:sp>
        <p:nvSpPr>
          <p:cNvPr id="5" name="Rectangle 4">
            <a:extLst>
              <a:ext uri="{FF2B5EF4-FFF2-40B4-BE49-F238E27FC236}">
                <a16:creationId xmlns:a16="http://schemas.microsoft.com/office/drawing/2014/main" id="{E1801562-9D34-099F-10FD-63C52F623E2A}"/>
              </a:ext>
            </a:extLst>
          </p:cNvPr>
          <p:cNvSpPr/>
          <p:nvPr/>
        </p:nvSpPr>
        <p:spPr>
          <a:xfrm>
            <a:off x="-318447" y="2075763"/>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0" dirty="0">
                <a:solidFill>
                  <a:schemeClr val="bg1"/>
                </a:solidFill>
                <a:latin typeface="Onyx" panose="04050602080702020203" pitchFamily="82" charset="0"/>
              </a:rPr>
              <a:t>ASP Leftovers</a:t>
            </a:r>
          </a:p>
        </p:txBody>
      </p:sp>
      <p:sp>
        <p:nvSpPr>
          <p:cNvPr id="10" name="Rectangle 9">
            <a:extLst>
              <a:ext uri="{FF2B5EF4-FFF2-40B4-BE49-F238E27FC236}">
                <a16:creationId xmlns:a16="http://schemas.microsoft.com/office/drawing/2014/main" id="{1131A16C-C8D3-8C1A-15C7-844196D657FF}"/>
              </a:ext>
            </a:extLst>
          </p:cNvPr>
          <p:cNvSpPr/>
          <p:nvPr/>
        </p:nvSpPr>
        <p:spPr>
          <a:xfrm>
            <a:off x="336759" y="4767828"/>
            <a:ext cx="3403525" cy="653356"/>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70000"/>
              </a:lnSpc>
            </a:pPr>
            <a:r>
              <a:rPr lang="en-US" sz="3600" b="1" dirty="0">
                <a:solidFill>
                  <a:srgbClr val="002060"/>
                </a:solidFill>
              </a:rPr>
              <a:t>Responsibilities</a:t>
            </a:r>
          </a:p>
        </p:txBody>
      </p:sp>
      <p:sp>
        <p:nvSpPr>
          <p:cNvPr id="11" name="TextBox 10">
            <a:extLst>
              <a:ext uri="{FF2B5EF4-FFF2-40B4-BE49-F238E27FC236}">
                <a16:creationId xmlns:a16="http://schemas.microsoft.com/office/drawing/2014/main" id="{A84B8575-68E5-F690-B7C6-648EF6EF1F55}"/>
              </a:ext>
            </a:extLst>
          </p:cNvPr>
          <p:cNvSpPr txBox="1"/>
          <p:nvPr/>
        </p:nvSpPr>
        <p:spPr>
          <a:xfrm>
            <a:off x="5808817" y="414936"/>
            <a:ext cx="6383184" cy="1569660"/>
          </a:xfrm>
          <a:prstGeom prst="rect">
            <a:avLst/>
          </a:prstGeom>
          <a:noFill/>
        </p:spPr>
        <p:txBody>
          <a:bodyPr wrap="square" rtlCol="0">
            <a:spAutoFit/>
          </a:bodyPr>
          <a:lstStyle/>
          <a:p>
            <a:r>
              <a:rPr lang="en-US" sz="3200" dirty="0">
                <a:solidFill>
                  <a:srgbClr val="002060"/>
                </a:solidFill>
                <a:latin typeface="Century Gothic" panose="020B0502020202020204" pitchFamily="34" charset="0"/>
              </a:rPr>
              <a:t>In the event there are no FS staff on site at the end of service:</a:t>
            </a:r>
          </a:p>
        </p:txBody>
      </p:sp>
      <p:sp>
        <p:nvSpPr>
          <p:cNvPr id="12" name="TextBox 11">
            <a:extLst>
              <a:ext uri="{FF2B5EF4-FFF2-40B4-BE49-F238E27FC236}">
                <a16:creationId xmlns:a16="http://schemas.microsoft.com/office/drawing/2014/main" id="{B6A5542E-73A1-1757-B875-95601DBC8F29}"/>
              </a:ext>
            </a:extLst>
          </p:cNvPr>
          <p:cNvSpPr txBox="1"/>
          <p:nvPr/>
        </p:nvSpPr>
        <p:spPr>
          <a:xfrm>
            <a:off x="5808816" y="4326843"/>
            <a:ext cx="6208157" cy="1815882"/>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solidFill>
                  <a:srgbClr val="002060"/>
                </a:solidFill>
                <a:latin typeface="Century Gothic" panose="020B0502020202020204" pitchFamily="34" charset="0"/>
              </a:rPr>
              <a:t>If a refrigerated space has been delegated ASP staff may return all refrigerated items to the delegated refrigeration unit. </a:t>
            </a:r>
          </a:p>
        </p:txBody>
      </p:sp>
    </p:spTree>
    <p:extLst>
      <p:ext uri="{BB962C8B-B14F-4D97-AF65-F5344CB8AC3E}">
        <p14:creationId xmlns:p14="http://schemas.microsoft.com/office/powerpoint/2010/main" val="30749233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5022C4B-C5AD-5C2F-A6AC-95D098AC8DD0}"/>
              </a:ext>
            </a:extLst>
          </p:cNvPr>
          <p:cNvSpPr/>
          <p:nvPr/>
        </p:nvSpPr>
        <p:spPr>
          <a:xfrm>
            <a:off x="3396113" y="423854"/>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0" dirty="0">
                <a:solidFill>
                  <a:schemeClr val="bg1"/>
                </a:solidFill>
                <a:latin typeface="Onyx" panose="04050602080702020203" pitchFamily="82" charset="0"/>
              </a:rPr>
              <a:t>ASP Staff</a:t>
            </a:r>
          </a:p>
        </p:txBody>
      </p:sp>
      <p:sp>
        <p:nvSpPr>
          <p:cNvPr id="4" name="Rectangle 3">
            <a:extLst>
              <a:ext uri="{FF2B5EF4-FFF2-40B4-BE49-F238E27FC236}">
                <a16:creationId xmlns:a16="http://schemas.microsoft.com/office/drawing/2014/main" id="{3312FA96-486F-7511-16B8-4AA407B019BB}"/>
              </a:ext>
            </a:extLst>
          </p:cNvPr>
          <p:cNvSpPr/>
          <p:nvPr/>
        </p:nvSpPr>
        <p:spPr>
          <a:xfrm>
            <a:off x="4170412" y="1797406"/>
            <a:ext cx="3302801" cy="678185"/>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rgbClr val="7F0000"/>
                </a:solidFill>
              </a:rPr>
              <a:t>WILL NOT</a:t>
            </a:r>
          </a:p>
        </p:txBody>
      </p:sp>
      <p:sp>
        <p:nvSpPr>
          <p:cNvPr id="8" name="TextBox 7">
            <a:extLst>
              <a:ext uri="{FF2B5EF4-FFF2-40B4-BE49-F238E27FC236}">
                <a16:creationId xmlns:a16="http://schemas.microsoft.com/office/drawing/2014/main" id="{FF253262-2A18-88E4-467A-170659CDF1EC}"/>
              </a:ext>
            </a:extLst>
          </p:cNvPr>
          <p:cNvSpPr txBox="1"/>
          <p:nvPr/>
        </p:nvSpPr>
        <p:spPr>
          <a:xfrm>
            <a:off x="3092956" y="2586660"/>
            <a:ext cx="5984078" cy="1077218"/>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Prepare any food items </a:t>
            </a:r>
          </a:p>
          <a:p>
            <a:pPr marL="457200" indent="-457200">
              <a:buFont typeface="Wingdings" panose="05000000000000000000" pitchFamily="2" charset="2"/>
              <a:buChar char="Ø"/>
            </a:pPr>
            <a:endParaRPr lang="en-US" sz="3200" b="1" dirty="0">
              <a:solidFill>
                <a:schemeClr val="bg1"/>
              </a:solidFill>
              <a:latin typeface="Century Gothic" panose="020B0502020202020204" pitchFamily="34" charset="0"/>
            </a:endParaRPr>
          </a:p>
        </p:txBody>
      </p:sp>
      <p:sp>
        <p:nvSpPr>
          <p:cNvPr id="11" name="TextBox 10">
            <a:extLst>
              <a:ext uri="{FF2B5EF4-FFF2-40B4-BE49-F238E27FC236}">
                <a16:creationId xmlns:a16="http://schemas.microsoft.com/office/drawing/2014/main" id="{D23744E2-0ECD-3B25-9F52-A7964C29ED1C}"/>
              </a:ext>
            </a:extLst>
          </p:cNvPr>
          <p:cNvSpPr txBox="1"/>
          <p:nvPr/>
        </p:nvSpPr>
        <p:spPr>
          <a:xfrm>
            <a:off x="3100837" y="4123926"/>
            <a:ext cx="6100593" cy="1077218"/>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Remove hot food from warmers or ovens</a:t>
            </a:r>
          </a:p>
        </p:txBody>
      </p:sp>
      <p:sp>
        <p:nvSpPr>
          <p:cNvPr id="22" name="TextBox 21">
            <a:extLst>
              <a:ext uri="{FF2B5EF4-FFF2-40B4-BE49-F238E27FC236}">
                <a16:creationId xmlns:a16="http://schemas.microsoft.com/office/drawing/2014/main" id="{8D3155B4-BED6-3CA4-18E6-38BFD4BA3B20}"/>
              </a:ext>
            </a:extLst>
          </p:cNvPr>
          <p:cNvSpPr txBox="1"/>
          <p:nvPr/>
        </p:nvSpPr>
        <p:spPr>
          <a:xfrm>
            <a:off x="3100837" y="3140942"/>
            <a:ext cx="5605558" cy="1077218"/>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Push community carts out to designated areas</a:t>
            </a:r>
          </a:p>
        </p:txBody>
      </p:sp>
      <p:sp>
        <p:nvSpPr>
          <p:cNvPr id="6" name="TextBox 5">
            <a:extLst>
              <a:ext uri="{FF2B5EF4-FFF2-40B4-BE49-F238E27FC236}">
                <a16:creationId xmlns:a16="http://schemas.microsoft.com/office/drawing/2014/main" id="{3EDB4938-887E-341A-C15E-89889DEEAD2D}"/>
              </a:ext>
            </a:extLst>
          </p:cNvPr>
          <p:cNvSpPr txBox="1"/>
          <p:nvPr/>
        </p:nvSpPr>
        <p:spPr>
          <a:xfrm>
            <a:off x="3092956" y="5107098"/>
            <a:ext cx="6096000" cy="1077218"/>
          </a:xfrm>
          <a:prstGeom prst="rect">
            <a:avLst/>
          </a:prstGeom>
          <a:noFill/>
        </p:spPr>
        <p:txBody>
          <a:bodyPr wrap="square">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Serve participants inside the kitchen area</a:t>
            </a:r>
          </a:p>
        </p:txBody>
      </p:sp>
    </p:spTree>
    <p:custDataLst>
      <p:tags r:id="rId1"/>
    </p:custDataLst>
    <p:extLst>
      <p:ext uri="{BB962C8B-B14F-4D97-AF65-F5344CB8AC3E}">
        <p14:creationId xmlns:p14="http://schemas.microsoft.com/office/powerpoint/2010/main" val="3527481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22"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2682325" y="941631"/>
            <a:ext cx="11662110" cy="1143000"/>
          </a:xfrm>
        </p:spPr>
        <p:txBody>
          <a:bodyPr>
            <a:noAutofit/>
          </a:bodyPr>
          <a:lstStyle/>
          <a:p>
            <a:r>
              <a:rPr lang="en-US" sz="8800" dirty="0">
                <a:solidFill>
                  <a:srgbClr val="EAEAEA"/>
                </a:solidFill>
              </a:rPr>
              <a:t>Good Nutrition </a:t>
            </a:r>
            <a:br>
              <a:rPr lang="en-US" sz="8800" dirty="0">
                <a:solidFill>
                  <a:srgbClr val="EAEAEA"/>
                </a:solidFill>
              </a:rPr>
            </a:br>
            <a:r>
              <a:rPr lang="en-US" sz="8800" dirty="0">
                <a:solidFill>
                  <a:srgbClr val="EAEAEA"/>
                </a:solidFill>
              </a:rPr>
              <a:t>All Day Long</a:t>
            </a:r>
          </a:p>
        </p:txBody>
      </p:sp>
      <p:sp>
        <p:nvSpPr>
          <p:cNvPr id="9" name="Rectangle 8">
            <a:extLst>
              <a:ext uri="{FF2B5EF4-FFF2-40B4-BE49-F238E27FC236}">
                <a16:creationId xmlns:a16="http://schemas.microsoft.com/office/drawing/2014/main" id="{45E91F7F-97B5-4257-A994-7315EDB1D914}"/>
              </a:ext>
            </a:extLst>
          </p:cNvPr>
          <p:cNvSpPr/>
          <p:nvPr/>
        </p:nvSpPr>
        <p:spPr>
          <a:xfrm>
            <a:off x="5645947" y="2976914"/>
            <a:ext cx="6061497" cy="3540969"/>
          </a:xfrm>
          <a:prstGeom prst="rect">
            <a:avLst/>
          </a:prstGeom>
        </p:spPr>
        <p:txBody>
          <a:bodyPr wrap="square">
            <a:spAutoFit/>
          </a:bodyPr>
          <a:lstStyle/>
          <a:p>
            <a:pPr marL="0" lvl="2">
              <a:lnSpc>
                <a:spcPct val="90000"/>
              </a:lnSpc>
              <a:spcBef>
                <a:spcPct val="20000"/>
              </a:spcBef>
              <a:buClr>
                <a:srgbClr val="000000"/>
              </a:buClr>
              <a:defRPr/>
            </a:pPr>
            <a:r>
              <a:rPr lang="en-US" sz="2700" dirty="0">
                <a:solidFill>
                  <a:srgbClr val="EAEAEA"/>
                </a:solidFill>
                <a:latin typeface="Century Gothic" panose="020B0502020202020204" pitchFamily="34" charset="0"/>
              </a:rPr>
              <a:t>Providing healthy meals shouldn’t stop once the last bell rings. Often times, parents are still at work when their children get out of school. </a:t>
            </a:r>
          </a:p>
          <a:p>
            <a:pPr marL="0" lvl="2">
              <a:lnSpc>
                <a:spcPct val="90000"/>
              </a:lnSpc>
              <a:spcBef>
                <a:spcPct val="20000"/>
              </a:spcBef>
              <a:buClr>
                <a:srgbClr val="000000"/>
              </a:buClr>
              <a:defRPr/>
            </a:pPr>
            <a:r>
              <a:rPr lang="en-US" sz="2700" dirty="0">
                <a:solidFill>
                  <a:srgbClr val="EAEAEA"/>
                </a:solidFill>
                <a:latin typeface="Century Gothic" panose="020B0502020202020204" pitchFamily="34" charset="0"/>
              </a:rPr>
              <a:t>Serving hot supper meals allows children to receive three nutritious meals a day to support their growing bodies and learning needs.</a:t>
            </a:r>
          </a:p>
        </p:txBody>
      </p:sp>
      <p:pic>
        <p:nvPicPr>
          <p:cNvPr id="3" name="Picture 2">
            <a:extLst>
              <a:ext uri="{FF2B5EF4-FFF2-40B4-BE49-F238E27FC236}">
                <a16:creationId xmlns:a16="http://schemas.microsoft.com/office/drawing/2014/main" id="{7302001D-8982-E58F-796B-55074B11990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84556" y="496844"/>
            <a:ext cx="4824506" cy="4848025"/>
          </a:xfrm>
          <a:prstGeom prst="ellipse">
            <a:avLst/>
          </a:prstGeom>
          <a:ln w="63500" cap="rnd">
            <a:solidFill>
              <a:srgbClr val="EAEAEA"/>
            </a:solidFill>
          </a:ln>
          <a:effectLst/>
          <a:scene3d>
            <a:camera prst="orthographicFront"/>
            <a:lightRig rig="contrasting" dir="t">
              <a:rot lat="0" lon="0" rev="3000000"/>
            </a:lightRig>
          </a:scene3d>
          <a:sp3d contourW="7620">
            <a:bevelT w="95250" h="31750"/>
            <a:contourClr>
              <a:srgbClr val="333333"/>
            </a:contourClr>
          </a:sp3d>
        </p:spPr>
      </p:pic>
      <p:sp>
        <p:nvSpPr>
          <p:cNvPr id="5" name="Flowchart: Connector 4">
            <a:extLst>
              <a:ext uri="{FF2B5EF4-FFF2-40B4-BE49-F238E27FC236}">
                <a16:creationId xmlns:a16="http://schemas.microsoft.com/office/drawing/2014/main" id="{FFFECDC4-B1B4-0178-7563-677A6F92BB94}"/>
              </a:ext>
            </a:extLst>
          </p:cNvPr>
          <p:cNvSpPr/>
          <p:nvPr/>
        </p:nvSpPr>
        <p:spPr>
          <a:xfrm>
            <a:off x="147671" y="4420015"/>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C6DAE385-4499-D609-B204-A85D21D93918}"/>
              </a:ext>
            </a:extLst>
          </p:cNvPr>
          <p:cNvSpPr/>
          <p:nvPr/>
        </p:nvSpPr>
        <p:spPr>
          <a:xfrm>
            <a:off x="1397141" y="5697782"/>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670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Flowchart: Connector 1">
            <a:extLst>
              <a:ext uri="{FF2B5EF4-FFF2-40B4-BE49-F238E27FC236}">
                <a16:creationId xmlns:a16="http://schemas.microsoft.com/office/drawing/2014/main" id="{11A1A4EF-2836-4CC2-6B8B-40D8202213C8}"/>
              </a:ext>
            </a:extLst>
          </p:cNvPr>
          <p:cNvSpPr/>
          <p:nvPr/>
        </p:nvSpPr>
        <p:spPr>
          <a:xfrm>
            <a:off x="2822713" y="145774"/>
            <a:ext cx="6533322" cy="6599583"/>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696891" y="945170"/>
            <a:ext cx="10515600" cy="1325563"/>
          </a:xfrm>
        </p:spPr>
        <p:txBody>
          <a:bodyPr>
            <a:noAutofit/>
          </a:bodyPr>
          <a:lstStyle/>
          <a:p>
            <a:pPr algn="l"/>
            <a:r>
              <a:rPr lang="en-US" sz="8800" dirty="0">
                <a:solidFill>
                  <a:schemeClr val="bg1"/>
                </a:solidFill>
              </a:rPr>
              <a:t>Annual Training</a:t>
            </a:r>
          </a:p>
        </p:txBody>
      </p:sp>
      <p:sp>
        <p:nvSpPr>
          <p:cNvPr id="6" name="Flowchart: Connector 5">
            <a:extLst>
              <a:ext uri="{FF2B5EF4-FFF2-40B4-BE49-F238E27FC236}">
                <a16:creationId xmlns:a16="http://schemas.microsoft.com/office/drawing/2014/main" id="{5A50CDE6-4468-9A8F-75EA-6327F97E15DA}"/>
              </a:ext>
            </a:extLst>
          </p:cNvPr>
          <p:cNvSpPr/>
          <p:nvPr/>
        </p:nvSpPr>
        <p:spPr>
          <a:xfrm>
            <a:off x="8074318" y="224986"/>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7CF470FE-C15A-63DD-C305-60401C678BAB}"/>
              </a:ext>
            </a:extLst>
          </p:cNvPr>
          <p:cNvSpPr/>
          <p:nvPr/>
        </p:nvSpPr>
        <p:spPr>
          <a:xfrm>
            <a:off x="3022552" y="5752586"/>
            <a:ext cx="1022298" cy="955477"/>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A7EBD38B-F354-FB8E-4C5D-4372C68C9A70}"/>
              </a:ext>
            </a:extLst>
          </p:cNvPr>
          <p:cNvSpPr/>
          <p:nvPr/>
        </p:nvSpPr>
        <p:spPr>
          <a:xfrm>
            <a:off x="9390571" y="4653285"/>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C63A7E55-15FC-D2CE-A7D2-0D3ACF578423}"/>
              </a:ext>
            </a:extLst>
          </p:cNvPr>
          <p:cNvSpPr/>
          <p:nvPr/>
        </p:nvSpPr>
        <p:spPr>
          <a:xfrm>
            <a:off x="1978395" y="2404606"/>
            <a:ext cx="1441921"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9C0F6EAB-6B54-A4BA-3564-A6295B05F654}"/>
              </a:ext>
            </a:extLst>
          </p:cNvPr>
          <p:cNvSpPr>
            <a:spLocks noGrp="1"/>
          </p:cNvSpPr>
          <p:nvPr>
            <p:ph sz="half" idx="2"/>
          </p:nvPr>
        </p:nvSpPr>
        <p:spPr>
          <a:xfrm>
            <a:off x="3601391" y="2267028"/>
            <a:ext cx="4975966" cy="3684588"/>
          </a:xfrm>
        </p:spPr>
        <p:txBody>
          <a:bodyPr vert="horz" lIns="91440" tIns="45720" rIns="91440" bIns="45720" rtlCol="0" anchor="t">
            <a:noAutofit/>
          </a:bodyPr>
          <a:lstStyle/>
          <a:p>
            <a:pPr marL="0" indent="0" algn="ctr">
              <a:spcBef>
                <a:spcPts val="0"/>
              </a:spcBef>
              <a:spcAft>
                <a:spcPts val="800"/>
              </a:spcAft>
              <a:buNone/>
            </a:pPr>
            <a:r>
              <a:rPr lang="en-US" sz="2200" dirty="0">
                <a:solidFill>
                  <a:schemeClr val="bg1"/>
                </a:solidFill>
                <a:latin typeface="Century Gothic" panose="020B0502020202020204" pitchFamily="34" charset="0"/>
              </a:rPr>
              <a:t>Food Service Division (FSD) is required to provide annual Child and Adult Care Food Program(CACFP) supper training to all Food Services Staff (FS Staff), After School Early Childhood Program (AECP) Staff, and After School Program (ASP) Staff before the start of every school year, new program, and to new employees.</a:t>
            </a:r>
          </a:p>
        </p:txBody>
      </p:sp>
    </p:spTree>
    <p:extLst>
      <p:ext uri="{BB962C8B-B14F-4D97-AF65-F5344CB8AC3E}">
        <p14:creationId xmlns:p14="http://schemas.microsoft.com/office/powerpoint/2010/main" val="21660070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Flowchart: Connector 7">
            <a:extLst>
              <a:ext uri="{FF2B5EF4-FFF2-40B4-BE49-F238E27FC236}">
                <a16:creationId xmlns:a16="http://schemas.microsoft.com/office/drawing/2014/main" id="{A9640353-8CB6-9D57-12AE-B9A846D295DC}"/>
              </a:ext>
            </a:extLst>
          </p:cNvPr>
          <p:cNvSpPr/>
          <p:nvPr/>
        </p:nvSpPr>
        <p:spPr>
          <a:xfrm>
            <a:off x="-1623102" y="-1349334"/>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E3B8878A-12A9-EE82-76AD-F54C535B9139}"/>
              </a:ext>
            </a:extLst>
          </p:cNvPr>
          <p:cNvSpPr/>
          <p:nvPr/>
        </p:nvSpPr>
        <p:spPr>
          <a:xfrm>
            <a:off x="5776501" y="391012"/>
            <a:ext cx="6352441" cy="5920807"/>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10397" y="-17838"/>
            <a:ext cx="5601330" cy="1325563"/>
          </a:xfrm>
        </p:spPr>
        <p:txBody>
          <a:bodyPr>
            <a:normAutofit/>
          </a:bodyPr>
          <a:lstStyle/>
          <a:p>
            <a:r>
              <a:rPr lang="en-US" sz="6600" dirty="0">
                <a:solidFill>
                  <a:schemeClr val="tx2">
                    <a:lumMod val="50000"/>
                  </a:schemeClr>
                </a:solidFill>
              </a:rPr>
              <a:t>ASP Training Sign in Sheet</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166041" y="1103063"/>
            <a:ext cx="5845686" cy="2877230"/>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None/>
            </a:pPr>
            <a:r>
              <a:rPr lang="en-US" sz="2400" dirty="0">
                <a:solidFill>
                  <a:srgbClr val="10253F"/>
                </a:solidFill>
                <a:latin typeface="Century Gothic" panose="020B0502020202020204" pitchFamily="34" charset="0"/>
              </a:rPr>
              <a:t>ASP staff must be trained prior to working the Supper Program. ASP staff must complete the Supper Program Training located on </a:t>
            </a:r>
            <a:r>
              <a:rPr lang="en-US" sz="2400" dirty="0" err="1">
                <a:solidFill>
                  <a:srgbClr val="10253F"/>
                </a:solidFill>
                <a:latin typeface="Century Gothic" panose="020B0502020202020204" pitchFamily="34" charset="0"/>
              </a:rPr>
              <a:t>MyPLN</a:t>
            </a:r>
            <a:r>
              <a:rPr lang="en-US" sz="2400" dirty="0">
                <a:solidFill>
                  <a:srgbClr val="10253F"/>
                </a:solidFill>
                <a:latin typeface="Century Gothic" panose="020B0502020202020204" pitchFamily="34" charset="0"/>
              </a:rPr>
              <a:t>. To verify training completion the “Supper Program Training Sign-in Sheet” is used. 	</a:t>
            </a:r>
          </a:p>
        </p:txBody>
      </p:sp>
      <p:sp>
        <p:nvSpPr>
          <p:cNvPr id="35" name="Content Placeholder 2">
            <a:extLst>
              <a:ext uri="{FF2B5EF4-FFF2-40B4-BE49-F238E27FC236}">
                <a16:creationId xmlns:a16="http://schemas.microsoft.com/office/drawing/2014/main" id="{52E6A37A-4AF2-49AC-8C7B-5AEB4431093C}"/>
              </a:ext>
            </a:extLst>
          </p:cNvPr>
          <p:cNvSpPr txBox="1">
            <a:spLocks/>
          </p:cNvSpPr>
          <p:nvPr/>
        </p:nvSpPr>
        <p:spPr>
          <a:xfrm>
            <a:off x="858279" y="3699312"/>
            <a:ext cx="4918222" cy="1941321"/>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spcBef>
                <a:spcPts val="0"/>
              </a:spcBef>
              <a:spcAft>
                <a:spcPts val="800"/>
              </a:spcAft>
              <a:buFont typeface="Wingdings" panose="05000000000000000000" pitchFamily="2" charset="2"/>
              <a:buChar char="Ø"/>
            </a:pPr>
            <a:r>
              <a:rPr lang="en-US" sz="2000" dirty="0">
                <a:solidFill>
                  <a:schemeClr val="tx2">
                    <a:lumMod val="50000"/>
                  </a:schemeClr>
                </a:solidFill>
                <a:latin typeface="Century Gothic" panose="020B0502020202020204" pitchFamily="34" charset="0"/>
              </a:rPr>
              <a:t>A copy of the completed certification must be shown to the FSM on site</a:t>
            </a:r>
          </a:p>
          <a:p>
            <a:pPr>
              <a:lnSpc>
                <a:spcPct val="90000"/>
              </a:lnSpc>
              <a:spcBef>
                <a:spcPts val="0"/>
              </a:spcBef>
              <a:spcAft>
                <a:spcPts val="800"/>
              </a:spcAft>
              <a:buFont typeface="Wingdings" panose="05000000000000000000" pitchFamily="2" charset="2"/>
              <a:buChar char="Ø"/>
            </a:pPr>
            <a:r>
              <a:rPr lang="en-US" sz="2000" dirty="0">
                <a:solidFill>
                  <a:schemeClr val="tx2">
                    <a:lumMod val="50000"/>
                  </a:schemeClr>
                </a:solidFill>
                <a:latin typeface="Century Gothic" panose="020B0502020202020204" pitchFamily="34" charset="0"/>
              </a:rPr>
              <a:t>A copy of the “Supper Program Training Sign-in Sheet” will be given to ASP staff for their records</a:t>
            </a:r>
          </a:p>
          <a:p>
            <a:pPr>
              <a:lnSpc>
                <a:spcPct val="90000"/>
              </a:lnSpc>
              <a:spcBef>
                <a:spcPts val="0"/>
              </a:spcBef>
              <a:spcAft>
                <a:spcPts val="800"/>
              </a:spcAft>
              <a:buFont typeface="Wingdings" panose="05000000000000000000" pitchFamily="2" charset="2"/>
              <a:buChar char="Ø"/>
            </a:pPr>
            <a:r>
              <a:rPr lang="en-US" sz="2000" dirty="0">
                <a:solidFill>
                  <a:schemeClr val="tx2">
                    <a:lumMod val="50000"/>
                  </a:schemeClr>
                </a:solidFill>
                <a:latin typeface="Century Gothic" panose="020B0502020202020204" pitchFamily="34" charset="0"/>
              </a:rPr>
              <a:t>The sign-in sheet must be completed at the beginning of the school year before any food is served.  </a:t>
            </a:r>
          </a:p>
          <a:p>
            <a:pPr lvl="1">
              <a:spcBef>
                <a:spcPts val="0"/>
              </a:spcBef>
              <a:spcAft>
                <a:spcPts val="800"/>
              </a:spcAft>
              <a:buFont typeface="Wingdings" panose="05000000000000000000" pitchFamily="2" charset="2"/>
              <a:buChar char="Ø"/>
            </a:pPr>
            <a:endParaRPr lang="en-US" sz="2000" dirty="0">
              <a:solidFill>
                <a:srgbClr val="002060"/>
              </a:solidFill>
              <a:latin typeface="Century Gothic" panose="020B0502020202020204" pitchFamily="34" charset="0"/>
            </a:endParaRPr>
          </a:p>
        </p:txBody>
      </p:sp>
      <p:pic>
        <p:nvPicPr>
          <p:cNvPr id="12" name="Picture 11" descr="A blank form with text and a picture">
            <a:extLst>
              <a:ext uri="{FF2B5EF4-FFF2-40B4-BE49-F238E27FC236}">
                <a16:creationId xmlns:a16="http://schemas.microsoft.com/office/drawing/2014/main" id="{ED8E4D18-BA11-120D-1322-510529E9505B}"/>
              </a:ext>
            </a:extLst>
          </p:cNvPr>
          <p:cNvPicPr>
            <a:picLocks noChangeAspect="1"/>
          </p:cNvPicPr>
          <p:nvPr/>
        </p:nvPicPr>
        <p:blipFill>
          <a:blip r:embed="rId4"/>
          <a:stretch>
            <a:fillRect/>
          </a:stretch>
        </p:blipFill>
        <p:spPr>
          <a:xfrm>
            <a:off x="7363598" y="1218058"/>
            <a:ext cx="3354759" cy="4330983"/>
          </a:xfrm>
          <a:prstGeom prst="rect">
            <a:avLst/>
          </a:prstGeom>
        </p:spPr>
      </p:pic>
      <p:sp>
        <p:nvSpPr>
          <p:cNvPr id="34" name="Rectangle: Rounded Corners 33">
            <a:extLst>
              <a:ext uri="{FF2B5EF4-FFF2-40B4-BE49-F238E27FC236}">
                <a16:creationId xmlns:a16="http://schemas.microsoft.com/office/drawing/2014/main" id="{FD6D504D-63C5-499D-BCE4-F119C302340C}"/>
              </a:ext>
            </a:extLst>
          </p:cNvPr>
          <p:cNvSpPr/>
          <p:nvPr/>
        </p:nvSpPr>
        <p:spPr>
          <a:xfrm>
            <a:off x="10067755" y="4948830"/>
            <a:ext cx="823596" cy="368898"/>
          </a:xfrm>
          <a:prstGeom prst="roundRect">
            <a:avLst>
              <a:gd name="adj" fmla="val 1320"/>
            </a:avLst>
          </a:prstGeom>
          <a:solidFill>
            <a:srgbClr val="FDB827"/>
          </a:solid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200" b="1" dirty="0">
                <a:solidFill>
                  <a:srgbClr val="002060"/>
                </a:solidFill>
              </a:rPr>
              <a:t>Do not write BTB</a:t>
            </a:r>
          </a:p>
        </p:txBody>
      </p:sp>
      <p:sp>
        <p:nvSpPr>
          <p:cNvPr id="30" name="Rectangle 29">
            <a:extLst>
              <a:ext uri="{FF2B5EF4-FFF2-40B4-BE49-F238E27FC236}">
                <a16:creationId xmlns:a16="http://schemas.microsoft.com/office/drawing/2014/main" id="{D3DFBC46-B042-4AAD-A509-5487197A5734}"/>
              </a:ext>
            </a:extLst>
          </p:cNvPr>
          <p:cNvSpPr/>
          <p:nvPr/>
        </p:nvSpPr>
        <p:spPr>
          <a:xfrm>
            <a:off x="9262865" y="2886241"/>
            <a:ext cx="810228" cy="1790675"/>
          </a:xfrm>
          <a:prstGeom prst="rect">
            <a:avLst/>
          </a:prstGeom>
          <a:no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E85C53BA-8F80-4BF3-A71F-E51079ADC2BF}"/>
              </a:ext>
            </a:extLst>
          </p:cNvPr>
          <p:cNvCxnSpPr>
            <a:cxnSpLocks/>
          </p:cNvCxnSpPr>
          <p:nvPr/>
        </p:nvCxnSpPr>
        <p:spPr>
          <a:xfrm>
            <a:off x="9759350" y="4676916"/>
            <a:ext cx="325221" cy="271914"/>
          </a:xfrm>
          <a:prstGeom prst="line">
            <a:avLst/>
          </a:prstGeom>
          <a:ln>
            <a:solidFill>
              <a:srgbClr val="FDB827"/>
            </a:solidFill>
          </a:ln>
          <a:effectLst/>
        </p:spPr>
        <p:style>
          <a:lnRef idx="2">
            <a:schemeClr val="accent1"/>
          </a:lnRef>
          <a:fillRef idx="0">
            <a:schemeClr val="accent1"/>
          </a:fillRef>
          <a:effectRef idx="1">
            <a:schemeClr val="accent1"/>
          </a:effectRef>
          <a:fontRef idx="minor">
            <a:schemeClr val="tx1"/>
          </a:fontRef>
        </p:style>
      </p:cxnSp>
      <p:sp>
        <p:nvSpPr>
          <p:cNvPr id="2" name="Flowchart: Connector 1">
            <a:extLst>
              <a:ext uri="{FF2B5EF4-FFF2-40B4-BE49-F238E27FC236}">
                <a16:creationId xmlns:a16="http://schemas.microsoft.com/office/drawing/2014/main" id="{4E5027FA-1DE3-8D38-321C-37ACCB9C8A1C}"/>
              </a:ext>
            </a:extLst>
          </p:cNvPr>
          <p:cNvSpPr/>
          <p:nvPr/>
        </p:nvSpPr>
        <p:spPr>
          <a:xfrm>
            <a:off x="11142578" y="4438453"/>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EDDF2BB6-BF18-7AAC-F63E-4F05AD3EE247}"/>
              </a:ext>
            </a:extLst>
          </p:cNvPr>
          <p:cNvSpPr/>
          <p:nvPr/>
        </p:nvSpPr>
        <p:spPr>
          <a:xfrm>
            <a:off x="11156067" y="5693560"/>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596285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500"/>
                                        <p:tgtEl>
                                          <p:spTgt spid="3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Flowchart: Connector 7">
            <a:extLst>
              <a:ext uri="{FF2B5EF4-FFF2-40B4-BE49-F238E27FC236}">
                <a16:creationId xmlns:a16="http://schemas.microsoft.com/office/drawing/2014/main" id="{4194618D-3250-2053-E9F8-B3EA63927BB1}"/>
              </a:ext>
            </a:extLst>
          </p:cNvPr>
          <p:cNvSpPr/>
          <p:nvPr/>
        </p:nvSpPr>
        <p:spPr>
          <a:xfrm>
            <a:off x="5102632" y="-1027653"/>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lowchart: Connector 1">
            <a:extLst>
              <a:ext uri="{FF2B5EF4-FFF2-40B4-BE49-F238E27FC236}">
                <a16:creationId xmlns:a16="http://schemas.microsoft.com/office/drawing/2014/main" id="{5E569BB1-C72A-8878-FB72-5E32BCABC76B}"/>
              </a:ext>
            </a:extLst>
          </p:cNvPr>
          <p:cNvSpPr/>
          <p:nvPr/>
        </p:nvSpPr>
        <p:spPr>
          <a:xfrm>
            <a:off x="-62541" y="88669"/>
            <a:ext cx="6739891" cy="6404204"/>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6735231" y="517280"/>
            <a:ext cx="10515600" cy="1325563"/>
          </a:xfrm>
        </p:spPr>
        <p:txBody>
          <a:bodyPr>
            <a:noAutofit/>
          </a:bodyPr>
          <a:lstStyle/>
          <a:p>
            <a:pPr algn="l"/>
            <a:r>
              <a:rPr lang="en-US" sz="6600" dirty="0">
                <a:solidFill>
                  <a:schemeClr val="tx2">
                    <a:lumMod val="50000"/>
                  </a:schemeClr>
                </a:solidFill>
              </a:rPr>
              <a:t>ASP Staff Training</a:t>
            </a:r>
            <a:br>
              <a:rPr lang="en-US" sz="6600" dirty="0">
                <a:solidFill>
                  <a:schemeClr val="tx2">
                    <a:lumMod val="50000"/>
                  </a:schemeClr>
                </a:solidFill>
              </a:rPr>
            </a:br>
            <a:r>
              <a:rPr lang="en-US" sz="6600" dirty="0">
                <a:solidFill>
                  <a:schemeClr val="tx2">
                    <a:lumMod val="50000"/>
                  </a:schemeClr>
                </a:solidFill>
              </a:rPr>
              <a:t> Verification</a:t>
            </a:r>
          </a:p>
        </p:txBody>
      </p:sp>
      <p:cxnSp>
        <p:nvCxnSpPr>
          <p:cNvPr id="33" name="Straight Connector 32">
            <a:extLst>
              <a:ext uri="{FF2B5EF4-FFF2-40B4-BE49-F238E27FC236}">
                <a16:creationId xmlns:a16="http://schemas.microsoft.com/office/drawing/2014/main" id="{E85C53BA-8F80-4BF3-A71F-E51079ADC2BF}"/>
              </a:ext>
            </a:extLst>
          </p:cNvPr>
          <p:cNvCxnSpPr>
            <a:cxnSpLocks/>
          </p:cNvCxnSpPr>
          <p:nvPr/>
        </p:nvCxnSpPr>
        <p:spPr>
          <a:xfrm>
            <a:off x="4540680" y="5118772"/>
            <a:ext cx="173049" cy="271914"/>
          </a:xfrm>
          <a:prstGeom prst="line">
            <a:avLst/>
          </a:prstGeom>
          <a:ln>
            <a:solidFill>
              <a:srgbClr val="FDB827"/>
            </a:solidFill>
          </a:ln>
          <a:effectLst/>
        </p:spPr>
        <p:style>
          <a:lnRef idx="2">
            <a:schemeClr val="accent1"/>
          </a:lnRef>
          <a:fillRef idx="0">
            <a:schemeClr val="accent1"/>
          </a:fillRef>
          <a:effectRef idx="1">
            <a:schemeClr val="accent1"/>
          </a:effectRef>
          <a:fontRef idx="minor">
            <a:schemeClr val="tx1"/>
          </a:fontRef>
        </p:style>
      </p:cxnSp>
      <p:sp>
        <p:nvSpPr>
          <p:cNvPr id="34" name="Rectangle: Rounded Corners 33">
            <a:extLst>
              <a:ext uri="{FF2B5EF4-FFF2-40B4-BE49-F238E27FC236}">
                <a16:creationId xmlns:a16="http://schemas.microsoft.com/office/drawing/2014/main" id="{FD6D504D-63C5-499D-BCE4-F119C302340C}"/>
              </a:ext>
            </a:extLst>
          </p:cNvPr>
          <p:cNvSpPr/>
          <p:nvPr/>
        </p:nvSpPr>
        <p:spPr>
          <a:xfrm>
            <a:off x="4569426" y="5292022"/>
            <a:ext cx="823596" cy="368898"/>
          </a:xfrm>
          <a:prstGeom prst="roundRect">
            <a:avLst>
              <a:gd name="adj" fmla="val 1320"/>
            </a:avLst>
          </a:prstGeom>
          <a:solidFill>
            <a:srgbClr val="FDB827"/>
          </a:solid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200" b="1" dirty="0">
                <a:solidFill>
                  <a:srgbClr val="002060"/>
                </a:solidFill>
              </a:rPr>
              <a:t>Do not write BTB</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6776672" y="2459793"/>
            <a:ext cx="5048743" cy="4678136"/>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None/>
            </a:pPr>
            <a:r>
              <a:rPr lang="en-US" sz="2400" dirty="0">
                <a:solidFill>
                  <a:schemeClr val="tx2">
                    <a:lumMod val="50000"/>
                  </a:schemeClr>
                </a:solidFill>
                <a:latin typeface="Century Gothic" panose="020B0502020202020204" pitchFamily="34" charset="0"/>
              </a:rPr>
              <a:t>Due to regular ASP staff turnover, complete the ASP Staff Monthly Training Verification. </a:t>
            </a:r>
          </a:p>
          <a:p>
            <a:pPr lvl="1">
              <a:spcBef>
                <a:spcPts val="0"/>
              </a:spcBef>
              <a:spcAft>
                <a:spcPts val="800"/>
              </a:spcAft>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Names will be compared with Supper Program Training Sign-In Sheets.</a:t>
            </a:r>
          </a:p>
          <a:p>
            <a:pPr lvl="1">
              <a:spcBef>
                <a:spcPts val="0"/>
              </a:spcBef>
              <a:spcAft>
                <a:spcPts val="800"/>
              </a:spcAft>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FSM will Identify staff in need of training</a:t>
            </a:r>
          </a:p>
          <a:p>
            <a:pPr marL="0" indent="0">
              <a:spcBef>
                <a:spcPts val="0"/>
              </a:spcBef>
              <a:spcAft>
                <a:spcPts val="800"/>
              </a:spcAft>
              <a:buNone/>
            </a:pPr>
            <a:endParaRPr lang="en-US" sz="2800" dirty="0">
              <a:solidFill>
                <a:srgbClr val="000000"/>
              </a:solidFill>
              <a:latin typeface="Century Gothic" panose="020B0502020202020204" pitchFamily="34" charset="0"/>
            </a:endParaRPr>
          </a:p>
        </p:txBody>
      </p:sp>
      <p:pic>
        <p:nvPicPr>
          <p:cNvPr id="7" name="Picture 6" descr="A blank form with text and a list of tasks">
            <a:extLst>
              <a:ext uri="{FF2B5EF4-FFF2-40B4-BE49-F238E27FC236}">
                <a16:creationId xmlns:a16="http://schemas.microsoft.com/office/drawing/2014/main" id="{03F92117-7B64-4BEE-6E66-B1DAAB6C028D}"/>
              </a:ext>
            </a:extLst>
          </p:cNvPr>
          <p:cNvPicPr>
            <a:picLocks noChangeAspect="1"/>
          </p:cNvPicPr>
          <p:nvPr/>
        </p:nvPicPr>
        <p:blipFill rotWithShape="1">
          <a:blip r:embed="rId4"/>
          <a:srcRect t="-1" b="44437"/>
          <a:stretch/>
        </p:blipFill>
        <p:spPr>
          <a:xfrm>
            <a:off x="735473" y="1323926"/>
            <a:ext cx="5201744" cy="3903955"/>
          </a:xfrm>
          <a:prstGeom prst="rect">
            <a:avLst/>
          </a:prstGeom>
        </p:spPr>
      </p:pic>
      <p:grpSp>
        <p:nvGrpSpPr>
          <p:cNvPr id="46" name="Group 45">
            <a:extLst>
              <a:ext uri="{FF2B5EF4-FFF2-40B4-BE49-F238E27FC236}">
                <a16:creationId xmlns:a16="http://schemas.microsoft.com/office/drawing/2014/main" id="{1DD84FE6-80CD-4CC0-B494-D4BDB791749E}"/>
              </a:ext>
            </a:extLst>
          </p:cNvPr>
          <p:cNvGrpSpPr/>
          <p:nvPr/>
        </p:nvGrpSpPr>
        <p:grpSpPr>
          <a:xfrm>
            <a:off x="1224440" y="2137296"/>
            <a:ext cx="4382517" cy="3141280"/>
            <a:chOff x="598104" y="2471057"/>
            <a:chExt cx="4333062" cy="3102487"/>
          </a:xfrm>
        </p:grpSpPr>
        <p:sp>
          <p:nvSpPr>
            <p:cNvPr id="42" name="Oval 41">
              <a:extLst>
                <a:ext uri="{FF2B5EF4-FFF2-40B4-BE49-F238E27FC236}">
                  <a16:creationId xmlns:a16="http://schemas.microsoft.com/office/drawing/2014/main" id="{8D7F5481-0E5F-4712-A596-A82E3C327C62}"/>
                </a:ext>
              </a:extLst>
            </p:cNvPr>
            <p:cNvSpPr/>
            <p:nvPr/>
          </p:nvSpPr>
          <p:spPr>
            <a:xfrm>
              <a:off x="4009528" y="4673920"/>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DE979FA-02C2-40B7-820A-9BD0CA9254B4}"/>
                </a:ext>
              </a:extLst>
            </p:cNvPr>
            <p:cNvGrpSpPr/>
            <p:nvPr/>
          </p:nvGrpSpPr>
          <p:grpSpPr>
            <a:xfrm>
              <a:off x="598104" y="2471057"/>
              <a:ext cx="4333062" cy="3102487"/>
              <a:chOff x="598104" y="2471057"/>
              <a:chExt cx="4333062" cy="3102487"/>
            </a:xfrm>
          </p:grpSpPr>
          <p:sp>
            <p:nvSpPr>
              <p:cNvPr id="20" name="Content Placeholder 2">
                <a:extLst>
                  <a:ext uri="{FF2B5EF4-FFF2-40B4-BE49-F238E27FC236}">
                    <a16:creationId xmlns:a16="http://schemas.microsoft.com/office/drawing/2014/main" id="{E70DA78D-1081-47F6-8A89-A8CDDA2B2815}"/>
                  </a:ext>
                </a:extLst>
              </p:cNvPr>
              <p:cNvSpPr txBox="1">
                <a:spLocks/>
              </p:cNvSpPr>
              <p:nvPr/>
            </p:nvSpPr>
            <p:spPr>
              <a:xfrm>
                <a:off x="2566183" y="4413063"/>
                <a:ext cx="982633"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Font typeface="Arial"/>
                  <a:buNone/>
                </a:pPr>
                <a:r>
                  <a:rPr lang="en-US" sz="1200" dirty="0">
                    <a:solidFill>
                      <a:srgbClr val="0070C0"/>
                    </a:solidFill>
                    <a:latin typeface="Century Gothic" panose="020B0502020202020204" pitchFamily="34" charset="0"/>
                  </a:rPr>
                  <a:t>LA’s Best</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26" name="Content Placeholder 2">
                <a:extLst>
                  <a:ext uri="{FF2B5EF4-FFF2-40B4-BE49-F238E27FC236}">
                    <a16:creationId xmlns:a16="http://schemas.microsoft.com/office/drawing/2014/main" id="{E831A428-B365-4E6C-A428-3F33C559AE0E}"/>
                  </a:ext>
                </a:extLst>
              </p:cNvPr>
              <p:cNvSpPr txBox="1">
                <a:spLocks/>
              </p:cNvSpPr>
              <p:nvPr/>
            </p:nvSpPr>
            <p:spPr>
              <a:xfrm>
                <a:off x="598104" y="5011946"/>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Ann Davis</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28" name="Content Placeholder 2">
                <a:extLst>
                  <a:ext uri="{FF2B5EF4-FFF2-40B4-BE49-F238E27FC236}">
                    <a16:creationId xmlns:a16="http://schemas.microsoft.com/office/drawing/2014/main" id="{298EB797-F0BB-4387-901B-1F610DA95F50}"/>
                  </a:ext>
                </a:extLst>
              </p:cNvPr>
              <p:cNvSpPr txBox="1">
                <a:spLocks/>
              </p:cNvSpPr>
              <p:nvPr/>
            </p:nvSpPr>
            <p:spPr>
              <a:xfrm>
                <a:off x="2718724" y="4995652"/>
                <a:ext cx="645378"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Font typeface="Arial"/>
                  <a:buNone/>
                </a:pPr>
                <a:r>
                  <a:rPr lang="en-US" sz="1200" dirty="0">
                    <a:solidFill>
                      <a:srgbClr val="0070C0"/>
                    </a:solidFill>
                    <a:latin typeface="Century Gothic" panose="020B0502020202020204" pitchFamily="34" charset="0"/>
                  </a:rPr>
                  <a:t>STAR</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9" name="Oval 8">
                <a:extLst>
                  <a:ext uri="{FF2B5EF4-FFF2-40B4-BE49-F238E27FC236}">
                    <a16:creationId xmlns:a16="http://schemas.microsoft.com/office/drawing/2014/main" id="{8F7CB81C-1AB7-424F-B318-7528DCEF8A43}"/>
                  </a:ext>
                </a:extLst>
              </p:cNvPr>
              <p:cNvSpPr/>
              <p:nvPr/>
            </p:nvSpPr>
            <p:spPr>
              <a:xfrm>
                <a:off x="4008865" y="4108195"/>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CE05CCDE-BB96-4AF9-B967-EFE265474783}"/>
                  </a:ext>
                </a:extLst>
              </p:cNvPr>
              <p:cNvSpPr/>
              <p:nvPr/>
            </p:nvSpPr>
            <p:spPr>
              <a:xfrm>
                <a:off x="3990432" y="5278462"/>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087E58C3-5B38-44C1-A207-E3EF47F68B1C}"/>
                  </a:ext>
                </a:extLst>
              </p:cNvPr>
              <p:cNvSpPr/>
              <p:nvPr/>
            </p:nvSpPr>
            <p:spPr>
              <a:xfrm>
                <a:off x="4409052" y="4994297"/>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B9D2B95-95C8-4EE2-9468-B64FB3466F30}"/>
                  </a:ext>
                </a:extLst>
              </p:cNvPr>
              <p:cNvSpPr/>
              <p:nvPr/>
            </p:nvSpPr>
            <p:spPr>
              <a:xfrm>
                <a:off x="4009528" y="4386192"/>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Content Placeholder 2">
                <a:extLst>
                  <a:ext uri="{FF2B5EF4-FFF2-40B4-BE49-F238E27FC236}">
                    <a16:creationId xmlns:a16="http://schemas.microsoft.com/office/drawing/2014/main" id="{478587EC-99E1-444B-95CA-5EB3642B9F44}"/>
                  </a:ext>
                </a:extLst>
              </p:cNvPr>
              <p:cNvSpPr txBox="1">
                <a:spLocks/>
              </p:cNvSpPr>
              <p:nvPr/>
            </p:nvSpPr>
            <p:spPr>
              <a:xfrm>
                <a:off x="861699" y="2490033"/>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Happy Elementary</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12" name="Content Placeholder 2">
                <a:extLst>
                  <a:ext uri="{FF2B5EF4-FFF2-40B4-BE49-F238E27FC236}">
                    <a16:creationId xmlns:a16="http://schemas.microsoft.com/office/drawing/2014/main" id="{925742D8-7E73-443C-B768-7F6898C32A81}"/>
                  </a:ext>
                </a:extLst>
              </p:cNvPr>
              <p:cNvSpPr txBox="1">
                <a:spLocks/>
              </p:cNvSpPr>
              <p:nvPr/>
            </p:nvSpPr>
            <p:spPr>
              <a:xfrm>
                <a:off x="3883983" y="2471057"/>
                <a:ext cx="1047183" cy="266132"/>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10/18/2026</a:t>
                </a:r>
              </a:p>
              <a:p>
                <a:pPr marL="457200" lvl="1" indent="0">
                  <a:spcBef>
                    <a:spcPts val="0"/>
                  </a:spcBef>
                  <a:spcAft>
                    <a:spcPts val="800"/>
                  </a:spcAft>
                  <a:buNone/>
                </a:pPr>
                <a:endParaRPr lang="en-US" sz="2400" dirty="0">
                  <a:solidFill>
                    <a:srgbClr val="000000"/>
                  </a:solidFill>
                  <a:latin typeface="Century Gothic" panose="020B0502020202020204" pitchFamily="34" charset="0"/>
                </a:endParaRPr>
              </a:p>
            </p:txBody>
          </p:sp>
          <p:sp>
            <p:nvSpPr>
              <p:cNvPr id="14" name="Content Placeholder 2">
                <a:extLst>
                  <a:ext uri="{FF2B5EF4-FFF2-40B4-BE49-F238E27FC236}">
                    <a16:creationId xmlns:a16="http://schemas.microsoft.com/office/drawing/2014/main" id="{E948BBB9-45DD-41B3-9F3C-1237B88FC86B}"/>
                  </a:ext>
                </a:extLst>
              </p:cNvPr>
              <p:cNvSpPr txBox="1">
                <a:spLocks/>
              </p:cNvSpPr>
              <p:nvPr/>
            </p:nvSpPr>
            <p:spPr>
              <a:xfrm>
                <a:off x="605165" y="4134612"/>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John Miller</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18" name="Content Placeholder 2">
                <a:extLst>
                  <a:ext uri="{FF2B5EF4-FFF2-40B4-BE49-F238E27FC236}">
                    <a16:creationId xmlns:a16="http://schemas.microsoft.com/office/drawing/2014/main" id="{1930A28E-B3CF-4749-9832-5BEE5BB82955}"/>
                  </a:ext>
                </a:extLst>
              </p:cNvPr>
              <p:cNvSpPr txBox="1">
                <a:spLocks/>
              </p:cNvSpPr>
              <p:nvPr/>
            </p:nvSpPr>
            <p:spPr>
              <a:xfrm>
                <a:off x="613864" y="4439113"/>
                <a:ext cx="1326450"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Elizabeth Lee</a:t>
                </a:r>
              </a:p>
            </p:txBody>
          </p:sp>
          <p:sp>
            <p:nvSpPr>
              <p:cNvPr id="22" name="Content Placeholder 2">
                <a:extLst>
                  <a:ext uri="{FF2B5EF4-FFF2-40B4-BE49-F238E27FC236}">
                    <a16:creationId xmlns:a16="http://schemas.microsoft.com/office/drawing/2014/main" id="{4F5EB5B5-C5A8-4031-9B50-013BA3D604E2}"/>
                  </a:ext>
                </a:extLst>
              </p:cNvPr>
              <p:cNvSpPr txBox="1">
                <a:spLocks/>
              </p:cNvSpPr>
              <p:nvPr/>
            </p:nvSpPr>
            <p:spPr>
              <a:xfrm>
                <a:off x="633019" y="4684978"/>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George Wilson</a:t>
                </a:r>
              </a:p>
            </p:txBody>
          </p:sp>
          <p:sp>
            <p:nvSpPr>
              <p:cNvPr id="44" name="Content Placeholder 2">
                <a:extLst>
                  <a:ext uri="{FF2B5EF4-FFF2-40B4-BE49-F238E27FC236}">
                    <a16:creationId xmlns:a16="http://schemas.microsoft.com/office/drawing/2014/main" id="{E738A394-7EBA-4766-A4D9-248A865B5A7E}"/>
                  </a:ext>
                </a:extLst>
              </p:cNvPr>
              <p:cNvSpPr txBox="1">
                <a:spLocks/>
              </p:cNvSpPr>
              <p:nvPr/>
            </p:nvSpPr>
            <p:spPr>
              <a:xfrm>
                <a:off x="598105" y="5301630"/>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Michelle </a:t>
                </a:r>
                <a:r>
                  <a:rPr lang="en-US" sz="1200" dirty="0" err="1">
                    <a:solidFill>
                      <a:srgbClr val="0070C0"/>
                    </a:solidFill>
                    <a:latin typeface="Century Gothic" panose="020B0502020202020204" pitchFamily="34" charset="0"/>
                  </a:rPr>
                  <a:t>Susette</a:t>
                </a:r>
                <a:endParaRPr lang="en-US" sz="1200" dirty="0">
                  <a:solidFill>
                    <a:srgbClr val="0070C0"/>
                  </a:solidFill>
                  <a:latin typeface="Century Gothic" panose="020B0502020202020204" pitchFamily="34" charset="0"/>
                </a:endParaRP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16" name="Content Placeholder 2">
                <a:extLst>
                  <a:ext uri="{FF2B5EF4-FFF2-40B4-BE49-F238E27FC236}">
                    <a16:creationId xmlns:a16="http://schemas.microsoft.com/office/drawing/2014/main" id="{79C84C04-8062-4057-8D61-79D59C9A0C4F}"/>
                  </a:ext>
                </a:extLst>
              </p:cNvPr>
              <p:cNvSpPr txBox="1">
                <a:spLocks/>
              </p:cNvSpPr>
              <p:nvPr/>
            </p:nvSpPr>
            <p:spPr>
              <a:xfrm>
                <a:off x="2353317" y="4134612"/>
                <a:ext cx="1422533"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Font typeface="Arial"/>
                  <a:buNone/>
                </a:pPr>
                <a:r>
                  <a:rPr lang="en-US" sz="1200" dirty="0">
                    <a:solidFill>
                      <a:srgbClr val="0070C0"/>
                    </a:solidFill>
                    <a:latin typeface="Century Gothic" panose="020B0502020202020204" pitchFamily="34" charset="0"/>
                  </a:rPr>
                  <a:t>Youth Services</a:t>
                </a:r>
              </a:p>
            </p:txBody>
          </p:sp>
          <p:sp>
            <p:nvSpPr>
              <p:cNvPr id="24" name="Content Placeholder 2">
                <a:extLst>
                  <a:ext uri="{FF2B5EF4-FFF2-40B4-BE49-F238E27FC236}">
                    <a16:creationId xmlns:a16="http://schemas.microsoft.com/office/drawing/2014/main" id="{26825C55-7201-42FD-8227-9B04132C2DC3}"/>
                  </a:ext>
                </a:extLst>
              </p:cNvPr>
              <p:cNvSpPr txBox="1">
                <a:spLocks/>
              </p:cNvSpPr>
              <p:nvPr/>
            </p:nvSpPr>
            <p:spPr>
              <a:xfrm>
                <a:off x="2657883" y="4684978"/>
                <a:ext cx="826886"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None/>
                </a:pPr>
                <a:r>
                  <a:rPr lang="en-US" sz="1200" dirty="0">
                    <a:solidFill>
                      <a:srgbClr val="0070C0"/>
                    </a:solidFill>
                    <a:latin typeface="Century Gothic" panose="020B0502020202020204" pitchFamily="34" charset="0"/>
                  </a:rPr>
                  <a:t>LA’s Best</a:t>
                </a:r>
              </a:p>
            </p:txBody>
          </p:sp>
          <p:sp>
            <p:nvSpPr>
              <p:cNvPr id="45" name="Content Placeholder 2">
                <a:extLst>
                  <a:ext uri="{FF2B5EF4-FFF2-40B4-BE49-F238E27FC236}">
                    <a16:creationId xmlns:a16="http://schemas.microsoft.com/office/drawing/2014/main" id="{0773F49D-0E41-445D-B23F-A6D6F0A38A01}"/>
                  </a:ext>
                </a:extLst>
              </p:cNvPr>
              <p:cNvSpPr txBox="1">
                <a:spLocks/>
              </p:cNvSpPr>
              <p:nvPr/>
            </p:nvSpPr>
            <p:spPr>
              <a:xfrm>
                <a:off x="2432449" y="5298505"/>
                <a:ext cx="1422533"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Font typeface="Arial"/>
                  <a:buNone/>
                </a:pPr>
                <a:r>
                  <a:rPr lang="en-US" sz="1200" dirty="0">
                    <a:solidFill>
                      <a:srgbClr val="0070C0"/>
                    </a:solidFill>
                    <a:latin typeface="Century Gothic" panose="020B0502020202020204" pitchFamily="34" charset="0"/>
                  </a:rPr>
                  <a:t>Boys &amp; Girls Club</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grpSp>
      </p:grpSp>
      <p:sp>
        <p:nvSpPr>
          <p:cNvPr id="30" name="Rectangle 29">
            <a:extLst>
              <a:ext uri="{FF2B5EF4-FFF2-40B4-BE49-F238E27FC236}">
                <a16:creationId xmlns:a16="http://schemas.microsoft.com/office/drawing/2014/main" id="{D3DFBC46-B042-4AAD-A509-5487197A5734}"/>
              </a:ext>
            </a:extLst>
          </p:cNvPr>
          <p:cNvSpPr/>
          <p:nvPr/>
        </p:nvSpPr>
        <p:spPr>
          <a:xfrm>
            <a:off x="2912440" y="3728277"/>
            <a:ext cx="1635382" cy="1502186"/>
          </a:xfrm>
          <a:prstGeom prst="rect">
            <a:avLst/>
          </a:prstGeom>
          <a:no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498EFF9A-7D7C-428A-B9EF-01C2578BAC05}"/>
              </a:ext>
            </a:extLst>
          </p:cNvPr>
          <p:cNvSpPr/>
          <p:nvPr/>
        </p:nvSpPr>
        <p:spPr>
          <a:xfrm>
            <a:off x="5933537" y="4601693"/>
            <a:ext cx="482570" cy="266133"/>
          </a:xfrm>
          <a:prstGeom prst="leftArrow">
            <a:avLst>
              <a:gd name="adj1" fmla="val 26239"/>
              <a:gd name="adj2" fmla="val 50000"/>
            </a:avLst>
          </a:prstGeom>
          <a:solidFill>
            <a:srgbClr val="FDB8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B54C4184-35D5-CE83-C558-E77D451612AE}"/>
              </a:ext>
            </a:extLst>
          </p:cNvPr>
          <p:cNvSpPr/>
          <p:nvPr/>
        </p:nvSpPr>
        <p:spPr>
          <a:xfrm>
            <a:off x="516173" y="5410510"/>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6B179AF1-6C9D-FE7A-74B3-2011B1041CF5}"/>
              </a:ext>
            </a:extLst>
          </p:cNvPr>
          <p:cNvSpPr/>
          <p:nvPr/>
        </p:nvSpPr>
        <p:spPr>
          <a:xfrm>
            <a:off x="1462231" y="623668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532212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outVertical)">
                                      <p:cBhvr>
                                        <p:cTn id="11" dur="500"/>
                                        <p:tgtEl>
                                          <p:spTgt spid="3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26" presetClass="emph" presetSubtype="0" repeatCount="3000" fill="hold" grpId="1" nodeType="afterEffect">
                                  <p:stCondLst>
                                    <p:cond delay="0"/>
                                  </p:stCondLst>
                                  <p:childTnLst>
                                    <p:animEffect transition="out" filter="fade">
                                      <p:cBhvr>
                                        <p:cTn id="26" dur="1000" tmFilter="0, 0; .2, .5; .8, .5; 1, 0"/>
                                        <p:tgtEl>
                                          <p:spTgt spid="5"/>
                                        </p:tgtEl>
                                      </p:cBhvr>
                                    </p:animEffect>
                                    <p:animScale>
                                      <p:cBhvr>
                                        <p:cTn id="2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0" grpId="0" animBg="1"/>
      <p:bldP spid="5" grpId="0" animBg="1"/>
      <p:bldP spid="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9887930B-F5D3-4C1B-EFB2-85F3FEE3CC58}"/>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itle 3">
            <a:extLst>
              <a:ext uri="{FF2B5EF4-FFF2-40B4-BE49-F238E27FC236}">
                <a16:creationId xmlns:a16="http://schemas.microsoft.com/office/drawing/2014/main" id="{E66CA38E-5BD3-4358-976B-A63D90B7E10A}"/>
              </a:ext>
            </a:extLst>
          </p:cNvPr>
          <p:cNvSpPr>
            <a:spLocks noGrp="1"/>
          </p:cNvSpPr>
          <p:nvPr>
            <p:ph type="title"/>
          </p:nvPr>
        </p:nvSpPr>
        <p:spPr>
          <a:xfrm>
            <a:off x="1473733" y="448362"/>
            <a:ext cx="8771074" cy="1143000"/>
          </a:xfrm>
        </p:spPr>
        <p:txBody>
          <a:bodyPr>
            <a:normAutofit fontScale="90000"/>
          </a:bodyPr>
          <a:lstStyle/>
          <a:p>
            <a:r>
              <a:rPr lang="en-US" dirty="0"/>
              <a:t>Early Dismissal Policy</a:t>
            </a:r>
          </a:p>
        </p:txBody>
      </p:sp>
      <p:graphicFrame>
        <p:nvGraphicFramePr>
          <p:cNvPr id="9" name="Table 8">
            <a:extLst>
              <a:ext uri="{FF2B5EF4-FFF2-40B4-BE49-F238E27FC236}">
                <a16:creationId xmlns:a16="http://schemas.microsoft.com/office/drawing/2014/main" id="{0E953577-2EDC-4755-82C9-4814712BD108}"/>
              </a:ext>
            </a:extLst>
          </p:cNvPr>
          <p:cNvGraphicFramePr>
            <a:graphicFrameLocks noGrp="1"/>
          </p:cNvGraphicFramePr>
          <p:nvPr/>
        </p:nvGraphicFramePr>
        <p:xfrm>
          <a:off x="1665152" y="2612832"/>
          <a:ext cx="8229600" cy="2987040"/>
        </p:xfrm>
        <a:graphic>
          <a:graphicData uri="http://schemas.openxmlformats.org/drawingml/2006/table">
            <a:tbl>
              <a:tblPr firstRow="1">
                <a:tableStyleId>{46F890A9-2807-4EBB-B81D-B2AA78EC7F39}</a:tableStyleId>
              </a:tblPr>
              <a:tblGrid>
                <a:gridCol w="1957971">
                  <a:extLst>
                    <a:ext uri="{9D8B030D-6E8A-4147-A177-3AD203B41FA5}">
                      <a16:colId xmlns:a16="http://schemas.microsoft.com/office/drawing/2014/main" val="628071845"/>
                    </a:ext>
                  </a:extLst>
                </a:gridCol>
                <a:gridCol w="3215618">
                  <a:extLst>
                    <a:ext uri="{9D8B030D-6E8A-4147-A177-3AD203B41FA5}">
                      <a16:colId xmlns:a16="http://schemas.microsoft.com/office/drawing/2014/main" val="1344146220"/>
                    </a:ext>
                  </a:extLst>
                </a:gridCol>
                <a:gridCol w="3056011">
                  <a:extLst>
                    <a:ext uri="{9D8B030D-6E8A-4147-A177-3AD203B41FA5}">
                      <a16:colId xmlns:a16="http://schemas.microsoft.com/office/drawing/2014/main" val="3760747609"/>
                    </a:ext>
                  </a:extLst>
                </a:gridCol>
              </a:tblGrid>
              <a:tr h="235154">
                <a:tc>
                  <a:txBody>
                    <a:bodyPr/>
                    <a:lstStyle/>
                    <a:p>
                      <a:pPr algn="r"/>
                      <a:r>
                        <a:rPr lang="en-US" sz="2400" b="1" dirty="0">
                          <a:solidFill>
                            <a:schemeClr val="bg1"/>
                          </a:solidFill>
                        </a:rPr>
                        <a:t>Cut-Off Time:</a:t>
                      </a: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50000"/>
                      </a:schemeClr>
                    </a:solidFill>
                  </a:tcPr>
                </a:tc>
                <a:tc>
                  <a:txBody>
                    <a:bodyPr/>
                    <a:lstStyle/>
                    <a:p>
                      <a:pPr algn="l"/>
                      <a:r>
                        <a:rPr lang="en-US" sz="2600" b="1" dirty="0">
                          <a:solidFill>
                            <a:schemeClr val="bg1"/>
                          </a:solidFill>
                        </a:rPr>
                        <a:t>Before 1:00 pm</a:t>
                      </a: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50000"/>
                      </a:schemeClr>
                    </a:solidFill>
                  </a:tcPr>
                </a:tc>
                <a:tc>
                  <a:txBody>
                    <a:bodyPr/>
                    <a:lstStyle/>
                    <a:p>
                      <a:pPr algn="l"/>
                      <a:r>
                        <a:rPr lang="en-US" sz="2600" b="1" dirty="0">
                          <a:solidFill>
                            <a:schemeClr val="bg1"/>
                          </a:solidFill>
                        </a:rPr>
                        <a:t>After 1:00 pm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50000"/>
                      </a:schemeClr>
                    </a:solidFill>
                  </a:tcPr>
                </a:tc>
                <a:extLst>
                  <a:ext uri="{0D108BD9-81ED-4DB2-BD59-A6C34878D82A}">
                    <a16:rowId xmlns:a16="http://schemas.microsoft.com/office/drawing/2014/main" val="3042790985"/>
                  </a:ext>
                </a:extLst>
              </a:tr>
              <a:tr h="437822">
                <a:tc>
                  <a:txBody>
                    <a:bodyPr/>
                    <a:lstStyle/>
                    <a:p>
                      <a:pPr algn="r"/>
                      <a:r>
                        <a:rPr lang="en-US" sz="2400" b="1" baseline="0" dirty="0">
                          <a:solidFill>
                            <a:schemeClr val="bg1"/>
                          </a:solidFill>
                        </a:rPr>
                        <a:t>Rule:</a:t>
                      </a:r>
                      <a:endParaRPr lang="en-US" sz="2400" b="1" dirty="0">
                        <a:solidFill>
                          <a:schemeClr val="bg1"/>
                        </a:solidFill>
                      </a:endParaRP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algn="l"/>
                      <a:r>
                        <a:rPr lang="en-US" sz="2200" baseline="0" dirty="0">
                          <a:solidFill>
                            <a:srgbClr val="000000"/>
                          </a:solidFill>
                        </a:rPr>
                        <a:t>Students are served at the regular dismissal time </a:t>
                      </a:r>
                      <a:endParaRPr lang="en-US" sz="2200" dirty="0">
                        <a:solidFill>
                          <a:srgbClr val="000000"/>
                        </a:solidFill>
                      </a:endParaRP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n-lt"/>
                          <a:ea typeface="+mn-ea"/>
                          <a:cs typeface="+mn-cs"/>
                        </a:rPr>
                        <a:t>Students are served at the</a:t>
                      </a:r>
                      <a:r>
                        <a:rPr lang="en-US" sz="2200" baseline="0" dirty="0">
                          <a:solidFill>
                            <a:srgbClr val="000000"/>
                          </a:solidFill>
                        </a:rPr>
                        <a:t> early dismissal time</a:t>
                      </a:r>
                      <a:endParaRPr lang="en-US" sz="2200" dirty="0">
                        <a:solidFill>
                          <a:srgbClr val="000000"/>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42804402"/>
                  </a:ext>
                </a:extLst>
              </a:tr>
              <a:tr h="437822">
                <a:tc>
                  <a:txBody>
                    <a:bodyPr/>
                    <a:lstStyle/>
                    <a:p>
                      <a:pPr algn="r"/>
                      <a:r>
                        <a:rPr lang="en-US" sz="2400" b="1" dirty="0">
                          <a:solidFill>
                            <a:schemeClr val="bg1"/>
                          </a:solidFill>
                        </a:rPr>
                        <a:t>Scenario:</a:t>
                      </a: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algn="ctr"/>
                      <a:r>
                        <a:rPr lang="en-US" sz="2400" baseline="0" dirty="0">
                          <a:solidFill>
                            <a:srgbClr val="000000"/>
                          </a:solidFill>
                        </a:rPr>
                        <a:t>Students are dismissed </a:t>
                      </a:r>
                      <a:r>
                        <a:rPr lang="en-US" sz="2800" b="1" baseline="0" dirty="0">
                          <a:solidFill>
                            <a:srgbClr val="000000"/>
                          </a:solidFill>
                        </a:rPr>
                        <a:t>at 12:50pm</a:t>
                      </a:r>
                      <a:endParaRPr lang="en-US" sz="2400" b="1" baseline="0" dirty="0">
                        <a:solidFill>
                          <a:srgbClr val="000000"/>
                        </a:solidFill>
                      </a:endParaRP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rgbClr val="000000"/>
                          </a:solidFill>
                        </a:rPr>
                        <a:t>Students are dismissed </a:t>
                      </a:r>
                      <a:r>
                        <a:rPr lang="en-US" sz="2800" b="1" baseline="0" dirty="0">
                          <a:solidFill>
                            <a:srgbClr val="000000"/>
                          </a:solidFill>
                        </a:rPr>
                        <a:t>at 1:20pm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8383446"/>
                  </a:ext>
                </a:extLst>
              </a:tr>
              <a:tr h="437822">
                <a:tc>
                  <a:txBody>
                    <a:bodyPr/>
                    <a:lstStyle/>
                    <a:p>
                      <a:pPr algn="r"/>
                      <a:r>
                        <a:rPr lang="en-US" sz="2400" b="1" dirty="0">
                          <a:solidFill>
                            <a:schemeClr val="bg1"/>
                          </a:solidFill>
                        </a:rPr>
                        <a:t>Service Time:</a:t>
                      </a: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n-lt"/>
                          <a:ea typeface="+mn-ea"/>
                          <a:cs typeface="+mn-cs"/>
                        </a:rPr>
                        <a:t>Students are served at </a:t>
                      </a:r>
                      <a:r>
                        <a:rPr kumimoji="0" lang="en-US" sz="2800" b="1" i="0" u="none" strike="noStrike" kern="1200" cap="none" spc="0" normalizeH="0" baseline="0" noProof="0" dirty="0">
                          <a:ln>
                            <a:noFill/>
                          </a:ln>
                          <a:solidFill>
                            <a:srgbClr val="000000"/>
                          </a:solidFill>
                          <a:effectLst/>
                          <a:uLnTx/>
                          <a:uFillTx/>
                          <a:latin typeface="+mn-lt"/>
                          <a:ea typeface="+mn-ea"/>
                          <a:cs typeface="+mn-cs"/>
                        </a:rPr>
                        <a:t>*2:30pm</a:t>
                      </a: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n-lt"/>
                          <a:ea typeface="+mn-ea"/>
                          <a:cs typeface="+mn-cs"/>
                        </a:rPr>
                        <a:t>Students are served at </a:t>
                      </a:r>
                      <a:r>
                        <a:rPr kumimoji="0" lang="en-US" sz="2800" b="1" i="0" u="none" strike="noStrike" kern="1200" cap="none" spc="0" normalizeH="0" baseline="0" noProof="0" dirty="0">
                          <a:ln>
                            <a:noFill/>
                          </a:ln>
                          <a:solidFill>
                            <a:srgbClr val="000000"/>
                          </a:solidFill>
                          <a:effectLst/>
                          <a:uLnTx/>
                          <a:uFillTx/>
                          <a:latin typeface="+mn-lt"/>
                          <a:ea typeface="+mn-ea"/>
                          <a:cs typeface="+mn-cs"/>
                        </a:rPr>
                        <a:t>1:20pm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689618417"/>
                  </a:ext>
                </a:extLst>
              </a:tr>
            </a:tbl>
          </a:graphicData>
        </a:graphic>
      </p:graphicFrame>
      <p:sp>
        <p:nvSpPr>
          <p:cNvPr id="10" name="Rectangle 9">
            <a:extLst>
              <a:ext uri="{FF2B5EF4-FFF2-40B4-BE49-F238E27FC236}">
                <a16:creationId xmlns:a16="http://schemas.microsoft.com/office/drawing/2014/main" id="{71529C85-FA91-44AF-9C23-E9164C08C7CD}"/>
              </a:ext>
            </a:extLst>
          </p:cNvPr>
          <p:cNvSpPr/>
          <p:nvPr/>
        </p:nvSpPr>
        <p:spPr>
          <a:xfrm>
            <a:off x="2731168" y="1933789"/>
            <a:ext cx="6168189" cy="646331"/>
          </a:xfrm>
          <a:prstGeom prst="rect">
            <a:avLst/>
          </a:prstGeom>
        </p:spPr>
        <p:txBody>
          <a:bodyPr wrap="square">
            <a:spAutoFit/>
          </a:bodyPr>
          <a:lstStyle/>
          <a:p>
            <a:pPr marL="0" marR="0" lvl="2" indent="0" algn="ctr" defTabSz="457200" rtl="0" eaLnBrk="1" fontAlgn="auto" latinLnBrk="0" hangingPunct="1">
              <a:lnSpc>
                <a:spcPct val="90000"/>
              </a:lnSpc>
              <a:spcBef>
                <a:spcPts val="0"/>
              </a:spcBef>
              <a:spcAft>
                <a:spcPts val="80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rPr>
              <a:t>Meal service times are contingent upon school dismissal.</a:t>
            </a:r>
          </a:p>
        </p:txBody>
      </p:sp>
      <p:sp>
        <p:nvSpPr>
          <p:cNvPr id="11" name="Rectangle 10">
            <a:extLst>
              <a:ext uri="{FF2B5EF4-FFF2-40B4-BE49-F238E27FC236}">
                <a16:creationId xmlns:a16="http://schemas.microsoft.com/office/drawing/2014/main" id="{CDD04201-1D23-465A-A7FB-688D60657561}"/>
              </a:ext>
            </a:extLst>
          </p:cNvPr>
          <p:cNvSpPr/>
          <p:nvPr/>
        </p:nvSpPr>
        <p:spPr>
          <a:xfrm>
            <a:off x="2960552" y="1564708"/>
            <a:ext cx="5638800" cy="400110"/>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rPr>
              <a:t>Example: Regular dismissal time is at </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rPr>
              <a:t>2:30pm</a:t>
            </a:r>
            <a:r>
              <a:rPr kumimoji="0" lang="en-US" sz="2000" b="1" i="0" u="none" strike="noStrike" kern="1200" cap="none" spc="0" normalizeH="0" baseline="0" noProof="0" dirty="0">
                <a:ln>
                  <a:noFill/>
                </a:ln>
                <a:solidFill>
                  <a:srgbClr val="000000"/>
                </a:solidFill>
                <a:effectLst/>
                <a:uLnTx/>
                <a:uFillTx/>
                <a:latin typeface="Century Gothic" panose="020B0502020202020204" pitchFamily="34" charset="0"/>
              </a:rPr>
              <a:t>. </a:t>
            </a:r>
          </a:p>
        </p:txBody>
      </p:sp>
      <p:sp>
        <p:nvSpPr>
          <p:cNvPr id="12" name="Rectangle 11">
            <a:extLst>
              <a:ext uri="{FF2B5EF4-FFF2-40B4-BE49-F238E27FC236}">
                <a16:creationId xmlns:a16="http://schemas.microsoft.com/office/drawing/2014/main" id="{42A0423A-771D-40EC-81EF-526792D56256}"/>
              </a:ext>
            </a:extLst>
          </p:cNvPr>
          <p:cNvSpPr/>
          <p:nvPr/>
        </p:nvSpPr>
        <p:spPr>
          <a:xfrm>
            <a:off x="3366549" y="5701243"/>
            <a:ext cx="4897426" cy="840230"/>
          </a:xfrm>
          <a:prstGeom prst="rect">
            <a:avLst/>
          </a:prstGeom>
        </p:spPr>
        <p:txBody>
          <a:bodyPr wrap="square">
            <a:spAutoFit/>
          </a:bodyPr>
          <a:lstStyle/>
          <a:p>
            <a:pPr marL="0" marR="0" lvl="2" indent="0" algn="ctr" defTabSz="457200" rtl="0" eaLnBrk="1" fontAlgn="auto" latinLnBrk="0" hangingPunct="1">
              <a:lnSpc>
                <a:spcPct val="90000"/>
              </a:lnSpc>
              <a:spcBef>
                <a:spcPts val="0"/>
              </a:spcBef>
              <a:spcAft>
                <a:spcPts val="800"/>
              </a:spcAft>
              <a:buClrTx/>
              <a:buSzTx/>
              <a:buFontTx/>
              <a:buNone/>
              <a:tabLst/>
              <a:defRPr/>
            </a:pPr>
            <a:r>
              <a:rPr kumimoji="0" lang="en-US" b="0" i="0" u="none" strike="noStrike" kern="1200" cap="none" spc="0" normalizeH="0" baseline="0" noProof="0" dirty="0">
                <a:ln>
                  <a:noFill/>
                </a:ln>
                <a:solidFill>
                  <a:schemeClr val="bg1"/>
                </a:solidFill>
                <a:effectLst/>
                <a:uLnTx/>
                <a:uFillTx/>
                <a:latin typeface="Century Gothic" panose="020B0502020202020204" pitchFamily="34" charset="0"/>
              </a:rPr>
              <a:t>*Exceptions may apply. AFSS approval is required to serve at alternate serving times.</a:t>
            </a:r>
          </a:p>
        </p:txBody>
      </p:sp>
      <p:sp>
        <p:nvSpPr>
          <p:cNvPr id="13" name="Rectangle 12">
            <a:extLst>
              <a:ext uri="{FF2B5EF4-FFF2-40B4-BE49-F238E27FC236}">
                <a16:creationId xmlns:a16="http://schemas.microsoft.com/office/drawing/2014/main" id="{AF80271A-655E-44AB-B2D9-7690DC343AA3}"/>
              </a:ext>
            </a:extLst>
          </p:cNvPr>
          <p:cNvSpPr/>
          <p:nvPr/>
        </p:nvSpPr>
        <p:spPr>
          <a:xfrm>
            <a:off x="3651753" y="4757460"/>
            <a:ext cx="3193069" cy="8424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3BF549B2-FA71-4E9C-AE14-63FD2C0261FC}"/>
              </a:ext>
            </a:extLst>
          </p:cNvPr>
          <p:cNvSpPr/>
          <p:nvPr/>
        </p:nvSpPr>
        <p:spPr>
          <a:xfrm>
            <a:off x="3628835" y="3876512"/>
            <a:ext cx="3215987" cy="8658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A166C8BA-69FE-4433-9625-FCAE12CFCA20}"/>
              </a:ext>
            </a:extLst>
          </p:cNvPr>
          <p:cNvSpPr/>
          <p:nvPr/>
        </p:nvSpPr>
        <p:spPr>
          <a:xfrm>
            <a:off x="3628836" y="2608542"/>
            <a:ext cx="3204411" cy="12510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F88EAB23-4663-4A33-8F41-0341FE03C78D}"/>
              </a:ext>
            </a:extLst>
          </p:cNvPr>
          <p:cNvSpPr/>
          <p:nvPr/>
        </p:nvSpPr>
        <p:spPr>
          <a:xfrm>
            <a:off x="6844823" y="4757461"/>
            <a:ext cx="3061506" cy="8424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0C05D788-B642-49E2-87A3-AE41D4200A07}"/>
              </a:ext>
            </a:extLst>
          </p:cNvPr>
          <p:cNvSpPr/>
          <p:nvPr/>
        </p:nvSpPr>
        <p:spPr>
          <a:xfrm>
            <a:off x="6833248" y="3857521"/>
            <a:ext cx="3061506" cy="8999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456E32F-8812-44A0-A5FE-871B3E4BDFDE}"/>
              </a:ext>
            </a:extLst>
          </p:cNvPr>
          <p:cNvSpPr/>
          <p:nvPr/>
        </p:nvSpPr>
        <p:spPr>
          <a:xfrm>
            <a:off x="6844823" y="2596658"/>
            <a:ext cx="3049930" cy="12510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Flowchart: Connector 2">
            <a:extLst>
              <a:ext uri="{FF2B5EF4-FFF2-40B4-BE49-F238E27FC236}">
                <a16:creationId xmlns:a16="http://schemas.microsoft.com/office/drawing/2014/main" id="{4877FFBD-487B-BE0E-3E79-0F961E722679}"/>
              </a:ext>
            </a:extLst>
          </p:cNvPr>
          <p:cNvSpPr/>
          <p:nvPr/>
        </p:nvSpPr>
        <p:spPr>
          <a:xfrm>
            <a:off x="8418309" y="473398"/>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5E374F91-8650-66D1-6D53-88EE2AA06E48}"/>
              </a:ext>
            </a:extLst>
          </p:cNvPr>
          <p:cNvSpPr/>
          <p:nvPr/>
        </p:nvSpPr>
        <p:spPr>
          <a:xfrm>
            <a:off x="9539743" y="1818618"/>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2D7D92B2-B3EB-2F18-AE7E-75DE5CFEFF04}"/>
              </a:ext>
            </a:extLst>
          </p:cNvPr>
          <p:cNvSpPr/>
          <p:nvPr/>
        </p:nvSpPr>
        <p:spPr>
          <a:xfrm>
            <a:off x="2620959" y="5906808"/>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600858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444C0B-B451-397C-1BA7-D17FEF61309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48230" y="263898"/>
            <a:ext cx="5021182" cy="4699918"/>
          </a:xfrm>
          <a:prstGeom prst="ellipse">
            <a:avLst/>
          </a:prstGeom>
          <a:ln w="63500"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sp>
        <p:nvSpPr>
          <p:cNvPr id="30" name="Title 3">
            <a:extLst>
              <a:ext uri="{FF2B5EF4-FFF2-40B4-BE49-F238E27FC236}">
                <a16:creationId xmlns:a16="http://schemas.microsoft.com/office/drawing/2014/main" id="{E66CA38E-5BD3-4358-976B-A63D90B7E10A}"/>
              </a:ext>
            </a:extLst>
          </p:cNvPr>
          <p:cNvSpPr>
            <a:spLocks noGrp="1"/>
          </p:cNvSpPr>
          <p:nvPr>
            <p:ph type="title"/>
          </p:nvPr>
        </p:nvSpPr>
        <p:spPr>
          <a:xfrm>
            <a:off x="4122686" y="560100"/>
            <a:ext cx="8771074" cy="1143000"/>
          </a:xfrm>
        </p:spPr>
        <p:txBody>
          <a:bodyPr>
            <a:noAutofit/>
          </a:bodyPr>
          <a:lstStyle/>
          <a:p>
            <a:r>
              <a:rPr lang="en-US" sz="8800" dirty="0"/>
              <a:t>Early Release Students</a:t>
            </a:r>
          </a:p>
        </p:txBody>
      </p:sp>
      <p:sp>
        <p:nvSpPr>
          <p:cNvPr id="31" name="Content Placeholder 5">
            <a:extLst>
              <a:ext uri="{FF2B5EF4-FFF2-40B4-BE49-F238E27FC236}">
                <a16:creationId xmlns:a16="http://schemas.microsoft.com/office/drawing/2014/main" id="{2BEBF60C-EE99-4131-9DEF-B4EEC883E3CA}"/>
              </a:ext>
            </a:extLst>
          </p:cNvPr>
          <p:cNvSpPr>
            <a:spLocks noGrp="1"/>
          </p:cNvSpPr>
          <p:nvPr>
            <p:ph idx="1"/>
          </p:nvPr>
        </p:nvSpPr>
        <p:spPr>
          <a:xfrm>
            <a:off x="5470362" y="2262573"/>
            <a:ext cx="6817890" cy="4321183"/>
          </a:xfrm>
          <a:prstGeom prst="rect">
            <a:avLst/>
          </a:prstGeom>
        </p:spPr>
        <p:txBody>
          <a:bodyPr wrap="square">
            <a:spAutoFit/>
          </a:bodyPr>
          <a:lstStyle/>
          <a:p>
            <a:pPr marL="57150" indent="0">
              <a:spcBef>
                <a:spcPts val="0"/>
              </a:spcBef>
              <a:buNone/>
            </a:pPr>
            <a:r>
              <a:rPr lang="en-US" sz="2400" dirty="0">
                <a:latin typeface="Century Gothic" panose="020B0502020202020204" pitchFamily="34" charset="0"/>
              </a:rPr>
              <a:t>Service time may be adjusted to accommodate students released before the regular dismissal bell on a regular basis. </a:t>
            </a:r>
          </a:p>
          <a:p>
            <a:pPr marL="57150" indent="0">
              <a:spcBef>
                <a:spcPts val="0"/>
              </a:spcBef>
              <a:buNone/>
            </a:pPr>
            <a:r>
              <a:rPr lang="en-US" sz="2400" dirty="0">
                <a:latin typeface="Century Gothic" panose="020B0502020202020204" pitchFamily="34" charset="0"/>
              </a:rPr>
              <a:t>These students may include:</a:t>
            </a:r>
          </a:p>
          <a:p>
            <a:pPr marL="57150" indent="0">
              <a:spcBef>
                <a:spcPts val="0"/>
              </a:spcBef>
              <a:buNone/>
            </a:pPr>
            <a:endParaRPr lang="en-US" sz="2400" dirty="0">
              <a:latin typeface="Century Gothic" panose="020B0502020202020204" pitchFamily="34" charset="0"/>
            </a:endParaRPr>
          </a:p>
          <a:p>
            <a:pPr marL="914400" lvl="1" indent="-457200">
              <a:spcBef>
                <a:spcPts val="0"/>
              </a:spcBef>
              <a:buFont typeface="Wingdings" panose="05000000000000000000" pitchFamily="2" charset="2"/>
              <a:buChar char="Ø"/>
            </a:pPr>
            <a:r>
              <a:rPr lang="en-US" sz="2400" dirty="0">
                <a:latin typeface="Century Gothic" panose="020B0502020202020204" pitchFamily="34" charset="0"/>
              </a:rPr>
              <a:t>Special Education Students</a:t>
            </a:r>
          </a:p>
          <a:p>
            <a:pPr marL="914400" lvl="1" indent="-457200">
              <a:spcBef>
                <a:spcPts val="0"/>
              </a:spcBef>
              <a:buFont typeface="Wingdings" panose="05000000000000000000" pitchFamily="2" charset="2"/>
              <a:buChar char="Ø"/>
            </a:pPr>
            <a:r>
              <a:rPr lang="en-US" sz="2400" dirty="0">
                <a:latin typeface="Century Gothic" panose="020B0502020202020204" pitchFamily="34" charset="0"/>
              </a:rPr>
              <a:t>Bussed Students</a:t>
            </a:r>
          </a:p>
          <a:p>
            <a:pPr marL="914400" lvl="1" indent="-457200">
              <a:spcBef>
                <a:spcPts val="0"/>
              </a:spcBef>
              <a:spcAft>
                <a:spcPts val="600"/>
              </a:spcAft>
              <a:buFont typeface="Wingdings" panose="05000000000000000000" pitchFamily="2" charset="2"/>
              <a:buChar char="Ø"/>
            </a:pPr>
            <a:r>
              <a:rPr lang="en-US" sz="2400" dirty="0">
                <a:latin typeface="Century Gothic" panose="020B0502020202020204" pitchFamily="34" charset="0"/>
              </a:rPr>
              <a:t>Other Eligible Programs</a:t>
            </a:r>
          </a:p>
          <a:p>
            <a:pPr marL="457200" lvl="1" indent="0">
              <a:spcBef>
                <a:spcPts val="0"/>
              </a:spcBef>
              <a:spcAft>
                <a:spcPts val="600"/>
              </a:spcAft>
              <a:buNone/>
            </a:pPr>
            <a:endParaRPr lang="en-US" sz="2000" dirty="0">
              <a:latin typeface="Century Gothic" panose="020B0502020202020204" pitchFamily="34" charset="0"/>
            </a:endParaRPr>
          </a:p>
          <a:p>
            <a:pPr lvl="2">
              <a:spcBef>
                <a:spcPts val="0"/>
              </a:spcBef>
              <a:buFont typeface="Wingdings" panose="05000000000000000000" pitchFamily="2" charset="2"/>
              <a:buChar char="Ø"/>
            </a:pPr>
            <a:endParaRPr lang="en-US" dirty="0">
              <a:solidFill>
                <a:srgbClr val="24252F"/>
              </a:solidFill>
              <a:latin typeface="Century Gothic" panose="020B0502020202020204" pitchFamily="34" charset="0"/>
            </a:endParaRPr>
          </a:p>
          <a:p>
            <a:pPr marL="914400" lvl="1" indent="-457200">
              <a:buFont typeface="Wingdings" panose="05000000000000000000" pitchFamily="2" charset="2"/>
              <a:buChar char="Ø"/>
            </a:pPr>
            <a:endParaRPr lang="en-US" sz="2400" dirty="0">
              <a:solidFill>
                <a:srgbClr val="24252F"/>
              </a:solidFill>
              <a:latin typeface="Century Gothic" panose="020B0502020202020204" pitchFamily="34" charset="0"/>
            </a:endParaRPr>
          </a:p>
        </p:txBody>
      </p:sp>
      <p:sp>
        <p:nvSpPr>
          <p:cNvPr id="12" name="Flowchart: Connector 11">
            <a:extLst>
              <a:ext uri="{FF2B5EF4-FFF2-40B4-BE49-F238E27FC236}">
                <a16:creationId xmlns:a16="http://schemas.microsoft.com/office/drawing/2014/main" id="{748FB1CD-D58F-C93D-E4CD-F85936B86604}"/>
              </a:ext>
            </a:extLst>
          </p:cNvPr>
          <p:cNvSpPr/>
          <p:nvPr/>
        </p:nvSpPr>
        <p:spPr>
          <a:xfrm>
            <a:off x="0" y="3686049"/>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AA065556-8C7B-D7FF-76C5-36F67A3B29D2}"/>
              </a:ext>
            </a:extLst>
          </p:cNvPr>
          <p:cNvSpPr/>
          <p:nvPr/>
        </p:nvSpPr>
        <p:spPr>
          <a:xfrm>
            <a:off x="1249470" y="4963816"/>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35499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D66FE769-7A9C-EF7A-5C1C-3D2D62CDE619}"/>
              </a:ext>
            </a:extLst>
          </p:cNvPr>
          <p:cNvSpPr/>
          <p:nvPr/>
        </p:nvSpPr>
        <p:spPr>
          <a:xfrm>
            <a:off x="-2153190" y="-1477986"/>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2703831" y="303163"/>
            <a:ext cx="11662110" cy="1143000"/>
          </a:xfrm>
        </p:spPr>
        <p:txBody>
          <a:bodyPr>
            <a:noAutofit/>
          </a:bodyPr>
          <a:lstStyle/>
          <a:p>
            <a:r>
              <a:rPr lang="en-US" sz="8800" dirty="0">
                <a:solidFill>
                  <a:schemeClr val="tx2">
                    <a:lumMod val="50000"/>
                  </a:schemeClr>
                </a:solidFill>
              </a:rPr>
              <a:t>Special Dietary Needs</a:t>
            </a:r>
          </a:p>
        </p:txBody>
      </p:sp>
      <p:sp>
        <p:nvSpPr>
          <p:cNvPr id="29" name="Rectangle 28">
            <a:extLst>
              <a:ext uri="{FF2B5EF4-FFF2-40B4-BE49-F238E27FC236}">
                <a16:creationId xmlns:a16="http://schemas.microsoft.com/office/drawing/2014/main" id="{5D861277-1668-4BE8-ABC2-F90136BFA7D0}"/>
              </a:ext>
            </a:extLst>
          </p:cNvPr>
          <p:cNvSpPr/>
          <p:nvPr/>
        </p:nvSpPr>
        <p:spPr>
          <a:xfrm>
            <a:off x="375794" y="3085835"/>
            <a:ext cx="5910664" cy="3453253"/>
          </a:xfrm>
          <a:prstGeom prst="rect">
            <a:avLst/>
          </a:prstGeom>
        </p:spPr>
        <p:txBody>
          <a:bodyPr wrap="square">
            <a:spAutoFit/>
          </a:bodyPr>
          <a:lstStyle/>
          <a:p>
            <a:pPr marL="457200" lvl="2" indent="-457200">
              <a:lnSpc>
                <a:spcPct val="90000"/>
              </a:lnSpc>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Provide the form to families for completion by the child’s treating physician</a:t>
            </a:r>
          </a:p>
          <a:p>
            <a:pPr marL="457200" lvl="2" indent="-457200">
              <a:lnSpc>
                <a:spcPct val="90000"/>
              </a:lnSpc>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Submit the completed form to the FSM</a:t>
            </a:r>
          </a:p>
          <a:p>
            <a:pPr marL="0" lvl="2">
              <a:lnSpc>
                <a:spcPct val="90000"/>
              </a:lnSpc>
              <a:spcBef>
                <a:spcPct val="20000"/>
              </a:spcBef>
              <a:buClr>
                <a:srgbClr val="000000"/>
              </a:buClr>
              <a:defRPr/>
            </a:pPr>
            <a:endParaRPr lang="en-US" sz="2400" dirty="0">
              <a:solidFill>
                <a:schemeClr val="tx2">
                  <a:lumMod val="50000"/>
                </a:schemeClr>
              </a:solidFill>
              <a:latin typeface="Century Gothic" panose="020B0502020202020204" pitchFamily="34" charset="0"/>
            </a:endParaRPr>
          </a:p>
          <a:p>
            <a:pPr marL="0" lvl="2">
              <a:lnSpc>
                <a:spcPct val="90000"/>
              </a:lnSpc>
              <a:spcBef>
                <a:spcPct val="20000"/>
              </a:spcBef>
              <a:buClr>
                <a:srgbClr val="000000"/>
              </a:buClr>
              <a:defRPr/>
            </a:pPr>
            <a:endParaRPr lang="en-US" sz="2400" dirty="0">
              <a:solidFill>
                <a:schemeClr val="tx2">
                  <a:lumMod val="50000"/>
                </a:schemeClr>
              </a:solidFill>
              <a:latin typeface="Century Gothic" panose="020B0502020202020204" pitchFamily="34" charset="0"/>
            </a:endParaRPr>
          </a:p>
          <a:p>
            <a:pPr marL="0" lvl="2">
              <a:lnSpc>
                <a:spcPct val="90000"/>
              </a:lnSpc>
              <a:spcBef>
                <a:spcPct val="20000"/>
              </a:spcBef>
              <a:buClr>
                <a:srgbClr val="000000"/>
              </a:buClr>
              <a:defRPr/>
            </a:pPr>
            <a:endParaRPr lang="en-US" sz="2400" dirty="0">
              <a:solidFill>
                <a:schemeClr val="tx2">
                  <a:lumMod val="50000"/>
                </a:schemeClr>
              </a:solidFill>
              <a:latin typeface="Century Gothic" panose="020B0502020202020204" pitchFamily="34" charset="0"/>
            </a:endParaRP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p:txBody>
      </p:sp>
      <p:sp>
        <p:nvSpPr>
          <p:cNvPr id="9" name="Rectangle 8">
            <a:extLst>
              <a:ext uri="{FF2B5EF4-FFF2-40B4-BE49-F238E27FC236}">
                <a16:creationId xmlns:a16="http://schemas.microsoft.com/office/drawing/2014/main" id="{45E91F7F-97B5-4257-A994-7315EDB1D914}"/>
              </a:ext>
            </a:extLst>
          </p:cNvPr>
          <p:cNvSpPr/>
          <p:nvPr/>
        </p:nvSpPr>
        <p:spPr>
          <a:xfrm>
            <a:off x="49447" y="1704007"/>
            <a:ext cx="6155554" cy="1089529"/>
          </a:xfrm>
          <a:prstGeom prst="rect">
            <a:avLst/>
          </a:prstGeom>
        </p:spPr>
        <p:txBody>
          <a:bodyPr wrap="square">
            <a:spAutoFit/>
          </a:bodyPr>
          <a:lstStyle/>
          <a:p>
            <a:pPr marL="0" lvl="2">
              <a:lnSpc>
                <a:spcPct val="90000"/>
              </a:lnSpc>
              <a:spcBef>
                <a:spcPct val="20000"/>
              </a:spcBef>
              <a:buClr>
                <a:srgbClr val="000000"/>
              </a:buClr>
              <a:defRPr/>
            </a:pPr>
            <a:r>
              <a:rPr lang="en-US" sz="2400" dirty="0">
                <a:solidFill>
                  <a:schemeClr val="tx2">
                    <a:lumMod val="50000"/>
                  </a:schemeClr>
                </a:solidFill>
                <a:latin typeface="Century Gothic" panose="020B0502020202020204" pitchFamily="34" charset="0"/>
              </a:rPr>
              <a:t>Students who require a special meal can complete the “</a:t>
            </a:r>
            <a:r>
              <a:rPr lang="en-US" sz="2400" i="1" dirty="0">
                <a:solidFill>
                  <a:schemeClr val="tx2">
                    <a:lumMod val="50000"/>
                  </a:schemeClr>
                </a:solidFill>
                <a:latin typeface="Century Gothic" panose="020B0502020202020204" pitchFamily="34" charset="0"/>
              </a:rPr>
              <a:t>Medical Statement to Request Special Diets </a:t>
            </a:r>
            <a:r>
              <a:rPr lang="en-US" sz="2400" dirty="0">
                <a:solidFill>
                  <a:schemeClr val="tx2">
                    <a:lumMod val="50000"/>
                  </a:schemeClr>
                </a:solidFill>
                <a:latin typeface="Century Gothic" panose="020B0502020202020204" pitchFamily="34" charset="0"/>
              </a:rPr>
              <a:t>form”. ASP will:</a:t>
            </a:r>
          </a:p>
        </p:txBody>
      </p:sp>
      <p:sp>
        <p:nvSpPr>
          <p:cNvPr id="5" name="Flowchart: Connector 4">
            <a:extLst>
              <a:ext uri="{FF2B5EF4-FFF2-40B4-BE49-F238E27FC236}">
                <a16:creationId xmlns:a16="http://schemas.microsoft.com/office/drawing/2014/main" id="{309A80A7-C965-3526-2EBC-04D885803269}"/>
              </a:ext>
            </a:extLst>
          </p:cNvPr>
          <p:cNvSpPr/>
          <p:nvPr/>
        </p:nvSpPr>
        <p:spPr>
          <a:xfrm>
            <a:off x="6145368" y="-146299"/>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A3636B2C-6DA5-CE80-E38D-8CD93D375F39}"/>
              </a:ext>
            </a:extLst>
          </p:cNvPr>
          <p:cNvSpPr/>
          <p:nvPr/>
        </p:nvSpPr>
        <p:spPr>
          <a:xfrm>
            <a:off x="10544718" y="5718503"/>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616518A2-D3D9-70FB-820D-425A9141075B}"/>
              </a:ext>
            </a:extLst>
          </p:cNvPr>
          <p:cNvSpPr/>
          <p:nvPr/>
        </p:nvSpPr>
        <p:spPr>
          <a:xfrm>
            <a:off x="10098282" y="640673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B6ECE3F-1F71-5946-ECDD-586BB3665EFD}"/>
              </a:ext>
            </a:extLst>
          </p:cNvPr>
          <p:cNvPicPr>
            <a:picLocks noChangeAspect="1"/>
          </p:cNvPicPr>
          <p:nvPr/>
        </p:nvPicPr>
        <p:blipFill>
          <a:blip r:embed="rId3"/>
          <a:stretch>
            <a:fillRect/>
          </a:stretch>
        </p:blipFill>
        <p:spPr>
          <a:xfrm>
            <a:off x="7523510" y="743259"/>
            <a:ext cx="3745925" cy="4685152"/>
          </a:xfrm>
          <a:prstGeom prst="rect">
            <a:avLst/>
          </a:prstGeom>
        </p:spPr>
      </p:pic>
    </p:spTree>
    <p:extLst>
      <p:ext uri="{BB962C8B-B14F-4D97-AF65-F5344CB8AC3E}">
        <p14:creationId xmlns:p14="http://schemas.microsoft.com/office/powerpoint/2010/main" val="2644483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52.8"/>
</p:tagLst>
</file>

<file path=ppt/tags/tag10.xml><?xml version="1.0" encoding="utf-8"?>
<p:tagLst xmlns:a="http://schemas.openxmlformats.org/drawingml/2006/main" xmlns:r="http://schemas.openxmlformats.org/officeDocument/2006/relationships" xmlns:p="http://schemas.openxmlformats.org/presentationml/2006/main">
  <p:tag name="TIMING" val="|21.4|11.4|8.2|9|7.3"/>
</p:tagLst>
</file>

<file path=ppt/tags/tag11.xml><?xml version="1.0" encoding="utf-8"?>
<p:tagLst xmlns:a="http://schemas.openxmlformats.org/drawingml/2006/main" xmlns:r="http://schemas.openxmlformats.org/officeDocument/2006/relationships" xmlns:p="http://schemas.openxmlformats.org/presentationml/2006/main">
  <p:tag name="TIMING" val="|5.5|11.7|5.9|15.3|23.6|8.1"/>
</p:tagLst>
</file>

<file path=ppt/tags/tag12.xml><?xml version="1.0" encoding="utf-8"?>
<p:tagLst xmlns:a="http://schemas.openxmlformats.org/drawingml/2006/main" xmlns:r="http://schemas.openxmlformats.org/officeDocument/2006/relationships" xmlns:p="http://schemas.openxmlformats.org/presentationml/2006/main">
  <p:tag name="TIMING" val="|5.8"/>
</p:tagLst>
</file>

<file path=ppt/tags/tag13.xml><?xml version="1.0" encoding="utf-8"?>
<p:tagLst xmlns:a="http://schemas.openxmlformats.org/drawingml/2006/main" xmlns:r="http://schemas.openxmlformats.org/officeDocument/2006/relationships" xmlns:p="http://schemas.openxmlformats.org/presentationml/2006/main">
  <p:tag name="TIMING" val="|26.3"/>
</p:tagLst>
</file>

<file path=ppt/tags/tag14.xml><?xml version="1.0" encoding="utf-8"?>
<p:tagLst xmlns:a="http://schemas.openxmlformats.org/drawingml/2006/main" xmlns:r="http://schemas.openxmlformats.org/officeDocument/2006/relationships" xmlns:p="http://schemas.openxmlformats.org/presentationml/2006/main">
  <p:tag name="TIMING" val="|11.2|21|9.4|20.9|4.7"/>
</p:tagLst>
</file>

<file path=ppt/tags/tag15.xml><?xml version="1.0" encoding="utf-8"?>
<p:tagLst xmlns:a="http://schemas.openxmlformats.org/drawingml/2006/main" xmlns:r="http://schemas.openxmlformats.org/officeDocument/2006/relationships" xmlns:p="http://schemas.openxmlformats.org/presentationml/2006/main">
  <p:tag name="TIMING" val="|10.3|9.6|9.9|3.4|8.4|9.1|9.4"/>
</p:tagLst>
</file>

<file path=ppt/tags/tag16.xml><?xml version="1.0" encoding="utf-8"?>
<p:tagLst xmlns:a="http://schemas.openxmlformats.org/drawingml/2006/main" xmlns:r="http://schemas.openxmlformats.org/officeDocument/2006/relationships" xmlns:p="http://schemas.openxmlformats.org/presentationml/2006/main">
  <p:tag name="TIMING" val="|9.2|8.7|11|17.1"/>
</p:tagLst>
</file>

<file path=ppt/tags/tag2.xml><?xml version="1.0" encoding="utf-8"?>
<p:tagLst xmlns:a="http://schemas.openxmlformats.org/drawingml/2006/main" xmlns:r="http://schemas.openxmlformats.org/officeDocument/2006/relationships" xmlns:p="http://schemas.openxmlformats.org/presentationml/2006/main">
  <p:tag name="TIMING" val="|16.9"/>
</p:tagLst>
</file>

<file path=ppt/tags/tag3.xml><?xml version="1.0" encoding="utf-8"?>
<p:tagLst xmlns:a="http://schemas.openxmlformats.org/drawingml/2006/main" xmlns:r="http://schemas.openxmlformats.org/officeDocument/2006/relationships" xmlns:p="http://schemas.openxmlformats.org/presentationml/2006/main">
  <p:tag name="TIMING" val="|30.1|3.3|8.6|5.9|2.3|9.9"/>
</p:tagLst>
</file>

<file path=ppt/tags/tag4.xml><?xml version="1.0" encoding="utf-8"?>
<p:tagLst xmlns:a="http://schemas.openxmlformats.org/drawingml/2006/main" xmlns:r="http://schemas.openxmlformats.org/officeDocument/2006/relationships" xmlns:p="http://schemas.openxmlformats.org/presentationml/2006/main">
  <p:tag name="TIMING" val="|12.6|2.8|1.6|1.8|7.2"/>
</p:tagLst>
</file>

<file path=ppt/tags/tag5.xml><?xml version="1.0" encoding="utf-8"?>
<p:tagLst xmlns:a="http://schemas.openxmlformats.org/drawingml/2006/main" xmlns:r="http://schemas.openxmlformats.org/officeDocument/2006/relationships" xmlns:p="http://schemas.openxmlformats.org/presentationml/2006/main">
  <p:tag name="TIMING" val="|31.2|13.6"/>
</p:tagLst>
</file>

<file path=ppt/tags/tag6.xml><?xml version="1.0" encoding="utf-8"?>
<p:tagLst xmlns:a="http://schemas.openxmlformats.org/drawingml/2006/main" xmlns:r="http://schemas.openxmlformats.org/officeDocument/2006/relationships" xmlns:p="http://schemas.openxmlformats.org/presentationml/2006/main">
  <p:tag name="TIMING" val="|5.5|9.7"/>
</p:tagLst>
</file>

<file path=ppt/tags/tag7.xml><?xml version="1.0" encoding="utf-8"?>
<p:tagLst xmlns:a="http://schemas.openxmlformats.org/drawingml/2006/main" xmlns:r="http://schemas.openxmlformats.org/officeDocument/2006/relationships" xmlns:p="http://schemas.openxmlformats.org/presentationml/2006/main">
  <p:tag name="TIMING" val="|6.6|9.2"/>
</p:tagLst>
</file>

<file path=ppt/tags/tag8.xml><?xml version="1.0" encoding="utf-8"?>
<p:tagLst xmlns:a="http://schemas.openxmlformats.org/drawingml/2006/main" xmlns:r="http://schemas.openxmlformats.org/officeDocument/2006/relationships" xmlns:p="http://schemas.openxmlformats.org/presentationml/2006/main">
  <p:tag name="TIMING" val="|5.3|12.4"/>
</p:tagLst>
</file>

<file path=ppt/tags/tag9.xml><?xml version="1.0" encoding="utf-8"?>
<p:tagLst xmlns:a="http://schemas.openxmlformats.org/drawingml/2006/main" xmlns:r="http://schemas.openxmlformats.org/officeDocument/2006/relationships" xmlns:p="http://schemas.openxmlformats.org/presentationml/2006/main">
  <p:tag name="TIMING" val="|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7 Cafe LA Presentation Format  -  Read-Only" id="{EFFEA920-6FF6-4D6A-8636-7040DF3D5F0A}" vid="{55D611E5-2613-48E3-AD80-21593FB89E1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2922</TotalTime>
  <Words>1965</Words>
  <Application>Microsoft Office PowerPoint</Application>
  <PresentationFormat>Widescreen</PresentationFormat>
  <Paragraphs>274</Paragraphs>
  <Slides>34</Slides>
  <Notes>27</Notes>
  <HiddenSlides>0</HiddenSlides>
  <MMClips>0</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Office Theme</vt:lpstr>
      <vt:lpstr>2014 Cafe LA Presentation template</vt:lpstr>
      <vt:lpstr>PowerPoint Presentation</vt:lpstr>
      <vt:lpstr>Supper Program Eligibility </vt:lpstr>
      <vt:lpstr>Civil Rights Requirements</vt:lpstr>
      <vt:lpstr>Annual Training</vt:lpstr>
      <vt:lpstr>ASP Training Sign in Sheet</vt:lpstr>
      <vt:lpstr>ASP Staff Training  Verification</vt:lpstr>
      <vt:lpstr>Early Dismissal Policy</vt:lpstr>
      <vt:lpstr>Early Release Students</vt:lpstr>
      <vt:lpstr>Special Dietary Needs</vt:lpstr>
      <vt:lpstr>Offer Vs Serve</vt:lpstr>
      <vt:lpstr>Flavored Milk Rule</vt:lpstr>
      <vt:lpstr>PowerPoint Presentation</vt:lpstr>
      <vt:lpstr>PowerPoint Presentation</vt:lpstr>
      <vt:lpstr>PowerPoint Presentation</vt:lpstr>
      <vt:lpstr>PowerPoint Presentation</vt:lpstr>
      <vt:lpstr>PowerPoint Presentation</vt:lpstr>
      <vt:lpstr>HACCP  </vt:lpstr>
      <vt:lpstr>HACCP  </vt:lpstr>
      <vt:lpstr>Supper Cart Set Up</vt:lpstr>
      <vt:lpstr>Supper Cart Set Up Example</vt:lpstr>
      <vt:lpstr>Supper Service Example</vt:lpstr>
      <vt:lpstr>Supper  </vt:lpstr>
      <vt:lpstr>Supper Transport Record</vt:lpstr>
      <vt:lpstr>Meal Components for Supper Meal Kits</vt:lpstr>
      <vt:lpstr>Counting and Claiming Forms</vt:lpstr>
      <vt:lpstr>ASP Supper Grid Sheet</vt:lpstr>
      <vt:lpstr>Community Roster</vt:lpstr>
      <vt:lpstr>Community Roster Required at ASP Service</vt:lpstr>
      <vt:lpstr>After School Program Service</vt:lpstr>
      <vt:lpstr>Program Attendance Rosters</vt:lpstr>
      <vt:lpstr>PowerPoint Presentation</vt:lpstr>
      <vt:lpstr>PowerPoint Presentation</vt:lpstr>
      <vt:lpstr>PowerPoint Presentation</vt:lpstr>
      <vt:lpstr>Good Nutrition  All Day Long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Lareina</dc:creator>
  <cp:lastModifiedBy>Wheeler, Lareina</cp:lastModifiedBy>
  <cp:revision>28</cp:revision>
  <dcterms:created xsi:type="dcterms:W3CDTF">2024-04-23T14:55:30Z</dcterms:created>
  <dcterms:modified xsi:type="dcterms:W3CDTF">2026-06-10T20:27:59Z</dcterms:modified>
</cp:coreProperties>
</file>