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59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F20"/>
    <a:srgbClr val="0000FF"/>
    <a:srgbClr val="CC0000"/>
    <a:srgbClr val="FF00FF"/>
    <a:srgbClr val="D4F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6" autoAdjust="0"/>
    <p:restoredTop sz="94660"/>
  </p:normalViewPr>
  <p:slideViewPr>
    <p:cSldViewPr>
      <p:cViewPr varScale="1">
        <p:scale>
          <a:sx n="81" d="100"/>
          <a:sy n="81" d="100"/>
        </p:scale>
        <p:origin x="163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F271E7-E50A-4D6E-94C1-4C73D81F45C3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86FB482-0918-4E70-97EF-01312A13F5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E49E47-6D2B-448C-87D2-1CA603E5F3A7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88499E13-E118-43C1-B507-D891E3A314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FA52D5-EAC8-4B45-8BCA-47ED3D69803E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ECCD0E8-289C-4815-B5BE-FCC305B314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F64886EA-E0EF-4C96-B972-6685B4F1CFFB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4F178-FCB0-4494-99DE-C91F2128346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547379-D6EE-4E37-91C9-195E63E79010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8FE7A27-20E6-41BB-97B4-2AE893A84D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44CBD7-D7D5-48AE-8EBC-3CF14C79654C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3D4C8EE7-CCD1-4022-9CBD-2DB072CF43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004CCF-E25B-4D30-A5A9-A2C9CC97530D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B232F1C-DE02-4FDC-8309-95D10DF204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9ACA54F-01EB-42C3-8353-D54EC38544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FA01D-2E8B-464A-80B4-A7742D29E1A9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9EF99724-1653-447B-A554-1A289D3C12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038A9D27-42AB-4BC2-A779-1DF46C42A3CE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09FE93-18E4-4C39-AB03-BD41A34471D3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A2115-06F7-4EC5-945C-95820082A81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00D962B3-DEFB-4B56-9808-3BAC8B1453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ECCD1A-4A1E-48C2-9A59-AE39FA13CCB4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018FF1B-D6B1-494B-8AA7-7A9069549920}" type="datetimeFigureOut">
              <a:rPr lang="en-US" smtClean="0"/>
              <a:pPr>
                <a:defRPr/>
              </a:pPr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44884176-A1B6-429E-B718-534EC8AA92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eb.archive.org/collections/web.htm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066800"/>
            <a:ext cx="6400800" cy="17526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>
                <a:latin typeface="Century Gothic" pitchFamily="34" charset="0"/>
              </a:rPr>
              <a:t>Positives of Social Networking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entury Gothic" pitchFamily="34" charset="0"/>
              </a:rPr>
              <a:t>Negatives of Social Networking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entury Gothic" pitchFamily="34" charset="0"/>
              </a:rPr>
              <a:t>Safety of Social Networking</a:t>
            </a:r>
          </a:p>
          <a:p>
            <a:pPr>
              <a:spcBef>
                <a:spcPct val="0"/>
              </a:spcBef>
            </a:pPr>
            <a:r>
              <a:rPr lang="en-US" dirty="0">
                <a:latin typeface="Century Gothic" pitchFamily="34" charset="0"/>
              </a:rPr>
              <a:t>Types of Social Network Opportunities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0"/>
            <a:ext cx="7772400" cy="10668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Social Networking</a:t>
            </a:r>
          </a:p>
        </p:txBody>
      </p:sp>
      <p:pic>
        <p:nvPicPr>
          <p:cNvPr id="1026" name="Picture 2" descr="C:\Users\Mariya\AppData\Local\Microsoft\Windows\Temporary Internet Files\Content.IE5\5O97HTWP\MCj0439857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200400"/>
            <a:ext cx="5365221" cy="2915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8600" y="64008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Original Presentation Created by Lori </a:t>
            </a:r>
            <a:r>
              <a:rPr lang="en-US" dirty="0" err="1"/>
              <a:t>Kesilman</a:t>
            </a:r>
            <a:r>
              <a:rPr lang="en-US" dirty="0"/>
              <a:t> – Palisades Middle School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219200"/>
            <a:ext cx="8534400" cy="914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100" dirty="0">
                <a:solidFill>
                  <a:schemeClr val="tx2">
                    <a:satMod val="200000"/>
                  </a:schemeClr>
                </a:solidFill>
                <a:latin typeface="Showcard Gothic" pitchFamily="82" charset="0"/>
              </a:rPr>
              <a:t> </a:t>
            </a:r>
            <a:r>
              <a:rPr lang="en-US" sz="3100" dirty="0">
                <a:solidFill>
                  <a:schemeClr val="bg2">
                    <a:lumMod val="50000"/>
                  </a:schemeClr>
                </a:solidFill>
                <a:latin typeface="Showcard Gothic" pitchFamily="82" charset="0"/>
              </a:rPr>
              <a:t>What is </a:t>
            </a:r>
            <a:br>
              <a:rPr lang="en-US" sz="60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“Social Networking?” </a:t>
            </a:r>
            <a:br>
              <a:rPr lang="en-US" sz="4800" dirty="0">
                <a:solidFill>
                  <a:schemeClr val="accent6">
                    <a:lumMod val="60000"/>
                    <a:lumOff val="40000"/>
                  </a:schemeClr>
                </a:solidFill>
                <a:latin typeface="Showcard Gothic" pitchFamily="82" charset="0"/>
              </a:rPr>
            </a:br>
            <a:br>
              <a:rPr lang="en-US" dirty="0">
                <a:solidFill>
                  <a:schemeClr val="tx2">
                    <a:satMod val="200000"/>
                  </a:schemeClr>
                </a:solidFill>
                <a:latin typeface="Showcard Gothic" pitchFamily="82" charset="0"/>
              </a:rPr>
            </a:br>
            <a:endParaRPr lang="en-US" dirty="0">
              <a:solidFill>
                <a:schemeClr val="tx2">
                  <a:satMod val="200000"/>
                </a:schemeClr>
              </a:solidFill>
              <a:latin typeface="Showcard Gothi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2192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None/>
              <a:defRPr/>
            </a:pPr>
            <a:r>
              <a:rPr lang="en-US" dirty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 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1905000"/>
            <a:ext cx="8153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+mn-lt"/>
              </a:rPr>
              <a:t> 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+mn-lt"/>
              </a:rPr>
              <a:t>Definition: (n.</a:t>
            </a:r>
            <a:r>
              <a:rPr lang="en-US" sz="36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+mn-lt"/>
              </a:rPr>
              <a:t>)</a:t>
            </a:r>
            <a:r>
              <a:rPr lang="en-US" sz="3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+mn-lt"/>
              </a:rPr>
              <a:t>  the use of a website to connect with people who share personal or professional interests, place of origin, education at a particular school, etc. </a:t>
            </a:r>
          </a:p>
        </p:txBody>
      </p:sp>
      <p:pic>
        <p:nvPicPr>
          <p:cNvPr id="14341" name="Picture 5" descr="C:\Users\Mariya\AppData\Local\Microsoft\Windows\Temporary Internet Files\Content.IE5\5O97HTWP\MCj0434609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804105"/>
            <a:ext cx="1219200" cy="1800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066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7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Safety 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endParaRPr lang="en-US" sz="14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114800" cy="4419600"/>
          </a:xfrm>
        </p:spPr>
        <p:txBody>
          <a:bodyPr>
            <a:no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Since most social networking sites don't require much information it is easy for predators to stalk victims.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Once you post images and other personal information on a social networking site, it is easy for other people to access your site.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2743200"/>
            <a:ext cx="4572000" cy="21336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/>
              <a:t>Once you post any media or personal information on some sites, others can claim ownership to this material</a:t>
            </a:r>
            <a:r>
              <a:rPr lang="en-US" dirty="0"/>
              <a:t>. </a:t>
            </a:r>
          </a:p>
        </p:txBody>
      </p:sp>
      <p:pic>
        <p:nvPicPr>
          <p:cNvPr id="3079" name="Picture 7" descr="C:\Users\Mariya\AppData\Local\Microsoft\Windows\Temporary Internet Files\Content.IE5\IULS1H0J\MPj0185065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419600"/>
            <a:ext cx="2933700" cy="195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86" name="Picture 14" descr="C:\Users\Mariya\AppData\Local\Microsoft\Windows\Temporary Internet Files\Content.IE5\WC3IRJEU\MCSO01687_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5076825"/>
            <a:ext cx="2505075" cy="178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87" name="Picture 15" descr="C:\Users\Mariya\AppData\Local\Microsoft\Windows\Temporary Internet Files\Content.IE5\IULS1H0J\MCj043593100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914400"/>
            <a:ext cx="2127319" cy="1682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wheel spokes="2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Interpersonal communication is made simpler, and allows people to remain connected.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Meeting new people is easy, and more common.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Makes it easier for people who have a common interest to meet and/or keep in touch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  <p:pic>
        <p:nvPicPr>
          <p:cNvPr id="5" name="Content Placeholder 4" descr="connection social net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43487" y="2364581"/>
            <a:ext cx="3552825" cy="2695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The PROS…</a:t>
            </a: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MISC_Social_Network_Circle_lg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1625" y="1663079"/>
            <a:ext cx="4038600" cy="4098579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softEdge rad="3175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76400"/>
            <a:ext cx="4038600" cy="4525963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Online communities  aide in conducting businesses.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Sites like eBay and Craig’s list allow users to exchange goods.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  <p:pic>
        <p:nvPicPr>
          <p:cNvPr id="18434" name="Picture 2" descr="C:\Users\Mariya\Pictures\logoEbay_x4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5105400"/>
            <a:ext cx="2235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Business &amp; Trade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4038600" cy="4525963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Many turn to sites like eHarmony and match.com in search of dates.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People can exchange personal info and communicate to create relationships.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447800"/>
            <a:ext cx="4038600" cy="4525963"/>
          </a:xfrm>
        </p:spPr>
        <p:txBody>
          <a:bodyPr/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Healthcare professionals are using social networks to manage institutional knowledge.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These sites are also used to highlight individual physicians and institutions.</a:t>
            </a:r>
          </a:p>
          <a:p>
            <a:endParaRPr lang="en-US" dirty="0"/>
          </a:p>
        </p:txBody>
      </p:sp>
      <p:pic>
        <p:nvPicPr>
          <p:cNvPr id="20484" name="Picture 4" descr="C:\Users\Mariya\AppData\Local\Microsoft\Windows\Temporary Internet Files\Content.IE5\WC3IRJEU\MPj0430503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4724400"/>
            <a:ext cx="1524000" cy="1524000"/>
          </a:xfrm>
          <a:prstGeom prst="ellipse">
            <a:avLst/>
          </a:prstGeom>
          <a:ln w="38100" cap="rnd">
            <a:solidFill>
              <a:schemeClr val="accent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Love &amp; Wellness</a:t>
            </a: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038600" cy="4297363"/>
          </a:xfrm>
        </p:spPr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In February 2006, a 16-year-old Colorado boy was arrested for juvenile possession of a firearm after police saw pictures that he had posted on MySpace of himself posing with rifles and handguns. He was later convicted in 2006.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524000"/>
            <a:ext cx="4038600" cy="4525963"/>
          </a:xfrm>
        </p:spPr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</a:rPr>
              <a:t>The Criminal Justice System has jumped on the bandwagon and has begun to use social networking sites as evidence in many criminal investigations.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Sites like Facebook and MySpace are the top sites used by police to prosecute criminals.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  <p:pic>
        <p:nvPicPr>
          <p:cNvPr id="7" name="Picture 6" descr="HG_snubbiepraise_200905-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4648200"/>
            <a:ext cx="1871133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Justice</a:t>
            </a:r>
          </a:p>
        </p:txBody>
      </p:sp>
    </p:spTree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8145463" cy="3335338"/>
          </a:xfrm>
        </p:spPr>
        <p:txBody>
          <a:bodyPr>
            <a:normAutofit fontScale="92500"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internet is not temporary.  Once something is made public, it is archived.  </a:t>
            </a:r>
          </a:p>
          <a:p>
            <a:pPr marL="1234440" lvl="3">
              <a:buFont typeface="Wingdings"/>
              <a:buChar char="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Pictures</a:t>
            </a:r>
          </a:p>
          <a:p>
            <a:pPr marL="1234440" lvl="3">
              <a:buFont typeface="Wingdings"/>
              <a:buChar char="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Words</a:t>
            </a:r>
          </a:p>
          <a:p>
            <a:pPr marL="1234440" lvl="3">
              <a:buFont typeface="Wingdings"/>
              <a:buChar char="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hlinkClick r:id="rId2"/>
              </a:rPr>
              <a:t>Way Back Machine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Bullying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It can affect a potential school or job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‘Friends’ may not always be who they say they are</a:t>
            </a:r>
          </a:p>
          <a:p>
            <a:pPr marL="411480" fontAlgn="auto">
              <a:spcAft>
                <a:spcPts val="0"/>
              </a:spcAft>
              <a:buFont typeface="Wingdings"/>
              <a:buNone/>
              <a:defRPr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  <p:pic>
        <p:nvPicPr>
          <p:cNvPr id="21508" name="Picture 4" descr="C:\Users\Mariya\AppData\Local\Microsoft\Windows\Temporary Internet Files\Content.IE5\5O97HTWP\MPj0400181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8006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The NEGATIVES…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914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  <a:cs typeface="Aharoni" pitchFamily="2" charset="-79"/>
              </a:rPr>
              <a:t>Facebook</a:t>
            </a:r>
          </a:p>
        </p:txBody>
      </p:sp>
      <p:pic>
        <p:nvPicPr>
          <p:cNvPr id="5" name="Content Placeholder 4" descr="welcome_page_map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676400"/>
            <a:ext cx="5867400" cy="2130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038600"/>
            <a:ext cx="4038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Founded in February 2004,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Facebook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is a social utility that helps people communicate more efficiently with their friends, family and coworkers</a:t>
            </a:r>
          </a:p>
        </p:txBody>
      </p:sp>
      <p:sp>
        <p:nvSpPr>
          <p:cNvPr id="23556" name="TextBox 6"/>
          <p:cNvSpPr txBox="1">
            <a:spLocks noChangeArrowheads="1"/>
          </p:cNvSpPr>
          <p:nvPr/>
        </p:nvSpPr>
        <p:spPr bwMode="auto">
          <a:xfrm>
            <a:off x="685800" y="4038600"/>
            <a:ext cx="3657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err="1">
                <a:latin typeface="Georgia" pitchFamily="18" charset="0"/>
              </a:rPr>
              <a:t>Facebook</a:t>
            </a:r>
            <a:r>
              <a:rPr lang="en-US" sz="2400" dirty="0">
                <a:latin typeface="Georgia" pitchFamily="18" charset="0"/>
              </a:rPr>
              <a:t> is more of a lifestyle play which allows users to connect with each other. 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Facebook Stats.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4038600" cy="4525963"/>
          </a:xfrm>
        </p:spPr>
        <p:txBody>
          <a:bodyPr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60 million active users since 2007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More than ½ users are outside of college.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Demographic of 25 and older.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65 billion views per month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Average amount spent on site is 20 minutes per day.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06863" cy="3106738"/>
          </a:xfrm>
        </p:spPr>
        <p:txBody>
          <a:bodyPr/>
          <a:lstStyle/>
          <a:p>
            <a:endParaRPr lang="en-US" dirty="0"/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# 1 Photo Sharing application.</a:t>
            </a:r>
          </a:p>
        </p:txBody>
      </p:sp>
      <p:pic>
        <p:nvPicPr>
          <p:cNvPr id="8" name="Picture 7" descr="photo (3).jpg"/>
          <p:cNvPicPr>
            <a:picLocks noChangeAspect="1"/>
          </p:cNvPicPr>
          <p:nvPr/>
        </p:nvPicPr>
        <p:blipFill>
          <a:blip r:embed="rId2" cstate="print"/>
          <a:srcRect l="5594" t="16783" r="10490" b="11888"/>
          <a:stretch>
            <a:fillRect/>
          </a:stretch>
        </p:blipFill>
        <p:spPr>
          <a:xfrm>
            <a:off x="5486400" y="3048000"/>
            <a:ext cx="22860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762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300" dirty="0">
                <a:solidFill>
                  <a:schemeClr val="accent1">
                    <a:lumMod val="75000"/>
                  </a:schemeClr>
                </a:solidFill>
                <a:latin typeface="Showcard Gothic" pitchFamily="82" charset="0"/>
              </a:rPr>
              <a:t>twitter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133600"/>
            <a:ext cx="4038600" cy="54102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Started as a side project in March of 2006.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orgia" pitchFamily="18" charset="0"/>
              </a:rPr>
              <a:t>Used to stay connected with friends, relatives, and coworkers 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This means you can step in and out of the flow of information as it suits you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133600"/>
            <a:ext cx="4038600" cy="4525963"/>
          </a:xfrm>
        </p:spPr>
        <p:txBody>
          <a:bodyPr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Users are very much in control of whose updates they receive, when they receive them, and on what device.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52400" y="228600"/>
            <a:ext cx="22479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800600"/>
            <a:ext cx="3938587" cy="119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Showcard Gothic" pitchFamily="82" charset="0"/>
              </a:rPr>
              <a:t>As  a  parent  I  will…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Let my kids be a part of social networking sites with the following precautions:</a:t>
            </a:r>
          </a:p>
          <a:p>
            <a:pPr lvl="2"/>
            <a:r>
              <a:rPr lang="en-US" sz="2400" dirty="0"/>
              <a:t>I will set the privacy controls</a:t>
            </a:r>
          </a:p>
          <a:p>
            <a:pPr lvl="2"/>
            <a:r>
              <a:rPr lang="en-US" sz="2400" dirty="0"/>
              <a:t>I will keep the computer in a public space</a:t>
            </a:r>
          </a:p>
          <a:p>
            <a:pPr lvl="2"/>
            <a:r>
              <a:rPr lang="en-US" sz="2400" dirty="0"/>
              <a:t>I will know their passwords</a:t>
            </a:r>
          </a:p>
          <a:p>
            <a:pPr lvl="2"/>
            <a:r>
              <a:rPr lang="en-US" sz="2400" dirty="0"/>
              <a:t>I will only let them be a part of sites like MySpace and </a:t>
            </a:r>
            <a:r>
              <a:rPr lang="en-US" sz="2400" dirty="0" err="1"/>
              <a:t>Facebook</a:t>
            </a:r>
            <a:r>
              <a:rPr lang="en-US" sz="2400" dirty="0"/>
              <a:t> if you they accept me, the parent, as a friend</a:t>
            </a:r>
          </a:p>
          <a:p>
            <a:pPr lvl="2"/>
            <a:r>
              <a:rPr lang="en-US" sz="2400" dirty="0"/>
              <a:t>I will limit online time</a:t>
            </a:r>
          </a:p>
          <a:p>
            <a:pPr lvl="2">
              <a:buNone/>
            </a:pPr>
            <a:endParaRPr lang="en-US" dirty="0"/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351</TotalTime>
  <Words>560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Aharoni</vt:lpstr>
      <vt:lpstr>Angsana New</vt:lpstr>
      <vt:lpstr>Arial</vt:lpstr>
      <vt:lpstr>Century Gothic</vt:lpstr>
      <vt:lpstr>Georgia</vt:lpstr>
      <vt:lpstr>Showcard Gothic</vt:lpstr>
      <vt:lpstr>Wingdings</vt:lpstr>
      <vt:lpstr>Wingdings 2</vt:lpstr>
      <vt:lpstr>Civic</vt:lpstr>
      <vt:lpstr>Social Networking</vt:lpstr>
      <vt:lpstr> What is  “Social Networking?”   </vt:lpstr>
      <vt:lpstr>Safety  </vt:lpstr>
      <vt:lpstr>The PROS…</vt:lpstr>
      <vt:lpstr>Business &amp; Trade</vt:lpstr>
      <vt:lpstr>Love &amp; Wellness</vt:lpstr>
      <vt:lpstr>Justice</vt:lpstr>
      <vt:lpstr>The NEGATIVES…</vt:lpstr>
      <vt:lpstr>Facebook</vt:lpstr>
      <vt:lpstr>Facebook Stats.</vt:lpstr>
      <vt:lpstr>twitter </vt:lpstr>
      <vt:lpstr>As  a  parent  I  will…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Networking</dc:title>
  <dc:creator>Mariya</dc:creator>
  <cp:lastModifiedBy>Transue, Layna</cp:lastModifiedBy>
  <cp:revision>49</cp:revision>
  <dcterms:created xsi:type="dcterms:W3CDTF">2009-04-14T18:39:23Z</dcterms:created>
  <dcterms:modified xsi:type="dcterms:W3CDTF">2024-06-03T14:10:29Z</dcterms:modified>
</cp:coreProperties>
</file>