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256" r:id="rId2"/>
    <p:sldId id="332" r:id="rId3"/>
    <p:sldId id="259" r:id="rId4"/>
    <p:sldId id="258" r:id="rId5"/>
    <p:sldId id="257" r:id="rId6"/>
    <p:sldId id="278" r:id="rId7"/>
    <p:sldId id="279" r:id="rId8"/>
    <p:sldId id="280" r:id="rId9"/>
    <p:sldId id="334" r:id="rId10"/>
    <p:sldId id="277" r:id="rId11"/>
    <p:sldId id="276" r:id="rId12"/>
    <p:sldId id="275" r:id="rId13"/>
    <p:sldId id="331" r:id="rId14"/>
    <p:sldId id="281" r:id="rId15"/>
    <p:sldId id="282" r:id="rId16"/>
    <p:sldId id="285" r:id="rId17"/>
    <p:sldId id="286" r:id="rId18"/>
    <p:sldId id="287" r:id="rId19"/>
    <p:sldId id="288" r:id="rId20"/>
    <p:sldId id="289" r:id="rId21"/>
    <p:sldId id="290" r:id="rId22"/>
    <p:sldId id="291" r:id="rId23"/>
    <p:sldId id="292" r:id="rId24"/>
    <p:sldId id="293" r:id="rId25"/>
    <p:sldId id="300" r:id="rId26"/>
    <p:sldId id="302" r:id="rId27"/>
    <p:sldId id="304" r:id="rId28"/>
    <p:sldId id="309" r:id="rId29"/>
    <p:sldId id="310" r:id="rId30"/>
    <p:sldId id="311" r:id="rId31"/>
    <p:sldId id="312" r:id="rId32"/>
    <p:sldId id="313" r:id="rId33"/>
    <p:sldId id="314" r:id="rId34"/>
    <p:sldId id="315" r:id="rId35"/>
    <p:sldId id="316" r:id="rId36"/>
    <p:sldId id="317" r:id="rId37"/>
    <p:sldId id="318" r:id="rId38"/>
    <p:sldId id="319" r:id="rId39"/>
    <p:sldId id="322" r:id="rId40"/>
    <p:sldId id="323" r:id="rId41"/>
    <p:sldId id="324" r:id="rId42"/>
    <p:sldId id="325" r:id="rId43"/>
    <p:sldId id="326" r:id="rId44"/>
    <p:sldId id="327" r:id="rId45"/>
    <p:sldId id="328" r:id="rId46"/>
    <p:sldId id="329"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8624" autoAdjust="0"/>
  </p:normalViewPr>
  <p:slideViewPr>
    <p:cSldViewPr snapToGrid="0" snapToObjects="1">
      <p:cViewPr varScale="1">
        <p:scale>
          <a:sx n="25" d="100"/>
          <a:sy n="25" d="100"/>
        </p:scale>
        <p:origin x="-232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C1BA1E-E9E0-4A7C-8D20-EBE607E87E25}" type="doc">
      <dgm:prSet loTypeId="urn:microsoft.com/office/officeart/2005/8/layout/chevron2" loCatId="process" qsTypeId="urn:microsoft.com/office/officeart/2005/8/quickstyle/simple1" qsCatId="simple" csTypeId="urn:microsoft.com/office/officeart/2005/8/colors/colorful2" csCatId="colorful" phldr="1"/>
      <dgm:spPr/>
      <dgm:t>
        <a:bodyPr/>
        <a:lstStyle/>
        <a:p>
          <a:endParaRPr lang="en-US"/>
        </a:p>
      </dgm:t>
    </dgm:pt>
    <dgm:pt modelId="{4D3CC7CD-937F-4484-8003-BA5A089F8C30}">
      <dgm:prSet phldrT="[Text]" custT="1"/>
      <dgm:spPr/>
      <dgm:t>
        <a:bodyPr/>
        <a:lstStyle/>
        <a:p>
          <a:r>
            <a:rPr lang="en-US" sz="1800" b="1" dirty="0" smtClean="0">
              <a:latin typeface="Century Gothic"/>
              <a:cs typeface="Century Gothic"/>
            </a:rPr>
            <a:t>2013-2014</a:t>
          </a:r>
        </a:p>
      </dgm:t>
    </dgm:pt>
    <dgm:pt modelId="{0AE6BF0E-E1B2-40EC-ABE7-354B6D0F3FF9}" type="parTrans" cxnId="{31A2139F-6515-4266-9F3B-3C0722C701D4}">
      <dgm:prSet/>
      <dgm:spPr/>
      <dgm:t>
        <a:bodyPr/>
        <a:lstStyle/>
        <a:p>
          <a:endParaRPr lang="en-US"/>
        </a:p>
      </dgm:t>
    </dgm:pt>
    <dgm:pt modelId="{E0F376FE-2394-47D6-8528-950577E4D6D6}" type="sibTrans" cxnId="{31A2139F-6515-4266-9F3B-3C0722C701D4}">
      <dgm:prSet/>
      <dgm:spPr/>
      <dgm:t>
        <a:bodyPr/>
        <a:lstStyle/>
        <a:p>
          <a:endParaRPr lang="en-US"/>
        </a:p>
      </dgm:t>
    </dgm:pt>
    <dgm:pt modelId="{0AF1600E-C48A-414F-9EB8-CE8E4B8663E1}">
      <dgm:prSet phldrT="[Text]" custT="1"/>
      <dgm:spPr/>
      <dgm:t>
        <a:bodyPr/>
        <a:lstStyle/>
        <a:p>
          <a:r>
            <a:rPr lang="en-US" sz="1800" b="1" dirty="0" smtClean="0">
              <a:latin typeface="Century Gothic"/>
              <a:cs typeface="Century Gothic"/>
            </a:rPr>
            <a:t>2014-2015</a:t>
          </a:r>
        </a:p>
      </dgm:t>
    </dgm:pt>
    <dgm:pt modelId="{91ACC181-5C62-4D1D-BD3E-0112EC8CA4A8}" type="parTrans" cxnId="{2218A9EA-73B2-4D97-A768-70741AD74279}">
      <dgm:prSet/>
      <dgm:spPr/>
      <dgm:t>
        <a:bodyPr/>
        <a:lstStyle/>
        <a:p>
          <a:endParaRPr lang="en-US"/>
        </a:p>
      </dgm:t>
    </dgm:pt>
    <dgm:pt modelId="{AB88721C-E30B-42E8-9015-089C3200C08D}" type="sibTrans" cxnId="{2218A9EA-73B2-4D97-A768-70741AD74279}">
      <dgm:prSet/>
      <dgm:spPr/>
      <dgm:t>
        <a:bodyPr/>
        <a:lstStyle/>
        <a:p>
          <a:endParaRPr lang="en-US"/>
        </a:p>
      </dgm:t>
    </dgm:pt>
    <dgm:pt modelId="{5AFD2CA4-AD8C-484F-84BE-10D12DE667A3}">
      <dgm:prSet phldrT="[Text]" custT="1"/>
      <dgm:spPr/>
      <dgm:t>
        <a:bodyPr/>
        <a:lstStyle/>
        <a:p>
          <a:r>
            <a:rPr lang="en-US" sz="1800" b="1" dirty="0" smtClean="0">
              <a:latin typeface="Century Gothic"/>
              <a:cs typeface="Century Gothic"/>
            </a:rPr>
            <a:t>2015-2016</a:t>
          </a:r>
          <a:endParaRPr lang="en-US" sz="1300" b="1" dirty="0">
            <a:latin typeface="Century Gothic"/>
            <a:cs typeface="Century Gothic"/>
          </a:endParaRPr>
        </a:p>
      </dgm:t>
    </dgm:pt>
    <dgm:pt modelId="{F830C5E9-8DC5-4138-961F-BB30B3FD19AC}" type="sibTrans" cxnId="{FEE9382D-BBDF-4E0F-B817-F58F880B18F0}">
      <dgm:prSet/>
      <dgm:spPr/>
      <dgm:t>
        <a:bodyPr/>
        <a:lstStyle/>
        <a:p>
          <a:endParaRPr lang="en-US"/>
        </a:p>
      </dgm:t>
    </dgm:pt>
    <dgm:pt modelId="{6B8AC1C0-4522-404A-AF83-C3CEE836C946}" type="parTrans" cxnId="{FEE9382D-BBDF-4E0F-B817-F58F880B18F0}">
      <dgm:prSet/>
      <dgm:spPr/>
      <dgm:t>
        <a:bodyPr/>
        <a:lstStyle/>
        <a:p>
          <a:endParaRPr lang="en-US"/>
        </a:p>
      </dgm:t>
    </dgm:pt>
    <dgm:pt modelId="{51D601E7-E4E1-C644-B4E5-A236F8A3F9DD}">
      <dgm:prSet phldrT="[Text]"/>
      <dgm:spPr/>
      <dgm:t>
        <a:bodyPr/>
        <a:lstStyle/>
        <a:p>
          <a:r>
            <a:rPr lang="en-US" b="1" dirty="0" smtClean="0">
              <a:latin typeface="Century Gothic"/>
              <a:cs typeface="Century Gothic"/>
            </a:rPr>
            <a:t>Awareness</a:t>
          </a:r>
          <a:endParaRPr lang="en-US" dirty="0">
            <a:latin typeface="Century Gothic"/>
            <a:cs typeface="Century Gothic"/>
          </a:endParaRPr>
        </a:p>
      </dgm:t>
    </dgm:pt>
    <dgm:pt modelId="{D6BF2EC7-270C-0C40-8A26-8D101B8E6B55}" type="parTrans" cxnId="{D86F2CED-28D1-DB4B-AFDB-6BFD32BE0C5E}">
      <dgm:prSet/>
      <dgm:spPr/>
      <dgm:t>
        <a:bodyPr/>
        <a:lstStyle/>
        <a:p>
          <a:endParaRPr lang="en-US"/>
        </a:p>
      </dgm:t>
    </dgm:pt>
    <dgm:pt modelId="{FDFCD1DE-DD21-9447-9FB4-D72EE75FA845}" type="sibTrans" cxnId="{D86F2CED-28D1-DB4B-AFDB-6BFD32BE0C5E}">
      <dgm:prSet/>
      <dgm:spPr/>
      <dgm:t>
        <a:bodyPr/>
        <a:lstStyle/>
        <a:p>
          <a:endParaRPr lang="en-US"/>
        </a:p>
      </dgm:t>
    </dgm:pt>
    <dgm:pt modelId="{7426827C-6683-3B47-B054-2FAAF85925B4}">
      <dgm:prSet phldrT="[Text]"/>
      <dgm:spPr>
        <a:solidFill>
          <a:srgbClr val="FFFF00">
            <a:alpha val="90000"/>
          </a:srgbClr>
        </a:solidFill>
      </dgm:spPr>
      <dgm:t>
        <a:bodyPr/>
        <a:lstStyle/>
        <a:p>
          <a:r>
            <a:rPr lang="en-US" b="1" dirty="0" smtClean="0">
              <a:latin typeface="Century Gothic"/>
              <a:cs typeface="Century Gothic"/>
            </a:rPr>
            <a:t>Implementation</a:t>
          </a:r>
          <a:endParaRPr lang="en-US" dirty="0">
            <a:latin typeface="Century Gothic"/>
            <a:cs typeface="Century Gothic"/>
          </a:endParaRPr>
        </a:p>
      </dgm:t>
    </dgm:pt>
    <dgm:pt modelId="{B1E9A203-F587-954E-A6C4-561FED82E053}" type="parTrans" cxnId="{8533013E-0F60-9140-8F8A-955E5B02B203}">
      <dgm:prSet/>
      <dgm:spPr/>
      <dgm:t>
        <a:bodyPr/>
        <a:lstStyle/>
        <a:p>
          <a:endParaRPr lang="en-US"/>
        </a:p>
      </dgm:t>
    </dgm:pt>
    <dgm:pt modelId="{E5D2A135-EFFA-0E42-8B6D-7F121FDCBBB5}" type="sibTrans" cxnId="{8533013E-0F60-9140-8F8A-955E5B02B203}">
      <dgm:prSet/>
      <dgm:spPr/>
      <dgm:t>
        <a:bodyPr/>
        <a:lstStyle/>
        <a:p>
          <a:endParaRPr lang="en-US"/>
        </a:p>
      </dgm:t>
    </dgm:pt>
    <dgm:pt modelId="{C90A053F-E839-604B-B277-62BD412A0B8A}">
      <dgm:prSet phldrT="[Text]"/>
      <dgm:spPr>
        <a:solidFill>
          <a:srgbClr val="FFFFFF"/>
        </a:solidFill>
      </dgm:spPr>
      <dgm:t>
        <a:bodyPr/>
        <a:lstStyle/>
        <a:p>
          <a:r>
            <a:rPr lang="en-US" b="1" dirty="0" smtClean="0">
              <a:latin typeface="Century Gothic"/>
              <a:cs typeface="Century Gothic"/>
            </a:rPr>
            <a:t>Transition</a:t>
          </a:r>
          <a:endParaRPr lang="en-US" dirty="0">
            <a:latin typeface="Century Gothic"/>
            <a:cs typeface="Century Gothic"/>
          </a:endParaRPr>
        </a:p>
      </dgm:t>
    </dgm:pt>
    <dgm:pt modelId="{041418D0-424C-894F-914C-AFC2CF52B360}" type="sibTrans" cxnId="{67041CFC-BAEC-5349-93F0-940C93E358FA}">
      <dgm:prSet/>
      <dgm:spPr/>
      <dgm:t>
        <a:bodyPr/>
        <a:lstStyle/>
        <a:p>
          <a:endParaRPr lang="en-US"/>
        </a:p>
      </dgm:t>
    </dgm:pt>
    <dgm:pt modelId="{E88E5F31-EC78-4143-84D0-5F299E8E6501}" type="parTrans" cxnId="{67041CFC-BAEC-5349-93F0-940C93E358FA}">
      <dgm:prSet/>
      <dgm:spPr/>
      <dgm:t>
        <a:bodyPr/>
        <a:lstStyle/>
        <a:p>
          <a:endParaRPr lang="en-US"/>
        </a:p>
      </dgm:t>
    </dgm:pt>
    <dgm:pt modelId="{C1F9986F-171E-45B5-90DA-37D1DF490758}" type="pres">
      <dgm:prSet presAssocID="{5BC1BA1E-E9E0-4A7C-8D20-EBE607E87E25}" presName="linearFlow" presStyleCnt="0">
        <dgm:presLayoutVars>
          <dgm:dir/>
          <dgm:animLvl val="lvl"/>
          <dgm:resizeHandles val="exact"/>
        </dgm:presLayoutVars>
      </dgm:prSet>
      <dgm:spPr/>
      <dgm:t>
        <a:bodyPr/>
        <a:lstStyle/>
        <a:p>
          <a:endParaRPr lang="en-US"/>
        </a:p>
      </dgm:t>
    </dgm:pt>
    <dgm:pt modelId="{4F248F15-D8EA-4644-84B9-ECC87C26CF27}" type="pres">
      <dgm:prSet presAssocID="{4D3CC7CD-937F-4484-8003-BA5A089F8C30}" presName="composite" presStyleCnt="0"/>
      <dgm:spPr/>
      <dgm:t>
        <a:bodyPr/>
        <a:lstStyle/>
        <a:p>
          <a:endParaRPr lang="en-US"/>
        </a:p>
      </dgm:t>
    </dgm:pt>
    <dgm:pt modelId="{689684EC-91BE-4929-B0EF-186FB35850B1}" type="pres">
      <dgm:prSet presAssocID="{4D3CC7CD-937F-4484-8003-BA5A089F8C30}" presName="parentText" presStyleLbl="alignNode1" presStyleIdx="0" presStyleCnt="3">
        <dgm:presLayoutVars>
          <dgm:chMax val="1"/>
          <dgm:bulletEnabled val="1"/>
        </dgm:presLayoutVars>
      </dgm:prSet>
      <dgm:spPr/>
      <dgm:t>
        <a:bodyPr/>
        <a:lstStyle/>
        <a:p>
          <a:endParaRPr lang="en-US"/>
        </a:p>
      </dgm:t>
    </dgm:pt>
    <dgm:pt modelId="{8F3BCB49-3C1E-4D22-B3A3-01F05425EFB5}" type="pres">
      <dgm:prSet presAssocID="{4D3CC7CD-937F-4484-8003-BA5A089F8C30}" presName="descendantText" presStyleLbl="alignAcc1" presStyleIdx="0" presStyleCnt="3">
        <dgm:presLayoutVars>
          <dgm:bulletEnabled val="1"/>
        </dgm:presLayoutVars>
      </dgm:prSet>
      <dgm:spPr/>
      <dgm:t>
        <a:bodyPr/>
        <a:lstStyle/>
        <a:p>
          <a:endParaRPr lang="en-US"/>
        </a:p>
      </dgm:t>
    </dgm:pt>
    <dgm:pt modelId="{6CF9E98F-6BA4-4569-AB0D-CA6D65095719}" type="pres">
      <dgm:prSet presAssocID="{E0F376FE-2394-47D6-8528-950577E4D6D6}" presName="sp" presStyleCnt="0"/>
      <dgm:spPr/>
      <dgm:t>
        <a:bodyPr/>
        <a:lstStyle/>
        <a:p>
          <a:endParaRPr lang="en-US"/>
        </a:p>
      </dgm:t>
    </dgm:pt>
    <dgm:pt modelId="{DEDA3FF8-002F-4723-9593-6B526489295A}" type="pres">
      <dgm:prSet presAssocID="{0AF1600E-C48A-414F-9EB8-CE8E4B8663E1}" presName="composite" presStyleCnt="0"/>
      <dgm:spPr/>
      <dgm:t>
        <a:bodyPr/>
        <a:lstStyle/>
        <a:p>
          <a:endParaRPr lang="en-US"/>
        </a:p>
      </dgm:t>
    </dgm:pt>
    <dgm:pt modelId="{433AF202-61C9-4132-82F0-2BADA0DBA3E9}" type="pres">
      <dgm:prSet presAssocID="{0AF1600E-C48A-414F-9EB8-CE8E4B8663E1}" presName="parentText" presStyleLbl="alignNode1" presStyleIdx="1" presStyleCnt="3">
        <dgm:presLayoutVars>
          <dgm:chMax val="1"/>
          <dgm:bulletEnabled val="1"/>
        </dgm:presLayoutVars>
      </dgm:prSet>
      <dgm:spPr/>
      <dgm:t>
        <a:bodyPr/>
        <a:lstStyle/>
        <a:p>
          <a:endParaRPr lang="en-US"/>
        </a:p>
      </dgm:t>
    </dgm:pt>
    <dgm:pt modelId="{B183397D-1AD0-45EA-92D0-12EBE6EB09C2}" type="pres">
      <dgm:prSet presAssocID="{0AF1600E-C48A-414F-9EB8-CE8E4B8663E1}" presName="descendantText" presStyleLbl="alignAcc1" presStyleIdx="1" presStyleCnt="3">
        <dgm:presLayoutVars>
          <dgm:bulletEnabled val="1"/>
        </dgm:presLayoutVars>
      </dgm:prSet>
      <dgm:spPr/>
      <dgm:t>
        <a:bodyPr/>
        <a:lstStyle/>
        <a:p>
          <a:endParaRPr lang="en-US"/>
        </a:p>
      </dgm:t>
    </dgm:pt>
    <dgm:pt modelId="{36F71412-FD3A-4A90-A9F5-6C09B648A480}" type="pres">
      <dgm:prSet presAssocID="{AB88721C-E30B-42E8-9015-089C3200C08D}" presName="sp" presStyleCnt="0"/>
      <dgm:spPr/>
      <dgm:t>
        <a:bodyPr/>
        <a:lstStyle/>
        <a:p>
          <a:endParaRPr lang="en-US"/>
        </a:p>
      </dgm:t>
    </dgm:pt>
    <dgm:pt modelId="{6079A9B4-8B94-44E7-B90E-326D47D86789}" type="pres">
      <dgm:prSet presAssocID="{5AFD2CA4-AD8C-484F-84BE-10D12DE667A3}" presName="composite" presStyleCnt="0"/>
      <dgm:spPr/>
      <dgm:t>
        <a:bodyPr/>
        <a:lstStyle/>
        <a:p>
          <a:endParaRPr lang="en-US"/>
        </a:p>
      </dgm:t>
    </dgm:pt>
    <dgm:pt modelId="{5C5FCF6E-28F0-4F13-B8AB-FCD3A8645012}" type="pres">
      <dgm:prSet presAssocID="{5AFD2CA4-AD8C-484F-84BE-10D12DE667A3}" presName="parentText" presStyleLbl="alignNode1" presStyleIdx="2" presStyleCnt="3">
        <dgm:presLayoutVars>
          <dgm:chMax val="1"/>
          <dgm:bulletEnabled val="1"/>
        </dgm:presLayoutVars>
      </dgm:prSet>
      <dgm:spPr/>
      <dgm:t>
        <a:bodyPr/>
        <a:lstStyle/>
        <a:p>
          <a:endParaRPr lang="en-US"/>
        </a:p>
      </dgm:t>
    </dgm:pt>
    <dgm:pt modelId="{795CD31D-3F8A-4CEB-B56A-DFBBD0C4FCF7}" type="pres">
      <dgm:prSet presAssocID="{5AFD2CA4-AD8C-484F-84BE-10D12DE667A3}" presName="descendantText" presStyleLbl="alignAcc1" presStyleIdx="2" presStyleCnt="3" custLinFactNeighborX="1248">
        <dgm:presLayoutVars>
          <dgm:bulletEnabled val="1"/>
        </dgm:presLayoutVars>
      </dgm:prSet>
      <dgm:spPr/>
      <dgm:t>
        <a:bodyPr/>
        <a:lstStyle/>
        <a:p>
          <a:endParaRPr lang="en-US"/>
        </a:p>
      </dgm:t>
    </dgm:pt>
  </dgm:ptLst>
  <dgm:cxnLst>
    <dgm:cxn modelId="{20B3AEBE-5E1E-2244-BC1C-90B338B79AE7}" type="presOf" srcId="{C90A053F-E839-604B-B277-62BD412A0B8A}" destId="{B183397D-1AD0-45EA-92D0-12EBE6EB09C2}" srcOrd="0" destOrd="0" presId="urn:microsoft.com/office/officeart/2005/8/layout/chevron2"/>
    <dgm:cxn modelId="{A032227A-24E7-684C-A266-007EDB9F0592}" type="presOf" srcId="{7426827C-6683-3B47-B054-2FAAF85925B4}" destId="{795CD31D-3F8A-4CEB-B56A-DFBBD0C4FCF7}" srcOrd="0" destOrd="0" presId="urn:microsoft.com/office/officeart/2005/8/layout/chevron2"/>
    <dgm:cxn modelId="{8533013E-0F60-9140-8F8A-955E5B02B203}" srcId="{5AFD2CA4-AD8C-484F-84BE-10D12DE667A3}" destId="{7426827C-6683-3B47-B054-2FAAF85925B4}" srcOrd="0" destOrd="0" parTransId="{B1E9A203-F587-954E-A6C4-561FED82E053}" sibTransId="{E5D2A135-EFFA-0E42-8B6D-7F121FDCBBB5}"/>
    <dgm:cxn modelId="{2218A9EA-73B2-4D97-A768-70741AD74279}" srcId="{5BC1BA1E-E9E0-4A7C-8D20-EBE607E87E25}" destId="{0AF1600E-C48A-414F-9EB8-CE8E4B8663E1}" srcOrd="1" destOrd="0" parTransId="{91ACC181-5C62-4D1D-BD3E-0112EC8CA4A8}" sibTransId="{AB88721C-E30B-42E8-9015-089C3200C08D}"/>
    <dgm:cxn modelId="{34A33F80-6775-2446-8666-6616A6E621A7}" type="presOf" srcId="{5AFD2CA4-AD8C-484F-84BE-10D12DE667A3}" destId="{5C5FCF6E-28F0-4F13-B8AB-FCD3A8645012}" srcOrd="0" destOrd="0" presId="urn:microsoft.com/office/officeart/2005/8/layout/chevron2"/>
    <dgm:cxn modelId="{A0823EB2-933E-ED47-89FE-0A88FD40D8C9}" type="presOf" srcId="{5BC1BA1E-E9E0-4A7C-8D20-EBE607E87E25}" destId="{C1F9986F-171E-45B5-90DA-37D1DF490758}" srcOrd="0" destOrd="0" presId="urn:microsoft.com/office/officeart/2005/8/layout/chevron2"/>
    <dgm:cxn modelId="{D86F2CED-28D1-DB4B-AFDB-6BFD32BE0C5E}" srcId="{4D3CC7CD-937F-4484-8003-BA5A089F8C30}" destId="{51D601E7-E4E1-C644-B4E5-A236F8A3F9DD}" srcOrd="0" destOrd="0" parTransId="{D6BF2EC7-270C-0C40-8A26-8D101B8E6B55}" sibTransId="{FDFCD1DE-DD21-9447-9FB4-D72EE75FA845}"/>
    <dgm:cxn modelId="{67041CFC-BAEC-5349-93F0-940C93E358FA}" srcId="{0AF1600E-C48A-414F-9EB8-CE8E4B8663E1}" destId="{C90A053F-E839-604B-B277-62BD412A0B8A}" srcOrd="0" destOrd="0" parTransId="{E88E5F31-EC78-4143-84D0-5F299E8E6501}" sibTransId="{041418D0-424C-894F-914C-AFC2CF52B360}"/>
    <dgm:cxn modelId="{31A2139F-6515-4266-9F3B-3C0722C701D4}" srcId="{5BC1BA1E-E9E0-4A7C-8D20-EBE607E87E25}" destId="{4D3CC7CD-937F-4484-8003-BA5A089F8C30}" srcOrd="0" destOrd="0" parTransId="{0AE6BF0E-E1B2-40EC-ABE7-354B6D0F3FF9}" sibTransId="{E0F376FE-2394-47D6-8528-950577E4D6D6}"/>
    <dgm:cxn modelId="{A1A14EE8-94AA-8646-BF30-F59737AAC30C}" type="presOf" srcId="{0AF1600E-C48A-414F-9EB8-CE8E4B8663E1}" destId="{433AF202-61C9-4132-82F0-2BADA0DBA3E9}" srcOrd="0" destOrd="0" presId="urn:microsoft.com/office/officeart/2005/8/layout/chevron2"/>
    <dgm:cxn modelId="{D7E066CA-3F24-D146-A3AC-C2FD20DAE9AB}" type="presOf" srcId="{4D3CC7CD-937F-4484-8003-BA5A089F8C30}" destId="{689684EC-91BE-4929-B0EF-186FB35850B1}" srcOrd="0" destOrd="0" presId="urn:microsoft.com/office/officeart/2005/8/layout/chevron2"/>
    <dgm:cxn modelId="{33BC6063-1592-5241-BEA6-65F193883807}" type="presOf" srcId="{51D601E7-E4E1-C644-B4E5-A236F8A3F9DD}" destId="{8F3BCB49-3C1E-4D22-B3A3-01F05425EFB5}" srcOrd="0" destOrd="0" presId="urn:microsoft.com/office/officeart/2005/8/layout/chevron2"/>
    <dgm:cxn modelId="{FEE9382D-BBDF-4E0F-B817-F58F880B18F0}" srcId="{5BC1BA1E-E9E0-4A7C-8D20-EBE607E87E25}" destId="{5AFD2CA4-AD8C-484F-84BE-10D12DE667A3}" srcOrd="2" destOrd="0" parTransId="{6B8AC1C0-4522-404A-AF83-C3CEE836C946}" sibTransId="{F830C5E9-8DC5-4138-961F-BB30B3FD19AC}"/>
    <dgm:cxn modelId="{0A0531CF-9357-3548-A089-CB95623CDF8D}" type="presParOf" srcId="{C1F9986F-171E-45B5-90DA-37D1DF490758}" destId="{4F248F15-D8EA-4644-84B9-ECC87C26CF27}" srcOrd="0" destOrd="0" presId="urn:microsoft.com/office/officeart/2005/8/layout/chevron2"/>
    <dgm:cxn modelId="{7019411F-AC11-0642-8663-4BE5E5780238}" type="presParOf" srcId="{4F248F15-D8EA-4644-84B9-ECC87C26CF27}" destId="{689684EC-91BE-4929-B0EF-186FB35850B1}" srcOrd="0" destOrd="0" presId="urn:microsoft.com/office/officeart/2005/8/layout/chevron2"/>
    <dgm:cxn modelId="{75FB1132-1872-444D-9E4B-AFACCF8AC51A}" type="presParOf" srcId="{4F248F15-D8EA-4644-84B9-ECC87C26CF27}" destId="{8F3BCB49-3C1E-4D22-B3A3-01F05425EFB5}" srcOrd="1" destOrd="0" presId="urn:microsoft.com/office/officeart/2005/8/layout/chevron2"/>
    <dgm:cxn modelId="{C69A5EEF-C25C-A540-A7F7-48AE36025B00}" type="presParOf" srcId="{C1F9986F-171E-45B5-90DA-37D1DF490758}" destId="{6CF9E98F-6BA4-4569-AB0D-CA6D65095719}" srcOrd="1" destOrd="0" presId="urn:microsoft.com/office/officeart/2005/8/layout/chevron2"/>
    <dgm:cxn modelId="{0BCAB253-9310-E64A-950A-18FBD89BFC8F}" type="presParOf" srcId="{C1F9986F-171E-45B5-90DA-37D1DF490758}" destId="{DEDA3FF8-002F-4723-9593-6B526489295A}" srcOrd="2" destOrd="0" presId="urn:microsoft.com/office/officeart/2005/8/layout/chevron2"/>
    <dgm:cxn modelId="{B7578370-373D-434E-8A56-E61E9F596C19}" type="presParOf" srcId="{DEDA3FF8-002F-4723-9593-6B526489295A}" destId="{433AF202-61C9-4132-82F0-2BADA0DBA3E9}" srcOrd="0" destOrd="0" presId="urn:microsoft.com/office/officeart/2005/8/layout/chevron2"/>
    <dgm:cxn modelId="{3812F9EC-C631-7248-BAB7-A5F832BD045E}" type="presParOf" srcId="{DEDA3FF8-002F-4723-9593-6B526489295A}" destId="{B183397D-1AD0-45EA-92D0-12EBE6EB09C2}" srcOrd="1" destOrd="0" presId="urn:microsoft.com/office/officeart/2005/8/layout/chevron2"/>
    <dgm:cxn modelId="{4C5F33B7-4C77-EB49-924F-D763AE433136}" type="presParOf" srcId="{C1F9986F-171E-45B5-90DA-37D1DF490758}" destId="{36F71412-FD3A-4A90-A9F5-6C09B648A480}" srcOrd="3" destOrd="0" presId="urn:microsoft.com/office/officeart/2005/8/layout/chevron2"/>
    <dgm:cxn modelId="{393BFDCB-7490-D947-8837-8A644FE72F55}" type="presParOf" srcId="{C1F9986F-171E-45B5-90DA-37D1DF490758}" destId="{6079A9B4-8B94-44E7-B90E-326D47D86789}" srcOrd="4" destOrd="0" presId="urn:microsoft.com/office/officeart/2005/8/layout/chevron2"/>
    <dgm:cxn modelId="{C956C6BA-0A7F-8C4C-8830-828569135A11}" type="presParOf" srcId="{6079A9B4-8B94-44E7-B90E-326D47D86789}" destId="{5C5FCF6E-28F0-4F13-B8AB-FCD3A8645012}" srcOrd="0" destOrd="0" presId="urn:microsoft.com/office/officeart/2005/8/layout/chevron2"/>
    <dgm:cxn modelId="{1C7CBE85-C1B1-454B-97D7-A5ABF00D55E9}" type="presParOf" srcId="{6079A9B4-8B94-44E7-B90E-326D47D86789}" destId="{795CD31D-3F8A-4CEB-B56A-DFBBD0C4FCF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684EC-91BE-4929-B0EF-186FB35850B1}">
      <dsp:nvSpPr>
        <dsp:cNvPr id="0" name=""/>
        <dsp:cNvSpPr/>
      </dsp:nvSpPr>
      <dsp:spPr>
        <a:xfrm rot="5400000">
          <a:off x="-278182" y="278886"/>
          <a:ext cx="1854547" cy="1298183"/>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entury Gothic"/>
              <a:cs typeface="Century Gothic"/>
            </a:rPr>
            <a:t>2013-2014</a:t>
          </a:r>
        </a:p>
      </dsp:txBody>
      <dsp:txXfrm rot="-5400000">
        <a:off x="1" y="649796"/>
        <a:ext cx="1298183" cy="556364"/>
      </dsp:txXfrm>
    </dsp:sp>
    <dsp:sp modelId="{8F3BCB49-3C1E-4D22-B3A3-01F05425EFB5}">
      <dsp:nvSpPr>
        <dsp:cNvPr id="0" name=""/>
        <dsp:cNvSpPr/>
      </dsp:nvSpPr>
      <dsp:spPr>
        <a:xfrm rot="5400000">
          <a:off x="4339665" y="-3040777"/>
          <a:ext cx="1205455" cy="728841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sz="4400" b="1" kern="1200" dirty="0" smtClean="0">
              <a:latin typeface="Century Gothic"/>
              <a:cs typeface="Century Gothic"/>
            </a:rPr>
            <a:t>Awareness</a:t>
          </a:r>
          <a:endParaRPr lang="en-US" sz="4400" kern="1200" dirty="0">
            <a:latin typeface="Century Gothic"/>
            <a:cs typeface="Century Gothic"/>
          </a:endParaRPr>
        </a:p>
      </dsp:txBody>
      <dsp:txXfrm rot="-5400000">
        <a:off x="1298184" y="59549"/>
        <a:ext cx="7229574" cy="1087765"/>
      </dsp:txXfrm>
    </dsp:sp>
    <dsp:sp modelId="{433AF202-61C9-4132-82F0-2BADA0DBA3E9}">
      <dsp:nvSpPr>
        <dsp:cNvPr id="0" name=""/>
        <dsp:cNvSpPr/>
      </dsp:nvSpPr>
      <dsp:spPr>
        <a:xfrm rot="5400000">
          <a:off x="-278182" y="1941708"/>
          <a:ext cx="1854547" cy="1298183"/>
        </a:xfrm>
        <a:prstGeom prst="chevron">
          <a:avLst/>
        </a:prstGeom>
        <a:solidFill>
          <a:schemeClr val="accent2">
            <a:hueOff val="2340760"/>
            <a:satOff val="-2919"/>
            <a:lumOff val="686"/>
            <a:alphaOff val="0"/>
          </a:schemeClr>
        </a:solidFill>
        <a:ln w="25400" cap="flat" cmpd="sng" algn="ctr">
          <a:solidFill>
            <a:schemeClr val="accent2">
              <a:hueOff val="2340760"/>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entury Gothic"/>
              <a:cs typeface="Century Gothic"/>
            </a:rPr>
            <a:t>2014-2015</a:t>
          </a:r>
        </a:p>
      </dsp:txBody>
      <dsp:txXfrm rot="-5400000">
        <a:off x="1" y="2312618"/>
        <a:ext cx="1298183" cy="556364"/>
      </dsp:txXfrm>
    </dsp:sp>
    <dsp:sp modelId="{B183397D-1AD0-45EA-92D0-12EBE6EB09C2}">
      <dsp:nvSpPr>
        <dsp:cNvPr id="0" name=""/>
        <dsp:cNvSpPr/>
      </dsp:nvSpPr>
      <dsp:spPr>
        <a:xfrm rot="5400000">
          <a:off x="4339665" y="-1377955"/>
          <a:ext cx="1205455" cy="7288419"/>
        </a:xfrm>
        <a:prstGeom prst="round2SameRect">
          <a:avLst/>
        </a:prstGeom>
        <a:solidFill>
          <a:srgbClr val="FFFFFF"/>
        </a:solidFill>
        <a:ln w="25400" cap="flat" cmpd="sng" algn="ctr">
          <a:solidFill>
            <a:schemeClr val="accent2">
              <a:hueOff val="2340760"/>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sz="4400" b="1" kern="1200" dirty="0" smtClean="0">
              <a:latin typeface="Century Gothic"/>
              <a:cs typeface="Century Gothic"/>
            </a:rPr>
            <a:t>Transition</a:t>
          </a:r>
          <a:endParaRPr lang="en-US" sz="4400" kern="1200" dirty="0">
            <a:latin typeface="Century Gothic"/>
            <a:cs typeface="Century Gothic"/>
          </a:endParaRPr>
        </a:p>
      </dsp:txBody>
      <dsp:txXfrm rot="-5400000">
        <a:off x="1298184" y="1722371"/>
        <a:ext cx="7229574" cy="1087765"/>
      </dsp:txXfrm>
    </dsp:sp>
    <dsp:sp modelId="{5C5FCF6E-28F0-4F13-B8AB-FCD3A8645012}">
      <dsp:nvSpPr>
        <dsp:cNvPr id="0" name=""/>
        <dsp:cNvSpPr/>
      </dsp:nvSpPr>
      <dsp:spPr>
        <a:xfrm rot="5400000">
          <a:off x="-278182" y="3604530"/>
          <a:ext cx="1854547" cy="1298183"/>
        </a:xfrm>
        <a:prstGeom prst="chevron">
          <a:avLst/>
        </a:prstGeom>
        <a:solidFill>
          <a:schemeClr val="accent2">
            <a:hueOff val="4681520"/>
            <a:satOff val="-5839"/>
            <a:lumOff val="1373"/>
            <a:alphaOff val="0"/>
          </a:schemeClr>
        </a:solidFill>
        <a:ln w="25400" cap="flat" cmpd="sng" algn="ctr">
          <a:solidFill>
            <a:schemeClr val="accent2">
              <a:hueOff val="4681520"/>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Century Gothic"/>
              <a:cs typeface="Century Gothic"/>
            </a:rPr>
            <a:t>2015-2016</a:t>
          </a:r>
          <a:endParaRPr lang="en-US" sz="1300" b="1" kern="1200" dirty="0">
            <a:latin typeface="Century Gothic"/>
            <a:cs typeface="Century Gothic"/>
          </a:endParaRPr>
        </a:p>
      </dsp:txBody>
      <dsp:txXfrm rot="-5400000">
        <a:off x="1" y="3975440"/>
        <a:ext cx="1298183" cy="556364"/>
      </dsp:txXfrm>
    </dsp:sp>
    <dsp:sp modelId="{795CD31D-3F8A-4CEB-B56A-DFBBD0C4FCF7}">
      <dsp:nvSpPr>
        <dsp:cNvPr id="0" name=""/>
        <dsp:cNvSpPr/>
      </dsp:nvSpPr>
      <dsp:spPr>
        <a:xfrm rot="5400000">
          <a:off x="4339665" y="284866"/>
          <a:ext cx="1205455" cy="7288419"/>
        </a:xfrm>
        <a:prstGeom prst="round2SameRect">
          <a:avLst/>
        </a:prstGeom>
        <a:solidFill>
          <a:srgbClr val="FFFF00">
            <a:alpha val="90000"/>
          </a:srgbClr>
        </a:solidFill>
        <a:ln w="25400" cap="flat" cmpd="sng" algn="ctr">
          <a:solidFill>
            <a:schemeClr val="accent2">
              <a:hueOff val="4681520"/>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2928" tIns="27940" rIns="27940" bIns="27940" numCol="1" spcCol="1270" anchor="ctr" anchorCtr="0">
          <a:noAutofit/>
        </a:bodyPr>
        <a:lstStyle/>
        <a:p>
          <a:pPr marL="285750" lvl="1" indent="-285750" algn="l" defTabSz="1955800">
            <a:lnSpc>
              <a:spcPct val="90000"/>
            </a:lnSpc>
            <a:spcBef>
              <a:spcPct val="0"/>
            </a:spcBef>
            <a:spcAft>
              <a:spcPct val="15000"/>
            </a:spcAft>
            <a:buChar char="••"/>
          </a:pPr>
          <a:r>
            <a:rPr lang="en-US" sz="4400" b="1" kern="1200" dirty="0" smtClean="0">
              <a:latin typeface="Century Gothic"/>
              <a:cs typeface="Century Gothic"/>
            </a:rPr>
            <a:t>Implementation</a:t>
          </a:r>
          <a:endParaRPr lang="en-US" sz="4400" kern="1200" dirty="0">
            <a:latin typeface="Century Gothic"/>
            <a:cs typeface="Century Gothic"/>
          </a:endParaRPr>
        </a:p>
      </dsp:txBody>
      <dsp:txXfrm rot="-5400000">
        <a:off x="1298184" y="3385193"/>
        <a:ext cx="7229574" cy="108776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85071-69AB-714E-A56C-9F7EDAF77212}" type="datetimeFigureOut">
              <a:rPr lang="en-US" smtClean="0"/>
              <a:t>1/28/16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9C48D6-39DB-5144-B7C1-8E4DDB27EFDA}" type="slidenum">
              <a:rPr lang="en-US" smtClean="0"/>
              <a:t>‹#›</a:t>
            </a:fld>
            <a:endParaRPr lang="en-US"/>
          </a:p>
        </p:txBody>
      </p:sp>
    </p:spTree>
    <p:extLst>
      <p:ext uri="{BB962C8B-B14F-4D97-AF65-F5344CB8AC3E}">
        <p14:creationId xmlns:p14="http://schemas.microsoft.com/office/powerpoint/2010/main" val="5106305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9C48D6-39DB-5144-B7C1-8E4DDB27EFDA}" type="slidenum">
              <a:rPr lang="en-US" smtClean="0"/>
              <a:t>2</a:t>
            </a:fld>
            <a:endParaRPr lang="en-US"/>
          </a:p>
        </p:txBody>
      </p:sp>
    </p:spTree>
    <p:extLst>
      <p:ext uri="{BB962C8B-B14F-4D97-AF65-F5344CB8AC3E}">
        <p14:creationId xmlns:p14="http://schemas.microsoft.com/office/powerpoint/2010/main" val="2562306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094D77F8-57EA-054A-939D-30228D69577D}" type="slidenum">
              <a:rPr lang="en-US" sz="1200"/>
              <a:pPr eaLnBrk="1" fontAlgn="base" hangingPunct="1">
                <a:spcBef>
                  <a:spcPct val="0"/>
                </a:spcBef>
                <a:spcAft>
                  <a:spcPct val="0"/>
                </a:spcAft>
              </a:pPr>
              <a:t>30</a:t>
            </a:fld>
            <a:endParaRPr lang="en-US" sz="1200"/>
          </a:p>
        </p:txBody>
      </p:sp>
    </p:spTree>
    <p:extLst>
      <p:ext uri="{BB962C8B-B14F-4D97-AF65-F5344CB8AC3E}">
        <p14:creationId xmlns:p14="http://schemas.microsoft.com/office/powerpoint/2010/main" val="1767866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a:headEnd/>
            <a:tailEnd/>
          </a:ln>
        </p:spPr>
      </p:sp>
      <p:sp>
        <p:nvSpPr>
          <p:cNvPr id="50178"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solidFill>
                <a:srgbClr val="000000"/>
              </a:solidFill>
              <a:latin typeface="Century Gothic" charset="0"/>
              <a:cs typeface="Calibri" charset="0"/>
              <a:sym typeface="Calibri" charset="0"/>
            </a:endParaRPr>
          </a:p>
        </p:txBody>
      </p:sp>
      <p:sp>
        <p:nvSpPr>
          <p:cNvPr id="50179"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charset="0"/>
                <a:ea typeface="ＭＳ Ｐゴシック" charset="0"/>
                <a:cs typeface="ＭＳ Ｐゴシック" charset="0"/>
                <a:sym typeface="Arial" charset="0"/>
              </a:defRPr>
            </a:lvl1pPr>
            <a:lvl2pPr marL="742950" indent="-285750">
              <a:defRPr sz="1400">
                <a:solidFill>
                  <a:srgbClr val="000000"/>
                </a:solidFill>
                <a:latin typeface="Arial" charset="0"/>
                <a:ea typeface="ＭＳ Ｐゴシック" charset="0"/>
                <a:sym typeface="Arial" charset="0"/>
              </a:defRPr>
            </a:lvl2pPr>
            <a:lvl3pPr marL="1143000" indent="-228600">
              <a:defRPr sz="1400">
                <a:solidFill>
                  <a:srgbClr val="000000"/>
                </a:solidFill>
                <a:latin typeface="Arial" charset="0"/>
                <a:ea typeface="ＭＳ Ｐゴシック" charset="0"/>
                <a:sym typeface="Arial" charset="0"/>
              </a:defRPr>
            </a:lvl3pPr>
            <a:lvl4pPr marL="1600200" indent="-228600">
              <a:defRPr sz="1400">
                <a:solidFill>
                  <a:srgbClr val="000000"/>
                </a:solidFill>
                <a:latin typeface="Arial" charset="0"/>
                <a:ea typeface="ＭＳ Ｐゴシック" charset="0"/>
                <a:sym typeface="Arial" charset="0"/>
              </a:defRPr>
            </a:lvl4pPr>
            <a:lvl5pPr marL="2057400" indent="-22860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l">
              <a:buSzTx/>
            </a:pPr>
            <a:fld id="{6EE2CE0F-D7AC-344B-9CD2-53415535140E}" type="slidenum">
              <a:rPr lang="en-US">
                <a:latin typeface="Century Gothic" charset="0"/>
              </a:rPr>
              <a:pPr algn="l">
                <a:buSzTx/>
              </a:pPr>
              <a:t>31</a:t>
            </a:fld>
            <a:endParaRPr lang="en-US">
              <a:latin typeface="Century 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a:headEnd/>
            <a:tailEnd/>
          </a:ln>
        </p:spPr>
      </p:sp>
      <p:sp>
        <p:nvSpPr>
          <p:cNvPr id="52226"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363"/>
              </a:spcBef>
            </a:pPr>
            <a:endParaRPr lang="en-US" dirty="0">
              <a:solidFill>
                <a:srgbClr val="000000"/>
              </a:solidFill>
              <a:latin typeface="Calibri" charset="0"/>
              <a:cs typeface="Calibri" charset="0"/>
              <a:sym typeface="Calibri" charset="0"/>
            </a:endParaRPr>
          </a:p>
        </p:txBody>
      </p:sp>
      <p:sp>
        <p:nvSpPr>
          <p:cNvPr id="52227"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charset="0"/>
                <a:ea typeface="ＭＳ Ｐゴシック" charset="0"/>
                <a:cs typeface="ＭＳ Ｐゴシック" charset="0"/>
                <a:sym typeface="Arial" charset="0"/>
              </a:defRPr>
            </a:lvl1pPr>
            <a:lvl2pPr marL="742950" indent="-285750">
              <a:defRPr sz="1400">
                <a:solidFill>
                  <a:srgbClr val="000000"/>
                </a:solidFill>
                <a:latin typeface="Arial" charset="0"/>
                <a:ea typeface="ＭＳ Ｐゴシック" charset="0"/>
                <a:sym typeface="Arial" charset="0"/>
              </a:defRPr>
            </a:lvl2pPr>
            <a:lvl3pPr marL="1143000" indent="-228600">
              <a:defRPr sz="1400">
                <a:solidFill>
                  <a:srgbClr val="000000"/>
                </a:solidFill>
                <a:latin typeface="Arial" charset="0"/>
                <a:ea typeface="ＭＳ Ｐゴシック" charset="0"/>
                <a:sym typeface="Arial" charset="0"/>
              </a:defRPr>
            </a:lvl3pPr>
            <a:lvl4pPr marL="1600200" indent="-228600">
              <a:defRPr sz="1400">
                <a:solidFill>
                  <a:srgbClr val="000000"/>
                </a:solidFill>
                <a:latin typeface="Arial" charset="0"/>
                <a:ea typeface="ＭＳ Ｐゴシック" charset="0"/>
                <a:sym typeface="Arial" charset="0"/>
              </a:defRPr>
            </a:lvl4pPr>
            <a:lvl5pPr marL="2057400" indent="-22860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l">
              <a:buSzTx/>
            </a:pPr>
            <a:fld id="{27A604BC-F945-1240-919D-3E27B6AC9F89}" type="slidenum">
              <a:rPr lang="en-US">
                <a:latin typeface="Century Gothic" charset="0"/>
              </a:rPr>
              <a:pPr algn="l">
                <a:buSzTx/>
              </a:pPr>
              <a:t>32</a:t>
            </a:fld>
            <a:endParaRPr lang="en-US">
              <a:latin typeface="Century 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F617D7-3D2C-D143-A464-6D72A0E3106C}" type="slidenum">
              <a:rPr lang="en-US" smtClean="0"/>
              <a:t>33</a:t>
            </a:fld>
            <a:endParaRPr lang="en-US"/>
          </a:p>
        </p:txBody>
      </p:sp>
    </p:spTree>
    <p:extLst>
      <p:ext uri="{BB962C8B-B14F-4D97-AF65-F5344CB8AC3E}">
        <p14:creationId xmlns:p14="http://schemas.microsoft.com/office/powerpoint/2010/main" val="1031586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r>
              <a:rPr lang="en-US" dirty="0" smtClean="0"/>
              <a:t>Review</a:t>
            </a:r>
            <a:r>
              <a:rPr lang="en-US" baseline="0" dirty="0" smtClean="0"/>
              <a:t> matches whole group.  </a:t>
            </a:r>
          </a:p>
          <a:p>
            <a:r>
              <a:rPr lang="en-US" baseline="0" dirty="0" smtClean="0"/>
              <a:t>For each text, ask:</a:t>
            </a:r>
          </a:p>
          <a:p>
            <a:r>
              <a:rPr lang="en-US" baseline="0" dirty="0" smtClean="0"/>
              <a:t>What standard does this text exemplify (Mentor text)</a:t>
            </a:r>
          </a:p>
          <a:p>
            <a:r>
              <a:rPr lang="en-US" baseline="0" dirty="0" smtClean="0"/>
              <a:t>What Guiding Question best fits this text.  Why?</a:t>
            </a:r>
          </a:p>
          <a:p>
            <a:r>
              <a:rPr lang="en-US" baseline="0" dirty="0" smtClean="0"/>
              <a:t>Elicit responses from participants.</a:t>
            </a:r>
          </a:p>
          <a:p>
            <a:r>
              <a:rPr lang="en-US" baseline="0" dirty="0" smtClean="0"/>
              <a:t>You may have participants refer to their Standards at a Glance or Matrices as a resource if necessary.  </a:t>
            </a:r>
          </a:p>
          <a:p>
            <a:endParaRPr lang="en-US" dirty="0"/>
          </a:p>
        </p:txBody>
      </p:sp>
      <p:sp>
        <p:nvSpPr>
          <p:cNvPr id="4" name="Slide Number Placeholder 3"/>
          <p:cNvSpPr>
            <a:spLocks noGrp="1"/>
          </p:cNvSpPr>
          <p:nvPr>
            <p:ph type="sldNum" sz="quarter" idx="10"/>
          </p:nvPr>
        </p:nvSpPr>
        <p:spPr/>
        <p:txBody>
          <a:bodyPr/>
          <a:lstStyle/>
          <a:p>
            <a:fld id="{BEF617D7-3D2C-D143-A464-6D72A0E3106C}" type="slidenum">
              <a:rPr lang="en-US" smtClean="0"/>
              <a:t>34</a:t>
            </a:fld>
            <a:endParaRPr lang="en-US"/>
          </a:p>
        </p:txBody>
      </p:sp>
    </p:spTree>
    <p:extLst>
      <p:ext uri="{BB962C8B-B14F-4D97-AF65-F5344CB8AC3E}">
        <p14:creationId xmlns:p14="http://schemas.microsoft.com/office/powerpoint/2010/main" val="1775655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r>
              <a:rPr lang="en-US" dirty="0" smtClean="0"/>
              <a:t>Review</a:t>
            </a:r>
            <a:r>
              <a:rPr lang="en-US" baseline="0" dirty="0" smtClean="0"/>
              <a:t> matches whole group.  </a:t>
            </a:r>
          </a:p>
          <a:p>
            <a:r>
              <a:rPr lang="en-US" baseline="0" dirty="0" smtClean="0"/>
              <a:t>For each text, ask:</a:t>
            </a:r>
          </a:p>
          <a:p>
            <a:r>
              <a:rPr lang="en-US" baseline="0" dirty="0" smtClean="0"/>
              <a:t>What standard does this text exemplify (Mentor text)</a:t>
            </a:r>
          </a:p>
          <a:p>
            <a:r>
              <a:rPr lang="en-US" baseline="0" dirty="0" smtClean="0"/>
              <a:t>What Guiding Question best fits this text.  Why?</a:t>
            </a:r>
          </a:p>
          <a:p>
            <a:r>
              <a:rPr lang="en-US" baseline="0" dirty="0" smtClean="0"/>
              <a:t>Elicit responses from participants.</a:t>
            </a:r>
          </a:p>
          <a:p>
            <a:r>
              <a:rPr lang="en-US" baseline="0" dirty="0" smtClean="0"/>
              <a:t>You may have participants refer to their Standards at a Glance or Matrices as a resource if necessary.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35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5137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r>
              <a:rPr lang="en-US" dirty="0" smtClean="0"/>
              <a:t>Review</a:t>
            </a:r>
            <a:r>
              <a:rPr lang="en-US" baseline="0" dirty="0" smtClean="0"/>
              <a:t> matches whole group.  </a:t>
            </a:r>
          </a:p>
          <a:p>
            <a:r>
              <a:rPr lang="en-US" baseline="0" dirty="0" smtClean="0"/>
              <a:t>For each text, ask:</a:t>
            </a:r>
          </a:p>
          <a:p>
            <a:r>
              <a:rPr lang="en-US" baseline="0" dirty="0" smtClean="0"/>
              <a:t>What standard does this text exemplify (Mentor text)</a:t>
            </a:r>
          </a:p>
          <a:p>
            <a:r>
              <a:rPr lang="en-US" baseline="0" dirty="0" smtClean="0"/>
              <a:t>What Guiding Question best fits this text.  Why?</a:t>
            </a:r>
          </a:p>
          <a:p>
            <a:r>
              <a:rPr lang="en-US" baseline="0" dirty="0" smtClean="0"/>
              <a:t>Elicit responses from participants.</a:t>
            </a:r>
          </a:p>
          <a:p>
            <a:r>
              <a:rPr lang="en-US" baseline="0" dirty="0" smtClean="0"/>
              <a:t>You may have participants refer to their Standards at a Glance or Matrices as a resource if necessary.  </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36</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8831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A95D1564-538B-F343-859F-C8BB9281D2A9}" type="slidenum">
              <a:rPr lang="en-US" sz="1200"/>
              <a:pPr/>
              <a:t>37</a:t>
            </a:fld>
            <a:endParaRPr lang="en-US" sz="1200"/>
          </a:p>
        </p:txBody>
      </p:sp>
    </p:spTree>
    <p:extLst>
      <p:ext uri="{BB962C8B-B14F-4D97-AF65-F5344CB8AC3E}">
        <p14:creationId xmlns:p14="http://schemas.microsoft.com/office/powerpoint/2010/main" val="17060346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a:miter lim="800000"/>
            <a:headEnd/>
            <a:tailEnd/>
          </a:ln>
        </p:spPr>
      </p:sp>
      <p:sp>
        <p:nvSpPr>
          <p:cNvPr id="56322"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solidFill>
                <a:srgbClr val="000000"/>
              </a:solidFill>
              <a:latin typeface="Calibri" charset="0"/>
              <a:cs typeface="Calibri" charset="0"/>
              <a:sym typeface="Calibri" charset="0"/>
            </a:endParaRPr>
          </a:p>
        </p:txBody>
      </p:sp>
      <p:sp>
        <p:nvSpPr>
          <p:cNvPr id="56323"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charset="0"/>
                <a:ea typeface="ＭＳ Ｐゴシック" charset="0"/>
                <a:cs typeface="ＭＳ Ｐゴシック" charset="0"/>
                <a:sym typeface="Arial" charset="0"/>
              </a:defRPr>
            </a:lvl1pPr>
            <a:lvl2pPr marL="742950" indent="-285750">
              <a:defRPr sz="1400">
                <a:solidFill>
                  <a:srgbClr val="000000"/>
                </a:solidFill>
                <a:latin typeface="Arial" charset="0"/>
                <a:ea typeface="ＭＳ Ｐゴシック" charset="0"/>
                <a:sym typeface="Arial" charset="0"/>
              </a:defRPr>
            </a:lvl2pPr>
            <a:lvl3pPr marL="1143000" indent="-228600">
              <a:defRPr sz="1400">
                <a:solidFill>
                  <a:srgbClr val="000000"/>
                </a:solidFill>
                <a:latin typeface="Arial" charset="0"/>
                <a:ea typeface="ＭＳ Ｐゴシック" charset="0"/>
                <a:sym typeface="Arial" charset="0"/>
              </a:defRPr>
            </a:lvl3pPr>
            <a:lvl4pPr marL="1600200" indent="-228600">
              <a:defRPr sz="1400">
                <a:solidFill>
                  <a:srgbClr val="000000"/>
                </a:solidFill>
                <a:latin typeface="Arial" charset="0"/>
                <a:ea typeface="ＭＳ Ｐゴシック" charset="0"/>
                <a:sym typeface="Arial" charset="0"/>
              </a:defRPr>
            </a:lvl4pPr>
            <a:lvl5pPr marL="2057400" indent="-22860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l">
              <a:buSzTx/>
            </a:pPr>
            <a:fld id="{AE547952-4754-D348-BCD1-E5070F01436D}" type="slidenum">
              <a:rPr lang="en-US" sz="1200">
                <a:solidFill>
                  <a:schemeClr val="tx1"/>
                </a:solidFill>
                <a:latin typeface="Calibri" charset="0"/>
              </a:rPr>
              <a:pPr algn="l">
                <a:buSzTx/>
              </a:pPr>
              <a:t>38</a:t>
            </a:fld>
            <a:endParaRPr lang="en-US" sz="1200">
              <a:solidFill>
                <a:schemeClr val="tx1"/>
              </a:solidFill>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64805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764805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4994" name="Notes Placeholder 2"/>
          <p:cNvSpPr>
            <a:spLocks noGrp="1"/>
          </p:cNvSpPr>
          <p:nvPr>
            <p:ph type="body" idx="1"/>
          </p:nvPr>
        </p:nvSpPr>
        <p:spPr bwMode="auto">
          <a:xfrm>
            <a:off x="173038" y="4129088"/>
            <a:ext cx="6484937"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Calibri" charset="0"/>
            </a:endParaRPr>
          </a:p>
          <a:p>
            <a:pPr eaLnBrk="1" hangingPunct="1">
              <a:defRPr/>
            </a:pPr>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213EBB2E-F931-0943-A16C-1A96395CBD42}" type="slidenum">
              <a:rPr lang="en-US" smtClean="0"/>
              <a:pPr>
                <a:defRPr/>
              </a:pPr>
              <a:t>43</a:t>
            </a:fld>
            <a:endParaRPr lang="en-US" dirty="0" smtClean="0"/>
          </a:p>
        </p:txBody>
      </p:sp>
    </p:spTree>
    <p:extLst>
      <p:ext uri="{BB962C8B-B14F-4D97-AF65-F5344CB8AC3E}">
        <p14:creationId xmlns:p14="http://schemas.microsoft.com/office/powerpoint/2010/main" val="516426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4AF0D74-4C3B-0F4C-A785-DE1370F5EC2B}" type="slidenum">
              <a:rPr lang="en-US" smtClean="0"/>
              <a:pPr>
                <a:defRPr/>
              </a:pPr>
              <a:t>44</a:t>
            </a:fld>
            <a:endParaRPr lang="en-US"/>
          </a:p>
        </p:txBody>
      </p:sp>
    </p:spTree>
    <p:extLst>
      <p:ext uri="{BB962C8B-B14F-4D97-AF65-F5344CB8AC3E}">
        <p14:creationId xmlns:p14="http://schemas.microsoft.com/office/powerpoint/2010/main" val="1157416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3" name="Shape 29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dirty="0">
              <a:latin typeface="Arial" charset="0"/>
            </a:endParaRPr>
          </a:p>
          <a:p>
            <a:pPr eaLnBrk="1" hangingPunct="1">
              <a:spcBef>
                <a:spcPct val="0"/>
              </a:spcBef>
            </a:pPr>
            <a:endParaRPr lang="en-US" dirty="0">
              <a:latin typeface="Arial" charset="0"/>
            </a:endParaRPr>
          </a:p>
        </p:txBody>
      </p:sp>
      <p:sp>
        <p:nvSpPr>
          <p:cNvPr id="54274" name="Shape 292"/>
          <p:cNvSpPr>
            <a:spLocks noGrp="1" noRot="1" noChangeAspect="1" noTextEdit="1"/>
          </p:cNvSpPr>
          <p:nvPr>
            <p:ph type="sldImg" idx="2"/>
          </p:nvPr>
        </p:nvSpPr>
        <p:spPr>
          <a:noFill/>
          <a:ln>
            <a:rou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E72773-6FE3-E04F-9D9C-1CCDC7F70122}" type="slidenum">
              <a:rPr lang="en-US" smtClean="0"/>
              <a:t>22</a:t>
            </a:fld>
            <a:endParaRPr lang="en-US"/>
          </a:p>
        </p:txBody>
      </p:sp>
    </p:spTree>
    <p:extLst>
      <p:ext uri="{BB962C8B-B14F-4D97-AF65-F5344CB8AC3E}">
        <p14:creationId xmlns:p14="http://schemas.microsoft.com/office/powerpoint/2010/main" val="922216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80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z="1100" dirty="0" smtClean="0">
              <a:latin typeface="Calibri" charset="0"/>
            </a:endParaRPr>
          </a:p>
        </p:txBody>
      </p:sp>
      <p:sp>
        <p:nvSpPr>
          <p:cNvPr id="4" name="Slide Number Placeholder 3"/>
          <p:cNvSpPr>
            <a:spLocks noGrp="1"/>
          </p:cNvSpPr>
          <p:nvPr>
            <p:ph type="sldNum" sz="quarter" idx="5"/>
          </p:nvPr>
        </p:nvSpPr>
        <p:spPr/>
        <p:txBody>
          <a:bodyPr/>
          <a:lstStyle/>
          <a:p>
            <a:pPr>
              <a:defRPr/>
            </a:pPr>
            <a:fld id="{6CDFE839-9573-6248-8DEE-D08397018A81}" type="slidenum">
              <a:rPr lang="en-US" smtClean="0"/>
              <a:pPr>
                <a:defRPr/>
              </a:pPr>
              <a:t>23</a:t>
            </a:fld>
            <a:endParaRPr lang="en-US"/>
          </a:p>
        </p:txBody>
      </p:sp>
    </p:spTree>
    <p:extLst>
      <p:ext uri="{BB962C8B-B14F-4D97-AF65-F5344CB8AC3E}">
        <p14:creationId xmlns:p14="http://schemas.microsoft.com/office/powerpoint/2010/main" val="1717615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z="1100" dirty="0" smtClean="0">
              <a:latin typeface="Calibri" charset="0"/>
            </a:endParaRPr>
          </a:p>
        </p:txBody>
      </p:sp>
      <p:sp>
        <p:nvSpPr>
          <p:cNvPr id="4" name="Slide Number Placeholder 3"/>
          <p:cNvSpPr>
            <a:spLocks noGrp="1"/>
          </p:cNvSpPr>
          <p:nvPr>
            <p:ph type="sldNum" sz="quarter" idx="5"/>
          </p:nvPr>
        </p:nvSpPr>
        <p:spPr/>
        <p:txBody>
          <a:bodyPr/>
          <a:lstStyle/>
          <a:p>
            <a:pPr>
              <a:defRPr/>
            </a:pPr>
            <a:fld id="{7D153415-AD7D-8540-9A33-392465200240}" type="slidenum">
              <a:rPr lang="en-US" smtClean="0"/>
              <a:pPr>
                <a:defRPr/>
              </a:pPr>
              <a:t>24</a:t>
            </a:fld>
            <a:endParaRPr lang="en-US"/>
          </a:p>
        </p:txBody>
      </p:sp>
    </p:spTree>
    <p:extLst>
      <p:ext uri="{BB962C8B-B14F-4D97-AF65-F5344CB8AC3E}">
        <p14:creationId xmlns:p14="http://schemas.microsoft.com/office/powerpoint/2010/main" val="1157131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Shape 126"/>
          <p:cNvSpPr>
            <a:spLocks noGrp="1" noRot="1" noChangeAspect="1" noTextEdit="1"/>
          </p:cNvSpPr>
          <p:nvPr>
            <p:ph type="sldImg" idx="2"/>
          </p:nvPr>
        </p:nvSpPr>
        <p:spPr>
          <a:noFill/>
          <a:ln w="9525">
            <a:miter lim="800000"/>
          </a:ln>
        </p:spPr>
      </p:sp>
      <p:sp>
        <p:nvSpPr>
          <p:cNvPr id="127" name="Shape 127"/>
          <p:cNvSpPr txBox="1">
            <a:spLocks noGrp="1"/>
          </p:cNvSpPr>
          <p:nvPr>
            <p:ph type="body" idx="1"/>
          </p:nvPr>
        </p:nvSpPr>
        <p:spPr>
          <a:ln/>
        </p:spPr>
        <p:txBody>
          <a:bodyPr vert="horz" wrap="square" tIns="45700" bIns="45700" numCol="1" compatLnSpc="1">
            <a:prstTxWarp prst="textNoShape">
              <a:avLst/>
            </a:prstTxWarp>
            <a:noAutofit/>
          </a:bodyPr>
          <a:lstStyle/>
          <a:p>
            <a:pPr>
              <a:spcBef>
                <a:spcPct val="0"/>
              </a:spcBef>
              <a:spcAft>
                <a:spcPct val="0"/>
              </a:spcAft>
              <a:buSzPct val="25000"/>
            </a:pPr>
            <a:endParaRPr lang="en-US" baseline="0" dirty="0" smtClean="0">
              <a:solidFill>
                <a:srgbClr val="000000"/>
              </a:solidFill>
              <a:latin typeface="Calibri" charset="0"/>
              <a:ea typeface="ＭＳ Ｐゴシック" charset="0"/>
              <a:cs typeface="Calibri" charset="0"/>
              <a:sym typeface="Calibri" charset="0"/>
            </a:endParaRPr>
          </a:p>
        </p:txBody>
      </p:sp>
      <p:sp>
        <p:nvSpPr>
          <p:cNvPr id="40964" name="Shape 128"/>
          <p:cNvSpPr>
            <a:spLocks noGrp="1"/>
          </p:cNvSpPr>
          <p:nvPr>
            <p:ph type="sldNum" sz="quarter" idx="12"/>
          </p:nvPr>
        </p:nvSpPr>
        <p:spPr>
          <a:noFill/>
        </p:spPr>
        <p:txBody>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fld id="{85CF99E7-60D1-E84C-90F1-A1DC7A3DC8B4}" type="slidenum">
              <a:rPr lang="en-US" sz="1200">
                <a:latin typeface="Calibri" charset="0"/>
                <a:cs typeface="Calibri" charset="0"/>
                <a:sym typeface="Calibri" charset="0"/>
              </a:rPr>
              <a:pPr eaLnBrk="1" hangingPunct="1"/>
              <a:t>25</a:t>
            </a:fld>
            <a:endParaRPr lang="en-US" sz="1200">
              <a:latin typeface="Calibri" charset="0"/>
              <a:cs typeface="Calibri" charset="0"/>
              <a:sym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a:headEnd/>
            <a:tailEnd/>
          </a:ln>
        </p:spPr>
      </p:sp>
      <p:sp>
        <p:nvSpPr>
          <p:cNvPr id="33794"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363"/>
              </a:spcBef>
            </a:pPr>
            <a:endParaRPr lang="en-US" dirty="0">
              <a:solidFill>
                <a:srgbClr val="000000"/>
              </a:solidFill>
              <a:latin typeface="Calibri" charset="0"/>
              <a:cs typeface="Calibri" charset="0"/>
              <a:sym typeface="Calibri" charset="0"/>
            </a:endParaRPr>
          </a:p>
        </p:txBody>
      </p:sp>
      <p:sp>
        <p:nvSpPr>
          <p:cNvPr id="3379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charset="0"/>
                <a:ea typeface="ＭＳ Ｐゴシック" charset="0"/>
                <a:cs typeface="ＭＳ Ｐゴシック" charset="0"/>
                <a:sym typeface="Arial" charset="0"/>
              </a:defRPr>
            </a:lvl1pPr>
            <a:lvl2pPr marL="742950" indent="-285750">
              <a:defRPr sz="1400">
                <a:solidFill>
                  <a:srgbClr val="000000"/>
                </a:solidFill>
                <a:latin typeface="Arial" charset="0"/>
                <a:ea typeface="ＭＳ Ｐゴシック" charset="0"/>
                <a:sym typeface="Arial" charset="0"/>
              </a:defRPr>
            </a:lvl2pPr>
            <a:lvl3pPr marL="1143000" indent="-228600">
              <a:defRPr sz="1400">
                <a:solidFill>
                  <a:srgbClr val="000000"/>
                </a:solidFill>
                <a:latin typeface="Arial" charset="0"/>
                <a:ea typeface="ＭＳ Ｐゴシック" charset="0"/>
                <a:sym typeface="Arial" charset="0"/>
              </a:defRPr>
            </a:lvl3pPr>
            <a:lvl4pPr marL="1600200" indent="-228600">
              <a:defRPr sz="1400">
                <a:solidFill>
                  <a:srgbClr val="000000"/>
                </a:solidFill>
                <a:latin typeface="Arial" charset="0"/>
                <a:ea typeface="ＭＳ Ｐゴシック" charset="0"/>
                <a:sym typeface="Arial" charset="0"/>
              </a:defRPr>
            </a:lvl4pPr>
            <a:lvl5pPr marL="2057400" indent="-22860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fld id="{F2641538-C456-FB44-A4C7-D5BABD67BCEA}" type="slidenum">
              <a:rPr lang="en-US" sz="1200">
                <a:latin typeface="Calibri" charset="0"/>
                <a:sym typeface="Calibri" charset="0"/>
              </a:rPr>
              <a:pPr/>
              <a:t>27</a:t>
            </a:fld>
            <a:endParaRPr lang="en-US" sz="1200">
              <a:latin typeface="Calibri" charset="0"/>
              <a:sym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a:miter lim="800000"/>
            <a:headEnd/>
            <a:tailEnd/>
          </a:ln>
        </p:spPr>
      </p:sp>
      <p:sp>
        <p:nvSpPr>
          <p:cNvPr id="44034"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solidFill>
                <a:srgbClr val="000000"/>
              </a:solidFill>
              <a:latin typeface="Calibri" charset="0"/>
              <a:cs typeface="Calibri" charset="0"/>
              <a:sym typeface="Calibri" charset="0"/>
            </a:endParaRPr>
          </a:p>
        </p:txBody>
      </p:sp>
      <p:sp>
        <p:nvSpPr>
          <p:cNvPr id="44035" name="Slide Number Placeholder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charset="0"/>
                <a:ea typeface="ＭＳ Ｐゴシック" charset="0"/>
                <a:cs typeface="ＭＳ Ｐゴシック" charset="0"/>
                <a:sym typeface="Arial" charset="0"/>
              </a:defRPr>
            </a:lvl1pPr>
            <a:lvl2pPr marL="742950" indent="-285750">
              <a:defRPr sz="1400">
                <a:solidFill>
                  <a:srgbClr val="000000"/>
                </a:solidFill>
                <a:latin typeface="Arial" charset="0"/>
                <a:ea typeface="ＭＳ Ｐゴシック" charset="0"/>
                <a:sym typeface="Arial" charset="0"/>
              </a:defRPr>
            </a:lvl2pPr>
            <a:lvl3pPr marL="1143000" indent="-228600">
              <a:defRPr sz="1400">
                <a:solidFill>
                  <a:srgbClr val="000000"/>
                </a:solidFill>
                <a:latin typeface="Arial" charset="0"/>
                <a:ea typeface="ＭＳ Ｐゴシック" charset="0"/>
                <a:sym typeface="Arial" charset="0"/>
              </a:defRPr>
            </a:lvl3pPr>
            <a:lvl4pPr marL="1600200" indent="-228600">
              <a:defRPr sz="1400">
                <a:solidFill>
                  <a:srgbClr val="000000"/>
                </a:solidFill>
                <a:latin typeface="Arial" charset="0"/>
                <a:ea typeface="ＭＳ Ｐゴシック" charset="0"/>
                <a:sym typeface="Arial" charset="0"/>
              </a:defRPr>
            </a:lvl4pPr>
            <a:lvl5pPr marL="2057400" indent="-22860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l">
              <a:buSzTx/>
            </a:pPr>
            <a:fld id="{4F8B9772-D458-0040-95B3-027416AF114E}" type="slidenum">
              <a:rPr lang="en-US" sz="1200">
                <a:solidFill>
                  <a:schemeClr val="tx1"/>
                </a:solidFill>
                <a:latin typeface="Calibri" charset="0"/>
              </a:rPr>
              <a:pPr algn="l">
                <a:buSzTx/>
              </a:pPr>
              <a:t>28</a:t>
            </a:fld>
            <a:endParaRPr lang="en-US" sz="1200">
              <a:solidFill>
                <a:schemeClr val="tx1"/>
              </a:solidFill>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a:p>
            <a:pPr eaLnBrk="1" hangingPunct="1">
              <a:spcBef>
                <a:spcPct val="0"/>
              </a:spcBef>
            </a:pPr>
            <a:endParaRPr lang="en-US" dirty="0">
              <a:latin typeface="Calibri"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E2E36B26-7905-154E-9024-2B42F096EED5}" type="slidenum">
              <a:rPr lang="en-US" sz="1200"/>
              <a:pPr eaLnBrk="1" fontAlgn="base" hangingPunct="1">
                <a:spcBef>
                  <a:spcPct val="0"/>
                </a:spcBef>
                <a:spcAft>
                  <a:spcPct val="0"/>
                </a:spcAft>
              </a:pPr>
              <a:t>29</a:t>
            </a:fld>
            <a:endParaRPr lang="en-US" sz="1200"/>
          </a:p>
        </p:txBody>
      </p:sp>
    </p:spTree>
    <p:extLst>
      <p:ext uri="{BB962C8B-B14F-4D97-AF65-F5344CB8AC3E}">
        <p14:creationId xmlns:p14="http://schemas.microsoft.com/office/powerpoint/2010/main" val="2066325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DBB977F-9BF0-9241-8F5E-E6FB5868CCB2}" type="datetimeFigureOut">
              <a:rPr lang="en-US" smtClean="0"/>
              <a:t>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C99B1-5F84-AA46-BDFC-21D79FF0CA19}" type="slidenum">
              <a:rPr lang="en-US" smtClean="0"/>
              <a:t>‹#›</a:t>
            </a:fld>
            <a:endParaRPr lang="en-US"/>
          </a:p>
        </p:txBody>
      </p:sp>
    </p:spTree>
    <p:extLst>
      <p:ext uri="{BB962C8B-B14F-4D97-AF65-F5344CB8AC3E}">
        <p14:creationId xmlns:p14="http://schemas.microsoft.com/office/powerpoint/2010/main" val="221065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B977F-9BF0-9241-8F5E-E6FB5868CCB2}" type="datetimeFigureOut">
              <a:rPr lang="en-US" smtClean="0"/>
              <a:t>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C99B1-5F84-AA46-BDFC-21D79FF0CA19}" type="slidenum">
              <a:rPr lang="en-US" smtClean="0"/>
              <a:t>‹#›</a:t>
            </a:fld>
            <a:endParaRPr lang="en-US"/>
          </a:p>
        </p:txBody>
      </p:sp>
    </p:spTree>
    <p:extLst>
      <p:ext uri="{BB962C8B-B14F-4D97-AF65-F5344CB8AC3E}">
        <p14:creationId xmlns:p14="http://schemas.microsoft.com/office/powerpoint/2010/main" val="1791651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B977F-9BF0-9241-8F5E-E6FB5868CCB2}" type="datetimeFigureOut">
              <a:rPr lang="en-US" smtClean="0"/>
              <a:t>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C99B1-5F84-AA46-BDFC-21D79FF0CA19}" type="slidenum">
              <a:rPr lang="en-US" smtClean="0"/>
              <a:t>‹#›</a:t>
            </a:fld>
            <a:endParaRPr lang="en-US"/>
          </a:p>
        </p:txBody>
      </p:sp>
    </p:spTree>
    <p:extLst>
      <p:ext uri="{BB962C8B-B14F-4D97-AF65-F5344CB8AC3E}">
        <p14:creationId xmlns:p14="http://schemas.microsoft.com/office/powerpoint/2010/main" val="295905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8"/>
          <p:cNvSpPr>
            <a:spLocks noGrp="1"/>
          </p:cNvSpPr>
          <p:nvPr>
            <p:ph type="title"/>
          </p:nvPr>
        </p:nvSpPr>
        <p:spPr>
          <a:xfrm>
            <a:off x="457200" y="359465"/>
            <a:ext cx="8229600" cy="1143000"/>
          </a:xfrm>
          <a:prstGeom prst="rect">
            <a:avLst/>
          </a:prstGeom>
        </p:spPr>
        <p:txBody>
          <a:bodyPr>
            <a:normAutofit/>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F60F8015-F979-4C4E-A1E9-D8E7D716B72E}" type="datetime1">
              <a:rPr lang="en-US" smtClean="0"/>
              <a:t>1/28/16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909991-B14C-3F4A-BDBF-4909B407D925}" type="slidenum">
              <a:rPr lang="en-US"/>
              <a:pPr>
                <a:defRPr/>
              </a:pPr>
              <a:t>‹#›</a:t>
            </a:fld>
            <a:endParaRPr lang="en-US"/>
          </a:p>
        </p:txBody>
      </p:sp>
    </p:spTree>
    <p:extLst>
      <p:ext uri="{BB962C8B-B14F-4D97-AF65-F5344CB8AC3E}">
        <p14:creationId xmlns:p14="http://schemas.microsoft.com/office/powerpoint/2010/main" val="104619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BB977F-9BF0-9241-8F5E-E6FB5868CCB2}" type="datetimeFigureOut">
              <a:rPr lang="en-US" smtClean="0"/>
              <a:t>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C99B1-5F84-AA46-BDFC-21D79FF0CA19}" type="slidenum">
              <a:rPr lang="en-US" smtClean="0"/>
              <a:t>‹#›</a:t>
            </a:fld>
            <a:endParaRPr lang="en-US"/>
          </a:p>
        </p:txBody>
      </p:sp>
    </p:spTree>
    <p:extLst>
      <p:ext uri="{BB962C8B-B14F-4D97-AF65-F5344CB8AC3E}">
        <p14:creationId xmlns:p14="http://schemas.microsoft.com/office/powerpoint/2010/main" val="420525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BB977F-9BF0-9241-8F5E-E6FB5868CCB2}" type="datetimeFigureOut">
              <a:rPr lang="en-US" smtClean="0"/>
              <a:t>1/28/16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C99B1-5F84-AA46-BDFC-21D79FF0CA19}" type="slidenum">
              <a:rPr lang="en-US" smtClean="0"/>
              <a:t>‹#›</a:t>
            </a:fld>
            <a:endParaRPr lang="en-US"/>
          </a:p>
        </p:txBody>
      </p:sp>
    </p:spTree>
    <p:extLst>
      <p:ext uri="{BB962C8B-B14F-4D97-AF65-F5344CB8AC3E}">
        <p14:creationId xmlns:p14="http://schemas.microsoft.com/office/powerpoint/2010/main" val="1513015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BB977F-9BF0-9241-8F5E-E6FB5868CCB2}" type="datetimeFigureOut">
              <a:rPr lang="en-US" smtClean="0"/>
              <a:t>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C99B1-5F84-AA46-BDFC-21D79FF0CA19}" type="slidenum">
              <a:rPr lang="en-US" smtClean="0"/>
              <a:t>‹#›</a:t>
            </a:fld>
            <a:endParaRPr lang="en-US"/>
          </a:p>
        </p:txBody>
      </p:sp>
    </p:spTree>
    <p:extLst>
      <p:ext uri="{BB962C8B-B14F-4D97-AF65-F5344CB8AC3E}">
        <p14:creationId xmlns:p14="http://schemas.microsoft.com/office/powerpoint/2010/main" val="2021560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DBB977F-9BF0-9241-8F5E-E6FB5868CCB2}" type="datetimeFigureOut">
              <a:rPr lang="en-US" smtClean="0"/>
              <a:t>1/28/16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FC99B1-5F84-AA46-BDFC-21D79FF0CA19}" type="slidenum">
              <a:rPr lang="en-US" smtClean="0"/>
              <a:t>‹#›</a:t>
            </a:fld>
            <a:endParaRPr lang="en-US"/>
          </a:p>
        </p:txBody>
      </p:sp>
    </p:spTree>
    <p:extLst>
      <p:ext uri="{BB962C8B-B14F-4D97-AF65-F5344CB8AC3E}">
        <p14:creationId xmlns:p14="http://schemas.microsoft.com/office/powerpoint/2010/main" val="1425135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DBB977F-9BF0-9241-8F5E-E6FB5868CCB2}" type="datetimeFigureOut">
              <a:rPr lang="en-US" smtClean="0"/>
              <a:t>1/28/16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FC99B1-5F84-AA46-BDFC-21D79FF0CA19}" type="slidenum">
              <a:rPr lang="en-US" smtClean="0"/>
              <a:t>‹#›</a:t>
            </a:fld>
            <a:endParaRPr lang="en-US"/>
          </a:p>
        </p:txBody>
      </p:sp>
    </p:spTree>
    <p:extLst>
      <p:ext uri="{BB962C8B-B14F-4D97-AF65-F5344CB8AC3E}">
        <p14:creationId xmlns:p14="http://schemas.microsoft.com/office/powerpoint/2010/main" val="117291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BB977F-9BF0-9241-8F5E-E6FB5868CCB2}" type="datetimeFigureOut">
              <a:rPr lang="en-US" smtClean="0"/>
              <a:t>1/28/16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FC99B1-5F84-AA46-BDFC-21D79FF0CA19}" type="slidenum">
              <a:rPr lang="en-US" smtClean="0"/>
              <a:t>‹#›</a:t>
            </a:fld>
            <a:endParaRPr lang="en-US"/>
          </a:p>
        </p:txBody>
      </p:sp>
    </p:spTree>
    <p:extLst>
      <p:ext uri="{BB962C8B-B14F-4D97-AF65-F5344CB8AC3E}">
        <p14:creationId xmlns:p14="http://schemas.microsoft.com/office/powerpoint/2010/main" val="6294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B977F-9BF0-9241-8F5E-E6FB5868CCB2}" type="datetimeFigureOut">
              <a:rPr lang="en-US" smtClean="0"/>
              <a:t>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C99B1-5F84-AA46-BDFC-21D79FF0CA19}" type="slidenum">
              <a:rPr lang="en-US" smtClean="0"/>
              <a:t>‹#›</a:t>
            </a:fld>
            <a:endParaRPr lang="en-US"/>
          </a:p>
        </p:txBody>
      </p:sp>
    </p:spTree>
    <p:extLst>
      <p:ext uri="{BB962C8B-B14F-4D97-AF65-F5344CB8AC3E}">
        <p14:creationId xmlns:p14="http://schemas.microsoft.com/office/powerpoint/2010/main" val="3941798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BB977F-9BF0-9241-8F5E-E6FB5868CCB2}" type="datetimeFigureOut">
              <a:rPr lang="en-US" smtClean="0"/>
              <a:t>1/28/16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C99B1-5F84-AA46-BDFC-21D79FF0CA19}" type="slidenum">
              <a:rPr lang="en-US" smtClean="0"/>
              <a:t>‹#›</a:t>
            </a:fld>
            <a:endParaRPr lang="en-US"/>
          </a:p>
        </p:txBody>
      </p:sp>
    </p:spTree>
    <p:extLst>
      <p:ext uri="{BB962C8B-B14F-4D97-AF65-F5344CB8AC3E}">
        <p14:creationId xmlns:p14="http://schemas.microsoft.com/office/powerpoint/2010/main" val="39611371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B977F-9BF0-9241-8F5E-E6FB5868CCB2}" type="datetimeFigureOut">
              <a:rPr lang="en-US" smtClean="0"/>
              <a:t>1/28/16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FC99B1-5F84-AA46-BDFC-21D79FF0CA19}" type="slidenum">
              <a:rPr lang="en-US" smtClean="0"/>
              <a:t>‹#›</a:t>
            </a:fld>
            <a:endParaRPr lang="en-US"/>
          </a:p>
        </p:txBody>
      </p:sp>
    </p:spTree>
    <p:extLst>
      <p:ext uri="{BB962C8B-B14F-4D97-AF65-F5344CB8AC3E}">
        <p14:creationId xmlns:p14="http://schemas.microsoft.com/office/powerpoint/2010/main" val="2823641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9.png"/><Relationship Id="rId5"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9409"/>
            <a:ext cx="7772400" cy="1470025"/>
          </a:xfrm>
        </p:spPr>
        <p:txBody>
          <a:bodyPr/>
          <a:lstStyle/>
          <a:p>
            <a:r>
              <a:rPr lang="en-US" dirty="0" smtClean="0"/>
              <a:t>Integrated ELD/Math Fellowship</a:t>
            </a:r>
            <a:endParaRPr lang="en-US" dirty="0"/>
          </a:p>
        </p:txBody>
      </p:sp>
      <p:sp>
        <p:nvSpPr>
          <p:cNvPr id="4" name="TextBox 3"/>
          <p:cNvSpPr txBox="1"/>
          <p:nvPr/>
        </p:nvSpPr>
        <p:spPr>
          <a:xfrm>
            <a:off x="193281" y="2130424"/>
            <a:ext cx="4265310" cy="3108544"/>
          </a:xfrm>
          <a:prstGeom prst="rect">
            <a:avLst/>
          </a:prstGeom>
          <a:noFill/>
        </p:spPr>
        <p:txBody>
          <a:bodyPr wrap="square" rtlCol="0">
            <a:spAutoFit/>
          </a:bodyPr>
          <a:lstStyle/>
          <a:p>
            <a:pPr marL="457200" indent="-457200">
              <a:buFont typeface="Arial"/>
              <a:buChar char="•"/>
            </a:pPr>
            <a:r>
              <a:rPr lang="en-US" sz="2800" dirty="0" smtClean="0"/>
              <a:t>Only 60 spots</a:t>
            </a:r>
          </a:p>
          <a:p>
            <a:endParaRPr lang="en-US" sz="2800" dirty="0" smtClean="0"/>
          </a:p>
          <a:p>
            <a:pPr marL="457200" indent="-457200">
              <a:buFont typeface="Arial"/>
              <a:buChar char="•"/>
            </a:pPr>
            <a:r>
              <a:rPr lang="en-US" sz="2800" dirty="0" smtClean="0"/>
              <a:t>Deadline on February 5</a:t>
            </a:r>
            <a:r>
              <a:rPr lang="en-US" sz="2800" baseline="30000" dirty="0" smtClean="0"/>
              <a:t>th</a:t>
            </a:r>
          </a:p>
          <a:p>
            <a:endParaRPr lang="en-US" sz="2800" dirty="0"/>
          </a:p>
          <a:p>
            <a:pPr marL="457200" indent="-457200">
              <a:buFont typeface="Arial"/>
              <a:buChar char="•"/>
            </a:pPr>
            <a:r>
              <a:rPr lang="en-US" sz="2800" dirty="0" smtClean="0"/>
              <a:t>New Requirement: 50% ELs of More in Teacher’s Classroom</a:t>
            </a:r>
            <a:endParaRPr lang="en-US" sz="2800" dirty="0"/>
          </a:p>
        </p:txBody>
      </p:sp>
      <p:sp>
        <p:nvSpPr>
          <p:cNvPr id="5" name="TextBox 4"/>
          <p:cNvSpPr txBox="1"/>
          <p:nvPr/>
        </p:nvSpPr>
        <p:spPr>
          <a:xfrm>
            <a:off x="1349115" y="5582290"/>
            <a:ext cx="6737391" cy="954107"/>
          </a:xfrm>
          <a:prstGeom prst="rect">
            <a:avLst/>
          </a:prstGeom>
          <a:noFill/>
        </p:spPr>
        <p:txBody>
          <a:bodyPr wrap="none" rtlCol="0">
            <a:spAutoFit/>
          </a:bodyPr>
          <a:lstStyle/>
          <a:p>
            <a:pPr algn="ctr"/>
            <a:r>
              <a:rPr lang="en-US" sz="2800" b="1" dirty="0" smtClean="0">
                <a:solidFill>
                  <a:srgbClr val="FF0000"/>
                </a:solidFill>
              </a:rPr>
              <a:t>Please put the flyer and job aid in the hands </a:t>
            </a:r>
          </a:p>
          <a:p>
            <a:pPr algn="ctr"/>
            <a:r>
              <a:rPr lang="en-US" sz="2800" b="1" dirty="0" smtClean="0">
                <a:solidFill>
                  <a:srgbClr val="FF0000"/>
                </a:solidFill>
              </a:rPr>
              <a:t>of your teachers as soon as possible.</a:t>
            </a:r>
            <a:endParaRPr lang="en-US" sz="2800" b="1" dirty="0">
              <a:solidFill>
                <a:srgbClr val="FF0000"/>
              </a:solidFill>
            </a:endParaRPr>
          </a:p>
        </p:txBody>
      </p:sp>
      <p:pic>
        <p:nvPicPr>
          <p:cNvPr id="7" name="Picture 6" descr="picture 2016-01-27 at 7.58.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8388" y="2177277"/>
            <a:ext cx="2621268" cy="3405013"/>
          </a:xfrm>
          <a:prstGeom prst="rect">
            <a:avLst/>
          </a:prstGeom>
        </p:spPr>
      </p:pic>
      <p:pic>
        <p:nvPicPr>
          <p:cNvPr id="6" name="Picture 5" descr="picture 2016-01-27 at 7.59.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811" y="1490635"/>
            <a:ext cx="2711211" cy="3523232"/>
          </a:xfrm>
          <a:prstGeom prst="rect">
            <a:avLst/>
          </a:prstGeom>
        </p:spPr>
      </p:pic>
    </p:spTree>
    <p:extLst>
      <p:ext uri="{BB962C8B-B14F-4D97-AF65-F5344CB8AC3E}">
        <p14:creationId xmlns:p14="http://schemas.microsoft.com/office/powerpoint/2010/main" val="34063388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 2016-01-27 at 1.33.25 PM.png"/>
          <p:cNvPicPr>
            <a:picLocks noGrp="1" noChangeAspect="1"/>
          </p:cNvPicPr>
          <p:nvPr>
            <p:ph idx="1"/>
          </p:nvPr>
        </p:nvPicPr>
        <p:blipFill>
          <a:blip r:embed="rId2">
            <a:extLst>
              <a:ext uri="{28A0092B-C50C-407E-A947-70E740481C1C}">
                <a14:useLocalDpi xmlns:a14="http://schemas.microsoft.com/office/drawing/2010/main" val="0"/>
              </a:ext>
            </a:extLst>
          </a:blip>
          <a:srcRect t="-30424" b="-30424"/>
          <a:stretch>
            <a:fillRect/>
          </a:stretch>
        </p:blipFill>
        <p:spPr>
          <a:xfrm>
            <a:off x="457200" y="1065376"/>
            <a:ext cx="8229600" cy="4525963"/>
          </a:xfrm>
        </p:spPr>
      </p:pic>
    </p:spTree>
    <p:extLst>
      <p:ext uri="{BB962C8B-B14F-4D97-AF65-F5344CB8AC3E}">
        <p14:creationId xmlns:p14="http://schemas.microsoft.com/office/powerpoint/2010/main" val="34836481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ELD Intervention Brainstorm</a:t>
            </a:r>
            <a:endParaRPr lang="en-US" dirty="0"/>
          </a:p>
        </p:txBody>
      </p:sp>
      <p:sp>
        <p:nvSpPr>
          <p:cNvPr id="3" name="Content Placeholder 2"/>
          <p:cNvSpPr>
            <a:spLocks noGrp="1"/>
          </p:cNvSpPr>
          <p:nvPr>
            <p:ph idx="1"/>
          </p:nvPr>
        </p:nvSpPr>
        <p:spPr/>
        <p:txBody>
          <a:bodyPr/>
          <a:lstStyle/>
          <a:p>
            <a:r>
              <a:rPr lang="en-US" dirty="0" smtClean="0"/>
              <a:t>Think about ELD interventions that have been provided or could be provided at your school site.</a:t>
            </a:r>
          </a:p>
          <a:p>
            <a:r>
              <a:rPr lang="en-US" dirty="0" smtClean="0"/>
              <a:t>Think about those English learners who get stuck at Intermediate level on CELDT for 3 or more years.</a:t>
            </a:r>
          </a:p>
          <a:p>
            <a:r>
              <a:rPr lang="en-US" dirty="0" smtClean="0"/>
              <a:t>Jot down your ideas on your graphic organizer.</a:t>
            </a:r>
          </a:p>
          <a:p>
            <a:endParaRPr lang="en-US" dirty="0" smtClean="0"/>
          </a:p>
        </p:txBody>
      </p:sp>
    </p:spTree>
    <p:extLst>
      <p:ext uri="{BB962C8B-B14F-4D97-AF65-F5344CB8AC3E}">
        <p14:creationId xmlns:p14="http://schemas.microsoft.com/office/powerpoint/2010/main" val="1241520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2016-01-27 at 12.43.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466" y="955044"/>
            <a:ext cx="8460108" cy="5902956"/>
          </a:xfrm>
          <a:prstGeom prst="rect">
            <a:avLst/>
          </a:prstGeom>
        </p:spPr>
      </p:pic>
      <p:sp>
        <p:nvSpPr>
          <p:cNvPr id="4" name="Rectangle 3"/>
          <p:cNvSpPr/>
          <p:nvPr/>
        </p:nvSpPr>
        <p:spPr>
          <a:xfrm rot="1790422">
            <a:off x="6204329" y="431537"/>
            <a:ext cx="2736922" cy="954107"/>
          </a:xfrm>
          <a:prstGeom prst="rect">
            <a:avLst/>
          </a:prstGeom>
          <a:noFill/>
        </p:spPr>
        <p:txBody>
          <a:bodyPr wrap="none" lIns="91440" tIns="45720" rIns="91440" bIns="45720">
            <a:spAutoFit/>
          </a:bodyPr>
          <a:lstStyle/>
          <a:p>
            <a:pPr algn="ct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Turn to a partner </a:t>
            </a:r>
          </a:p>
          <a:p>
            <a:pPr algn="ctr"/>
            <a:r>
              <a:rPr lang="en-US" sz="2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and share</a:t>
            </a:r>
          </a:p>
        </p:txBody>
      </p:sp>
      <p:sp>
        <p:nvSpPr>
          <p:cNvPr id="5" name="Rectangle 4"/>
          <p:cNvSpPr/>
          <p:nvPr/>
        </p:nvSpPr>
        <p:spPr>
          <a:xfrm>
            <a:off x="303664" y="3961122"/>
            <a:ext cx="8424903" cy="2554545"/>
          </a:xfrm>
          <a:prstGeom prst="rect">
            <a:avLst/>
          </a:prstGeom>
          <a:solidFill>
            <a:schemeClr val="tx2">
              <a:lumMod val="20000"/>
              <a:lumOff val="80000"/>
            </a:schemeClr>
          </a:solidFill>
        </p:spPr>
        <p:txBody>
          <a:bodyPr wrap="none" lIns="91440" tIns="45720" rIns="91440" bIns="45720">
            <a:spAutoFit/>
          </a:bodyPr>
          <a:lstStyle/>
          <a:p>
            <a:pPr algn="ctr"/>
            <a:endParaRPr 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gn="ctr"/>
            <a:r>
              <a:rPr 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Turn together, type (engage in A2, joint writing) </a:t>
            </a:r>
          </a:p>
          <a:p>
            <a:pPr algn="ctr"/>
            <a:r>
              <a:rPr lang="en-US" sz="32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and share with our EL Designee Community</a:t>
            </a:r>
          </a:p>
          <a:p>
            <a:pPr algn="ctr"/>
            <a:r>
              <a:rPr lang="en-US" sz="3200" b="1" dirty="0"/>
              <a:t>http://</a:t>
            </a:r>
            <a:r>
              <a:rPr lang="en-US" sz="3200" b="1" dirty="0" err="1"/>
              <a:t>tiny.cc</a:t>
            </a:r>
            <a:r>
              <a:rPr lang="en-US" sz="3200" b="1" dirty="0"/>
              <a:t>/</a:t>
            </a:r>
            <a:r>
              <a:rPr lang="en-US" sz="3200" b="1" dirty="0" err="1"/>
              <a:t>ldw</a:t>
            </a:r>
            <a:r>
              <a:rPr lang="en-US" sz="3200" b="1" dirty="0"/>
              <a:t>-intervention</a:t>
            </a:r>
          </a:p>
          <a:p>
            <a:pPr algn="ctr"/>
            <a:endPar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978991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4250" y="1065551"/>
            <a:ext cx="8655544" cy="1470025"/>
          </a:xfrm>
        </p:spPr>
        <p:txBody>
          <a:bodyPr>
            <a:noAutofit/>
          </a:bodyPr>
          <a:lstStyle/>
          <a:p>
            <a:r>
              <a:rPr lang="en-US" sz="6600" b="1" dirty="0" smtClean="0">
                <a:solidFill>
                  <a:srgbClr val="0000FF"/>
                </a:solidFill>
              </a:rPr>
              <a:t>ELD Classroom </a:t>
            </a:r>
            <a:br>
              <a:rPr lang="en-US" sz="6600" b="1" dirty="0" smtClean="0">
                <a:solidFill>
                  <a:srgbClr val="0000FF"/>
                </a:solidFill>
              </a:rPr>
            </a:br>
            <a:r>
              <a:rPr lang="en-US" sz="6600" b="1" dirty="0" smtClean="0">
                <a:solidFill>
                  <a:srgbClr val="0000FF"/>
                </a:solidFill>
              </a:rPr>
              <a:t>Practice</a:t>
            </a:r>
            <a:r>
              <a:rPr lang="en-US" sz="6600" b="1" dirty="0">
                <a:solidFill>
                  <a:srgbClr val="0000FF"/>
                </a:solidFill>
              </a:rPr>
              <a:t/>
            </a:r>
            <a:br>
              <a:rPr lang="en-US" sz="6600" b="1" dirty="0">
                <a:solidFill>
                  <a:srgbClr val="0000FF"/>
                </a:solidFill>
              </a:rPr>
            </a:br>
            <a:endParaRPr lang="en-US" sz="6600" b="1" dirty="0">
              <a:solidFill>
                <a:srgbClr val="0000FF"/>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739" t="1436" r="1979"/>
          <a:stretch/>
        </p:blipFill>
        <p:spPr bwMode="auto">
          <a:xfrm rot="1123542">
            <a:off x="6465535" y="4025994"/>
            <a:ext cx="1900919" cy="2406476"/>
          </a:xfrm>
          <a:prstGeom prst="rect">
            <a:avLst/>
          </a:prstGeom>
          <a:ln w="28575" cap="sq" cmpd="sng">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Picture 4" descr="picture 2015-10-19 at 8.49.0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7245" y="2264200"/>
            <a:ext cx="3598649" cy="2746337"/>
          </a:xfrm>
          <a:prstGeom prst="rect">
            <a:avLst/>
          </a:prstGeom>
        </p:spPr>
      </p:pic>
      <p:pic>
        <p:nvPicPr>
          <p:cNvPr id="6" name="Picture 5" descr="picture 2015-10-19 at 9.03.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069718">
            <a:off x="799069" y="3923948"/>
            <a:ext cx="1906898" cy="2544128"/>
          </a:xfrm>
          <a:prstGeom prst="rect">
            <a:avLst/>
          </a:prstGeom>
        </p:spPr>
      </p:pic>
      <p:sp>
        <p:nvSpPr>
          <p:cNvPr id="7" name="Title 1"/>
          <p:cNvSpPr txBox="1">
            <a:spLocks/>
          </p:cNvSpPr>
          <p:nvPr/>
        </p:nvSpPr>
        <p:spPr>
          <a:xfrm>
            <a:off x="488456" y="405692"/>
            <a:ext cx="8655544"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rgbClr val="0000FF"/>
                </a:solidFill>
              </a:rPr>
              <a:t/>
            </a:r>
            <a:br>
              <a:rPr lang="en-US" sz="5400" b="1" dirty="0" smtClean="0">
                <a:solidFill>
                  <a:srgbClr val="0000FF"/>
                </a:solidFill>
              </a:rPr>
            </a:br>
            <a:r>
              <a:rPr lang="en-US" sz="5400" b="1" dirty="0" smtClean="0">
                <a:solidFill>
                  <a:srgbClr val="0000FF"/>
                </a:solidFill>
              </a:rPr>
              <a:t/>
            </a:r>
            <a:br>
              <a:rPr lang="en-US" sz="5400" b="1" dirty="0" smtClean="0">
                <a:solidFill>
                  <a:srgbClr val="0000FF"/>
                </a:solidFill>
              </a:rPr>
            </a:br>
            <a:endParaRPr lang="en-US" sz="5400" b="1" i="1" dirty="0">
              <a:solidFill>
                <a:srgbClr val="0000FF"/>
              </a:solidFill>
            </a:endParaRPr>
          </a:p>
        </p:txBody>
      </p:sp>
      <p:pic>
        <p:nvPicPr>
          <p:cNvPr id="9" name="Picture 8" descr="picture 2015-10-30 at 12.24.2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69052">
            <a:off x="482599" y="1273219"/>
            <a:ext cx="1278467" cy="2111977"/>
          </a:xfrm>
          <a:prstGeom prst="rect">
            <a:avLst/>
          </a:prstGeom>
        </p:spPr>
      </p:pic>
      <p:pic>
        <p:nvPicPr>
          <p:cNvPr id="10" name="Picture 9" descr="picture 2015-10-30 at 12.24.34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454859">
            <a:off x="7277746" y="1257496"/>
            <a:ext cx="1443567" cy="2368571"/>
          </a:xfrm>
          <a:prstGeom prst="rect">
            <a:avLst/>
          </a:prstGeom>
        </p:spPr>
      </p:pic>
    </p:spTree>
    <p:extLst>
      <p:ext uri="{BB962C8B-B14F-4D97-AF65-F5344CB8AC3E}">
        <p14:creationId xmlns:p14="http://schemas.microsoft.com/office/powerpoint/2010/main" val="488681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idx="4294967295"/>
          </p:nvPr>
        </p:nvSpPr>
        <p:spPr>
          <a:xfrm>
            <a:off x="149072" y="895179"/>
            <a:ext cx="8609088" cy="14429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000" b="1" i="0" u="none" strike="noStrike" cap="none" baseline="0" dirty="0" smtClean="0">
                <a:solidFill>
                  <a:srgbClr val="000000"/>
                </a:solidFill>
                <a:ea typeface="Arial"/>
                <a:cs typeface="Arial"/>
                <a:sym typeface="Arial"/>
              </a:rPr>
              <a:t>What We Want to Observe </a:t>
            </a:r>
            <a:br>
              <a:rPr lang="en-US" sz="4000" b="1" i="0" u="none" strike="noStrike" cap="none" baseline="0" dirty="0" smtClean="0">
                <a:solidFill>
                  <a:srgbClr val="000000"/>
                </a:solidFill>
                <a:ea typeface="Arial"/>
                <a:cs typeface="Arial"/>
                <a:sym typeface="Arial"/>
              </a:rPr>
            </a:br>
            <a:r>
              <a:rPr lang="en-US" sz="4000" b="1" i="0" u="none" strike="noStrike" cap="none" baseline="0" dirty="0" smtClean="0">
                <a:solidFill>
                  <a:srgbClr val="000000"/>
                </a:solidFill>
                <a:ea typeface="Arial"/>
                <a:cs typeface="Arial"/>
                <a:sym typeface="Arial"/>
              </a:rPr>
              <a:t>in Our </a:t>
            </a:r>
            <a:r>
              <a:rPr lang="en-US" sz="4000" b="1" dirty="0">
                <a:solidFill>
                  <a:srgbClr val="000000"/>
                </a:solidFill>
                <a:ea typeface="Arial"/>
                <a:cs typeface="Arial"/>
                <a:sym typeface="Arial"/>
              </a:rPr>
              <a:t>C</a:t>
            </a:r>
            <a:r>
              <a:rPr lang="en-US" sz="4000" b="1" i="0" u="none" strike="noStrike" cap="none" baseline="0" dirty="0" smtClean="0">
                <a:solidFill>
                  <a:srgbClr val="000000"/>
                </a:solidFill>
                <a:ea typeface="Arial"/>
                <a:cs typeface="Arial"/>
                <a:sym typeface="Arial"/>
              </a:rPr>
              <a:t>lassrooms </a:t>
            </a:r>
            <a:r>
              <a:rPr lang="en-US" sz="4000" b="1" dirty="0">
                <a:solidFill>
                  <a:srgbClr val="000000"/>
                </a:solidFill>
                <a:ea typeface="Arial"/>
                <a:cs typeface="Arial"/>
                <a:sym typeface="Arial"/>
              </a:rPr>
              <a:t>D</a:t>
            </a:r>
            <a:r>
              <a:rPr lang="en-US" sz="4000" b="1" i="0" u="none" strike="noStrike" cap="none" baseline="0" dirty="0" smtClean="0">
                <a:solidFill>
                  <a:srgbClr val="000000"/>
                </a:solidFill>
                <a:ea typeface="Arial"/>
                <a:cs typeface="Arial"/>
                <a:sym typeface="Arial"/>
              </a:rPr>
              <a:t>uring ELD</a:t>
            </a:r>
            <a:br>
              <a:rPr lang="en-US" sz="4000" b="1" i="0" u="none" strike="noStrike" cap="none" baseline="0" dirty="0" smtClean="0">
                <a:solidFill>
                  <a:srgbClr val="000000"/>
                </a:solidFill>
                <a:ea typeface="Arial"/>
                <a:cs typeface="Arial"/>
                <a:sym typeface="Arial"/>
              </a:rPr>
            </a:br>
            <a:endParaRPr lang="en-US" sz="4000" b="1" i="0" u="none" strike="noStrike" cap="none" baseline="0" dirty="0">
              <a:solidFill>
                <a:srgbClr val="000000"/>
              </a:solidFill>
              <a:ea typeface="Arial"/>
              <a:cs typeface="Arial"/>
              <a:sym typeface="Arial"/>
            </a:endParaRPr>
          </a:p>
        </p:txBody>
      </p:sp>
      <p:cxnSp>
        <p:nvCxnSpPr>
          <p:cNvPr id="141" name="Shape 141"/>
          <p:cNvCxnSpPr/>
          <p:nvPr/>
        </p:nvCxnSpPr>
        <p:spPr>
          <a:xfrm>
            <a:off x="1063061" y="1693706"/>
            <a:ext cx="6907211" cy="0"/>
          </a:xfrm>
          <a:prstGeom prst="straightConnector1">
            <a:avLst/>
          </a:prstGeom>
          <a:noFill/>
          <a:ln w="25400" cap="flat" cmpd="sng">
            <a:solidFill>
              <a:schemeClr val="accent1"/>
            </a:solidFill>
            <a:prstDash val="solid"/>
            <a:miter/>
            <a:headEnd type="none" w="med" len="med"/>
            <a:tailEnd type="none" w="med" len="med"/>
          </a:ln>
        </p:spPr>
      </p:cxnSp>
      <p:sp>
        <p:nvSpPr>
          <p:cNvPr id="142" name="Shape 142"/>
          <p:cNvSpPr txBox="1"/>
          <p:nvPr/>
        </p:nvSpPr>
        <p:spPr>
          <a:xfrm>
            <a:off x="130024" y="1781266"/>
            <a:ext cx="8994928" cy="5589626"/>
          </a:xfrm>
          <a:prstGeom prst="rect">
            <a:avLst/>
          </a:prstGeom>
          <a:noFill/>
          <a:ln>
            <a:noFill/>
          </a:ln>
        </p:spPr>
        <p:txBody>
          <a:bodyPr lIns="91425" tIns="45700" rIns="91425" bIns="45700" anchor="t" anchorCtr="0">
            <a:noAutofit/>
          </a:bodyPr>
          <a:lstStyle/>
          <a:p>
            <a:r>
              <a:rPr lang="en-US" sz="2600" b="1" dirty="0" smtClean="0">
                <a:latin typeface="Century Gothic" charset="0"/>
                <a:ea typeface="Century Gothic" charset="0"/>
                <a:cs typeface="Century Gothic" charset="0"/>
              </a:rPr>
              <a:t>What are specific </a:t>
            </a:r>
            <a:r>
              <a:rPr lang="en-US" sz="2600" b="1" dirty="0">
                <a:latin typeface="Century Gothic" charset="0"/>
                <a:ea typeface="Century Gothic" charset="0"/>
                <a:cs typeface="Century Gothic" charset="0"/>
              </a:rPr>
              <a:t>elements of effective instruction or guiding principles of learning </a:t>
            </a:r>
            <a:r>
              <a:rPr lang="en-US" sz="2600" b="1" dirty="0" smtClean="0">
                <a:latin typeface="Century Gothic" charset="0"/>
                <a:ea typeface="Century Gothic" charset="0"/>
                <a:cs typeface="Century Gothic" charset="0"/>
              </a:rPr>
              <a:t>in ELD instruction?</a:t>
            </a:r>
            <a:endParaRPr lang="en-US" sz="2600" b="1" dirty="0">
              <a:latin typeface="Century Gothic" charset="0"/>
              <a:ea typeface="Century Gothic" charset="0"/>
              <a:cs typeface="Century Gothic" charset="0"/>
            </a:endParaRPr>
          </a:p>
          <a:p>
            <a:r>
              <a:rPr lang="en-US" sz="2600" b="1" dirty="0">
                <a:latin typeface="Century Gothic" charset="0"/>
                <a:ea typeface="Century Gothic" charset="0"/>
                <a:cs typeface="Century Gothic" charset="0"/>
              </a:rPr>
              <a:t> </a:t>
            </a:r>
          </a:p>
          <a:p>
            <a:r>
              <a:rPr lang="en-US" sz="2600" b="1" dirty="0" smtClean="0">
                <a:latin typeface="Century Gothic" charset="0"/>
                <a:ea typeface="Century Gothic" charset="0"/>
                <a:cs typeface="Century Gothic" charset="0"/>
              </a:rPr>
              <a:t>What are explicit </a:t>
            </a:r>
            <a:r>
              <a:rPr lang="en-US" sz="2600" b="1" dirty="0">
                <a:latin typeface="Century Gothic" charset="0"/>
                <a:ea typeface="Century Gothic" charset="0"/>
                <a:cs typeface="Century Gothic" charset="0"/>
              </a:rPr>
              <a:t>teacher or student behaviors </a:t>
            </a:r>
            <a:r>
              <a:rPr lang="en-US" sz="2600" b="1" dirty="0" smtClean="0">
                <a:latin typeface="Century Gothic" charset="0"/>
                <a:ea typeface="Century Gothic" charset="0"/>
                <a:cs typeface="Century Gothic" charset="0"/>
              </a:rPr>
              <a:t>that are called out in our Designated ELD </a:t>
            </a:r>
            <a:r>
              <a:rPr lang="en-US" sz="2600" b="1" dirty="0">
                <a:latin typeface="Century Gothic" charset="0"/>
                <a:ea typeface="Century Gothic" charset="0"/>
                <a:cs typeface="Century Gothic" charset="0"/>
              </a:rPr>
              <a:t>F</a:t>
            </a:r>
            <a:r>
              <a:rPr lang="en-US" sz="2600" b="1" dirty="0" smtClean="0">
                <a:latin typeface="Century Gothic" charset="0"/>
                <a:ea typeface="Century Gothic" charset="0"/>
                <a:cs typeface="Century Gothic" charset="0"/>
              </a:rPr>
              <a:t>rame of Practice?</a:t>
            </a:r>
            <a:endParaRPr lang="en-US" sz="2600" b="1" dirty="0">
              <a:latin typeface="Century Gothic" charset="0"/>
              <a:ea typeface="Century Gothic" charset="0"/>
              <a:cs typeface="Century Gothic" charset="0"/>
            </a:endParaRPr>
          </a:p>
          <a:p>
            <a:r>
              <a:rPr lang="en-US" sz="2600" b="1" dirty="0">
                <a:latin typeface="Century Gothic" charset="0"/>
                <a:ea typeface="Century Gothic" charset="0"/>
                <a:cs typeface="Century Gothic" charset="0"/>
              </a:rPr>
              <a:t> </a:t>
            </a:r>
          </a:p>
          <a:p>
            <a:r>
              <a:rPr lang="en-US" sz="2600" b="1" dirty="0" smtClean="0">
                <a:latin typeface="Century Gothic" charset="0"/>
                <a:ea typeface="Century Gothic" charset="0"/>
                <a:cs typeface="Century Gothic" charset="0"/>
              </a:rPr>
              <a:t>What is observable </a:t>
            </a:r>
            <a:r>
              <a:rPr lang="en-US" sz="2600" b="1" dirty="0">
                <a:latin typeface="Century Gothic" charset="0"/>
                <a:ea typeface="Century Gothic" charset="0"/>
                <a:cs typeface="Century Gothic" charset="0"/>
              </a:rPr>
              <a:t>evidence of teaching and </a:t>
            </a:r>
            <a:r>
              <a:rPr lang="en-US" sz="2600" b="1" dirty="0" smtClean="0">
                <a:latin typeface="Century Gothic" charset="0"/>
                <a:ea typeface="Century Gothic" charset="0"/>
                <a:cs typeface="Century Gothic" charset="0"/>
              </a:rPr>
              <a:t>learning during ELD? (i.e. instructional </a:t>
            </a:r>
            <a:r>
              <a:rPr lang="en-US" sz="2600" b="1" dirty="0">
                <a:latin typeface="Century Gothic" charset="0"/>
                <a:ea typeface="Century Gothic" charset="0"/>
                <a:cs typeface="Century Gothic" charset="0"/>
              </a:rPr>
              <a:t>strategies, learning activities, behavioral outcomes, artifacts, routines, </a:t>
            </a:r>
            <a:r>
              <a:rPr lang="en-US" sz="2600" b="1" dirty="0" smtClean="0">
                <a:latin typeface="Century Gothic" charset="0"/>
                <a:ea typeface="Century Gothic" charset="0"/>
                <a:cs typeface="Century Gothic" charset="0"/>
              </a:rPr>
              <a:t>practices) </a:t>
            </a:r>
            <a:endParaRPr lang="en-US" sz="2600" b="1" dirty="0">
              <a:latin typeface="Century Gothic" charset="0"/>
              <a:ea typeface="Century Gothic" charset="0"/>
              <a:cs typeface="Century Gothic" charset="0"/>
            </a:endParaRPr>
          </a:p>
        </p:txBody>
      </p:sp>
      <p:sp>
        <p:nvSpPr>
          <p:cNvPr id="2" name="Rectangle 1"/>
          <p:cNvSpPr/>
          <p:nvPr/>
        </p:nvSpPr>
        <p:spPr>
          <a:xfrm rot="20080421">
            <a:off x="-101271" y="233679"/>
            <a:ext cx="2328657" cy="646331"/>
          </a:xfrm>
          <a:prstGeom prst="rect">
            <a:avLst/>
          </a:prstGeom>
          <a:noFill/>
        </p:spPr>
        <p:txBody>
          <a:bodyPr wrap="none" lIns="91440" tIns="45720" rIns="91440" bIns="45720">
            <a:spAutoFit/>
          </a:bodyPr>
          <a:lstStyle/>
          <a:p>
            <a:pPr algn="ctr"/>
            <a:r>
              <a:rPr lang="en-US" sz="3600" b="1" i="0" u="none" strike="noStrike" cap="none" baseline="0" dirty="0" smtClean="0">
                <a:solidFill>
                  <a:srgbClr val="FF0000"/>
                </a:solidFill>
                <a:ea typeface="Arial"/>
                <a:cs typeface="Arial"/>
                <a:sym typeface="Arial"/>
              </a:rPr>
              <a:t>Brainstorm</a:t>
            </a:r>
            <a:endParaRPr lang="en-US" sz="36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67482251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364250" y="769440"/>
            <a:ext cx="6233209" cy="5885729"/>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762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chemeClr val="tx1"/>
              </a:solidFill>
            </a:endParaRPr>
          </a:p>
        </p:txBody>
      </p:sp>
      <p:sp>
        <p:nvSpPr>
          <p:cNvPr id="3" name="Oval 2"/>
          <p:cNvSpPr/>
          <p:nvPr/>
        </p:nvSpPr>
        <p:spPr>
          <a:xfrm>
            <a:off x="3181295" y="2669034"/>
            <a:ext cx="2599620" cy="2281100"/>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762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2">
                    <a:lumMod val="60000"/>
                    <a:lumOff val="40000"/>
                  </a:schemeClr>
                </a:solidFill>
              </a:rPr>
              <a:t>What we</a:t>
            </a:r>
          </a:p>
          <a:p>
            <a:pPr algn="ctr"/>
            <a:r>
              <a:rPr lang="en-US" sz="2800" b="1" dirty="0" smtClean="0">
                <a:solidFill>
                  <a:schemeClr val="tx2">
                    <a:lumMod val="60000"/>
                    <a:lumOff val="40000"/>
                  </a:schemeClr>
                </a:solidFill>
              </a:rPr>
              <a:t>want to observe during ELD</a:t>
            </a:r>
            <a:endParaRPr lang="en-US" sz="2800" b="1" dirty="0">
              <a:solidFill>
                <a:schemeClr val="tx2">
                  <a:lumMod val="60000"/>
                  <a:lumOff val="40000"/>
                </a:schemeClr>
              </a:solidFill>
            </a:endParaRPr>
          </a:p>
        </p:txBody>
      </p:sp>
      <p:sp>
        <p:nvSpPr>
          <p:cNvPr id="4" name="Rectangle 3"/>
          <p:cNvSpPr/>
          <p:nvPr/>
        </p:nvSpPr>
        <p:spPr>
          <a:xfrm>
            <a:off x="663856" y="0"/>
            <a:ext cx="6970628" cy="769441"/>
          </a:xfrm>
          <a:prstGeom prst="rect">
            <a:avLst/>
          </a:prstGeom>
        </p:spPr>
        <p:txBody>
          <a:bodyPr wrap="none">
            <a:spAutoFit/>
          </a:bodyPr>
          <a:lstStyle/>
          <a:p>
            <a:pPr algn="ctr"/>
            <a:r>
              <a:rPr lang="en-US" sz="4400" dirty="0"/>
              <a:t>http://</a:t>
            </a:r>
            <a:r>
              <a:rPr lang="en-US" sz="4400" dirty="0" err="1"/>
              <a:t>tiny.cc</a:t>
            </a:r>
            <a:r>
              <a:rPr lang="en-US" sz="4400" dirty="0"/>
              <a:t>/</a:t>
            </a:r>
            <a:r>
              <a:rPr lang="en-US" sz="4400" dirty="0" err="1"/>
              <a:t>ldw-eldpractice</a:t>
            </a:r>
            <a:endParaRPr lang="en-US" sz="4400" dirty="0"/>
          </a:p>
        </p:txBody>
      </p:sp>
    </p:spTree>
    <p:extLst>
      <p:ext uri="{BB962C8B-B14F-4D97-AF65-F5344CB8AC3E}">
        <p14:creationId xmlns:p14="http://schemas.microsoft.com/office/powerpoint/2010/main" val="5276592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19465"/>
            <a:ext cx="7772400" cy="1470025"/>
          </a:xfrm>
        </p:spPr>
        <p:txBody>
          <a:bodyPr>
            <a:noAutofit/>
          </a:bodyPr>
          <a:lstStyle/>
          <a:p>
            <a:r>
              <a:rPr lang="en-US" sz="4800" b="1" dirty="0" smtClean="0">
                <a:solidFill>
                  <a:srgbClr val="3366FF"/>
                </a:solidFill>
              </a:rPr>
              <a:t>MMED’s </a:t>
            </a:r>
            <a:br>
              <a:rPr lang="en-US" sz="4800" b="1" dirty="0" smtClean="0">
                <a:solidFill>
                  <a:srgbClr val="3366FF"/>
                </a:solidFill>
              </a:rPr>
            </a:br>
            <a:r>
              <a:rPr lang="en-US" sz="4800" b="1" dirty="0" smtClean="0">
                <a:solidFill>
                  <a:srgbClr val="3366FF"/>
                </a:solidFill>
              </a:rPr>
              <a:t>Comprehensive ELD </a:t>
            </a:r>
            <a:br>
              <a:rPr lang="en-US" sz="4800" b="1" dirty="0" smtClean="0">
                <a:solidFill>
                  <a:srgbClr val="3366FF"/>
                </a:solidFill>
              </a:rPr>
            </a:br>
            <a:r>
              <a:rPr lang="en-US" sz="4800" b="1" dirty="0" smtClean="0">
                <a:solidFill>
                  <a:srgbClr val="3366FF"/>
                </a:solidFill>
              </a:rPr>
              <a:t>Observation Tool</a:t>
            </a:r>
            <a:br>
              <a:rPr lang="en-US" sz="4800" b="1" dirty="0" smtClean="0">
                <a:solidFill>
                  <a:srgbClr val="3366FF"/>
                </a:solidFill>
              </a:rPr>
            </a:br>
            <a:endParaRPr lang="en-US" sz="4800" b="1" dirty="0">
              <a:solidFill>
                <a:srgbClr val="3366FF"/>
              </a:solidFill>
            </a:endParaRPr>
          </a:p>
        </p:txBody>
      </p:sp>
      <p:pic>
        <p:nvPicPr>
          <p:cNvPr id="5" name="Picture 4" descr="picture 2015-10-30 at 12.24.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69052">
            <a:off x="1075852" y="628342"/>
            <a:ext cx="1923983" cy="3178344"/>
          </a:xfrm>
          <a:prstGeom prst="rect">
            <a:avLst/>
          </a:prstGeom>
        </p:spPr>
      </p:pic>
      <p:pic>
        <p:nvPicPr>
          <p:cNvPr id="6" name="Picture 5" descr="picture 2015-10-30 at 12.24.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54859">
            <a:off x="6025163" y="683561"/>
            <a:ext cx="2117605" cy="3474519"/>
          </a:xfrm>
          <a:prstGeom prst="rect">
            <a:avLst/>
          </a:prstGeom>
        </p:spPr>
      </p:pic>
      <p:sp>
        <p:nvSpPr>
          <p:cNvPr id="7" name="Title 1"/>
          <p:cNvSpPr txBox="1">
            <a:spLocks/>
          </p:cNvSpPr>
          <p:nvPr/>
        </p:nvSpPr>
        <p:spPr>
          <a:xfrm>
            <a:off x="685800" y="1581553"/>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rgbClr val="3366FF"/>
                </a:solidFill>
              </a:rPr>
              <a:t>Let’s Connect</a:t>
            </a:r>
          </a:p>
          <a:p>
            <a:r>
              <a:rPr lang="en-US" sz="4800" dirty="0" smtClean="0">
                <a:solidFill>
                  <a:srgbClr val="3366FF"/>
                </a:solidFill>
              </a:rPr>
              <a:t>What We</a:t>
            </a:r>
          </a:p>
          <a:p>
            <a:r>
              <a:rPr lang="en-US" sz="4800" dirty="0" smtClean="0">
                <a:solidFill>
                  <a:srgbClr val="3366FF"/>
                </a:solidFill>
              </a:rPr>
              <a:t>Discussed </a:t>
            </a:r>
          </a:p>
          <a:p>
            <a:r>
              <a:rPr lang="en-US" sz="4800" dirty="0" smtClean="0">
                <a:solidFill>
                  <a:srgbClr val="3366FF"/>
                </a:solidFill>
              </a:rPr>
              <a:t>with</a:t>
            </a:r>
            <a:endParaRPr lang="en-US" sz="4800" dirty="0">
              <a:solidFill>
                <a:srgbClr val="3366FF"/>
              </a:solidFill>
            </a:endParaRPr>
          </a:p>
        </p:txBody>
      </p:sp>
    </p:spTree>
    <p:extLst>
      <p:ext uri="{BB962C8B-B14F-4D97-AF65-F5344CB8AC3E}">
        <p14:creationId xmlns:p14="http://schemas.microsoft.com/office/powerpoint/2010/main" val="40113717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 2015-10-30 at 11.09.04 AM.png"/>
          <p:cNvPicPr>
            <a:picLocks noGrp="1" noChangeAspect="1"/>
          </p:cNvPicPr>
          <p:nvPr>
            <p:ph idx="1"/>
          </p:nvPr>
        </p:nvPicPr>
        <p:blipFill>
          <a:blip r:embed="rId2">
            <a:extLst>
              <a:ext uri="{28A0092B-C50C-407E-A947-70E740481C1C}">
                <a14:useLocalDpi xmlns:a14="http://schemas.microsoft.com/office/drawing/2010/main" val="0"/>
              </a:ext>
            </a:extLst>
          </a:blip>
          <a:srcRect l="-20532" r="-20532"/>
          <a:stretch>
            <a:fillRect/>
          </a:stretch>
        </p:blipFill>
        <p:spPr>
          <a:xfrm>
            <a:off x="-1982110" y="-284163"/>
            <a:ext cx="12986660" cy="7142163"/>
          </a:xfrm>
        </p:spPr>
      </p:pic>
      <p:pic>
        <p:nvPicPr>
          <p:cNvPr id="2" name="Picture 1" descr="picture 2016-01-19 at 5.51.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4163"/>
            <a:ext cx="5989466" cy="7142164"/>
          </a:xfrm>
          <a:prstGeom prst="rect">
            <a:avLst/>
          </a:prstGeom>
        </p:spPr>
      </p:pic>
      <p:sp>
        <p:nvSpPr>
          <p:cNvPr id="5" name="Right Arrow 4"/>
          <p:cNvSpPr/>
          <p:nvPr/>
        </p:nvSpPr>
        <p:spPr>
          <a:xfrm rot="12377866">
            <a:off x="2314137" y="507700"/>
            <a:ext cx="1230923" cy="5388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rot="10800000">
            <a:off x="2258465" y="439770"/>
            <a:ext cx="1230923" cy="85158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rot="9369012">
            <a:off x="2546066" y="5004899"/>
            <a:ext cx="1230923" cy="5388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366141" y="5308457"/>
            <a:ext cx="1587606" cy="523220"/>
          </a:xfrm>
          <a:prstGeom prst="rect">
            <a:avLst/>
          </a:prstGeom>
          <a:noFill/>
        </p:spPr>
        <p:txBody>
          <a:bodyPr wrap="square" rtlCol="0">
            <a:spAutoFit/>
          </a:bodyPr>
          <a:lstStyle/>
          <a:p>
            <a:r>
              <a:rPr lang="en-US" sz="2800" b="1" dirty="0"/>
              <a:t>f</a:t>
            </a:r>
            <a:r>
              <a:rPr lang="en-US" sz="2800" b="1" dirty="0" smtClean="0"/>
              <a:t>or self</a:t>
            </a:r>
            <a:endParaRPr lang="en-US" sz="2800" b="1" dirty="0"/>
          </a:p>
        </p:txBody>
      </p:sp>
    </p:spTree>
    <p:extLst>
      <p:ext uri="{BB962C8B-B14F-4D97-AF65-F5344CB8AC3E}">
        <p14:creationId xmlns:p14="http://schemas.microsoft.com/office/powerpoint/2010/main" val="9531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ssolve">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1" nodeType="clickEffect">
                                  <p:stCondLst>
                                    <p:cond delay="0"/>
                                  </p:stCondLst>
                                  <p:childTnLst>
                                    <p:animEffect transition="out" filter="dissolv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dissolv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P spid="8" grpId="1" animBg="1"/>
      <p:bldP spid="3" grpId="0"/>
      <p:bldP spid="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2016-01-19 at 5.57.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233" y="365368"/>
            <a:ext cx="8879767" cy="4760067"/>
          </a:xfrm>
          <a:prstGeom prst="rect">
            <a:avLst/>
          </a:prstGeom>
        </p:spPr>
      </p:pic>
      <p:cxnSp>
        <p:nvCxnSpPr>
          <p:cNvPr id="6" name="Straight Connector 5"/>
          <p:cNvCxnSpPr/>
          <p:nvPr/>
        </p:nvCxnSpPr>
        <p:spPr>
          <a:xfrm>
            <a:off x="264233" y="5125435"/>
            <a:ext cx="870392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13" name="Picture 12" descr="picture 2016-01-19 at 5.58.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232" y="1037011"/>
            <a:ext cx="8879767" cy="5708421"/>
          </a:xfrm>
          <a:prstGeom prst="rect">
            <a:avLst/>
          </a:prstGeom>
        </p:spPr>
      </p:pic>
    </p:spTree>
    <p:extLst>
      <p:ext uri="{BB962C8B-B14F-4D97-AF65-F5344CB8AC3E}">
        <p14:creationId xmlns:p14="http://schemas.microsoft.com/office/powerpoint/2010/main" val="1795323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0.70"/>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1164" y="274637"/>
            <a:ext cx="3216990" cy="6290285"/>
          </a:xfrm>
        </p:spPr>
        <p:txBody>
          <a:bodyPr>
            <a:normAutofit/>
          </a:bodyPr>
          <a:lstStyle/>
          <a:p>
            <a:r>
              <a:rPr lang="en-US" sz="3600" dirty="0" smtClean="0">
                <a:solidFill>
                  <a:srgbClr val="0000FF"/>
                </a:solidFill>
              </a:rPr>
              <a:t>Consider what we surfaced regarding what we want to observe during ELD and where there is a direct connection to the Student Vital Actions.</a:t>
            </a:r>
            <a:endParaRPr lang="en-US" sz="3600" dirty="0">
              <a:solidFill>
                <a:srgbClr val="0000FF"/>
              </a:solidFill>
            </a:endParaRPr>
          </a:p>
        </p:txBody>
      </p:sp>
      <p:pic>
        <p:nvPicPr>
          <p:cNvPr id="3" name="Picture 2" descr="picture 2016-01-19 at 5.51.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51164" cy="6858000"/>
          </a:xfrm>
          <a:prstGeom prst="rect">
            <a:avLst/>
          </a:prstGeom>
        </p:spPr>
      </p:pic>
    </p:spTree>
    <p:extLst>
      <p:ext uri="{BB962C8B-B14F-4D97-AF65-F5344CB8AC3E}">
        <p14:creationId xmlns:p14="http://schemas.microsoft.com/office/powerpoint/2010/main" val="7651296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Everywhere – Status Check</a:t>
            </a:r>
            <a:endParaRPr lang="en-US" dirty="0"/>
          </a:p>
        </p:txBody>
      </p:sp>
      <p:pic>
        <p:nvPicPr>
          <p:cNvPr id="6" name="Content Placeholder 5" descr="picture 2016-01-27 at 8.05.18 PM.png"/>
          <p:cNvPicPr>
            <a:picLocks noGrp="1" noChangeAspect="1"/>
          </p:cNvPicPr>
          <p:nvPr>
            <p:ph idx="1"/>
          </p:nvPr>
        </p:nvPicPr>
        <p:blipFill>
          <a:blip r:embed="rId3">
            <a:extLst>
              <a:ext uri="{28A0092B-C50C-407E-A947-70E740481C1C}">
                <a14:useLocalDpi xmlns:a14="http://schemas.microsoft.com/office/drawing/2010/main" val="0"/>
              </a:ext>
            </a:extLst>
          </a:blip>
          <a:srcRect l="-18875" r="-18875"/>
          <a:stretch>
            <a:fillRect/>
          </a:stretch>
        </p:blipFill>
        <p:spPr/>
      </p:pic>
    </p:spTree>
    <p:extLst>
      <p:ext uri="{BB962C8B-B14F-4D97-AF65-F5344CB8AC3E}">
        <p14:creationId xmlns:p14="http://schemas.microsoft.com/office/powerpoint/2010/main" val="99868294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 2015-10-30 at 11.09.04 AM.png"/>
          <p:cNvPicPr>
            <a:picLocks noGrp="1" noChangeAspect="1"/>
          </p:cNvPicPr>
          <p:nvPr>
            <p:ph idx="1"/>
          </p:nvPr>
        </p:nvPicPr>
        <p:blipFill>
          <a:blip r:embed="rId2">
            <a:extLst>
              <a:ext uri="{28A0092B-C50C-407E-A947-70E740481C1C}">
                <a14:useLocalDpi xmlns:a14="http://schemas.microsoft.com/office/drawing/2010/main" val="0"/>
              </a:ext>
            </a:extLst>
          </a:blip>
          <a:srcRect l="-20532" r="-20532"/>
          <a:stretch>
            <a:fillRect/>
          </a:stretch>
        </p:blipFill>
        <p:spPr>
          <a:xfrm>
            <a:off x="-1982110" y="-284163"/>
            <a:ext cx="12986660" cy="7142163"/>
          </a:xfrm>
        </p:spPr>
      </p:pic>
    </p:spTree>
    <p:extLst>
      <p:ext uri="{BB962C8B-B14F-4D97-AF65-F5344CB8AC3E}">
        <p14:creationId xmlns:p14="http://schemas.microsoft.com/office/powerpoint/2010/main" val="111462131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Thoughts About Use of the Observation </a:t>
            </a:r>
            <a:r>
              <a:rPr lang="en-US" dirty="0" smtClean="0"/>
              <a:t>Tool (by Administrators)</a:t>
            </a:r>
            <a:endParaRPr lang="en-US" dirty="0"/>
          </a:p>
        </p:txBody>
      </p:sp>
      <p:sp>
        <p:nvSpPr>
          <p:cNvPr id="3" name="Content Placeholder 2"/>
          <p:cNvSpPr>
            <a:spLocks noGrp="1"/>
          </p:cNvSpPr>
          <p:nvPr>
            <p:ph idx="1"/>
          </p:nvPr>
        </p:nvSpPr>
        <p:spPr>
          <a:xfrm>
            <a:off x="164122" y="1600200"/>
            <a:ext cx="8804031" cy="4936067"/>
          </a:xfrm>
        </p:spPr>
        <p:txBody>
          <a:bodyPr>
            <a:normAutofit/>
          </a:bodyPr>
          <a:lstStyle/>
          <a:p>
            <a:r>
              <a:rPr lang="en-US" i="1" dirty="0"/>
              <a:t>Record student and teacher language that provides evidence regarding student vital actions</a:t>
            </a:r>
          </a:p>
          <a:p>
            <a:r>
              <a:rPr lang="en-US" i="1" dirty="0" smtClean="0"/>
              <a:t>Check off student vital actions that were observed</a:t>
            </a:r>
          </a:p>
          <a:p>
            <a:r>
              <a:rPr lang="en-US" i="1" dirty="0" smtClean="0"/>
              <a:t>Align actionable feedback to the student vital actions and/or the ELD Standards</a:t>
            </a:r>
          </a:p>
          <a:p>
            <a:r>
              <a:rPr lang="en-US" i="1" dirty="0" smtClean="0"/>
              <a:t>Possibly predetermine which student vital action(s) you will be looking for during observations</a:t>
            </a:r>
          </a:p>
        </p:txBody>
      </p:sp>
    </p:spTree>
    <p:extLst>
      <p:ext uri="{BB962C8B-B14F-4D97-AF65-F5344CB8AC3E}">
        <p14:creationId xmlns:p14="http://schemas.microsoft.com/office/powerpoint/2010/main" val="3916933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739" t="1436" r="1979"/>
          <a:stretch/>
        </p:blipFill>
        <p:spPr bwMode="auto">
          <a:xfrm rot="1123542">
            <a:off x="6762901" y="3240200"/>
            <a:ext cx="1900919" cy="2406476"/>
          </a:xfrm>
          <a:prstGeom prst="rect">
            <a:avLst/>
          </a:prstGeom>
          <a:ln w="28575" cap="sq" cmpd="sng">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5" name="Picture 4" descr="picture 2015-10-19 at 8.49.0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7245" y="2214345"/>
            <a:ext cx="3598649" cy="2746337"/>
          </a:xfrm>
          <a:prstGeom prst="rect">
            <a:avLst/>
          </a:prstGeom>
        </p:spPr>
      </p:pic>
      <p:pic>
        <p:nvPicPr>
          <p:cNvPr id="6" name="Picture 5" descr="picture 2015-10-19 at 9.03.42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069718">
            <a:off x="465529" y="3057412"/>
            <a:ext cx="1906898" cy="2544128"/>
          </a:xfrm>
          <a:prstGeom prst="rect">
            <a:avLst/>
          </a:prstGeom>
        </p:spPr>
      </p:pic>
      <p:sp>
        <p:nvSpPr>
          <p:cNvPr id="7" name="Title 1"/>
          <p:cNvSpPr txBox="1">
            <a:spLocks/>
          </p:cNvSpPr>
          <p:nvPr/>
        </p:nvSpPr>
        <p:spPr>
          <a:xfrm>
            <a:off x="344250" y="-415968"/>
            <a:ext cx="8655544"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rgbClr val="0000FF"/>
                </a:solidFill>
              </a:rPr>
              <a:t/>
            </a:r>
            <a:br>
              <a:rPr lang="en-US" sz="5400" b="1" dirty="0" smtClean="0">
                <a:solidFill>
                  <a:srgbClr val="0000FF"/>
                </a:solidFill>
              </a:rPr>
            </a:br>
            <a:r>
              <a:rPr lang="en-US" sz="5400" b="1" dirty="0" smtClean="0">
                <a:solidFill>
                  <a:srgbClr val="0000FF"/>
                </a:solidFill>
              </a:rPr>
              <a:t/>
            </a:r>
            <a:br>
              <a:rPr lang="en-US" sz="5400" b="1" dirty="0" smtClean="0">
                <a:solidFill>
                  <a:srgbClr val="0000FF"/>
                </a:solidFill>
              </a:rPr>
            </a:br>
            <a:r>
              <a:rPr lang="en-US" sz="4800" i="1" dirty="0" smtClean="0">
                <a:solidFill>
                  <a:srgbClr val="0000FF"/>
                </a:solidFill>
              </a:rPr>
              <a:t>As we continue to learn about</a:t>
            </a:r>
          </a:p>
          <a:p>
            <a:r>
              <a:rPr lang="en-US" sz="4800" i="1" dirty="0" smtClean="0">
                <a:solidFill>
                  <a:srgbClr val="0000FF"/>
                </a:solidFill>
              </a:rPr>
              <a:t>Designated ELD instruction</a:t>
            </a:r>
          </a:p>
          <a:p>
            <a:r>
              <a:rPr lang="en-US" sz="4800" i="1" dirty="0">
                <a:solidFill>
                  <a:srgbClr val="0000FF"/>
                </a:solidFill>
              </a:rPr>
              <a:t>b</a:t>
            </a:r>
            <a:r>
              <a:rPr lang="en-US" sz="4800" i="1" dirty="0" smtClean="0">
                <a:solidFill>
                  <a:srgbClr val="0000FF"/>
                </a:solidFill>
              </a:rPr>
              <a:t>ased on the Frame of Practice,</a:t>
            </a:r>
            <a:endParaRPr lang="en-US" sz="4800" i="1" dirty="0">
              <a:solidFill>
                <a:srgbClr val="0000FF"/>
              </a:solidFill>
            </a:endParaRPr>
          </a:p>
        </p:txBody>
      </p:sp>
      <p:sp>
        <p:nvSpPr>
          <p:cNvPr id="8" name="Title 1"/>
          <p:cNvSpPr txBox="1">
            <a:spLocks/>
          </p:cNvSpPr>
          <p:nvPr/>
        </p:nvSpPr>
        <p:spPr>
          <a:xfrm>
            <a:off x="344250" y="4225669"/>
            <a:ext cx="8655544"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dirty="0" smtClean="0">
                <a:solidFill>
                  <a:srgbClr val="0000FF"/>
                </a:solidFill>
              </a:rPr>
              <a:t/>
            </a:r>
            <a:br>
              <a:rPr lang="en-US" sz="5400" b="1" dirty="0" smtClean="0">
                <a:solidFill>
                  <a:srgbClr val="0000FF"/>
                </a:solidFill>
              </a:rPr>
            </a:br>
            <a:r>
              <a:rPr lang="en-US" sz="5400" b="1" dirty="0" smtClean="0">
                <a:solidFill>
                  <a:srgbClr val="0000FF"/>
                </a:solidFill>
              </a:rPr>
              <a:t/>
            </a:r>
            <a:br>
              <a:rPr lang="en-US" sz="5400" b="1" dirty="0" smtClean="0">
                <a:solidFill>
                  <a:srgbClr val="0000FF"/>
                </a:solidFill>
              </a:rPr>
            </a:br>
            <a:r>
              <a:rPr lang="en-US" sz="4800" i="1" dirty="0">
                <a:solidFill>
                  <a:srgbClr val="0000FF"/>
                </a:solidFill>
              </a:rPr>
              <a:t>k</a:t>
            </a:r>
            <a:r>
              <a:rPr lang="en-US" sz="4800" i="1" dirty="0" smtClean="0">
                <a:solidFill>
                  <a:srgbClr val="0000FF"/>
                </a:solidFill>
              </a:rPr>
              <a:t>eep the </a:t>
            </a:r>
          </a:p>
          <a:p>
            <a:r>
              <a:rPr lang="en-US" sz="4800" b="1" i="1" dirty="0" smtClean="0">
                <a:solidFill>
                  <a:srgbClr val="0000FF"/>
                </a:solidFill>
              </a:rPr>
              <a:t>Student Vital Actions </a:t>
            </a:r>
          </a:p>
          <a:p>
            <a:r>
              <a:rPr lang="en-US" sz="4800" i="1" dirty="0" smtClean="0">
                <a:solidFill>
                  <a:srgbClr val="0000FF"/>
                </a:solidFill>
              </a:rPr>
              <a:t>in mind.</a:t>
            </a:r>
            <a:endParaRPr lang="en-US" sz="4800" i="1" dirty="0">
              <a:solidFill>
                <a:srgbClr val="0000FF"/>
              </a:solidFill>
            </a:endParaRPr>
          </a:p>
        </p:txBody>
      </p:sp>
    </p:spTree>
    <p:extLst>
      <p:ext uri="{BB962C8B-B14F-4D97-AF65-F5344CB8AC3E}">
        <p14:creationId xmlns:p14="http://schemas.microsoft.com/office/powerpoint/2010/main" val="33700656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
          <p:cNvPicPr>
            <a:picLocks noChangeAspect="1"/>
          </p:cNvPicPr>
          <p:nvPr/>
        </p:nvPicPr>
        <p:blipFill rotWithShape="1">
          <a:blip r:embed="rId3">
            <a:extLst>
              <a:ext uri="{28A0092B-C50C-407E-A947-70E740481C1C}">
                <a14:useLocalDpi xmlns:a14="http://schemas.microsoft.com/office/drawing/2010/main" val="0"/>
              </a:ext>
            </a:extLst>
          </a:blip>
          <a:srcRect l="2739" t="1436" r="1979"/>
          <a:stretch/>
        </p:blipFill>
        <p:spPr bwMode="auto">
          <a:xfrm>
            <a:off x="304800" y="499343"/>
            <a:ext cx="4644212" cy="5879359"/>
          </a:xfrm>
          <a:prstGeom prst="rect">
            <a:avLst/>
          </a:prstGeom>
          <a:ln w="28575" cap="sq" cmpd="sng">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26978" name="Shape 16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22810" t="48953" r="61720" b="19695"/>
          <a:stretch>
            <a:fillRect/>
          </a:stretch>
        </p:blipFill>
        <p:spPr bwMode="auto">
          <a:xfrm>
            <a:off x="5767203" y="1787844"/>
            <a:ext cx="2514600" cy="3200400"/>
          </a:xfrm>
          <a:prstGeom prst="rect">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1007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pPr eaLnBrk="1" hangingPunct="1"/>
            <a:endParaRPr lang="en-US">
              <a:latin typeface="Calibri" charset="0"/>
            </a:endParaRPr>
          </a:p>
        </p:txBody>
      </p:sp>
      <p:pic>
        <p:nvPicPr>
          <p:cNvPr id="124930" name="Picture 2" descr="picture 2015-03-25 at 4.06.1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714" y="-24896"/>
            <a:ext cx="89804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74121" y="1724554"/>
            <a:ext cx="1833562" cy="369887"/>
          </a:xfrm>
          <a:prstGeom prst="rect">
            <a:avLst/>
          </a:prstGeom>
          <a:solidFill>
            <a:srgbClr val="FFFF00"/>
          </a:solidFill>
          <a:ln w="12700" cap="flat">
            <a:solidFill>
              <a:srgbClr val="FFFF00"/>
            </a:solid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algn="ctr" fontAlgn="auto" latinLnBrk="1" hangingPunct="0">
              <a:spcBef>
                <a:spcPts val="0"/>
              </a:spcBef>
              <a:spcAft>
                <a:spcPts val="0"/>
              </a:spcAft>
              <a:defRPr/>
            </a:pPr>
            <a:r>
              <a:rPr lang="en-US" dirty="0">
                <a:solidFill>
                  <a:srgbClr val="000000"/>
                </a:solidFill>
                <a:latin typeface="Century Gothic"/>
                <a:ea typeface="Calibri"/>
                <a:cs typeface="Century Gothic"/>
                <a:sym typeface="Calibri"/>
              </a:rPr>
              <a:t>Negotiate</a:t>
            </a:r>
          </a:p>
        </p:txBody>
      </p:sp>
      <p:sp>
        <p:nvSpPr>
          <p:cNvPr id="5" name="TextBox 4"/>
          <p:cNvSpPr txBox="1"/>
          <p:nvPr/>
        </p:nvSpPr>
        <p:spPr>
          <a:xfrm>
            <a:off x="3733800" y="-6350"/>
            <a:ext cx="1831975" cy="369888"/>
          </a:xfrm>
          <a:prstGeom prst="rect">
            <a:avLst/>
          </a:prstGeom>
          <a:solidFill>
            <a:srgbClr val="FFFF00"/>
          </a:solidFill>
          <a:ln w="12700" cap="flat">
            <a:solidFill>
              <a:srgbClr val="FFFF00"/>
            </a:solid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algn="ctr" fontAlgn="auto" latinLnBrk="1" hangingPunct="0">
              <a:spcBef>
                <a:spcPts val="0"/>
              </a:spcBef>
              <a:spcAft>
                <a:spcPts val="0"/>
              </a:spcAft>
              <a:defRPr/>
            </a:pPr>
            <a:r>
              <a:rPr lang="en-US" dirty="0">
                <a:solidFill>
                  <a:srgbClr val="000000"/>
                </a:solidFill>
                <a:latin typeface="Century Gothic"/>
                <a:ea typeface="Calibri"/>
                <a:cs typeface="Century Gothic"/>
                <a:sym typeface="Calibri"/>
              </a:rPr>
              <a:t>Create</a:t>
            </a:r>
          </a:p>
        </p:txBody>
      </p:sp>
      <p:sp>
        <p:nvSpPr>
          <p:cNvPr id="6" name="TextBox 5"/>
          <p:cNvSpPr txBox="1"/>
          <p:nvPr/>
        </p:nvSpPr>
        <p:spPr>
          <a:xfrm>
            <a:off x="7950200" y="1692275"/>
            <a:ext cx="1106488" cy="368300"/>
          </a:xfrm>
          <a:prstGeom prst="rect">
            <a:avLst/>
          </a:prstGeom>
          <a:solidFill>
            <a:srgbClr val="FFFF00"/>
          </a:solidFill>
          <a:ln w="12700" cap="flat">
            <a:solidFill>
              <a:srgbClr val="FFFF00"/>
            </a:solid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algn="ctr" fontAlgn="auto" latinLnBrk="1" hangingPunct="0">
              <a:spcBef>
                <a:spcPts val="0"/>
              </a:spcBef>
              <a:spcAft>
                <a:spcPts val="0"/>
              </a:spcAft>
              <a:defRPr/>
            </a:pPr>
            <a:r>
              <a:rPr lang="en-US" dirty="0">
                <a:solidFill>
                  <a:srgbClr val="000000"/>
                </a:solidFill>
                <a:latin typeface="Century Gothic"/>
                <a:ea typeface="Calibri"/>
                <a:cs typeface="Century Gothic"/>
                <a:sym typeface="Calibri"/>
              </a:rPr>
              <a:t>Clarify</a:t>
            </a:r>
          </a:p>
        </p:txBody>
      </p:sp>
      <p:sp>
        <p:nvSpPr>
          <p:cNvPr id="7" name="TextBox 6"/>
          <p:cNvSpPr txBox="1"/>
          <p:nvPr/>
        </p:nvSpPr>
        <p:spPr>
          <a:xfrm>
            <a:off x="3733800" y="3523459"/>
            <a:ext cx="1831975" cy="369887"/>
          </a:xfrm>
          <a:prstGeom prst="rect">
            <a:avLst/>
          </a:prstGeom>
          <a:solidFill>
            <a:srgbClr val="FFFF00"/>
          </a:solidFill>
          <a:ln w="12700" cap="flat">
            <a:solidFill>
              <a:srgbClr val="FFFF00"/>
            </a:solidFill>
            <a:miter lim="400000"/>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algn="ctr" fontAlgn="auto" latinLnBrk="1" hangingPunct="0">
              <a:spcBef>
                <a:spcPts val="0"/>
              </a:spcBef>
              <a:spcAft>
                <a:spcPts val="0"/>
              </a:spcAft>
              <a:defRPr/>
            </a:pPr>
            <a:r>
              <a:rPr lang="en-US" dirty="0">
                <a:solidFill>
                  <a:srgbClr val="000000"/>
                </a:solidFill>
                <a:latin typeface="Century Gothic"/>
                <a:ea typeface="Calibri"/>
                <a:cs typeface="Century Gothic"/>
                <a:sym typeface="Calibri"/>
              </a:rPr>
              <a:t>Fortify/Support</a:t>
            </a:r>
          </a:p>
        </p:txBody>
      </p:sp>
      <p:sp>
        <p:nvSpPr>
          <p:cNvPr id="11" name="TextBox 10"/>
          <p:cNvSpPr txBox="1"/>
          <p:nvPr/>
        </p:nvSpPr>
        <p:spPr>
          <a:xfrm>
            <a:off x="155046" y="128879"/>
            <a:ext cx="2775479" cy="1015661"/>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spcFirstLastPara="1" wrap="square" lIns="45719" tIns="45719" rIns="45719" bIns="45719" spcCol="38100">
            <a:spAutoFit/>
          </a:bodyPr>
          <a:lstStyle/>
          <a:p>
            <a:pPr algn="ctr" fontAlgn="auto" latinLnBrk="1" hangingPunct="0">
              <a:spcBef>
                <a:spcPts val="0"/>
              </a:spcBef>
              <a:spcAft>
                <a:spcPts val="0"/>
              </a:spcAft>
              <a:defRPr/>
            </a:pPr>
            <a:r>
              <a:rPr lang="en-US" sz="2000" b="1" dirty="0" smtClean="0">
                <a:solidFill>
                  <a:srgbClr val="000000"/>
                </a:solidFill>
                <a:latin typeface="Century Gothic"/>
                <a:ea typeface="Calibri"/>
                <a:cs typeface="Century Gothic"/>
                <a:sym typeface="Calibri"/>
              </a:rPr>
              <a:t>Constructive </a:t>
            </a:r>
          </a:p>
          <a:p>
            <a:pPr algn="ctr" fontAlgn="auto" latinLnBrk="1" hangingPunct="0">
              <a:spcBef>
                <a:spcPts val="0"/>
              </a:spcBef>
              <a:spcAft>
                <a:spcPts val="0"/>
              </a:spcAft>
              <a:defRPr/>
            </a:pPr>
            <a:r>
              <a:rPr lang="en-US" sz="2000" b="1" dirty="0" smtClean="0">
                <a:solidFill>
                  <a:srgbClr val="000000"/>
                </a:solidFill>
                <a:latin typeface="Century Gothic"/>
                <a:ea typeface="Calibri"/>
                <a:cs typeface="Century Gothic"/>
                <a:sym typeface="Calibri"/>
              </a:rPr>
              <a:t>Conversation Skills</a:t>
            </a:r>
          </a:p>
          <a:p>
            <a:pPr algn="ctr" fontAlgn="auto" latinLnBrk="1" hangingPunct="0">
              <a:spcBef>
                <a:spcPts val="0"/>
              </a:spcBef>
              <a:spcAft>
                <a:spcPts val="0"/>
              </a:spcAft>
              <a:defRPr/>
            </a:pPr>
            <a:r>
              <a:rPr lang="en-US" sz="2000" b="1" dirty="0" smtClean="0">
                <a:solidFill>
                  <a:srgbClr val="000000"/>
                </a:solidFill>
                <a:latin typeface="Century Gothic"/>
                <a:ea typeface="Calibri"/>
                <a:cs typeface="Century Gothic"/>
                <a:sym typeface="Calibri"/>
              </a:rPr>
              <a:t> Placemat</a:t>
            </a:r>
            <a:endParaRPr lang="en-US" sz="2000" b="1" dirty="0">
              <a:solidFill>
                <a:srgbClr val="000000"/>
              </a:solidFill>
              <a:latin typeface="Century Gothic"/>
              <a:ea typeface="Calibri"/>
              <a:cs typeface="Century Gothic"/>
              <a:sym typeface="Calibri"/>
            </a:endParaRP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739" t="1436" r="1979"/>
          <a:stretch/>
        </p:blipFill>
        <p:spPr bwMode="auto">
          <a:xfrm>
            <a:off x="457200" y="5079774"/>
            <a:ext cx="1384987" cy="1753330"/>
          </a:xfrm>
          <a:prstGeom prst="rect">
            <a:avLst/>
          </a:prstGeom>
          <a:ln w="28575" cap="sq" cmpd="sng">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24935" name="Shape 160"/>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l="22810" t="48953" r="61720" b="19695"/>
          <a:stretch>
            <a:fillRect/>
          </a:stretch>
        </p:blipFill>
        <p:spPr bwMode="auto">
          <a:xfrm>
            <a:off x="1156387" y="4843535"/>
            <a:ext cx="1371600" cy="1828800"/>
          </a:xfrm>
          <a:prstGeom prst="rect">
            <a:avLst/>
          </a:pr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446150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hape 115"/>
          <p:cNvSpPr>
            <a:spLocks noChangeArrowheads="1"/>
          </p:cNvSpPr>
          <p:nvPr/>
        </p:nvSpPr>
        <p:spPr bwMode="auto">
          <a:xfrm>
            <a:off x="5572125" y="6488113"/>
            <a:ext cx="364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p>
            <a:pPr>
              <a:buSzPct val="25000"/>
            </a:pPr>
            <a:r>
              <a:rPr lang="en-US" sz="1800">
                <a:solidFill>
                  <a:srgbClr val="595959"/>
                </a:solidFill>
                <a:latin typeface="Calibri" charset="0"/>
                <a:cs typeface="Calibri" charset="0"/>
                <a:sym typeface="Calibri" charset="0"/>
              </a:rPr>
              <a:t>© Zwiers, O’Hara, &amp; Pritchard (2014)</a:t>
            </a:r>
          </a:p>
        </p:txBody>
      </p:sp>
      <p:pic>
        <p:nvPicPr>
          <p:cNvPr id="6147" name="Shape 11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610600" cy="6400800"/>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grpSp>
        <p:nvGrpSpPr>
          <p:cNvPr id="4" name="Group 3"/>
          <p:cNvGrpSpPr>
            <a:grpSpLocks/>
          </p:cNvGrpSpPr>
          <p:nvPr/>
        </p:nvGrpSpPr>
        <p:grpSpPr bwMode="auto">
          <a:xfrm>
            <a:off x="304800" y="1001713"/>
            <a:ext cx="3035300" cy="5486400"/>
            <a:chOff x="393282" y="990600"/>
            <a:chExt cx="3035718" cy="5486400"/>
          </a:xfrm>
        </p:grpSpPr>
        <p:sp>
          <p:nvSpPr>
            <p:cNvPr id="2" name="Rectangle 1"/>
            <p:cNvSpPr>
              <a:spLocks noChangeArrowheads="1"/>
            </p:cNvSpPr>
            <p:nvPr/>
          </p:nvSpPr>
          <p:spPr bwMode="auto">
            <a:xfrm>
              <a:off x="393282" y="990600"/>
              <a:ext cx="3035718" cy="5486400"/>
            </a:xfrm>
            <a:prstGeom prst="rect">
              <a:avLst/>
            </a:prstGeom>
            <a:solidFill>
              <a:srgbClr val="FF0000">
                <a:alpha val="23921"/>
              </a:srgbClr>
            </a:solidFill>
            <a:ln w="38100">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kern="0" dirty="0">
                <a:solidFill>
                  <a:schemeClr val="lt1"/>
                </a:solidFill>
                <a:latin typeface="Century Gothic" charset="0"/>
                <a:ea typeface="+mn-ea"/>
                <a:cs typeface="+mn-cs"/>
                <a:sym typeface="Arial"/>
              </a:endParaRPr>
            </a:p>
          </p:txBody>
        </p:sp>
        <p:sp>
          <p:nvSpPr>
            <p:cNvPr id="6154" name="TextBox 2"/>
            <p:cNvSpPr txBox="1">
              <a:spLocks noChangeArrowheads="1"/>
            </p:cNvSpPr>
            <p:nvPr/>
          </p:nvSpPr>
          <p:spPr bwMode="auto">
            <a:xfrm>
              <a:off x="768957" y="2853630"/>
              <a:ext cx="2195883" cy="156966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sz="2400">
                  <a:latin typeface="Century Gothic" charset="0"/>
                  <a:cs typeface="Century Gothic" charset="0"/>
                </a:rPr>
                <a:t>We started this practice during Start Smart</a:t>
              </a:r>
            </a:p>
          </p:txBody>
        </p:sp>
      </p:grpSp>
      <p:grpSp>
        <p:nvGrpSpPr>
          <p:cNvPr id="11" name="Group 10"/>
          <p:cNvGrpSpPr>
            <a:grpSpLocks/>
          </p:cNvGrpSpPr>
          <p:nvPr/>
        </p:nvGrpSpPr>
        <p:grpSpPr bwMode="auto">
          <a:xfrm>
            <a:off x="6255722" y="1001713"/>
            <a:ext cx="2659677" cy="5448579"/>
            <a:chOff x="393282" y="990600"/>
            <a:chExt cx="3035718" cy="5486400"/>
          </a:xfrm>
        </p:grpSpPr>
        <p:sp>
          <p:nvSpPr>
            <p:cNvPr id="12" name="Rectangle 11"/>
            <p:cNvSpPr>
              <a:spLocks noChangeArrowheads="1"/>
            </p:cNvSpPr>
            <p:nvPr/>
          </p:nvSpPr>
          <p:spPr bwMode="auto">
            <a:xfrm>
              <a:off x="393282" y="990600"/>
              <a:ext cx="3035718" cy="5486400"/>
            </a:xfrm>
            <a:prstGeom prst="rect">
              <a:avLst/>
            </a:prstGeom>
            <a:solidFill>
              <a:srgbClr val="FF0000">
                <a:alpha val="23921"/>
              </a:srgbClr>
            </a:solidFill>
            <a:ln w="38100">
              <a:solidFill>
                <a:srgbClr val="4A7EBB"/>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endParaRPr lang="en-US" kern="0" dirty="0">
                <a:solidFill>
                  <a:schemeClr val="lt1"/>
                </a:solidFill>
                <a:latin typeface="Century Gothic" charset="0"/>
                <a:ea typeface="+mn-ea"/>
                <a:cs typeface="+mn-cs"/>
                <a:sym typeface="Arial"/>
              </a:endParaRPr>
            </a:p>
          </p:txBody>
        </p:sp>
        <p:sp>
          <p:nvSpPr>
            <p:cNvPr id="13" name="TextBox 2"/>
            <p:cNvSpPr txBox="1">
              <a:spLocks noChangeArrowheads="1"/>
            </p:cNvSpPr>
            <p:nvPr/>
          </p:nvSpPr>
          <p:spPr bwMode="auto">
            <a:xfrm>
              <a:off x="768957" y="2866562"/>
              <a:ext cx="2292823" cy="17791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sz="2400" dirty="0">
                  <a:latin typeface="Century Gothic" charset="0"/>
                  <a:cs typeface="Century Gothic" charset="0"/>
                </a:rPr>
                <a:t>We started this practice during Start Smart</a:t>
              </a:r>
            </a:p>
          </p:txBody>
        </p:sp>
      </p:grpSp>
      <p:grpSp>
        <p:nvGrpSpPr>
          <p:cNvPr id="3" name="Group 2"/>
          <p:cNvGrpSpPr/>
          <p:nvPr/>
        </p:nvGrpSpPr>
        <p:grpSpPr>
          <a:xfrm rot="726294">
            <a:off x="5425764" y="680191"/>
            <a:ext cx="3007468" cy="1212850"/>
            <a:chOff x="5383023" y="513655"/>
            <a:chExt cx="3007468" cy="1212850"/>
          </a:xfrm>
        </p:grpSpPr>
        <p:sp>
          <p:nvSpPr>
            <p:cNvPr id="17" name="Right Arrow 16"/>
            <p:cNvSpPr>
              <a:spLocks noChangeArrowheads="1"/>
            </p:cNvSpPr>
            <p:nvPr/>
          </p:nvSpPr>
          <p:spPr bwMode="auto">
            <a:xfrm rot="8140779">
              <a:off x="5383023" y="513655"/>
              <a:ext cx="2833718" cy="1212850"/>
            </a:xfrm>
            <a:prstGeom prst="rightArrow">
              <a:avLst>
                <a:gd name="adj1" fmla="val 50000"/>
                <a:gd name="adj2" fmla="val 50034"/>
              </a:avLst>
            </a:prstGeom>
            <a:solidFill>
              <a:srgbClr val="DCE6F2"/>
            </a:solidFill>
            <a:ln w="28575">
              <a:solidFill>
                <a:srgbClr val="FF0000"/>
              </a:solidFill>
              <a:miter lim="800000"/>
              <a:headEnd/>
              <a:tailEnd/>
            </a:ln>
            <a:effectLst>
              <a:outerShdw blurRad="63500" dist="20000" dir="5400000" rotWithShape="0">
                <a:srgbClr val="000000">
                  <a:alpha val="37999"/>
                </a:srgbClr>
              </a:outerShdw>
            </a:effectLst>
          </p:spPr>
          <p:txBody>
            <a:bodyPr anchor="ctr"/>
            <a:lstStyle/>
            <a:p>
              <a:pPr algn="ctr" fontAlgn="auto">
                <a:spcBef>
                  <a:spcPts val="0"/>
                </a:spcBef>
                <a:spcAft>
                  <a:spcPts val="0"/>
                </a:spcAft>
                <a:defRPr/>
              </a:pPr>
              <a:endParaRPr lang="en-US" kern="0" dirty="0">
                <a:ln w="38100" cmpd="sng">
                  <a:solidFill>
                    <a:schemeClr val="tx1"/>
                  </a:solidFill>
                </a:ln>
                <a:solidFill>
                  <a:srgbClr val="FF0000"/>
                </a:solidFill>
                <a:latin typeface="Century Gothic" charset="0"/>
                <a:ea typeface="+mn-ea"/>
                <a:cs typeface="+mn-cs"/>
                <a:sym typeface="Arial"/>
              </a:endParaRPr>
            </a:p>
          </p:txBody>
        </p:sp>
        <p:sp>
          <p:nvSpPr>
            <p:cNvPr id="19" name="TextBox 18"/>
            <p:cNvSpPr txBox="1">
              <a:spLocks noChangeArrowheads="1"/>
            </p:cNvSpPr>
            <p:nvPr/>
          </p:nvSpPr>
          <p:spPr bwMode="auto">
            <a:xfrm rot="18905479">
              <a:off x="5648864" y="600476"/>
              <a:ext cx="27416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sz="1800" b="1" dirty="0" smtClean="0">
                  <a:solidFill>
                    <a:schemeClr val="tx1"/>
                  </a:solidFill>
                  <a:latin typeface="Century Gothic" charset="0"/>
                  <a:cs typeface="Century Gothic" charset="0"/>
                </a:rPr>
                <a:t>Our area of focus…</a:t>
              </a:r>
            </a:p>
            <a:p>
              <a:pPr algn="ctr" eaLnBrk="1" hangingPunct="1"/>
              <a:r>
                <a:rPr lang="en-US" sz="1800" b="1" dirty="0">
                  <a:solidFill>
                    <a:schemeClr val="tx1"/>
                  </a:solidFill>
                  <a:latin typeface="Century Gothic" charset="0"/>
                  <a:cs typeface="Century Gothic" charset="0"/>
                </a:rPr>
                <a:t>U</a:t>
              </a:r>
              <a:r>
                <a:rPr lang="en-US" sz="1800" b="1" dirty="0" smtClean="0">
                  <a:solidFill>
                    <a:schemeClr val="tx1"/>
                  </a:solidFill>
                  <a:latin typeface="Century Gothic" charset="0"/>
                  <a:cs typeface="Century Gothic" charset="0"/>
                </a:rPr>
                <a:t>sing Complex Text</a:t>
              </a:r>
              <a:endParaRPr lang="en-US" sz="1800" b="1" dirty="0">
                <a:solidFill>
                  <a:schemeClr val="tx1"/>
                </a:solidFill>
                <a:latin typeface="Century Gothic" charset="0"/>
                <a:cs typeface="Century Gothic" charset="0"/>
              </a:endParaRPr>
            </a:p>
          </p:txBody>
        </p:sp>
      </p:grpSp>
    </p:spTree>
    <p:extLst>
      <p:ext uri="{BB962C8B-B14F-4D97-AF65-F5344CB8AC3E}">
        <p14:creationId xmlns:p14="http://schemas.microsoft.com/office/powerpoint/2010/main" val="684848418"/>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dissolve">
                                      <p:cBhvr>
                                        <p:cTn id="14" dur="500"/>
                                        <p:tgtEl>
                                          <p:spTgt spid="11"/>
                                        </p:tgtEl>
                                      </p:cBhvr>
                                    </p:animEffec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txBox="1">
            <a:spLocks noGrp="1"/>
          </p:cNvSpPr>
          <p:nvPr>
            <p:ph type="title"/>
          </p:nvPr>
        </p:nvSpPr>
        <p:spPr>
          <a:xfrm>
            <a:off x="457200" y="274638"/>
            <a:ext cx="8229600" cy="1143000"/>
          </a:xfrm>
        </p:spPr>
        <p:txBody>
          <a:bodyPr/>
          <a:lstStyle/>
          <a:p>
            <a:pPr eaLnBrk="1" hangingPunct="1">
              <a:spcBef>
                <a:spcPct val="0"/>
              </a:spcBef>
              <a:spcAft>
                <a:spcPct val="0"/>
              </a:spcAft>
            </a:pPr>
            <a:r>
              <a:rPr lang="en-US" b="1" dirty="0">
                <a:solidFill>
                  <a:schemeClr val="accent2"/>
                </a:solidFill>
                <a:latin typeface="Calibri" charset="0"/>
                <a:ea typeface="ＭＳ Ｐゴシック" charset="0"/>
                <a:cs typeface="Calibri" charset="0"/>
                <a:sym typeface="Calibri" charset="0"/>
              </a:rPr>
              <a:t>Frame of Practice</a:t>
            </a:r>
          </a:p>
        </p:txBody>
      </p:sp>
      <p:pic>
        <p:nvPicPr>
          <p:cNvPr id="135170" name="Picture 6" descr="Frame of Practi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6657" y="1468966"/>
            <a:ext cx="6590468" cy="494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hape 307"/>
          <p:cNvSpPr>
            <a:spLocks noChangeArrowheads="1"/>
          </p:cNvSpPr>
          <p:nvPr/>
        </p:nvSpPr>
        <p:spPr bwMode="auto">
          <a:xfrm rot="7100825">
            <a:off x="4317164" y="1564808"/>
            <a:ext cx="2145960" cy="1245223"/>
          </a:xfrm>
          <a:prstGeom prst="rightArrow">
            <a:avLst>
              <a:gd name="adj1" fmla="val 50000"/>
              <a:gd name="adj2" fmla="val 50007"/>
            </a:avLst>
          </a:prstGeom>
          <a:solidFill>
            <a:srgbClr val="FF24B4"/>
          </a:solidFill>
          <a:ln w="28575">
            <a:solidFill>
              <a:srgbClr val="000000"/>
            </a:solidFill>
            <a:miter lim="800000"/>
            <a:headEnd/>
            <a:tailEnd/>
          </a:ln>
        </p:spPr>
        <p:txBody>
          <a:bodyPr lIns="91425" tIns="45700" rIns="91425" bIns="45700" anchor="ctr"/>
          <a:lstStyle/>
          <a:p>
            <a:pPr algn="ctr" eaLnBrk="1" hangingPunct="1"/>
            <a:endParaRPr lang="en-US" sz="1800">
              <a:solidFill>
                <a:srgbClr val="FF0000"/>
              </a:solidFill>
              <a:latin typeface="Calibri" charset="0"/>
              <a:cs typeface="Arial" charset="0"/>
              <a:sym typeface="Calibri" charset="0"/>
            </a:endParaRPr>
          </a:p>
        </p:txBody>
      </p:sp>
      <p:sp>
        <p:nvSpPr>
          <p:cNvPr id="7" name="Shape 308"/>
          <p:cNvSpPr txBox="1">
            <a:spLocks noChangeArrowheads="1"/>
          </p:cNvSpPr>
          <p:nvPr/>
        </p:nvSpPr>
        <p:spPr bwMode="auto">
          <a:xfrm rot="17871049">
            <a:off x="4474260" y="1665152"/>
            <a:ext cx="2166384" cy="7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charset="0"/>
                <a:ea typeface="ＭＳ Ｐゴシック" charset="0"/>
                <a:cs typeface="ＭＳ Ｐゴシック" charset="0"/>
                <a:sym typeface="Arial" charset="0"/>
              </a:defRPr>
            </a:lvl1pPr>
            <a:lvl2pPr marL="742950" indent="-285750">
              <a:defRPr sz="1400">
                <a:solidFill>
                  <a:srgbClr val="000000"/>
                </a:solidFill>
                <a:latin typeface="Arial" charset="0"/>
                <a:ea typeface="ＭＳ Ｐゴシック" charset="0"/>
                <a:sym typeface="Arial" charset="0"/>
              </a:defRPr>
            </a:lvl2pPr>
            <a:lvl3pPr marL="1143000" indent="-228600">
              <a:defRPr sz="1400">
                <a:solidFill>
                  <a:srgbClr val="000000"/>
                </a:solidFill>
                <a:latin typeface="Arial" charset="0"/>
                <a:ea typeface="ＭＳ Ｐゴシック" charset="0"/>
                <a:sym typeface="Arial" charset="0"/>
              </a:defRPr>
            </a:lvl3pPr>
            <a:lvl4pPr marL="1600200" indent="-228600">
              <a:defRPr sz="1400">
                <a:solidFill>
                  <a:srgbClr val="000000"/>
                </a:solidFill>
                <a:latin typeface="Arial" charset="0"/>
                <a:ea typeface="ＭＳ Ｐゴシック" charset="0"/>
                <a:sym typeface="Arial" charset="0"/>
              </a:defRPr>
            </a:lvl4pPr>
            <a:lvl5pPr marL="2057400" indent="-22860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eaLnBrk="1" hangingPunct="1">
              <a:buSzPct val="25000"/>
            </a:pPr>
            <a:r>
              <a:rPr lang="en-US" sz="2800" dirty="0" smtClean="0">
                <a:latin typeface="Calibri" charset="0"/>
                <a:cs typeface="Arial" charset="0"/>
                <a:sym typeface="Calibri" charset="0"/>
              </a:rPr>
              <a:t>We are here</a:t>
            </a:r>
            <a:endParaRPr lang="en-US" sz="2800" dirty="0">
              <a:latin typeface="Calibri" charset="0"/>
              <a:cs typeface="Arial" charset="0"/>
              <a:sym typeface="Calibri" charset="0"/>
            </a:endParaRPr>
          </a:p>
        </p:txBody>
      </p:sp>
    </p:spTree>
    <p:extLst>
      <p:ext uri="{BB962C8B-B14F-4D97-AF65-F5344CB8AC3E}">
        <p14:creationId xmlns:p14="http://schemas.microsoft.com/office/powerpoint/2010/main" val="1058184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4"/>
          <p:cNvSpPr txBox="1">
            <a:spLocks noGrp="1"/>
          </p:cNvSpPr>
          <p:nvPr>
            <p:ph type="title"/>
          </p:nvPr>
        </p:nvSpPr>
        <p:spPr>
          <a:xfrm>
            <a:off x="457200" y="274638"/>
            <a:ext cx="8229600" cy="1143000"/>
          </a:xfrm>
        </p:spPr>
        <p:txBody>
          <a:bodyPr/>
          <a:lstStyle/>
          <a:p>
            <a:pPr eaLnBrk="1" hangingPunct="1">
              <a:spcBef>
                <a:spcPct val="0"/>
              </a:spcBef>
              <a:spcAft>
                <a:spcPct val="0"/>
              </a:spcAft>
            </a:pPr>
            <a:r>
              <a:rPr lang="en-US" b="1">
                <a:solidFill>
                  <a:srgbClr val="000000"/>
                </a:solidFill>
                <a:latin typeface="Century Gothic" charset="0"/>
                <a:ea typeface="ＭＳ Ｐゴシック" charset="0"/>
                <a:cs typeface="Arial" charset="0"/>
                <a:sym typeface="Calibri" charset="0"/>
              </a:rPr>
              <a:t>Understanding Mentor Text</a:t>
            </a:r>
          </a:p>
        </p:txBody>
      </p:sp>
      <p:sp>
        <p:nvSpPr>
          <p:cNvPr id="32770" name="Content Placeholder 5"/>
          <p:cNvSpPr txBox="1">
            <a:spLocks noGrp="1"/>
          </p:cNvSpPr>
          <p:nvPr>
            <p:ph type="body" idx="1"/>
          </p:nvPr>
        </p:nvSpPr>
        <p:spPr>
          <a:xfrm>
            <a:off x="457200" y="1600200"/>
            <a:ext cx="8229600" cy="4962525"/>
          </a:xfrm>
        </p:spPr>
        <p:txBody>
          <a:bodyPr>
            <a:normAutofit fontScale="92500" lnSpcReduction="10000"/>
          </a:bodyPr>
          <a:lstStyle>
            <a:lvl1pPr indent="-139700">
              <a:defRPr sz="1400">
                <a:solidFill>
                  <a:srgbClr val="000000"/>
                </a:solidFill>
                <a:latin typeface="Arial" charset="0"/>
                <a:ea typeface="ＭＳ Ｐゴシック" charset="0"/>
                <a:cs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spcBef>
                <a:spcPts val="638"/>
              </a:spcBef>
              <a:spcAft>
                <a:spcPct val="0"/>
              </a:spcAft>
              <a:buClr>
                <a:srgbClr val="000000"/>
              </a:buClr>
              <a:buFontTx/>
              <a:buChar char="•"/>
            </a:pPr>
            <a:r>
              <a:rPr lang="en-US" sz="2700" dirty="0">
                <a:latin typeface="Century Gothic" charset="0"/>
                <a:sym typeface="Calibri" charset="0"/>
              </a:rPr>
              <a:t>A mentor text is identified from a</a:t>
            </a:r>
            <a:r>
              <a:rPr lang="en-US" sz="2700" dirty="0" smtClean="0">
                <a:latin typeface="Century Gothic" charset="0"/>
                <a:sym typeface="Calibri" charset="0"/>
              </a:rPr>
              <a:t> </a:t>
            </a:r>
            <a:r>
              <a:rPr lang="en-US" sz="2700" dirty="0">
                <a:latin typeface="Century Gothic" charset="0"/>
                <a:sym typeface="Calibri" charset="0"/>
              </a:rPr>
              <a:t>selection that </a:t>
            </a:r>
            <a:r>
              <a:rPr lang="en-US" sz="2700" b="1" dirty="0">
                <a:latin typeface="Century Gothic" charset="0"/>
                <a:sym typeface="Calibri" charset="0"/>
              </a:rPr>
              <a:t>has been used </a:t>
            </a:r>
            <a:r>
              <a:rPr lang="en-US" sz="2700" dirty="0">
                <a:latin typeface="Century Gothic" charset="0"/>
                <a:sym typeface="Calibri" charset="0"/>
              </a:rPr>
              <a:t>during ELA and other content areas, after being read for students to get basic comprehension of the selection</a:t>
            </a:r>
            <a:r>
              <a:rPr lang="en-US" sz="2700" dirty="0" smtClean="0">
                <a:latin typeface="Century Gothic" charset="0"/>
                <a:sym typeface="Calibri" charset="0"/>
              </a:rPr>
              <a:t>.</a:t>
            </a:r>
          </a:p>
          <a:p>
            <a:pPr marL="203200" indent="0" eaLnBrk="1" hangingPunct="1">
              <a:spcBef>
                <a:spcPts val="638"/>
              </a:spcBef>
              <a:spcAft>
                <a:spcPct val="0"/>
              </a:spcAft>
              <a:buClr>
                <a:srgbClr val="000000"/>
              </a:buClr>
              <a:buNone/>
            </a:pPr>
            <a:endParaRPr lang="en-US" sz="2700" dirty="0">
              <a:latin typeface="Century Gothic" charset="0"/>
              <a:sym typeface="Calibri" charset="0"/>
            </a:endParaRPr>
          </a:p>
          <a:p>
            <a:pPr eaLnBrk="1" hangingPunct="1">
              <a:spcBef>
                <a:spcPts val="638"/>
              </a:spcBef>
              <a:spcAft>
                <a:spcPct val="0"/>
              </a:spcAft>
              <a:buClr>
                <a:srgbClr val="000000"/>
              </a:buClr>
              <a:buFontTx/>
              <a:buChar char="•"/>
            </a:pPr>
            <a:r>
              <a:rPr lang="en-US" sz="2700" dirty="0">
                <a:latin typeface="Century Gothic" charset="0"/>
                <a:sym typeface="Calibri" charset="0"/>
              </a:rPr>
              <a:t>A mentor text can contain </a:t>
            </a:r>
            <a:r>
              <a:rPr lang="en-US" sz="2700" b="1" dirty="0">
                <a:latin typeface="Century Gothic" charset="0"/>
                <a:sym typeface="Calibri" charset="0"/>
              </a:rPr>
              <a:t>several</a:t>
            </a:r>
            <a:r>
              <a:rPr lang="en-US" sz="2700" dirty="0">
                <a:latin typeface="Century Gothic" charset="0"/>
                <a:sym typeface="Calibri" charset="0"/>
              </a:rPr>
              <a:t> </a:t>
            </a:r>
            <a:r>
              <a:rPr lang="en-US" sz="2700" b="1" dirty="0">
                <a:latin typeface="Century Gothic" charset="0"/>
                <a:sym typeface="Calibri" charset="0"/>
              </a:rPr>
              <a:t>connected sentences (6-8)</a:t>
            </a:r>
            <a:r>
              <a:rPr lang="en-US" sz="2700" dirty="0">
                <a:latin typeface="Century Gothic" charset="0"/>
                <a:sym typeface="Calibri" charset="0"/>
              </a:rPr>
              <a:t> in which each sentence can lend itself to </a:t>
            </a:r>
            <a:r>
              <a:rPr lang="en-US" sz="2700" b="1" dirty="0">
                <a:latin typeface="Century Gothic" charset="0"/>
                <a:sym typeface="Calibri" charset="0"/>
              </a:rPr>
              <a:t>teaching the ELD Standard </a:t>
            </a:r>
            <a:r>
              <a:rPr lang="en-US" sz="2700" dirty="0">
                <a:latin typeface="Century Gothic" charset="0"/>
                <a:sym typeface="Calibri" charset="0"/>
              </a:rPr>
              <a:t>that </a:t>
            </a:r>
            <a:r>
              <a:rPr lang="en-US" sz="2700" dirty="0" smtClean="0">
                <a:latin typeface="Century Gothic" charset="0"/>
                <a:sym typeface="Calibri" charset="0"/>
              </a:rPr>
              <a:t>has </a:t>
            </a:r>
            <a:r>
              <a:rPr lang="en-US" sz="2700" dirty="0">
                <a:latin typeface="Century Gothic" charset="0"/>
                <a:sym typeface="Calibri" charset="0"/>
              </a:rPr>
              <a:t>been selected to teach</a:t>
            </a:r>
            <a:r>
              <a:rPr lang="en-US" sz="2700" dirty="0" smtClean="0">
                <a:latin typeface="Century Gothic" charset="0"/>
                <a:sym typeface="Calibri" charset="0"/>
              </a:rPr>
              <a:t>.</a:t>
            </a:r>
          </a:p>
          <a:p>
            <a:pPr marL="203200" indent="0" eaLnBrk="1" hangingPunct="1">
              <a:spcBef>
                <a:spcPts val="638"/>
              </a:spcBef>
              <a:spcAft>
                <a:spcPct val="0"/>
              </a:spcAft>
              <a:buClr>
                <a:srgbClr val="000000"/>
              </a:buClr>
              <a:buNone/>
            </a:pPr>
            <a:endParaRPr lang="en-US" sz="2700" dirty="0">
              <a:latin typeface="Century Gothic" charset="0"/>
              <a:sym typeface="Calibri" charset="0"/>
            </a:endParaRPr>
          </a:p>
          <a:p>
            <a:pPr eaLnBrk="1" hangingPunct="1">
              <a:spcBef>
                <a:spcPts val="638"/>
              </a:spcBef>
              <a:spcAft>
                <a:spcPct val="0"/>
              </a:spcAft>
              <a:buClr>
                <a:srgbClr val="000000"/>
              </a:buClr>
              <a:buFontTx/>
              <a:buChar char="•"/>
            </a:pPr>
            <a:r>
              <a:rPr lang="en-US" sz="2700" dirty="0">
                <a:latin typeface="Century Gothic" charset="0"/>
                <a:sym typeface="Calibri" charset="0"/>
              </a:rPr>
              <a:t>The sentences should be complex and rich enough to have discussions about the structure, meaning, word choice, etc.</a:t>
            </a:r>
          </a:p>
        </p:txBody>
      </p:sp>
    </p:spTree>
    <p:extLst>
      <p:ext uri="{BB962C8B-B14F-4D97-AF65-F5344CB8AC3E}">
        <p14:creationId xmlns:p14="http://schemas.microsoft.com/office/powerpoint/2010/main" val="219521022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txBox="1">
            <a:spLocks noGrp="1"/>
          </p:cNvSpPr>
          <p:nvPr>
            <p:ph type="title"/>
          </p:nvPr>
        </p:nvSpPr>
        <p:spPr>
          <a:xfrm>
            <a:off x="307975" y="107950"/>
            <a:ext cx="8620125" cy="1336675"/>
          </a:xfrm>
        </p:spPr>
        <p:txBody>
          <a:bodyPr/>
          <a:lstStyle/>
          <a:p>
            <a:pPr eaLnBrk="1" hangingPunct="1"/>
            <a:r>
              <a:rPr lang="en-US" sz="3600" b="1" dirty="0">
                <a:solidFill>
                  <a:srgbClr val="000000"/>
                </a:solidFill>
                <a:latin typeface="Century Gothic" charset="0"/>
                <a:cs typeface="Arial" charset="0"/>
                <a:sym typeface="Calibri" charset="0"/>
              </a:rPr>
              <a:t>Let’s Apply the Standards </a:t>
            </a:r>
            <a:r>
              <a:rPr lang="en-US" sz="3600" b="1" dirty="0" smtClean="0">
                <a:solidFill>
                  <a:srgbClr val="000000"/>
                </a:solidFill>
                <a:latin typeface="Century Gothic" charset="0"/>
                <a:cs typeface="Arial" charset="0"/>
                <a:sym typeface="Calibri" charset="0"/>
              </a:rPr>
              <a:t/>
            </a:r>
            <a:br>
              <a:rPr lang="en-US" sz="3600" b="1" dirty="0" smtClean="0">
                <a:solidFill>
                  <a:srgbClr val="000000"/>
                </a:solidFill>
                <a:latin typeface="Century Gothic" charset="0"/>
                <a:cs typeface="Arial" charset="0"/>
                <a:sym typeface="Calibri" charset="0"/>
              </a:rPr>
            </a:br>
            <a:r>
              <a:rPr lang="en-US" sz="3600" b="1" dirty="0" smtClean="0">
                <a:solidFill>
                  <a:srgbClr val="000000"/>
                </a:solidFill>
                <a:latin typeface="Century Gothic" charset="0"/>
                <a:cs typeface="Arial" charset="0"/>
                <a:sym typeface="Calibri" charset="0"/>
              </a:rPr>
              <a:t>to </a:t>
            </a:r>
            <a:r>
              <a:rPr lang="en-US" sz="3600" b="1" dirty="0">
                <a:solidFill>
                  <a:srgbClr val="000000"/>
                </a:solidFill>
                <a:latin typeface="Century Gothic" charset="0"/>
                <a:cs typeface="Arial" charset="0"/>
                <a:sym typeface="Calibri" charset="0"/>
              </a:rPr>
              <a:t>a Mentor Text</a:t>
            </a:r>
            <a:endParaRPr lang="en-US" sz="3600" b="1" dirty="0">
              <a:solidFill>
                <a:srgbClr val="000000"/>
              </a:solidFill>
              <a:latin typeface="Century Gothic" charset="0"/>
              <a:ea typeface="ＭＳ Ｐゴシック" charset="0"/>
              <a:cs typeface="Arial" charset="0"/>
              <a:sym typeface="Calibri" charset="0"/>
            </a:endParaRPr>
          </a:p>
        </p:txBody>
      </p:sp>
      <p:sp>
        <p:nvSpPr>
          <p:cNvPr id="43010" name="Content Placeholder 2"/>
          <p:cNvSpPr txBox="1">
            <a:spLocks noGrp="1"/>
          </p:cNvSpPr>
          <p:nvPr>
            <p:ph type="body" idx="1"/>
          </p:nvPr>
        </p:nvSpPr>
        <p:spPr>
          <a:xfrm>
            <a:off x="307975" y="1444625"/>
            <a:ext cx="8620125" cy="5021263"/>
          </a:xfrm>
        </p:spPr>
        <p:txBody>
          <a:bodyPr/>
          <a:lstStyle>
            <a:lvl1pPr indent="-139700">
              <a:defRPr sz="1400">
                <a:solidFill>
                  <a:srgbClr val="000000"/>
                </a:solidFill>
                <a:latin typeface="Arial" charset="0"/>
                <a:ea typeface="ＭＳ Ｐゴシック" charset="0"/>
                <a:cs typeface="Arial" charset="0"/>
                <a:sym typeface="Arial" charset="0"/>
              </a:defRPr>
            </a:lvl1pPr>
            <a:lvl2pPr indent="-107950">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spcBef>
                <a:spcPts val="638"/>
              </a:spcBef>
              <a:spcAft>
                <a:spcPct val="0"/>
              </a:spcAft>
              <a:buClr>
                <a:srgbClr val="95B3D7"/>
              </a:buClr>
              <a:buFont typeface="Wingdings 2" charset="0"/>
              <a:buChar char=""/>
            </a:pPr>
            <a:r>
              <a:rPr lang="en-US" sz="2800" dirty="0">
                <a:latin typeface="Century Gothic" charset="0"/>
                <a:sym typeface="Calibri" charset="0"/>
              </a:rPr>
              <a:t>CA ELD Standard for Grade 4</a:t>
            </a:r>
          </a:p>
          <a:p>
            <a:pPr lvl="1" eaLnBrk="1" hangingPunct="1">
              <a:spcBef>
                <a:spcPts val="563"/>
              </a:spcBef>
              <a:spcAft>
                <a:spcPct val="0"/>
              </a:spcAft>
              <a:buClr>
                <a:srgbClr val="376092"/>
              </a:buClr>
              <a:buFont typeface="Wingdings 2" charset="0"/>
              <a:buChar char=""/>
            </a:pPr>
            <a:r>
              <a:rPr lang="en-US" sz="2400" dirty="0">
                <a:latin typeface="Century Gothic" charset="0"/>
                <a:ea typeface="ＭＳ Ｐゴシック" charset="0"/>
                <a:cs typeface="ＭＳ Ｐゴシック" charset="0"/>
                <a:sym typeface="Calibri" charset="0"/>
              </a:rPr>
              <a:t>Part II: Learning About How English Works</a:t>
            </a:r>
          </a:p>
          <a:p>
            <a:pPr lvl="1" eaLnBrk="1" hangingPunct="1">
              <a:spcBef>
                <a:spcPts val="563"/>
              </a:spcBef>
              <a:spcAft>
                <a:spcPct val="0"/>
              </a:spcAft>
              <a:buClr>
                <a:srgbClr val="376092"/>
              </a:buClr>
              <a:buFont typeface="Wingdings 2" charset="0"/>
              <a:buChar char=""/>
            </a:pPr>
            <a:r>
              <a:rPr lang="en-US" sz="2400" dirty="0">
                <a:latin typeface="Century Gothic" charset="0"/>
                <a:ea typeface="ＭＳ Ｐゴシック" charset="0"/>
                <a:cs typeface="ＭＳ Ｐゴシック" charset="0"/>
                <a:sym typeface="Calibri" charset="0"/>
              </a:rPr>
              <a:t>B: Expanding and Enriching Ideas</a:t>
            </a:r>
          </a:p>
          <a:p>
            <a:pPr lvl="1" eaLnBrk="1" hangingPunct="1">
              <a:spcBef>
                <a:spcPts val="563"/>
              </a:spcBef>
              <a:spcAft>
                <a:spcPct val="0"/>
              </a:spcAft>
              <a:buClr>
                <a:srgbClr val="376092"/>
              </a:buClr>
              <a:buFont typeface="Wingdings 2" charset="0"/>
              <a:buChar char=""/>
            </a:pPr>
            <a:r>
              <a:rPr lang="en-US" sz="2600" dirty="0">
                <a:latin typeface="Century Gothic" charset="0"/>
                <a:ea typeface="ＭＳ Ｐゴシック" charset="0"/>
                <a:cs typeface="ＭＳ Ｐゴシック" charset="0"/>
                <a:sym typeface="Calibri" charset="0"/>
              </a:rPr>
              <a:t>4. </a:t>
            </a:r>
            <a:r>
              <a:rPr lang="en-US" sz="2400" dirty="0">
                <a:latin typeface="Century Gothic" charset="0"/>
                <a:ea typeface="ＭＳ Ｐゴシック" charset="0"/>
                <a:cs typeface="ＭＳ Ｐゴシック" charset="0"/>
                <a:sym typeface="Calibri" charset="0"/>
              </a:rPr>
              <a:t>Using nouns and noun phrases </a:t>
            </a:r>
            <a:r>
              <a:rPr lang="en-US" sz="2200" dirty="0">
                <a:latin typeface="Calibri" charset="0"/>
                <a:ea typeface="ＭＳ Ｐゴシック" charset="0"/>
                <a:cs typeface="Calibri" charset="0"/>
                <a:sym typeface="Calibri" charset="0"/>
              </a:rPr>
              <a:t>(Expanding) Expand noun phrases in a variety of ways (e.g. adding adjectives to noun phrases or simple clause embedding) in order to enrich the meaning of sentences and add details about ideas, people, things, etc.) </a:t>
            </a:r>
          </a:p>
          <a:p>
            <a:pPr lvl="1" eaLnBrk="1" hangingPunct="1">
              <a:spcBef>
                <a:spcPts val="563"/>
              </a:spcBef>
              <a:spcAft>
                <a:spcPct val="0"/>
              </a:spcAft>
              <a:buClr>
                <a:srgbClr val="376092"/>
              </a:buClr>
              <a:buFont typeface="Wingdings 2" charset="0"/>
              <a:buChar char=""/>
            </a:pPr>
            <a:endParaRPr lang="en-US" sz="2200" dirty="0">
              <a:latin typeface="Century Gothic" charset="0"/>
              <a:ea typeface="ＭＳ Ｐゴシック" charset="0"/>
              <a:cs typeface="ＭＳ Ｐゴシック" charset="0"/>
              <a:sym typeface="Calibri" charset="0"/>
            </a:endParaRPr>
          </a:p>
          <a:p>
            <a:pPr lvl="1" eaLnBrk="1" hangingPunct="1">
              <a:spcBef>
                <a:spcPts val="563"/>
              </a:spcBef>
              <a:spcAft>
                <a:spcPct val="0"/>
              </a:spcAft>
              <a:buClr>
                <a:srgbClr val="376092"/>
              </a:buClr>
              <a:buFontTx/>
              <a:buNone/>
            </a:pPr>
            <a:r>
              <a:rPr lang="en-US" sz="2600" b="1" dirty="0">
                <a:latin typeface="Century Gothic" charset="0"/>
                <a:ea typeface="ＭＳ Ｐゴシック" charset="0"/>
                <a:cs typeface="ＭＳ Ｐゴシック" charset="0"/>
                <a:sym typeface="Calibri" charset="0"/>
              </a:rPr>
              <a:t>Step 1: </a:t>
            </a:r>
            <a:r>
              <a:rPr lang="en-US" sz="2600" dirty="0">
                <a:latin typeface="Century Gothic" charset="0"/>
                <a:ea typeface="ＭＳ Ｐゴシック" charset="0"/>
                <a:cs typeface="ＭＳ Ｐゴシック" charset="0"/>
                <a:sym typeface="Calibri" charset="0"/>
              </a:rPr>
              <a:t>Turn the standard into a “focus question,” </a:t>
            </a:r>
          </a:p>
          <a:p>
            <a:pPr lvl="1" eaLnBrk="1" hangingPunct="1">
              <a:spcBef>
                <a:spcPts val="563"/>
              </a:spcBef>
              <a:spcAft>
                <a:spcPct val="0"/>
              </a:spcAft>
              <a:buClr>
                <a:srgbClr val="376092"/>
              </a:buClr>
              <a:buFontTx/>
              <a:buNone/>
            </a:pPr>
            <a:r>
              <a:rPr lang="en-US" sz="2600" dirty="0">
                <a:latin typeface="Century Gothic" charset="0"/>
                <a:ea typeface="ＭＳ Ｐゴシック" charset="0"/>
                <a:cs typeface="ＭＳ Ｐゴシック" charset="0"/>
                <a:sym typeface="Calibri" charset="0"/>
              </a:rPr>
              <a:t>e.g., How Do Noun Phrases Add Detail to a Text? </a:t>
            </a:r>
          </a:p>
          <a:p>
            <a:pPr eaLnBrk="1" hangingPunct="1">
              <a:spcBef>
                <a:spcPts val="638"/>
              </a:spcBef>
              <a:spcAft>
                <a:spcPct val="0"/>
              </a:spcAft>
              <a:buClr>
                <a:srgbClr val="95B3D7"/>
              </a:buClr>
              <a:buFont typeface="Wingdings 2" charset="0"/>
              <a:buNone/>
            </a:pPr>
            <a:endParaRPr lang="en-US" sz="3000" dirty="0">
              <a:latin typeface="Century Gothic" charset="0"/>
              <a:sym typeface="Calibri" charset="0"/>
            </a:endParaRPr>
          </a:p>
          <a:p>
            <a:pPr eaLnBrk="1" hangingPunct="1">
              <a:spcBef>
                <a:spcPts val="638"/>
              </a:spcBef>
              <a:spcAft>
                <a:spcPct val="0"/>
              </a:spcAft>
              <a:buClr>
                <a:srgbClr val="95B3D7"/>
              </a:buClr>
              <a:buFont typeface="Wingdings 2" charset="0"/>
              <a:buNone/>
            </a:pPr>
            <a:endParaRPr lang="en-US" sz="3000" dirty="0">
              <a:solidFill>
                <a:srgbClr val="595959"/>
              </a:solidFill>
              <a:latin typeface="Century Gothic" charset="0"/>
              <a:sym typeface="Calibri" charset="0"/>
            </a:endParaRPr>
          </a:p>
        </p:txBody>
      </p:sp>
      <p:sp>
        <p:nvSpPr>
          <p:cNvPr id="4" name="Oval Callout 3"/>
          <p:cNvSpPr>
            <a:spLocks noChangeArrowheads="1"/>
          </p:cNvSpPr>
          <p:nvPr/>
        </p:nvSpPr>
        <p:spPr bwMode="auto">
          <a:xfrm>
            <a:off x="3608063" y="6097588"/>
            <a:ext cx="1935487" cy="760412"/>
          </a:xfrm>
          <a:prstGeom prst="wedgeEllipseCallout">
            <a:avLst>
              <a:gd name="adj1" fmla="val -51196"/>
              <a:gd name="adj2" fmla="val -64194"/>
            </a:avLst>
          </a:prstGeom>
          <a:solidFill>
            <a:srgbClr val="FCD5B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eaLnBrk="1" fontAlgn="auto" hangingPunct="1">
              <a:spcBef>
                <a:spcPts val="0"/>
              </a:spcBef>
              <a:spcAft>
                <a:spcPts val="0"/>
              </a:spcAft>
              <a:defRPr/>
            </a:pPr>
            <a:r>
              <a:rPr lang="en-US" kern="0" dirty="0">
                <a:latin typeface="Century Gothic" charset="0"/>
                <a:ea typeface="+mn-ea"/>
                <a:cs typeface="+mn-cs"/>
                <a:sym typeface="Arial"/>
              </a:rPr>
              <a:t>Structure/What?</a:t>
            </a:r>
          </a:p>
        </p:txBody>
      </p:sp>
      <p:sp>
        <p:nvSpPr>
          <p:cNvPr id="5" name="Oval Callout 4"/>
          <p:cNvSpPr>
            <a:spLocks noChangeArrowheads="1"/>
          </p:cNvSpPr>
          <p:nvPr/>
        </p:nvSpPr>
        <p:spPr bwMode="auto">
          <a:xfrm>
            <a:off x="6308725" y="6087269"/>
            <a:ext cx="1577975" cy="757237"/>
          </a:xfrm>
          <a:prstGeom prst="wedgeEllipseCallout">
            <a:avLst>
              <a:gd name="adj1" fmla="val -64513"/>
              <a:gd name="adj2" fmla="val -58246"/>
            </a:avLst>
          </a:prstGeom>
          <a:solidFill>
            <a:srgbClr val="FCD5B5"/>
          </a:solidFill>
          <a:ln w="9525">
            <a:solidFill>
              <a:srgbClr val="4A7EBB"/>
            </a:solidFill>
            <a:miter lim="800000"/>
            <a:headEnd/>
            <a:tailEnd/>
          </a:ln>
          <a:effectLst>
            <a:outerShdw blurRad="63500" dist="23000" dir="5400000" rotWithShape="0">
              <a:srgbClr val="000000">
                <a:alpha val="34999"/>
              </a:srgbClr>
            </a:outerShdw>
          </a:effectLst>
        </p:spPr>
        <p:txBody>
          <a:bodyPr anchor="ctr"/>
          <a:lstStyle/>
          <a:p>
            <a:pPr algn="ctr" eaLnBrk="1" fontAlgn="auto" hangingPunct="1">
              <a:spcBef>
                <a:spcPts val="0"/>
              </a:spcBef>
              <a:spcAft>
                <a:spcPts val="0"/>
              </a:spcAft>
              <a:defRPr/>
            </a:pPr>
            <a:r>
              <a:rPr lang="en-US" kern="0" dirty="0">
                <a:latin typeface="Century Gothic" charset="0"/>
                <a:ea typeface="+mn-ea"/>
                <a:cs typeface="+mn-cs"/>
                <a:sym typeface="Arial"/>
              </a:rPr>
              <a:t>Purpose/Why?</a:t>
            </a:r>
          </a:p>
        </p:txBody>
      </p:sp>
      <p:cxnSp>
        <p:nvCxnSpPr>
          <p:cNvPr id="6" name="Straight Connector 5"/>
          <p:cNvCxnSpPr>
            <a:cxnSpLocks noChangeShapeType="1"/>
          </p:cNvCxnSpPr>
          <p:nvPr/>
        </p:nvCxnSpPr>
        <p:spPr bwMode="auto">
          <a:xfrm>
            <a:off x="3163888" y="6016625"/>
            <a:ext cx="2154237" cy="0"/>
          </a:xfrm>
          <a:prstGeom prst="line">
            <a:avLst/>
          </a:prstGeom>
          <a:noFill/>
          <a:ln w="25400">
            <a:solidFill>
              <a:srgbClr val="FF0000"/>
            </a:solidFill>
            <a:round/>
            <a:headEnd/>
            <a:tailEnd/>
          </a:ln>
          <a:effectLst>
            <a:outerShdw blurRad="63500" dist="20000" dir="5400000" rotWithShape="0">
              <a:srgbClr val="000000">
                <a:alpha val="37999"/>
              </a:srgbClr>
            </a:outerShdw>
          </a:effectLst>
          <a:extLst/>
        </p:spPr>
      </p:cxnSp>
      <p:cxnSp>
        <p:nvCxnSpPr>
          <p:cNvPr id="8" name="Straight Connector 7"/>
          <p:cNvCxnSpPr>
            <a:cxnSpLocks noChangeShapeType="1"/>
          </p:cNvCxnSpPr>
          <p:nvPr/>
        </p:nvCxnSpPr>
        <p:spPr bwMode="auto">
          <a:xfrm>
            <a:off x="5543550" y="6016625"/>
            <a:ext cx="1554163" cy="0"/>
          </a:xfrm>
          <a:prstGeom prst="line">
            <a:avLst/>
          </a:prstGeom>
          <a:noFill/>
          <a:ln w="25400">
            <a:solidFill>
              <a:srgbClr val="FF0000"/>
            </a:solidFill>
            <a:round/>
            <a:headEnd/>
            <a:tailEnd/>
          </a:ln>
          <a:effectLst>
            <a:outerShdw blurRad="63500" dist="20000" dir="5400000" rotWithShape="0">
              <a:srgbClr val="000000">
                <a:alpha val="37999"/>
              </a:srgbClr>
            </a:outerShdw>
          </a:effectLst>
          <a:extLst/>
        </p:spPr>
      </p:cxnSp>
    </p:spTree>
    <p:extLst>
      <p:ext uri="{BB962C8B-B14F-4D97-AF65-F5344CB8AC3E}">
        <p14:creationId xmlns:p14="http://schemas.microsoft.com/office/powerpoint/2010/main" val="63466170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385763"/>
            <a:ext cx="8229600" cy="1143000"/>
          </a:xfrm>
        </p:spPr>
        <p:txBody>
          <a:bodyPr>
            <a:noAutofit/>
          </a:bodyPr>
          <a:lstStyle/>
          <a:p>
            <a:pPr algn="l" eaLnBrk="1" hangingPunct="1"/>
            <a:r>
              <a:rPr lang="en-US" sz="3200" b="1" dirty="0" smtClean="0">
                <a:solidFill>
                  <a:srgbClr val="0000FF"/>
                </a:solidFill>
                <a:latin typeface="Century Gothic" charset="0"/>
                <a:cs typeface="Century Gothic" charset="0"/>
              </a:rPr>
              <a:t>Day 1 Lesson</a:t>
            </a:r>
            <a:r>
              <a:rPr lang="en-US" sz="3200" b="1" dirty="0" smtClean="0">
                <a:latin typeface="Century Gothic" charset="0"/>
                <a:cs typeface="Century Gothic" charset="0"/>
              </a:rPr>
              <a:t/>
            </a:r>
            <a:br>
              <a:rPr lang="en-US" sz="3200" b="1" dirty="0" smtClean="0">
                <a:latin typeface="Century Gothic" charset="0"/>
                <a:cs typeface="Century Gothic" charset="0"/>
              </a:rPr>
            </a:br>
            <a:r>
              <a:rPr lang="en-US" sz="3200" b="1" dirty="0" smtClean="0">
                <a:latin typeface="Century Gothic" charset="0"/>
                <a:cs typeface="Century Gothic" charset="0"/>
              </a:rPr>
              <a:t/>
            </a:r>
            <a:br>
              <a:rPr lang="en-US" sz="3200" b="1" dirty="0" smtClean="0">
                <a:latin typeface="Century Gothic" charset="0"/>
                <a:cs typeface="Century Gothic" charset="0"/>
              </a:rPr>
            </a:br>
            <a:r>
              <a:rPr lang="en-US" sz="3200" b="1" dirty="0" smtClean="0">
                <a:latin typeface="Century Gothic" charset="0"/>
                <a:cs typeface="Century Gothic" charset="0"/>
              </a:rPr>
              <a:t>                      A </a:t>
            </a:r>
            <a:r>
              <a:rPr lang="en-US" sz="3200" b="1" dirty="0">
                <a:latin typeface="Century Gothic" charset="0"/>
                <a:cs typeface="Century Gothic" charset="0"/>
              </a:rPr>
              <a:t>Drop of Water</a:t>
            </a:r>
            <a:endParaRPr lang="en-US" sz="3200" b="1" u="sng" dirty="0">
              <a:latin typeface="Century Gothic" charset="0"/>
              <a:cs typeface="Century Gothic" charset="0"/>
            </a:endParaRPr>
          </a:p>
        </p:txBody>
      </p:sp>
      <p:sp>
        <p:nvSpPr>
          <p:cNvPr id="21506" name="Content Placeholder 4"/>
          <p:cNvSpPr>
            <a:spLocks noGrp="1"/>
          </p:cNvSpPr>
          <p:nvPr>
            <p:ph idx="1"/>
          </p:nvPr>
        </p:nvSpPr>
        <p:spPr>
          <a:xfrm>
            <a:off x="457200" y="1736725"/>
            <a:ext cx="8229600" cy="4525963"/>
          </a:xfrm>
        </p:spPr>
        <p:txBody>
          <a:bodyPr/>
          <a:lstStyle/>
          <a:p>
            <a:pPr marL="0" indent="0" eaLnBrk="1" hangingPunct="1">
              <a:buFont typeface="Arial" charset="0"/>
              <a:buNone/>
            </a:pPr>
            <a:r>
              <a:rPr lang="en-US" sz="800" b="1" dirty="0">
                <a:latin typeface="Calibri" charset="0"/>
              </a:rPr>
              <a:t>	    </a:t>
            </a:r>
            <a:r>
              <a:rPr lang="en-US" sz="800" dirty="0">
                <a:latin typeface="Calibri" charset="0"/>
              </a:rPr>
              <a:t>                 </a:t>
            </a:r>
          </a:p>
          <a:p>
            <a:pPr marL="0" indent="0" algn="just" eaLnBrk="1" hangingPunct="1">
              <a:buFont typeface="Arial" charset="0"/>
              <a:buNone/>
            </a:pPr>
            <a:r>
              <a:rPr lang="en-US" sz="2400" dirty="0">
                <a:latin typeface="Century Gothic" charset="0"/>
                <a:cs typeface="Century Gothic" charset="0"/>
              </a:rPr>
              <a:t>There are few objects you can make that have both the dazzling beauty and delicate precision of a soap bubble.  Shown here at actual size, this bubble is a nearly perfect sphere.  Its shimmering liquid skin is five hundred times thinner than a human hair.  </a:t>
            </a:r>
          </a:p>
          <a:p>
            <a:pPr marL="0" indent="0" algn="just" eaLnBrk="1" hangingPunct="1">
              <a:buFont typeface="Arial" charset="0"/>
              <a:buNone/>
            </a:pPr>
            <a:r>
              <a:rPr lang="en-US" sz="2400" dirty="0">
                <a:latin typeface="Century Gothic" charset="0"/>
                <a:cs typeface="Century Gothic" charset="0"/>
              </a:rPr>
              <a:t>Bubbles made of plain water break almost as quickly as they form.  That’s because surface tension is so strong the bubbles collapse.  Adding soap to water weakens water’s surface tension.  This allows a film of soapy water to stretch and stretch without breaking. </a:t>
            </a:r>
          </a:p>
          <a:p>
            <a:pPr marL="0" indent="0" eaLnBrk="1" hangingPunct="1">
              <a:lnSpc>
                <a:spcPct val="80000"/>
              </a:lnSpc>
            </a:pPr>
            <a:endParaRPr lang="en-US" sz="600" dirty="0">
              <a:latin typeface="Century Gothic" charset="0"/>
              <a:cs typeface="Century Gothic" charset="0"/>
            </a:endParaRPr>
          </a:p>
        </p:txBody>
      </p:sp>
      <p:sp>
        <p:nvSpPr>
          <p:cNvPr id="2" name="TextBox 1"/>
          <p:cNvSpPr txBox="1"/>
          <p:nvPr/>
        </p:nvSpPr>
        <p:spPr>
          <a:xfrm>
            <a:off x="3487942" y="599067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2230487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Everywhere</a:t>
            </a:r>
            <a:endParaRPr lang="en-US" dirty="0"/>
          </a:p>
        </p:txBody>
      </p:sp>
      <p:pic>
        <p:nvPicPr>
          <p:cNvPr id="4" name="Content Placeholder 3" descr="picture 2015-12-15 at 5.43.22 AM.png"/>
          <p:cNvPicPr>
            <a:picLocks noGrp="1" noChangeAspect="1"/>
          </p:cNvPicPr>
          <p:nvPr>
            <p:ph idx="1"/>
          </p:nvPr>
        </p:nvPicPr>
        <p:blipFill>
          <a:blip r:embed="rId2">
            <a:extLst>
              <a:ext uri="{28A0092B-C50C-407E-A947-70E740481C1C}">
                <a14:useLocalDpi xmlns:a14="http://schemas.microsoft.com/office/drawing/2010/main" val="0"/>
              </a:ext>
            </a:extLst>
          </a:blip>
          <a:srcRect l="-6326" r="-6326"/>
          <a:stretch>
            <a:fillRect/>
          </a:stretch>
        </p:blipFill>
        <p:spPr/>
      </p:pic>
      <p:sp>
        <p:nvSpPr>
          <p:cNvPr id="5" name="Rectangle 4"/>
          <p:cNvSpPr/>
          <p:nvPr/>
        </p:nvSpPr>
        <p:spPr>
          <a:xfrm rot="20183308">
            <a:off x="6992634" y="95953"/>
            <a:ext cx="2234806" cy="1569660"/>
          </a:xfrm>
          <a:prstGeom prst="rect">
            <a:avLst/>
          </a:prstGeom>
          <a:noFill/>
        </p:spPr>
        <p:txBody>
          <a:bodyPr wrap="none" lIns="91440" tIns="45720" rIns="91440" bIns="45720">
            <a:spAutoFit/>
          </a:bodyPr>
          <a:lstStyle/>
          <a:p>
            <a:pPr algn="ctr"/>
            <a:r>
              <a:rPr lang="en-US" sz="48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Let’s Go</a:t>
            </a:r>
          </a:p>
          <a:p>
            <a:pPr algn="ctr"/>
            <a:r>
              <a:rPr lang="en-US"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Live</a:t>
            </a:r>
            <a:endParaRPr lang="en-US" sz="4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8170144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4"/>
          <p:cNvSpPr>
            <a:spLocks noGrp="1"/>
          </p:cNvSpPr>
          <p:nvPr>
            <p:ph idx="1"/>
          </p:nvPr>
        </p:nvSpPr>
        <p:spPr>
          <a:xfrm>
            <a:off x="457200" y="1736725"/>
            <a:ext cx="8229600" cy="4525963"/>
          </a:xfrm>
        </p:spPr>
        <p:txBody>
          <a:bodyPr/>
          <a:lstStyle/>
          <a:p>
            <a:pPr marL="0" indent="0" eaLnBrk="1" hangingPunct="1">
              <a:buFont typeface="Arial" charset="0"/>
              <a:buNone/>
            </a:pPr>
            <a:r>
              <a:rPr lang="en-US" sz="800" b="1" dirty="0">
                <a:latin typeface="Calibri" charset="0"/>
              </a:rPr>
              <a:t>	                    </a:t>
            </a:r>
            <a:r>
              <a:rPr lang="en-US" sz="800" dirty="0">
                <a:latin typeface="Calibri" charset="0"/>
              </a:rPr>
              <a:t> </a:t>
            </a:r>
          </a:p>
          <a:p>
            <a:pPr marL="0" indent="0" algn="just" eaLnBrk="1" hangingPunct="1">
              <a:buFont typeface="Arial" charset="0"/>
              <a:buNone/>
            </a:pPr>
            <a:r>
              <a:rPr lang="en-US" sz="2400" dirty="0">
                <a:latin typeface="Century Gothic" charset="0"/>
                <a:cs typeface="Century Gothic" charset="0"/>
              </a:rPr>
              <a:t>There are </a:t>
            </a:r>
            <a:r>
              <a:rPr lang="en-US" sz="2400" b="1" dirty="0">
                <a:latin typeface="Century Gothic" charset="0"/>
                <a:cs typeface="Century Gothic" charset="0"/>
              </a:rPr>
              <a:t>few</a:t>
            </a:r>
            <a:r>
              <a:rPr lang="en-US" sz="2400" dirty="0">
                <a:latin typeface="Century Gothic" charset="0"/>
                <a:cs typeface="Century Gothic" charset="0"/>
              </a:rPr>
              <a:t> </a:t>
            </a:r>
            <a:r>
              <a:rPr lang="en-US" sz="2400" b="1" dirty="0">
                <a:latin typeface="Century Gothic" charset="0"/>
                <a:cs typeface="Century Gothic" charset="0"/>
              </a:rPr>
              <a:t>objects</a:t>
            </a:r>
            <a:r>
              <a:rPr lang="en-US" sz="2400" dirty="0">
                <a:latin typeface="Century Gothic" charset="0"/>
                <a:cs typeface="Century Gothic" charset="0"/>
              </a:rPr>
              <a:t> you can make that have both the </a:t>
            </a:r>
            <a:r>
              <a:rPr lang="en-US" sz="2400" b="1" dirty="0">
                <a:latin typeface="Century Gothic" charset="0"/>
                <a:cs typeface="Century Gothic" charset="0"/>
              </a:rPr>
              <a:t>dazzling</a:t>
            </a:r>
            <a:r>
              <a:rPr lang="en-US" sz="2400" dirty="0">
                <a:latin typeface="Century Gothic" charset="0"/>
                <a:cs typeface="Century Gothic" charset="0"/>
              </a:rPr>
              <a:t> </a:t>
            </a:r>
            <a:r>
              <a:rPr lang="en-US" sz="2400" b="1" dirty="0">
                <a:latin typeface="Century Gothic" charset="0"/>
                <a:cs typeface="Century Gothic" charset="0"/>
              </a:rPr>
              <a:t>beauty</a:t>
            </a:r>
            <a:r>
              <a:rPr lang="en-US" sz="2400" dirty="0">
                <a:latin typeface="Century Gothic" charset="0"/>
                <a:cs typeface="Century Gothic" charset="0"/>
              </a:rPr>
              <a:t> and </a:t>
            </a:r>
            <a:r>
              <a:rPr lang="en-US" sz="2400" b="1" dirty="0">
                <a:latin typeface="Century Gothic" charset="0"/>
                <a:cs typeface="Century Gothic" charset="0"/>
              </a:rPr>
              <a:t>delicate precision </a:t>
            </a:r>
            <a:r>
              <a:rPr lang="en-US" sz="2400" dirty="0">
                <a:latin typeface="Century Gothic" charset="0"/>
                <a:cs typeface="Century Gothic" charset="0"/>
              </a:rPr>
              <a:t>of a </a:t>
            </a:r>
            <a:r>
              <a:rPr lang="en-US" sz="2400" b="1" dirty="0">
                <a:latin typeface="Century Gothic" charset="0"/>
                <a:cs typeface="Century Gothic" charset="0"/>
              </a:rPr>
              <a:t>soap bubble</a:t>
            </a:r>
            <a:r>
              <a:rPr lang="en-US" sz="2400" dirty="0">
                <a:latin typeface="Century Gothic" charset="0"/>
                <a:cs typeface="Century Gothic" charset="0"/>
              </a:rPr>
              <a:t>.  Shown here at </a:t>
            </a:r>
            <a:r>
              <a:rPr lang="en-US" sz="2400" b="1" dirty="0">
                <a:latin typeface="Century Gothic" charset="0"/>
                <a:cs typeface="Century Gothic" charset="0"/>
              </a:rPr>
              <a:t>actual size</a:t>
            </a:r>
            <a:r>
              <a:rPr lang="en-US" sz="2400" dirty="0">
                <a:latin typeface="Century Gothic" charset="0"/>
                <a:cs typeface="Century Gothic" charset="0"/>
              </a:rPr>
              <a:t>, this bubble is a </a:t>
            </a:r>
            <a:r>
              <a:rPr lang="en-US" sz="2400" b="1" dirty="0">
                <a:latin typeface="Century Gothic" charset="0"/>
                <a:cs typeface="Century Gothic" charset="0"/>
              </a:rPr>
              <a:t>nearly perfect sphere</a:t>
            </a:r>
            <a:r>
              <a:rPr lang="en-US" sz="2400" dirty="0">
                <a:latin typeface="Century Gothic" charset="0"/>
                <a:cs typeface="Century Gothic" charset="0"/>
              </a:rPr>
              <a:t>.  Its </a:t>
            </a:r>
            <a:r>
              <a:rPr lang="en-US" sz="2400" b="1" dirty="0">
                <a:latin typeface="Century Gothic" charset="0"/>
                <a:cs typeface="Century Gothic" charset="0"/>
              </a:rPr>
              <a:t>shimmering liquid skin </a:t>
            </a:r>
            <a:r>
              <a:rPr lang="en-US" sz="2400" dirty="0">
                <a:latin typeface="Century Gothic" charset="0"/>
                <a:cs typeface="Century Gothic" charset="0"/>
              </a:rPr>
              <a:t>is five hundred times thinner than a human hair.  </a:t>
            </a:r>
          </a:p>
          <a:p>
            <a:pPr marL="0" indent="0" algn="just" eaLnBrk="1" hangingPunct="1">
              <a:buFont typeface="Arial" charset="0"/>
              <a:buNone/>
            </a:pPr>
            <a:r>
              <a:rPr lang="en-US" sz="2400" dirty="0">
                <a:latin typeface="Century Gothic" charset="0"/>
                <a:cs typeface="Century Gothic" charset="0"/>
              </a:rPr>
              <a:t>Bubbles made of </a:t>
            </a:r>
            <a:r>
              <a:rPr lang="en-US" sz="2400" b="1" dirty="0">
                <a:latin typeface="Century Gothic" charset="0"/>
                <a:cs typeface="Century Gothic" charset="0"/>
              </a:rPr>
              <a:t>plain water </a:t>
            </a:r>
            <a:r>
              <a:rPr lang="en-US" sz="2400" dirty="0">
                <a:latin typeface="Century Gothic" charset="0"/>
                <a:cs typeface="Century Gothic" charset="0"/>
              </a:rPr>
              <a:t>break almost as quickly as they form.  That’s because </a:t>
            </a:r>
            <a:r>
              <a:rPr lang="en-US" sz="2400" b="1" dirty="0">
                <a:latin typeface="Century Gothic" charset="0"/>
                <a:cs typeface="Century Gothic" charset="0"/>
              </a:rPr>
              <a:t>surface tension </a:t>
            </a:r>
            <a:r>
              <a:rPr lang="en-US" sz="2400" dirty="0">
                <a:latin typeface="Century Gothic" charset="0"/>
                <a:cs typeface="Century Gothic" charset="0"/>
              </a:rPr>
              <a:t>is so strong the bubbles collapse.  Adding soap to water weakens </a:t>
            </a:r>
            <a:r>
              <a:rPr lang="en-US" sz="2400" b="1" dirty="0">
                <a:latin typeface="Century Gothic" charset="0"/>
                <a:cs typeface="Century Gothic" charset="0"/>
              </a:rPr>
              <a:t>water’s surface tension</a:t>
            </a:r>
            <a:r>
              <a:rPr lang="en-US" sz="2400" dirty="0">
                <a:latin typeface="Century Gothic" charset="0"/>
                <a:cs typeface="Century Gothic" charset="0"/>
              </a:rPr>
              <a:t>.  This allows </a:t>
            </a:r>
            <a:r>
              <a:rPr lang="en-US" sz="2400" b="1" dirty="0">
                <a:latin typeface="Century Gothic" charset="0"/>
                <a:cs typeface="Century Gothic" charset="0"/>
              </a:rPr>
              <a:t>a film of soapy water </a:t>
            </a:r>
            <a:r>
              <a:rPr lang="en-US" sz="2400" dirty="0">
                <a:latin typeface="Century Gothic" charset="0"/>
                <a:cs typeface="Century Gothic" charset="0"/>
              </a:rPr>
              <a:t>to stretch and stretch without breaking. </a:t>
            </a:r>
          </a:p>
          <a:p>
            <a:pPr marL="0" indent="0" eaLnBrk="1" hangingPunct="1">
              <a:lnSpc>
                <a:spcPct val="80000"/>
              </a:lnSpc>
            </a:pPr>
            <a:endParaRPr lang="en-US" sz="600" dirty="0">
              <a:latin typeface="Century Gothic" charset="0"/>
              <a:cs typeface="Century Gothic" charset="0"/>
            </a:endParaRPr>
          </a:p>
        </p:txBody>
      </p:sp>
      <p:sp>
        <p:nvSpPr>
          <p:cNvPr id="5" name="Title 1"/>
          <p:cNvSpPr txBox="1">
            <a:spLocks/>
          </p:cNvSpPr>
          <p:nvPr/>
        </p:nvSpPr>
        <p:spPr>
          <a:xfrm>
            <a:off x="457200" y="358459"/>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0000FF"/>
                </a:solidFill>
                <a:latin typeface="Century Gothic" charset="0"/>
                <a:cs typeface="Century Gothic" charset="0"/>
              </a:rPr>
              <a:t>Day 2 Lesson</a:t>
            </a:r>
            <a:r>
              <a:rPr lang="en-US" sz="3200" b="1" dirty="0" smtClean="0">
                <a:latin typeface="Century Gothic" charset="0"/>
                <a:cs typeface="Century Gothic" charset="0"/>
              </a:rPr>
              <a:t/>
            </a:r>
            <a:br>
              <a:rPr lang="en-US" sz="3200" b="1" dirty="0" smtClean="0">
                <a:latin typeface="Century Gothic" charset="0"/>
                <a:cs typeface="Century Gothic" charset="0"/>
              </a:rPr>
            </a:br>
            <a:r>
              <a:rPr lang="en-US" sz="3200" b="1" dirty="0" smtClean="0">
                <a:latin typeface="Century Gothic" charset="0"/>
                <a:cs typeface="Century Gothic" charset="0"/>
              </a:rPr>
              <a:t/>
            </a:r>
            <a:br>
              <a:rPr lang="en-US" sz="3200" b="1" dirty="0" smtClean="0">
                <a:latin typeface="Century Gothic" charset="0"/>
                <a:cs typeface="Century Gothic" charset="0"/>
              </a:rPr>
            </a:br>
            <a:r>
              <a:rPr lang="en-US" sz="3200" b="1" dirty="0" smtClean="0">
                <a:latin typeface="Century Gothic" charset="0"/>
                <a:cs typeface="Century Gothic" charset="0"/>
              </a:rPr>
              <a:t>                      A Drop of Water</a:t>
            </a:r>
            <a:endParaRPr lang="en-US" sz="3200" b="1" u="sng" dirty="0">
              <a:latin typeface="Century Gothic" charset="0"/>
              <a:cs typeface="Century Gothic" charset="0"/>
            </a:endParaRPr>
          </a:p>
        </p:txBody>
      </p:sp>
    </p:spTree>
    <p:extLst>
      <p:ext uri="{BB962C8B-B14F-4D97-AF65-F5344CB8AC3E}">
        <p14:creationId xmlns:p14="http://schemas.microsoft.com/office/powerpoint/2010/main" val="212908113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txBox="1">
            <a:spLocks noGrp="1"/>
          </p:cNvSpPr>
          <p:nvPr>
            <p:ph type="title"/>
          </p:nvPr>
        </p:nvSpPr>
        <p:spPr>
          <a:xfrm>
            <a:off x="-354013" y="-114300"/>
            <a:ext cx="9964738" cy="1336675"/>
          </a:xfrm>
        </p:spPr>
        <p:txBody>
          <a:bodyPr/>
          <a:lstStyle/>
          <a:p>
            <a:pPr eaLnBrk="1" hangingPunct="1">
              <a:spcBef>
                <a:spcPct val="0"/>
              </a:spcBef>
              <a:spcAft>
                <a:spcPct val="0"/>
              </a:spcAft>
            </a:pPr>
            <a:r>
              <a:rPr lang="en-US" sz="3600" b="1" dirty="0">
                <a:solidFill>
                  <a:srgbClr val="000000"/>
                </a:solidFill>
                <a:latin typeface="Century Gothic" charset="0"/>
                <a:ea typeface="ＭＳ Ｐゴシック" charset="0"/>
                <a:cs typeface="Arial" charset="0"/>
                <a:sym typeface="Calibri" charset="0"/>
              </a:rPr>
              <a:t>Questioning Protocol for </a:t>
            </a:r>
            <a:r>
              <a:rPr lang="en-US" sz="3600" b="1" dirty="0">
                <a:solidFill>
                  <a:srgbClr val="0000FF"/>
                </a:solidFill>
                <a:latin typeface="Century Gothic" charset="0"/>
                <a:ea typeface="ＭＳ Ｐゴシック" charset="0"/>
                <a:cs typeface="Arial" charset="0"/>
                <a:sym typeface="Calibri" charset="0"/>
              </a:rPr>
              <a:t>Day 2</a:t>
            </a:r>
            <a:r>
              <a:rPr lang="en-US" sz="3600" b="1" dirty="0">
                <a:solidFill>
                  <a:srgbClr val="000000"/>
                </a:solidFill>
                <a:latin typeface="Century Gothic" charset="0"/>
                <a:ea typeface="ＭＳ Ｐゴシック" charset="0"/>
                <a:cs typeface="Arial" charset="0"/>
                <a:sym typeface="Calibri" charset="0"/>
              </a:rPr>
              <a:t>: Step 2</a:t>
            </a:r>
          </a:p>
        </p:txBody>
      </p:sp>
      <p:sp>
        <p:nvSpPr>
          <p:cNvPr id="3" name="Content Placeholder 2"/>
          <p:cNvSpPr txBox="1">
            <a:spLocks noGrp="1"/>
          </p:cNvSpPr>
          <p:nvPr>
            <p:ph type="body" idx="1"/>
          </p:nvPr>
        </p:nvSpPr>
        <p:spPr>
          <a:xfrm>
            <a:off x="0" y="879475"/>
            <a:ext cx="8210550" cy="5818188"/>
          </a:xfrm>
        </p:spPr>
        <p:txBody>
          <a:bodyPr/>
          <a:lstStyle>
            <a:lvl1pPr>
              <a:defRPr sz="1400">
                <a:solidFill>
                  <a:srgbClr val="000000"/>
                </a:solidFill>
                <a:latin typeface="Arial" charset="0"/>
                <a:ea typeface="ＭＳ Ｐゴシック" charset="0"/>
                <a:cs typeface="Arial" charset="0"/>
                <a:sym typeface="Arial" charset="0"/>
              </a:defRPr>
            </a:lvl1pPr>
            <a:lvl2pPr indent="-107950">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marL="0" indent="0" eaLnBrk="1" hangingPunct="1">
              <a:lnSpc>
                <a:spcPct val="80000"/>
              </a:lnSpc>
              <a:spcBef>
                <a:spcPts val="638"/>
              </a:spcBef>
              <a:spcAft>
                <a:spcPct val="0"/>
              </a:spcAft>
              <a:buClr>
                <a:srgbClr val="95B3D7"/>
              </a:buClr>
              <a:buFont typeface="Wingdings 2" charset="0"/>
              <a:buNone/>
            </a:pPr>
            <a:r>
              <a:rPr lang="en-US" sz="2100">
                <a:latin typeface="Century Gothic" charset="0"/>
                <a:sym typeface="Calibri" charset="0"/>
              </a:rPr>
              <a:t>Create text analysis guiding questions:</a:t>
            </a:r>
            <a:br>
              <a:rPr lang="en-US" sz="2100">
                <a:latin typeface="Century Gothic" charset="0"/>
                <a:sym typeface="Calibri" charset="0"/>
              </a:rPr>
            </a:br>
            <a:endParaRPr lang="en-US" sz="2100">
              <a:latin typeface="Century Gothic" charset="0"/>
              <a:sym typeface="Calibri" charset="0"/>
            </a:endParaRPr>
          </a:p>
          <a:p>
            <a:pPr marL="0" indent="0" eaLnBrk="1" hangingPunct="1">
              <a:lnSpc>
                <a:spcPct val="80000"/>
              </a:lnSpc>
              <a:spcBef>
                <a:spcPts val="638"/>
              </a:spcBef>
              <a:spcAft>
                <a:spcPct val="0"/>
              </a:spcAft>
              <a:buClr>
                <a:srgbClr val="000000"/>
              </a:buClr>
              <a:buFontTx/>
              <a:buChar char="•"/>
            </a:pPr>
            <a:r>
              <a:rPr lang="en-US" sz="2200" b="1">
                <a:latin typeface="Century Gothic" charset="0"/>
                <a:sym typeface="Calibri" charset="0"/>
              </a:rPr>
              <a:t>Guiding Question #1: </a:t>
            </a:r>
            <a:r>
              <a:rPr lang="en-US" sz="2200">
                <a:latin typeface="Century Gothic" charset="0"/>
                <a:sym typeface="Calibri" charset="0"/>
              </a:rPr>
              <a:t>Read sentence #1. Look at the noun phrases in bold.</a:t>
            </a:r>
          </a:p>
          <a:p>
            <a:pPr lvl="1" eaLnBrk="1" hangingPunct="1">
              <a:lnSpc>
                <a:spcPct val="80000"/>
              </a:lnSpc>
              <a:spcBef>
                <a:spcPts val="563"/>
              </a:spcBef>
              <a:spcAft>
                <a:spcPct val="0"/>
              </a:spcAft>
              <a:buClr>
                <a:srgbClr val="000000"/>
              </a:buClr>
              <a:buFont typeface="Arial" charset="0"/>
              <a:buChar char="•"/>
            </a:pPr>
            <a:r>
              <a:rPr lang="en-US" sz="1800">
                <a:latin typeface="Century Gothic" charset="0"/>
                <a:sym typeface="Calibri" charset="0"/>
              </a:rPr>
              <a:t>What words were added to the nouns? </a:t>
            </a:r>
          </a:p>
          <a:p>
            <a:pPr lvl="1" eaLnBrk="1" hangingPunct="1">
              <a:lnSpc>
                <a:spcPct val="80000"/>
              </a:lnSpc>
              <a:spcBef>
                <a:spcPts val="563"/>
              </a:spcBef>
              <a:spcAft>
                <a:spcPct val="0"/>
              </a:spcAft>
              <a:buClr>
                <a:srgbClr val="000000"/>
              </a:buClr>
              <a:buFont typeface="Arial" charset="0"/>
              <a:buChar char="•"/>
            </a:pPr>
            <a:r>
              <a:rPr lang="en-US" sz="1900">
                <a:latin typeface="Century Gothic" charset="0"/>
                <a:sym typeface="Calibri" charset="0"/>
              </a:rPr>
              <a:t>What details do they add to the nouns?</a:t>
            </a:r>
          </a:p>
          <a:p>
            <a:pPr marL="0" indent="0" eaLnBrk="1" hangingPunct="1">
              <a:lnSpc>
                <a:spcPct val="80000"/>
              </a:lnSpc>
              <a:spcBef>
                <a:spcPts val="638"/>
              </a:spcBef>
              <a:spcAft>
                <a:spcPct val="0"/>
              </a:spcAft>
              <a:buClr>
                <a:srgbClr val="000000"/>
              </a:buClr>
              <a:buFontTx/>
              <a:buChar char="•"/>
            </a:pPr>
            <a:r>
              <a:rPr lang="en-US" sz="2200" b="1">
                <a:latin typeface="Century Gothic" charset="0"/>
                <a:sym typeface="Calibri" charset="0"/>
              </a:rPr>
              <a:t>Guiding Question #2: </a:t>
            </a:r>
            <a:r>
              <a:rPr lang="en-US" sz="2200">
                <a:latin typeface="Century Gothic" charset="0"/>
                <a:sym typeface="Calibri" charset="0"/>
              </a:rPr>
              <a:t>Read sentence #2. </a:t>
            </a:r>
            <a:r>
              <a:rPr lang="en-US" sz="1900">
                <a:latin typeface="Century Gothic" charset="0"/>
                <a:sym typeface="Calibri" charset="0"/>
              </a:rPr>
              <a:t>Look at the noun phrases in bold.</a:t>
            </a:r>
          </a:p>
          <a:p>
            <a:pPr lvl="1" eaLnBrk="1" hangingPunct="1">
              <a:lnSpc>
                <a:spcPct val="80000"/>
              </a:lnSpc>
              <a:spcBef>
                <a:spcPts val="563"/>
              </a:spcBef>
              <a:spcAft>
                <a:spcPct val="0"/>
              </a:spcAft>
              <a:buClr>
                <a:srgbClr val="000000"/>
              </a:buClr>
              <a:buFont typeface="Arial" charset="0"/>
              <a:buChar char="•"/>
            </a:pPr>
            <a:r>
              <a:rPr lang="en-US" sz="1800">
                <a:latin typeface="Century Gothic" charset="0"/>
                <a:sym typeface="Calibri" charset="0"/>
              </a:rPr>
              <a:t>What words were added to those nouns? </a:t>
            </a:r>
          </a:p>
          <a:p>
            <a:pPr lvl="1" eaLnBrk="1" hangingPunct="1">
              <a:lnSpc>
                <a:spcPct val="80000"/>
              </a:lnSpc>
              <a:spcBef>
                <a:spcPts val="563"/>
              </a:spcBef>
              <a:spcAft>
                <a:spcPct val="0"/>
              </a:spcAft>
              <a:buClr>
                <a:srgbClr val="000000"/>
              </a:buClr>
              <a:buFont typeface="Arial" charset="0"/>
              <a:buChar char="•"/>
            </a:pPr>
            <a:r>
              <a:rPr lang="en-US" sz="1900">
                <a:latin typeface="Century Gothic" charset="0"/>
                <a:sym typeface="Calibri" charset="0"/>
              </a:rPr>
              <a:t>What details do they add to the nouns?</a:t>
            </a:r>
          </a:p>
          <a:p>
            <a:pPr marL="0" indent="0" eaLnBrk="1" hangingPunct="1">
              <a:lnSpc>
                <a:spcPct val="80000"/>
              </a:lnSpc>
              <a:spcBef>
                <a:spcPts val="638"/>
              </a:spcBef>
              <a:spcAft>
                <a:spcPct val="0"/>
              </a:spcAft>
              <a:buClr>
                <a:srgbClr val="000000"/>
              </a:buClr>
              <a:buFontTx/>
              <a:buChar char="•"/>
            </a:pPr>
            <a:r>
              <a:rPr lang="en-US" sz="2200" b="1">
                <a:latin typeface="Century Gothic" charset="0"/>
                <a:sym typeface="Calibri" charset="0"/>
              </a:rPr>
              <a:t>Guiding Question #3:</a:t>
            </a:r>
            <a:r>
              <a:rPr lang="en-US" sz="2200">
                <a:latin typeface="Century Gothic" charset="0"/>
                <a:sym typeface="Calibri" charset="0"/>
              </a:rPr>
              <a:t>Read sentence #3. Look at the noun phrases in bold.</a:t>
            </a:r>
          </a:p>
          <a:p>
            <a:pPr lvl="1" eaLnBrk="1" hangingPunct="1">
              <a:lnSpc>
                <a:spcPct val="80000"/>
              </a:lnSpc>
              <a:spcBef>
                <a:spcPts val="563"/>
              </a:spcBef>
              <a:spcAft>
                <a:spcPct val="0"/>
              </a:spcAft>
              <a:buClr>
                <a:srgbClr val="000000"/>
              </a:buClr>
              <a:buFont typeface="Arial" charset="0"/>
              <a:buChar char="•"/>
            </a:pPr>
            <a:r>
              <a:rPr lang="en-US" sz="1900">
                <a:latin typeface="Century Gothic" charset="0"/>
                <a:sym typeface="Calibri" charset="0"/>
              </a:rPr>
              <a:t>What were words added to those nouns? </a:t>
            </a:r>
          </a:p>
          <a:p>
            <a:pPr lvl="1" eaLnBrk="1" hangingPunct="1">
              <a:lnSpc>
                <a:spcPct val="80000"/>
              </a:lnSpc>
              <a:spcBef>
                <a:spcPts val="563"/>
              </a:spcBef>
              <a:spcAft>
                <a:spcPct val="0"/>
              </a:spcAft>
              <a:buClr>
                <a:srgbClr val="000000"/>
              </a:buClr>
              <a:buFont typeface="Arial" charset="0"/>
              <a:buChar char="•"/>
            </a:pPr>
            <a:r>
              <a:rPr lang="en-US" sz="1900">
                <a:latin typeface="Century Gothic" charset="0"/>
                <a:sym typeface="Calibri" charset="0"/>
              </a:rPr>
              <a:t>What details do they add to the nouns?</a:t>
            </a:r>
          </a:p>
          <a:p>
            <a:pPr marL="0" indent="0" eaLnBrk="1" hangingPunct="1">
              <a:lnSpc>
                <a:spcPct val="80000"/>
              </a:lnSpc>
              <a:spcBef>
                <a:spcPts val="638"/>
              </a:spcBef>
              <a:spcAft>
                <a:spcPct val="0"/>
              </a:spcAft>
              <a:buClr>
                <a:srgbClr val="000000"/>
              </a:buClr>
              <a:buFontTx/>
              <a:buChar char="•"/>
            </a:pPr>
            <a:r>
              <a:rPr lang="en-US" sz="2200" b="1">
                <a:latin typeface="Century Gothic" charset="0"/>
                <a:sym typeface="Calibri" charset="0"/>
              </a:rPr>
              <a:t>Guiding Question #4:</a:t>
            </a:r>
            <a:r>
              <a:rPr lang="en-US" sz="2200">
                <a:latin typeface="Century Gothic" charset="0"/>
                <a:sym typeface="Calibri" charset="0"/>
              </a:rPr>
              <a:t>Read sentence #4. Look at the noun phrases in bold.</a:t>
            </a:r>
          </a:p>
          <a:p>
            <a:pPr lvl="1" eaLnBrk="1" hangingPunct="1">
              <a:lnSpc>
                <a:spcPct val="80000"/>
              </a:lnSpc>
              <a:spcBef>
                <a:spcPts val="563"/>
              </a:spcBef>
              <a:spcAft>
                <a:spcPct val="0"/>
              </a:spcAft>
              <a:buClr>
                <a:srgbClr val="000000"/>
              </a:buClr>
              <a:buFont typeface="Arial" charset="0"/>
              <a:buChar char="•"/>
            </a:pPr>
            <a:r>
              <a:rPr lang="en-US" sz="1900">
                <a:latin typeface="Century Gothic" charset="0"/>
                <a:sym typeface="Calibri" charset="0"/>
              </a:rPr>
              <a:t>What words were added to those nouns? </a:t>
            </a:r>
          </a:p>
          <a:p>
            <a:pPr lvl="1" eaLnBrk="1" hangingPunct="1">
              <a:lnSpc>
                <a:spcPct val="80000"/>
              </a:lnSpc>
              <a:spcBef>
                <a:spcPts val="563"/>
              </a:spcBef>
              <a:spcAft>
                <a:spcPct val="0"/>
              </a:spcAft>
              <a:buClr>
                <a:srgbClr val="000000"/>
              </a:buClr>
              <a:buFont typeface="Arial" charset="0"/>
              <a:buChar char="•"/>
            </a:pPr>
            <a:r>
              <a:rPr lang="en-US" sz="1900">
                <a:latin typeface="Century Gothic" charset="0"/>
                <a:sym typeface="Calibri" charset="0"/>
              </a:rPr>
              <a:t>What details do they  add to the nouns?</a:t>
            </a:r>
          </a:p>
          <a:p>
            <a:pPr marL="0" indent="0" eaLnBrk="1" hangingPunct="1">
              <a:lnSpc>
                <a:spcPct val="80000"/>
              </a:lnSpc>
              <a:spcBef>
                <a:spcPts val="638"/>
              </a:spcBef>
              <a:spcAft>
                <a:spcPct val="0"/>
              </a:spcAft>
              <a:buClr>
                <a:srgbClr val="000000"/>
              </a:buClr>
              <a:buFontTx/>
              <a:buChar char="•"/>
            </a:pPr>
            <a:endParaRPr lang="en-US" sz="2200">
              <a:latin typeface="Century Gothic" charset="0"/>
              <a:sym typeface="Calibri" charset="0"/>
            </a:endParaRPr>
          </a:p>
          <a:p>
            <a:pPr marL="0" indent="0" eaLnBrk="1" hangingPunct="1">
              <a:lnSpc>
                <a:spcPct val="80000"/>
              </a:lnSpc>
              <a:spcBef>
                <a:spcPts val="638"/>
              </a:spcBef>
              <a:spcAft>
                <a:spcPct val="0"/>
              </a:spcAft>
              <a:buClr>
                <a:srgbClr val="000000"/>
              </a:buClr>
              <a:buFontTx/>
              <a:buChar char="•"/>
            </a:pPr>
            <a:endParaRPr lang="en-US" sz="2100">
              <a:latin typeface="Century Gothic" charset="0"/>
              <a:sym typeface="Calibri" charset="0"/>
            </a:endParaRPr>
          </a:p>
        </p:txBody>
      </p:sp>
      <p:pic>
        <p:nvPicPr>
          <p:cNvPr id="49155" name="Picture 1" descr="picture 2015-10-26 at 10.05.17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3550" y="5510213"/>
            <a:ext cx="2232025" cy="134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813550" y="5510213"/>
            <a:ext cx="2232025" cy="1347787"/>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12700" cmpd="sng">
            <a:solidFill>
              <a:srgbClr val="0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80087581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txBox="1">
            <a:spLocks noGrp="1"/>
          </p:cNvSpPr>
          <p:nvPr>
            <p:ph type="title"/>
          </p:nvPr>
        </p:nvSpPr>
        <p:spPr>
          <a:xfrm>
            <a:off x="549275" y="-114300"/>
            <a:ext cx="8042275" cy="1336675"/>
          </a:xfrm>
        </p:spPr>
        <p:txBody>
          <a:bodyPr/>
          <a:lstStyle/>
          <a:p>
            <a:pPr eaLnBrk="1" hangingPunct="1">
              <a:spcBef>
                <a:spcPct val="0"/>
              </a:spcBef>
              <a:spcAft>
                <a:spcPct val="0"/>
              </a:spcAft>
            </a:pPr>
            <a:r>
              <a:rPr lang="en-US" b="1">
                <a:solidFill>
                  <a:srgbClr val="000000"/>
                </a:solidFill>
                <a:latin typeface="Century Gothic" charset="0"/>
                <a:ea typeface="ＭＳ Ｐゴシック" charset="0"/>
                <a:cs typeface="Arial" charset="0"/>
                <a:sym typeface="Calibri" charset="0"/>
              </a:rPr>
              <a:t>Questioning Protocol: Step 2</a:t>
            </a:r>
          </a:p>
        </p:txBody>
      </p:sp>
      <p:sp>
        <p:nvSpPr>
          <p:cNvPr id="3" name="Content Placeholder 2"/>
          <p:cNvSpPr txBox="1">
            <a:spLocks noGrp="1"/>
          </p:cNvSpPr>
          <p:nvPr>
            <p:ph type="body" idx="1"/>
          </p:nvPr>
        </p:nvSpPr>
        <p:spPr>
          <a:xfrm>
            <a:off x="381000" y="885825"/>
            <a:ext cx="8210550" cy="5818188"/>
          </a:xfrm>
        </p:spPr>
        <p:txBody>
          <a:bodyPr/>
          <a:lstStyle>
            <a:lvl1pPr indent="-139700">
              <a:defRPr sz="1400">
                <a:solidFill>
                  <a:srgbClr val="000000"/>
                </a:solidFill>
                <a:latin typeface="Arial" charset="0"/>
                <a:ea typeface="ＭＳ Ｐゴシック" charset="0"/>
                <a:cs typeface="Arial" charset="0"/>
                <a:sym typeface="Arial" charset="0"/>
              </a:defRPr>
            </a:lvl1pPr>
            <a:lvl2pPr>
              <a:defRPr sz="1400">
                <a:solidFill>
                  <a:srgbClr val="000000"/>
                </a:solidFill>
                <a:latin typeface="Arial" charset="0"/>
                <a:ea typeface="Arial" charset="0"/>
                <a:cs typeface="Arial" charset="0"/>
                <a:sym typeface="Arial" charset="0"/>
              </a:defRPr>
            </a:lvl2pPr>
            <a:lvl3pPr indent="-76200">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spcBef>
                <a:spcPts val="638"/>
              </a:spcBef>
              <a:spcAft>
                <a:spcPct val="0"/>
              </a:spcAft>
              <a:buClr>
                <a:srgbClr val="000000"/>
              </a:buClr>
              <a:buFontTx/>
              <a:buChar char="•"/>
            </a:pPr>
            <a:r>
              <a:rPr lang="en-US" sz="2400" b="1">
                <a:latin typeface="Century Gothic" charset="0"/>
                <a:sym typeface="Calibri" charset="0"/>
              </a:rPr>
              <a:t>Guiding Question# 5: </a:t>
            </a:r>
            <a:r>
              <a:rPr lang="en-US" sz="2400">
                <a:latin typeface="Century Gothic" charset="0"/>
                <a:sym typeface="Calibri" charset="0"/>
              </a:rPr>
              <a:t>Read sentence #5. Look at  the noun phrases in bold. </a:t>
            </a:r>
          </a:p>
          <a:p>
            <a:pPr lvl="2" eaLnBrk="1" hangingPunct="1">
              <a:spcBef>
                <a:spcPts val="475"/>
              </a:spcBef>
              <a:spcAft>
                <a:spcPct val="0"/>
              </a:spcAft>
              <a:buClr>
                <a:srgbClr val="000000"/>
              </a:buClr>
              <a:buFontTx/>
              <a:buChar char="•"/>
            </a:pPr>
            <a:r>
              <a:rPr lang="en-US" sz="1600">
                <a:latin typeface="Century Gothic" charset="0"/>
                <a:ea typeface="ＭＳ Ｐゴシック" charset="0"/>
                <a:cs typeface="ＭＳ Ｐゴシック" charset="0"/>
                <a:sym typeface="Calibri" charset="0"/>
              </a:rPr>
              <a:t>What words were added to those nouns? </a:t>
            </a:r>
          </a:p>
          <a:p>
            <a:pPr lvl="2" eaLnBrk="1" hangingPunct="1">
              <a:spcBef>
                <a:spcPts val="475"/>
              </a:spcBef>
              <a:spcAft>
                <a:spcPct val="0"/>
              </a:spcAft>
              <a:buClr>
                <a:srgbClr val="000000"/>
              </a:buClr>
              <a:buFontTx/>
              <a:buChar char="•"/>
            </a:pPr>
            <a:r>
              <a:rPr lang="en-US" sz="1600">
                <a:latin typeface="Century Gothic" charset="0"/>
                <a:ea typeface="ＭＳ Ｐゴシック" charset="0"/>
                <a:cs typeface="ＭＳ Ｐゴシック" charset="0"/>
                <a:sym typeface="Calibri" charset="0"/>
              </a:rPr>
              <a:t>What details do they add to the nouns?</a:t>
            </a:r>
          </a:p>
          <a:p>
            <a:pPr eaLnBrk="1" hangingPunct="1">
              <a:spcBef>
                <a:spcPts val="638"/>
              </a:spcBef>
              <a:spcAft>
                <a:spcPct val="0"/>
              </a:spcAft>
              <a:buClr>
                <a:srgbClr val="000000"/>
              </a:buClr>
              <a:buFontTx/>
              <a:buChar char="•"/>
            </a:pPr>
            <a:r>
              <a:rPr lang="en-US" sz="2400" b="1">
                <a:latin typeface="Century Gothic" charset="0"/>
                <a:sym typeface="Calibri" charset="0"/>
              </a:rPr>
              <a:t>Guiding Question# 6 </a:t>
            </a:r>
            <a:r>
              <a:rPr lang="en-US" sz="2400">
                <a:latin typeface="Century Gothic" charset="0"/>
                <a:sym typeface="Calibri" charset="0"/>
              </a:rPr>
              <a:t>Read sentence #6. Look the noun phrases in bold. </a:t>
            </a:r>
          </a:p>
          <a:p>
            <a:pPr lvl="2" eaLnBrk="1" hangingPunct="1">
              <a:spcBef>
                <a:spcPts val="475"/>
              </a:spcBef>
              <a:spcAft>
                <a:spcPct val="0"/>
              </a:spcAft>
              <a:buClr>
                <a:srgbClr val="000000"/>
              </a:buClr>
              <a:buFontTx/>
              <a:buChar char="•"/>
            </a:pPr>
            <a:r>
              <a:rPr lang="en-US" sz="1600">
                <a:latin typeface="Century Gothic" charset="0"/>
                <a:ea typeface="ＭＳ Ｐゴシック" charset="0"/>
                <a:cs typeface="ＭＳ Ｐゴシック" charset="0"/>
                <a:sym typeface="Calibri" charset="0"/>
              </a:rPr>
              <a:t>What words were added to those nouns?</a:t>
            </a:r>
          </a:p>
          <a:p>
            <a:pPr lvl="2" eaLnBrk="1" hangingPunct="1">
              <a:spcBef>
                <a:spcPts val="475"/>
              </a:spcBef>
              <a:spcAft>
                <a:spcPct val="0"/>
              </a:spcAft>
              <a:buClr>
                <a:srgbClr val="000000"/>
              </a:buClr>
              <a:buFontTx/>
              <a:buChar char="•"/>
            </a:pPr>
            <a:r>
              <a:rPr lang="en-US" sz="1600">
                <a:latin typeface="Century Gothic" charset="0"/>
                <a:ea typeface="ＭＳ Ｐゴシック" charset="0"/>
                <a:cs typeface="ＭＳ Ｐゴシック" charset="0"/>
                <a:sym typeface="Calibri" charset="0"/>
              </a:rPr>
              <a:t>What details do they add to the nouns?</a:t>
            </a:r>
          </a:p>
          <a:p>
            <a:pPr eaLnBrk="1" hangingPunct="1">
              <a:spcBef>
                <a:spcPts val="638"/>
              </a:spcBef>
              <a:spcAft>
                <a:spcPct val="0"/>
              </a:spcAft>
              <a:buClr>
                <a:srgbClr val="000000"/>
              </a:buClr>
              <a:buFontTx/>
              <a:buChar char="•"/>
            </a:pPr>
            <a:r>
              <a:rPr lang="en-US" sz="2400" b="1">
                <a:latin typeface="Century Gothic" charset="0"/>
                <a:sym typeface="Calibri" charset="0"/>
              </a:rPr>
              <a:t>Guiding Question# 7 </a:t>
            </a:r>
            <a:r>
              <a:rPr lang="en-US" sz="2400">
                <a:latin typeface="Century Gothic" charset="0"/>
                <a:sym typeface="Calibri" charset="0"/>
              </a:rPr>
              <a:t>Read the last sentence. Look the noun phrases in bold. </a:t>
            </a:r>
          </a:p>
          <a:p>
            <a:pPr lvl="2" eaLnBrk="1" hangingPunct="1">
              <a:spcBef>
                <a:spcPts val="475"/>
              </a:spcBef>
              <a:spcAft>
                <a:spcPct val="0"/>
              </a:spcAft>
              <a:buClr>
                <a:srgbClr val="000000"/>
              </a:buClr>
              <a:buFontTx/>
              <a:buChar char="•"/>
            </a:pPr>
            <a:r>
              <a:rPr lang="en-US" sz="1600">
                <a:latin typeface="Century Gothic" charset="0"/>
                <a:ea typeface="ＭＳ Ｐゴシック" charset="0"/>
                <a:cs typeface="ＭＳ Ｐゴシック" charset="0"/>
                <a:sym typeface="Calibri" charset="0"/>
              </a:rPr>
              <a:t>What words were added to the nouns?</a:t>
            </a:r>
          </a:p>
          <a:p>
            <a:pPr lvl="2" eaLnBrk="1" hangingPunct="1">
              <a:spcBef>
                <a:spcPts val="475"/>
              </a:spcBef>
              <a:spcAft>
                <a:spcPct val="0"/>
              </a:spcAft>
              <a:buClr>
                <a:srgbClr val="000000"/>
              </a:buClr>
              <a:buFontTx/>
              <a:buChar char="•"/>
            </a:pPr>
            <a:r>
              <a:rPr lang="en-US" sz="1600">
                <a:latin typeface="Century Gothic" charset="0"/>
                <a:ea typeface="ＭＳ Ｐゴシック" charset="0"/>
                <a:cs typeface="ＭＳ Ｐゴシック" charset="0"/>
                <a:sym typeface="Calibri" charset="0"/>
              </a:rPr>
              <a:t>What details do they add to the nouns? </a:t>
            </a:r>
            <a:endParaRPr lang="en-US" sz="1600" b="1">
              <a:latin typeface="Century Gothic" charset="0"/>
              <a:ea typeface="ＭＳ Ｐゴシック" charset="0"/>
              <a:cs typeface="ＭＳ Ｐゴシック" charset="0"/>
              <a:sym typeface="Calibri" charset="0"/>
            </a:endParaRPr>
          </a:p>
          <a:p>
            <a:pPr eaLnBrk="1" hangingPunct="1">
              <a:spcBef>
                <a:spcPts val="638"/>
              </a:spcBef>
              <a:spcAft>
                <a:spcPct val="0"/>
              </a:spcAft>
              <a:buClr>
                <a:srgbClr val="000000"/>
              </a:buClr>
              <a:buFontTx/>
              <a:buChar char="•"/>
            </a:pPr>
            <a:r>
              <a:rPr lang="en-US" sz="2400" b="1">
                <a:latin typeface="Century Gothic" charset="0"/>
                <a:sym typeface="Calibri" charset="0"/>
              </a:rPr>
              <a:t>Wrap Up Guiding Question:</a:t>
            </a:r>
            <a:r>
              <a:rPr lang="en-US" sz="2400">
                <a:latin typeface="Century Gothic" charset="0"/>
                <a:sym typeface="Calibri" charset="0"/>
              </a:rPr>
              <a:t> How do all the noun phrases enrich our understanding of the text?</a:t>
            </a:r>
          </a:p>
          <a:p>
            <a:pPr eaLnBrk="1" hangingPunct="1">
              <a:spcBef>
                <a:spcPts val="638"/>
              </a:spcBef>
              <a:spcAft>
                <a:spcPct val="0"/>
              </a:spcAft>
              <a:buClr>
                <a:srgbClr val="000000"/>
              </a:buClr>
              <a:buFontTx/>
              <a:buChar char="•"/>
            </a:pPr>
            <a:endParaRPr lang="en-US" sz="2300">
              <a:latin typeface="Century Gothic" charset="0"/>
              <a:sym typeface="Calibri" charset="0"/>
            </a:endParaRPr>
          </a:p>
        </p:txBody>
      </p:sp>
    </p:spTree>
    <p:extLst>
      <p:ext uri="{BB962C8B-B14F-4D97-AF65-F5344CB8AC3E}">
        <p14:creationId xmlns:p14="http://schemas.microsoft.com/office/powerpoint/2010/main" val="28127774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268"/>
            <a:ext cx="8229600" cy="1143000"/>
          </a:xfrm>
        </p:spPr>
        <p:txBody>
          <a:bodyPr>
            <a:normAutofit fontScale="90000"/>
          </a:bodyPr>
          <a:lstStyle/>
          <a:p>
            <a:r>
              <a:rPr lang="en-US" sz="3600" b="1" dirty="0" smtClean="0">
                <a:latin typeface="Century Gothic"/>
                <a:cs typeface="Century Gothic"/>
              </a:rPr>
              <a:t>Test Your Understanding with a…</a:t>
            </a:r>
            <a:br>
              <a:rPr lang="en-US" sz="3600" b="1" dirty="0" smtClean="0">
                <a:latin typeface="Century Gothic"/>
                <a:cs typeface="Century Gothic"/>
              </a:rPr>
            </a:br>
            <a:endParaRPr lang="en-US" sz="3600" b="1" dirty="0">
              <a:latin typeface="Century Gothic"/>
              <a:cs typeface="Century Gothic"/>
            </a:endParaRPr>
          </a:p>
        </p:txBody>
      </p:sp>
      <p:sp>
        <p:nvSpPr>
          <p:cNvPr id="3" name="Content Placeholder 2"/>
          <p:cNvSpPr>
            <a:spLocks noGrp="1"/>
          </p:cNvSpPr>
          <p:nvPr>
            <p:ph idx="1"/>
          </p:nvPr>
        </p:nvSpPr>
        <p:spPr>
          <a:xfrm>
            <a:off x="457200" y="1380880"/>
            <a:ext cx="8686800" cy="4525963"/>
          </a:xfrm>
        </p:spPr>
        <p:txBody>
          <a:bodyPr>
            <a:normAutofit/>
          </a:bodyPr>
          <a:lstStyle/>
          <a:p>
            <a:pPr marL="0" indent="0">
              <a:buNone/>
            </a:pPr>
            <a:r>
              <a:rPr lang="en-US" dirty="0" smtClean="0">
                <a:latin typeface="Century Gothic"/>
                <a:cs typeface="Century Gothic"/>
              </a:rPr>
              <a:t>With a Partner:</a:t>
            </a:r>
          </a:p>
          <a:p>
            <a:r>
              <a:rPr lang="en-US" dirty="0" smtClean="0">
                <a:latin typeface="Century Gothic"/>
                <a:cs typeface="Century Gothic"/>
              </a:rPr>
              <a:t>Read each text</a:t>
            </a:r>
          </a:p>
          <a:p>
            <a:r>
              <a:rPr lang="en-US" dirty="0" smtClean="0">
                <a:latin typeface="Century Gothic"/>
                <a:cs typeface="Century Gothic"/>
              </a:rPr>
              <a:t>Match each text with one ELD Standard and one Guiding Question: </a:t>
            </a:r>
          </a:p>
          <a:p>
            <a:pPr lvl="1"/>
            <a:r>
              <a:rPr lang="en-US" sz="3200" dirty="0" smtClean="0">
                <a:latin typeface="Century Gothic"/>
                <a:cs typeface="Century Gothic"/>
              </a:rPr>
              <a:t>	Which Part II standard and Guiding Question</a:t>
            </a:r>
            <a:r>
              <a:rPr lang="en-US" sz="3200" dirty="0">
                <a:latin typeface="Century Gothic"/>
                <a:cs typeface="Century Gothic"/>
              </a:rPr>
              <a:t> </a:t>
            </a:r>
            <a:r>
              <a:rPr lang="en-US" sz="3200" dirty="0" smtClean="0">
                <a:latin typeface="Century Gothic"/>
                <a:cs typeface="Century Gothic"/>
              </a:rPr>
              <a:t>best apply or do not? Why? </a:t>
            </a:r>
          </a:p>
          <a:p>
            <a:pPr marL="857250" lvl="1" indent="-457200"/>
            <a:r>
              <a:rPr lang="en-US" sz="3200" dirty="0" smtClean="0">
                <a:latin typeface="Century Gothic"/>
                <a:cs typeface="Century Gothic"/>
              </a:rPr>
              <a:t>	  Have a Constructive Conversation</a:t>
            </a:r>
          </a:p>
        </p:txBody>
      </p:sp>
      <p:graphicFrame>
        <p:nvGraphicFramePr>
          <p:cNvPr id="4" name="Table 3"/>
          <p:cNvGraphicFramePr>
            <a:graphicFrameLocks noGrp="1"/>
          </p:cNvGraphicFramePr>
          <p:nvPr>
            <p:extLst>
              <p:ext uri="{D42A27DB-BD31-4B8C-83A1-F6EECF244321}">
                <p14:modId xmlns:p14="http://schemas.microsoft.com/office/powerpoint/2010/main" val="1974140526"/>
              </p:ext>
            </p:extLst>
          </p:nvPr>
        </p:nvGraphicFramePr>
        <p:xfrm>
          <a:off x="1557868" y="5667155"/>
          <a:ext cx="6096000" cy="10109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Mentor Text</a:t>
                      </a:r>
                      <a:endParaRPr lang="en-US" dirty="0"/>
                    </a:p>
                  </a:txBody>
                  <a:tcPr/>
                </a:tc>
                <a:tc>
                  <a:txBody>
                    <a:bodyPr/>
                    <a:lstStyle/>
                    <a:p>
                      <a:pPr algn="ctr"/>
                      <a:r>
                        <a:rPr lang="en-US" dirty="0" smtClean="0"/>
                        <a:t>Part II ELD Standard</a:t>
                      </a:r>
                      <a:endParaRPr lang="en-US" dirty="0"/>
                    </a:p>
                  </a:txBody>
                  <a:tcPr/>
                </a:tc>
                <a:tc>
                  <a:txBody>
                    <a:bodyPr/>
                    <a:lstStyle/>
                    <a:p>
                      <a:pPr algn="ctr"/>
                      <a:r>
                        <a:rPr lang="en-US" dirty="0" smtClean="0"/>
                        <a:t>Guiding Questions</a:t>
                      </a:r>
                      <a:endParaRPr lang="en-US" dirty="0"/>
                    </a:p>
                  </a:txBody>
                  <a:tcPr/>
                </a:tc>
              </a:tr>
              <a:tr h="370840">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
        <p:nvSpPr>
          <p:cNvPr id="5" name="Title 1"/>
          <p:cNvSpPr txBox="1">
            <a:spLocks/>
          </p:cNvSpPr>
          <p:nvPr/>
        </p:nvSpPr>
        <p:spPr>
          <a:xfrm>
            <a:off x="457200" y="451082"/>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smtClean="0">
                <a:latin typeface="Century Gothic"/>
                <a:cs typeface="Century Gothic"/>
              </a:rPr>
              <a:t>Mentor Text Match-Up</a:t>
            </a:r>
            <a:endParaRPr lang="en-US" sz="3600" b="1" dirty="0">
              <a:latin typeface="Century Gothic"/>
              <a:cs typeface="Century Gothic"/>
            </a:endParaRPr>
          </a:p>
        </p:txBody>
      </p:sp>
    </p:spTree>
    <p:extLst>
      <p:ext uri="{BB962C8B-B14F-4D97-AF65-F5344CB8AC3E}">
        <p14:creationId xmlns:p14="http://schemas.microsoft.com/office/powerpoint/2010/main" val="11725261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ssolve">
                                      <p:cBhvr>
                                        <p:cTn id="28" dur="500"/>
                                        <p:tgtEl>
                                          <p:spTgt spid="3">
                                            <p:txEl>
                                              <p:pRg st="4" end="4"/>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17638"/>
            <a:ext cx="8229600" cy="4525963"/>
          </a:xfrm>
        </p:spPr>
        <p:txBody>
          <a:bodyPr/>
          <a:lstStyle/>
          <a:p>
            <a:pPr marL="0" indent="0">
              <a:buNone/>
            </a:pPr>
            <a:r>
              <a:rPr lang="en-US" sz="2000" dirty="0" smtClean="0">
                <a:latin typeface="Century Gothic" charset="0"/>
                <a:ea typeface="Century Gothic" charset="0"/>
                <a:cs typeface="Century Gothic" charset="0"/>
              </a:rPr>
              <a:t>You can make a mask, too!  </a:t>
            </a:r>
            <a:r>
              <a:rPr lang="en-US" sz="2000" b="1" dirty="0" smtClean="0">
                <a:latin typeface="Century Gothic" charset="0"/>
                <a:ea typeface="Century Gothic" charset="0"/>
                <a:cs typeface="Century Gothic" charset="0"/>
              </a:rPr>
              <a:t>First</a:t>
            </a:r>
            <a:r>
              <a:rPr lang="en-US" sz="2000" dirty="0" smtClean="0">
                <a:latin typeface="Century Gothic" charset="0"/>
                <a:ea typeface="Century Gothic" charset="0"/>
                <a:cs typeface="Century Gothic" charset="0"/>
              </a:rPr>
              <a:t>, get a plate.  Cut holes into it.  Check that you can see.</a:t>
            </a:r>
            <a:endParaRPr lang="en-US" sz="2000" dirty="0">
              <a:latin typeface="Century Gothic" charset="0"/>
              <a:ea typeface="Century Gothic" charset="0"/>
              <a:cs typeface="Century Gothic" charset="0"/>
            </a:endParaRPr>
          </a:p>
          <a:p>
            <a:pPr marL="0" indent="0">
              <a:buNone/>
            </a:pPr>
            <a:r>
              <a:rPr lang="en-US" sz="2000" b="1" dirty="0" smtClean="0">
                <a:latin typeface="Century Gothic" charset="0"/>
                <a:ea typeface="Century Gothic" charset="0"/>
                <a:cs typeface="Century Gothic" charset="0"/>
              </a:rPr>
              <a:t>Next</a:t>
            </a:r>
            <a:r>
              <a:rPr lang="en-US" sz="2000" dirty="0" smtClean="0">
                <a:latin typeface="Century Gothic" charset="0"/>
                <a:ea typeface="Century Gothic" charset="0"/>
                <a:cs typeface="Century Gothic" charset="0"/>
              </a:rPr>
              <a:t>, color the mask.  Paste fun things on it.  Soon you will have a mask!</a:t>
            </a:r>
          </a:p>
          <a:p>
            <a:pPr marL="0" indent="0">
              <a:buNone/>
            </a:pPr>
            <a:r>
              <a:rPr lang="en-US" sz="2000" b="1" dirty="0" smtClean="0">
                <a:latin typeface="Century Gothic" charset="0"/>
                <a:ea typeface="Century Gothic" charset="0"/>
                <a:cs typeface="Century Gothic" charset="0"/>
              </a:rPr>
              <a:t>Last</a:t>
            </a:r>
            <a:r>
              <a:rPr lang="en-US" sz="2000" dirty="0" smtClean="0">
                <a:latin typeface="Century Gothic" charset="0"/>
                <a:ea typeface="Century Gothic" charset="0"/>
                <a:cs typeface="Century Gothic" charset="0"/>
              </a:rPr>
              <a:t>, tape a band on the back of the mask.  Put the mask on.  Who are you?</a:t>
            </a:r>
            <a:endParaRPr lang="en-US" sz="2000" dirty="0">
              <a:latin typeface="Century Gothic" charset="0"/>
              <a:ea typeface="Century Gothic" charset="0"/>
              <a:cs typeface="Century Gothic" charset="0"/>
            </a:endParaRPr>
          </a:p>
        </p:txBody>
      </p:sp>
      <p:sp>
        <p:nvSpPr>
          <p:cNvPr id="4" name="Title 3"/>
          <p:cNvSpPr>
            <a:spLocks noGrp="1"/>
          </p:cNvSpPr>
          <p:nvPr>
            <p:ph type="title"/>
          </p:nvPr>
        </p:nvSpPr>
        <p:spPr/>
        <p:txBody>
          <a:bodyPr/>
          <a:lstStyle/>
          <a:p>
            <a:r>
              <a:rPr lang="en-US" sz="2000" b="1" dirty="0" smtClean="0">
                <a:latin typeface="Century Gothic" charset="0"/>
                <a:ea typeface="Century Gothic" charset="0"/>
                <a:cs typeface="Century Gothic" charset="0"/>
              </a:rPr>
              <a:t>Make a Mask</a:t>
            </a:r>
            <a:endParaRPr lang="en-US" sz="2000" b="1" dirty="0">
              <a:latin typeface="Century Gothic" charset="0"/>
              <a:ea typeface="Century Gothic" charset="0"/>
              <a:cs typeface="Century Gothic" charset="0"/>
            </a:endParaRPr>
          </a:p>
        </p:txBody>
      </p:sp>
      <p:sp>
        <p:nvSpPr>
          <p:cNvPr id="2" name="Text Box 1"/>
          <p:cNvSpPr txBox="1">
            <a:spLocks noChangeArrowheads="1"/>
          </p:cNvSpPr>
          <p:nvPr/>
        </p:nvSpPr>
        <p:spPr bwMode="auto">
          <a:xfrm>
            <a:off x="104382" y="3439183"/>
            <a:ext cx="8917846" cy="1869041"/>
          </a:xfrm>
          <a:prstGeom prst="rect">
            <a:avLst/>
          </a:prstGeom>
          <a:solidFill>
            <a:srgbClr val="FFFF00"/>
          </a:solidFill>
          <a:ln w="28575" cmpd="sng">
            <a:solidFill>
              <a:srgbClr val="000000"/>
            </a:solidFill>
            <a:miter lim="800000"/>
            <a:headEnd/>
            <a:tailEnd/>
          </a:ln>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entury Gothic" charset="0"/>
                <a:ea typeface="Century Gothic" charset="0"/>
                <a:cs typeface="Century Gothic" charset="0"/>
              </a:rPr>
              <a:t>Part II: How English Works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entury Gothic" charset="0"/>
                <a:ea typeface="Century Gothic" charset="0"/>
                <a:cs typeface="Century Gothic" charset="0"/>
              </a:rPr>
              <a:t>A: Structuring Cohesive Texts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entury Gothic" charset="0"/>
                <a:ea typeface="Century Gothic" charset="0"/>
                <a:cs typeface="Century Gothic" charset="0"/>
              </a:rPr>
              <a:t>1. Understanding Text Structure. (Expanding): </a:t>
            </a:r>
            <a:r>
              <a:rPr kumimoji="0" lang="en-US" sz="1600" b="0" i="0" u="none" strike="noStrike" cap="none" normalizeH="0" baseline="0" dirty="0">
                <a:ln>
                  <a:noFill/>
                </a:ln>
                <a:solidFill>
                  <a:schemeClr val="tx1"/>
                </a:solidFill>
                <a:effectLst/>
                <a:latin typeface="Century Gothic" charset="0"/>
                <a:ea typeface="Century Gothic" charset="0"/>
                <a:cs typeface="Century Gothic" charset="0"/>
              </a:rPr>
              <a:t>Apply understanding of how different text types are organized to express ideas (e.g., how a story is organized sequentially with predictable stages versus how an informative text is organized by topic and details) to comprehending texts and writing texts in shared language activities guided by the teacher and with increasing independence.</a:t>
            </a:r>
          </a:p>
        </p:txBody>
      </p:sp>
      <p:sp>
        <p:nvSpPr>
          <p:cNvPr id="8" name="Text Box 1"/>
          <p:cNvSpPr txBox="1">
            <a:spLocks noChangeArrowheads="1"/>
          </p:cNvSpPr>
          <p:nvPr/>
        </p:nvSpPr>
        <p:spPr bwMode="auto">
          <a:xfrm>
            <a:off x="121776" y="5293807"/>
            <a:ext cx="8900452" cy="1316421"/>
          </a:xfrm>
          <a:prstGeom prst="rect">
            <a:avLst/>
          </a:prstGeom>
          <a:solidFill>
            <a:schemeClr val="tx2">
              <a:lumMod val="20000"/>
              <a:lumOff val="80000"/>
            </a:schemeClr>
          </a:solidFill>
          <a:ln w="28575" cmpd="sng">
            <a:solidFill>
              <a:srgbClr val="000000"/>
            </a:solidFill>
            <a:miter lim="800000"/>
            <a:headEnd/>
            <a:tailEnd/>
          </a:ln>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en-US" sz="1600" b="1" dirty="0">
                <a:latin typeface="Century Gothic" charset="0"/>
                <a:ea typeface="Century Gothic" charset="0"/>
                <a:cs typeface="Century Gothic" charset="0"/>
              </a:rPr>
              <a:t>Guiding Question: </a:t>
            </a:r>
            <a:endParaRPr lang="en-US" sz="1600" dirty="0">
              <a:latin typeface="Century Gothic" charset="0"/>
              <a:ea typeface="Century Gothic" charset="0"/>
              <a:cs typeface="Century Gothic" charset="0"/>
            </a:endParaRPr>
          </a:p>
          <a:p>
            <a:r>
              <a:rPr lang="en-US" sz="1600" dirty="0">
                <a:latin typeface="Century Gothic" charset="0"/>
                <a:ea typeface="Century Gothic" charset="0"/>
                <a:cs typeface="Century Gothic" charset="0"/>
              </a:rPr>
              <a:t>Let’s look at the sentence.</a:t>
            </a:r>
          </a:p>
          <a:p>
            <a:r>
              <a:rPr lang="en-US" sz="1600" dirty="0">
                <a:latin typeface="Century Gothic" charset="0"/>
                <a:ea typeface="Century Gothic" charset="0"/>
                <a:cs typeface="Century Gothic" charset="0"/>
              </a:rPr>
              <a:t>What word tells you when the action is happening?  </a:t>
            </a:r>
          </a:p>
          <a:p>
            <a:r>
              <a:rPr lang="en-US" sz="1600" dirty="0">
                <a:latin typeface="Century Gothic" charset="0"/>
                <a:ea typeface="Century Gothic" charset="0"/>
                <a:cs typeface="Century Gothic" charset="0"/>
              </a:rPr>
              <a:t>How does it help connect the actions? </a:t>
            </a:r>
          </a:p>
        </p:txBody>
      </p:sp>
    </p:spTree>
    <p:extLst>
      <p:ext uri="{BB962C8B-B14F-4D97-AF65-F5344CB8AC3E}">
        <p14:creationId xmlns:p14="http://schemas.microsoft.com/office/powerpoint/2010/main" val="3258310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8"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2694"/>
            <a:ext cx="8229600" cy="5050957"/>
          </a:xfrm>
        </p:spPr>
        <p:txBody>
          <a:bodyPr>
            <a:noAutofit/>
          </a:bodyPr>
          <a:lstStyle/>
          <a:p>
            <a:pPr marL="0" indent="0">
              <a:buNone/>
            </a:pPr>
            <a:r>
              <a:rPr lang="en-US" sz="2900" dirty="0" smtClean="0">
                <a:latin typeface="Century Gothic" charset="0"/>
                <a:ea typeface="Century Gothic" charset="0"/>
                <a:cs typeface="Century Gothic" charset="0"/>
              </a:rPr>
              <a:t>Swimming along, sometimes at </a:t>
            </a:r>
            <a:r>
              <a:rPr lang="en-US" sz="2900" b="1" dirty="0" smtClean="0">
                <a:latin typeface="Century Gothic" charset="0"/>
                <a:ea typeface="Century Gothic" charset="0"/>
                <a:cs typeface="Century Gothic" charset="0"/>
              </a:rPr>
              <a:t>great speed</a:t>
            </a:r>
            <a:r>
              <a:rPr lang="en-US" sz="2900" dirty="0" smtClean="0">
                <a:latin typeface="Century Gothic" charset="0"/>
                <a:ea typeface="Century Gothic" charset="0"/>
                <a:cs typeface="Century Gothic" charset="0"/>
              </a:rPr>
              <a:t>, sometimes slowly and leisurely, sometimes resting and exchanging ideas, sometimes stopping to sleep, it took them a week to reach </a:t>
            </a:r>
            <a:r>
              <a:rPr lang="en-US" sz="2900" b="1" dirty="0" smtClean="0">
                <a:latin typeface="Century Gothic" charset="0"/>
                <a:ea typeface="Century Gothic" charset="0"/>
                <a:cs typeface="Century Gothic" charset="0"/>
              </a:rPr>
              <a:t>Amos’ home shore</a:t>
            </a:r>
            <a:r>
              <a:rPr lang="en-US" sz="2900" dirty="0" smtClean="0">
                <a:latin typeface="Century Gothic" charset="0"/>
                <a:ea typeface="Century Gothic" charset="0"/>
                <a:cs typeface="Century Gothic" charset="0"/>
              </a:rPr>
              <a:t>.  During that time, they developed a </a:t>
            </a:r>
            <a:r>
              <a:rPr lang="en-US" sz="2900" b="1" dirty="0" smtClean="0">
                <a:latin typeface="Century Gothic" charset="0"/>
                <a:ea typeface="Century Gothic" charset="0"/>
                <a:cs typeface="Century Gothic" charset="0"/>
              </a:rPr>
              <a:t>deep admiration </a:t>
            </a:r>
            <a:r>
              <a:rPr lang="en-US" sz="2900" b="1" u="sng" dirty="0" smtClean="0">
                <a:latin typeface="Century Gothic" charset="0"/>
                <a:ea typeface="Century Gothic" charset="0"/>
                <a:cs typeface="Century Gothic" charset="0"/>
              </a:rPr>
              <a:t>for one another</a:t>
            </a:r>
            <a:r>
              <a:rPr lang="en-US" sz="2900" dirty="0" smtClean="0">
                <a:latin typeface="Century Gothic" charset="0"/>
                <a:ea typeface="Century Gothic" charset="0"/>
                <a:cs typeface="Century Gothic" charset="0"/>
              </a:rPr>
              <a:t>.  Boris admired the delicacy</a:t>
            </a:r>
            <a:r>
              <a:rPr lang="en-US" sz="2900" b="1" dirty="0" smtClean="0">
                <a:latin typeface="Century Gothic" charset="0"/>
                <a:ea typeface="Century Gothic" charset="0"/>
                <a:cs typeface="Century Gothic" charset="0"/>
              </a:rPr>
              <a:t>, </a:t>
            </a:r>
            <a:r>
              <a:rPr lang="en-US" sz="2900" dirty="0" smtClean="0">
                <a:latin typeface="Century Gothic" charset="0"/>
                <a:ea typeface="Century Gothic" charset="0"/>
                <a:cs typeface="Century Gothic" charset="0"/>
              </a:rPr>
              <a:t>the</a:t>
            </a:r>
            <a:r>
              <a:rPr lang="en-US" sz="2900" b="1" dirty="0" smtClean="0">
                <a:latin typeface="Century Gothic" charset="0"/>
                <a:ea typeface="Century Gothic" charset="0"/>
                <a:cs typeface="Century Gothic" charset="0"/>
              </a:rPr>
              <a:t> quivering daintiness</a:t>
            </a:r>
            <a:r>
              <a:rPr lang="en-US" sz="2900" dirty="0" smtClean="0">
                <a:latin typeface="Century Gothic" charset="0"/>
                <a:ea typeface="Century Gothic" charset="0"/>
                <a:cs typeface="Century Gothic" charset="0"/>
              </a:rPr>
              <a:t>, the </a:t>
            </a:r>
            <a:r>
              <a:rPr lang="en-US" sz="2900" b="1" dirty="0" smtClean="0">
                <a:latin typeface="Century Gothic" charset="0"/>
                <a:ea typeface="Century Gothic" charset="0"/>
                <a:cs typeface="Century Gothic" charset="0"/>
              </a:rPr>
              <a:t>light touch</a:t>
            </a:r>
            <a:r>
              <a:rPr lang="en-US" sz="2900" dirty="0" smtClean="0">
                <a:latin typeface="Century Gothic" charset="0"/>
                <a:ea typeface="Century Gothic" charset="0"/>
                <a:cs typeface="Century Gothic" charset="0"/>
              </a:rPr>
              <a:t>, the</a:t>
            </a:r>
            <a:r>
              <a:rPr lang="en-US" sz="2900" b="1" dirty="0" smtClean="0">
                <a:latin typeface="Century Gothic" charset="0"/>
                <a:ea typeface="Century Gothic" charset="0"/>
                <a:cs typeface="Century Gothic" charset="0"/>
              </a:rPr>
              <a:t> small voice</a:t>
            </a:r>
            <a:r>
              <a:rPr lang="en-US" sz="2900" dirty="0" smtClean="0">
                <a:latin typeface="Century Gothic" charset="0"/>
                <a:ea typeface="Century Gothic" charset="0"/>
                <a:cs typeface="Century Gothic" charset="0"/>
              </a:rPr>
              <a:t>, the </a:t>
            </a:r>
            <a:r>
              <a:rPr lang="en-US" sz="2900" b="1" dirty="0" smtClean="0">
                <a:latin typeface="Century Gothic" charset="0"/>
                <a:ea typeface="Century Gothic" charset="0"/>
                <a:cs typeface="Century Gothic" charset="0"/>
              </a:rPr>
              <a:t>gemlike</a:t>
            </a:r>
            <a:r>
              <a:rPr lang="en-US" sz="2900" dirty="0" smtClean="0">
                <a:latin typeface="Century Gothic" charset="0"/>
                <a:ea typeface="Century Gothic" charset="0"/>
                <a:cs typeface="Century Gothic" charset="0"/>
              </a:rPr>
              <a:t> </a:t>
            </a:r>
            <a:r>
              <a:rPr lang="en-US" sz="2900" b="1" dirty="0" smtClean="0">
                <a:latin typeface="Century Gothic" charset="0"/>
                <a:ea typeface="Century Gothic" charset="0"/>
                <a:cs typeface="Century Gothic" charset="0"/>
              </a:rPr>
              <a:t>radiance</a:t>
            </a:r>
            <a:r>
              <a:rPr lang="en-US" sz="2900" dirty="0" smtClean="0">
                <a:latin typeface="Century Gothic" charset="0"/>
                <a:ea typeface="Century Gothic" charset="0"/>
                <a:cs typeface="Century Gothic" charset="0"/>
              </a:rPr>
              <a:t> </a:t>
            </a:r>
            <a:r>
              <a:rPr lang="en-US" sz="2900" b="1" u="sng" dirty="0" smtClean="0">
                <a:latin typeface="Century Gothic" charset="0"/>
                <a:ea typeface="Century Gothic" charset="0"/>
                <a:cs typeface="Century Gothic" charset="0"/>
              </a:rPr>
              <a:t>of the mouse</a:t>
            </a:r>
            <a:r>
              <a:rPr lang="en-US" sz="2900" dirty="0" smtClean="0">
                <a:latin typeface="Century Gothic" charset="0"/>
                <a:ea typeface="Century Gothic" charset="0"/>
                <a:cs typeface="Century Gothic" charset="0"/>
              </a:rPr>
              <a:t>.  Amos admired the bulk, the grandeur, the power, the purpose, the </a:t>
            </a:r>
            <a:r>
              <a:rPr lang="en-US" sz="2900" b="1" dirty="0" smtClean="0">
                <a:latin typeface="Century Gothic" charset="0"/>
                <a:ea typeface="Century Gothic" charset="0"/>
                <a:cs typeface="Century Gothic" charset="0"/>
              </a:rPr>
              <a:t>rich</a:t>
            </a:r>
            <a:r>
              <a:rPr lang="en-US" sz="2900" dirty="0" smtClean="0">
                <a:latin typeface="Century Gothic" charset="0"/>
                <a:ea typeface="Century Gothic" charset="0"/>
                <a:cs typeface="Century Gothic" charset="0"/>
              </a:rPr>
              <a:t> </a:t>
            </a:r>
            <a:r>
              <a:rPr lang="en-US" sz="2900" b="1" dirty="0" smtClean="0">
                <a:latin typeface="Century Gothic" charset="0"/>
                <a:ea typeface="Century Gothic" charset="0"/>
                <a:cs typeface="Century Gothic" charset="0"/>
              </a:rPr>
              <a:t>voice</a:t>
            </a:r>
            <a:r>
              <a:rPr lang="en-US" sz="2900" dirty="0" smtClean="0">
                <a:latin typeface="Century Gothic" charset="0"/>
                <a:ea typeface="Century Gothic" charset="0"/>
                <a:cs typeface="Century Gothic" charset="0"/>
              </a:rPr>
              <a:t>, and the </a:t>
            </a:r>
            <a:r>
              <a:rPr lang="en-US" sz="2900" b="1" dirty="0" smtClean="0">
                <a:latin typeface="Century Gothic" charset="0"/>
                <a:ea typeface="Century Gothic" charset="0"/>
                <a:cs typeface="Century Gothic" charset="0"/>
              </a:rPr>
              <a:t>abounding</a:t>
            </a:r>
            <a:r>
              <a:rPr lang="en-US" sz="2900" dirty="0" smtClean="0">
                <a:latin typeface="Century Gothic" charset="0"/>
                <a:ea typeface="Century Gothic" charset="0"/>
                <a:cs typeface="Century Gothic" charset="0"/>
              </a:rPr>
              <a:t> </a:t>
            </a:r>
            <a:r>
              <a:rPr lang="en-US" sz="2900" b="1" dirty="0" smtClean="0">
                <a:latin typeface="Century Gothic" charset="0"/>
                <a:ea typeface="Century Gothic" charset="0"/>
                <a:cs typeface="Century Gothic" charset="0"/>
              </a:rPr>
              <a:t>friendliness </a:t>
            </a:r>
            <a:r>
              <a:rPr lang="en-US" sz="2900" b="1" u="sng" dirty="0" smtClean="0">
                <a:latin typeface="Century Gothic" charset="0"/>
                <a:ea typeface="Century Gothic" charset="0"/>
                <a:cs typeface="Century Gothic" charset="0"/>
              </a:rPr>
              <a:t>of the whale.</a:t>
            </a:r>
            <a:endParaRPr lang="en-US" sz="2900" b="1" u="sng" dirty="0">
              <a:latin typeface="Century Gothic" charset="0"/>
              <a:ea typeface="Century Gothic" charset="0"/>
              <a:cs typeface="Century Gothic" charset="0"/>
            </a:endParaRPr>
          </a:p>
        </p:txBody>
      </p:sp>
      <p:sp>
        <p:nvSpPr>
          <p:cNvPr id="2" name="Text Box 1"/>
          <p:cNvSpPr txBox="1">
            <a:spLocks noChangeArrowheads="1"/>
          </p:cNvSpPr>
          <p:nvPr/>
        </p:nvSpPr>
        <p:spPr bwMode="auto">
          <a:xfrm>
            <a:off x="173964" y="231940"/>
            <a:ext cx="8970036" cy="1744649"/>
          </a:xfrm>
          <a:prstGeom prst="rect">
            <a:avLst/>
          </a:prstGeom>
          <a:solidFill>
            <a:srgbClr val="FFFF00"/>
          </a:solidFill>
          <a:ln w="28575" cmpd="sng">
            <a:solidFill>
              <a:srgbClr val="000000"/>
            </a:solidFill>
            <a:miter lim="800000"/>
            <a:headEnd/>
            <a:tailEnd/>
          </a:ln>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entury Gothic" charset="0"/>
                <a:ea typeface="Century Gothic" charset="0"/>
                <a:cs typeface="Century Gothic" charset="0"/>
              </a:rPr>
              <a:t>Part II: How English Works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entury Gothic" charset="0"/>
                <a:ea typeface="Century Gothic" charset="0"/>
                <a:cs typeface="Century Gothic" charset="0"/>
              </a:rPr>
              <a:t>B. Expanding &amp; Enriching Ideas.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entury Gothic" charset="0"/>
                <a:ea typeface="Century Gothic" charset="0"/>
                <a:cs typeface="Century Gothic" charset="0"/>
              </a:rPr>
              <a:t>4. Using nouns and noun phrases. (Expanding Level) </a:t>
            </a:r>
            <a:r>
              <a:rPr kumimoji="0" lang="en-US" sz="1600" b="0" i="0" u="none" strike="noStrike" cap="none" normalizeH="0" baseline="0" dirty="0">
                <a:ln>
                  <a:noFill/>
                </a:ln>
                <a:solidFill>
                  <a:schemeClr val="tx1"/>
                </a:solidFill>
                <a:effectLst/>
                <a:latin typeface="Century Gothic" charset="0"/>
                <a:ea typeface="Century Gothic" charset="0"/>
                <a:cs typeface="Century Gothic" charset="0"/>
              </a:rPr>
              <a:t>Expand noun phrases in a growing number of ways (e.g., adding a newly learned adjective to a noun) in order to enrich the meaning of sentences and to add details about ideas, people, things, etc., with increasing independence.</a:t>
            </a:r>
          </a:p>
        </p:txBody>
      </p:sp>
      <p:sp>
        <p:nvSpPr>
          <p:cNvPr id="6" name="Text Box 1"/>
          <p:cNvSpPr txBox="1">
            <a:spLocks noChangeArrowheads="1"/>
          </p:cNvSpPr>
          <p:nvPr/>
        </p:nvSpPr>
        <p:spPr bwMode="auto">
          <a:xfrm>
            <a:off x="173964" y="1976589"/>
            <a:ext cx="8970036" cy="1316421"/>
          </a:xfrm>
          <a:prstGeom prst="rect">
            <a:avLst/>
          </a:prstGeom>
          <a:solidFill>
            <a:schemeClr val="tx2">
              <a:lumMod val="20000"/>
              <a:lumOff val="80000"/>
            </a:schemeClr>
          </a:solidFill>
          <a:ln w="28575" cmpd="sng">
            <a:solidFill>
              <a:srgbClr val="000000"/>
            </a:solidFill>
            <a:miter lim="800000"/>
            <a:headEnd/>
            <a:tailEnd/>
          </a:ln>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en-US" sz="1600" b="1" dirty="0">
                <a:latin typeface="Century Gothic" charset="0"/>
                <a:ea typeface="Century Gothic" charset="0"/>
                <a:cs typeface="Century Gothic" charset="0"/>
              </a:rPr>
              <a:t>Guiding Question: </a:t>
            </a:r>
            <a:endParaRPr lang="en-US" sz="1600" dirty="0">
              <a:latin typeface="Century Gothic" charset="0"/>
              <a:ea typeface="Century Gothic" charset="0"/>
              <a:cs typeface="Century Gothic" charset="0"/>
            </a:endParaRPr>
          </a:p>
          <a:p>
            <a:r>
              <a:rPr lang="en-US" sz="1600" dirty="0">
                <a:latin typeface="Century Gothic" charset="0"/>
                <a:ea typeface="Century Gothic" charset="0"/>
                <a:cs typeface="Century Gothic" charset="0"/>
              </a:rPr>
              <a:t>Let’s look at the sentence.  </a:t>
            </a:r>
          </a:p>
          <a:p>
            <a:r>
              <a:rPr lang="en-US" sz="1600" dirty="0">
                <a:latin typeface="Century Gothic" charset="0"/>
                <a:ea typeface="Century Gothic" charset="0"/>
                <a:cs typeface="Century Gothic" charset="0"/>
              </a:rPr>
              <a:t>What are the noun phrases?  </a:t>
            </a:r>
          </a:p>
          <a:p>
            <a:r>
              <a:rPr lang="en-US" sz="1600" dirty="0">
                <a:latin typeface="Century Gothic" charset="0"/>
                <a:ea typeface="Century Gothic" charset="0"/>
                <a:cs typeface="Century Gothic" charset="0"/>
              </a:rPr>
              <a:t>How does each noun phrase add details about…? </a:t>
            </a:r>
          </a:p>
        </p:txBody>
      </p:sp>
    </p:spTree>
    <p:extLst>
      <p:ext uri="{BB962C8B-B14F-4D97-AF65-F5344CB8AC3E}">
        <p14:creationId xmlns:p14="http://schemas.microsoft.com/office/powerpoint/2010/main" val="917799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9395"/>
            <a:ext cx="8229600" cy="4525963"/>
          </a:xfrm>
        </p:spPr>
        <p:txBody>
          <a:bodyPr>
            <a:noAutofit/>
          </a:bodyPr>
          <a:lstStyle/>
          <a:p>
            <a:pPr marL="0" indent="0">
              <a:buNone/>
            </a:pPr>
            <a:r>
              <a:rPr lang="en-US" sz="2600" dirty="0" smtClean="0">
                <a:latin typeface="Century Gothic" charset="0"/>
                <a:ea typeface="Century Gothic" charset="0"/>
                <a:cs typeface="Century Gothic" charset="0"/>
              </a:rPr>
              <a:t>Days </a:t>
            </a:r>
            <a:r>
              <a:rPr lang="en-US" sz="2600" b="1" dirty="0" smtClean="0">
                <a:latin typeface="Century Gothic" charset="0"/>
                <a:ea typeface="Century Gothic" charset="0"/>
                <a:cs typeface="Century Gothic" charset="0"/>
              </a:rPr>
              <a:t>were</a:t>
            </a:r>
            <a:r>
              <a:rPr lang="en-US" sz="2600" dirty="0" smtClean="0">
                <a:latin typeface="Century Gothic" charset="0"/>
                <a:ea typeface="Century Gothic" charset="0"/>
                <a:cs typeface="Century Gothic" charset="0"/>
              </a:rPr>
              <a:t> long and lonely.  The hills </a:t>
            </a:r>
            <a:r>
              <a:rPr lang="en-US" sz="2600" b="1" dirty="0" smtClean="0">
                <a:latin typeface="Century Gothic" charset="0"/>
                <a:ea typeface="Century Gothic" charset="0"/>
                <a:cs typeface="Century Gothic" charset="0"/>
              </a:rPr>
              <a:t>spread</a:t>
            </a:r>
            <a:r>
              <a:rPr lang="en-US" sz="2600" dirty="0" smtClean="0">
                <a:latin typeface="Century Gothic" charset="0"/>
                <a:ea typeface="Century Gothic" charset="0"/>
                <a:cs typeface="Century Gothic" charset="0"/>
              </a:rPr>
              <a:t> out as far as forever.  Nights, me and Ma and my brothers and Baby Betsy would sit out and wait for a shooting star to sail across the sky.  Once in a while a crow </a:t>
            </a:r>
            <a:r>
              <a:rPr lang="en-US" sz="2600" b="1" dirty="0" smtClean="0">
                <a:latin typeface="Century Gothic" charset="0"/>
                <a:ea typeface="Century Gothic" charset="0"/>
                <a:cs typeface="Century Gothic" charset="0"/>
              </a:rPr>
              <a:t>flew</a:t>
            </a:r>
            <a:r>
              <a:rPr lang="en-US" sz="2600" dirty="0" smtClean="0">
                <a:latin typeface="Century Gothic" charset="0"/>
                <a:ea typeface="Century Gothic" charset="0"/>
                <a:cs typeface="Century Gothic" charset="0"/>
              </a:rPr>
              <a:t> by.  That’s all the excitement there </a:t>
            </a:r>
            <a:r>
              <a:rPr lang="en-US" sz="2600" b="1" dirty="0" smtClean="0">
                <a:latin typeface="Century Gothic" charset="0"/>
                <a:ea typeface="Century Gothic" charset="0"/>
                <a:cs typeface="Century Gothic" charset="0"/>
              </a:rPr>
              <a:t>was</a:t>
            </a:r>
            <a:r>
              <a:rPr lang="en-US" sz="2600" dirty="0" smtClean="0">
                <a:latin typeface="Century Gothic" charset="0"/>
                <a:ea typeface="Century Gothic" charset="0"/>
                <a:cs typeface="Century Gothic" charset="0"/>
              </a:rPr>
              <a:t>.</a:t>
            </a:r>
          </a:p>
          <a:p>
            <a:pPr marL="0" indent="0">
              <a:buNone/>
            </a:pPr>
            <a:r>
              <a:rPr lang="en-US" sz="2600" dirty="0" smtClean="0">
                <a:latin typeface="Century Gothic" charset="0"/>
                <a:ea typeface="Century Gothic" charset="0"/>
                <a:cs typeface="Century Gothic" charset="0"/>
              </a:rPr>
              <a:t>My brothers </a:t>
            </a:r>
            <a:r>
              <a:rPr lang="en-US" sz="2600" b="1" dirty="0" smtClean="0">
                <a:latin typeface="Century Gothic" charset="0"/>
                <a:ea typeface="Century Gothic" charset="0"/>
                <a:cs typeface="Century Gothic" charset="0"/>
              </a:rPr>
              <a:t>worked</a:t>
            </a:r>
            <a:r>
              <a:rPr lang="en-US" sz="2600" dirty="0" smtClean="0">
                <a:latin typeface="Century Gothic" charset="0"/>
                <a:ea typeface="Century Gothic" charset="0"/>
                <a:cs typeface="Century Gothic" charset="0"/>
              </a:rPr>
              <a:t> up some furrows.  They </a:t>
            </a:r>
            <a:r>
              <a:rPr lang="en-US" sz="2600" b="1" dirty="0" smtClean="0">
                <a:latin typeface="Century Gothic" charset="0"/>
                <a:ea typeface="Century Gothic" charset="0"/>
                <a:cs typeface="Century Gothic" charset="0"/>
              </a:rPr>
              <a:t>planted</a:t>
            </a:r>
            <a:r>
              <a:rPr lang="en-US" sz="2600" dirty="0" smtClean="0">
                <a:latin typeface="Century Gothic" charset="0"/>
                <a:ea typeface="Century Gothic" charset="0"/>
                <a:cs typeface="Century Gothic" charset="0"/>
              </a:rPr>
              <a:t> corn and potatoes and beans.  Then they </a:t>
            </a:r>
            <a:r>
              <a:rPr lang="en-US" sz="2600" b="1" dirty="0" smtClean="0">
                <a:latin typeface="Century Gothic" charset="0"/>
                <a:ea typeface="Century Gothic" charset="0"/>
                <a:cs typeface="Century Gothic" charset="0"/>
              </a:rPr>
              <a:t>ran</a:t>
            </a:r>
            <a:r>
              <a:rPr lang="en-US" sz="2600" dirty="0" smtClean="0">
                <a:latin typeface="Century Gothic" charset="0"/>
                <a:ea typeface="Century Gothic" charset="0"/>
                <a:cs typeface="Century Gothic" charset="0"/>
              </a:rPr>
              <a:t> around climbing trees, skinning their knees.  But after all the water </a:t>
            </a:r>
            <a:r>
              <a:rPr lang="en-US" sz="2600" b="1" dirty="0" smtClean="0">
                <a:latin typeface="Century Gothic" charset="0"/>
                <a:ea typeface="Century Gothic" charset="0"/>
                <a:cs typeface="Century Gothic" charset="0"/>
              </a:rPr>
              <a:t>was fetched </a:t>
            </a:r>
            <a:r>
              <a:rPr lang="en-US" sz="2600" dirty="0" smtClean="0">
                <a:latin typeface="Century Gothic" charset="0"/>
                <a:ea typeface="Century Gothic" charset="0"/>
                <a:cs typeface="Century Gothic" charset="0"/>
              </a:rPr>
              <a:t>and the wash </a:t>
            </a:r>
            <a:r>
              <a:rPr lang="en-US" sz="2600" b="1" dirty="0" smtClean="0">
                <a:latin typeface="Century Gothic" charset="0"/>
                <a:ea typeface="Century Gothic" charset="0"/>
                <a:cs typeface="Century Gothic" charset="0"/>
              </a:rPr>
              <a:t>was done</a:t>
            </a:r>
            <a:r>
              <a:rPr lang="en-US" sz="2600" dirty="0" smtClean="0">
                <a:latin typeface="Century Gothic" charset="0"/>
                <a:ea typeface="Century Gothic" charset="0"/>
                <a:cs typeface="Century Gothic" charset="0"/>
              </a:rPr>
              <a:t>, after the soap </a:t>
            </a:r>
            <a:r>
              <a:rPr lang="en-US" sz="2600" b="1" dirty="0" smtClean="0">
                <a:latin typeface="Century Gothic" charset="0"/>
                <a:ea typeface="Century Gothic" charset="0"/>
                <a:cs typeface="Century Gothic" charset="0"/>
              </a:rPr>
              <a:t>was made </a:t>
            </a:r>
            <a:r>
              <a:rPr lang="en-US" sz="2600" dirty="0" smtClean="0">
                <a:latin typeface="Century Gothic" charset="0"/>
                <a:ea typeface="Century Gothic" charset="0"/>
                <a:cs typeface="Century Gothic" charset="0"/>
              </a:rPr>
              <a:t>and the fire </a:t>
            </a:r>
            <a:r>
              <a:rPr lang="en-US" sz="2600" b="1" dirty="0" smtClean="0">
                <a:latin typeface="Century Gothic" charset="0"/>
                <a:ea typeface="Century Gothic" charset="0"/>
                <a:cs typeface="Century Gothic" charset="0"/>
              </a:rPr>
              <a:t>laid</a:t>
            </a:r>
            <a:r>
              <a:rPr lang="en-US" sz="2600" dirty="0" smtClean="0">
                <a:latin typeface="Century Gothic" charset="0"/>
                <a:ea typeface="Century Gothic" charset="0"/>
                <a:cs typeface="Century Gothic" charset="0"/>
              </a:rPr>
              <a:t>, after all the beds </a:t>
            </a:r>
            <a:r>
              <a:rPr lang="en-US" sz="2600" b="1" dirty="0" smtClean="0">
                <a:latin typeface="Century Gothic" charset="0"/>
                <a:ea typeface="Century Gothic" charset="0"/>
                <a:cs typeface="Century Gothic" charset="0"/>
              </a:rPr>
              <a:t>were fixed </a:t>
            </a:r>
            <a:r>
              <a:rPr lang="en-US" sz="2600" dirty="0" smtClean="0">
                <a:latin typeface="Century Gothic" charset="0"/>
                <a:ea typeface="Century Gothic" charset="0"/>
                <a:cs typeface="Century Gothic" charset="0"/>
              </a:rPr>
              <a:t>and the floor </a:t>
            </a:r>
            <a:r>
              <a:rPr lang="en-US" sz="2600" b="1" dirty="0" smtClean="0">
                <a:latin typeface="Century Gothic" charset="0"/>
                <a:ea typeface="Century Gothic" charset="0"/>
                <a:cs typeface="Century Gothic" charset="0"/>
              </a:rPr>
              <a:t>was swept </a:t>
            </a:r>
            <a:r>
              <a:rPr lang="en-US" sz="2600" dirty="0" smtClean="0">
                <a:latin typeface="Century Gothic" charset="0"/>
                <a:ea typeface="Century Gothic" charset="0"/>
                <a:cs typeface="Century Gothic" charset="0"/>
              </a:rPr>
              <a:t>clean, I’d sit outside our cabin door with Baby Betsy, so bored I thought I’d die.</a:t>
            </a:r>
            <a:endParaRPr lang="en-US" sz="2600" dirty="0">
              <a:latin typeface="Century Gothic" charset="0"/>
              <a:ea typeface="Century Gothic" charset="0"/>
              <a:cs typeface="Century Gothic" charset="0"/>
            </a:endParaRPr>
          </a:p>
        </p:txBody>
      </p:sp>
      <p:sp>
        <p:nvSpPr>
          <p:cNvPr id="5" name="Text Box 1"/>
          <p:cNvSpPr txBox="1">
            <a:spLocks noChangeArrowheads="1"/>
          </p:cNvSpPr>
          <p:nvPr/>
        </p:nvSpPr>
        <p:spPr bwMode="auto">
          <a:xfrm>
            <a:off x="139174" y="826784"/>
            <a:ext cx="8900450" cy="1991214"/>
          </a:xfrm>
          <a:prstGeom prst="rect">
            <a:avLst/>
          </a:prstGeom>
          <a:solidFill>
            <a:srgbClr val="FFFF00"/>
          </a:solidFill>
          <a:ln w="28575" cmpd="sng">
            <a:solidFill>
              <a:srgbClr val="000000"/>
            </a:solidFill>
            <a:miter lim="800000"/>
            <a:headEnd/>
            <a:tailEnd/>
          </a:ln>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Century Gothic" charset="0"/>
                <a:ea typeface="Century Gothic" charset="0"/>
                <a:cs typeface="Century Gothic" charset="0"/>
              </a:rPr>
              <a:t>Part II: How English Works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entury Gothic" charset="0"/>
                <a:ea typeface="Century Gothic" charset="0"/>
                <a:cs typeface="Century Gothic" charset="0"/>
              </a:rPr>
              <a:t>B. Expanding &amp; Enriching Ideas.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entury Gothic" charset="0"/>
                <a:ea typeface="Century Gothic" charset="0"/>
                <a:cs typeface="Century Gothic" charset="0"/>
              </a:rPr>
              <a:t>3. Using verbs and verb phrases. (Expanding Level) </a:t>
            </a:r>
            <a:r>
              <a:rPr kumimoji="0" lang="en-US" sz="1600" b="0" i="0" u="none" strike="noStrike" cap="none" normalizeH="0" baseline="0" dirty="0">
                <a:ln>
                  <a:noFill/>
                </a:ln>
                <a:solidFill>
                  <a:schemeClr val="tx1"/>
                </a:solidFill>
                <a:effectLst/>
                <a:latin typeface="Century Gothic" charset="0"/>
                <a:ea typeface="Century Gothic" charset="0"/>
                <a:cs typeface="Century Gothic" charset="0"/>
              </a:rPr>
              <a:t>Use a growing number of verb types (e.g., doing, saying, being/having, thinking/feeling) and verb tenses appropriate for the text type and discipline to convey time (e.g. simple past for retelling, simple present for a science description).</a:t>
            </a:r>
          </a:p>
        </p:txBody>
      </p:sp>
      <p:sp>
        <p:nvSpPr>
          <p:cNvPr id="6" name="Text Box 1"/>
          <p:cNvSpPr txBox="1">
            <a:spLocks noChangeArrowheads="1"/>
          </p:cNvSpPr>
          <p:nvPr/>
        </p:nvSpPr>
        <p:spPr bwMode="auto">
          <a:xfrm>
            <a:off x="139174" y="2817998"/>
            <a:ext cx="8900450" cy="1475181"/>
          </a:xfrm>
          <a:prstGeom prst="rect">
            <a:avLst/>
          </a:prstGeom>
          <a:solidFill>
            <a:schemeClr val="tx2">
              <a:lumMod val="20000"/>
              <a:lumOff val="80000"/>
            </a:schemeClr>
          </a:solidFill>
          <a:ln w="28575" cmpd="sng">
            <a:solidFill>
              <a:srgbClr val="000000"/>
            </a:solidFill>
            <a:miter lim="800000"/>
            <a:headEnd/>
            <a:tailEnd/>
          </a:ln>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r>
              <a:rPr lang="en-US" sz="1600" b="1" dirty="0">
                <a:latin typeface="Century Gothic" charset="0"/>
                <a:ea typeface="Century Gothic" charset="0"/>
                <a:cs typeface="Century Gothic" charset="0"/>
              </a:rPr>
              <a:t>Guiding Question:</a:t>
            </a:r>
            <a:endParaRPr lang="en-US" sz="1600" dirty="0">
              <a:latin typeface="Century Gothic" charset="0"/>
              <a:ea typeface="Century Gothic" charset="0"/>
              <a:cs typeface="Century Gothic" charset="0"/>
            </a:endParaRPr>
          </a:p>
          <a:p>
            <a:r>
              <a:rPr lang="en-US" sz="1600" dirty="0">
                <a:latin typeface="Century Gothic" charset="0"/>
                <a:ea typeface="Century Gothic" charset="0"/>
                <a:cs typeface="Century Gothic" charset="0"/>
              </a:rPr>
              <a:t>Let’s look at the sentence.  </a:t>
            </a:r>
          </a:p>
          <a:p>
            <a:r>
              <a:rPr lang="en-US" sz="1600" dirty="0">
                <a:latin typeface="Century Gothic" charset="0"/>
                <a:ea typeface="Century Gothic" charset="0"/>
                <a:cs typeface="Century Gothic" charset="0"/>
              </a:rPr>
              <a:t>What kinds of verbs are in the sentence?   </a:t>
            </a:r>
          </a:p>
          <a:p>
            <a:r>
              <a:rPr lang="en-US" sz="1600" dirty="0">
                <a:latin typeface="Century Gothic" charset="0"/>
                <a:ea typeface="Century Gothic" charset="0"/>
                <a:cs typeface="Century Gothic" charset="0"/>
              </a:rPr>
              <a:t>How do these verbs convey or show a sense of time? </a:t>
            </a:r>
          </a:p>
        </p:txBody>
      </p:sp>
    </p:spTree>
    <p:extLst>
      <p:ext uri="{BB962C8B-B14F-4D97-AF65-F5344CB8AC3E}">
        <p14:creationId xmlns:p14="http://schemas.microsoft.com/office/powerpoint/2010/main" val="19638240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picture 2015-06-11 at 4.45.22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6937"/>
            <a:ext cx="8458199" cy="48688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85" name="Title 1"/>
          <p:cNvSpPr>
            <a:spLocks noGrp="1"/>
          </p:cNvSpPr>
          <p:nvPr>
            <p:ph type="title"/>
          </p:nvPr>
        </p:nvSpPr>
        <p:spPr>
          <a:xfrm>
            <a:off x="457200" y="381000"/>
            <a:ext cx="8229600" cy="1066800"/>
          </a:xfrm>
        </p:spPr>
        <p:txBody>
          <a:bodyPr>
            <a:normAutofit fontScale="90000"/>
          </a:bodyPr>
          <a:lstStyle/>
          <a:p>
            <a:pPr eaLnBrk="1" hangingPunct="1">
              <a:defRPr/>
            </a:pPr>
            <a:r>
              <a:rPr lang="en-US" sz="4000" b="1">
                <a:effectLst>
                  <a:outerShdw blurRad="38100" dist="38100" dir="2700000" algn="tl">
                    <a:srgbClr val="DDDDDD"/>
                  </a:outerShdw>
                </a:effectLst>
                <a:latin typeface="Century Gothic" charset="0"/>
              </a:rPr>
              <a:t>Direct Instruction of Linguistic Features  </a:t>
            </a:r>
          </a:p>
        </p:txBody>
      </p:sp>
      <p:sp>
        <p:nvSpPr>
          <p:cNvPr id="6" name="Rectangle 5"/>
          <p:cNvSpPr>
            <a:spLocks noChangeArrowheads="1"/>
          </p:cNvSpPr>
          <p:nvPr/>
        </p:nvSpPr>
        <p:spPr bwMode="auto">
          <a:xfrm>
            <a:off x="3532954" y="2257425"/>
            <a:ext cx="2753546" cy="4100513"/>
          </a:xfrm>
          <a:prstGeom prst="rect">
            <a:avLst/>
          </a:prstGeom>
          <a:noFill/>
          <a:ln w="38100">
            <a:solidFill>
              <a:srgbClr val="FF0000">
                <a:alpha val="79999"/>
              </a:srgbClr>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eaLnBrk="1" fontAlgn="auto" hangingPunct="1">
              <a:spcBef>
                <a:spcPts val="0"/>
              </a:spcBef>
              <a:spcAft>
                <a:spcPts val="0"/>
              </a:spcAft>
              <a:defRPr/>
            </a:pPr>
            <a:endParaRPr lang="en-US" dirty="0">
              <a:solidFill>
                <a:schemeClr val="lt1"/>
              </a:solidFill>
              <a:latin typeface="+mn-lt"/>
              <a:ea typeface="+mn-ea"/>
              <a:cs typeface="+mn-cs"/>
            </a:endParaRPr>
          </a:p>
          <a:p>
            <a:pPr algn="ctr" eaLnBrk="1" fontAlgn="auto" hangingPunct="1">
              <a:spcBef>
                <a:spcPts val="0"/>
              </a:spcBef>
              <a:spcAft>
                <a:spcPts val="0"/>
              </a:spcAft>
              <a:defRPr/>
            </a:pPr>
            <a:endParaRPr lang="en-US" dirty="0">
              <a:solidFill>
                <a:schemeClr val="lt1"/>
              </a:solidFill>
              <a:latin typeface="+mn-lt"/>
              <a:ea typeface="+mn-ea"/>
              <a:cs typeface="+mn-cs"/>
            </a:endParaRPr>
          </a:p>
          <a:p>
            <a:pPr algn="ctr" eaLnBrk="1" fontAlgn="auto" hangingPunct="1">
              <a:spcBef>
                <a:spcPts val="0"/>
              </a:spcBef>
              <a:spcAft>
                <a:spcPts val="0"/>
              </a:spcAft>
              <a:defRPr/>
            </a:pPr>
            <a:endParaRPr lang="en-US" dirty="0">
              <a:solidFill>
                <a:schemeClr val="lt1"/>
              </a:solidFill>
              <a:latin typeface="+mn-lt"/>
              <a:ea typeface="+mn-ea"/>
              <a:cs typeface="+mn-cs"/>
            </a:endParaRPr>
          </a:p>
          <a:p>
            <a:pPr algn="ctr" eaLnBrk="1" fontAlgn="auto" hangingPunct="1">
              <a:spcBef>
                <a:spcPts val="0"/>
              </a:spcBef>
              <a:spcAft>
                <a:spcPts val="0"/>
              </a:spcAft>
              <a:defRPr/>
            </a:pPr>
            <a:endParaRPr lang="en-US" dirty="0">
              <a:solidFill>
                <a:schemeClr val="lt1"/>
              </a:solidFill>
              <a:latin typeface="+mn-lt"/>
              <a:ea typeface="+mn-ea"/>
              <a:cs typeface="+mn-cs"/>
            </a:endParaRPr>
          </a:p>
          <a:p>
            <a:pPr algn="ctr" eaLnBrk="1" fontAlgn="auto" hangingPunct="1">
              <a:spcBef>
                <a:spcPts val="0"/>
              </a:spcBef>
              <a:spcAft>
                <a:spcPts val="0"/>
              </a:spcAft>
              <a:defRPr/>
            </a:pPr>
            <a:endParaRPr lang="en-US" dirty="0">
              <a:solidFill>
                <a:schemeClr val="lt1"/>
              </a:solidFill>
              <a:latin typeface="+mn-lt"/>
              <a:ea typeface="+mn-ea"/>
              <a:cs typeface="+mn-cs"/>
            </a:endParaRPr>
          </a:p>
          <a:p>
            <a:pPr algn="ctr" eaLnBrk="1" fontAlgn="auto" hangingPunct="1">
              <a:spcBef>
                <a:spcPts val="0"/>
              </a:spcBef>
              <a:spcAft>
                <a:spcPts val="0"/>
              </a:spcAft>
              <a:defRPr/>
            </a:pPr>
            <a:endParaRPr lang="en-US" dirty="0">
              <a:solidFill>
                <a:schemeClr val="lt1"/>
              </a:solidFill>
              <a:latin typeface="+mn-lt"/>
              <a:ea typeface="+mn-ea"/>
              <a:cs typeface="+mn-cs"/>
            </a:endParaRPr>
          </a:p>
          <a:p>
            <a:pPr algn="ctr" eaLnBrk="1" fontAlgn="auto" hangingPunct="1">
              <a:spcBef>
                <a:spcPts val="0"/>
              </a:spcBef>
              <a:spcAft>
                <a:spcPts val="0"/>
              </a:spcAft>
              <a:defRPr/>
            </a:pPr>
            <a:endParaRPr lang="en-US" dirty="0">
              <a:solidFill>
                <a:schemeClr val="lt1"/>
              </a:solidFill>
              <a:latin typeface="+mn-lt"/>
              <a:ea typeface="+mn-ea"/>
              <a:cs typeface="+mn-cs"/>
            </a:endParaRPr>
          </a:p>
          <a:p>
            <a:pPr algn="ctr" eaLnBrk="1" fontAlgn="auto" hangingPunct="1">
              <a:spcBef>
                <a:spcPts val="0"/>
              </a:spcBef>
              <a:spcAft>
                <a:spcPts val="0"/>
              </a:spcAft>
              <a:defRPr/>
            </a:pPr>
            <a:endParaRPr lang="en-US" dirty="0">
              <a:solidFill>
                <a:schemeClr val="lt1"/>
              </a:solidFill>
              <a:latin typeface="+mn-lt"/>
              <a:ea typeface="+mn-ea"/>
              <a:cs typeface="+mn-cs"/>
            </a:endParaRPr>
          </a:p>
          <a:p>
            <a:pPr algn="ctr" eaLnBrk="1" fontAlgn="auto" hangingPunct="1">
              <a:spcBef>
                <a:spcPts val="0"/>
              </a:spcBef>
              <a:spcAft>
                <a:spcPts val="0"/>
              </a:spcAft>
              <a:defRPr/>
            </a:pPr>
            <a:endParaRPr lang="en-US" dirty="0">
              <a:solidFill>
                <a:schemeClr val="lt1"/>
              </a:solidFill>
              <a:latin typeface="+mn-lt"/>
              <a:ea typeface="+mn-ea"/>
              <a:cs typeface="+mn-cs"/>
            </a:endParaRPr>
          </a:p>
        </p:txBody>
      </p:sp>
      <p:sp>
        <p:nvSpPr>
          <p:cNvPr id="7" name="Right Arrow 6"/>
          <p:cNvSpPr>
            <a:spLocks noChangeArrowheads="1"/>
          </p:cNvSpPr>
          <p:nvPr/>
        </p:nvSpPr>
        <p:spPr bwMode="auto">
          <a:xfrm rot="8140779">
            <a:off x="5070501" y="1554913"/>
            <a:ext cx="1862138" cy="974725"/>
          </a:xfrm>
          <a:prstGeom prst="rightArrow">
            <a:avLst>
              <a:gd name="adj1" fmla="val 50000"/>
              <a:gd name="adj2" fmla="val 50007"/>
            </a:avLst>
          </a:prstGeom>
          <a:solidFill>
            <a:schemeClr val="accent1">
              <a:lumMod val="20000"/>
              <a:lumOff val="80000"/>
            </a:schemeClr>
          </a:solidFill>
          <a:ln w="28575">
            <a:solidFill>
              <a:srgbClr val="FF0000"/>
            </a:solidFill>
            <a:miter lim="800000"/>
            <a:headEnd/>
            <a:tailEnd/>
          </a:ln>
          <a:effectLst>
            <a:outerShdw blurRad="40000" dist="20000" dir="5400000" rotWithShape="0">
              <a:srgbClr val="000000">
                <a:alpha val="37999"/>
              </a:srgbClr>
            </a:outerShdw>
          </a:effectLst>
        </p:spPr>
        <p:txBody>
          <a:bodyPr anchor="ctr"/>
          <a:lstStyle/>
          <a:p>
            <a:pPr algn="ctr" eaLnBrk="1" fontAlgn="auto" hangingPunct="1">
              <a:spcBef>
                <a:spcPts val="0"/>
              </a:spcBef>
              <a:spcAft>
                <a:spcPts val="0"/>
              </a:spcAft>
              <a:defRPr/>
            </a:pPr>
            <a:endParaRPr lang="en-US">
              <a:ln w="38100" cmpd="sng">
                <a:solidFill>
                  <a:schemeClr val="tx1"/>
                </a:solidFill>
              </a:ln>
              <a:solidFill>
                <a:srgbClr val="FF0000"/>
              </a:solidFill>
              <a:latin typeface="+mn-lt"/>
              <a:ea typeface="+mn-ea"/>
              <a:cs typeface="+mn-cs"/>
            </a:endParaRPr>
          </a:p>
        </p:txBody>
      </p:sp>
      <p:sp>
        <p:nvSpPr>
          <p:cNvPr id="8" name="TextBox 7"/>
          <p:cNvSpPr txBox="1">
            <a:spLocks noChangeArrowheads="1"/>
          </p:cNvSpPr>
          <p:nvPr/>
        </p:nvSpPr>
        <p:spPr bwMode="auto">
          <a:xfrm rot="18850036">
            <a:off x="5307078" y="1615580"/>
            <a:ext cx="175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1" dirty="0">
                <a:latin typeface="Century Gothic"/>
                <a:cs typeface="Century Gothic"/>
              </a:rPr>
              <a:t>Mentor Text</a:t>
            </a:r>
            <a:endParaRPr lang="en-US" sz="1600" b="1" dirty="0">
              <a:latin typeface="Century Gothic"/>
              <a:cs typeface="Century Gothic"/>
            </a:endParaRPr>
          </a:p>
        </p:txBody>
      </p:sp>
    </p:spTree>
    <p:extLst>
      <p:ext uri="{BB962C8B-B14F-4D97-AF65-F5344CB8AC3E}">
        <p14:creationId xmlns:p14="http://schemas.microsoft.com/office/powerpoint/2010/main" val="2688733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txBox="1">
            <a:spLocks noGrp="1"/>
          </p:cNvSpPr>
          <p:nvPr>
            <p:ph type="title"/>
          </p:nvPr>
        </p:nvSpPr>
        <p:spPr>
          <a:xfrm>
            <a:off x="457200" y="293688"/>
            <a:ext cx="8229600" cy="1143000"/>
          </a:xfrm>
        </p:spPr>
        <p:txBody>
          <a:bodyPr/>
          <a:lstStyle/>
          <a:p>
            <a:pPr eaLnBrk="1" hangingPunct="1">
              <a:spcBef>
                <a:spcPct val="0"/>
              </a:spcBef>
              <a:spcAft>
                <a:spcPct val="0"/>
              </a:spcAft>
            </a:pPr>
            <a:r>
              <a:rPr lang="en-US" b="1">
                <a:solidFill>
                  <a:srgbClr val="000000"/>
                </a:solidFill>
                <a:latin typeface="Century Gothic" charset="0"/>
                <a:ea typeface="ＭＳ Ｐゴシック" charset="0"/>
                <a:cs typeface="Arial" charset="0"/>
                <a:sym typeface="Calibri" charset="0"/>
              </a:rPr>
              <a:t>Planning: Using Complex Text</a:t>
            </a:r>
          </a:p>
        </p:txBody>
      </p:sp>
      <p:sp>
        <p:nvSpPr>
          <p:cNvPr id="55298" name="Content Placeholder 2"/>
          <p:cNvSpPr txBox="1">
            <a:spLocks noGrp="1"/>
          </p:cNvSpPr>
          <p:nvPr>
            <p:ph type="body" idx="1"/>
          </p:nvPr>
        </p:nvSpPr>
        <p:spPr>
          <a:xfrm>
            <a:off x="457199" y="1600200"/>
            <a:ext cx="4690197" cy="5003800"/>
          </a:xfrm>
        </p:spPr>
        <p:txBody>
          <a:bodyPr>
            <a:normAutofit/>
          </a:bodyPr>
          <a:lstStyle>
            <a:lvl1pPr marL="457200" indent="-457200">
              <a:defRPr sz="1400">
                <a:solidFill>
                  <a:srgbClr val="000000"/>
                </a:solidFill>
                <a:latin typeface="Arial" charset="0"/>
                <a:ea typeface="ＭＳ Ｐゴシック" charset="0"/>
                <a:cs typeface="Arial" charset="0"/>
                <a:sym typeface="Arial" charset="0"/>
              </a:defRPr>
            </a:lvl1pPr>
            <a:lvl2pPr>
              <a:defRPr sz="1400">
                <a:solidFill>
                  <a:srgbClr val="000000"/>
                </a:solidFill>
                <a:latin typeface="Arial" charset="0"/>
                <a:ea typeface="Arial" charset="0"/>
                <a:cs typeface="Arial" charset="0"/>
                <a:sym typeface="Arial" charset="0"/>
              </a:defRPr>
            </a:lvl2pPr>
            <a:lvl3pPr>
              <a:defRPr sz="1400">
                <a:solidFill>
                  <a:srgbClr val="000000"/>
                </a:solidFill>
                <a:latin typeface="Arial" charset="0"/>
                <a:ea typeface="Arial" charset="0"/>
                <a:cs typeface="Arial" charset="0"/>
                <a:sym typeface="Arial" charset="0"/>
              </a:defRPr>
            </a:lvl3pPr>
            <a:lvl4pPr>
              <a:defRPr sz="1400">
                <a:solidFill>
                  <a:srgbClr val="000000"/>
                </a:solidFill>
                <a:latin typeface="Arial" charset="0"/>
                <a:ea typeface="Arial" charset="0"/>
                <a:cs typeface="Arial" charset="0"/>
                <a:sym typeface="Arial" charset="0"/>
              </a:defRPr>
            </a:lvl4pPr>
            <a:lvl5pPr>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lnSpc>
                <a:spcPct val="80000"/>
              </a:lnSpc>
              <a:spcBef>
                <a:spcPct val="0"/>
              </a:spcBef>
              <a:buClr>
                <a:srgbClr val="000000"/>
              </a:buClr>
              <a:buFontTx/>
              <a:buAutoNum type="arabicPeriod"/>
            </a:pPr>
            <a:r>
              <a:rPr lang="en-US" sz="2000" b="1" dirty="0" smtClean="0">
                <a:latin typeface="Century Gothic" charset="0"/>
                <a:sym typeface="Calibri" charset="0"/>
              </a:rPr>
              <a:t>Identify</a:t>
            </a:r>
            <a:r>
              <a:rPr lang="en-US" sz="2000" dirty="0" smtClean="0">
                <a:latin typeface="Century Gothic" charset="0"/>
                <a:sym typeface="Calibri" charset="0"/>
              </a:rPr>
              <a:t> </a:t>
            </a:r>
            <a:r>
              <a:rPr lang="en-US" sz="2000" dirty="0">
                <a:latin typeface="Century Gothic" charset="0"/>
                <a:sym typeface="Calibri" charset="0"/>
              </a:rPr>
              <a:t>a grade level ELD Standard from Part </a:t>
            </a:r>
            <a:r>
              <a:rPr lang="en-US" sz="2000" dirty="0" smtClean="0">
                <a:latin typeface="Century Gothic" charset="0"/>
                <a:sym typeface="Calibri" charset="0"/>
              </a:rPr>
              <a:t>II.  Find a previously read </a:t>
            </a:r>
            <a:r>
              <a:rPr lang="en-US" sz="2000" b="1" dirty="0" smtClean="0">
                <a:latin typeface="Century Gothic" charset="0"/>
                <a:sym typeface="Calibri" charset="0"/>
              </a:rPr>
              <a:t>mentor text </a:t>
            </a:r>
            <a:r>
              <a:rPr lang="en-US" sz="2000" dirty="0" smtClean="0">
                <a:latin typeface="Century Gothic" charset="0"/>
                <a:sym typeface="Calibri" charset="0"/>
              </a:rPr>
              <a:t>that exemplifies that standard.</a:t>
            </a:r>
          </a:p>
          <a:p>
            <a:pPr marL="0" indent="0" eaLnBrk="1" hangingPunct="1">
              <a:lnSpc>
                <a:spcPct val="80000"/>
              </a:lnSpc>
              <a:spcBef>
                <a:spcPct val="0"/>
              </a:spcBef>
              <a:buClr>
                <a:srgbClr val="000000"/>
              </a:buClr>
              <a:buNone/>
            </a:pPr>
            <a:endParaRPr lang="en-US" sz="2000" dirty="0">
              <a:latin typeface="Century Gothic" charset="0"/>
              <a:sym typeface="Calibri" charset="0"/>
            </a:endParaRPr>
          </a:p>
          <a:p>
            <a:pPr eaLnBrk="1" hangingPunct="1">
              <a:lnSpc>
                <a:spcPct val="80000"/>
              </a:lnSpc>
              <a:spcBef>
                <a:spcPct val="0"/>
              </a:spcBef>
              <a:buClr>
                <a:srgbClr val="000000"/>
              </a:buClr>
              <a:buFontTx/>
              <a:buAutoNum type="arabicPeriod"/>
            </a:pPr>
            <a:r>
              <a:rPr lang="en-US" sz="2000" b="1" dirty="0">
                <a:latin typeface="Century Gothic" charset="0"/>
                <a:sym typeface="Calibri" charset="0"/>
              </a:rPr>
              <a:t>Turn</a:t>
            </a:r>
            <a:r>
              <a:rPr lang="en-US" sz="2000" dirty="0">
                <a:latin typeface="Century Gothic" charset="0"/>
                <a:sym typeface="Calibri" charset="0"/>
              </a:rPr>
              <a:t> the standard into a focus </a:t>
            </a:r>
            <a:r>
              <a:rPr lang="en-US" sz="2000" dirty="0" smtClean="0">
                <a:latin typeface="Century Gothic" charset="0"/>
                <a:sym typeface="Calibri" charset="0"/>
              </a:rPr>
              <a:t>question.</a:t>
            </a:r>
            <a:endParaRPr lang="en-US" sz="2000" dirty="0">
              <a:latin typeface="Century Gothic" charset="0"/>
              <a:sym typeface="Calibri" charset="0"/>
            </a:endParaRPr>
          </a:p>
          <a:p>
            <a:pPr eaLnBrk="1" hangingPunct="1">
              <a:lnSpc>
                <a:spcPct val="80000"/>
              </a:lnSpc>
              <a:spcBef>
                <a:spcPct val="0"/>
              </a:spcBef>
              <a:buClr>
                <a:srgbClr val="000000"/>
              </a:buClr>
              <a:buFontTx/>
              <a:buAutoNum type="arabicPeriod"/>
            </a:pPr>
            <a:endParaRPr lang="en-US" sz="2000" dirty="0">
              <a:latin typeface="Century Gothic" charset="0"/>
              <a:sym typeface="Calibri" charset="0"/>
            </a:endParaRPr>
          </a:p>
          <a:p>
            <a:pPr eaLnBrk="1" hangingPunct="1">
              <a:lnSpc>
                <a:spcPct val="80000"/>
              </a:lnSpc>
              <a:spcBef>
                <a:spcPct val="0"/>
              </a:spcBef>
              <a:buClr>
                <a:srgbClr val="000000"/>
              </a:buClr>
              <a:buFontTx/>
              <a:buAutoNum type="arabicPeriod"/>
            </a:pPr>
            <a:r>
              <a:rPr lang="en-US" sz="2000" b="1" dirty="0">
                <a:latin typeface="Century Gothic" charset="0"/>
                <a:sym typeface="Calibri" charset="0"/>
              </a:rPr>
              <a:t>Identify</a:t>
            </a:r>
            <a:r>
              <a:rPr lang="en-US" sz="2000" dirty="0">
                <a:latin typeface="Century Gothic" charset="0"/>
                <a:sym typeface="Calibri" charset="0"/>
              </a:rPr>
              <a:t> examples of the linguistic feature in each </a:t>
            </a:r>
            <a:r>
              <a:rPr lang="en-US" sz="2000" dirty="0" smtClean="0">
                <a:latin typeface="Century Gothic" charset="0"/>
                <a:sym typeface="Calibri" charset="0"/>
              </a:rPr>
              <a:t>sentence.</a:t>
            </a:r>
            <a:endParaRPr lang="en-US" sz="2000" dirty="0">
              <a:latin typeface="Century Gothic" charset="0"/>
              <a:sym typeface="Calibri" charset="0"/>
            </a:endParaRPr>
          </a:p>
          <a:p>
            <a:pPr eaLnBrk="1" hangingPunct="1">
              <a:lnSpc>
                <a:spcPct val="80000"/>
              </a:lnSpc>
              <a:spcBef>
                <a:spcPct val="0"/>
              </a:spcBef>
              <a:buClr>
                <a:srgbClr val="000000"/>
              </a:buClr>
              <a:buFontTx/>
              <a:buAutoNum type="arabicPeriod"/>
            </a:pPr>
            <a:endParaRPr lang="en-US" sz="2000" dirty="0">
              <a:latin typeface="Century Gothic" charset="0"/>
              <a:sym typeface="Calibri" charset="0"/>
            </a:endParaRPr>
          </a:p>
          <a:p>
            <a:pPr eaLnBrk="1" hangingPunct="1">
              <a:lnSpc>
                <a:spcPct val="80000"/>
              </a:lnSpc>
              <a:spcBef>
                <a:spcPct val="0"/>
              </a:spcBef>
              <a:buClr>
                <a:srgbClr val="000000"/>
              </a:buClr>
              <a:buFontTx/>
              <a:buAutoNum type="arabicPeriod"/>
            </a:pPr>
            <a:r>
              <a:rPr lang="en-US" sz="2000" b="1" dirty="0">
                <a:latin typeface="Century Gothic" charset="0"/>
                <a:sym typeface="Calibri" charset="0"/>
              </a:rPr>
              <a:t>Create</a:t>
            </a:r>
            <a:r>
              <a:rPr lang="en-US" sz="2000" dirty="0">
                <a:latin typeface="Century Gothic" charset="0"/>
                <a:sym typeface="Calibri" charset="0"/>
              </a:rPr>
              <a:t> </a:t>
            </a:r>
            <a:r>
              <a:rPr lang="en-US" sz="2000" dirty="0" smtClean="0">
                <a:latin typeface="Century Gothic" charset="0"/>
                <a:sym typeface="Calibri" charset="0"/>
              </a:rPr>
              <a:t>two text </a:t>
            </a:r>
            <a:r>
              <a:rPr lang="en-US" sz="2000" dirty="0">
                <a:latin typeface="Century Gothic" charset="0"/>
                <a:sym typeface="Calibri" charset="0"/>
              </a:rPr>
              <a:t>analysis guiding questions considering the ELD Standard-Part </a:t>
            </a:r>
            <a:r>
              <a:rPr lang="en-US" sz="2000" dirty="0" smtClean="0">
                <a:latin typeface="Century Gothic" charset="0"/>
                <a:sym typeface="Calibri" charset="0"/>
              </a:rPr>
              <a:t>II and a wrap</a:t>
            </a:r>
            <a:r>
              <a:rPr lang="en-US" sz="2000" dirty="0">
                <a:latin typeface="Century Gothic" charset="0"/>
                <a:sym typeface="Calibri" charset="0"/>
              </a:rPr>
              <a:t>-up </a:t>
            </a:r>
            <a:r>
              <a:rPr lang="en-US" sz="2000" dirty="0" smtClean="0">
                <a:latin typeface="Century Gothic" charset="0"/>
                <a:sym typeface="Calibri" charset="0"/>
              </a:rPr>
              <a:t>question.</a:t>
            </a:r>
          </a:p>
          <a:p>
            <a:pPr eaLnBrk="1" hangingPunct="1">
              <a:lnSpc>
                <a:spcPct val="80000"/>
              </a:lnSpc>
              <a:spcBef>
                <a:spcPct val="0"/>
              </a:spcBef>
              <a:buClr>
                <a:srgbClr val="000000"/>
              </a:buClr>
              <a:buFontTx/>
              <a:buAutoNum type="arabicPeriod"/>
            </a:pPr>
            <a:endParaRPr lang="en-US" sz="2000" dirty="0">
              <a:solidFill>
                <a:srgbClr val="0000FF"/>
              </a:solidFill>
              <a:latin typeface="Century Gothic" charset="0"/>
              <a:sym typeface="Calibri" charset="0"/>
            </a:endParaRPr>
          </a:p>
          <a:p>
            <a:pPr marL="0" indent="0" algn="ctr" eaLnBrk="1" hangingPunct="1">
              <a:lnSpc>
                <a:spcPct val="80000"/>
              </a:lnSpc>
              <a:spcBef>
                <a:spcPct val="0"/>
              </a:spcBef>
              <a:buClr>
                <a:srgbClr val="000000"/>
              </a:buClr>
              <a:buNone/>
            </a:pPr>
            <a:r>
              <a:rPr lang="en-US" sz="2000" dirty="0" smtClean="0">
                <a:solidFill>
                  <a:srgbClr val="0000FF"/>
                </a:solidFill>
                <a:latin typeface="Century Gothic" charset="0"/>
                <a:sym typeface="Calibri" charset="0"/>
              </a:rPr>
              <a:t>The mentor text will be used for    </a:t>
            </a:r>
            <a:r>
              <a:rPr lang="en-US" sz="2000" b="1" dirty="0" smtClean="0">
                <a:solidFill>
                  <a:srgbClr val="0000FF"/>
                </a:solidFill>
                <a:latin typeface="Century Gothic" charset="0"/>
                <a:sym typeface="Calibri" charset="0"/>
              </a:rPr>
              <a:t>two or more days </a:t>
            </a:r>
            <a:r>
              <a:rPr lang="en-US" sz="2000" dirty="0" smtClean="0">
                <a:solidFill>
                  <a:srgbClr val="0000FF"/>
                </a:solidFill>
                <a:latin typeface="Century Gothic" charset="0"/>
                <a:sym typeface="Calibri" charset="0"/>
              </a:rPr>
              <a:t>to address the identified linguistic feature            (Part II ELD Standard.)</a:t>
            </a:r>
          </a:p>
        </p:txBody>
      </p:sp>
      <p:sp>
        <p:nvSpPr>
          <p:cNvPr id="9" name="TextBox 8"/>
          <p:cNvSpPr txBox="1"/>
          <p:nvPr/>
        </p:nvSpPr>
        <p:spPr bwMode="auto">
          <a:xfrm>
            <a:off x="4854575" y="1692275"/>
            <a:ext cx="3832225" cy="455453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lIns="45719" tIns="45719" rIns="45719" bIns="45719">
            <a:spAutoFit/>
          </a:bodyPr>
          <a:lstStyle>
            <a:lvl1pPr>
              <a:defRPr sz="1400">
                <a:solidFill>
                  <a:srgbClr val="000000"/>
                </a:solidFill>
                <a:latin typeface="Arial" charset="0"/>
                <a:ea typeface="ＭＳ Ｐゴシック" charset="0"/>
                <a:cs typeface="ＭＳ Ｐゴシック" charset="0"/>
                <a:sym typeface="Arial" charset="0"/>
              </a:defRPr>
            </a:lvl1pPr>
            <a:lvl2pPr marL="742950" indent="-285750">
              <a:defRPr sz="1400">
                <a:solidFill>
                  <a:srgbClr val="000000"/>
                </a:solidFill>
                <a:latin typeface="Arial" charset="0"/>
                <a:ea typeface="ＭＳ Ｐゴシック" charset="0"/>
                <a:sym typeface="Arial" charset="0"/>
              </a:defRPr>
            </a:lvl2pPr>
            <a:lvl3pPr marL="1143000" indent="-228600">
              <a:defRPr sz="1400">
                <a:solidFill>
                  <a:srgbClr val="000000"/>
                </a:solidFill>
                <a:latin typeface="Arial" charset="0"/>
                <a:ea typeface="ＭＳ Ｐゴシック" charset="0"/>
                <a:sym typeface="Arial" charset="0"/>
              </a:defRPr>
            </a:lvl3pPr>
            <a:lvl4pPr marL="1600200" indent="-228600">
              <a:defRPr sz="1400">
                <a:solidFill>
                  <a:srgbClr val="000000"/>
                </a:solidFill>
                <a:latin typeface="Arial" charset="0"/>
                <a:ea typeface="ＭＳ Ｐゴシック" charset="0"/>
                <a:sym typeface="Arial" charset="0"/>
              </a:defRPr>
            </a:lvl4pPr>
            <a:lvl5pPr marL="2057400" indent="-228600">
              <a:defRPr sz="1400">
                <a:solidFill>
                  <a:srgbClr val="000000"/>
                </a:solidFill>
                <a:latin typeface="Arial" charset="0"/>
                <a:ea typeface="ＭＳ Ｐゴシック"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charset="0"/>
                <a:sym typeface="Arial" charset="0"/>
              </a:defRPr>
            </a:lvl9pPr>
          </a:lstStyle>
          <a:p>
            <a:pPr algn="ctr" eaLnBrk="1" latinLnBrk="1" hangingPunct="1">
              <a:defRPr/>
            </a:pPr>
            <a:r>
              <a:rPr lang="en-US" sz="2000" b="1" smtClean="0">
                <a:latin typeface="Century Gothic" charset="0"/>
                <a:cs typeface="Century Gothic" charset="0"/>
              </a:rPr>
              <a:t>CA ELD Standards at a glance &amp; How English </a:t>
            </a:r>
          </a:p>
          <a:p>
            <a:pPr algn="ctr" eaLnBrk="1" latinLnBrk="1" hangingPunct="1">
              <a:defRPr/>
            </a:pPr>
            <a:r>
              <a:rPr lang="en-US" sz="2000" b="1" smtClean="0">
                <a:latin typeface="Century Gothic" charset="0"/>
                <a:cs typeface="Century Gothic" charset="0"/>
              </a:rPr>
              <a:t>Works</a:t>
            </a:r>
          </a:p>
          <a:p>
            <a:pPr algn="ctr" eaLnBrk="1" latinLnBrk="1" hangingPunct="1">
              <a:defRPr/>
            </a:pPr>
            <a:r>
              <a:rPr lang="en-US" sz="2000" b="1" smtClean="0">
                <a:latin typeface="Century Gothic" charset="0"/>
                <a:cs typeface="Century Gothic" charset="0"/>
              </a:rPr>
              <a:t>Matrices</a:t>
            </a:r>
          </a:p>
          <a:p>
            <a:pPr algn="ctr" eaLnBrk="1" latinLnBrk="1" hangingPunct="1">
              <a:defRPr/>
            </a:pPr>
            <a:endParaRPr lang="en-US" sz="3200" b="1" smtClean="0">
              <a:latin typeface="Century Gothic" charset="0"/>
              <a:cs typeface="Century Gothic" charset="0"/>
            </a:endParaRPr>
          </a:p>
          <a:p>
            <a:pPr algn="ctr" eaLnBrk="1" latinLnBrk="1" hangingPunct="1">
              <a:defRPr/>
            </a:pPr>
            <a:endParaRPr lang="en-US" sz="3200" b="1" smtClean="0">
              <a:latin typeface="Century Gothic" charset="0"/>
              <a:cs typeface="Century Gothic" charset="0"/>
            </a:endParaRPr>
          </a:p>
          <a:p>
            <a:pPr algn="ctr" eaLnBrk="1" latinLnBrk="1" hangingPunct="1">
              <a:defRPr/>
            </a:pPr>
            <a:endParaRPr lang="en-US" sz="3200" b="1" smtClean="0">
              <a:latin typeface="Century Gothic" charset="0"/>
              <a:cs typeface="Century Gothic" charset="0"/>
            </a:endParaRPr>
          </a:p>
          <a:p>
            <a:pPr algn="ctr" eaLnBrk="1" latinLnBrk="1" hangingPunct="1">
              <a:defRPr/>
            </a:pPr>
            <a:endParaRPr lang="en-US" sz="3200" b="1" smtClean="0">
              <a:latin typeface="Century Gothic" charset="0"/>
              <a:cs typeface="Century Gothic" charset="0"/>
            </a:endParaRPr>
          </a:p>
          <a:p>
            <a:pPr algn="ctr" eaLnBrk="1" latinLnBrk="1" hangingPunct="1">
              <a:defRPr/>
            </a:pPr>
            <a:endParaRPr lang="en-US" sz="3200" b="1" smtClean="0">
              <a:latin typeface="Century Gothic" charset="0"/>
              <a:cs typeface="Century Gothic" charset="0"/>
            </a:endParaRPr>
          </a:p>
          <a:p>
            <a:pPr algn="ctr" eaLnBrk="1" latinLnBrk="1" hangingPunct="1">
              <a:defRPr/>
            </a:pPr>
            <a:endParaRPr lang="en-US" sz="3200" b="1" smtClean="0">
              <a:latin typeface="Century Gothic" charset="0"/>
              <a:cs typeface="Century Gothic" charset="0"/>
            </a:endParaRPr>
          </a:p>
          <a:p>
            <a:pPr algn="ctr" eaLnBrk="1" latinLnBrk="1" hangingPunct="1">
              <a:defRPr/>
            </a:pPr>
            <a:endParaRPr lang="en-US" smtClean="0">
              <a:latin typeface="Century Gothic" charset="0"/>
              <a:ea typeface="Calibri" charset="0"/>
              <a:cs typeface="Century Gothic" charset="0"/>
              <a:sym typeface="Calibri" charset="0"/>
            </a:endParaRPr>
          </a:p>
        </p:txBody>
      </p:sp>
      <p:pic>
        <p:nvPicPr>
          <p:cNvPr id="55300" name="Picture 3" descr="ELD 3rd gr one-pager.pdf"/>
          <p:cNvPicPr>
            <a:picLocks noChangeAspect="1"/>
          </p:cNvPicPr>
          <p:nvPr/>
        </p:nvPicPr>
        <p:blipFill>
          <a:blip r:embed="rId3">
            <a:extLst>
              <a:ext uri="{28A0092B-C50C-407E-A947-70E740481C1C}">
                <a14:useLocalDpi xmlns:a14="http://schemas.microsoft.com/office/drawing/2010/main" val="0"/>
              </a:ext>
            </a:extLst>
          </a:blip>
          <a:srcRect t="1762" b="3275"/>
          <a:stretch>
            <a:fillRect/>
          </a:stretch>
        </p:blipFill>
        <p:spPr bwMode="auto">
          <a:xfrm>
            <a:off x="5762625" y="3267075"/>
            <a:ext cx="1793875" cy="2859088"/>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5301" name="Picture 8" descr="picture 2015-05-19 at 12.51.08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94450" y="3979863"/>
            <a:ext cx="1676400" cy="2624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56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 calcmode="lin" valueType="num">
                                      <p:cBhvr additive="base">
                                        <p:cTn id="7" dur="500" fill="hold"/>
                                        <p:tgtEl>
                                          <p:spTgt spid="552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anim calcmode="lin" valueType="num">
                                      <p:cBhvr additive="base">
                                        <p:cTn id="13" dur="500" fill="hold"/>
                                        <p:tgtEl>
                                          <p:spTgt spid="5529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298">
                                            <p:txEl>
                                              <p:pRg st="4" end="4"/>
                                            </p:txEl>
                                          </p:spTgt>
                                        </p:tgtEl>
                                        <p:attrNameLst>
                                          <p:attrName>style.visibility</p:attrName>
                                        </p:attrNameLst>
                                      </p:cBhvr>
                                      <p:to>
                                        <p:strVal val="visible"/>
                                      </p:to>
                                    </p:set>
                                    <p:anim calcmode="lin" valueType="num">
                                      <p:cBhvr additive="base">
                                        <p:cTn id="19" dur="500" fill="hold"/>
                                        <p:tgtEl>
                                          <p:spTgt spid="5529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5298">
                                            <p:txEl>
                                              <p:pRg st="6" end="6"/>
                                            </p:txEl>
                                          </p:spTgt>
                                        </p:tgtEl>
                                        <p:attrNameLst>
                                          <p:attrName>style.visibility</p:attrName>
                                        </p:attrNameLst>
                                      </p:cBhvr>
                                      <p:to>
                                        <p:strVal val="visible"/>
                                      </p:to>
                                    </p:set>
                                    <p:anim calcmode="lin" valueType="num">
                                      <p:cBhvr additive="base">
                                        <p:cTn id="25" dur="500" fill="hold"/>
                                        <p:tgtEl>
                                          <p:spTgt spid="5529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5298">
                                            <p:txEl>
                                              <p:pRg st="8" end="8"/>
                                            </p:txEl>
                                          </p:spTgt>
                                        </p:tgtEl>
                                        <p:attrNameLst>
                                          <p:attrName>style.visibility</p:attrName>
                                        </p:attrNameLst>
                                      </p:cBhvr>
                                      <p:to>
                                        <p:strVal val="visible"/>
                                      </p:to>
                                    </p:set>
                                    <p:anim calcmode="lin" valueType="num">
                                      <p:cBhvr additive="base">
                                        <p:cTn id="31" dur="500" fill="hold"/>
                                        <p:tgtEl>
                                          <p:spTgt spid="55298">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529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 2015-10-30 at 11.09.04 AM.png"/>
          <p:cNvPicPr>
            <a:picLocks noGrp="1" noChangeAspect="1"/>
          </p:cNvPicPr>
          <p:nvPr>
            <p:ph idx="1"/>
          </p:nvPr>
        </p:nvPicPr>
        <p:blipFill>
          <a:blip r:embed="rId2">
            <a:extLst>
              <a:ext uri="{28A0092B-C50C-407E-A947-70E740481C1C}">
                <a14:useLocalDpi xmlns:a14="http://schemas.microsoft.com/office/drawing/2010/main" val="0"/>
              </a:ext>
            </a:extLst>
          </a:blip>
          <a:srcRect l="-20532" r="-20532"/>
          <a:stretch>
            <a:fillRect/>
          </a:stretch>
        </p:blipFill>
        <p:spPr>
          <a:xfrm>
            <a:off x="-1982110" y="-284163"/>
            <a:ext cx="12986660" cy="7142163"/>
          </a:xfrm>
        </p:spPr>
      </p:pic>
    </p:spTree>
    <p:extLst>
      <p:ext uri="{BB962C8B-B14F-4D97-AF65-F5344CB8AC3E}">
        <p14:creationId xmlns:p14="http://schemas.microsoft.com/office/powerpoint/2010/main" val="20145908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Everywhere Results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0741542"/>
              </p:ext>
            </p:extLst>
          </p:nvPr>
        </p:nvGraphicFramePr>
        <p:xfrm>
          <a:off x="457200" y="1417638"/>
          <a:ext cx="8229600" cy="4846320"/>
        </p:xfrm>
        <a:graphic>
          <a:graphicData uri="http://schemas.openxmlformats.org/drawingml/2006/table">
            <a:tbl>
              <a:tblPr firstRow="1" bandRow="1">
                <a:tableStyleId>{3C2FFA5D-87B4-456A-9821-1D502468CF0F}</a:tableStyleId>
              </a:tblPr>
              <a:tblGrid>
                <a:gridCol w="2876711"/>
                <a:gridCol w="2769439"/>
                <a:gridCol w="2583450"/>
              </a:tblGrid>
              <a:tr h="370840">
                <a:tc>
                  <a:txBody>
                    <a:bodyPr/>
                    <a:lstStyle/>
                    <a:p>
                      <a:pPr algn="ctr"/>
                      <a:r>
                        <a:rPr lang="en-US" sz="2400" dirty="0" smtClean="0"/>
                        <a:t>Question</a:t>
                      </a:r>
                      <a:endParaRPr lang="en-US" sz="2400" dirty="0"/>
                    </a:p>
                  </a:txBody>
                  <a:tcPr/>
                </a:tc>
                <a:tc>
                  <a:txBody>
                    <a:bodyPr/>
                    <a:lstStyle/>
                    <a:p>
                      <a:pPr algn="ctr"/>
                      <a:r>
                        <a:rPr lang="en-US" sz="2400" dirty="0" smtClean="0"/>
                        <a:t>November Results</a:t>
                      </a:r>
                      <a:endParaRPr lang="en-US" sz="2400" dirty="0"/>
                    </a:p>
                  </a:txBody>
                  <a:tcPr/>
                </a:tc>
                <a:tc>
                  <a:txBody>
                    <a:bodyPr/>
                    <a:lstStyle/>
                    <a:p>
                      <a:pPr algn="ctr"/>
                      <a:r>
                        <a:rPr lang="en-US" sz="2400" dirty="0" smtClean="0"/>
                        <a:t>January Results</a:t>
                      </a:r>
                      <a:endParaRPr lang="en-US" sz="2400" dirty="0"/>
                    </a:p>
                  </a:txBody>
                  <a:tcPr/>
                </a:tc>
              </a:tr>
              <a:tr h="370840">
                <a:tc>
                  <a:txBody>
                    <a:bodyPr/>
                    <a:lstStyle/>
                    <a:p>
                      <a:pPr algn="ctr"/>
                      <a:r>
                        <a:rPr lang="en-US" sz="2400" dirty="0" smtClean="0"/>
                        <a:t>100%</a:t>
                      </a:r>
                      <a:r>
                        <a:rPr lang="en-US" sz="2400" baseline="0" dirty="0" smtClean="0"/>
                        <a:t> of EL teachers have blue posters up</a:t>
                      </a:r>
                      <a:endParaRPr lang="en-US" sz="2400" dirty="0"/>
                    </a:p>
                  </a:txBody>
                  <a:tcPr/>
                </a:tc>
                <a:tc>
                  <a:txBody>
                    <a:bodyPr/>
                    <a:lstStyle/>
                    <a:p>
                      <a:pPr algn="ctr"/>
                      <a:r>
                        <a:rPr lang="en-US" sz="3600" b="1" dirty="0" smtClean="0">
                          <a:solidFill>
                            <a:srgbClr val="008000"/>
                          </a:solidFill>
                        </a:rPr>
                        <a:t>33%</a:t>
                      </a:r>
                      <a:r>
                        <a:rPr lang="en-US" sz="3600" b="1" baseline="0" dirty="0" smtClean="0"/>
                        <a:t> </a:t>
                      </a:r>
                      <a:endParaRPr lang="en-US" sz="3600" b="1" dirty="0"/>
                    </a:p>
                  </a:txBody>
                  <a:tcPr/>
                </a:tc>
                <a:tc>
                  <a:txBody>
                    <a:bodyPr/>
                    <a:lstStyle/>
                    <a:p>
                      <a:pPr algn="ctr"/>
                      <a:r>
                        <a:rPr lang="en-US" sz="3600" b="1" dirty="0" smtClean="0"/>
                        <a:t>48%</a:t>
                      </a:r>
                      <a:endParaRPr lang="en-US" sz="3600" b="1" dirty="0"/>
                    </a:p>
                  </a:txBody>
                  <a:tcPr/>
                </a:tc>
              </a:tr>
              <a:tr h="370840">
                <a:tc>
                  <a:txBody>
                    <a:bodyPr/>
                    <a:lstStyle/>
                    <a:p>
                      <a:pPr algn="ctr"/>
                      <a:r>
                        <a:rPr lang="en-US" sz="2400" dirty="0" smtClean="0"/>
                        <a:t>I don’t know about teachers</a:t>
                      </a:r>
                      <a:r>
                        <a:rPr lang="en-US" sz="2400" baseline="0" dirty="0" smtClean="0"/>
                        <a:t> having blue posters up</a:t>
                      </a:r>
                      <a:endParaRPr lang="en-US" sz="2400" dirty="0"/>
                    </a:p>
                  </a:txBody>
                  <a:tcPr/>
                </a:tc>
                <a:tc>
                  <a:txBody>
                    <a:bodyPr/>
                    <a:lstStyle/>
                    <a:p>
                      <a:pPr algn="ctr"/>
                      <a:r>
                        <a:rPr lang="en-US" sz="3600" b="1" dirty="0" smtClean="0">
                          <a:solidFill>
                            <a:srgbClr val="FF0000"/>
                          </a:solidFill>
                        </a:rPr>
                        <a:t>18%</a:t>
                      </a:r>
                      <a:endParaRPr lang="en-US" sz="3600" b="1" dirty="0">
                        <a:solidFill>
                          <a:srgbClr val="FF0000"/>
                        </a:solidFill>
                      </a:endParaRPr>
                    </a:p>
                  </a:txBody>
                  <a:tcPr/>
                </a:tc>
                <a:tc>
                  <a:txBody>
                    <a:bodyPr/>
                    <a:lstStyle/>
                    <a:p>
                      <a:pPr algn="ctr"/>
                      <a:r>
                        <a:rPr lang="en-US" sz="3600" b="1" dirty="0" smtClean="0"/>
                        <a:t>0%</a:t>
                      </a:r>
                      <a:endParaRPr lang="en-US" sz="3600" b="1" dirty="0"/>
                    </a:p>
                  </a:txBody>
                  <a:tcPr/>
                </a:tc>
              </a:tr>
              <a:tr h="370840">
                <a:tc>
                  <a:txBody>
                    <a:bodyPr/>
                    <a:lstStyle/>
                    <a:p>
                      <a:pPr algn="ctr"/>
                      <a:r>
                        <a:rPr lang="en-US" sz="2400" dirty="0" smtClean="0"/>
                        <a:t>100% of EL teachers have class</a:t>
                      </a:r>
                      <a:r>
                        <a:rPr lang="en-US" sz="2400" baseline="0" dirty="0" smtClean="0"/>
                        <a:t> set of </a:t>
                      </a:r>
                    </a:p>
                    <a:p>
                      <a:pPr algn="ctr"/>
                      <a:r>
                        <a:rPr lang="en-US" sz="2400" baseline="0" dirty="0" smtClean="0"/>
                        <a:t>CC game cards</a:t>
                      </a:r>
                      <a:endParaRPr lang="en-US" sz="2400" dirty="0"/>
                    </a:p>
                  </a:txBody>
                  <a:tcPr/>
                </a:tc>
                <a:tc>
                  <a:txBody>
                    <a:bodyPr/>
                    <a:lstStyle/>
                    <a:p>
                      <a:pPr algn="ctr"/>
                      <a:r>
                        <a:rPr lang="en-US" sz="3600" b="1" dirty="0" smtClean="0">
                          <a:solidFill>
                            <a:srgbClr val="008000"/>
                          </a:solidFill>
                        </a:rPr>
                        <a:t>30%</a:t>
                      </a:r>
                      <a:endParaRPr lang="en-US" sz="3600" b="1" dirty="0">
                        <a:solidFill>
                          <a:srgbClr val="008000"/>
                        </a:solidFill>
                      </a:endParaRPr>
                    </a:p>
                  </a:txBody>
                  <a:tcPr/>
                </a:tc>
                <a:tc>
                  <a:txBody>
                    <a:bodyPr/>
                    <a:lstStyle/>
                    <a:p>
                      <a:pPr algn="ctr"/>
                      <a:r>
                        <a:rPr lang="en-US" sz="3600" b="1" dirty="0" smtClean="0"/>
                        <a:t>38%</a:t>
                      </a:r>
                      <a:endParaRPr lang="en-US" sz="3600" b="1" dirty="0"/>
                    </a:p>
                  </a:txBody>
                  <a:tcPr/>
                </a:tc>
              </a:tr>
              <a:tr h="370840">
                <a:tc>
                  <a:txBody>
                    <a:bodyPr/>
                    <a:lstStyle/>
                    <a:p>
                      <a:pPr algn="ctr"/>
                      <a:r>
                        <a:rPr lang="en-US" sz="2400" dirty="0" smtClean="0"/>
                        <a:t>I</a:t>
                      </a:r>
                      <a:r>
                        <a:rPr lang="en-US" sz="2400" baseline="0" dirty="0" smtClean="0"/>
                        <a:t> don’t know about teachers having </a:t>
                      </a:r>
                    </a:p>
                    <a:p>
                      <a:pPr algn="ctr"/>
                      <a:r>
                        <a:rPr lang="en-US" sz="2400" baseline="0" dirty="0" smtClean="0"/>
                        <a:t>CC game cards</a:t>
                      </a:r>
                      <a:endParaRPr lang="en-US" sz="2400" dirty="0"/>
                    </a:p>
                  </a:txBody>
                  <a:tcPr/>
                </a:tc>
                <a:tc>
                  <a:txBody>
                    <a:bodyPr/>
                    <a:lstStyle/>
                    <a:p>
                      <a:pPr algn="ctr"/>
                      <a:r>
                        <a:rPr lang="en-US" sz="3600" b="1" dirty="0" smtClean="0">
                          <a:solidFill>
                            <a:srgbClr val="FF0000"/>
                          </a:solidFill>
                        </a:rPr>
                        <a:t>30%</a:t>
                      </a:r>
                      <a:endParaRPr lang="en-US" sz="3600" b="1" dirty="0">
                        <a:solidFill>
                          <a:srgbClr val="FF0000"/>
                        </a:solidFill>
                      </a:endParaRPr>
                    </a:p>
                  </a:txBody>
                  <a:tcPr/>
                </a:tc>
                <a:tc>
                  <a:txBody>
                    <a:bodyPr/>
                    <a:lstStyle/>
                    <a:p>
                      <a:pPr algn="ctr"/>
                      <a:r>
                        <a:rPr lang="en-US" sz="3600" b="1" dirty="0" smtClean="0"/>
                        <a:t>16%</a:t>
                      </a:r>
                      <a:endParaRPr lang="en-US" sz="3600" b="1" dirty="0"/>
                    </a:p>
                  </a:txBody>
                  <a:tcPr/>
                </a:tc>
              </a:tr>
            </a:tbl>
          </a:graphicData>
        </a:graphic>
      </p:graphicFrame>
    </p:spTree>
    <p:extLst>
      <p:ext uri="{BB962C8B-B14F-4D97-AF65-F5344CB8AC3E}">
        <p14:creationId xmlns:p14="http://schemas.microsoft.com/office/powerpoint/2010/main" val="102087533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1164" y="274637"/>
            <a:ext cx="3216990" cy="6290285"/>
          </a:xfrm>
        </p:spPr>
        <p:txBody>
          <a:bodyPr>
            <a:normAutofit/>
          </a:bodyPr>
          <a:lstStyle/>
          <a:p>
            <a:r>
              <a:rPr lang="en-US" sz="3600" dirty="0" smtClean="0">
                <a:solidFill>
                  <a:srgbClr val="0000FF"/>
                </a:solidFill>
              </a:rPr>
              <a:t>Which </a:t>
            </a:r>
            <a:br>
              <a:rPr lang="en-US" sz="3600" dirty="0" smtClean="0">
                <a:solidFill>
                  <a:srgbClr val="0000FF"/>
                </a:solidFill>
              </a:rPr>
            </a:br>
            <a:r>
              <a:rPr lang="en-US" sz="3600" b="1" dirty="0" smtClean="0">
                <a:solidFill>
                  <a:srgbClr val="0000FF"/>
                </a:solidFill>
              </a:rPr>
              <a:t>Student Vital Actions </a:t>
            </a:r>
            <a:r>
              <a:rPr lang="en-US" sz="3600" dirty="0" smtClean="0">
                <a:solidFill>
                  <a:srgbClr val="0000FF"/>
                </a:solidFill>
              </a:rPr>
              <a:t>are supported through the teacher actions outlined in the </a:t>
            </a:r>
            <a:r>
              <a:rPr lang="en-US" sz="3600" b="1" dirty="0" smtClean="0">
                <a:solidFill>
                  <a:srgbClr val="0000FF"/>
                </a:solidFill>
              </a:rPr>
              <a:t>Frame of Practice</a:t>
            </a:r>
            <a:r>
              <a:rPr lang="en-US" sz="3600" dirty="0">
                <a:solidFill>
                  <a:srgbClr val="0000FF"/>
                </a:solidFill>
              </a:rPr>
              <a:t>?</a:t>
            </a:r>
          </a:p>
        </p:txBody>
      </p:sp>
      <p:pic>
        <p:nvPicPr>
          <p:cNvPr id="3" name="Picture 2" descr="picture 2016-01-19 at 5.51.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751164" cy="6858000"/>
          </a:xfrm>
          <a:prstGeom prst="rect">
            <a:avLst/>
          </a:prstGeom>
        </p:spPr>
      </p:pic>
    </p:spTree>
    <p:extLst>
      <p:ext uri="{BB962C8B-B14F-4D97-AF65-F5344CB8AC3E}">
        <p14:creationId xmlns:p14="http://schemas.microsoft.com/office/powerpoint/2010/main" val="11318115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idx="4294967295"/>
          </p:nvPr>
        </p:nvSpPr>
        <p:spPr>
          <a:xfrm>
            <a:off x="149072" y="895179"/>
            <a:ext cx="8609088" cy="14429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4000" b="1" i="0" u="none" strike="noStrike" cap="none" baseline="0" dirty="0" smtClean="0">
                <a:solidFill>
                  <a:srgbClr val="000000"/>
                </a:solidFill>
                <a:ea typeface="Arial"/>
                <a:cs typeface="Arial"/>
                <a:sym typeface="Arial"/>
              </a:rPr>
              <a:t>What We Want to Observe </a:t>
            </a:r>
            <a:br>
              <a:rPr lang="en-US" sz="4000" b="1" i="0" u="none" strike="noStrike" cap="none" baseline="0" dirty="0" smtClean="0">
                <a:solidFill>
                  <a:srgbClr val="000000"/>
                </a:solidFill>
                <a:ea typeface="Arial"/>
                <a:cs typeface="Arial"/>
                <a:sym typeface="Arial"/>
              </a:rPr>
            </a:br>
            <a:r>
              <a:rPr lang="en-US" sz="4000" b="1" i="0" u="none" strike="noStrike" cap="none" baseline="0" dirty="0" smtClean="0">
                <a:solidFill>
                  <a:srgbClr val="000000"/>
                </a:solidFill>
                <a:ea typeface="Arial"/>
                <a:cs typeface="Arial"/>
                <a:sym typeface="Arial"/>
              </a:rPr>
              <a:t>in Our </a:t>
            </a:r>
            <a:r>
              <a:rPr lang="en-US" sz="4000" b="1" dirty="0">
                <a:solidFill>
                  <a:srgbClr val="000000"/>
                </a:solidFill>
                <a:ea typeface="Arial"/>
                <a:cs typeface="Arial"/>
                <a:sym typeface="Arial"/>
              </a:rPr>
              <a:t>C</a:t>
            </a:r>
            <a:r>
              <a:rPr lang="en-US" sz="4000" b="1" i="0" u="none" strike="noStrike" cap="none" baseline="0" dirty="0" smtClean="0">
                <a:solidFill>
                  <a:srgbClr val="000000"/>
                </a:solidFill>
                <a:ea typeface="Arial"/>
                <a:cs typeface="Arial"/>
                <a:sym typeface="Arial"/>
              </a:rPr>
              <a:t>lassrooms </a:t>
            </a:r>
            <a:r>
              <a:rPr lang="en-US" sz="4000" b="1" dirty="0">
                <a:solidFill>
                  <a:srgbClr val="000000"/>
                </a:solidFill>
                <a:ea typeface="Arial"/>
                <a:cs typeface="Arial"/>
                <a:sym typeface="Arial"/>
              </a:rPr>
              <a:t>D</a:t>
            </a:r>
            <a:r>
              <a:rPr lang="en-US" sz="4000" b="1" i="0" u="none" strike="noStrike" cap="none" baseline="0" dirty="0" smtClean="0">
                <a:solidFill>
                  <a:srgbClr val="000000"/>
                </a:solidFill>
                <a:ea typeface="Arial"/>
                <a:cs typeface="Arial"/>
                <a:sym typeface="Arial"/>
              </a:rPr>
              <a:t>uring ELD</a:t>
            </a:r>
            <a:br>
              <a:rPr lang="en-US" sz="4000" b="1" i="0" u="none" strike="noStrike" cap="none" baseline="0" dirty="0" smtClean="0">
                <a:solidFill>
                  <a:srgbClr val="000000"/>
                </a:solidFill>
                <a:ea typeface="Arial"/>
                <a:cs typeface="Arial"/>
                <a:sym typeface="Arial"/>
              </a:rPr>
            </a:br>
            <a:endParaRPr lang="en-US" sz="4000" b="1" i="0" u="none" strike="noStrike" cap="none" baseline="0" dirty="0">
              <a:solidFill>
                <a:srgbClr val="000000"/>
              </a:solidFill>
              <a:ea typeface="Arial"/>
              <a:cs typeface="Arial"/>
              <a:sym typeface="Arial"/>
            </a:endParaRPr>
          </a:p>
        </p:txBody>
      </p:sp>
      <p:cxnSp>
        <p:nvCxnSpPr>
          <p:cNvPr id="141" name="Shape 141"/>
          <p:cNvCxnSpPr/>
          <p:nvPr/>
        </p:nvCxnSpPr>
        <p:spPr>
          <a:xfrm>
            <a:off x="1063061" y="1693706"/>
            <a:ext cx="6907211" cy="0"/>
          </a:xfrm>
          <a:prstGeom prst="straightConnector1">
            <a:avLst/>
          </a:prstGeom>
          <a:noFill/>
          <a:ln w="25400" cap="flat" cmpd="sng">
            <a:solidFill>
              <a:schemeClr val="accent1"/>
            </a:solidFill>
            <a:prstDash val="solid"/>
            <a:miter/>
            <a:headEnd type="none" w="med" len="med"/>
            <a:tailEnd type="none" w="med" len="med"/>
          </a:ln>
        </p:spPr>
      </p:cxnSp>
      <p:sp>
        <p:nvSpPr>
          <p:cNvPr id="142" name="Shape 142"/>
          <p:cNvSpPr txBox="1"/>
          <p:nvPr/>
        </p:nvSpPr>
        <p:spPr>
          <a:xfrm>
            <a:off x="130024" y="1781266"/>
            <a:ext cx="8994928" cy="5589626"/>
          </a:xfrm>
          <a:prstGeom prst="rect">
            <a:avLst/>
          </a:prstGeom>
          <a:noFill/>
          <a:ln>
            <a:noFill/>
          </a:ln>
        </p:spPr>
        <p:txBody>
          <a:bodyPr lIns="91425" tIns="45700" rIns="91425" bIns="45700" anchor="t" anchorCtr="0">
            <a:noAutofit/>
          </a:bodyPr>
          <a:lstStyle/>
          <a:p>
            <a:r>
              <a:rPr lang="en-US" sz="2600" b="1" dirty="0" smtClean="0">
                <a:latin typeface="Century Gothic" charset="0"/>
                <a:ea typeface="Century Gothic" charset="0"/>
                <a:cs typeface="Century Gothic" charset="0"/>
              </a:rPr>
              <a:t>What are specific </a:t>
            </a:r>
            <a:r>
              <a:rPr lang="en-US" sz="2600" b="1" dirty="0">
                <a:latin typeface="Century Gothic" charset="0"/>
                <a:ea typeface="Century Gothic" charset="0"/>
                <a:cs typeface="Century Gothic" charset="0"/>
              </a:rPr>
              <a:t>elements of effective instruction or guiding principles of learning </a:t>
            </a:r>
            <a:r>
              <a:rPr lang="en-US" sz="2600" b="1" dirty="0" smtClean="0">
                <a:latin typeface="Century Gothic" charset="0"/>
                <a:ea typeface="Century Gothic" charset="0"/>
                <a:cs typeface="Century Gothic" charset="0"/>
              </a:rPr>
              <a:t>in ELD instruction?</a:t>
            </a:r>
            <a:endParaRPr lang="en-US" sz="2600" b="1" dirty="0">
              <a:latin typeface="Century Gothic" charset="0"/>
              <a:ea typeface="Century Gothic" charset="0"/>
              <a:cs typeface="Century Gothic" charset="0"/>
            </a:endParaRPr>
          </a:p>
          <a:p>
            <a:r>
              <a:rPr lang="en-US" sz="2600" b="1" dirty="0">
                <a:latin typeface="Century Gothic" charset="0"/>
                <a:ea typeface="Century Gothic" charset="0"/>
                <a:cs typeface="Century Gothic" charset="0"/>
              </a:rPr>
              <a:t> </a:t>
            </a:r>
          </a:p>
          <a:p>
            <a:r>
              <a:rPr lang="en-US" sz="2600" b="1" dirty="0" smtClean="0">
                <a:latin typeface="Century Gothic" charset="0"/>
                <a:ea typeface="Century Gothic" charset="0"/>
                <a:cs typeface="Century Gothic" charset="0"/>
              </a:rPr>
              <a:t>What are explicit </a:t>
            </a:r>
            <a:r>
              <a:rPr lang="en-US" sz="2600" b="1" dirty="0">
                <a:latin typeface="Century Gothic" charset="0"/>
                <a:ea typeface="Century Gothic" charset="0"/>
                <a:cs typeface="Century Gothic" charset="0"/>
              </a:rPr>
              <a:t>teacher or student behaviors </a:t>
            </a:r>
            <a:r>
              <a:rPr lang="en-US" sz="2600" b="1" dirty="0" smtClean="0">
                <a:latin typeface="Century Gothic" charset="0"/>
                <a:ea typeface="Century Gothic" charset="0"/>
                <a:cs typeface="Century Gothic" charset="0"/>
              </a:rPr>
              <a:t>that are called out in our Designated ELD </a:t>
            </a:r>
            <a:r>
              <a:rPr lang="en-US" sz="2600" b="1" dirty="0">
                <a:latin typeface="Century Gothic" charset="0"/>
                <a:ea typeface="Century Gothic" charset="0"/>
                <a:cs typeface="Century Gothic" charset="0"/>
              </a:rPr>
              <a:t>F</a:t>
            </a:r>
            <a:r>
              <a:rPr lang="en-US" sz="2600" b="1" dirty="0" smtClean="0">
                <a:latin typeface="Century Gothic" charset="0"/>
                <a:ea typeface="Century Gothic" charset="0"/>
                <a:cs typeface="Century Gothic" charset="0"/>
              </a:rPr>
              <a:t>rame of Practice?</a:t>
            </a:r>
            <a:endParaRPr lang="en-US" sz="2600" b="1" dirty="0">
              <a:latin typeface="Century Gothic" charset="0"/>
              <a:ea typeface="Century Gothic" charset="0"/>
              <a:cs typeface="Century Gothic" charset="0"/>
            </a:endParaRPr>
          </a:p>
          <a:p>
            <a:r>
              <a:rPr lang="en-US" sz="2600" b="1" dirty="0">
                <a:latin typeface="Century Gothic" charset="0"/>
                <a:ea typeface="Century Gothic" charset="0"/>
                <a:cs typeface="Century Gothic" charset="0"/>
              </a:rPr>
              <a:t> </a:t>
            </a:r>
          </a:p>
          <a:p>
            <a:r>
              <a:rPr lang="en-US" sz="2600" b="1" dirty="0" smtClean="0">
                <a:latin typeface="Century Gothic" charset="0"/>
                <a:ea typeface="Century Gothic" charset="0"/>
                <a:cs typeface="Century Gothic" charset="0"/>
              </a:rPr>
              <a:t>What is observable </a:t>
            </a:r>
            <a:r>
              <a:rPr lang="en-US" sz="2600" b="1" dirty="0">
                <a:latin typeface="Century Gothic" charset="0"/>
                <a:ea typeface="Century Gothic" charset="0"/>
                <a:cs typeface="Century Gothic" charset="0"/>
              </a:rPr>
              <a:t>evidence of teaching and </a:t>
            </a:r>
            <a:r>
              <a:rPr lang="en-US" sz="2600" b="1" dirty="0" smtClean="0">
                <a:latin typeface="Century Gothic" charset="0"/>
                <a:ea typeface="Century Gothic" charset="0"/>
                <a:cs typeface="Century Gothic" charset="0"/>
              </a:rPr>
              <a:t>learning during ELD? (i.e. instructional </a:t>
            </a:r>
            <a:r>
              <a:rPr lang="en-US" sz="2600" b="1" dirty="0">
                <a:latin typeface="Century Gothic" charset="0"/>
                <a:ea typeface="Century Gothic" charset="0"/>
                <a:cs typeface="Century Gothic" charset="0"/>
              </a:rPr>
              <a:t>strategies, learning activities, behavioral outcomes, artifacts, routines, </a:t>
            </a:r>
            <a:r>
              <a:rPr lang="en-US" sz="2600" b="1" dirty="0" smtClean="0">
                <a:latin typeface="Century Gothic" charset="0"/>
                <a:ea typeface="Century Gothic" charset="0"/>
                <a:cs typeface="Century Gothic" charset="0"/>
              </a:rPr>
              <a:t>practices) </a:t>
            </a:r>
            <a:endParaRPr lang="en-US" sz="2600" b="1" dirty="0">
              <a:latin typeface="Century Gothic" charset="0"/>
              <a:ea typeface="Century Gothic" charset="0"/>
              <a:cs typeface="Century Gothic" charset="0"/>
            </a:endParaRPr>
          </a:p>
        </p:txBody>
      </p:sp>
    </p:spTree>
    <p:extLst>
      <p:ext uri="{BB962C8B-B14F-4D97-AF65-F5344CB8AC3E}">
        <p14:creationId xmlns:p14="http://schemas.microsoft.com/office/powerpoint/2010/main" val="190523813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73623" y="1001524"/>
            <a:ext cx="5889888" cy="5311662"/>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7620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3206695" y="2586817"/>
            <a:ext cx="2599620" cy="2281100"/>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76200" cmpd="sng"/>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smtClean="0">
                <a:solidFill>
                  <a:schemeClr val="tx2">
                    <a:lumMod val="60000"/>
                    <a:lumOff val="40000"/>
                  </a:schemeClr>
                </a:solidFill>
              </a:rPr>
              <a:t>What </a:t>
            </a:r>
            <a:r>
              <a:rPr lang="en-US" sz="2800" b="1" dirty="0" smtClean="0">
                <a:solidFill>
                  <a:srgbClr val="FF0000"/>
                </a:solidFill>
              </a:rPr>
              <a:t>else</a:t>
            </a:r>
            <a:r>
              <a:rPr lang="en-US" sz="2800" b="1" dirty="0" smtClean="0">
                <a:solidFill>
                  <a:schemeClr val="tx2">
                    <a:lumMod val="60000"/>
                    <a:lumOff val="40000"/>
                  </a:schemeClr>
                </a:solidFill>
              </a:rPr>
              <a:t> do we</a:t>
            </a:r>
          </a:p>
          <a:p>
            <a:pPr algn="ctr"/>
            <a:r>
              <a:rPr lang="en-US" sz="2800" b="1" dirty="0" smtClean="0">
                <a:solidFill>
                  <a:schemeClr val="tx2">
                    <a:lumMod val="60000"/>
                    <a:lumOff val="40000"/>
                  </a:schemeClr>
                </a:solidFill>
              </a:rPr>
              <a:t>want to observe during ELD</a:t>
            </a:r>
            <a:endParaRPr lang="en-US" sz="2800" b="1" dirty="0">
              <a:solidFill>
                <a:schemeClr val="tx2">
                  <a:lumMod val="60000"/>
                  <a:lumOff val="40000"/>
                </a:schemeClr>
              </a:solidFill>
            </a:endParaRPr>
          </a:p>
        </p:txBody>
      </p:sp>
      <p:sp>
        <p:nvSpPr>
          <p:cNvPr id="4" name="Rectangle 3"/>
          <p:cNvSpPr/>
          <p:nvPr/>
        </p:nvSpPr>
        <p:spPr>
          <a:xfrm>
            <a:off x="663856" y="0"/>
            <a:ext cx="6970628" cy="769441"/>
          </a:xfrm>
          <a:prstGeom prst="rect">
            <a:avLst/>
          </a:prstGeom>
        </p:spPr>
        <p:txBody>
          <a:bodyPr wrap="none">
            <a:spAutoFit/>
          </a:bodyPr>
          <a:lstStyle/>
          <a:p>
            <a:pPr algn="ctr"/>
            <a:r>
              <a:rPr lang="en-US" sz="4400" dirty="0"/>
              <a:t>http://</a:t>
            </a:r>
            <a:r>
              <a:rPr lang="en-US" sz="4400" dirty="0" err="1"/>
              <a:t>tiny.cc</a:t>
            </a:r>
            <a:r>
              <a:rPr lang="en-US" sz="4400" dirty="0"/>
              <a:t>/</a:t>
            </a:r>
            <a:r>
              <a:rPr lang="en-US" sz="4400" dirty="0" err="1"/>
              <a:t>ldw-eldpractice</a:t>
            </a:r>
            <a:endParaRPr lang="en-US" sz="4400" dirty="0"/>
          </a:p>
        </p:txBody>
      </p:sp>
    </p:spTree>
    <p:extLst>
      <p:ext uri="{BB962C8B-B14F-4D97-AF65-F5344CB8AC3E}">
        <p14:creationId xmlns:p14="http://schemas.microsoft.com/office/powerpoint/2010/main" val="398800950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2"/>
          <p:cNvSpPr>
            <a:spLocks noGrp="1"/>
          </p:cNvSpPr>
          <p:nvPr>
            <p:ph type="title"/>
          </p:nvPr>
        </p:nvSpPr>
        <p:spPr>
          <a:xfrm>
            <a:off x="176213" y="304800"/>
            <a:ext cx="8662987" cy="663575"/>
          </a:xfrm>
        </p:spPr>
        <p:txBody>
          <a:bodyPr>
            <a:normAutofit fontScale="90000"/>
          </a:bodyPr>
          <a:lstStyle/>
          <a:p>
            <a:pPr>
              <a:defRPr/>
            </a:pPr>
            <a:r>
              <a:rPr lang="en-US" sz="4400" b="1" dirty="0">
                <a:latin typeface="Century Gothic" charset="0"/>
                <a:ea typeface="MS PGothic" charset="0"/>
              </a:rPr>
              <a:t>Phase-In Plan for ELD Standards  </a:t>
            </a:r>
          </a:p>
        </p:txBody>
      </p:sp>
      <p:graphicFrame>
        <p:nvGraphicFramePr>
          <p:cNvPr id="4" name="Diagram 3"/>
          <p:cNvGraphicFramePr/>
          <p:nvPr>
            <p:extLst>
              <p:ext uri="{D42A27DB-BD31-4B8C-83A1-F6EECF244321}">
                <p14:modId xmlns:p14="http://schemas.microsoft.com/office/powerpoint/2010/main" val="673609143"/>
              </p:ext>
            </p:extLst>
          </p:nvPr>
        </p:nvGraphicFramePr>
        <p:xfrm>
          <a:off x="252597" y="1371600"/>
          <a:ext cx="8586603"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155420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54525" y="935841"/>
            <a:ext cx="4986746" cy="5961391"/>
          </a:xfrm>
          <a:prstGeom prst="rect">
            <a:avLst/>
          </a:prstGeom>
        </p:spPr>
      </p:pic>
      <p:sp>
        <p:nvSpPr>
          <p:cNvPr id="3" name="TextBox 2"/>
          <p:cNvSpPr txBox="1"/>
          <p:nvPr/>
        </p:nvSpPr>
        <p:spPr>
          <a:xfrm>
            <a:off x="521144" y="351066"/>
            <a:ext cx="8188660" cy="584776"/>
          </a:xfrm>
          <a:prstGeom prst="rect">
            <a:avLst/>
          </a:prstGeom>
          <a:noFill/>
        </p:spPr>
        <p:txBody>
          <a:bodyPr wrap="none" rtlCol="0">
            <a:spAutoFit/>
          </a:bodyPr>
          <a:lstStyle/>
          <a:p>
            <a:r>
              <a:rPr lang="en-US" sz="3200" b="1" dirty="0" smtClean="0"/>
              <a:t>2015-2016 ELD Standards Implementation Plan</a:t>
            </a:r>
            <a:endParaRPr lang="en-US" sz="3200" b="1" dirty="0"/>
          </a:p>
        </p:txBody>
      </p:sp>
      <p:sp>
        <p:nvSpPr>
          <p:cNvPr id="7" name="Rectangle 6"/>
          <p:cNvSpPr/>
          <p:nvPr/>
        </p:nvSpPr>
        <p:spPr>
          <a:xfrm>
            <a:off x="2483263" y="2369730"/>
            <a:ext cx="4587402" cy="2066405"/>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1865668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Local District </a:t>
            </a:r>
            <a:br>
              <a:rPr lang="en-US" dirty="0" smtClean="0"/>
            </a:br>
            <a:r>
              <a:rPr lang="en-US" dirty="0" smtClean="0"/>
              <a:t>&amp; School Outcomes</a:t>
            </a:r>
            <a:endParaRPr lang="en-US" dirty="0"/>
          </a:p>
        </p:txBody>
      </p:sp>
      <p:pic>
        <p:nvPicPr>
          <p:cNvPr id="3" name="Picture 2" descr="picture 2015-09-15 at 9.12.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18662"/>
            <a:ext cx="7968153" cy="3745713"/>
          </a:xfrm>
          <a:prstGeom prst="rect">
            <a:avLst/>
          </a:prstGeom>
        </p:spPr>
      </p:pic>
      <p:sp>
        <p:nvSpPr>
          <p:cNvPr id="4" name="Right Arrow 3"/>
          <p:cNvSpPr/>
          <p:nvPr/>
        </p:nvSpPr>
        <p:spPr>
          <a:xfrm>
            <a:off x="0" y="2104321"/>
            <a:ext cx="701380" cy="492904"/>
          </a:xfrm>
          <a:prstGeom prst="rightArrow">
            <a:avLst/>
          </a:prstGeom>
          <a:solidFill>
            <a:srgbClr val="3366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0" y="2597225"/>
            <a:ext cx="701380" cy="492904"/>
          </a:xfrm>
          <a:prstGeom prst="rightArrow">
            <a:avLst/>
          </a:prstGeom>
          <a:solidFill>
            <a:srgbClr val="3366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0" y="4265517"/>
            <a:ext cx="701380" cy="492904"/>
          </a:xfrm>
          <a:prstGeom prst="rightArrow">
            <a:avLst/>
          </a:prstGeom>
          <a:solidFill>
            <a:srgbClr val="3366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7274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Shape 28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69875"/>
            <a:ext cx="8685213" cy="6245225"/>
          </a:xfrm>
          <a:prstGeom prst="rect">
            <a:avLst/>
          </a:prstGeom>
          <a:noFill/>
          <a:ln w="127000" cap="sq">
            <a:solidFill>
              <a:srgbClr val="2C7C9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92186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Poll Everywhere Results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07752358"/>
              </p:ext>
            </p:extLst>
          </p:nvPr>
        </p:nvGraphicFramePr>
        <p:xfrm>
          <a:off x="457200" y="1143000"/>
          <a:ext cx="8229600" cy="5394960"/>
        </p:xfrm>
        <a:graphic>
          <a:graphicData uri="http://schemas.openxmlformats.org/drawingml/2006/table">
            <a:tbl>
              <a:tblPr firstRow="1" bandRow="1">
                <a:tableStyleId>{3C2FFA5D-87B4-456A-9821-1D502468CF0F}</a:tableStyleId>
              </a:tblPr>
              <a:tblGrid>
                <a:gridCol w="2876711"/>
                <a:gridCol w="2769439"/>
                <a:gridCol w="2583450"/>
              </a:tblGrid>
              <a:tr h="370840">
                <a:tc>
                  <a:txBody>
                    <a:bodyPr/>
                    <a:lstStyle/>
                    <a:p>
                      <a:pPr algn="ctr"/>
                      <a:r>
                        <a:rPr lang="en-US" sz="2400" dirty="0" smtClean="0"/>
                        <a:t>Question</a:t>
                      </a:r>
                      <a:endParaRPr lang="en-US" sz="2400" dirty="0"/>
                    </a:p>
                  </a:txBody>
                  <a:tcPr/>
                </a:tc>
                <a:tc>
                  <a:txBody>
                    <a:bodyPr/>
                    <a:lstStyle/>
                    <a:p>
                      <a:pPr algn="ctr"/>
                      <a:r>
                        <a:rPr lang="en-US" sz="2400" dirty="0" smtClean="0"/>
                        <a:t>November Results</a:t>
                      </a:r>
                      <a:endParaRPr lang="en-US" sz="2400" dirty="0"/>
                    </a:p>
                  </a:txBody>
                  <a:tcPr/>
                </a:tc>
                <a:tc>
                  <a:txBody>
                    <a:bodyPr/>
                    <a:lstStyle/>
                    <a:p>
                      <a:pPr algn="ctr"/>
                      <a:r>
                        <a:rPr lang="en-US" sz="2400" dirty="0" smtClean="0"/>
                        <a:t>January Results</a:t>
                      </a:r>
                      <a:endParaRPr lang="en-US" sz="2400" dirty="0"/>
                    </a:p>
                  </a:txBody>
                  <a:tcPr/>
                </a:tc>
              </a:tr>
              <a:tr h="370840">
                <a:tc>
                  <a:txBody>
                    <a:bodyPr/>
                    <a:lstStyle/>
                    <a:p>
                      <a:pPr algn="ctr"/>
                      <a:r>
                        <a:rPr lang="en-US" sz="2400" dirty="0" smtClean="0"/>
                        <a:t>Read</a:t>
                      </a:r>
                      <a:r>
                        <a:rPr lang="en-US" sz="2400" baseline="0" dirty="0" smtClean="0"/>
                        <a:t> 3 days of </a:t>
                      </a:r>
                    </a:p>
                    <a:p>
                      <a:pPr algn="ctr"/>
                      <a:r>
                        <a:rPr lang="en-US" sz="2400" baseline="0" dirty="0" smtClean="0"/>
                        <a:t>Start Smart</a:t>
                      </a:r>
                      <a:endParaRPr lang="en-US" sz="2400" dirty="0"/>
                    </a:p>
                  </a:txBody>
                  <a:tcPr/>
                </a:tc>
                <a:tc>
                  <a:txBody>
                    <a:bodyPr/>
                    <a:lstStyle/>
                    <a:p>
                      <a:pPr algn="ctr"/>
                      <a:r>
                        <a:rPr lang="en-US" sz="3600" b="1" dirty="0" smtClean="0">
                          <a:solidFill>
                            <a:srgbClr val="008000"/>
                          </a:solidFill>
                        </a:rPr>
                        <a:t>68%</a:t>
                      </a:r>
                      <a:r>
                        <a:rPr lang="en-US" sz="3600" b="1" baseline="0" dirty="0" smtClean="0">
                          <a:solidFill>
                            <a:srgbClr val="008000"/>
                          </a:solidFill>
                        </a:rPr>
                        <a:t> </a:t>
                      </a:r>
                      <a:endParaRPr lang="en-US" sz="3600" b="1" dirty="0">
                        <a:solidFill>
                          <a:srgbClr val="008000"/>
                        </a:solidFill>
                      </a:endParaRPr>
                    </a:p>
                  </a:txBody>
                  <a:tcPr/>
                </a:tc>
                <a:tc>
                  <a:txBody>
                    <a:bodyPr/>
                    <a:lstStyle/>
                    <a:p>
                      <a:pPr algn="ctr"/>
                      <a:r>
                        <a:rPr lang="en-US" sz="3600" b="1" dirty="0" smtClean="0"/>
                        <a:t>82%</a:t>
                      </a:r>
                      <a:endParaRPr lang="en-US" sz="3600" b="1" dirty="0"/>
                    </a:p>
                  </a:txBody>
                  <a:tcPr/>
                </a:tc>
              </a:tr>
              <a:tr h="370840">
                <a:tc>
                  <a:txBody>
                    <a:bodyPr/>
                    <a:lstStyle/>
                    <a:p>
                      <a:pPr algn="ctr"/>
                      <a:r>
                        <a:rPr lang="en-US" sz="2400" dirty="0" smtClean="0"/>
                        <a:t>Haven’t yet read</a:t>
                      </a:r>
                    </a:p>
                    <a:p>
                      <a:pPr algn="ctr"/>
                      <a:r>
                        <a:rPr lang="en-US" sz="2400" dirty="0" smtClean="0"/>
                        <a:t> 3 days of Start Smart</a:t>
                      </a:r>
                      <a:endParaRPr lang="en-US" sz="2400" dirty="0"/>
                    </a:p>
                  </a:txBody>
                  <a:tcPr/>
                </a:tc>
                <a:tc>
                  <a:txBody>
                    <a:bodyPr/>
                    <a:lstStyle/>
                    <a:p>
                      <a:pPr algn="ctr"/>
                      <a:r>
                        <a:rPr lang="en-US" sz="3600" b="1" dirty="0" smtClean="0">
                          <a:solidFill>
                            <a:srgbClr val="FF0000"/>
                          </a:solidFill>
                        </a:rPr>
                        <a:t>32%</a:t>
                      </a:r>
                      <a:endParaRPr lang="en-US" sz="3600" b="1" dirty="0">
                        <a:solidFill>
                          <a:srgbClr val="FF0000"/>
                        </a:solidFill>
                      </a:endParaRPr>
                    </a:p>
                  </a:txBody>
                  <a:tcPr/>
                </a:tc>
                <a:tc>
                  <a:txBody>
                    <a:bodyPr/>
                    <a:lstStyle/>
                    <a:p>
                      <a:pPr algn="ctr"/>
                      <a:r>
                        <a:rPr lang="en-US" sz="3600" b="1" dirty="0" smtClean="0"/>
                        <a:t>18%</a:t>
                      </a:r>
                      <a:endParaRPr lang="en-US" sz="3600" b="1" dirty="0"/>
                    </a:p>
                  </a:txBody>
                  <a:tcPr/>
                </a:tc>
              </a:tr>
              <a:tr h="370840">
                <a:tc>
                  <a:txBody>
                    <a:bodyPr/>
                    <a:lstStyle/>
                    <a:p>
                      <a:pPr algn="ctr"/>
                      <a:r>
                        <a:rPr lang="en-US" sz="2400" dirty="0" smtClean="0"/>
                        <a:t>Taught a Start Smart</a:t>
                      </a:r>
                      <a:r>
                        <a:rPr lang="en-US" sz="2400" baseline="0" dirty="0" smtClean="0"/>
                        <a:t> Lesson</a:t>
                      </a:r>
                      <a:endParaRPr lang="en-US" sz="2400" dirty="0"/>
                    </a:p>
                  </a:txBody>
                  <a:tcPr/>
                </a:tc>
                <a:tc>
                  <a:txBody>
                    <a:bodyPr/>
                    <a:lstStyle/>
                    <a:p>
                      <a:pPr algn="ctr"/>
                      <a:r>
                        <a:rPr lang="en-US" sz="3600" b="1" dirty="0" smtClean="0">
                          <a:solidFill>
                            <a:srgbClr val="008000"/>
                          </a:solidFill>
                        </a:rPr>
                        <a:t>25%</a:t>
                      </a:r>
                      <a:endParaRPr lang="en-US" sz="3600" b="1" dirty="0">
                        <a:solidFill>
                          <a:srgbClr val="008000"/>
                        </a:solidFill>
                      </a:endParaRPr>
                    </a:p>
                  </a:txBody>
                  <a:tcPr/>
                </a:tc>
                <a:tc>
                  <a:txBody>
                    <a:bodyPr/>
                    <a:lstStyle/>
                    <a:p>
                      <a:pPr algn="ctr"/>
                      <a:r>
                        <a:rPr lang="en-US" sz="3600" b="1" dirty="0" smtClean="0"/>
                        <a:t>46%</a:t>
                      </a:r>
                      <a:endParaRPr lang="en-US" sz="3600" b="1" dirty="0"/>
                    </a:p>
                  </a:txBody>
                  <a:tcPr/>
                </a:tc>
              </a:tr>
              <a:tr h="370840">
                <a:tc>
                  <a:txBody>
                    <a:bodyPr/>
                    <a:lstStyle/>
                    <a:p>
                      <a:pPr algn="ctr"/>
                      <a:r>
                        <a:rPr lang="en-US" sz="2400" dirty="0" smtClean="0"/>
                        <a:t>Haven’t yet taught a</a:t>
                      </a:r>
                    </a:p>
                    <a:p>
                      <a:pPr algn="ctr"/>
                      <a:r>
                        <a:rPr lang="en-US" sz="2400" dirty="0" smtClean="0"/>
                        <a:t>Start Smart Lesson</a:t>
                      </a:r>
                      <a:endParaRPr lang="en-US" sz="2400" dirty="0"/>
                    </a:p>
                  </a:txBody>
                  <a:tcPr/>
                </a:tc>
                <a:tc>
                  <a:txBody>
                    <a:bodyPr/>
                    <a:lstStyle/>
                    <a:p>
                      <a:pPr algn="ctr"/>
                      <a:r>
                        <a:rPr lang="en-US" sz="3600" b="1" dirty="0" smtClean="0">
                          <a:solidFill>
                            <a:srgbClr val="FF0000"/>
                          </a:solidFill>
                        </a:rPr>
                        <a:t>75%</a:t>
                      </a:r>
                      <a:endParaRPr lang="en-US" sz="3600" b="1" dirty="0">
                        <a:solidFill>
                          <a:srgbClr val="FF0000"/>
                        </a:solidFill>
                      </a:endParaRPr>
                    </a:p>
                  </a:txBody>
                  <a:tcPr/>
                </a:tc>
                <a:tc>
                  <a:txBody>
                    <a:bodyPr/>
                    <a:lstStyle/>
                    <a:p>
                      <a:pPr algn="ctr"/>
                      <a:r>
                        <a:rPr lang="en-US" sz="3600" b="1" dirty="0" smtClean="0"/>
                        <a:t>52%</a:t>
                      </a:r>
                      <a:endParaRPr lang="en-US" sz="3600" b="1" dirty="0"/>
                    </a:p>
                  </a:txBody>
                  <a:tcPr/>
                </a:tc>
              </a:tr>
              <a:tr h="370840">
                <a:tc>
                  <a:txBody>
                    <a:bodyPr/>
                    <a:lstStyle/>
                    <a:p>
                      <a:pPr algn="ctr"/>
                      <a:r>
                        <a:rPr lang="en-US" sz="2400" dirty="0" smtClean="0"/>
                        <a:t>Have used</a:t>
                      </a:r>
                      <a:r>
                        <a:rPr lang="en-US" sz="2400" baseline="0" dirty="0" smtClean="0"/>
                        <a:t> </a:t>
                      </a:r>
                      <a:r>
                        <a:rPr lang="en-US" sz="2400" dirty="0" smtClean="0"/>
                        <a:t>the</a:t>
                      </a:r>
                      <a:r>
                        <a:rPr lang="en-US" sz="2400" baseline="0" dirty="0" smtClean="0"/>
                        <a:t> SPF with students</a:t>
                      </a:r>
                      <a:endParaRPr lang="en-US" sz="2400" dirty="0"/>
                    </a:p>
                  </a:txBody>
                  <a:tcPr/>
                </a:tc>
                <a:tc>
                  <a:txBody>
                    <a:bodyPr/>
                    <a:lstStyle/>
                    <a:p>
                      <a:pPr algn="ctr"/>
                      <a:r>
                        <a:rPr lang="en-US" sz="3600" b="1" dirty="0" smtClean="0">
                          <a:solidFill>
                            <a:srgbClr val="008000"/>
                          </a:solidFill>
                        </a:rPr>
                        <a:t>25%</a:t>
                      </a:r>
                      <a:endParaRPr lang="en-US" sz="3600" b="1" dirty="0">
                        <a:solidFill>
                          <a:srgbClr val="008000"/>
                        </a:solidFill>
                      </a:endParaRPr>
                    </a:p>
                  </a:txBody>
                  <a:tcPr/>
                </a:tc>
                <a:tc>
                  <a:txBody>
                    <a:bodyPr/>
                    <a:lstStyle/>
                    <a:p>
                      <a:pPr algn="ctr"/>
                      <a:r>
                        <a:rPr lang="en-US" sz="3600" b="1" dirty="0" smtClean="0"/>
                        <a:t>39%</a:t>
                      </a:r>
                      <a:endParaRPr lang="en-US" sz="3600" b="1" dirty="0"/>
                    </a:p>
                  </a:txBody>
                  <a:tcPr/>
                </a:tc>
              </a:tr>
              <a:tr h="370840">
                <a:tc>
                  <a:txBody>
                    <a:bodyPr/>
                    <a:lstStyle/>
                    <a:p>
                      <a:pPr algn="ctr"/>
                      <a:r>
                        <a:rPr lang="en-US" sz="2400" dirty="0" smtClean="0"/>
                        <a:t>Haven’t yet used the SPF with students</a:t>
                      </a:r>
                      <a:endParaRPr lang="en-US" sz="2400" dirty="0"/>
                    </a:p>
                  </a:txBody>
                  <a:tcPr/>
                </a:tc>
                <a:tc>
                  <a:txBody>
                    <a:bodyPr/>
                    <a:lstStyle/>
                    <a:p>
                      <a:pPr algn="ctr"/>
                      <a:r>
                        <a:rPr lang="en-US" sz="3600" b="1" dirty="0" smtClean="0">
                          <a:solidFill>
                            <a:srgbClr val="FF0000"/>
                          </a:solidFill>
                        </a:rPr>
                        <a:t>75%</a:t>
                      </a:r>
                      <a:endParaRPr lang="en-US" sz="3600" b="1" dirty="0">
                        <a:solidFill>
                          <a:srgbClr val="FF0000"/>
                        </a:solidFill>
                      </a:endParaRPr>
                    </a:p>
                  </a:txBody>
                  <a:tcPr/>
                </a:tc>
                <a:tc>
                  <a:txBody>
                    <a:bodyPr/>
                    <a:lstStyle/>
                    <a:p>
                      <a:pPr algn="ctr"/>
                      <a:r>
                        <a:rPr lang="en-US" sz="3600" b="1" dirty="0" smtClean="0"/>
                        <a:t>61%</a:t>
                      </a:r>
                      <a:endParaRPr lang="en-US" sz="3600" b="1" dirty="0"/>
                    </a:p>
                  </a:txBody>
                  <a:tcPr/>
                </a:tc>
              </a:tr>
            </a:tbl>
          </a:graphicData>
        </a:graphic>
      </p:graphicFrame>
    </p:spTree>
    <p:extLst>
      <p:ext uri="{BB962C8B-B14F-4D97-AF65-F5344CB8AC3E}">
        <p14:creationId xmlns:p14="http://schemas.microsoft.com/office/powerpoint/2010/main" val="5224144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Do One More Poll, But First..</a:t>
            </a:r>
            <a:endParaRPr lang="en-US" dirty="0"/>
          </a:p>
        </p:txBody>
      </p:sp>
      <p:sp>
        <p:nvSpPr>
          <p:cNvPr id="3" name="Content Placeholder 2"/>
          <p:cNvSpPr>
            <a:spLocks noGrp="1"/>
          </p:cNvSpPr>
          <p:nvPr>
            <p:ph idx="1"/>
          </p:nvPr>
        </p:nvSpPr>
        <p:spPr>
          <a:xfrm>
            <a:off x="457200" y="2163822"/>
            <a:ext cx="8229600" cy="4694178"/>
          </a:xfrm>
        </p:spPr>
        <p:txBody>
          <a:bodyPr>
            <a:normAutofit fontScale="92500" lnSpcReduction="20000"/>
          </a:bodyPr>
          <a:lstStyle/>
          <a:p>
            <a:r>
              <a:rPr lang="en-US" dirty="0" smtClean="0"/>
              <a:t>Take out your Essence of the Standard handout and a writing tool.</a:t>
            </a:r>
          </a:p>
          <a:p>
            <a:r>
              <a:rPr lang="en-US" dirty="0" smtClean="0"/>
              <a:t>Put everything else away (notes, phone, computer, other materials.)</a:t>
            </a:r>
          </a:p>
          <a:p>
            <a:r>
              <a:rPr lang="en-US" dirty="0" smtClean="0"/>
              <a:t>Now, for 5 quiet minutes, see how many strands you can write down on the handout without referencing other resources (that means you can’t reference your elbow partner either.) </a:t>
            </a:r>
          </a:p>
          <a:p>
            <a:r>
              <a:rPr lang="en-US" dirty="0" smtClean="0"/>
              <a:t>If you can put the strands in the correct mode or process, great.  Even better would be if you can put in the correct strand number.</a:t>
            </a:r>
          </a:p>
          <a:p>
            <a:endParaRPr lang="en-US" dirty="0" smtClean="0"/>
          </a:p>
          <a:p>
            <a:endParaRPr lang="en-US" dirty="0"/>
          </a:p>
        </p:txBody>
      </p:sp>
      <p:sp>
        <p:nvSpPr>
          <p:cNvPr id="4" name="Title 1"/>
          <p:cNvSpPr txBox="1">
            <a:spLocks/>
          </p:cNvSpPr>
          <p:nvPr/>
        </p:nvSpPr>
        <p:spPr>
          <a:xfrm>
            <a:off x="609600" y="9985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a</a:t>
            </a:r>
            <a:r>
              <a:rPr lang="en-US" dirty="0"/>
              <a:t>n</a:t>
            </a:r>
            <a:r>
              <a:rPr lang="en-US" dirty="0" smtClean="0"/>
              <a:t> Activity</a:t>
            </a:r>
            <a:endParaRPr lang="en-US" dirty="0"/>
          </a:p>
        </p:txBody>
      </p:sp>
    </p:spTree>
    <p:extLst>
      <p:ext uri="{BB962C8B-B14F-4D97-AF65-F5344CB8AC3E}">
        <p14:creationId xmlns:p14="http://schemas.microsoft.com/office/powerpoint/2010/main" val="11825881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Let’s Do One More Poll, But First..</a:t>
            </a:r>
            <a:endParaRPr lang="en-US" dirty="0"/>
          </a:p>
        </p:txBody>
      </p:sp>
      <p:sp>
        <p:nvSpPr>
          <p:cNvPr id="3" name="Content Placeholder 2"/>
          <p:cNvSpPr>
            <a:spLocks noGrp="1"/>
          </p:cNvSpPr>
          <p:nvPr>
            <p:ph idx="1"/>
          </p:nvPr>
        </p:nvSpPr>
        <p:spPr>
          <a:xfrm>
            <a:off x="457200" y="2163822"/>
            <a:ext cx="8229600" cy="4694178"/>
          </a:xfrm>
        </p:spPr>
        <p:txBody>
          <a:bodyPr>
            <a:normAutofit/>
          </a:bodyPr>
          <a:lstStyle/>
          <a:p>
            <a:r>
              <a:rPr lang="en-US" dirty="0" smtClean="0"/>
              <a:t>Write on the edge of your paper how many strands you were able to write down.</a:t>
            </a:r>
          </a:p>
          <a:p>
            <a:r>
              <a:rPr lang="en-US" dirty="0" smtClean="0"/>
              <a:t>Now you can turn to your elbow partner to help each other to write additional strands.</a:t>
            </a:r>
          </a:p>
          <a:p>
            <a:r>
              <a:rPr lang="en-US" dirty="0" smtClean="0"/>
              <a:t>Finally, look at your ELD Standards to complete and correct the strands on your paper.</a:t>
            </a:r>
          </a:p>
          <a:p>
            <a:endParaRPr lang="en-US" dirty="0" smtClean="0"/>
          </a:p>
          <a:p>
            <a:endParaRPr lang="en-US" dirty="0"/>
          </a:p>
        </p:txBody>
      </p:sp>
      <p:sp>
        <p:nvSpPr>
          <p:cNvPr id="4" name="Title 1"/>
          <p:cNvSpPr txBox="1">
            <a:spLocks/>
          </p:cNvSpPr>
          <p:nvPr/>
        </p:nvSpPr>
        <p:spPr>
          <a:xfrm>
            <a:off x="609600" y="9985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a</a:t>
            </a:r>
            <a:r>
              <a:rPr lang="en-US" dirty="0"/>
              <a:t>n</a:t>
            </a:r>
            <a:r>
              <a:rPr lang="en-US" dirty="0" smtClean="0"/>
              <a:t> Activity</a:t>
            </a:r>
            <a:endParaRPr lang="en-US" dirty="0"/>
          </a:p>
        </p:txBody>
      </p:sp>
    </p:spTree>
    <p:extLst>
      <p:ext uri="{BB962C8B-B14F-4D97-AF65-F5344CB8AC3E}">
        <p14:creationId xmlns:p14="http://schemas.microsoft.com/office/powerpoint/2010/main" val="11629594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 Everywhere</a:t>
            </a:r>
            <a:endParaRPr lang="en-US" dirty="0"/>
          </a:p>
        </p:txBody>
      </p:sp>
      <p:sp>
        <p:nvSpPr>
          <p:cNvPr id="5" name="Rectangle 4"/>
          <p:cNvSpPr/>
          <p:nvPr/>
        </p:nvSpPr>
        <p:spPr>
          <a:xfrm rot="20183308">
            <a:off x="6992634" y="95953"/>
            <a:ext cx="2234806" cy="1569660"/>
          </a:xfrm>
          <a:prstGeom prst="rect">
            <a:avLst/>
          </a:prstGeom>
          <a:noFill/>
        </p:spPr>
        <p:txBody>
          <a:bodyPr wrap="none" lIns="91440" tIns="45720" rIns="91440" bIns="45720">
            <a:spAutoFit/>
          </a:bodyPr>
          <a:lstStyle/>
          <a:p>
            <a:pPr algn="ctr"/>
            <a:r>
              <a:rPr lang="en-US" sz="48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Let’s Go</a:t>
            </a:r>
          </a:p>
          <a:p>
            <a:pPr algn="ctr"/>
            <a:r>
              <a:rPr lang="en-US" sz="48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Live</a:t>
            </a:r>
            <a:endParaRPr lang="en-US" sz="4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6" name="Content Placeholder 5" descr="picture 2016-01-27 at 1.37.08 PM.png"/>
          <p:cNvPicPr>
            <a:picLocks noGrp="1" noChangeAspect="1"/>
          </p:cNvPicPr>
          <p:nvPr>
            <p:ph idx="1"/>
          </p:nvPr>
        </p:nvPicPr>
        <p:blipFill>
          <a:blip r:embed="rId2">
            <a:extLst>
              <a:ext uri="{28A0092B-C50C-407E-A947-70E740481C1C}">
                <a14:useLocalDpi xmlns:a14="http://schemas.microsoft.com/office/drawing/2010/main" val="0"/>
              </a:ext>
            </a:extLst>
          </a:blip>
          <a:srcRect l="-2479" r="-2479"/>
          <a:stretch>
            <a:fillRect/>
          </a:stretch>
        </p:blipFill>
        <p:spPr>
          <a:xfrm>
            <a:off x="994544" y="1417638"/>
            <a:ext cx="6528266" cy="3590295"/>
          </a:xfrm>
        </p:spPr>
      </p:pic>
      <p:sp>
        <p:nvSpPr>
          <p:cNvPr id="7" name="TextBox 6"/>
          <p:cNvSpPr txBox="1"/>
          <p:nvPr/>
        </p:nvSpPr>
        <p:spPr>
          <a:xfrm>
            <a:off x="994544" y="5389280"/>
            <a:ext cx="7270167" cy="1200329"/>
          </a:xfrm>
          <a:prstGeom prst="rect">
            <a:avLst/>
          </a:prstGeom>
          <a:noFill/>
        </p:spPr>
        <p:txBody>
          <a:bodyPr wrap="square" rtlCol="0">
            <a:spAutoFit/>
          </a:bodyPr>
          <a:lstStyle/>
          <a:p>
            <a:pPr algn="ctr"/>
            <a:r>
              <a:rPr lang="en-US" sz="3600" dirty="0" smtClean="0">
                <a:solidFill>
                  <a:srgbClr val="FF0000"/>
                </a:solidFill>
              </a:rPr>
              <a:t>Set a personal goal for how many strands you will know next month.</a:t>
            </a:r>
            <a:endParaRPr lang="en-US" sz="3600" dirty="0">
              <a:solidFill>
                <a:srgbClr val="FF0000"/>
              </a:solidFill>
            </a:endParaRPr>
          </a:p>
        </p:txBody>
      </p:sp>
    </p:spTree>
    <p:extLst>
      <p:ext uri="{BB962C8B-B14F-4D97-AF65-F5344CB8AC3E}">
        <p14:creationId xmlns:p14="http://schemas.microsoft.com/office/powerpoint/2010/main" val="29610411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Results…</a:t>
            </a:r>
            <a:endParaRPr lang="en-US" dirty="0"/>
          </a:p>
        </p:txBody>
      </p:sp>
      <p:pic>
        <p:nvPicPr>
          <p:cNvPr id="4" name="Content Placeholder 3" descr="picture 2016-02-02 at 10.31.18 AM.png"/>
          <p:cNvPicPr>
            <a:picLocks noGrp="1" noChangeAspect="1"/>
          </p:cNvPicPr>
          <p:nvPr>
            <p:ph idx="1"/>
          </p:nvPr>
        </p:nvPicPr>
        <p:blipFill>
          <a:blip r:embed="rId2">
            <a:extLst>
              <a:ext uri="{28A0092B-C50C-407E-A947-70E740481C1C}">
                <a14:useLocalDpi xmlns:a14="http://schemas.microsoft.com/office/drawing/2010/main" val="0"/>
              </a:ext>
            </a:extLst>
          </a:blip>
          <a:srcRect l="-6792" r="-6792"/>
          <a:stretch>
            <a:fillRect/>
          </a:stretch>
        </p:blipFill>
        <p:spPr/>
      </p:pic>
    </p:spTree>
    <p:extLst>
      <p:ext uri="{BB962C8B-B14F-4D97-AF65-F5344CB8AC3E}">
        <p14:creationId xmlns:p14="http://schemas.microsoft.com/office/powerpoint/2010/main" val="1168650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8618</TotalTime>
  <Words>1999</Words>
  <Application>Microsoft Macintosh PowerPoint</Application>
  <PresentationFormat>On-screen Show (4:3)</PresentationFormat>
  <Paragraphs>298</Paragraphs>
  <Slides>46</Slides>
  <Notes>22</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Integrated ELD/Math Fellowship</vt:lpstr>
      <vt:lpstr>Poll Everywhere – Status Check</vt:lpstr>
      <vt:lpstr>Poll Everywhere</vt:lpstr>
      <vt:lpstr>Poll Everywhere Results</vt:lpstr>
      <vt:lpstr>Poll Everywhere Results</vt:lpstr>
      <vt:lpstr>Let’s Do One More Poll, But First..</vt:lpstr>
      <vt:lpstr>Let’s Do One More Poll, But First..</vt:lpstr>
      <vt:lpstr>Poll Everywhere</vt:lpstr>
      <vt:lpstr>Our Results…</vt:lpstr>
      <vt:lpstr>PowerPoint Presentation</vt:lpstr>
      <vt:lpstr>ELD Intervention Brainstorm</vt:lpstr>
      <vt:lpstr>PowerPoint Presentation</vt:lpstr>
      <vt:lpstr>ELD Classroom  Practice </vt:lpstr>
      <vt:lpstr>What We Want to Observe  in Our Classrooms During ELD </vt:lpstr>
      <vt:lpstr>PowerPoint Presentation</vt:lpstr>
      <vt:lpstr>MMED’s  Comprehensive ELD  Observation Tool </vt:lpstr>
      <vt:lpstr>PowerPoint Presentation</vt:lpstr>
      <vt:lpstr>PowerPoint Presentation</vt:lpstr>
      <vt:lpstr>Consider what we surfaced regarding what we want to observe during ELD and where there is a direct connection to the Student Vital Actions.</vt:lpstr>
      <vt:lpstr>PowerPoint Presentation</vt:lpstr>
      <vt:lpstr>Thoughts About Use of the Observation Tool (by Administrators)</vt:lpstr>
      <vt:lpstr>PowerPoint Presentation</vt:lpstr>
      <vt:lpstr>PowerPoint Presentation</vt:lpstr>
      <vt:lpstr>PowerPoint Presentation</vt:lpstr>
      <vt:lpstr>PowerPoint Presentation</vt:lpstr>
      <vt:lpstr>Frame of Practice</vt:lpstr>
      <vt:lpstr>Understanding Mentor Text</vt:lpstr>
      <vt:lpstr>Let’s Apply the Standards  to a Mentor Text</vt:lpstr>
      <vt:lpstr>Day 1 Lesson                        A Drop of Water</vt:lpstr>
      <vt:lpstr>PowerPoint Presentation</vt:lpstr>
      <vt:lpstr>Questioning Protocol for Day 2: Step 2</vt:lpstr>
      <vt:lpstr>Questioning Protocol: Step 2</vt:lpstr>
      <vt:lpstr>Test Your Understanding with a… </vt:lpstr>
      <vt:lpstr>Make a Mask</vt:lpstr>
      <vt:lpstr>PowerPoint Presentation</vt:lpstr>
      <vt:lpstr>PowerPoint Presentation</vt:lpstr>
      <vt:lpstr>Direct Instruction of Linguistic Features  </vt:lpstr>
      <vt:lpstr>Planning: Using Complex Text</vt:lpstr>
      <vt:lpstr>PowerPoint Presentation</vt:lpstr>
      <vt:lpstr>Which  Student Vital Actions are supported through the teacher actions outlined in the Frame of Practice?</vt:lpstr>
      <vt:lpstr>What We Want to Observe  in Our Classrooms During ELD </vt:lpstr>
      <vt:lpstr>PowerPoint Presentation</vt:lpstr>
      <vt:lpstr>Phase-In Plan for ELD Standards  </vt:lpstr>
      <vt:lpstr>PowerPoint Presentation</vt:lpstr>
      <vt:lpstr>Central, Local District  &amp; School Outcomes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Los Angeles Unified School District</dc:creator>
  <cp:lastModifiedBy>Los Angeles Unified School District</cp:lastModifiedBy>
  <cp:revision>25</cp:revision>
  <dcterms:created xsi:type="dcterms:W3CDTF">2015-12-15T13:26:59Z</dcterms:created>
  <dcterms:modified xsi:type="dcterms:W3CDTF">2016-02-02T18:39:47Z</dcterms:modified>
</cp:coreProperties>
</file>