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7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56" d="100"/>
          <a:sy n="56" d="100"/>
        </p:scale>
        <p:origin x="-56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interSettings" Target="printerSettings/printerSettings1.bin"/><Relationship Id="rId21" Type="http://schemas.openxmlformats.org/officeDocument/2006/relationships/presProps" Target="presProps.xml"/><Relationship Id="rId22" Type="http://schemas.openxmlformats.org/officeDocument/2006/relationships/viewProps" Target="viewProps.xml"/><Relationship Id="rId23" Type="http://schemas.openxmlformats.org/officeDocument/2006/relationships/theme" Target="theme/theme1.xml"/><Relationship Id="rId24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00600" y="4624668"/>
            <a:ext cx="4038600" cy="933450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00600" y="5562599"/>
            <a:ext cx="4038600" cy="748553"/>
          </a:xfrm>
        </p:spPr>
        <p:txBody>
          <a:bodyPr>
            <a:normAutofit/>
          </a:bodyPr>
          <a:lstStyle>
            <a:lvl1pPr marL="0" indent="0" algn="l">
              <a:spcBef>
                <a:spcPts val="300"/>
              </a:spcBef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800600" y="6425640"/>
            <a:ext cx="1232647" cy="365125"/>
          </a:xfrm>
        </p:spPr>
        <p:txBody>
          <a:bodyPr/>
          <a:lstStyle>
            <a:lvl1pPr algn="l">
              <a:defRPr/>
            </a:lvl1pPr>
          </a:lstStyle>
          <a:p>
            <a:fld id="{136AB41F-0BF3-B14C-8285-CA7B8B739BEF}" type="datetimeFigureOut">
              <a:rPr lang="en-US" smtClean="0"/>
              <a:t>3/30/16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11153" y="6425640"/>
            <a:ext cx="2617694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82575" y="228600"/>
            <a:ext cx="4235450" cy="4187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Rectangle 7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Rectangle 9"/>
          <p:cNvSpPr/>
          <p:nvPr/>
        </p:nvSpPr>
        <p:spPr>
          <a:xfrm>
            <a:off x="4624388" y="2377440"/>
            <a:ext cx="2057400" cy="203911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1" name="Rectangle 10"/>
          <p:cNvSpPr/>
          <p:nvPr/>
        </p:nvSpPr>
        <p:spPr>
          <a:xfrm>
            <a:off x="4624388" y="228600"/>
            <a:ext cx="2057400" cy="2039112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Rectangle 11"/>
          <p:cNvSpPr/>
          <p:nvPr/>
        </p:nvSpPr>
        <p:spPr>
          <a:xfrm>
            <a:off x="6802438" y="2377440"/>
            <a:ext cx="2057400" cy="203911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TextBox 9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AB41F-0BF3-B14C-8285-CA7B8B739BEF}" type="datetimeFigureOut">
              <a:rPr lang="en-US" smtClean="0"/>
              <a:t>3/30/16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E8288-3E20-EA41-985B-BDB362D85E32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Content Placeholder 2"/>
          <p:cNvSpPr>
            <a:spLocks noGrp="1"/>
          </p:cNvSpPr>
          <p:nvPr>
            <p:ph sz="half" idx="17"/>
          </p:nvPr>
        </p:nvSpPr>
        <p:spPr>
          <a:xfrm>
            <a:off x="502920" y="1985963"/>
            <a:ext cx="3657413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4" name="Content Placeholder 2"/>
          <p:cNvSpPr>
            <a:spLocks noGrp="1"/>
          </p:cNvSpPr>
          <p:nvPr>
            <p:ph sz="half" idx="18"/>
          </p:nvPr>
        </p:nvSpPr>
        <p:spPr>
          <a:xfrm>
            <a:off x="502920" y="4164965"/>
            <a:ext cx="3657413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5" name="Content Placeholder 2"/>
          <p:cNvSpPr>
            <a:spLocks noGrp="1"/>
          </p:cNvSpPr>
          <p:nvPr>
            <p:ph sz="half" idx="1"/>
          </p:nvPr>
        </p:nvSpPr>
        <p:spPr>
          <a:xfrm>
            <a:off x="4410075" y="1985963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6" name="Content Placeholder 2"/>
          <p:cNvSpPr>
            <a:spLocks noGrp="1"/>
          </p:cNvSpPr>
          <p:nvPr>
            <p:ph sz="half" idx="16"/>
          </p:nvPr>
        </p:nvSpPr>
        <p:spPr>
          <a:xfrm>
            <a:off x="4410075" y="4169664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TextBox 7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AB41F-0BF3-B14C-8285-CA7B8B739BEF}" type="datetimeFigureOut">
              <a:rPr lang="en-US" smtClean="0"/>
              <a:t>3/30/16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E8288-3E20-EA41-985B-BDB362D85E3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8166847" y="282573"/>
            <a:ext cx="685800" cy="3022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AB41F-0BF3-B14C-8285-CA7B8B739BEF}" type="datetimeFigureOut">
              <a:rPr lang="en-US" smtClean="0"/>
              <a:t>3/30/16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E8288-3E20-EA41-985B-BDB362D85E3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2575" y="228600"/>
            <a:ext cx="3451225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555" y="2571750"/>
            <a:ext cx="3255264" cy="1162050"/>
          </a:xfrm>
        </p:spPr>
        <p:txBody>
          <a:bodyPr anchor="b">
            <a:normAutofit/>
          </a:bodyPr>
          <a:lstStyle>
            <a:lvl1pPr algn="l">
              <a:defRPr sz="2600"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68775" y="273050"/>
            <a:ext cx="4597399" cy="585311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93" y="3733800"/>
            <a:ext cx="3255264" cy="2392363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391399" y="6423585"/>
            <a:ext cx="1537447" cy="365125"/>
          </a:xfrm>
        </p:spPr>
        <p:txBody>
          <a:bodyPr/>
          <a:lstStyle/>
          <a:p>
            <a:fld id="{136AB41F-0BF3-B14C-8285-CA7B8B739BEF}" type="datetimeFigureOut">
              <a:rPr lang="en-US" smtClean="0"/>
              <a:t>3/30/16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859305" y="6423585"/>
            <a:ext cx="3316941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166847" y="282573"/>
            <a:ext cx="685800" cy="3022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69404" y="3124200"/>
            <a:ext cx="3898272" cy="871538"/>
          </a:xfrm>
        </p:spPr>
        <p:txBody>
          <a:bodyPr anchor="b">
            <a:normAutofit/>
          </a:bodyPr>
          <a:lstStyle>
            <a:lvl1pPr algn="l">
              <a:defRPr sz="2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7906" y="228600"/>
            <a:ext cx="3460658" cy="634523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69404" y="3995737"/>
            <a:ext cx="3898272" cy="2147888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391399" y="6423585"/>
            <a:ext cx="1537447" cy="365125"/>
          </a:xfrm>
        </p:spPr>
        <p:txBody>
          <a:bodyPr/>
          <a:lstStyle/>
          <a:p>
            <a:fld id="{136AB41F-0BF3-B14C-8285-CA7B8B739BEF}" type="datetimeFigureOut">
              <a:rPr lang="en-US" smtClean="0"/>
              <a:t>3/30/16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91000" y="6423585"/>
            <a:ext cx="3005138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E8288-3E20-EA41-985B-BDB362D85E32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3990110" y="3370730"/>
            <a:ext cx="220568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2400" b="1" baseline="0">
                <a:solidFill>
                  <a:schemeClr val="accent1">
                    <a:lumMod val="60000"/>
                    <a:lumOff val="40000"/>
                  </a:schemeClr>
                </a:solidFill>
              </a:rPr>
              <a:t>+ 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6505" y="4424082"/>
            <a:ext cx="6191157" cy="833718"/>
          </a:xfrm>
        </p:spPr>
        <p:txBody>
          <a:bodyPr anchor="b">
            <a:normAutofit/>
          </a:bodyPr>
          <a:lstStyle>
            <a:lvl1pPr algn="l">
              <a:defRPr sz="2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7905" y="228600"/>
            <a:ext cx="6378389" cy="418795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6505" y="5257799"/>
            <a:ext cx="6191157" cy="885825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AB41F-0BF3-B14C-8285-CA7B8B739BEF}" type="datetimeFigureOut">
              <a:rPr lang="en-US" smtClean="0"/>
              <a:t>3/30/16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E8288-3E20-EA41-985B-BDB362D85E3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9" name="Rectangle 8"/>
          <p:cNvSpPr/>
          <p:nvPr/>
        </p:nvSpPr>
        <p:spPr>
          <a:xfrm>
            <a:off x="6802438" y="2377440"/>
            <a:ext cx="2057400" cy="20391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TextBox 9"/>
          <p:cNvSpPr txBox="1"/>
          <p:nvPr/>
        </p:nvSpPr>
        <p:spPr>
          <a:xfrm>
            <a:off x="327212" y="4632792"/>
            <a:ext cx="220568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2400" b="1" baseline="0">
                <a:solidFill>
                  <a:schemeClr val="accent1">
                    <a:lumMod val="60000"/>
                    <a:lumOff val="40000"/>
                  </a:schemeClr>
                </a:solidFill>
              </a:rPr>
              <a:t>+ </a:t>
            </a: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2574" y="228600"/>
            <a:ext cx="6387167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554" y="2571750"/>
            <a:ext cx="6181611" cy="1162050"/>
          </a:xfrm>
        </p:spPr>
        <p:txBody>
          <a:bodyPr anchor="b">
            <a:normAutofit/>
          </a:bodyPr>
          <a:lstStyle>
            <a:lvl1pPr algn="l">
              <a:defRPr sz="2600"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94" y="3733800"/>
            <a:ext cx="6179566" cy="2392363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212262" y="6235607"/>
            <a:ext cx="134839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36AB41F-0BF3-B14C-8285-CA7B8B739BEF}" type="datetimeFigureOut">
              <a:rPr lang="en-US" smtClean="0"/>
              <a:t>3/30/16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81095" y="6235607"/>
            <a:ext cx="4648105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E8288-3E20-EA41-985B-BDB362D85E32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0" name="Rectangle 9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6802438" y="237494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6802438" y="4535424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2575" y="228600"/>
            <a:ext cx="4235450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554" y="2571750"/>
            <a:ext cx="4016633" cy="1162050"/>
          </a:xfrm>
        </p:spPr>
        <p:txBody>
          <a:bodyPr anchor="b">
            <a:normAutofit/>
          </a:bodyPr>
          <a:lstStyle>
            <a:lvl1pPr algn="l">
              <a:defRPr sz="2600"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94" y="3733800"/>
            <a:ext cx="4015304" cy="2392363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048000" y="6235607"/>
            <a:ext cx="134839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36AB41F-0BF3-B14C-8285-CA7B8B739BEF}" type="datetimeFigureOut">
              <a:rPr lang="en-US" smtClean="0"/>
              <a:t>3/30/16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81095" y="6235607"/>
            <a:ext cx="2590705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E8288-3E20-EA41-985B-BDB362D85E32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0" name="Rectangle 9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1" name="Rectangle 10"/>
          <p:cNvSpPr/>
          <p:nvPr/>
        </p:nvSpPr>
        <p:spPr>
          <a:xfrm>
            <a:off x="4624388" y="4534726"/>
            <a:ext cx="2057400" cy="203911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4624388" y="22860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4624388" y="2381663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5"/>
          </p:nvPr>
        </p:nvSpPr>
        <p:spPr>
          <a:xfrm>
            <a:off x="6803136" y="2381662"/>
            <a:ext cx="2057400" cy="418795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s with Caption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166847" y="282573"/>
            <a:ext cx="685800" cy="3022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0" y="3124200"/>
            <a:ext cx="3108960" cy="871538"/>
          </a:xfrm>
        </p:spPr>
        <p:txBody>
          <a:bodyPr anchor="b">
            <a:normAutofit/>
          </a:bodyPr>
          <a:lstStyle>
            <a:lvl1pPr algn="l">
              <a:defRPr sz="2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7905" y="2365248"/>
            <a:ext cx="4240119" cy="418795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0" y="3995737"/>
            <a:ext cx="3108960" cy="2147888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391399" y="6423585"/>
            <a:ext cx="1537447" cy="365125"/>
          </a:xfrm>
        </p:spPr>
        <p:txBody>
          <a:bodyPr/>
          <a:lstStyle/>
          <a:p>
            <a:fld id="{136AB41F-0BF3-B14C-8285-CA7B8B739BEF}" type="datetimeFigureOut">
              <a:rPr lang="en-US" smtClean="0"/>
              <a:t>3/30/16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91000" y="6423585"/>
            <a:ext cx="3005138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E8288-3E20-EA41-985B-BDB362D85E32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4750361" y="3370730"/>
            <a:ext cx="220568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2400" b="1" baseline="0">
                <a:solidFill>
                  <a:schemeClr val="accent1">
                    <a:lumMod val="60000"/>
                    <a:lumOff val="40000"/>
                  </a:schemeClr>
                </a:solidFill>
              </a:rPr>
              <a:t>+ </a:t>
            </a:r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277905" y="22860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15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2460625" y="22860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9" name="TextBox 8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AB41F-0BF3-B14C-8285-CA7B8B739BEF}" type="datetimeFigureOut">
              <a:rPr lang="en-US" smtClean="0"/>
              <a:t>3/30/16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E8288-3E20-EA41-985B-BDB362D85E3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210550" y="282574"/>
            <a:ext cx="642097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AB41F-0BF3-B14C-8285-CA7B8B739BEF}" type="datetimeFigureOut">
              <a:rPr lang="en-US" smtClean="0"/>
              <a:t>3/30/16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E8288-3E20-EA41-985B-BDB362D85E32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0" name="Rectangle 9"/>
          <p:cNvSpPr/>
          <p:nvPr/>
        </p:nvSpPr>
        <p:spPr>
          <a:xfrm>
            <a:off x="8068235" y="282574"/>
            <a:ext cx="91440" cy="16002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166847" y="282573"/>
            <a:ext cx="685800" cy="3022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95772" y="954742"/>
            <a:ext cx="681318" cy="5171422"/>
          </a:xfrm>
        </p:spPr>
        <p:txBody>
          <a:bodyPr vert="eaVert" anchor="t" anchorCtr="0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58756"/>
            <a:ext cx="6858000" cy="5184869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AB41F-0BF3-B14C-8285-CA7B8B739BEF}" type="datetimeFigureOut">
              <a:rPr lang="en-US" smtClean="0"/>
              <a:t>3/30/16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E8288-3E20-EA41-985B-BDB362D85E32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 rot="16200000">
            <a:off x="8593111" y="561668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8474" y="134471"/>
            <a:ext cx="7556313" cy="995082"/>
          </a:xfrm>
        </p:spPr>
        <p:txBody>
          <a:bodyPr anchor="b" anchorCtr="0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AB41F-0BF3-B14C-8285-CA7B8B739BEF}" type="datetimeFigureOut">
              <a:rPr lang="en-US" smtClean="0"/>
              <a:t>3/30/16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E8288-3E20-EA41-985B-BDB362D85E32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498518" y="1129553"/>
            <a:ext cx="7558960" cy="774700"/>
          </a:xfrm>
        </p:spPr>
        <p:txBody>
          <a:bodyPr vert="horz" lIns="91440" tIns="45720" rIns="91440" bIns="45720" rtlCol="0" anchor="t" anchorCtr="0">
            <a:noAutofit/>
          </a:bodyPr>
          <a:lstStyle>
            <a:lvl1pPr marL="0" indent="0">
              <a:buNone/>
              <a:defRPr kumimoji="0" sz="2400" b="0" i="0" u="none" strike="noStrike" kern="1200" cap="none" spc="0" normalizeH="0" baseline="0">
                <a:ln>
                  <a:noFill/>
                </a:ln>
                <a:solidFill>
                  <a:schemeClr val="accent3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2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00600" y="4624668"/>
            <a:ext cx="4038600" cy="933450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00600" y="5562599"/>
            <a:ext cx="4038600" cy="748553"/>
          </a:xfrm>
        </p:spPr>
        <p:txBody>
          <a:bodyPr>
            <a:normAutofit/>
          </a:bodyPr>
          <a:lstStyle>
            <a:lvl1pPr marL="0" indent="0" algn="l">
              <a:spcBef>
                <a:spcPts val="300"/>
              </a:spcBef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800600" y="6425640"/>
            <a:ext cx="1232647" cy="365125"/>
          </a:xfrm>
        </p:spPr>
        <p:txBody>
          <a:bodyPr/>
          <a:lstStyle>
            <a:lvl1pPr algn="l">
              <a:defRPr/>
            </a:lvl1pPr>
          </a:lstStyle>
          <a:p>
            <a:fld id="{136AB41F-0BF3-B14C-8285-CA7B8B739BEF}" type="datetimeFigureOut">
              <a:rPr lang="en-US" smtClean="0"/>
              <a:t>3/30/16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11153" y="6425640"/>
            <a:ext cx="2617694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82575" y="228600"/>
            <a:ext cx="4235450" cy="4187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Rectangle 7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Rectangle 9"/>
          <p:cNvSpPr/>
          <p:nvPr/>
        </p:nvSpPr>
        <p:spPr>
          <a:xfrm>
            <a:off x="4624388" y="2377440"/>
            <a:ext cx="2057400" cy="203911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2"/>
          </p:nvPr>
        </p:nvSpPr>
        <p:spPr>
          <a:xfrm>
            <a:off x="4624388" y="22860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6802438" y="237744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2"/>
          </p:nvPr>
        </p:nvSpPr>
        <p:spPr>
          <a:xfrm>
            <a:off x="857250" y="1779494"/>
            <a:ext cx="3086100" cy="2040905"/>
          </a:xfrm>
        </p:spPr>
        <p:txBody>
          <a:bodyPr lIns="45720" tIns="45720" rIns="45720" anchor="t">
            <a:noAutofit/>
          </a:bodyPr>
          <a:lstStyle>
            <a:lvl1pPr marL="0" indent="0" algn="ctr">
              <a:spcBef>
                <a:spcPts val="600"/>
              </a:spcBef>
              <a:buNone/>
              <a:defRPr sz="4600">
                <a:solidFill>
                  <a:schemeClr val="bg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58907" y="228600"/>
            <a:ext cx="8200930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3124200"/>
            <a:ext cx="5638800" cy="1362075"/>
          </a:xfrm>
        </p:spPr>
        <p:txBody>
          <a:bodyPr anchor="b" anchorCtr="0">
            <a:normAutofit/>
          </a:bodyPr>
          <a:lstStyle>
            <a:lvl1pPr algn="l">
              <a:defRPr sz="3200" b="0" cap="none" baseline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4495800"/>
            <a:ext cx="5638800" cy="1500187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300"/>
              </a:spcBef>
              <a:buNone/>
              <a:defRPr sz="1400" cap="none" baseline="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8906" y="6248774"/>
            <a:ext cx="1474694" cy="365125"/>
          </a:xfr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fld id="{136AB41F-0BF3-B14C-8285-CA7B8B739BEF}" type="datetimeFigureOut">
              <a:rPr lang="en-US" smtClean="0"/>
              <a:t>3/30/16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86000" y="6248774"/>
            <a:ext cx="56388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05800" y="6248774"/>
            <a:ext cx="554038" cy="365125"/>
          </a:xfrm>
        </p:spPr>
        <p:txBody>
          <a:bodyPr/>
          <a:lstStyle/>
          <a:p>
            <a:fld id="{624E8288-3E20-EA41-985B-BDB362D85E3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2003612" y="3110754"/>
            <a:ext cx="260909" cy="61555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40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9" name="Rectangle 8"/>
          <p:cNvSpPr/>
          <p:nvPr/>
        </p:nvSpPr>
        <p:spPr>
          <a:xfrm>
            <a:off x="285750" y="228600"/>
            <a:ext cx="212725" cy="634523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210550" y="282574"/>
            <a:ext cx="642097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Rectangle 11"/>
          <p:cNvSpPr/>
          <p:nvPr/>
        </p:nvSpPr>
        <p:spPr>
          <a:xfrm>
            <a:off x="8068235" y="282574"/>
            <a:ext cx="91440" cy="16002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TextBox 9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8518" y="1985963"/>
            <a:ext cx="3657600" cy="4140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99878" y="1985963"/>
            <a:ext cx="3657600" cy="4140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AB41F-0BF3-B14C-8285-CA7B8B739BEF}" type="datetimeFigureOut">
              <a:rPr lang="en-US" smtClean="0"/>
              <a:t>3/30/16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E8288-3E20-EA41-985B-BDB362D85E3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TextBox 11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7541" y="2447365"/>
            <a:ext cx="3657600" cy="367879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399878" y="2447365"/>
            <a:ext cx="3657600" cy="367879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AB41F-0BF3-B14C-8285-CA7B8B739BEF}" type="datetimeFigureOut">
              <a:rPr lang="en-US" smtClean="0"/>
              <a:t>3/30/16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E8288-3E20-EA41-985B-BDB362D85E32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7541" y="2070847"/>
            <a:ext cx="3657600" cy="322729"/>
          </a:xfrm>
          <a:prstGeom prst="rect">
            <a:avLst/>
          </a:prstGeom>
          <a:solidFill>
            <a:schemeClr val="accent3"/>
          </a:solidFill>
        </p:spPr>
        <p:txBody>
          <a:bodyPr tIns="0" bIns="0" anchor="ctr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99878" y="2070847"/>
            <a:ext cx="3657600" cy="322729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tIns="0" bIns="0" anchor="ctr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ntent, Top and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8517" y="1985963"/>
            <a:ext cx="7569157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AB41F-0BF3-B14C-8285-CA7B8B739BEF}" type="datetimeFigureOut">
              <a:rPr lang="en-US" smtClean="0"/>
              <a:t>3/30/16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Content Placeholder 2"/>
          <p:cNvSpPr>
            <a:spLocks noGrp="1"/>
          </p:cNvSpPr>
          <p:nvPr>
            <p:ph sz="half" idx="14"/>
          </p:nvPr>
        </p:nvSpPr>
        <p:spPr>
          <a:xfrm>
            <a:off x="498517" y="4164965"/>
            <a:ext cx="7569157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4" name="Rectangle 13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5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05800" y="242234"/>
            <a:ext cx="554038" cy="365125"/>
          </a:xfrm>
        </p:spPr>
        <p:txBody>
          <a:bodyPr/>
          <a:lstStyle/>
          <a:p>
            <a:fld id="{624E8288-3E20-EA41-985B-BDB362D85E3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TextBox 9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410075" y="1985963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AB41F-0BF3-B14C-8285-CA7B8B739BEF}" type="datetimeFigureOut">
              <a:rPr lang="en-US" smtClean="0"/>
              <a:t>3/30/16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E8288-3E20-EA41-985B-BDB362D85E32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2"/>
          <p:cNvSpPr>
            <a:spLocks noGrp="1"/>
          </p:cNvSpPr>
          <p:nvPr>
            <p:ph sz="half" idx="15"/>
          </p:nvPr>
        </p:nvSpPr>
        <p:spPr>
          <a:xfrm>
            <a:off x="498518" y="1985963"/>
            <a:ext cx="3657600" cy="4140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3" name="Content Placeholder 2"/>
          <p:cNvSpPr>
            <a:spLocks noGrp="1"/>
          </p:cNvSpPr>
          <p:nvPr>
            <p:ph sz="half" idx="16"/>
          </p:nvPr>
        </p:nvSpPr>
        <p:spPr>
          <a:xfrm>
            <a:off x="4410075" y="4169664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20" Type="http://schemas.openxmlformats.org/officeDocument/2006/relationships/slideLayout" Target="../slideLayouts/slideLayout20.xml"/><Relationship Id="rId21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slideLayout" Target="../slideLayouts/slideLayout18.xml"/><Relationship Id="rId19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8474" y="484094"/>
            <a:ext cx="7556313" cy="111610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8474" y="1981200"/>
            <a:ext cx="7556313" cy="4144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795247" y="642358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136AB41F-0BF3-B14C-8285-CA7B8B739BEF}" type="datetimeFigureOut">
              <a:rPr lang="en-US" smtClean="0"/>
              <a:t>3/30/16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01706" y="6423585"/>
            <a:ext cx="61228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05800" y="242234"/>
            <a:ext cx="5540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bg1"/>
                </a:solidFill>
              </a:defRPr>
            </a:lvl1pPr>
          </a:lstStyle>
          <a:p>
            <a:fld id="{624E8288-3E20-EA41-985B-BDB362D85E32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  <p:sldLayoutId id="2147483680" r:id="rId20"/>
  </p:sldLayoutIdLst>
  <p:txStyles>
    <p:titleStyle>
      <a:lvl1pPr algn="l" defTabSz="914400" rtl="0" eaLnBrk="1" latinLnBrk="0" hangingPunct="1">
        <a:spcBef>
          <a:spcPct val="0"/>
        </a:spcBef>
        <a:buNone/>
        <a:defRPr sz="3600" b="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spcBef>
          <a:spcPts val="2000"/>
        </a:spcBef>
        <a:buClr>
          <a:schemeClr val="accent1"/>
        </a:buClr>
        <a:buSzPct val="75000"/>
        <a:buFont typeface="Wingdings" pitchFamily="2" charset="2"/>
        <a:buChar char="n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spcBef>
          <a:spcPts val="600"/>
        </a:spcBef>
        <a:buClr>
          <a:schemeClr val="accent1"/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spcBef>
          <a:spcPts val="600"/>
        </a:spcBef>
        <a:buClr>
          <a:schemeClr val="accent1"/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377950" indent="-22860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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1603375" indent="-228600" algn="l" defTabSz="914400" rtl="0" eaLnBrk="1" latinLnBrk="0" hangingPunct="1">
        <a:spcBef>
          <a:spcPct val="20000"/>
        </a:spcBef>
        <a:buClr>
          <a:schemeClr val="accent1"/>
        </a:buClr>
        <a:buSzPct val="75000"/>
        <a:buFont typeface="Wingdings" pitchFamily="2" charset="2"/>
        <a:buChar char=""/>
        <a:defRPr lang="en-US" sz="1800" kern="1200" baseline="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1830388" indent="-22860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"/>
        <a:defRPr lang="en-US" sz="1800" kern="1200" baseline="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057400" indent="-228600" algn="l" defTabSz="914400" rtl="0" eaLnBrk="1" latinLnBrk="0" hangingPunct="1">
        <a:spcBef>
          <a:spcPct val="20000"/>
        </a:spcBef>
        <a:buClr>
          <a:schemeClr val="accent1"/>
        </a:buClr>
        <a:buSzPct val="75000"/>
        <a:buFont typeface="Wingdings" pitchFamily="2" charset="2"/>
        <a:buChar char=""/>
        <a:defRPr lang="en-US" sz="1800" kern="1200" baseline="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7.png"/><Relationship Id="rId3" Type="http://schemas.openxmlformats.org/officeDocument/2006/relationships/image" Target="../media/image8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1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Relationship Id="rId3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85143" y="4454892"/>
            <a:ext cx="7180405" cy="93345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Raising the Bar:</a:t>
            </a:r>
            <a:br>
              <a:rPr lang="en-US" dirty="0" smtClean="0"/>
            </a:br>
            <a:r>
              <a:rPr lang="en-US" dirty="0" smtClean="0"/>
              <a:t>Using CELDT Data to Guide Instructional Decisions for Language Development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LD </a:t>
            </a:r>
            <a:r>
              <a:rPr lang="en-US" smtClean="0"/>
              <a:t>West Elementary EL </a:t>
            </a:r>
            <a:r>
              <a:rPr lang="en-US" dirty="0" smtClean="0"/>
              <a:t>Designee Meeting </a:t>
            </a:r>
            <a:br>
              <a:rPr lang="en-US" dirty="0" smtClean="0"/>
            </a:br>
            <a:r>
              <a:rPr lang="en-US" dirty="0" smtClean="0"/>
              <a:t>February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04975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8475" y="229119"/>
            <a:ext cx="7556500" cy="1116012"/>
          </a:xfrm>
        </p:spPr>
        <p:txBody>
          <a:bodyPr/>
          <a:lstStyle/>
          <a:p>
            <a:r>
              <a:rPr lang="en-US" dirty="0" smtClean="0"/>
              <a:t>CELDT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" y="1019733"/>
            <a:ext cx="4031524" cy="5188243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First, tally the number of students who met each domain with a score of a 3, 4 or 5.</a:t>
            </a:r>
          </a:p>
          <a:p>
            <a:r>
              <a:rPr lang="en-US" dirty="0" smtClean="0"/>
              <a:t>Next write the names of the students who did not met each domain with the score of a 2 or a 1.  For now, just do the reading and writing domain.  (If time permits, go back to the listening and speaking domain.)</a:t>
            </a:r>
          </a:p>
          <a:p>
            <a:r>
              <a:rPr lang="en-US" dirty="0" smtClean="0"/>
              <a:t>For </a:t>
            </a:r>
            <a:r>
              <a:rPr lang="en-US" b="1" dirty="0" smtClean="0"/>
              <a:t>1</a:t>
            </a:r>
            <a:r>
              <a:rPr lang="en-US" b="1" baseline="30000" dirty="0" smtClean="0"/>
              <a:t>st</a:t>
            </a:r>
            <a:r>
              <a:rPr lang="en-US" b="1" dirty="0" smtClean="0"/>
              <a:t>, 2</a:t>
            </a:r>
            <a:r>
              <a:rPr lang="en-US" b="1" baseline="30000" dirty="0" smtClean="0"/>
              <a:t>nd </a:t>
            </a:r>
            <a:r>
              <a:rPr lang="en-US" b="1" dirty="0" smtClean="0"/>
              <a:t> and 5</a:t>
            </a:r>
            <a:r>
              <a:rPr lang="en-US" b="1" baseline="30000" dirty="0" smtClean="0"/>
              <a:t>th</a:t>
            </a:r>
            <a:r>
              <a:rPr lang="en-US" b="1" dirty="0" smtClean="0"/>
              <a:t> </a:t>
            </a:r>
            <a:r>
              <a:rPr lang="en-US" dirty="0" smtClean="0"/>
              <a:t>grade teachers, knowing that there is enormous drop in the number of students making gains between 1</a:t>
            </a:r>
            <a:r>
              <a:rPr lang="en-US" baseline="30000" dirty="0" smtClean="0"/>
              <a:t>st</a:t>
            </a:r>
            <a:r>
              <a:rPr lang="en-US" dirty="0" smtClean="0"/>
              <a:t> and 2</a:t>
            </a:r>
            <a:r>
              <a:rPr lang="en-US" baseline="30000" dirty="0" smtClean="0"/>
              <a:t>nd</a:t>
            </a:r>
            <a:r>
              <a:rPr lang="en-US" dirty="0" smtClean="0"/>
              <a:t>, 2</a:t>
            </a:r>
            <a:r>
              <a:rPr lang="en-US" baseline="30000" dirty="0" smtClean="0"/>
              <a:t>nd</a:t>
            </a:r>
            <a:r>
              <a:rPr lang="en-US" dirty="0" smtClean="0"/>
              <a:t> and 3</a:t>
            </a:r>
            <a:r>
              <a:rPr lang="en-US" baseline="30000" dirty="0" smtClean="0"/>
              <a:t>rd </a:t>
            </a:r>
            <a:r>
              <a:rPr lang="en-US" dirty="0" smtClean="0"/>
              <a:t> and 5</a:t>
            </a:r>
            <a:r>
              <a:rPr lang="en-US" baseline="30000" dirty="0" smtClean="0"/>
              <a:t>th</a:t>
            </a:r>
            <a:r>
              <a:rPr lang="en-US" dirty="0" smtClean="0"/>
              <a:t> and 6</a:t>
            </a:r>
            <a:r>
              <a:rPr lang="en-US" baseline="30000" dirty="0" smtClean="0"/>
              <a:t>th</a:t>
            </a:r>
            <a:r>
              <a:rPr lang="en-US" dirty="0" smtClean="0"/>
              <a:t> as they grapple with a more difficult assessment, please </a:t>
            </a:r>
            <a:r>
              <a:rPr lang="en-US" b="1" dirty="0" smtClean="0"/>
              <a:t>write down the names of the student who received 3s, especially in reading and writing</a:t>
            </a:r>
            <a:r>
              <a:rPr lang="en-US" dirty="0" smtClean="0"/>
              <a:t>.</a:t>
            </a:r>
            <a:endParaRPr lang="en-US" dirty="0"/>
          </a:p>
        </p:txBody>
      </p:sp>
      <p:pic>
        <p:nvPicPr>
          <p:cNvPr id="5" name="Picture 4" descr="picture 2016-02-23 at 10.36.15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4449" y="221220"/>
            <a:ext cx="4527476" cy="6255275"/>
          </a:xfrm>
          <a:prstGeom prst="rect">
            <a:avLst/>
          </a:prstGeom>
        </p:spPr>
      </p:pic>
      <p:cxnSp>
        <p:nvCxnSpPr>
          <p:cNvPr id="8" name="Straight Connector 7"/>
          <p:cNvCxnSpPr/>
          <p:nvPr/>
        </p:nvCxnSpPr>
        <p:spPr>
          <a:xfrm>
            <a:off x="5646264" y="1600200"/>
            <a:ext cx="0" cy="407019"/>
          </a:xfrm>
          <a:prstGeom prst="line">
            <a:avLst/>
          </a:prstGeom>
          <a:ln w="76200" cmpd="sng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5798664" y="1577362"/>
            <a:ext cx="0" cy="407019"/>
          </a:xfrm>
          <a:prstGeom prst="line">
            <a:avLst/>
          </a:prstGeom>
          <a:ln w="76200" cmpd="sng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5957395" y="1577362"/>
            <a:ext cx="0" cy="407019"/>
          </a:xfrm>
          <a:prstGeom prst="line">
            <a:avLst/>
          </a:prstGeom>
          <a:ln w="76200" cmpd="sng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6478937" y="1549090"/>
            <a:ext cx="0" cy="407019"/>
          </a:xfrm>
          <a:prstGeom prst="line">
            <a:avLst/>
          </a:prstGeom>
          <a:ln w="76200" cmpd="sng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631337" y="1526252"/>
            <a:ext cx="0" cy="407019"/>
          </a:xfrm>
          <a:prstGeom prst="line">
            <a:avLst/>
          </a:prstGeom>
          <a:ln w="76200" cmpd="sng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6790068" y="1526252"/>
            <a:ext cx="0" cy="407019"/>
          </a:xfrm>
          <a:prstGeom prst="line">
            <a:avLst/>
          </a:prstGeom>
          <a:ln w="76200" cmpd="sng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7272589" y="1571928"/>
            <a:ext cx="0" cy="407019"/>
          </a:xfrm>
          <a:prstGeom prst="line">
            <a:avLst/>
          </a:prstGeom>
          <a:ln w="76200" cmpd="sng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7424989" y="1549090"/>
            <a:ext cx="0" cy="407019"/>
          </a:xfrm>
          <a:prstGeom prst="line">
            <a:avLst/>
          </a:prstGeom>
          <a:ln w="76200" cmpd="sng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7935266" y="1623038"/>
            <a:ext cx="0" cy="407019"/>
          </a:xfrm>
          <a:prstGeom prst="line">
            <a:avLst/>
          </a:prstGeom>
          <a:ln w="76200" cmpd="sng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8087666" y="1600200"/>
            <a:ext cx="0" cy="407019"/>
          </a:xfrm>
          <a:prstGeom prst="line">
            <a:avLst/>
          </a:prstGeom>
          <a:ln w="76200" cmpd="sng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6987819" y="5474548"/>
            <a:ext cx="8743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Pablo</a:t>
            </a:r>
            <a:endParaRPr lang="en-US" dirty="0"/>
          </a:p>
        </p:txBody>
      </p:sp>
      <p:sp>
        <p:nvSpPr>
          <p:cNvPr id="35" name="TextBox 34"/>
          <p:cNvSpPr txBox="1"/>
          <p:nvPr/>
        </p:nvSpPr>
        <p:spPr>
          <a:xfrm>
            <a:off x="7765124" y="4152719"/>
            <a:ext cx="8743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Pablo</a:t>
            </a:r>
            <a:endParaRPr lang="en-US" dirty="0"/>
          </a:p>
        </p:txBody>
      </p:sp>
      <p:sp>
        <p:nvSpPr>
          <p:cNvPr id="36" name="TextBox 35"/>
          <p:cNvSpPr txBox="1"/>
          <p:nvPr/>
        </p:nvSpPr>
        <p:spPr>
          <a:xfrm>
            <a:off x="6987819" y="5105216"/>
            <a:ext cx="8743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Zoila</a:t>
            </a:r>
            <a:endParaRPr lang="en-US" dirty="0"/>
          </a:p>
        </p:txBody>
      </p:sp>
      <p:sp>
        <p:nvSpPr>
          <p:cNvPr id="37" name="TextBox 36"/>
          <p:cNvSpPr txBox="1"/>
          <p:nvPr/>
        </p:nvSpPr>
        <p:spPr>
          <a:xfrm>
            <a:off x="7862158" y="5105216"/>
            <a:ext cx="8743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Zoila</a:t>
            </a:r>
            <a:endParaRPr lang="en-US" dirty="0"/>
          </a:p>
        </p:txBody>
      </p:sp>
      <p:sp>
        <p:nvSpPr>
          <p:cNvPr id="38" name="TextBox 37"/>
          <p:cNvSpPr txBox="1"/>
          <p:nvPr/>
        </p:nvSpPr>
        <p:spPr>
          <a:xfrm>
            <a:off x="6987819" y="3783387"/>
            <a:ext cx="9474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Moises</a:t>
            </a:r>
            <a:endParaRPr lang="en-US" dirty="0"/>
          </a:p>
        </p:txBody>
      </p:sp>
      <p:sp>
        <p:nvSpPr>
          <p:cNvPr id="39" name="TextBox 38"/>
          <p:cNvSpPr txBox="1"/>
          <p:nvPr/>
        </p:nvSpPr>
        <p:spPr>
          <a:xfrm>
            <a:off x="7765124" y="3783387"/>
            <a:ext cx="9713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Moises</a:t>
            </a:r>
            <a:endParaRPr lang="en-US" dirty="0"/>
          </a:p>
        </p:txBody>
      </p:sp>
      <p:sp>
        <p:nvSpPr>
          <p:cNvPr id="40" name="Rectangle 39"/>
          <p:cNvSpPr/>
          <p:nvPr/>
        </p:nvSpPr>
        <p:spPr>
          <a:xfrm>
            <a:off x="6987819" y="1933271"/>
            <a:ext cx="1651644" cy="1468796"/>
          </a:xfrm>
          <a:prstGeom prst="rect">
            <a:avLst/>
          </a:prstGeom>
          <a:gradFill flip="none" rotWithShape="1">
            <a:gsLst>
              <a:gs pos="0">
                <a:schemeClr val="accent1">
                  <a:shade val="40000"/>
                  <a:satMod val="150000"/>
                  <a:lumMod val="100000"/>
                  <a:alpha val="30000"/>
                </a:schemeClr>
              </a:gs>
              <a:gs pos="100000">
                <a:schemeClr val="accent1">
                  <a:tint val="70000"/>
                  <a:shade val="100000"/>
                  <a:satMod val="200000"/>
                  <a:lumMod val="100000"/>
                  <a:alpha val="30000"/>
                </a:schemeClr>
              </a:gs>
            </a:gsLst>
            <a:lin ang="5400000" scaled="1"/>
            <a:tileRect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4527571" y="1933271"/>
            <a:ext cx="4111892" cy="1468796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90273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9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  <p:bldP spid="35" grpId="0"/>
      <p:bldP spid="36" grpId="0"/>
      <p:bldP spid="37" grpId="0"/>
      <p:bldP spid="38" grpId="0"/>
      <p:bldP spid="39" grpId="0"/>
      <p:bldP spid="40" grpId="0" animBg="1"/>
      <p:bldP spid="40" grpId="1" animBg="1"/>
      <p:bldP spid="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282168" y="836916"/>
            <a:ext cx="9835921" cy="1632845"/>
          </a:xfrm>
        </p:spPr>
        <p:txBody>
          <a:bodyPr/>
          <a:lstStyle/>
          <a:p>
            <a:r>
              <a:rPr lang="en-US" sz="6000" dirty="0" smtClean="0"/>
              <a:t>Step 2:</a:t>
            </a:r>
            <a:br>
              <a:rPr lang="en-US" sz="6000" dirty="0" smtClean="0"/>
            </a:br>
            <a:r>
              <a:rPr lang="en-US" sz="6000" dirty="0" smtClean="0"/>
              <a:t>	</a:t>
            </a:r>
            <a:r>
              <a:rPr lang="en-US" sz="6000" dirty="0"/>
              <a:t>Side-by-Side</a:t>
            </a:r>
            <a:br>
              <a:rPr lang="en-US" sz="6000" dirty="0"/>
            </a:br>
            <a:r>
              <a:rPr lang="en-US" sz="6000" dirty="0"/>
              <a:t>	</a:t>
            </a:r>
            <a:r>
              <a:rPr lang="en-US" sz="6000" dirty="0" smtClean="0"/>
              <a:t>	Grade </a:t>
            </a:r>
            <a:r>
              <a:rPr lang="en-US" sz="6000" dirty="0"/>
              <a:t>Level	</a:t>
            </a:r>
            <a:br>
              <a:rPr lang="en-US" sz="6000" dirty="0"/>
            </a:br>
            <a:r>
              <a:rPr lang="en-US" sz="6000" dirty="0"/>
              <a:t>	        CELDT Analysis</a:t>
            </a:r>
          </a:p>
        </p:txBody>
      </p:sp>
    </p:spTree>
    <p:extLst>
      <p:ext uri="{BB962C8B-B14F-4D97-AF65-F5344CB8AC3E}">
        <p14:creationId xmlns:p14="http://schemas.microsoft.com/office/powerpoint/2010/main" val="37299041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1209" y="87104"/>
            <a:ext cx="7556313" cy="1116106"/>
          </a:xfrm>
        </p:spPr>
        <p:txBody>
          <a:bodyPr/>
          <a:lstStyle/>
          <a:p>
            <a:r>
              <a:rPr lang="en-US" dirty="0" smtClean="0"/>
              <a:t>Compare Domain Components </a:t>
            </a:r>
            <a:br>
              <a:rPr lang="en-US" dirty="0" smtClean="0"/>
            </a:br>
            <a:r>
              <a:rPr lang="en-US" dirty="0"/>
              <a:t>	</a:t>
            </a:r>
            <a:r>
              <a:rPr lang="en-US" dirty="0" smtClean="0"/>
              <a:t>Grade Level to Grade Level</a:t>
            </a:r>
            <a:endParaRPr lang="en-US" dirty="0"/>
          </a:p>
        </p:txBody>
      </p:sp>
      <p:pic>
        <p:nvPicPr>
          <p:cNvPr id="10" name="Content Placeholder 9" descr="picture 2016-02-24 at 11.03.28 PM.png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051" b="8051"/>
          <a:stretch>
            <a:fillRect/>
          </a:stretch>
        </p:blipFill>
        <p:spPr/>
      </p:pic>
      <p:pic>
        <p:nvPicPr>
          <p:cNvPr id="11" name="Content Placeholder 10" descr="picture 2016-02-24 at 11.03.52 PM.png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708" r="20708"/>
          <a:stretch>
            <a:fillRect/>
          </a:stretch>
        </p:blipFill>
        <p:spPr/>
      </p:pic>
      <p:sp>
        <p:nvSpPr>
          <p:cNvPr id="6" name="Rectangle 5"/>
          <p:cNvSpPr/>
          <p:nvPr/>
        </p:nvSpPr>
        <p:spPr>
          <a:xfrm>
            <a:off x="498518" y="2069023"/>
            <a:ext cx="3657644" cy="4140200"/>
          </a:xfrm>
          <a:prstGeom prst="rect">
            <a:avLst/>
          </a:prstGeom>
          <a:gradFill flip="none" rotWithShape="1">
            <a:gsLst>
              <a:gs pos="0">
                <a:schemeClr val="accent1">
                  <a:shade val="40000"/>
                  <a:satMod val="150000"/>
                  <a:lumMod val="100000"/>
                  <a:alpha val="0"/>
                </a:schemeClr>
              </a:gs>
              <a:gs pos="100000">
                <a:schemeClr val="accent1">
                  <a:tint val="70000"/>
                  <a:shade val="100000"/>
                  <a:satMod val="200000"/>
                  <a:lumMod val="100000"/>
                  <a:alpha val="0"/>
                </a:schemeClr>
              </a:gs>
            </a:gsLst>
            <a:lin ang="5400000" scaled="1"/>
            <a:tileRect/>
          </a:gradFill>
          <a:ln w="57150" cmpd="sng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4399878" y="2069023"/>
            <a:ext cx="3657644" cy="4140200"/>
          </a:xfrm>
          <a:prstGeom prst="rect">
            <a:avLst/>
          </a:prstGeom>
          <a:gradFill flip="none" rotWithShape="1">
            <a:gsLst>
              <a:gs pos="0">
                <a:schemeClr val="accent1">
                  <a:shade val="40000"/>
                  <a:satMod val="150000"/>
                  <a:lumMod val="100000"/>
                  <a:alpha val="0"/>
                </a:schemeClr>
              </a:gs>
              <a:gs pos="100000">
                <a:schemeClr val="accent1">
                  <a:tint val="70000"/>
                  <a:shade val="100000"/>
                  <a:satMod val="200000"/>
                  <a:lumMod val="100000"/>
                  <a:alpha val="0"/>
                </a:schemeClr>
              </a:gs>
            </a:gsLst>
            <a:lin ang="5400000" scaled="1"/>
            <a:tileRect/>
          </a:gradFill>
          <a:ln w="57150" cmpd="sng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5509225" y="2878141"/>
            <a:ext cx="1446110" cy="221827"/>
          </a:xfrm>
          <a:prstGeom prst="rect">
            <a:avLst/>
          </a:prstGeom>
          <a:solidFill>
            <a:srgbClr val="FFFF00">
              <a:alpha val="27000"/>
            </a:srgb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692875" y="2306953"/>
            <a:ext cx="1446110" cy="221827"/>
          </a:xfrm>
          <a:prstGeom prst="rect">
            <a:avLst/>
          </a:prstGeom>
          <a:solidFill>
            <a:srgbClr val="FFFF00">
              <a:alpha val="27000"/>
            </a:srgb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1296934" y="1407755"/>
            <a:ext cx="239353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1</a:t>
            </a:r>
            <a:r>
              <a:rPr lang="en-US" sz="3600" baseline="30000" dirty="0" smtClean="0"/>
              <a:t>st</a:t>
            </a:r>
            <a:r>
              <a:rPr lang="en-US" sz="3600" dirty="0" smtClean="0"/>
              <a:t> Grade</a:t>
            </a:r>
            <a:endParaRPr lang="en-US" sz="3600" dirty="0"/>
          </a:p>
        </p:txBody>
      </p:sp>
      <p:sp>
        <p:nvSpPr>
          <p:cNvPr id="19" name="TextBox 18"/>
          <p:cNvSpPr txBox="1"/>
          <p:nvPr/>
        </p:nvSpPr>
        <p:spPr>
          <a:xfrm>
            <a:off x="5228801" y="1422692"/>
            <a:ext cx="282867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2</a:t>
            </a:r>
            <a:r>
              <a:rPr lang="en-US" sz="3600" baseline="30000" dirty="0" smtClean="0"/>
              <a:t>nd</a:t>
            </a:r>
            <a:r>
              <a:rPr lang="en-US" sz="3600" dirty="0"/>
              <a:t> </a:t>
            </a:r>
            <a:r>
              <a:rPr lang="en-US" sz="3600" dirty="0" smtClean="0"/>
              <a:t>Grade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3617871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Note Expectations for One Grade Compared to the Next - Reading</a:t>
            </a:r>
            <a:endParaRPr lang="en-US" dirty="0"/>
          </a:p>
        </p:txBody>
      </p:sp>
      <p:pic>
        <p:nvPicPr>
          <p:cNvPr id="6" name="Content Placeholder 5" descr="picture 2016-02-24 at 10.48.22 PM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3822" r="-23822"/>
          <a:stretch>
            <a:fillRect/>
          </a:stretch>
        </p:blipFill>
        <p:spPr>
          <a:xfrm>
            <a:off x="498474" y="1981200"/>
            <a:ext cx="8310406" cy="4558615"/>
          </a:xfrm>
        </p:spPr>
      </p:pic>
      <p:sp>
        <p:nvSpPr>
          <p:cNvPr id="8" name="Rectangle 7"/>
          <p:cNvSpPr/>
          <p:nvPr/>
        </p:nvSpPr>
        <p:spPr>
          <a:xfrm>
            <a:off x="866778" y="2053530"/>
            <a:ext cx="7188009" cy="4638185"/>
          </a:xfrm>
          <a:prstGeom prst="rect">
            <a:avLst/>
          </a:prstGeom>
          <a:gradFill flip="none" rotWithShape="1">
            <a:gsLst>
              <a:gs pos="0">
                <a:schemeClr val="accent1">
                  <a:shade val="40000"/>
                  <a:satMod val="150000"/>
                  <a:lumMod val="100000"/>
                  <a:alpha val="0"/>
                </a:schemeClr>
              </a:gs>
              <a:gs pos="100000">
                <a:schemeClr val="accent1">
                  <a:tint val="70000"/>
                  <a:shade val="100000"/>
                  <a:satMod val="200000"/>
                  <a:lumMod val="100000"/>
                  <a:alpha val="0"/>
                </a:schemeClr>
              </a:gs>
            </a:gsLst>
            <a:lin ang="5400000" scaled="1"/>
            <a:tileRect/>
          </a:gradFill>
          <a:ln w="57150" cmpd="sng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01830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And Writing</a:t>
            </a:r>
            <a:endParaRPr lang="en-US" dirty="0"/>
          </a:p>
        </p:txBody>
      </p:sp>
      <p:pic>
        <p:nvPicPr>
          <p:cNvPr id="4" name="Content Placeholder 3" descr="picture 2016-02-24 at 10.48.02 PM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7702" r="-17702"/>
          <a:stretch>
            <a:fillRect/>
          </a:stretch>
        </p:blipFill>
        <p:spPr>
          <a:xfrm>
            <a:off x="0" y="1232150"/>
            <a:ext cx="8300614" cy="4553244"/>
          </a:xfrm>
        </p:spPr>
      </p:pic>
      <p:sp>
        <p:nvSpPr>
          <p:cNvPr id="5" name="Rectangle 4"/>
          <p:cNvSpPr/>
          <p:nvPr/>
        </p:nvSpPr>
        <p:spPr>
          <a:xfrm>
            <a:off x="941190" y="1232150"/>
            <a:ext cx="6372876" cy="4977073"/>
          </a:xfrm>
          <a:prstGeom prst="rect">
            <a:avLst/>
          </a:prstGeom>
          <a:gradFill flip="none" rotWithShape="1">
            <a:gsLst>
              <a:gs pos="0">
                <a:schemeClr val="accent1">
                  <a:shade val="40000"/>
                  <a:satMod val="150000"/>
                  <a:lumMod val="100000"/>
                  <a:alpha val="0"/>
                </a:schemeClr>
              </a:gs>
              <a:gs pos="100000">
                <a:schemeClr val="accent1">
                  <a:tint val="70000"/>
                  <a:shade val="100000"/>
                  <a:satMod val="200000"/>
                  <a:lumMod val="100000"/>
                  <a:alpha val="0"/>
                </a:schemeClr>
              </a:gs>
            </a:gsLst>
            <a:lin ang="5400000" scaled="1"/>
            <a:tileRect/>
          </a:gradFill>
          <a:ln w="57150" cmpd="sng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50128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326258" y="584308"/>
            <a:ext cx="8817742" cy="1632845"/>
          </a:xfrm>
        </p:spPr>
        <p:txBody>
          <a:bodyPr/>
          <a:lstStyle/>
          <a:p>
            <a:r>
              <a:rPr lang="en-US" sz="4400" dirty="0" smtClean="0"/>
              <a:t>Step 3:  Maximizing Language Development Opportunities</a:t>
            </a:r>
            <a:br>
              <a:rPr lang="en-US" sz="4400" dirty="0" smtClean="0"/>
            </a:br>
            <a:r>
              <a:rPr lang="en-US" sz="4400" dirty="0" smtClean="0"/>
              <a:t/>
            </a:r>
            <a:br>
              <a:rPr lang="en-US" sz="4400" dirty="0" smtClean="0"/>
            </a:br>
            <a:r>
              <a:rPr lang="en-US" sz="3200" dirty="0" smtClean="0"/>
              <a:t>How am I maximizing opportunities               </a:t>
            </a:r>
            <a:r>
              <a:rPr lang="en-US" sz="3200" b="1" dirty="0" smtClean="0"/>
              <a:t>all day long and all year long </a:t>
            </a:r>
            <a:r>
              <a:rPr lang="en-US" sz="3200" dirty="0" smtClean="0"/>
              <a:t>for my students to develop the language skills                 I know will be assessed on the </a:t>
            </a:r>
            <a:br>
              <a:rPr lang="en-US" sz="3200" dirty="0" smtClean="0"/>
            </a:br>
            <a:r>
              <a:rPr lang="en-US" sz="3200" b="1" u="sng" dirty="0" smtClean="0"/>
              <a:t>next grade level’s </a:t>
            </a:r>
            <a:r>
              <a:rPr lang="en-US" sz="3200" dirty="0" smtClean="0"/>
              <a:t>CELDT?</a:t>
            </a:r>
            <a:r>
              <a:rPr lang="en-US" sz="3200" dirty="0"/>
              <a:t> 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2800" dirty="0"/>
              <a:t> </a:t>
            </a:r>
            <a:r>
              <a:rPr lang="en-US" sz="2800" dirty="0" smtClean="0"/>
              <a:t> 	</a:t>
            </a:r>
            <a:br>
              <a:rPr lang="en-US" sz="2800" dirty="0" smtClean="0"/>
            </a:br>
            <a:r>
              <a:rPr lang="en-US" sz="2800" dirty="0"/>
              <a:t>	</a:t>
            </a:r>
            <a:r>
              <a:rPr lang="en-US" sz="2800" dirty="0" smtClean="0"/>
              <a:t>		1</a:t>
            </a:r>
            <a:r>
              <a:rPr lang="en-US" sz="2800" baseline="30000" dirty="0" smtClean="0"/>
              <a:t>st</a:t>
            </a:r>
            <a:r>
              <a:rPr lang="en-US" sz="2800" dirty="0" smtClean="0"/>
              <a:t> </a:t>
            </a:r>
            <a:r>
              <a:rPr lang="en-US" sz="2800" dirty="0" smtClean="0">
                <a:sym typeface="Wingdings"/>
              </a:rPr>
              <a:t> 2</a:t>
            </a:r>
            <a:r>
              <a:rPr lang="en-US" sz="2800" baseline="30000" dirty="0" smtClean="0">
                <a:sym typeface="Wingdings"/>
              </a:rPr>
              <a:t>nd</a:t>
            </a:r>
            <a:r>
              <a:rPr lang="en-US" sz="2800" dirty="0" smtClean="0">
                <a:sym typeface="Wingdings"/>
              </a:rPr>
              <a:t/>
            </a:r>
            <a:br>
              <a:rPr lang="en-US" sz="2800" dirty="0" smtClean="0">
                <a:sym typeface="Wingdings"/>
              </a:rPr>
            </a:br>
            <a:r>
              <a:rPr lang="en-US" sz="2800" dirty="0" smtClean="0">
                <a:sym typeface="Wingdings"/>
              </a:rPr>
              <a:t>			2</a:t>
            </a:r>
            <a:r>
              <a:rPr lang="en-US" sz="2800" baseline="30000" dirty="0" smtClean="0">
                <a:sym typeface="Wingdings"/>
              </a:rPr>
              <a:t>nd</a:t>
            </a:r>
            <a:r>
              <a:rPr lang="en-US" sz="2800" dirty="0" smtClean="0">
                <a:sym typeface="Wingdings"/>
              </a:rPr>
              <a:t>  3</a:t>
            </a:r>
            <a:r>
              <a:rPr lang="en-US" sz="2800" baseline="30000" dirty="0" smtClean="0">
                <a:sym typeface="Wingdings"/>
              </a:rPr>
              <a:t>rd</a:t>
            </a:r>
            <a:r>
              <a:rPr lang="en-US" sz="2800" dirty="0" smtClean="0">
                <a:sym typeface="Wingdings"/>
              </a:rPr>
              <a:t> </a:t>
            </a:r>
            <a:br>
              <a:rPr lang="en-US" sz="2800" dirty="0" smtClean="0">
                <a:sym typeface="Wingdings"/>
              </a:rPr>
            </a:br>
            <a:r>
              <a:rPr lang="en-US" sz="2800" dirty="0">
                <a:sym typeface="Wingdings"/>
              </a:rPr>
              <a:t>	</a:t>
            </a:r>
            <a:r>
              <a:rPr lang="en-US" sz="2800" dirty="0" smtClean="0">
                <a:sym typeface="Wingdings"/>
              </a:rPr>
              <a:t>		5</a:t>
            </a:r>
            <a:r>
              <a:rPr lang="en-US" sz="2800" baseline="30000" dirty="0" smtClean="0">
                <a:sym typeface="Wingdings"/>
              </a:rPr>
              <a:t>th</a:t>
            </a:r>
            <a:r>
              <a:rPr lang="en-US" sz="2800" dirty="0" smtClean="0">
                <a:sym typeface="Wingdings"/>
              </a:rPr>
              <a:t>  6</a:t>
            </a:r>
            <a:r>
              <a:rPr lang="en-US" sz="2800" baseline="30000" dirty="0" smtClean="0">
                <a:sym typeface="Wingdings"/>
              </a:rPr>
              <a:t>th</a:t>
            </a:r>
            <a:r>
              <a:rPr lang="en-US" sz="2800" dirty="0" smtClean="0">
                <a:sym typeface="Wingdings"/>
              </a:rPr>
              <a:t> </a:t>
            </a:r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42338385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picture 2016-02-23 at 11.20.51 PM.png"/>
          <p:cNvPicPr>
            <a:picLocks noGrp="1" noChangeAspect="1"/>
          </p:cNvPicPr>
          <p:nvPr>
            <p:ph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4623" r="-14623"/>
          <a:stretch>
            <a:fillRect/>
          </a:stretch>
        </p:blipFill>
        <p:spPr>
          <a:xfrm>
            <a:off x="-684950" y="1157288"/>
            <a:ext cx="10393363" cy="5700712"/>
          </a:xfrm>
        </p:spPr>
      </p:pic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212725"/>
            <a:ext cx="7556500" cy="1116013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Maximizing Opportunity to </a:t>
            </a:r>
            <a:br>
              <a:rPr lang="en-US" dirty="0" smtClean="0"/>
            </a:br>
            <a:r>
              <a:rPr lang="en-US" dirty="0" smtClean="0"/>
              <a:t>Develop Language Skills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38281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7" name="TextBox 2"/>
          <p:cNvSpPr txBox="1">
            <a:spLocks noChangeArrowheads="1"/>
          </p:cNvSpPr>
          <p:nvPr/>
        </p:nvSpPr>
        <p:spPr bwMode="auto">
          <a:xfrm>
            <a:off x="294785" y="864437"/>
            <a:ext cx="8849215" cy="48320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9pPr>
          </a:lstStyle>
          <a:p>
            <a:pPr eaLnBrk="1" hangingPunct="1"/>
            <a:endParaRPr lang="en-US" dirty="0" smtClean="0"/>
          </a:p>
          <a:p>
            <a:pPr eaLnBrk="1" hangingPunct="1"/>
            <a:r>
              <a:rPr lang="en-US" dirty="0" smtClean="0"/>
              <a:t>Consider: </a:t>
            </a:r>
          </a:p>
          <a:p>
            <a:pPr marL="457200" indent="-457200" eaLnBrk="1" hangingPunct="1">
              <a:buFont typeface="Arial"/>
              <a:buChar char="•"/>
            </a:pPr>
            <a:r>
              <a:rPr lang="en-US" sz="2000" dirty="0"/>
              <a:t>w</a:t>
            </a:r>
            <a:r>
              <a:rPr lang="en-US" sz="2000" dirty="0" smtClean="0"/>
              <a:t>hat activities/lessons throughout the year you already do to build the skills assessed on the next grade level’s CELDT</a:t>
            </a:r>
          </a:p>
          <a:p>
            <a:pPr eaLnBrk="1" hangingPunct="1"/>
            <a:endParaRPr lang="en-US" sz="2000" dirty="0" smtClean="0"/>
          </a:p>
          <a:p>
            <a:pPr marL="457200" indent="-457200" eaLnBrk="1" hangingPunct="1">
              <a:buFont typeface="Arial"/>
              <a:buChar char="•"/>
            </a:pPr>
            <a:r>
              <a:rPr lang="en-US" sz="2000" dirty="0"/>
              <a:t>w</a:t>
            </a:r>
            <a:r>
              <a:rPr lang="en-US" sz="2000" dirty="0" smtClean="0"/>
              <a:t>hat ideas you have regarding </a:t>
            </a:r>
            <a:r>
              <a:rPr lang="en-US" sz="2000" b="1" dirty="0" smtClean="0"/>
              <a:t>what you could do in addition </a:t>
            </a:r>
            <a:r>
              <a:rPr lang="en-US" sz="2000" dirty="0" smtClean="0"/>
              <a:t>to maximize the opportunity to develop those skills over the course of the instructional day</a:t>
            </a:r>
          </a:p>
          <a:p>
            <a:pPr marL="457200" indent="-457200" eaLnBrk="1" hangingPunct="1">
              <a:buFont typeface="Arial"/>
              <a:buChar char="•"/>
            </a:pPr>
            <a:endParaRPr lang="en-US" sz="2000" dirty="0" smtClean="0"/>
          </a:p>
          <a:p>
            <a:pPr marL="457200" indent="-457200" eaLnBrk="1" hangingPunct="1">
              <a:buFont typeface="Arial"/>
              <a:buChar char="•"/>
            </a:pPr>
            <a:r>
              <a:rPr lang="en-US" sz="2000" dirty="0" smtClean="0"/>
              <a:t>how Fostering Academic Interactions (Constructive Conversation Skills), Using Complex Text (Deconstructing a Mentor Text during Designated ELD) and Fortifying Complex Output (having student think, speak and write in connected sentences) supports language development</a:t>
            </a:r>
          </a:p>
          <a:p>
            <a:pPr eaLnBrk="1" hangingPunct="1"/>
            <a:endParaRPr lang="en-US" sz="2000" dirty="0" smtClean="0"/>
          </a:p>
          <a:p>
            <a:pPr eaLnBrk="1" hangingPunct="1"/>
            <a:r>
              <a:rPr lang="en-US" sz="2000" dirty="0" smtClean="0"/>
              <a:t>Document your ideas on the posters and on your graphic organizer. </a:t>
            </a:r>
          </a:p>
        </p:txBody>
      </p:sp>
      <p:sp>
        <p:nvSpPr>
          <p:cNvPr id="57345" name="Title 1"/>
          <p:cNvSpPr>
            <a:spLocks noGrp="1"/>
          </p:cNvSpPr>
          <p:nvPr>
            <p:ph type="title" idx="4294967295"/>
          </p:nvPr>
        </p:nvSpPr>
        <p:spPr>
          <a:xfrm>
            <a:off x="0" y="212725"/>
            <a:ext cx="7556500" cy="1116013"/>
          </a:xfrm>
        </p:spPr>
        <p:txBody>
          <a:bodyPr/>
          <a:lstStyle/>
          <a:p>
            <a:r>
              <a:rPr lang="en-US" dirty="0" smtClean="0">
                <a:latin typeface="Rockwell" charset="0"/>
              </a:rPr>
              <a:t>Walk and Talk with a Partner</a:t>
            </a:r>
            <a:endParaRPr lang="en-US" dirty="0">
              <a:latin typeface="Rockwel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58993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7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73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573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573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Title 1"/>
          <p:cNvSpPr>
            <a:spLocks noGrp="1"/>
          </p:cNvSpPr>
          <p:nvPr>
            <p:ph type="title"/>
          </p:nvPr>
        </p:nvSpPr>
        <p:spPr>
          <a:xfrm>
            <a:off x="498475" y="847075"/>
            <a:ext cx="7556500" cy="1116012"/>
          </a:xfrm>
        </p:spPr>
        <p:txBody>
          <a:bodyPr/>
          <a:lstStyle/>
          <a:p>
            <a:r>
              <a:rPr lang="en-US" altLang="en-US" b="1" dirty="0">
                <a:latin typeface="Century Gothic" charset="0"/>
              </a:rPr>
              <a:t>Gallery Walk</a:t>
            </a:r>
          </a:p>
        </p:txBody>
      </p:sp>
      <p:pic>
        <p:nvPicPr>
          <p:cNvPr id="819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9900" y="2295109"/>
            <a:ext cx="8204200" cy="3162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854810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61" name="Picture 1" descr="picture 2016-02-20 at 7.15.12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1588" y="511175"/>
            <a:ext cx="6153150" cy="6346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62" name="Title 1"/>
          <p:cNvSpPr>
            <a:spLocks noGrp="1"/>
          </p:cNvSpPr>
          <p:nvPr>
            <p:ph type="title"/>
          </p:nvPr>
        </p:nvSpPr>
        <p:spPr>
          <a:xfrm>
            <a:off x="609600" y="61913"/>
            <a:ext cx="8534400" cy="758825"/>
          </a:xfrm>
        </p:spPr>
        <p:txBody>
          <a:bodyPr>
            <a:normAutofit/>
          </a:bodyPr>
          <a:lstStyle/>
          <a:p>
            <a:pPr eaLnBrk="1" hangingPunct="1"/>
            <a:r>
              <a:rPr lang="en-US">
                <a:solidFill>
                  <a:srgbClr val="7B9899"/>
                </a:solidFill>
                <a:latin typeface="Georgia" charset="0"/>
              </a:rPr>
              <a:t>CELDT Data</a:t>
            </a:r>
          </a:p>
        </p:txBody>
      </p:sp>
      <p:sp>
        <p:nvSpPr>
          <p:cNvPr id="3" name="Rectangle 2"/>
          <p:cNvSpPr/>
          <p:nvPr/>
        </p:nvSpPr>
        <p:spPr>
          <a:xfrm>
            <a:off x="1529400" y="2773003"/>
            <a:ext cx="5702849" cy="805711"/>
          </a:xfrm>
          <a:prstGeom prst="rect">
            <a:avLst/>
          </a:prstGeom>
          <a:solidFill>
            <a:schemeClr val="accent2">
              <a:lumMod val="40000"/>
              <a:lumOff val="60000"/>
              <a:alpha val="17000"/>
            </a:schemeClr>
          </a:solidFill>
          <a:ln w="38100" cmpd="sng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529400" y="4135762"/>
            <a:ext cx="5702849" cy="269943"/>
          </a:xfrm>
          <a:prstGeom prst="rect">
            <a:avLst/>
          </a:prstGeom>
          <a:solidFill>
            <a:schemeClr val="accent2">
              <a:lumMod val="40000"/>
              <a:lumOff val="60000"/>
              <a:alpha val="17000"/>
            </a:schemeClr>
          </a:solidFill>
          <a:ln w="38100" cmpd="sng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529400" y="5065640"/>
            <a:ext cx="5702849" cy="269943"/>
          </a:xfrm>
          <a:prstGeom prst="rect">
            <a:avLst/>
          </a:prstGeom>
          <a:solidFill>
            <a:schemeClr val="accent2">
              <a:lumMod val="40000"/>
              <a:lumOff val="60000"/>
              <a:alpha val="17000"/>
            </a:schemeClr>
          </a:solidFill>
          <a:ln w="38100" cmpd="sng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76022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Three-Year Performance Trend</a:t>
            </a:r>
            <a:br>
              <a:rPr lang="en-US" dirty="0" smtClean="0"/>
            </a:br>
            <a:r>
              <a:rPr lang="en-US" dirty="0"/>
              <a:t>	</a:t>
            </a:r>
            <a:r>
              <a:rPr lang="en-US" dirty="0" smtClean="0"/>
              <a:t>Annuals – Reading Domain</a:t>
            </a:r>
            <a:endParaRPr lang="en-US" dirty="0"/>
          </a:p>
        </p:txBody>
      </p:sp>
      <p:pic>
        <p:nvPicPr>
          <p:cNvPr id="4" name="Content Placeholder 3" descr="picture 2016-02-25 at 5.53.10 AM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5668" b="-5668"/>
          <a:stretch>
            <a:fillRect/>
          </a:stretch>
        </p:blipFill>
        <p:spPr>
          <a:xfrm>
            <a:off x="124736" y="2139970"/>
            <a:ext cx="8876573" cy="4869182"/>
          </a:xfrm>
        </p:spPr>
      </p:pic>
    </p:spTree>
    <p:extLst>
      <p:ext uri="{BB962C8B-B14F-4D97-AF65-F5344CB8AC3E}">
        <p14:creationId xmlns:p14="http://schemas.microsoft.com/office/powerpoint/2010/main" val="41521259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Three-Year Performance Trend</a:t>
            </a:r>
            <a:br>
              <a:rPr lang="en-US" dirty="0"/>
            </a:br>
            <a:r>
              <a:rPr lang="en-US" dirty="0"/>
              <a:t>	Annuals – </a:t>
            </a:r>
            <a:r>
              <a:rPr lang="en-US" dirty="0" smtClean="0"/>
              <a:t>Writing </a:t>
            </a:r>
            <a:r>
              <a:rPr lang="en-US" dirty="0"/>
              <a:t>Domain</a:t>
            </a:r>
          </a:p>
        </p:txBody>
      </p:sp>
      <p:pic>
        <p:nvPicPr>
          <p:cNvPr id="4" name="Content Placeholder 3" descr="picture 2016-02-25 at 5.53.56 AM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6708" b="-6708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900629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Three-Year Performance Trend</a:t>
            </a:r>
            <a:br>
              <a:rPr lang="en-US" dirty="0" smtClean="0"/>
            </a:br>
            <a:r>
              <a:rPr lang="en-US" dirty="0"/>
              <a:t>	</a:t>
            </a:r>
            <a:r>
              <a:rPr lang="en-US" dirty="0" smtClean="0"/>
              <a:t>Annuals – Reading Domain</a:t>
            </a:r>
            <a:endParaRPr lang="en-US" dirty="0"/>
          </a:p>
        </p:txBody>
      </p:sp>
      <p:pic>
        <p:nvPicPr>
          <p:cNvPr id="4" name="Content Placeholder 3" descr="picture 2016-02-25 at 5.53.10 AM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5668" b="-5668"/>
          <a:stretch>
            <a:fillRect/>
          </a:stretch>
        </p:blipFill>
        <p:spPr>
          <a:xfrm>
            <a:off x="124736" y="2139970"/>
            <a:ext cx="8876573" cy="4869182"/>
          </a:xfrm>
        </p:spPr>
      </p:pic>
      <p:sp>
        <p:nvSpPr>
          <p:cNvPr id="5" name="Rectangle 4"/>
          <p:cNvSpPr/>
          <p:nvPr/>
        </p:nvSpPr>
        <p:spPr>
          <a:xfrm>
            <a:off x="8161363" y="4100279"/>
            <a:ext cx="604228" cy="311027"/>
          </a:xfrm>
          <a:prstGeom prst="rect">
            <a:avLst/>
          </a:prstGeom>
          <a:solidFill>
            <a:srgbClr val="FF0000">
              <a:alpha val="17000"/>
            </a:srgbClr>
          </a:solidFill>
          <a:ln w="28575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3412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Three-Year Performance Trend</a:t>
            </a:r>
            <a:br>
              <a:rPr lang="en-US" dirty="0"/>
            </a:br>
            <a:r>
              <a:rPr lang="en-US" dirty="0"/>
              <a:t>	Annuals – </a:t>
            </a:r>
            <a:r>
              <a:rPr lang="en-US" dirty="0" smtClean="0"/>
              <a:t>Writing </a:t>
            </a:r>
            <a:r>
              <a:rPr lang="en-US" dirty="0"/>
              <a:t>Domain</a:t>
            </a:r>
          </a:p>
        </p:txBody>
      </p:sp>
      <p:pic>
        <p:nvPicPr>
          <p:cNvPr id="4" name="Content Placeholder 3" descr="picture 2016-02-25 at 5.53.56 AM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6708" b="-6708"/>
          <a:stretch>
            <a:fillRect/>
          </a:stretch>
        </p:blipFill>
        <p:spPr/>
      </p:pic>
      <p:sp>
        <p:nvSpPr>
          <p:cNvPr id="5" name="Rectangle 4"/>
          <p:cNvSpPr/>
          <p:nvPr/>
        </p:nvSpPr>
        <p:spPr>
          <a:xfrm>
            <a:off x="7366000" y="3672133"/>
            <a:ext cx="543643" cy="311027"/>
          </a:xfrm>
          <a:prstGeom prst="rect">
            <a:avLst/>
          </a:prstGeom>
          <a:solidFill>
            <a:srgbClr val="008000">
              <a:alpha val="17000"/>
            </a:srgbClr>
          </a:solidFill>
          <a:ln w="28575" cmpd="sng"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71114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282168" y="836916"/>
            <a:ext cx="9835921" cy="1632845"/>
          </a:xfrm>
        </p:spPr>
        <p:txBody>
          <a:bodyPr/>
          <a:lstStyle/>
          <a:p>
            <a:r>
              <a:rPr lang="en-US" sz="6000" dirty="0" smtClean="0"/>
              <a:t>Step 1:</a:t>
            </a:r>
            <a:br>
              <a:rPr lang="en-US" sz="6000" dirty="0" smtClean="0"/>
            </a:br>
            <a:r>
              <a:rPr lang="en-US" sz="6000" dirty="0" smtClean="0"/>
              <a:t>	CELDT Analysis</a:t>
            </a:r>
            <a:br>
              <a:rPr lang="en-US" sz="6000" dirty="0" smtClean="0"/>
            </a:br>
            <a:r>
              <a:rPr lang="en-US" sz="6000" dirty="0"/>
              <a:t>	</a:t>
            </a:r>
            <a:r>
              <a:rPr lang="en-US" sz="6000" dirty="0" smtClean="0"/>
              <a:t>	First My Students…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30605596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CELDT Analysis</a:t>
            </a:r>
            <a:endParaRPr lang="en-US" dirty="0"/>
          </a:p>
        </p:txBody>
      </p:sp>
      <p:pic>
        <p:nvPicPr>
          <p:cNvPr id="4" name="Content Placeholder 3" descr="picture 2016-02-23 at 10.35.59 PM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78557" r="-78557"/>
          <a:stretch>
            <a:fillRect/>
          </a:stretch>
        </p:blipFill>
        <p:spPr>
          <a:xfrm>
            <a:off x="-2807126" y="1056682"/>
            <a:ext cx="10023098" cy="5497965"/>
          </a:xfrm>
        </p:spPr>
      </p:pic>
      <p:pic>
        <p:nvPicPr>
          <p:cNvPr id="5" name="Picture 4" descr="picture 2016-02-23 at 10.36.15 P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21603" y="1056683"/>
            <a:ext cx="3979346" cy="5497965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4444449" y="2608251"/>
            <a:ext cx="3401364" cy="120206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35693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6" grpId="1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icture 2016-03-30 at 2.12.03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1118" y="1860920"/>
            <a:ext cx="8225682" cy="4076700"/>
          </a:xfrm>
          <a:prstGeom prst="rect">
            <a:avLst/>
          </a:prstGeom>
        </p:spPr>
      </p:pic>
      <p:sp>
        <p:nvSpPr>
          <p:cNvPr id="147457" name="Titl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792162"/>
          </a:xfrm>
        </p:spPr>
        <p:txBody>
          <a:bodyPr/>
          <a:lstStyle/>
          <a:p>
            <a:r>
              <a:rPr lang="en-US" dirty="0" smtClean="0">
                <a:latin typeface="Rockwell" charset="0"/>
              </a:rPr>
              <a:t>EL </a:t>
            </a:r>
            <a:r>
              <a:rPr lang="en-US" dirty="0">
                <a:latin typeface="Rockwell" charset="0"/>
              </a:rPr>
              <a:t>Monitoring Roster</a:t>
            </a:r>
          </a:p>
        </p:txBody>
      </p:sp>
      <p:sp>
        <p:nvSpPr>
          <p:cNvPr id="6" name="Rectangle 32"/>
          <p:cNvSpPr>
            <a:spLocks noChangeArrowheads="1"/>
          </p:cNvSpPr>
          <p:nvPr/>
        </p:nvSpPr>
        <p:spPr bwMode="auto">
          <a:xfrm>
            <a:off x="4522438" y="2123279"/>
            <a:ext cx="1366307" cy="3814341"/>
          </a:xfrm>
          <a:prstGeom prst="rect">
            <a:avLst/>
          </a:prstGeom>
          <a:solidFill>
            <a:srgbClr val="33CCFF">
              <a:alpha val="20000"/>
            </a:srgbClr>
          </a:solidFill>
          <a:ln w="28575">
            <a:solidFill>
              <a:srgbClr val="00CCFF"/>
            </a:solidFill>
            <a:prstDash val="dash"/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8" name="Rectangle 35"/>
          <p:cNvSpPr>
            <a:spLocks noChangeArrowheads="1"/>
          </p:cNvSpPr>
          <p:nvPr/>
        </p:nvSpPr>
        <p:spPr bwMode="auto">
          <a:xfrm>
            <a:off x="4123976" y="2123279"/>
            <a:ext cx="398462" cy="3814341"/>
          </a:xfrm>
          <a:prstGeom prst="rect">
            <a:avLst/>
          </a:prstGeom>
          <a:solidFill>
            <a:srgbClr val="CC00CC">
              <a:alpha val="20000"/>
            </a:srgbClr>
          </a:solidFill>
          <a:ln w="28575">
            <a:solidFill>
              <a:srgbClr val="800080"/>
            </a:solidFill>
            <a:prstDash val="dash"/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2" name="Down Arrow 1"/>
          <p:cNvSpPr/>
          <p:nvPr/>
        </p:nvSpPr>
        <p:spPr>
          <a:xfrm>
            <a:off x="4522439" y="3436260"/>
            <a:ext cx="274184" cy="1859796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Down Arrow 14"/>
          <p:cNvSpPr/>
          <p:nvPr/>
        </p:nvSpPr>
        <p:spPr>
          <a:xfrm>
            <a:off x="4900904" y="3436260"/>
            <a:ext cx="274184" cy="1859796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Down Arrow 15"/>
          <p:cNvSpPr/>
          <p:nvPr/>
        </p:nvSpPr>
        <p:spPr>
          <a:xfrm>
            <a:off x="5250039" y="3436260"/>
            <a:ext cx="274184" cy="1859796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Down Arrow 16"/>
          <p:cNvSpPr/>
          <p:nvPr/>
        </p:nvSpPr>
        <p:spPr>
          <a:xfrm>
            <a:off x="5614562" y="3436260"/>
            <a:ext cx="274184" cy="1859796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91001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  <p:bldP spid="2" grpId="0" animBg="1"/>
      <p:bldP spid="15" grpId="0" animBg="1"/>
      <p:bldP spid="16" grpId="0" animBg="1"/>
      <p:bldP spid="17" grpId="0" animBg="1"/>
    </p:bldLst>
  </p:timing>
</p:sld>
</file>

<file path=ppt/theme/theme1.xml><?xml version="1.0" encoding="utf-8"?>
<a:theme xmlns:a="http://schemas.openxmlformats.org/drawingml/2006/main" name="Advantage">
  <a:themeElements>
    <a:clrScheme name="Advantage">
      <a:dk1>
        <a:sysClr val="windowText" lastClr="000000"/>
      </a:dk1>
      <a:lt1>
        <a:sysClr val="window" lastClr="FFFFFF"/>
      </a:lt1>
      <a:dk2>
        <a:srgbClr val="2B142D"/>
      </a:dk2>
      <a:lt2>
        <a:srgbClr val="C3AFCC"/>
      </a:lt2>
      <a:accent1>
        <a:srgbClr val="663366"/>
      </a:accent1>
      <a:accent2>
        <a:srgbClr val="330F42"/>
      </a:accent2>
      <a:accent3>
        <a:srgbClr val="666699"/>
      </a:accent3>
      <a:accent4>
        <a:srgbClr val="999966"/>
      </a:accent4>
      <a:accent5>
        <a:srgbClr val="F7901E"/>
      </a:accent5>
      <a:accent6>
        <a:srgbClr val="A3A101"/>
      </a:accent6>
      <a:hlink>
        <a:srgbClr val="BC5FBC"/>
      </a:hlink>
      <a:folHlink>
        <a:srgbClr val="9775A7"/>
      </a:folHlink>
    </a:clrScheme>
    <a:fontScheme name="Advantage">
      <a:majorFont>
        <a:latin typeface="Rockwell"/>
        <a:ea typeface=""/>
        <a:cs typeface=""/>
        <a:font script="Jpan" typeface="ＭＳ ゴシック"/>
        <a:font script="Hans" typeface="宋体"/>
        <a:font script="Hant" typeface="新細明體"/>
      </a:majorFont>
      <a:minorFont>
        <a:latin typeface="Rockwell"/>
        <a:ea typeface=""/>
        <a:cs typeface=""/>
        <a:font script="Jpan" typeface="ＭＳ ゴシック"/>
        <a:font script="Hans" typeface="宋体"/>
        <a:font script="Hant" typeface="新細明體"/>
      </a:minorFont>
    </a:fontScheme>
    <a:fmtScheme name="Advantage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40000"/>
                <a:alpha val="100000"/>
                <a:satMod val="150000"/>
                <a:lumMod val="100000"/>
              </a:schemeClr>
            </a:gs>
            <a:gs pos="100000">
              <a:schemeClr val="phClr">
                <a:tint val="70000"/>
                <a:shade val="100000"/>
                <a:alpha val="100000"/>
                <a:satMod val="200000"/>
                <a:lumMod val="100000"/>
              </a:schemeClr>
            </a:gs>
          </a:gsLst>
          <a:lin ang="6000000" scaled="1"/>
        </a:gradFill>
        <a:gradFill rotWithShape="1">
          <a:gsLst>
            <a:gs pos="0">
              <a:schemeClr val="phClr">
                <a:shade val="40000"/>
                <a:alpha val="100000"/>
                <a:satMod val="150000"/>
                <a:lumMod val="100000"/>
              </a:schemeClr>
            </a:gs>
            <a:gs pos="100000">
              <a:schemeClr val="phClr">
                <a:tint val="70000"/>
                <a:shade val="100000"/>
                <a:alpha val="100000"/>
                <a:satMod val="200000"/>
                <a:lumMod val="100000"/>
              </a:schemeClr>
            </a:gs>
          </a:gsLst>
          <a:lin ang="5400000" scaled="1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50800" dist="25400" dir="13500000">
              <a:srgbClr val="FFFFFF">
                <a:alpha val="75000"/>
              </a:srgbClr>
            </a:innerShdw>
            <a:outerShdw blurRad="63500" dist="25400" dir="5400000" rotWithShape="0">
              <a:srgbClr val="808080">
                <a:alpha val="75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twoPt" dir="tl">
              <a:rot lat="0" lon="0" rev="4500000"/>
            </a:lightRig>
          </a:scene3d>
          <a:sp3d>
            <a:bevelT w="635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1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</TotalTime>
  <Words>317</Words>
  <Application>Microsoft Macintosh PowerPoint</Application>
  <PresentationFormat>On-screen Show (4:3)</PresentationFormat>
  <Paragraphs>38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Advantage</vt:lpstr>
      <vt:lpstr>Raising the Bar: Using CELDT Data to Guide Instructional Decisions for Language Development  LD West Elementary EL Designee Meeting  February 2016</vt:lpstr>
      <vt:lpstr>CELDT Data</vt:lpstr>
      <vt:lpstr>Three-Year Performance Trend  Annuals – Reading Domain</vt:lpstr>
      <vt:lpstr>Three-Year Performance Trend  Annuals – Writing Domain</vt:lpstr>
      <vt:lpstr>Three-Year Performance Trend  Annuals – Reading Domain</vt:lpstr>
      <vt:lpstr>Three-Year Performance Trend  Annuals – Writing Domain</vt:lpstr>
      <vt:lpstr>Step 1:  CELDT Analysis   First My Students…</vt:lpstr>
      <vt:lpstr>CELDT Analysis</vt:lpstr>
      <vt:lpstr>EL Monitoring Roster</vt:lpstr>
      <vt:lpstr>CELDT Analysis</vt:lpstr>
      <vt:lpstr>Step 2:  Side-by-Side   Grade Level           CELDT Analysis</vt:lpstr>
      <vt:lpstr>Compare Domain Components   Grade Level to Grade Level</vt:lpstr>
      <vt:lpstr>Note Expectations for One Grade Compared to the Next - Reading</vt:lpstr>
      <vt:lpstr>And Writing</vt:lpstr>
      <vt:lpstr>Step 3:  Maximizing Language Development Opportunities  How am I maximizing opportunities               all day long and all year long for my students to develop the language skills                 I know will be assessed on the  next grade level’s CELDT?         1st  2nd    2nd  3rd     5th  6th </vt:lpstr>
      <vt:lpstr>Maximizing Opportunity to  Develop Language Skills</vt:lpstr>
      <vt:lpstr>Walk and Talk with a Partner</vt:lpstr>
      <vt:lpstr>Gallery Walk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Raising the Bar: Using CELDT Data to Guide Instructional Decisions for Language Development  LD West Elementary EL Designee Meeting  February 2016</dc:title>
  <dc:creator>Los Angeles Unified School District</dc:creator>
  <cp:lastModifiedBy>Los Angeles Unified School District</cp:lastModifiedBy>
  <cp:revision>6</cp:revision>
  <dcterms:created xsi:type="dcterms:W3CDTF">2016-03-30T19:56:45Z</dcterms:created>
  <dcterms:modified xsi:type="dcterms:W3CDTF">2016-03-31T03:31:25Z</dcterms:modified>
</cp:coreProperties>
</file>