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42" r:id="rId2"/>
    <p:sldId id="336" r:id="rId3"/>
    <p:sldId id="316" r:id="rId4"/>
    <p:sldId id="344" r:id="rId5"/>
    <p:sldId id="319" r:id="rId6"/>
    <p:sldId id="318" r:id="rId7"/>
    <p:sldId id="320" r:id="rId8"/>
    <p:sldId id="337" r:id="rId9"/>
    <p:sldId id="321" r:id="rId10"/>
    <p:sldId id="322" r:id="rId11"/>
    <p:sldId id="338" r:id="rId12"/>
    <p:sldId id="323" r:id="rId13"/>
    <p:sldId id="324" r:id="rId14"/>
    <p:sldId id="347" r:id="rId15"/>
    <p:sldId id="326" r:id="rId16"/>
    <p:sldId id="327" r:id="rId17"/>
    <p:sldId id="328" r:id="rId18"/>
    <p:sldId id="329" r:id="rId19"/>
    <p:sldId id="330" r:id="rId20"/>
    <p:sldId id="339" r:id="rId21"/>
    <p:sldId id="343" r:id="rId22"/>
    <p:sldId id="335" r:id="rId23"/>
  </p:sldIdLst>
  <p:sldSz cx="9144000" cy="6858000" type="screen4x3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C0504D"/>
              </a:solidFill>
              <a:prstDash val="solid"/>
              <a:bevel/>
            </a:ln>
          </a:left>
          <a:right>
            <a:ln w="12700" cap="flat">
              <a:solidFill>
                <a:srgbClr val="C0504D"/>
              </a:solidFill>
              <a:prstDash val="solid"/>
              <a:bevel/>
            </a:ln>
          </a:right>
          <a:top>
            <a:ln w="12700" cap="flat">
              <a:solidFill>
                <a:srgbClr val="C0504D"/>
              </a:solidFill>
              <a:prstDash val="solid"/>
              <a:bevel/>
            </a:ln>
          </a:top>
          <a:bottom>
            <a:ln w="12700" cap="flat">
              <a:solidFill>
                <a:srgbClr val="C0504D"/>
              </a:solidFill>
              <a:prstDash val="solid"/>
              <a:bevel/>
            </a:ln>
          </a:bottom>
          <a:insideH>
            <a:ln w="12700" cap="flat">
              <a:solidFill>
                <a:srgbClr val="C0504D"/>
              </a:solidFill>
              <a:prstDash val="solid"/>
              <a:bevel/>
            </a:ln>
          </a:insideH>
          <a:insideV>
            <a:ln w="12700" cap="flat">
              <a:solidFill>
                <a:srgbClr val="C0504D"/>
              </a:solidFill>
              <a:prstDash val="solid"/>
              <a:bevel/>
            </a:ln>
          </a:insideV>
        </a:tcBdr>
        <a:fill>
          <a:solidFill>
            <a:srgbClr val="E8CFCF"/>
          </a:solidFill>
        </a:fill>
      </a:tcStyle>
    </a:wholeTbl>
    <a:band2H>
      <a:tcTxStyle/>
      <a:tcStyle>
        <a:tcBdr/>
        <a:fill>
          <a:solidFill>
            <a:srgbClr val="F4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C0504D"/>
              </a:solidFill>
              <a:prstDash val="solid"/>
              <a:bevel/>
            </a:ln>
          </a:left>
          <a:right>
            <a:ln w="12700" cap="flat">
              <a:solidFill>
                <a:srgbClr val="C0504D"/>
              </a:solidFill>
              <a:prstDash val="solid"/>
              <a:bevel/>
            </a:ln>
          </a:right>
          <a:top>
            <a:ln w="12700" cap="flat">
              <a:solidFill>
                <a:srgbClr val="C0504D"/>
              </a:solidFill>
              <a:prstDash val="solid"/>
              <a:bevel/>
            </a:ln>
          </a:top>
          <a:bottom>
            <a:ln w="12700" cap="flat">
              <a:solidFill>
                <a:srgbClr val="C0504D"/>
              </a:solidFill>
              <a:prstDash val="solid"/>
              <a:bevel/>
            </a:ln>
          </a:bottom>
          <a:insideH>
            <a:ln w="12700" cap="flat">
              <a:solidFill>
                <a:srgbClr val="C0504D"/>
              </a:solidFill>
              <a:prstDash val="solid"/>
              <a:bevel/>
            </a:ln>
          </a:insideH>
          <a:insideV>
            <a:ln w="12700" cap="flat">
              <a:solidFill>
                <a:srgbClr val="C0504D"/>
              </a:solidFill>
              <a:prstDash val="solid"/>
              <a:bevel/>
            </a:ln>
          </a:insideV>
        </a:tcBdr>
        <a:fill>
          <a:solidFill>
            <a:srgbClr val="E8CFC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C0504D"/>
              </a:solidFill>
              <a:prstDash val="solid"/>
              <a:bevel/>
            </a:ln>
          </a:left>
          <a:right>
            <a:ln w="12700" cap="flat">
              <a:solidFill>
                <a:srgbClr val="C0504D"/>
              </a:solidFill>
              <a:prstDash val="solid"/>
              <a:bevel/>
            </a:ln>
          </a:right>
          <a:top>
            <a:ln w="25400" cap="flat">
              <a:solidFill>
                <a:srgbClr val="C0504D"/>
              </a:solidFill>
              <a:prstDash val="solid"/>
              <a:bevel/>
            </a:ln>
          </a:top>
          <a:bottom>
            <a:ln w="12700" cap="flat">
              <a:solidFill>
                <a:srgbClr val="C0504D"/>
              </a:solidFill>
              <a:prstDash val="solid"/>
              <a:bevel/>
            </a:ln>
          </a:bottom>
          <a:insideH>
            <a:ln w="12700" cap="flat">
              <a:solidFill>
                <a:srgbClr val="C0504D"/>
              </a:solidFill>
              <a:prstDash val="solid"/>
              <a:bevel/>
            </a:ln>
          </a:insideH>
          <a:insideV>
            <a:ln w="12700" cap="flat">
              <a:solidFill>
                <a:srgbClr val="C0504D"/>
              </a:solidFill>
              <a:prstDash val="solid"/>
              <a:bevel/>
            </a:ln>
          </a:insideV>
        </a:tcBdr>
        <a:fill>
          <a:solidFill>
            <a:srgbClr val="F4E8E8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C0504D"/>
              </a:solidFill>
              <a:prstDash val="solid"/>
              <a:bevel/>
            </a:ln>
          </a:left>
          <a:right>
            <a:ln w="12700" cap="flat">
              <a:solidFill>
                <a:srgbClr val="C0504D"/>
              </a:solidFill>
              <a:prstDash val="solid"/>
              <a:bevel/>
            </a:ln>
          </a:right>
          <a:top>
            <a:ln w="12700" cap="flat">
              <a:solidFill>
                <a:srgbClr val="C0504D"/>
              </a:solidFill>
              <a:prstDash val="solid"/>
              <a:bevel/>
            </a:ln>
          </a:top>
          <a:bottom>
            <a:ln w="12700" cap="flat">
              <a:solidFill>
                <a:srgbClr val="C0504D"/>
              </a:solidFill>
              <a:prstDash val="solid"/>
              <a:bevel/>
            </a:ln>
          </a:bottom>
          <a:insideH>
            <a:ln w="12700" cap="flat">
              <a:solidFill>
                <a:srgbClr val="C0504D"/>
              </a:solidFill>
              <a:prstDash val="solid"/>
              <a:bevel/>
            </a:ln>
          </a:insideH>
          <a:insideV>
            <a:ln w="12700" cap="flat">
              <a:solidFill>
                <a:srgbClr val="C0504D"/>
              </a:solidFill>
              <a:prstDash val="solid"/>
              <a:bevel/>
            </a:ln>
          </a:insideV>
        </a:tcBdr>
        <a:fill>
          <a:solidFill>
            <a:srgbClr val="F4E8E8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99" autoAdjust="0"/>
  </p:normalViewPr>
  <p:slideViewPr>
    <p:cSldViewPr snapToGrid="0" snapToObjects="1">
      <p:cViewPr varScale="1">
        <p:scale>
          <a:sx n="45" d="100"/>
          <a:sy n="45" d="100"/>
        </p:scale>
        <p:origin x="-192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C4DD13-8A39-3647-A2A3-64CB8297C7B9}" type="doc">
      <dgm:prSet loTypeId="urn:microsoft.com/office/officeart/2005/8/layout/balance1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C07B8D1-6EFC-A54A-AA2A-D17F9536AE63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Century Gothic"/>
              <a:cs typeface="Century Gothic"/>
            </a:rPr>
            <a:t>Before</a:t>
          </a:r>
          <a:r>
            <a:rPr lang="en-US" sz="1300" b="1" dirty="0" smtClean="0">
              <a:solidFill>
                <a:schemeClr val="tx1"/>
              </a:solidFill>
              <a:latin typeface="Century Gothic"/>
              <a:cs typeface="Century Gothic"/>
            </a:rPr>
            <a:t> some perceived Academic Language as…</a:t>
          </a:r>
          <a:endParaRPr lang="en-US" sz="1300" b="1" dirty="0">
            <a:solidFill>
              <a:schemeClr val="tx1"/>
            </a:solidFill>
            <a:latin typeface="Century Gothic"/>
            <a:cs typeface="Century Gothic"/>
          </a:endParaRPr>
        </a:p>
      </dgm:t>
    </dgm:pt>
    <dgm:pt modelId="{CF5BBBA1-E5D7-8642-B8DE-20270DB2775B}" type="parTrans" cxnId="{E9DE0AE1-46B4-B444-B1D7-A6A7F729A2DD}">
      <dgm:prSet/>
      <dgm:spPr/>
      <dgm:t>
        <a:bodyPr/>
        <a:lstStyle/>
        <a:p>
          <a:endParaRPr lang="en-US"/>
        </a:p>
      </dgm:t>
    </dgm:pt>
    <dgm:pt modelId="{FF7900D5-3926-6049-B44F-54B274996614}" type="sibTrans" cxnId="{E9DE0AE1-46B4-B444-B1D7-A6A7F729A2DD}">
      <dgm:prSet/>
      <dgm:spPr/>
      <dgm:t>
        <a:bodyPr/>
        <a:lstStyle/>
        <a:p>
          <a:endParaRPr lang="en-US"/>
        </a:p>
      </dgm:t>
    </dgm:pt>
    <dgm:pt modelId="{5044F734-5E20-EF49-8F3D-7414580E9544}">
      <dgm:prSet phldrT="[Text]"/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Century Gothic"/>
              <a:cs typeface="Century Gothic"/>
            </a:rPr>
            <a:t>Vocabulary</a:t>
          </a:r>
          <a:endParaRPr lang="en-US" b="1" dirty="0">
            <a:solidFill>
              <a:schemeClr val="tx1"/>
            </a:solidFill>
            <a:latin typeface="Century Gothic"/>
            <a:cs typeface="Century Gothic"/>
          </a:endParaRPr>
        </a:p>
      </dgm:t>
    </dgm:pt>
    <dgm:pt modelId="{BF583D2A-2963-1A4B-98CB-EFE7F6CC6A6B}" type="parTrans" cxnId="{A9C9F55A-1062-4C46-BF7E-F3F3E82B6E5A}">
      <dgm:prSet/>
      <dgm:spPr/>
      <dgm:t>
        <a:bodyPr/>
        <a:lstStyle/>
        <a:p>
          <a:endParaRPr lang="en-US"/>
        </a:p>
      </dgm:t>
    </dgm:pt>
    <dgm:pt modelId="{D522976C-FB07-5C4B-AF4C-013107BF37E6}" type="sibTrans" cxnId="{A9C9F55A-1062-4C46-BF7E-F3F3E82B6E5A}">
      <dgm:prSet/>
      <dgm:spPr/>
      <dgm:t>
        <a:bodyPr/>
        <a:lstStyle/>
        <a:p>
          <a:endParaRPr lang="en-US"/>
        </a:p>
      </dgm:t>
    </dgm:pt>
    <dgm:pt modelId="{83F6C117-1334-0948-9039-3E85824C0B90}">
      <dgm:prSet phldrT="[Text]" custT="1"/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en-US" sz="1800" b="1" dirty="0" smtClean="0">
              <a:solidFill>
                <a:srgbClr val="000000"/>
              </a:solidFill>
              <a:latin typeface="Century Gothic"/>
              <a:cs typeface="Century Gothic"/>
            </a:rPr>
            <a:t>Now</a:t>
          </a:r>
          <a:r>
            <a:rPr lang="en-US" sz="1300" b="1" dirty="0" smtClean="0">
              <a:solidFill>
                <a:srgbClr val="000000"/>
              </a:solidFill>
              <a:latin typeface="Century Gothic"/>
              <a:cs typeface="Century Gothic"/>
            </a:rPr>
            <a:t> CCSS/ELD Standards clearly define Academic Language as…</a:t>
          </a:r>
          <a:endParaRPr lang="en-US" sz="1300" b="1" dirty="0">
            <a:solidFill>
              <a:srgbClr val="000000"/>
            </a:solidFill>
            <a:latin typeface="Century Gothic"/>
            <a:cs typeface="Century Gothic"/>
          </a:endParaRPr>
        </a:p>
      </dgm:t>
    </dgm:pt>
    <dgm:pt modelId="{DF9E88F7-8624-5B49-B2D3-A251CAD7AC1D}" type="parTrans" cxnId="{633234BA-C31B-BF41-85DD-61A4849FC8FA}">
      <dgm:prSet/>
      <dgm:spPr/>
      <dgm:t>
        <a:bodyPr/>
        <a:lstStyle/>
        <a:p>
          <a:endParaRPr lang="en-US"/>
        </a:p>
      </dgm:t>
    </dgm:pt>
    <dgm:pt modelId="{8F78E4DE-8828-9B41-8B5D-348628787124}" type="sibTrans" cxnId="{633234BA-C31B-BF41-85DD-61A4849FC8FA}">
      <dgm:prSet/>
      <dgm:spPr/>
      <dgm:t>
        <a:bodyPr/>
        <a:lstStyle/>
        <a:p>
          <a:endParaRPr lang="en-US"/>
        </a:p>
      </dgm:t>
    </dgm:pt>
    <dgm:pt modelId="{9FE93602-21FD-E24D-AB06-E1E31DFD8ABF}">
      <dgm:prSet phldrT="[Text]"/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Century Gothic"/>
              <a:cs typeface="Century Gothic"/>
            </a:rPr>
            <a:t>Sentences, Clauses, </a:t>
          </a:r>
        </a:p>
        <a:p>
          <a:r>
            <a:rPr lang="en-US" b="1" dirty="0" smtClean="0">
              <a:solidFill>
                <a:srgbClr val="000000"/>
              </a:solidFill>
              <a:latin typeface="Century Gothic"/>
              <a:cs typeface="Century Gothic"/>
            </a:rPr>
            <a:t>Phrases</a:t>
          </a:r>
          <a:endParaRPr lang="en-US" b="1" dirty="0">
            <a:solidFill>
              <a:srgbClr val="000000"/>
            </a:solidFill>
            <a:latin typeface="Century Gothic"/>
            <a:cs typeface="Century Gothic"/>
          </a:endParaRPr>
        </a:p>
      </dgm:t>
    </dgm:pt>
    <dgm:pt modelId="{B5C4B1AC-14E1-124A-8DBA-C28325551966}" type="parTrans" cxnId="{F0B2A29B-0AB7-3047-A9BF-548A170DAD7E}">
      <dgm:prSet/>
      <dgm:spPr/>
      <dgm:t>
        <a:bodyPr/>
        <a:lstStyle/>
        <a:p>
          <a:endParaRPr lang="en-US"/>
        </a:p>
      </dgm:t>
    </dgm:pt>
    <dgm:pt modelId="{9EED31B1-F111-FB4C-90B8-3E0EC0DEB520}" type="sibTrans" cxnId="{F0B2A29B-0AB7-3047-A9BF-548A170DAD7E}">
      <dgm:prSet/>
      <dgm:spPr/>
      <dgm:t>
        <a:bodyPr/>
        <a:lstStyle/>
        <a:p>
          <a:endParaRPr lang="en-US"/>
        </a:p>
      </dgm:t>
    </dgm:pt>
    <dgm:pt modelId="{07F3D3A2-D610-0D49-96DD-CD4F7EA03D13}">
      <dgm:prSet phldrT="[Text]"/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Century Gothic"/>
              <a:cs typeface="Century Gothic"/>
            </a:rPr>
            <a:t>Text Structures</a:t>
          </a:r>
          <a:endParaRPr lang="en-US" b="1" dirty="0">
            <a:solidFill>
              <a:srgbClr val="000000"/>
            </a:solidFill>
            <a:latin typeface="Century Gothic"/>
            <a:cs typeface="Century Gothic"/>
          </a:endParaRPr>
        </a:p>
      </dgm:t>
    </dgm:pt>
    <dgm:pt modelId="{8578198F-11F6-3A48-A641-C2AF0337AB03}" type="parTrans" cxnId="{545846C4-2E73-324D-8321-5F96D7F09F35}">
      <dgm:prSet/>
      <dgm:spPr/>
      <dgm:t>
        <a:bodyPr/>
        <a:lstStyle/>
        <a:p>
          <a:endParaRPr lang="en-US"/>
        </a:p>
      </dgm:t>
    </dgm:pt>
    <dgm:pt modelId="{19744C65-5A77-0E44-8988-A04006850C9C}" type="sibTrans" cxnId="{545846C4-2E73-324D-8321-5F96D7F09F35}">
      <dgm:prSet/>
      <dgm:spPr/>
      <dgm:t>
        <a:bodyPr/>
        <a:lstStyle/>
        <a:p>
          <a:endParaRPr lang="en-US"/>
        </a:p>
      </dgm:t>
    </dgm:pt>
    <dgm:pt modelId="{FF24F4B8-FD48-664D-B46F-5931CE5EC1B9}">
      <dgm:prSet phldrT="[Text]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Century Gothic"/>
              <a:cs typeface="Century Gothic"/>
            </a:rPr>
            <a:t>Vocabulary</a:t>
          </a:r>
          <a:endParaRPr lang="en-US" b="1" dirty="0">
            <a:solidFill>
              <a:srgbClr val="000000"/>
            </a:solidFill>
            <a:latin typeface="Century Gothic"/>
            <a:cs typeface="Century Gothic"/>
          </a:endParaRPr>
        </a:p>
      </dgm:t>
    </dgm:pt>
    <dgm:pt modelId="{8BDD98A6-54E7-EE46-8538-CAF1D6F4BAA0}" type="sibTrans" cxnId="{5FB0E4B1-FB9C-144B-A5E5-CDF63087AC9F}">
      <dgm:prSet/>
      <dgm:spPr/>
      <dgm:t>
        <a:bodyPr/>
        <a:lstStyle/>
        <a:p>
          <a:endParaRPr lang="en-US"/>
        </a:p>
      </dgm:t>
    </dgm:pt>
    <dgm:pt modelId="{DD8DC773-953B-8149-AF77-1B01F39397C8}" type="parTrans" cxnId="{5FB0E4B1-FB9C-144B-A5E5-CDF63087AC9F}">
      <dgm:prSet/>
      <dgm:spPr/>
      <dgm:t>
        <a:bodyPr/>
        <a:lstStyle/>
        <a:p>
          <a:endParaRPr lang="en-US"/>
        </a:p>
      </dgm:t>
    </dgm:pt>
    <dgm:pt modelId="{C9CD2419-FC7A-3F40-A9E9-34876D144ACD}" type="pres">
      <dgm:prSet presAssocID="{7BC4DD13-8A39-3647-A2A3-64CB8297C7B9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5A7885-03F1-904E-A326-E4766F18449D}" type="pres">
      <dgm:prSet presAssocID="{7BC4DD13-8A39-3647-A2A3-64CB8297C7B9}" presName="dummyMaxCanvas" presStyleCnt="0"/>
      <dgm:spPr/>
      <dgm:t>
        <a:bodyPr/>
        <a:lstStyle/>
        <a:p>
          <a:endParaRPr lang="en-US"/>
        </a:p>
      </dgm:t>
    </dgm:pt>
    <dgm:pt modelId="{F695DEB8-222D-2547-8535-5958A6EA7B40}" type="pres">
      <dgm:prSet presAssocID="{7BC4DD13-8A39-3647-A2A3-64CB8297C7B9}" presName="parentComposite" presStyleCnt="0"/>
      <dgm:spPr/>
      <dgm:t>
        <a:bodyPr/>
        <a:lstStyle/>
        <a:p>
          <a:endParaRPr lang="en-US"/>
        </a:p>
      </dgm:t>
    </dgm:pt>
    <dgm:pt modelId="{E4714743-4CE5-F34E-BC57-F9B789AF5B8D}" type="pres">
      <dgm:prSet presAssocID="{7BC4DD13-8A39-3647-A2A3-64CB8297C7B9}" presName="parent1" presStyleLbl="alignAccFollowNode1" presStyleIdx="0" presStyleCnt="4" custScaleX="111577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F265578C-3E77-664E-AA79-C48B2C43F21B}" type="pres">
      <dgm:prSet presAssocID="{7BC4DD13-8A39-3647-A2A3-64CB8297C7B9}" presName="parent2" presStyleLbl="alignAccFollowNode1" presStyleIdx="1" presStyleCnt="4" custScaleX="119529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3D822E25-DA43-EB4C-A5CE-F65DB8B2D4CF}" type="pres">
      <dgm:prSet presAssocID="{7BC4DD13-8A39-3647-A2A3-64CB8297C7B9}" presName="childrenComposite" presStyleCnt="0"/>
      <dgm:spPr/>
      <dgm:t>
        <a:bodyPr/>
        <a:lstStyle/>
        <a:p>
          <a:endParaRPr lang="en-US"/>
        </a:p>
      </dgm:t>
    </dgm:pt>
    <dgm:pt modelId="{3AA13576-D200-FB4C-AAC3-A64A6C9DD137}" type="pres">
      <dgm:prSet presAssocID="{7BC4DD13-8A39-3647-A2A3-64CB8297C7B9}" presName="dummyMaxCanvas_ChildArea" presStyleCnt="0"/>
      <dgm:spPr/>
      <dgm:t>
        <a:bodyPr/>
        <a:lstStyle/>
        <a:p>
          <a:endParaRPr lang="en-US"/>
        </a:p>
      </dgm:t>
    </dgm:pt>
    <dgm:pt modelId="{0F06F516-2038-514C-82BD-89B80E436509}" type="pres">
      <dgm:prSet presAssocID="{7BC4DD13-8A39-3647-A2A3-64CB8297C7B9}" presName="fulcrum" presStyleLbl="alignAccFollowNode1" presStyleIdx="2" presStyleCnt="4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CB65B00F-B5DD-A144-89F9-2DD7D862D6A8}" type="pres">
      <dgm:prSet presAssocID="{7BC4DD13-8A39-3647-A2A3-64CB8297C7B9}" presName="balance_13" presStyleLbl="alignAccFollowNode1" presStyleIdx="3" presStyleCnt="4">
        <dgm:presLayoutVars>
          <dgm:bulletEnabled val="1"/>
        </dgm:presLayoutVars>
      </dgm:prSet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1E7E05A4-BD53-A949-BFE6-F879205692DC}" type="pres">
      <dgm:prSet presAssocID="{7BC4DD13-8A39-3647-A2A3-64CB8297C7B9}" presName="right_13_1" presStyleLbl="node1" presStyleIdx="0" presStyleCnt="4" custScaleX="1363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04E6E2-547C-8F42-B20F-782D9A51DB71}" type="pres">
      <dgm:prSet presAssocID="{7BC4DD13-8A39-3647-A2A3-64CB8297C7B9}" presName="right_13_2" presStyleLbl="node1" presStyleIdx="1" presStyleCnt="4" custScaleX="1355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CAA716-34EA-E849-9EA6-701087D54408}" type="pres">
      <dgm:prSet presAssocID="{7BC4DD13-8A39-3647-A2A3-64CB8297C7B9}" presName="right_13_3" presStyleLbl="node1" presStyleIdx="2" presStyleCnt="4" custScaleX="135894" custLinFactNeighborX="-159" custLinFactNeighborY="-40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27EAD8-544D-CD4F-844F-546B979082FA}" type="pres">
      <dgm:prSet presAssocID="{7BC4DD13-8A39-3647-A2A3-64CB8297C7B9}" presName="left_13_1" presStyleLbl="node1" presStyleIdx="3" presStyleCnt="4" custScaleX="1357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DE0AE1-46B4-B444-B1D7-A6A7F729A2DD}" srcId="{7BC4DD13-8A39-3647-A2A3-64CB8297C7B9}" destId="{2C07B8D1-6EFC-A54A-AA2A-D17F9536AE63}" srcOrd="0" destOrd="0" parTransId="{CF5BBBA1-E5D7-8642-B8DE-20270DB2775B}" sibTransId="{FF7900D5-3926-6049-B44F-54B274996614}"/>
    <dgm:cxn modelId="{CF7A0C4F-DAF6-1D4D-88EC-D85D09375C58}" type="presOf" srcId="{7BC4DD13-8A39-3647-A2A3-64CB8297C7B9}" destId="{C9CD2419-FC7A-3F40-A9E9-34876D144ACD}" srcOrd="0" destOrd="0" presId="urn:microsoft.com/office/officeart/2005/8/layout/balance1"/>
    <dgm:cxn modelId="{633234BA-C31B-BF41-85DD-61A4849FC8FA}" srcId="{7BC4DD13-8A39-3647-A2A3-64CB8297C7B9}" destId="{83F6C117-1334-0948-9039-3E85824C0B90}" srcOrd="1" destOrd="0" parTransId="{DF9E88F7-8624-5B49-B2D3-A251CAD7AC1D}" sibTransId="{8F78E4DE-8828-9B41-8B5D-348628787124}"/>
    <dgm:cxn modelId="{5FB0E4B1-FB9C-144B-A5E5-CDF63087AC9F}" srcId="{83F6C117-1334-0948-9039-3E85824C0B90}" destId="{FF24F4B8-FD48-664D-B46F-5931CE5EC1B9}" srcOrd="2" destOrd="0" parTransId="{DD8DC773-953B-8149-AF77-1B01F39397C8}" sibTransId="{8BDD98A6-54E7-EE46-8538-CAF1D6F4BAA0}"/>
    <dgm:cxn modelId="{B0BC6BC1-BE97-A74B-BFED-51B304C1DC6E}" type="presOf" srcId="{5044F734-5E20-EF49-8F3D-7414580E9544}" destId="{DF27EAD8-544D-CD4F-844F-546B979082FA}" srcOrd="0" destOrd="0" presId="urn:microsoft.com/office/officeart/2005/8/layout/balance1"/>
    <dgm:cxn modelId="{E0CB5E6D-D914-F74F-8112-96A28A1AAB52}" type="presOf" srcId="{9FE93602-21FD-E24D-AB06-E1E31DFD8ABF}" destId="{1E7E05A4-BD53-A949-BFE6-F879205692DC}" srcOrd="0" destOrd="0" presId="urn:microsoft.com/office/officeart/2005/8/layout/balance1"/>
    <dgm:cxn modelId="{C62EF59A-EC90-BC45-BF9A-B856778CF98D}" type="presOf" srcId="{FF24F4B8-FD48-664D-B46F-5931CE5EC1B9}" destId="{D0CAA716-34EA-E849-9EA6-701087D54408}" srcOrd="0" destOrd="0" presId="urn:microsoft.com/office/officeart/2005/8/layout/balance1"/>
    <dgm:cxn modelId="{EAEFED57-DDC5-5242-B444-CB6D8FA16C44}" type="presOf" srcId="{07F3D3A2-D610-0D49-96DD-CD4F7EA03D13}" destId="{7204E6E2-547C-8F42-B20F-782D9A51DB71}" srcOrd="0" destOrd="0" presId="urn:microsoft.com/office/officeart/2005/8/layout/balance1"/>
    <dgm:cxn modelId="{66E702BB-48BE-534E-A8D3-DBACF02C0F5F}" type="presOf" srcId="{2C07B8D1-6EFC-A54A-AA2A-D17F9536AE63}" destId="{E4714743-4CE5-F34E-BC57-F9B789AF5B8D}" srcOrd="0" destOrd="0" presId="urn:microsoft.com/office/officeart/2005/8/layout/balance1"/>
    <dgm:cxn modelId="{545846C4-2E73-324D-8321-5F96D7F09F35}" srcId="{83F6C117-1334-0948-9039-3E85824C0B90}" destId="{07F3D3A2-D610-0D49-96DD-CD4F7EA03D13}" srcOrd="1" destOrd="0" parTransId="{8578198F-11F6-3A48-A641-C2AF0337AB03}" sibTransId="{19744C65-5A77-0E44-8988-A04006850C9C}"/>
    <dgm:cxn modelId="{376EC3AB-122B-F94D-AB83-82042D33D365}" type="presOf" srcId="{83F6C117-1334-0948-9039-3E85824C0B90}" destId="{F265578C-3E77-664E-AA79-C48B2C43F21B}" srcOrd="0" destOrd="0" presId="urn:microsoft.com/office/officeart/2005/8/layout/balance1"/>
    <dgm:cxn modelId="{A9C9F55A-1062-4C46-BF7E-F3F3E82B6E5A}" srcId="{2C07B8D1-6EFC-A54A-AA2A-D17F9536AE63}" destId="{5044F734-5E20-EF49-8F3D-7414580E9544}" srcOrd="0" destOrd="0" parTransId="{BF583D2A-2963-1A4B-98CB-EFE7F6CC6A6B}" sibTransId="{D522976C-FB07-5C4B-AF4C-013107BF37E6}"/>
    <dgm:cxn modelId="{F0B2A29B-0AB7-3047-A9BF-548A170DAD7E}" srcId="{83F6C117-1334-0948-9039-3E85824C0B90}" destId="{9FE93602-21FD-E24D-AB06-E1E31DFD8ABF}" srcOrd="0" destOrd="0" parTransId="{B5C4B1AC-14E1-124A-8DBA-C28325551966}" sibTransId="{9EED31B1-F111-FB4C-90B8-3E0EC0DEB520}"/>
    <dgm:cxn modelId="{72A41B26-6846-4B44-8DF6-FE24EB37B50D}" type="presParOf" srcId="{C9CD2419-FC7A-3F40-A9E9-34876D144ACD}" destId="{D25A7885-03F1-904E-A326-E4766F18449D}" srcOrd="0" destOrd="0" presId="urn:microsoft.com/office/officeart/2005/8/layout/balance1"/>
    <dgm:cxn modelId="{93502FBC-E036-9C41-8167-7D04B9F79C1A}" type="presParOf" srcId="{C9CD2419-FC7A-3F40-A9E9-34876D144ACD}" destId="{F695DEB8-222D-2547-8535-5958A6EA7B40}" srcOrd="1" destOrd="0" presId="urn:microsoft.com/office/officeart/2005/8/layout/balance1"/>
    <dgm:cxn modelId="{EEB9D87B-B817-0849-B42A-DFA71FEAF7E0}" type="presParOf" srcId="{F695DEB8-222D-2547-8535-5958A6EA7B40}" destId="{E4714743-4CE5-F34E-BC57-F9B789AF5B8D}" srcOrd="0" destOrd="0" presId="urn:microsoft.com/office/officeart/2005/8/layout/balance1"/>
    <dgm:cxn modelId="{198AE601-4C48-1440-9C53-CBC5ED240C1C}" type="presParOf" srcId="{F695DEB8-222D-2547-8535-5958A6EA7B40}" destId="{F265578C-3E77-664E-AA79-C48B2C43F21B}" srcOrd="1" destOrd="0" presId="urn:microsoft.com/office/officeart/2005/8/layout/balance1"/>
    <dgm:cxn modelId="{3B1DD96D-2911-2D43-92E2-D55B600B3199}" type="presParOf" srcId="{C9CD2419-FC7A-3F40-A9E9-34876D144ACD}" destId="{3D822E25-DA43-EB4C-A5CE-F65DB8B2D4CF}" srcOrd="2" destOrd="0" presId="urn:microsoft.com/office/officeart/2005/8/layout/balance1"/>
    <dgm:cxn modelId="{DFB02C36-F898-0846-9A83-D5A5DF011C0A}" type="presParOf" srcId="{3D822E25-DA43-EB4C-A5CE-F65DB8B2D4CF}" destId="{3AA13576-D200-FB4C-AAC3-A64A6C9DD137}" srcOrd="0" destOrd="0" presId="urn:microsoft.com/office/officeart/2005/8/layout/balance1"/>
    <dgm:cxn modelId="{DBBF7A8C-F4F1-B245-B12D-56A3544FE982}" type="presParOf" srcId="{3D822E25-DA43-EB4C-A5CE-F65DB8B2D4CF}" destId="{0F06F516-2038-514C-82BD-89B80E436509}" srcOrd="1" destOrd="0" presId="urn:microsoft.com/office/officeart/2005/8/layout/balance1"/>
    <dgm:cxn modelId="{97B609AF-324C-1446-973C-5DB55D28D92F}" type="presParOf" srcId="{3D822E25-DA43-EB4C-A5CE-F65DB8B2D4CF}" destId="{CB65B00F-B5DD-A144-89F9-2DD7D862D6A8}" srcOrd="2" destOrd="0" presId="urn:microsoft.com/office/officeart/2005/8/layout/balance1"/>
    <dgm:cxn modelId="{7A50E479-3EE0-7B41-8F85-E45DD5AA7245}" type="presParOf" srcId="{3D822E25-DA43-EB4C-A5CE-F65DB8B2D4CF}" destId="{1E7E05A4-BD53-A949-BFE6-F879205692DC}" srcOrd="3" destOrd="0" presId="urn:microsoft.com/office/officeart/2005/8/layout/balance1"/>
    <dgm:cxn modelId="{CFDAFA84-EF68-4F49-AC88-1C5EB88EDE1F}" type="presParOf" srcId="{3D822E25-DA43-EB4C-A5CE-F65DB8B2D4CF}" destId="{7204E6E2-547C-8F42-B20F-782D9A51DB71}" srcOrd="4" destOrd="0" presId="urn:microsoft.com/office/officeart/2005/8/layout/balance1"/>
    <dgm:cxn modelId="{B37B2C4F-0BBF-6F44-98BE-FCAC04EA8611}" type="presParOf" srcId="{3D822E25-DA43-EB4C-A5CE-F65DB8B2D4CF}" destId="{D0CAA716-34EA-E849-9EA6-701087D54408}" srcOrd="5" destOrd="0" presId="urn:microsoft.com/office/officeart/2005/8/layout/balance1"/>
    <dgm:cxn modelId="{413E05B5-589D-AC4A-8F48-55805B6245B7}" type="presParOf" srcId="{3D822E25-DA43-EB4C-A5CE-F65DB8B2D4CF}" destId="{DF27EAD8-544D-CD4F-844F-546B979082FA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714743-4CE5-F34E-BC57-F9B789AF5B8D}">
      <dsp:nvSpPr>
        <dsp:cNvPr id="0" name=""/>
        <dsp:cNvSpPr/>
      </dsp:nvSpPr>
      <dsp:spPr>
        <a:xfrm>
          <a:off x="1922143" y="52536"/>
          <a:ext cx="1780659" cy="8866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Century Gothic"/>
              <a:cs typeface="Century Gothic"/>
            </a:rPr>
            <a:t>Before</a:t>
          </a:r>
          <a:r>
            <a:rPr lang="en-US" sz="1300" b="1" kern="1200" dirty="0" smtClean="0">
              <a:solidFill>
                <a:schemeClr val="tx1"/>
              </a:solidFill>
              <a:latin typeface="Century Gothic"/>
              <a:cs typeface="Century Gothic"/>
            </a:rPr>
            <a:t> some perceived Academic Language as…</a:t>
          </a:r>
          <a:endParaRPr lang="en-US" sz="1300" b="1" kern="1200" dirty="0">
            <a:solidFill>
              <a:schemeClr val="tx1"/>
            </a:solidFill>
            <a:latin typeface="Century Gothic"/>
            <a:cs typeface="Century Gothic"/>
          </a:endParaRPr>
        </a:p>
      </dsp:txBody>
      <dsp:txXfrm>
        <a:off x="1948111" y="78504"/>
        <a:ext cx="1728723" cy="834676"/>
      </dsp:txXfrm>
    </dsp:sp>
    <dsp:sp modelId="{F265578C-3E77-664E-AA79-C48B2C43F21B}">
      <dsp:nvSpPr>
        <dsp:cNvPr id="0" name=""/>
        <dsp:cNvSpPr/>
      </dsp:nvSpPr>
      <dsp:spPr>
        <a:xfrm>
          <a:off x="4163883" y="52536"/>
          <a:ext cx="1907565" cy="88661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0000"/>
              </a:solidFill>
              <a:latin typeface="Century Gothic"/>
              <a:cs typeface="Century Gothic"/>
            </a:rPr>
            <a:t>Now</a:t>
          </a:r>
          <a:r>
            <a:rPr lang="en-US" sz="1300" b="1" kern="1200" dirty="0" smtClean="0">
              <a:solidFill>
                <a:srgbClr val="000000"/>
              </a:solidFill>
              <a:latin typeface="Century Gothic"/>
              <a:cs typeface="Century Gothic"/>
            </a:rPr>
            <a:t> CCSS/ELD Standards clearly define Academic Language as…</a:t>
          </a:r>
          <a:endParaRPr lang="en-US" sz="1300" b="1" kern="1200" dirty="0">
            <a:solidFill>
              <a:srgbClr val="000000"/>
            </a:solidFill>
            <a:latin typeface="Century Gothic"/>
            <a:cs typeface="Century Gothic"/>
          </a:endParaRPr>
        </a:p>
      </dsp:txBody>
      <dsp:txXfrm>
        <a:off x="4189851" y="78504"/>
        <a:ext cx="1855629" cy="834676"/>
      </dsp:txXfrm>
    </dsp:sp>
    <dsp:sp modelId="{0F06F516-2038-514C-82BD-89B80E436509}">
      <dsp:nvSpPr>
        <dsp:cNvPr id="0" name=""/>
        <dsp:cNvSpPr/>
      </dsp:nvSpPr>
      <dsp:spPr>
        <a:xfrm>
          <a:off x="3559244" y="3820638"/>
          <a:ext cx="664959" cy="664959"/>
        </a:xfrm>
        <a:prstGeom prst="triangle">
          <a:avLst/>
        </a:prstGeom>
        <a:solidFill>
          <a:schemeClr val="tx1"/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65B00F-B5DD-A144-89F9-2DD7D862D6A8}">
      <dsp:nvSpPr>
        <dsp:cNvPr id="0" name=""/>
        <dsp:cNvSpPr/>
      </dsp:nvSpPr>
      <dsp:spPr>
        <a:xfrm rot="240000">
          <a:off x="1896237" y="3535696"/>
          <a:ext cx="3990974" cy="279076"/>
        </a:xfrm>
        <a:prstGeom prst="rect">
          <a:avLst/>
        </a:prstGeom>
        <a:solidFill>
          <a:schemeClr val="tx1"/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7E05A4-BD53-A949-BFE6-F879205692DC}">
      <dsp:nvSpPr>
        <dsp:cNvPr id="0" name=""/>
        <dsp:cNvSpPr/>
      </dsp:nvSpPr>
      <dsp:spPr>
        <a:xfrm rot="240000">
          <a:off x="3991889" y="2858956"/>
          <a:ext cx="2193523" cy="6998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solidFill>
            <a:schemeClr val="tx1">
              <a:alpha val="90000"/>
            </a:schemeClr>
          </a:solidFill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rgbClr val="000000"/>
              </a:solidFill>
              <a:latin typeface="Century Gothic"/>
              <a:cs typeface="Century Gothic"/>
            </a:rPr>
            <a:t>Sentences, Clauses,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rgbClr val="000000"/>
              </a:solidFill>
              <a:latin typeface="Century Gothic"/>
              <a:cs typeface="Century Gothic"/>
            </a:rPr>
            <a:t>Phrases</a:t>
          </a:r>
          <a:endParaRPr lang="en-US" sz="1500" b="1" kern="1200" dirty="0">
            <a:solidFill>
              <a:srgbClr val="000000"/>
            </a:solidFill>
            <a:latin typeface="Century Gothic"/>
            <a:cs typeface="Century Gothic"/>
          </a:endParaRPr>
        </a:p>
      </dsp:txBody>
      <dsp:txXfrm>
        <a:off x="4026052" y="2893119"/>
        <a:ext cx="2125197" cy="631514"/>
      </dsp:txXfrm>
    </dsp:sp>
    <dsp:sp modelId="{7204E6E2-547C-8F42-B20F-782D9A51DB71}">
      <dsp:nvSpPr>
        <dsp:cNvPr id="0" name=""/>
        <dsp:cNvSpPr/>
      </dsp:nvSpPr>
      <dsp:spPr>
        <a:xfrm rot="240000">
          <a:off x="4056252" y="2060534"/>
          <a:ext cx="2180057" cy="70078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solidFill>
            <a:schemeClr val="tx1">
              <a:alpha val="90000"/>
            </a:schemeClr>
          </a:solidFill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rgbClr val="000000"/>
              </a:solidFill>
              <a:latin typeface="Century Gothic"/>
              <a:cs typeface="Century Gothic"/>
            </a:rPr>
            <a:t>Text Structures</a:t>
          </a:r>
          <a:endParaRPr lang="en-US" sz="1500" b="1" kern="1200" dirty="0">
            <a:solidFill>
              <a:srgbClr val="000000"/>
            </a:solidFill>
            <a:latin typeface="Century Gothic"/>
            <a:cs typeface="Century Gothic"/>
          </a:endParaRPr>
        </a:p>
      </dsp:txBody>
      <dsp:txXfrm>
        <a:off x="4090461" y="2094743"/>
        <a:ext cx="2111639" cy="632363"/>
      </dsp:txXfrm>
    </dsp:sp>
    <dsp:sp modelId="{D0CAA716-34EA-E849-9EA6-701087D54408}">
      <dsp:nvSpPr>
        <dsp:cNvPr id="0" name=""/>
        <dsp:cNvSpPr/>
      </dsp:nvSpPr>
      <dsp:spPr>
        <a:xfrm rot="240000">
          <a:off x="4108580" y="1245666"/>
          <a:ext cx="2185443" cy="700405"/>
        </a:xfrm>
        <a:prstGeom prst="roundRect">
          <a:avLst/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ln>
          <a:solidFill>
            <a:schemeClr val="tx1">
              <a:alpha val="90000"/>
            </a:schemeClr>
          </a:solidFill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rgbClr val="000000"/>
              </a:solidFill>
              <a:latin typeface="Century Gothic"/>
              <a:cs typeface="Century Gothic"/>
            </a:rPr>
            <a:t>Vocabulary</a:t>
          </a:r>
          <a:endParaRPr lang="en-US" sz="1500" b="1" kern="1200" dirty="0">
            <a:solidFill>
              <a:srgbClr val="000000"/>
            </a:solidFill>
            <a:latin typeface="Century Gothic"/>
            <a:cs typeface="Century Gothic"/>
          </a:endParaRPr>
        </a:p>
      </dsp:txBody>
      <dsp:txXfrm>
        <a:off x="4142771" y="1279857"/>
        <a:ext cx="2117061" cy="632023"/>
      </dsp:txXfrm>
    </dsp:sp>
    <dsp:sp modelId="{DF27EAD8-544D-CD4F-844F-546B979082FA}">
      <dsp:nvSpPr>
        <dsp:cNvPr id="0" name=""/>
        <dsp:cNvSpPr/>
      </dsp:nvSpPr>
      <dsp:spPr>
        <a:xfrm rot="240000">
          <a:off x="1714356" y="2698981"/>
          <a:ext cx="2182535" cy="70060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solidFill>
            <a:schemeClr val="tx1">
              <a:alpha val="90000"/>
            </a:schemeClr>
          </a:solidFill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/>
              </a:solidFill>
              <a:latin typeface="Century Gothic"/>
              <a:cs typeface="Century Gothic"/>
            </a:rPr>
            <a:t>Vocabulary</a:t>
          </a:r>
          <a:endParaRPr lang="en-US" sz="1500" b="1" kern="1200" dirty="0">
            <a:solidFill>
              <a:schemeClr val="tx1"/>
            </a:solidFill>
            <a:latin typeface="Century Gothic"/>
            <a:cs typeface="Century Gothic"/>
          </a:endParaRPr>
        </a:p>
      </dsp:txBody>
      <dsp:txXfrm>
        <a:off x="1748557" y="2733182"/>
        <a:ext cx="2114133" cy="632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image" Target="../media/image2.png"/><Relationship Id="rId2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96DC7-A98C-5741-AC6A-23632BAC7406}" type="datetimeFigureOut">
              <a:rPr lang="en-US" smtClean="0"/>
              <a:t>5/20/15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6BB00-BBD9-314A-9961-29BE8C647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75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38309199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>
            <a:normAutofit/>
          </a:bodyPr>
          <a:lstStyle/>
          <a:p>
            <a:pPr>
              <a:spcBef>
                <a:spcPct val="0"/>
              </a:spcBef>
            </a:pPr>
            <a:r>
              <a:rPr lang="en-US" b="1" dirty="0" smtClean="0">
                <a:latin typeface="Calibri" charset="0"/>
              </a:rPr>
              <a:t>Slide 18: (3 minutes)</a:t>
            </a:r>
          </a:p>
          <a:p>
            <a:pPr>
              <a:spcBef>
                <a:spcPct val="0"/>
              </a:spcBef>
            </a:pPr>
            <a:endParaRPr lang="en-US" b="1" dirty="0" smtClean="0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US" b="1" dirty="0" smtClean="0">
                <a:latin typeface="Calibri" charset="0"/>
              </a:rPr>
              <a:t>Purpose: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To begin to understand the shifts</a:t>
            </a:r>
            <a:r>
              <a:rPr lang="en-US" baseline="0" dirty="0" smtClean="0">
                <a:latin typeface="Calibri" charset="0"/>
              </a:rPr>
              <a:t> in the organization of the 2012 </a:t>
            </a:r>
            <a:r>
              <a:rPr lang="en-US" dirty="0" smtClean="0">
                <a:latin typeface="Calibri" charset="0"/>
              </a:rPr>
              <a:t>CA ELD Standards.</a:t>
            </a:r>
          </a:p>
          <a:p>
            <a:pPr>
              <a:spcBef>
                <a:spcPct val="0"/>
              </a:spcBef>
            </a:pPr>
            <a:endParaRPr lang="en-US" dirty="0" smtClean="0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US" b="1" dirty="0" smtClean="0">
                <a:latin typeface="Calibri" charset="0"/>
              </a:rPr>
              <a:t>How: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Have participants</a:t>
            </a:r>
            <a:r>
              <a:rPr lang="en-US" baseline="0" dirty="0" smtClean="0">
                <a:latin typeface="Calibri" charset="0"/>
              </a:rPr>
              <a:t> discuss the question in their table groups.  Debrief responses.</a:t>
            </a:r>
            <a:endParaRPr lang="en-US" altLang="ja-JP" dirty="0" smtClean="0">
              <a:latin typeface="Calibri" charset="0"/>
            </a:endParaRPr>
          </a:p>
          <a:p>
            <a:endParaRPr lang="en-US" dirty="0" smtClean="0"/>
          </a:p>
          <a:p>
            <a:r>
              <a:rPr lang="en-US" dirty="0" smtClean="0"/>
              <a:t>Participants</a:t>
            </a:r>
            <a:r>
              <a:rPr lang="en-US" baseline="0" dirty="0" smtClean="0"/>
              <a:t> should identify:</a:t>
            </a:r>
          </a:p>
          <a:p>
            <a:r>
              <a:rPr lang="en-US" baseline="0" dirty="0" smtClean="0"/>
              <a:t>Four Language Domains- Listening, Speaking, Reading &amp; Writing</a:t>
            </a:r>
          </a:p>
          <a:p>
            <a:r>
              <a:rPr lang="en-US" baseline="0" dirty="0" smtClean="0"/>
              <a:t>Grade Spans- K-2 and 3-5</a:t>
            </a:r>
          </a:p>
          <a:p>
            <a:r>
              <a:rPr lang="en-US" baseline="0" dirty="0" smtClean="0"/>
              <a:t>Five ELD Levels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CA077768-21C8-4125-A345-258E48D2EED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461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668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89730" tIns="44865" rIns="89730" bIns="44865"/>
          <a:lstStyle/>
          <a:p>
            <a:pPr lvl="0"/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 lIns="89730" tIns="44865" rIns="89730" bIns="44865"/>
          <a:lstStyle/>
          <a:p>
            <a:pPr lvl="0">
              <a:lnSpc>
                <a:spcPct val="100000"/>
              </a:lnSpc>
              <a:defRPr sz="1800"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425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89730" tIns="44865" rIns="89730" bIns="4486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09" indent="-28573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937" indent="-22858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112" indent="-22858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287" indent="-22858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C929B3C-4C30-2D4F-BCE1-C8CBA40FFBFF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730" tIns="44865" rIns="89730" bIns="4486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09" indent="-28573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937" indent="-22858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112" indent="-22858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287" indent="-22858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1A96422-67A4-4446-A90C-102158983186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730" tIns="44865" rIns="89730" bIns="4486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ct val="79000"/>
            </a:pPr>
            <a:endParaRPr lang="en-US" dirty="0">
              <a:latin typeface="Calibri" charset="0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09" indent="-285734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2937" indent="-228587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112" indent="-228587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287" indent="-228587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A1B035A-0670-5F44-BD6B-8C18F8DE6D2F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730" tIns="44865" rIns="89730" bIns="4486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09" indent="-28573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937" indent="-22858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112" indent="-22858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287" indent="-22858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1A96422-67A4-4446-A90C-102158983186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730" tIns="44865" rIns="89730" bIns="4486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09" indent="-28573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937" indent="-22858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112" indent="-22858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287" indent="-228587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1A96422-67A4-4446-A90C-102158983186}" type="slidenum">
              <a:rPr lang="en-US" sz="1200"/>
              <a:pPr eaLnBrk="1" hangingPunct="1"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2583BEA8-ACB0-463C-99DA-FE0E05E791A3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686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2583BEA8-ACB0-463C-99DA-FE0E05E791A3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44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Click to edit Master subtitle style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Click to edit Master title style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Click to edit Master text styles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Click to edit Master text styles</a:t>
            </a:r>
          </a:p>
          <a:p>
            <a:pPr lvl="1">
              <a:defRPr sz="1800"/>
            </a:pPr>
            <a:r>
              <a:rPr sz="2800"/>
              <a:t>Second level</a:t>
            </a:r>
          </a:p>
          <a:p>
            <a:pPr lvl="2">
              <a:defRPr sz="1800"/>
            </a:pPr>
            <a:r>
              <a:rPr sz="2800"/>
              <a:t>Third level</a:t>
            </a:r>
          </a:p>
          <a:p>
            <a:pPr lvl="3">
              <a:defRPr sz="1800"/>
            </a:pPr>
            <a:r>
              <a:rPr sz="2800"/>
              <a:t>Fourth level</a:t>
            </a:r>
          </a:p>
          <a:p>
            <a:pPr lvl="4">
              <a:defRPr sz="1800"/>
            </a:pPr>
            <a:r>
              <a:rPr sz="2800"/>
              <a:t>Fifth level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Click to edit Master text styles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Click to edit Master title style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Click to edit Master title style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lvl="0">
              <a:defRPr sz="1800"/>
            </a:pPr>
            <a:r>
              <a:rPr sz="1400"/>
              <a:t>Click to edit Master text styles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xStyles>
    <p:titleStyle>
      <a:lvl1pPr algn="ctr" defTabSz="457200">
        <a:defRPr sz="4400">
          <a:latin typeface="Calibri"/>
          <a:ea typeface="Calibri"/>
          <a:cs typeface="Calibri"/>
          <a:sym typeface="Calibri"/>
        </a:defRPr>
      </a:lvl1pPr>
      <a:lvl2pPr algn="ctr" defTabSz="457200">
        <a:defRPr sz="4400">
          <a:latin typeface="Calibri"/>
          <a:ea typeface="Calibri"/>
          <a:cs typeface="Calibri"/>
          <a:sym typeface="Calibri"/>
        </a:defRPr>
      </a:lvl2pPr>
      <a:lvl3pPr algn="ctr" defTabSz="457200">
        <a:defRPr sz="4400">
          <a:latin typeface="Calibri"/>
          <a:ea typeface="Calibri"/>
          <a:cs typeface="Calibri"/>
          <a:sym typeface="Calibri"/>
        </a:defRPr>
      </a:lvl3pPr>
      <a:lvl4pPr algn="ctr" defTabSz="457200">
        <a:defRPr sz="4400">
          <a:latin typeface="Calibri"/>
          <a:ea typeface="Calibri"/>
          <a:cs typeface="Calibri"/>
          <a:sym typeface="Calibri"/>
        </a:defRPr>
      </a:lvl4pPr>
      <a:lvl5pPr algn="ctr" defTabSz="457200">
        <a:defRPr sz="4400">
          <a:latin typeface="Calibri"/>
          <a:ea typeface="Calibri"/>
          <a:cs typeface="Calibri"/>
          <a:sym typeface="Calibri"/>
        </a:defRPr>
      </a:lvl5pPr>
      <a:lvl6pPr algn="ctr" defTabSz="457200">
        <a:defRPr sz="4400">
          <a:latin typeface="Calibri"/>
          <a:ea typeface="Calibri"/>
          <a:cs typeface="Calibri"/>
          <a:sym typeface="Calibri"/>
        </a:defRPr>
      </a:lvl6pPr>
      <a:lvl7pPr algn="ctr" defTabSz="457200">
        <a:defRPr sz="4400">
          <a:latin typeface="Calibri"/>
          <a:ea typeface="Calibri"/>
          <a:cs typeface="Calibri"/>
          <a:sym typeface="Calibri"/>
        </a:defRPr>
      </a:lvl7pPr>
      <a:lvl8pPr algn="ctr" defTabSz="457200">
        <a:defRPr sz="4400">
          <a:latin typeface="Calibri"/>
          <a:ea typeface="Calibri"/>
          <a:cs typeface="Calibri"/>
          <a:sym typeface="Calibri"/>
        </a:defRPr>
      </a:lvl8pPr>
      <a:lvl9pPr algn="ctr" defTabSz="457200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 defTabSz="45720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 defTabSz="45720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 defTabSz="45720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png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5.png"/><Relationship Id="rId14" Type="http://schemas.openxmlformats.org/officeDocument/2006/relationships/oleObject" Target="../embeddings/oleObject5.bin"/><Relationship Id="rId15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.png"/><Relationship Id="rId8" Type="http://schemas.openxmlformats.org/officeDocument/2006/relationships/oleObject" Target="../embeddings/oleObject2.bin"/><Relationship Id="rId9" Type="http://schemas.openxmlformats.org/officeDocument/2006/relationships/image" Target="../media/image3.png"/><Relationship Id="rId10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028" y="4329349"/>
            <a:ext cx="8128000" cy="17526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ESC West Network Meeting</a:t>
            </a:r>
            <a:endParaRPr lang="en-US" sz="800" dirty="0" smtClean="0">
              <a:solidFill>
                <a:schemeClr val="bg2"/>
              </a:solidFill>
            </a:endParaRPr>
          </a:p>
          <a:p>
            <a:r>
              <a:rPr lang="en-US" b="1" i="1" dirty="0" smtClean="0">
                <a:solidFill>
                  <a:schemeClr val="bg2"/>
                </a:solidFill>
              </a:rPr>
              <a:t>Preview of Designated ELD Time Block</a:t>
            </a:r>
          </a:p>
          <a:p>
            <a:r>
              <a:rPr lang="en-US" b="1" i="1" dirty="0" smtClean="0">
                <a:solidFill>
                  <a:schemeClr val="bg2"/>
                </a:solidFill>
              </a:rPr>
              <a:t>– Instructional Approach and Resources –</a:t>
            </a:r>
            <a:endParaRPr lang="en-US" sz="800" b="1" i="1" dirty="0" smtClean="0">
              <a:solidFill>
                <a:schemeClr val="bg2"/>
              </a:solidFill>
            </a:endParaRPr>
          </a:p>
          <a:p>
            <a:r>
              <a:rPr lang="en-US" sz="2800" dirty="0" smtClean="0">
                <a:solidFill>
                  <a:schemeClr val="bg2"/>
                </a:solidFill>
              </a:rPr>
              <a:t>May 20, 2015</a:t>
            </a:r>
            <a:endParaRPr lang="en-US" sz="2800" dirty="0">
              <a:solidFill>
                <a:schemeClr val="bg2"/>
              </a:solidFill>
            </a:endParaRPr>
          </a:p>
        </p:txBody>
      </p:sp>
      <p:pic>
        <p:nvPicPr>
          <p:cNvPr id="4" name="Picture 3" descr="picture 2015-02-17 at 9.41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31" y="429847"/>
            <a:ext cx="4654561" cy="35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68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Box 10"/>
          <p:cNvSpPr txBox="1">
            <a:spLocks noChangeArrowheads="1"/>
          </p:cNvSpPr>
          <p:nvPr/>
        </p:nvSpPr>
        <p:spPr bwMode="auto">
          <a:xfrm>
            <a:off x="269875" y="824119"/>
            <a:ext cx="3854450" cy="585788"/>
          </a:xfrm>
          <a:prstGeom prst="rect">
            <a:avLst/>
          </a:prstGeom>
          <a:noFill/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b="1" dirty="0" smtClean="0"/>
              <a:t>Designated ELD</a:t>
            </a:r>
          </a:p>
        </p:txBody>
      </p:sp>
      <p:pic>
        <p:nvPicPr>
          <p:cNvPr id="19459" name="Picture 1" descr="Designated ELD visua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7" y="1959062"/>
            <a:ext cx="4342800" cy="388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454787" y="818840"/>
            <a:ext cx="4495800" cy="57861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u="sng" dirty="0"/>
              <a:t>PURPOSE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Separate and protected time during the regular school </a:t>
            </a:r>
            <a:r>
              <a:rPr lang="en-US" sz="2000" dirty="0" smtClean="0">
                <a:solidFill>
                  <a:schemeClr val="tx1"/>
                </a:solidFill>
              </a:rPr>
              <a:t>day </a:t>
            </a:r>
            <a:r>
              <a:rPr lang="en-US" sz="1000" dirty="0">
                <a:solidFill>
                  <a:schemeClr val="tx1"/>
                </a:solidFill>
              </a:rPr>
              <a:t>Ch. 2 Pg. 91</a:t>
            </a:r>
          </a:p>
          <a:p>
            <a:pPr>
              <a:defRPr/>
            </a:pPr>
            <a:endParaRPr lang="en-US" sz="10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</a:rPr>
              <a:t>CA ELD Standards are the focal standards that build </a:t>
            </a:r>
            <a:r>
              <a:rPr lang="en-US" sz="2000" b="1" dirty="0">
                <a:solidFill>
                  <a:srgbClr val="FF0000"/>
                </a:solidFill>
              </a:rPr>
              <a:t>into and from </a:t>
            </a:r>
            <a:r>
              <a:rPr lang="en-US" sz="2000" dirty="0">
                <a:solidFill>
                  <a:srgbClr val="FF0000"/>
                </a:solidFill>
              </a:rPr>
              <a:t>content </a:t>
            </a:r>
            <a:r>
              <a:rPr lang="en-US" sz="2000" dirty="0" smtClean="0">
                <a:solidFill>
                  <a:srgbClr val="FF0000"/>
                </a:solidFill>
              </a:rPr>
              <a:t>instruction </a:t>
            </a:r>
            <a:r>
              <a:rPr lang="en-US" sz="1000" dirty="0">
                <a:solidFill>
                  <a:srgbClr val="FF0000"/>
                </a:solidFill>
              </a:rPr>
              <a:t>Ch. 2 Pg. 91</a:t>
            </a:r>
          </a:p>
          <a:p>
            <a:pPr>
              <a:defRPr/>
            </a:pPr>
            <a:endParaRPr lang="en-US" sz="10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Focus on the critical language students need to develop for content </a:t>
            </a:r>
            <a:r>
              <a:rPr lang="en-US" sz="2000" dirty="0" smtClean="0">
                <a:solidFill>
                  <a:schemeClr val="tx1"/>
                </a:solidFill>
              </a:rPr>
              <a:t>learning </a:t>
            </a:r>
            <a:r>
              <a:rPr lang="en-US" sz="1000" dirty="0">
                <a:solidFill>
                  <a:schemeClr val="tx1"/>
                </a:solidFill>
              </a:rPr>
              <a:t>Ch. 2 Pg. 91</a:t>
            </a:r>
          </a:p>
          <a:p>
            <a:pPr>
              <a:defRPr/>
            </a:pPr>
            <a:endParaRPr lang="en-US" sz="10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Engage in a variety of collaborative discussions to build awareness about language and build skills and abilities to use </a:t>
            </a:r>
            <a:r>
              <a:rPr lang="en-US" sz="2000" dirty="0" smtClean="0">
                <a:solidFill>
                  <a:schemeClr val="tx1"/>
                </a:solidFill>
              </a:rPr>
              <a:t>language </a:t>
            </a:r>
            <a:r>
              <a:rPr lang="en-US" sz="1000" dirty="0">
                <a:solidFill>
                  <a:schemeClr val="tx1"/>
                </a:solidFill>
              </a:rPr>
              <a:t>Ch. 2 Pg. </a:t>
            </a:r>
            <a:r>
              <a:rPr lang="en-US" sz="1000" dirty="0" smtClean="0">
                <a:solidFill>
                  <a:schemeClr val="tx1"/>
                </a:solidFill>
              </a:rPr>
              <a:t>91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10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</a:rPr>
              <a:t>Content focus is derived from ELA and other areas of the curriculum, not separate and </a:t>
            </a:r>
            <a:r>
              <a:rPr lang="en-US" sz="2000" dirty="0" smtClean="0">
                <a:solidFill>
                  <a:srgbClr val="FF0000"/>
                </a:solidFill>
              </a:rPr>
              <a:t>isolated </a:t>
            </a:r>
            <a:r>
              <a:rPr lang="en-US" sz="1000" dirty="0" smtClean="0">
                <a:solidFill>
                  <a:srgbClr val="FF0000"/>
                </a:solidFill>
              </a:rPr>
              <a:t>.Ch</a:t>
            </a:r>
            <a:r>
              <a:rPr lang="en-US" sz="1000" dirty="0">
                <a:solidFill>
                  <a:srgbClr val="FF0000"/>
                </a:solidFill>
              </a:rPr>
              <a:t>. 2 </a:t>
            </a:r>
            <a:r>
              <a:rPr lang="en-US" sz="800" dirty="0">
                <a:solidFill>
                  <a:srgbClr val="FF0000"/>
                </a:solidFill>
              </a:rPr>
              <a:t>Pg. 91</a:t>
            </a:r>
          </a:p>
        </p:txBody>
      </p:sp>
    </p:spTree>
    <p:extLst>
      <p:ext uri="{BB962C8B-B14F-4D97-AF65-F5344CB8AC3E}">
        <p14:creationId xmlns:p14="http://schemas.microsoft.com/office/powerpoint/2010/main" val="36554565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5"/>
          <a:stretch/>
        </p:blipFill>
        <p:spPr bwMode="auto">
          <a:xfrm>
            <a:off x="293614" y="1355192"/>
            <a:ext cx="3645148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3614" y="293614"/>
            <a:ext cx="364514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ELA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59279" y="302004"/>
            <a:ext cx="4732351" cy="6025238"/>
            <a:chOff x="4159279" y="302004"/>
            <a:chExt cx="4732351" cy="6025238"/>
          </a:xfrm>
        </p:grpSpPr>
        <p:grpSp>
          <p:nvGrpSpPr>
            <p:cNvPr id="2" name="Group 1"/>
            <p:cNvGrpSpPr/>
            <p:nvPr/>
          </p:nvGrpSpPr>
          <p:grpSpPr>
            <a:xfrm>
              <a:off x="4159279" y="1355192"/>
              <a:ext cx="4732351" cy="4972050"/>
              <a:chOff x="4176756" y="849537"/>
              <a:chExt cx="4732351" cy="4504582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6756" y="849537"/>
                <a:ext cx="2705100" cy="4504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6932" y="1060420"/>
                <a:ext cx="2085975" cy="1875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6932" y="3210885"/>
                <a:ext cx="2162175" cy="1804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59279" y="302004"/>
              <a:ext cx="4243431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Designated ELD </a:t>
              </a: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95457" y="1728132"/>
            <a:ext cx="2807253" cy="2701255"/>
            <a:chOff x="5595457" y="1728132"/>
            <a:chExt cx="2807253" cy="2701255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595457" y="1728132"/>
              <a:ext cx="595618" cy="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937695" y="2306972"/>
              <a:ext cx="553674" cy="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575259" y="4429387"/>
              <a:ext cx="827451" cy="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7" name="Rounded Rectangle 6"/>
          <p:cNvSpPr/>
          <p:nvPr/>
        </p:nvSpPr>
        <p:spPr>
          <a:xfrm>
            <a:off x="4424764" y="2151128"/>
            <a:ext cx="1966562" cy="389251"/>
          </a:xfrm>
          <a:prstGeom prst="roundRect">
            <a:avLst/>
          </a:prstGeom>
          <a:solidFill>
            <a:srgbClr val="FF0000">
              <a:alpha val="12000"/>
            </a:srgbClr>
          </a:solidFill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64379" y="2498153"/>
            <a:ext cx="1951052" cy="759269"/>
          </a:xfrm>
          <a:prstGeom prst="roundRect">
            <a:avLst/>
          </a:prstGeom>
          <a:solidFill>
            <a:srgbClr val="FF0000">
              <a:alpha val="12000"/>
            </a:srgbClr>
          </a:solidFill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864379" y="4576325"/>
            <a:ext cx="1951051" cy="1376799"/>
          </a:xfrm>
          <a:prstGeom prst="roundRect">
            <a:avLst/>
          </a:prstGeom>
          <a:solidFill>
            <a:srgbClr val="FF0000">
              <a:alpha val="12000"/>
            </a:srgbClr>
          </a:solidFill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24420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951"/>
            <a:ext cx="8042275" cy="985802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ELD Standards, Part I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Screen Shot 2014-06-12 at 11.13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5" y="1301151"/>
            <a:ext cx="8398192" cy="5314284"/>
          </a:xfrm>
          <a:prstGeom prst="rect">
            <a:avLst/>
          </a:prstGeom>
          <a:ln>
            <a:solidFill>
              <a:srgbClr val="3F8DE2"/>
            </a:solidFill>
          </a:ln>
        </p:spPr>
      </p:pic>
    </p:spTree>
    <p:extLst>
      <p:ext uri="{BB962C8B-B14F-4D97-AF65-F5344CB8AC3E}">
        <p14:creationId xmlns:p14="http://schemas.microsoft.com/office/powerpoint/2010/main" val="310378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6-12 at 11.13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4" y="1903450"/>
            <a:ext cx="8323515" cy="3425984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951"/>
            <a:ext cx="8042275" cy="879954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ELD Standards, Part II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29776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2015-05-20 at 11.35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10984" cy="689079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5820" y="901425"/>
            <a:ext cx="3277603" cy="717043"/>
          </a:xfrm>
          <a:prstGeom prst="roundRect">
            <a:avLst/>
          </a:prstGeom>
          <a:solidFill>
            <a:srgbClr val="FF0000">
              <a:alpha val="17000"/>
            </a:srgbClr>
          </a:solidFill>
          <a:ln w="38100" cap="flat" cmpd="sng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523423" y="901425"/>
            <a:ext cx="2885913" cy="717043"/>
          </a:xfrm>
          <a:prstGeom prst="roundRect">
            <a:avLst/>
          </a:prstGeom>
          <a:solidFill>
            <a:srgbClr val="FF0000">
              <a:alpha val="17000"/>
            </a:srgbClr>
          </a:solidFill>
          <a:ln w="38100" cap="flat" cmpd="sng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409336" y="901425"/>
            <a:ext cx="2273219" cy="717043"/>
          </a:xfrm>
          <a:prstGeom prst="roundRect">
            <a:avLst/>
          </a:prstGeom>
          <a:solidFill>
            <a:srgbClr val="FF0000">
              <a:alpha val="17000"/>
            </a:srgbClr>
          </a:solidFill>
          <a:ln w="38100" cap="flat" cmpd="sng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73435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4414" y="898942"/>
            <a:ext cx="2980491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Academic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Language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Development</a:t>
            </a: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4" descr="picture 2015-05-13 at 2.08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8" y="3389748"/>
            <a:ext cx="3867082" cy="29313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icture 2015-05-19 at 2.57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0" y="133657"/>
            <a:ext cx="4216397" cy="667305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978307" y="2327155"/>
            <a:ext cx="1761688" cy="1021554"/>
          </a:xfrm>
          <a:prstGeom prst="roundRect">
            <a:avLst/>
          </a:prstGeom>
          <a:solidFill>
            <a:srgbClr val="FF0000">
              <a:alpha val="14000"/>
            </a:srgbClr>
          </a:solidFill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18395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icture 2015-03-25 at 4.06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898071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0976" y="1795506"/>
            <a:ext cx="1569249" cy="369330"/>
          </a:xfrm>
          <a:prstGeom prst="rect">
            <a:avLst/>
          </a:prstGeom>
          <a:solidFill>
            <a:srgbClr val="FFFF00"/>
          </a:solidFill>
          <a:ln w="12700" cap="flat">
            <a:solidFill>
              <a:srgbClr val="FFFF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Negotiate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7222" y="-5940"/>
            <a:ext cx="1569249" cy="369330"/>
          </a:xfrm>
          <a:prstGeom prst="rect">
            <a:avLst/>
          </a:prstGeom>
          <a:solidFill>
            <a:srgbClr val="FFFF00"/>
          </a:solidFill>
          <a:ln w="12700" cap="flat">
            <a:solidFill>
              <a:srgbClr val="FFFF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Create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08462" y="1691874"/>
            <a:ext cx="948451" cy="369330"/>
          </a:xfrm>
          <a:prstGeom prst="rect">
            <a:avLst/>
          </a:prstGeom>
          <a:solidFill>
            <a:srgbClr val="FFFF00"/>
          </a:solidFill>
          <a:ln w="12700" cap="flat">
            <a:solidFill>
              <a:srgbClr val="FFFF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Clarify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7222" y="3491445"/>
            <a:ext cx="1569249" cy="369330"/>
          </a:xfrm>
          <a:prstGeom prst="rect">
            <a:avLst/>
          </a:prstGeom>
          <a:solidFill>
            <a:srgbClr val="FFFF00"/>
          </a:solidFill>
          <a:ln w="12700" cap="flat">
            <a:solidFill>
              <a:srgbClr val="FFFF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Fortify/Support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16530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786" y="1141514"/>
            <a:ext cx="4589756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Direct Instruction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f Linguistic Features</a:t>
            </a: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sym typeface="Calibri"/>
            </a:endParaRPr>
          </a:p>
        </p:txBody>
      </p:sp>
      <p:pic>
        <p:nvPicPr>
          <p:cNvPr id="7" name="Picture 4" descr="picture 2015-05-13 at 2.08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8" y="3389748"/>
            <a:ext cx="3867082" cy="29313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picture 2015-05-19 at 2.57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235" y="58300"/>
            <a:ext cx="3937262" cy="675213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339355" y="2878971"/>
            <a:ext cx="3175627" cy="1021554"/>
          </a:xfrm>
          <a:prstGeom prst="roundRect">
            <a:avLst/>
          </a:prstGeom>
          <a:solidFill>
            <a:srgbClr val="FF0000">
              <a:alpha val="14000"/>
            </a:srgbClr>
          </a:solidFill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651954" y="4820948"/>
            <a:ext cx="2863028" cy="683846"/>
          </a:xfrm>
          <a:prstGeom prst="roundRect">
            <a:avLst/>
          </a:prstGeom>
          <a:solidFill>
            <a:srgbClr val="FF0000">
              <a:alpha val="20000"/>
            </a:srgbClr>
          </a:solidFill>
          <a:ln w="28575" cap="flat" cmpd="sng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6949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5"/>
          <a:stretch/>
        </p:blipFill>
        <p:spPr bwMode="auto">
          <a:xfrm>
            <a:off x="293614" y="1355192"/>
            <a:ext cx="3645148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694264" y="302004"/>
            <a:ext cx="6197366" cy="6025238"/>
            <a:chOff x="2694264" y="302004"/>
            <a:chExt cx="6197366" cy="6025238"/>
          </a:xfrm>
        </p:grpSpPr>
        <p:grpSp>
          <p:nvGrpSpPr>
            <p:cNvPr id="2" name="Group 1"/>
            <p:cNvGrpSpPr/>
            <p:nvPr/>
          </p:nvGrpSpPr>
          <p:grpSpPr>
            <a:xfrm>
              <a:off x="4159279" y="1355192"/>
              <a:ext cx="4732351" cy="4972050"/>
              <a:chOff x="4176756" y="849537"/>
              <a:chExt cx="4732351" cy="4504582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6756" y="849537"/>
                <a:ext cx="2705100" cy="4504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6932" y="1060420"/>
                <a:ext cx="2085975" cy="1875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6932" y="3210885"/>
                <a:ext cx="2162175" cy="1804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2694264" y="302004"/>
              <a:ext cx="4243431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Designated ELD </a:t>
              </a: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95457" y="1728132"/>
            <a:ext cx="2807253" cy="2701255"/>
            <a:chOff x="5595457" y="1728132"/>
            <a:chExt cx="2807253" cy="2701255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595457" y="1728132"/>
              <a:ext cx="595618" cy="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937695" y="2306972"/>
              <a:ext cx="553674" cy="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575259" y="4429387"/>
              <a:ext cx="827451" cy="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31886332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707" y="491176"/>
            <a:ext cx="5799021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Differentiated Instruction,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Wrap Up and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 smtClean="0">
                <a:ln w="28575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innerShdw blurRad="114300">
                    <a:prstClr val="black"/>
                  </a:inn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Next Steps</a:t>
            </a:r>
            <a:endParaRPr kumimoji="0" lang="en-US" sz="4000" b="1" i="0" u="none" strike="noStrike" cap="none" spc="0" normalizeH="0" baseline="0" dirty="0">
              <a:ln w="28575" cmpd="sng">
                <a:solidFill>
                  <a:schemeClr val="tx1"/>
                </a:solidFill>
              </a:ln>
              <a:solidFill>
                <a:srgbClr val="FFFF00"/>
              </a:solidFill>
              <a:effectLst>
                <a:innerShdw blurRad="114300">
                  <a:prstClr val="black"/>
                </a:innerShdw>
              </a:effectLst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4" descr="picture 2015-05-13 at 2.08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349" y="3389748"/>
            <a:ext cx="3867082" cy="29313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picture 2015-05-19 at 12.27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28" y="200268"/>
            <a:ext cx="2999272" cy="65172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75162" y="1186989"/>
            <a:ext cx="2374365" cy="759269"/>
          </a:xfrm>
          <a:prstGeom prst="roundRect">
            <a:avLst/>
          </a:prstGeom>
          <a:solidFill>
            <a:srgbClr val="FF0000">
              <a:alpha val="26000"/>
            </a:srgbClr>
          </a:solidFill>
          <a:ln w="38100" cap="flat" cmpd="sng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06398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What are some of the </a:t>
            </a:r>
            <a:r>
              <a:rPr lang="en-US" sz="3200" b="1" dirty="0" smtClean="0">
                <a:solidFill>
                  <a:srgbClr val="0000FF"/>
                </a:solidFill>
              </a:rPr>
              <a:t>significant differences </a:t>
            </a:r>
            <a:r>
              <a:rPr lang="en-US" sz="3200" b="1" dirty="0" smtClean="0"/>
              <a:t>between our old and new standards?</a:t>
            </a:r>
            <a:endParaRPr lang="en-US" sz="32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4466051" y="1399857"/>
            <a:ext cx="4013973" cy="5035539"/>
            <a:chOff x="4466051" y="1399857"/>
            <a:chExt cx="4013973" cy="5035539"/>
          </a:xfrm>
        </p:grpSpPr>
        <p:pic>
          <p:nvPicPr>
            <p:cNvPr id="7" name="Picture 6" descr="Screen Shot 2014-06-12 at 11.13.20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051" y="2113108"/>
              <a:ext cx="4013973" cy="2539998"/>
            </a:xfrm>
            <a:prstGeom prst="rect">
              <a:avLst/>
            </a:prstGeom>
            <a:ln>
              <a:solidFill>
                <a:srgbClr val="3F8DE2"/>
              </a:solidFill>
            </a:ln>
          </p:spPr>
        </p:pic>
        <p:pic>
          <p:nvPicPr>
            <p:cNvPr id="8" name="Picture 7" descr="Screen Shot 2014-06-12 at 11.13.33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103" y="4766765"/>
              <a:ext cx="3976921" cy="1668631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</p:pic>
        <p:sp>
          <p:nvSpPr>
            <p:cNvPr id="9" name="Content Placeholder 3"/>
            <p:cNvSpPr txBox="1">
              <a:spLocks/>
            </p:cNvSpPr>
            <p:nvPr/>
          </p:nvSpPr>
          <p:spPr>
            <a:xfrm>
              <a:off x="4623615" y="1399857"/>
              <a:ext cx="3810000" cy="5995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normAutofit/>
            </a:bodyPr>
            <a:lstStyle>
              <a:lvl1pPr marL="342900" indent="-342900" defTabSz="457200">
                <a:spcBef>
                  <a:spcPts val="700"/>
                </a:spcBef>
                <a:buSzPct val="100000"/>
                <a:buFont typeface="Arial"/>
                <a:buChar char="•"/>
                <a:defRPr sz="3200">
                  <a:latin typeface="Calibri"/>
                  <a:ea typeface="Calibri"/>
                  <a:cs typeface="Calibri"/>
                  <a:sym typeface="Calibri"/>
                </a:defRPr>
              </a:lvl1pPr>
              <a:lvl2pPr marL="783771" indent="-326571" defTabSz="457200">
                <a:spcBef>
                  <a:spcPts val="700"/>
                </a:spcBef>
                <a:buSzPct val="100000"/>
                <a:buFont typeface="Arial"/>
                <a:buChar char="–"/>
                <a:defRPr sz="3200">
                  <a:latin typeface="Calibri"/>
                  <a:ea typeface="Calibri"/>
                  <a:cs typeface="Calibri"/>
                  <a:sym typeface="Calibri"/>
                </a:defRPr>
              </a:lvl2pPr>
              <a:lvl3pPr marL="1219200" indent="-304800" defTabSz="457200">
                <a:spcBef>
                  <a:spcPts val="700"/>
                </a:spcBef>
                <a:buSzPct val="100000"/>
                <a:buFont typeface="Arial"/>
                <a:buChar char="•"/>
                <a:defRPr sz="3200">
                  <a:latin typeface="Calibri"/>
                  <a:ea typeface="Calibri"/>
                  <a:cs typeface="Calibri"/>
                  <a:sym typeface="Calibri"/>
                </a:defRPr>
              </a:lvl3pPr>
              <a:lvl4pPr marL="1737360" indent="-365760" defTabSz="457200">
                <a:spcBef>
                  <a:spcPts val="700"/>
                </a:spcBef>
                <a:buSzPct val="100000"/>
                <a:buFont typeface="Arial"/>
                <a:buChar char="–"/>
                <a:defRPr sz="3200">
                  <a:latin typeface="Calibri"/>
                  <a:ea typeface="Calibri"/>
                  <a:cs typeface="Calibri"/>
                  <a:sym typeface="Calibri"/>
                </a:defRPr>
              </a:lvl4pPr>
              <a:lvl5pPr marL="2194560" indent="-365760" defTabSz="457200">
                <a:spcBef>
                  <a:spcPts val="700"/>
                </a:spcBef>
                <a:buSzPct val="100000"/>
                <a:buFont typeface="Arial"/>
                <a:buChar char="»"/>
                <a:defRPr sz="3200">
                  <a:latin typeface="Calibri"/>
                  <a:ea typeface="Calibri"/>
                  <a:cs typeface="Calibri"/>
                  <a:sym typeface="Calibri"/>
                </a:defRPr>
              </a:lvl5pPr>
              <a:lvl6pPr marL="2651760" indent="-365760" defTabSz="457200">
                <a:spcBef>
                  <a:spcPts val="700"/>
                </a:spcBef>
                <a:buSzPct val="100000"/>
                <a:buFont typeface="Arial"/>
                <a:buChar char="•"/>
                <a:defRPr sz="3200">
                  <a:latin typeface="Calibri"/>
                  <a:ea typeface="Calibri"/>
                  <a:cs typeface="Calibri"/>
                  <a:sym typeface="Calibri"/>
                </a:defRPr>
              </a:lvl6pPr>
              <a:lvl7pPr marL="3108960" indent="-365760" defTabSz="457200">
                <a:spcBef>
                  <a:spcPts val="700"/>
                </a:spcBef>
                <a:buSzPct val="100000"/>
                <a:buFont typeface="Arial"/>
                <a:buChar char="•"/>
                <a:defRPr sz="3200">
                  <a:latin typeface="Calibri"/>
                  <a:ea typeface="Calibri"/>
                  <a:cs typeface="Calibri"/>
                  <a:sym typeface="Calibri"/>
                </a:defRPr>
              </a:lvl7pPr>
              <a:lvl8pPr marL="3566159" indent="-365759" defTabSz="457200">
                <a:spcBef>
                  <a:spcPts val="700"/>
                </a:spcBef>
                <a:buSzPct val="100000"/>
                <a:buFont typeface="Arial"/>
                <a:buChar char="•"/>
                <a:defRPr sz="3200">
                  <a:latin typeface="Calibri"/>
                  <a:ea typeface="Calibri"/>
                  <a:cs typeface="Calibri"/>
                  <a:sym typeface="Calibri"/>
                </a:defRPr>
              </a:lvl8pPr>
              <a:lvl9pPr marL="4023359" indent="-365759" defTabSz="457200">
                <a:spcBef>
                  <a:spcPts val="700"/>
                </a:spcBef>
                <a:buSzPct val="100000"/>
                <a:buFont typeface="Arial"/>
                <a:buChar char="•"/>
                <a:defRPr sz="3200"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en-US" sz="2800" dirty="0" smtClean="0">
                  <a:solidFill>
                    <a:schemeClr val="tx1"/>
                  </a:solidFill>
                </a:rPr>
                <a:t>2012 CA ELD Standards</a:t>
              </a: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3392" y="1409352"/>
            <a:ext cx="3810000" cy="590097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1999 CA ELD Standards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138069"/>
              </p:ext>
            </p:extLst>
          </p:nvPr>
        </p:nvGraphicFramePr>
        <p:xfrm>
          <a:off x="321988" y="2113108"/>
          <a:ext cx="2998489" cy="1935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Photo Editor Photo" r:id="rId6" imgW="5654530" imgH="3650296" progId="MSPhotoEd.3">
                  <p:embed/>
                </p:oleObj>
              </mc:Choice>
              <mc:Fallback>
                <p:oleObj name="Photo Editor Photo" r:id="rId6" imgW="5654530" imgH="365029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988" y="2113108"/>
                        <a:ext cx="2998489" cy="193519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2661805"/>
              </p:ext>
            </p:extLst>
          </p:nvPr>
        </p:nvGraphicFramePr>
        <p:xfrm>
          <a:off x="495526" y="2226767"/>
          <a:ext cx="2951956" cy="2010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Photo Editor Photo" r:id="rId8" imgW="5585944" imgH="4298052" progId="MSPhotoEd.3">
                  <p:embed/>
                </p:oleObj>
              </mc:Choice>
              <mc:Fallback>
                <p:oleObj name="Photo Editor Photo" r:id="rId8" imgW="5585944" imgH="4298052" progId="MSPhotoEd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526" y="2226767"/>
                        <a:ext cx="2951956" cy="2010914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8782234"/>
              </p:ext>
            </p:extLst>
          </p:nvPr>
        </p:nvGraphicFramePr>
        <p:xfrm>
          <a:off x="679465" y="2377318"/>
          <a:ext cx="2962242" cy="2016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Photo Editor Photo" r:id="rId10" imgW="5700254" imgH="3924640" progId="MSPhotoEd.3">
                  <p:embed/>
                </p:oleObj>
              </mc:Choice>
              <mc:Fallback>
                <p:oleObj name="Photo Editor Photo" r:id="rId10" imgW="5700254" imgH="3924640" progId="MSPhotoEd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465" y="2377318"/>
                        <a:ext cx="2962242" cy="201632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2898461"/>
              </p:ext>
            </p:extLst>
          </p:nvPr>
        </p:nvGraphicFramePr>
        <p:xfrm>
          <a:off x="892816" y="2543179"/>
          <a:ext cx="2933461" cy="2006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Photo Editor Photo" r:id="rId12" imgW="5677392" imgH="4115157" progId="MSPhotoEd.3">
                  <p:embed/>
                </p:oleObj>
              </mc:Choice>
              <mc:Fallback>
                <p:oleObj name="Photo Editor Photo" r:id="rId12" imgW="5677392" imgH="4115157" progId="MSPhotoEd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816" y="2543179"/>
                        <a:ext cx="2933461" cy="200642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3139331"/>
              </p:ext>
            </p:extLst>
          </p:nvPr>
        </p:nvGraphicFramePr>
        <p:xfrm>
          <a:off x="1056989" y="2704072"/>
          <a:ext cx="2936403" cy="2062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Photo Editor Photo" r:id="rId14" imgW="5729524" imgH="4092295" progId="MSPhotoEd.3">
                  <p:embed/>
                </p:oleObj>
              </mc:Choice>
              <mc:Fallback>
                <p:oleObj name="Photo Editor Photo" r:id="rId14" imgW="5729524" imgH="4092295" progId="MSPhotoEd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6989" y="2704072"/>
                        <a:ext cx="2936403" cy="206269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4906" y="4766765"/>
            <a:ext cx="3356446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sym typeface="Calibri"/>
              </a:rPr>
              <a:t>Significant</a:t>
            </a:r>
            <a:r>
              <a:rPr kumimoji="0" lang="en-US" sz="2400" i="0" u="none" strike="noStrike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sym typeface="Calibri"/>
              </a:rPr>
              <a:t> differences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sym typeface="Calibri"/>
              </a:rPr>
              <a:t>in </a:t>
            </a:r>
            <a:r>
              <a:rPr kumimoji="0" lang="en-US" sz="2400" b="1" i="0" u="none" strike="noStrike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sym typeface="Calibri"/>
              </a:rPr>
              <a:t>standards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0000FF"/>
                </a:solidFill>
              </a:rPr>
              <a:t>c</a:t>
            </a:r>
            <a:r>
              <a:rPr lang="en-US" sz="2400" baseline="0" dirty="0" smtClean="0">
                <a:solidFill>
                  <a:srgbClr val="0000FF"/>
                </a:solidFill>
              </a:rPr>
              <a:t>all</a:t>
            </a:r>
            <a:r>
              <a:rPr lang="en-US" sz="2400" dirty="0" smtClean="0">
                <a:solidFill>
                  <a:srgbClr val="0000FF"/>
                </a:solidFill>
              </a:rPr>
              <a:t> for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000FF"/>
                </a:solidFill>
              </a:rPr>
              <a:t>s</a:t>
            </a:r>
            <a:r>
              <a:rPr kumimoji="0" lang="en-US" sz="2400" i="0" u="none" strike="noStrike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sym typeface="Calibri"/>
              </a:rPr>
              <a:t>ignificant</a:t>
            </a:r>
            <a:r>
              <a:rPr kumimoji="0" lang="en-US" sz="2400" i="0" u="none" strike="noStrike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sym typeface="Calibri"/>
              </a:rPr>
              <a:t> differences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sym typeface="Calibri"/>
              </a:rPr>
              <a:t>in </a:t>
            </a:r>
            <a:r>
              <a:rPr kumimoji="0" lang="en-US" sz="2400" b="1" i="0" u="none" strike="noStrike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sym typeface="Calibri"/>
              </a:rPr>
              <a:t>instructional approach</a:t>
            </a:r>
            <a:r>
              <a:rPr kumimoji="0" lang="en-US" sz="2400" i="0" u="none" strike="noStrike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sym typeface="Calibri"/>
              </a:rPr>
              <a:t>.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11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Resources to Support </a:t>
            </a:r>
            <a:br>
              <a:rPr lang="en-US" b="1" dirty="0" smtClean="0"/>
            </a:br>
            <a:r>
              <a:rPr lang="en-US" b="1" dirty="0" smtClean="0"/>
              <a:t>Designated ELD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44584" y="1738922"/>
            <a:ext cx="2657231" cy="1846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solidFill>
                  <a:srgbClr val="000000"/>
                </a:solidFill>
              </a:rPr>
              <a:t>15-Day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solidFill>
                  <a:srgbClr val="000000"/>
                </a:solidFill>
              </a:rPr>
              <a:t>Start Smart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solidFill>
                  <a:srgbClr val="000000"/>
                </a:solidFill>
              </a:rPr>
              <a:t>Lessons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1815" y="1738922"/>
            <a:ext cx="3767016" cy="13542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solidFill>
                  <a:srgbClr val="000000"/>
                </a:solidFill>
              </a:rPr>
              <a:t>Designated ELD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solidFill>
                  <a:srgbClr val="000000"/>
                </a:solidFill>
              </a:rPr>
              <a:t>Sample Lessons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picture 2015-05-19 at 12.52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84" y="3534656"/>
            <a:ext cx="2798836" cy="21802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67754" y="1738922"/>
            <a:ext cx="3767016" cy="19082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solidFill>
                  <a:srgbClr val="000000"/>
                </a:solidFill>
              </a:rPr>
              <a:t>How English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solidFill>
                  <a:srgbClr val="000000"/>
                </a:solidFill>
              </a:rPr>
              <a:t>Works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solidFill>
                  <a:srgbClr val="000000"/>
                </a:solidFill>
              </a:rPr>
              <a:t>Matrices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picture 2015-05-19 at 12.51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70" y="3445674"/>
            <a:ext cx="2111130" cy="3393698"/>
          </a:xfrm>
          <a:prstGeom prst="rect">
            <a:avLst/>
          </a:prstGeom>
        </p:spPr>
      </p:pic>
      <p:pic>
        <p:nvPicPr>
          <p:cNvPr id="10" name="Picture 9" descr="picture 2015-05-19 at 1.05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521" y="3216247"/>
            <a:ext cx="2669694" cy="34131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32521" y="3028462"/>
            <a:ext cx="2669694" cy="3600938"/>
          </a:xfrm>
          <a:prstGeom prst="rect">
            <a:avLst/>
          </a:prstGeom>
          <a:solidFill>
            <a:srgbClr val="FFFFFF">
              <a:alpha val="0"/>
            </a:srgbClr>
          </a:solidFill>
          <a:ln w="28575" cap="flat" cmpd="sng">
            <a:solidFill>
              <a:schemeClr val="tx1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72529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6945"/>
            <a:ext cx="8229600" cy="1508125"/>
          </a:xfrm>
        </p:spPr>
        <p:txBody>
          <a:bodyPr/>
          <a:lstStyle/>
          <a:p>
            <a:r>
              <a:rPr lang="en-US" b="1" dirty="0" smtClean="0"/>
              <a:t>Professional Development Opportunities</a:t>
            </a:r>
            <a:endParaRPr lang="en-US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653602"/>
              </p:ext>
            </p:extLst>
          </p:nvPr>
        </p:nvGraphicFramePr>
        <p:xfrm>
          <a:off x="457200" y="2082434"/>
          <a:ext cx="8091182" cy="241608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045591"/>
                <a:gridCol w="4045591"/>
              </a:tblGrid>
              <a:tr h="76702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What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Who</a:t>
                      </a:r>
                      <a:endParaRPr lang="en-US" sz="3600" dirty="0"/>
                    </a:p>
                  </a:txBody>
                  <a:tcPr/>
                </a:tc>
              </a:tr>
              <a:tr h="8261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Summer </a:t>
                      </a:r>
                    </a:p>
                    <a:p>
                      <a:pPr algn="ctr"/>
                      <a:r>
                        <a:rPr lang="en-US" sz="2400" dirty="0" smtClean="0"/>
                        <a:t>Master</a:t>
                      </a:r>
                      <a:r>
                        <a:rPr lang="en-US" sz="2400" baseline="0" dirty="0" smtClean="0"/>
                        <a:t> Plan Institute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EL </a:t>
                      </a:r>
                    </a:p>
                    <a:p>
                      <a:pPr algn="ctr"/>
                      <a:r>
                        <a:rPr lang="en-US" sz="2400" dirty="0" smtClean="0"/>
                        <a:t>Designees</a:t>
                      </a:r>
                      <a:endParaRPr lang="en-US" sz="2400" dirty="0"/>
                    </a:p>
                  </a:txBody>
                  <a:tcPr/>
                </a:tc>
              </a:tr>
              <a:tr h="64223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MMED Summer</a:t>
                      </a:r>
                      <a:r>
                        <a:rPr lang="en-US" sz="2400" baseline="0" dirty="0" smtClean="0"/>
                        <a:t> 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ELD PD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Teachers of </a:t>
                      </a:r>
                    </a:p>
                    <a:p>
                      <a:pPr algn="ctr"/>
                      <a:r>
                        <a:rPr lang="en-US" sz="2400" dirty="0" smtClean="0"/>
                        <a:t>English</a:t>
                      </a:r>
                      <a:r>
                        <a:rPr lang="en-US" sz="2400" baseline="0" dirty="0" smtClean="0"/>
                        <a:t> Learners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6946" y="4888170"/>
            <a:ext cx="8914244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i="1" u="none" strike="noStrike" cap="none" spc="0" normalizeH="0" baseline="0" dirty="0" smtClean="0">
                <a:ln>
                  <a:noFill/>
                </a:ln>
                <a:solidFill>
                  <a:srgbClr val="376092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Thank you for sending your EL Designees and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i="1" u="none" strike="noStrike" cap="none" spc="0" normalizeH="0" baseline="0" dirty="0" smtClean="0">
                <a:ln>
                  <a:noFill/>
                </a:ln>
                <a:solidFill>
                  <a:srgbClr val="376092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your teachers of English learners to these </a:t>
            </a:r>
            <a:r>
              <a:rPr kumimoji="0" lang="en-US" sz="2800" i="1" u="none" strike="noStrike" cap="none" spc="0" normalizeH="0" baseline="0" dirty="0" err="1" smtClean="0">
                <a:ln>
                  <a:noFill/>
                </a:ln>
                <a:solidFill>
                  <a:srgbClr val="376092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p.d</a:t>
            </a:r>
            <a:r>
              <a:rPr kumimoji="0" lang="en-US" sz="2800" i="1" u="none" strike="noStrike" cap="none" spc="0" normalizeH="0" baseline="0" dirty="0" smtClean="0">
                <a:ln>
                  <a:noFill/>
                </a:ln>
                <a:solidFill>
                  <a:srgbClr val="376092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. opportunities.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i="1" dirty="0" smtClean="0">
                <a:solidFill>
                  <a:srgbClr val="376092"/>
                </a:solidFill>
              </a:rPr>
              <a:t>Remember you can now send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i="1" dirty="0" smtClean="0">
                <a:solidFill>
                  <a:srgbClr val="376092"/>
                </a:solidFill>
              </a:rPr>
              <a:t>more than 2 teachers to the ELD PD</a:t>
            </a:r>
            <a:r>
              <a:rPr lang="en-US" sz="2800" i="1" dirty="0" smtClean="0">
                <a:solidFill>
                  <a:srgbClr val="376092"/>
                </a:solidFill>
              </a:rPr>
              <a:t>.</a:t>
            </a:r>
            <a:endParaRPr kumimoji="0" lang="en-US" sz="2800" i="1" u="none" strike="noStrike" cap="none" spc="0" normalizeH="0" baseline="0" dirty="0">
              <a:ln>
                <a:noFill/>
              </a:ln>
              <a:solidFill>
                <a:srgbClr val="376092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67764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1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500" y="269875"/>
            <a:ext cx="8685214" cy="6245225"/>
          </a:xfrm>
          <a:prstGeom prst="rect">
            <a:avLst/>
          </a:prstGeom>
          <a:ln w="127000" cap="sq">
            <a:solidFill>
              <a:srgbClr val="2C7C9F"/>
            </a:solidFill>
            <a:miter/>
          </a:ln>
        </p:spPr>
      </p:pic>
    </p:spTree>
    <p:extLst>
      <p:ext uri="{BB962C8B-B14F-4D97-AF65-F5344CB8AC3E}">
        <p14:creationId xmlns:p14="http://schemas.microsoft.com/office/powerpoint/2010/main" val="13020217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7451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ESC West K-12</a:t>
            </a:r>
            <a:br>
              <a:rPr lang="en-US" dirty="0" smtClean="0"/>
            </a:br>
            <a:r>
              <a:rPr lang="en-US" dirty="0" smtClean="0"/>
              <a:t>CELDT Annual Change</a:t>
            </a:r>
            <a:br>
              <a:rPr lang="en-US" dirty="0" smtClean="0"/>
            </a:br>
            <a:r>
              <a:rPr lang="en-US" dirty="0" smtClean="0"/>
              <a:t>AMAO 1</a:t>
            </a:r>
            <a:endParaRPr lang="en-US" dirty="0"/>
          </a:p>
        </p:txBody>
      </p:sp>
      <p:pic>
        <p:nvPicPr>
          <p:cNvPr id="3" name="Picture 2" descr="picture 2015-05-19 at 11.58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2108200"/>
            <a:ext cx="5803900" cy="41529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064000" y="3008923"/>
            <a:ext cx="742462" cy="3067539"/>
          </a:xfrm>
          <a:prstGeom prst="roundRect">
            <a:avLst/>
          </a:prstGeom>
          <a:solidFill>
            <a:srgbClr val="008000">
              <a:alpha val="13000"/>
            </a:srgbClr>
          </a:solidFill>
          <a:ln w="25400" cap="flat">
            <a:solidFill>
              <a:srgbClr val="008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06461" y="3008923"/>
            <a:ext cx="1602153" cy="3067539"/>
          </a:xfrm>
          <a:prstGeom prst="roundRect">
            <a:avLst/>
          </a:prstGeom>
          <a:solidFill>
            <a:srgbClr val="FF0000">
              <a:alpha val="13000"/>
            </a:srgbClr>
          </a:solidFill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 rot="20226472">
            <a:off x="5789377" y="1059197"/>
            <a:ext cx="3356446" cy="1200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0000FF"/>
                </a:solidFill>
              </a:rPr>
              <a:t>We have a n</a:t>
            </a:r>
            <a:r>
              <a:rPr kumimoji="0" lang="en-US" sz="2400" i="0" u="none" strike="noStrike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sym typeface="Calibri"/>
              </a:rPr>
              <a:t>eed for a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000FF"/>
                </a:solidFill>
              </a:rPr>
              <a:t>s</a:t>
            </a:r>
            <a:r>
              <a:rPr kumimoji="0" lang="en-US" sz="2400" i="0" u="none" strike="noStrike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sym typeface="Calibri"/>
              </a:rPr>
              <a:t>ignificant</a:t>
            </a:r>
            <a:r>
              <a:rPr kumimoji="0" lang="en-US" sz="2400" i="0" u="none" strike="noStrike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sym typeface="Calibri"/>
              </a:rPr>
              <a:t> difference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sym typeface="Calibri"/>
              </a:rPr>
              <a:t>in </a:t>
            </a:r>
            <a:r>
              <a:rPr kumimoji="0" lang="en-US" sz="2400" b="1" i="0" u="none" strike="noStrike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sym typeface="Calibri"/>
              </a:rPr>
              <a:t>instructional approach</a:t>
            </a:r>
            <a:r>
              <a:rPr kumimoji="0" lang="en-US" sz="2400" i="0" u="none" strike="noStrike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sym typeface="Calibri"/>
              </a:rPr>
              <a:t>.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65054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omp ELD 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1419225"/>
            <a:ext cx="5895975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1" descr="Designated ELD visual w Titl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177800"/>
            <a:ext cx="3109913" cy="32908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19367311" flipV="1">
            <a:off x="3371850" y="3117850"/>
            <a:ext cx="3068638" cy="177800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411" name="Picture 2" descr="Integrated ELD visual w title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3603625"/>
            <a:ext cx="3109913" cy="32543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 rot="1006015">
            <a:off x="3603625" y="4781550"/>
            <a:ext cx="2822575" cy="225425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4" name="Title 1"/>
          <p:cNvSpPr>
            <a:spLocks noGrp="1"/>
          </p:cNvSpPr>
          <p:nvPr>
            <p:ph type="title"/>
          </p:nvPr>
        </p:nvSpPr>
        <p:spPr>
          <a:xfrm>
            <a:off x="277813" y="420688"/>
            <a:ext cx="4683125" cy="865187"/>
          </a:xfrm>
          <a:noFill/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latin typeface="Calibri" charset="0"/>
              </a:rPr>
              <a:t>Comprehensive ELD</a:t>
            </a:r>
          </a:p>
        </p:txBody>
      </p:sp>
      <p:sp>
        <p:nvSpPr>
          <p:cNvPr id="8" name="Isosceles Triangle 7"/>
          <p:cNvSpPr/>
          <p:nvPr/>
        </p:nvSpPr>
        <p:spPr>
          <a:xfrm rot="10800000">
            <a:off x="1587500" y="3876675"/>
            <a:ext cx="2689225" cy="2125663"/>
          </a:xfrm>
          <a:prstGeom prst="triangle">
            <a:avLst>
              <a:gd name="adj" fmla="val 50621"/>
            </a:avLst>
          </a:prstGeom>
          <a:noFill/>
          <a:ln w="666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279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Box 10"/>
          <p:cNvSpPr txBox="1">
            <a:spLocks noChangeArrowheads="1"/>
          </p:cNvSpPr>
          <p:nvPr/>
        </p:nvSpPr>
        <p:spPr bwMode="auto">
          <a:xfrm>
            <a:off x="630602" y="176988"/>
            <a:ext cx="3854450" cy="585788"/>
          </a:xfrm>
          <a:prstGeom prst="rect">
            <a:avLst/>
          </a:prstGeom>
          <a:noFill/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b="1" dirty="0" smtClean="0"/>
              <a:t>Designated ELD</a:t>
            </a:r>
          </a:p>
        </p:txBody>
      </p:sp>
      <p:pic>
        <p:nvPicPr>
          <p:cNvPr id="19459" name="Picture 1" descr="Designated ELD visua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90" y="843327"/>
            <a:ext cx="4323609" cy="386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983760" y="148471"/>
            <a:ext cx="3900182" cy="67095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u="sng" dirty="0"/>
              <a:t>PURPOSE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</a:rPr>
              <a:t>Separate and protected time during the regular school </a:t>
            </a:r>
            <a:r>
              <a:rPr lang="en-US" sz="2000" dirty="0" smtClean="0">
                <a:solidFill>
                  <a:srgbClr val="FF0000"/>
                </a:solidFill>
              </a:rPr>
              <a:t>day </a:t>
            </a:r>
            <a:r>
              <a:rPr lang="en-US" sz="1000" dirty="0">
                <a:solidFill>
                  <a:schemeClr val="tx1"/>
                </a:solidFill>
              </a:rPr>
              <a:t>Ch. 2 Pg. 91</a:t>
            </a:r>
          </a:p>
          <a:p>
            <a:pPr>
              <a:defRPr/>
            </a:pPr>
            <a:endParaRPr lang="en-US" sz="10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CA ELD Standards are the focal standards that build </a:t>
            </a:r>
            <a:r>
              <a:rPr lang="en-US" sz="2000" b="1" dirty="0">
                <a:solidFill>
                  <a:schemeClr val="tx1"/>
                </a:solidFill>
              </a:rPr>
              <a:t>into and from </a:t>
            </a:r>
            <a:r>
              <a:rPr lang="en-US" sz="2000" dirty="0">
                <a:solidFill>
                  <a:schemeClr val="tx1"/>
                </a:solidFill>
              </a:rPr>
              <a:t>content </a:t>
            </a:r>
            <a:r>
              <a:rPr lang="en-US" sz="2000" dirty="0" smtClean="0">
                <a:solidFill>
                  <a:schemeClr val="tx1"/>
                </a:solidFill>
              </a:rPr>
              <a:t>instruction </a:t>
            </a:r>
            <a:r>
              <a:rPr lang="en-US" sz="1000" dirty="0">
                <a:solidFill>
                  <a:schemeClr val="tx1"/>
                </a:solidFill>
              </a:rPr>
              <a:t>Ch. 2 Pg. 91</a:t>
            </a:r>
          </a:p>
          <a:p>
            <a:pPr>
              <a:defRPr/>
            </a:pPr>
            <a:endParaRPr lang="en-US" sz="10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Focus on the critical language students need to develop for content </a:t>
            </a:r>
            <a:r>
              <a:rPr lang="en-US" sz="2000" dirty="0" smtClean="0">
                <a:solidFill>
                  <a:schemeClr val="tx1"/>
                </a:solidFill>
              </a:rPr>
              <a:t>learning </a:t>
            </a:r>
            <a:r>
              <a:rPr lang="en-US" sz="1000" dirty="0">
                <a:solidFill>
                  <a:schemeClr val="tx1"/>
                </a:solidFill>
              </a:rPr>
              <a:t>Ch. 2 Pg. 91</a:t>
            </a:r>
          </a:p>
          <a:p>
            <a:pPr>
              <a:defRPr/>
            </a:pPr>
            <a:endParaRPr lang="en-US" sz="10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Engage in a variety of collaborative discussions to build awareness about language and build skills and abilities to use </a:t>
            </a:r>
            <a:r>
              <a:rPr lang="en-US" sz="2000" dirty="0" smtClean="0">
                <a:solidFill>
                  <a:schemeClr val="tx1"/>
                </a:solidFill>
              </a:rPr>
              <a:t>language </a:t>
            </a:r>
            <a:r>
              <a:rPr lang="en-US" sz="1000" dirty="0">
                <a:solidFill>
                  <a:schemeClr val="tx1"/>
                </a:solidFill>
              </a:rPr>
              <a:t>Ch. 2 Pg. </a:t>
            </a:r>
            <a:r>
              <a:rPr lang="en-US" sz="1000" dirty="0" smtClean="0">
                <a:solidFill>
                  <a:schemeClr val="tx1"/>
                </a:solidFill>
              </a:rPr>
              <a:t>91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10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Content focus is derived from ELA and other areas of the curriculum, not separate and </a:t>
            </a:r>
            <a:r>
              <a:rPr lang="en-US" sz="2000" dirty="0" smtClean="0">
                <a:solidFill>
                  <a:schemeClr val="tx1"/>
                </a:solidFill>
              </a:rPr>
              <a:t>isolated </a:t>
            </a:r>
            <a:r>
              <a:rPr lang="en-US" sz="1000" dirty="0" smtClean="0">
                <a:solidFill>
                  <a:schemeClr val="tx1"/>
                </a:solidFill>
              </a:rPr>
              <a:t>.Ch</a:t>
            </a:r>
            <a:r>
              <a:rPr lang="en-US" sz="1000" dirty="0">
                <a:solidFill>
                  <a:schemeClr val="tx1"/>
                </a:solidFill>
              </a:rPr>
              <a:t>. 2 </a:t>
            </a:r>
            <a:r>
              <a:rPr lang="en-US" sz="800" dirty="0">
                <a:solidFill>
                  <a:schemeClr val="tx1"/>
                </a:solidFill>
              </a:rPr>
              <a:t>Pg. 91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800" y="4764947"/>
            <a:ext cx="4366564" cy="193899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OUTCOME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ELs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learn about how English works for successful participation in academic tasks across content areas through use of discourse practices, grammatical structures, and vocabulary.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Ch. 2 pg. 91</a:t>
            </a:r>
          </a:p>
        </p:txBody>
      </p:sp>
    </p:spTree>
    <p:extLst>
      <p:ext uri="{BB962C8B-B14F-4D97-AF65-F5344CB8AC3E}">
        <p14:creationId xmlns:p14="http://schemas.microsoft.com/office/powerpoint/2010/main" val="23364544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3"/>
          <p:cNvSpPr>
            <a:spLocks noGrp="1"/>
          </p:cNvSpPr>
          <p:nvPr>
            <p:ph type="title"/>
          </p:nvPr>
        </p:nvSpPr>
        <p:spPr>
          <a:xfrm>
            <a:off x="177800" y="266700"/>
            <a:ext cx="8737600" cy="952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>
                <a:latin typeface="Century Gothic" charset="0"/>
                <a:cs typeface="Century Gothic" charset="0"/>
              </a:rPr>
              <a:t>The Big Shift: </a:t>
            </a:r>
            <a:br>
              <a:rPr lang="en-US" sz="3600" b="1">
                <a:latin typeface="Century Gothic" charset="0"/>
                <a:cs typeface="Century Gothic" charset="0"/>
              </a:rPr>
            </a:br>
            <a:r>
              <a:rPr lang="en-US" sz="3600" b="1">
                <a:latin typeface="Century Gothic" charset="0"/>
                <a:cs typeface="Century Gothic" charset="0"/>
              </a:rPr>
              <a:t>Defining Academic English Language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76676658"/>
              </p:ext>
            </p:extLst>
          </p:nvPr>
        </p:nvGraphicFramePr>
        <p:xfrm>
          <a:off x="625474" y="1744134"/>
          <a:ext cx="7993593" cy="4538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02287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Box 10"/>
          <p:cNvSpPr txBox="1">
            <a:spLocks noChangeArrowheads="1"/>
          </p:cNvSpPr>
          <p:nvPr/>
        </p:nvSpPr>
        <p:spPr bwMode="auto">
          <a:xfrm>
            <a:off x="476891" y="566853"/>
            <a:ext cx="3854450" cy="585788"/>
          </a:xfrm>
          <a:prstGeom prst="rect">
            <a:avLst/>
          </a:prstGeom>
          <a:noFill/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b="1" dirty="0" smtClean="0"/>
              <a:t>Designated ELD</a:t>
            </a:r>
          </a:p>
        </p:txBody>
      </p:sp>
      <p:pic>
        <p:nvPicPr>
          <p:cNvPr id="19459" name="Picture 1" descr="Designated ELD visua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1" y="1860747"/>
            <a:ext cx="4520789" cy="403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20789" y="499508"/>
            <a:ext cx="4495800" cy="594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u="sng" dirty="0"/>
              <a:t>PURPOSE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Separate and protected time during the regular school </a:t>
            </a:r>
            <a:r>
              <a:rPr lang="en-US" sz="2000" dirty="0" smtClean="0">
                <a:solidFill>
                  <a:schemeClr val="tx1"/>
                </a:solidFill>
              </a:rPr>
              <a:t>day </a:t>
            </a:r>
            <a:r>
              <a:rPr lang="en-US" sz="1000" dirty="0">
                <a:solidFill>
                  <a:schemeClr val="tx1"/>
                </a:solidFill>
              </a:rPr>
              <a:t>Ch. 2 Pg. 91</a:t>
            </a:r>
          </a:p>
          <a:p>
            <a:pPr>
              <a:defRPr/>
            </a:pPr>
            <a:endParaRPr lang="en-US" sz="10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CA ELD Standards are the focal standards that build </a:t>
            </a:r>
            <a:r>
              <a:rPr lang="en-US" sz="2000" b="1" dirty="0">
                <a:solidFill>
                  <a:schemeClr val="tx1"/>
                </a:solidFill>
              </a:rPr>
              <a:t>into and from </a:t>
            </a:r>
            <a:r>
              <a:rPr lang="en-US" sz="2000" dirty="0">
                <a:solidFill>
                  <a:schemeClr val="tx1"/>
                </a:solidFill>
              </a:rPr>
              <a:t>content </a:t>
            </a:r>
            <a:r>
              <a:rPr lang="en-US" sz="2000" dirty="0" smtClean="0">
                <a:solidFill>
                  <a:schemeClr val="tx1"/>
                </a:solidFill>
              </a:rPr>
              <a:t>instruction </a:t>
            </a:r>
            <a:r>
              <a:rPr lang="en-US" sz="1000" dirty="0">
                <a:solidFill>
                  <a:schemeClr val="tx1"/>
                </a:solidFill>
              </a:rPr>
              <a:t>Ch. 2 Pg. 91</a:t>
            </a:r>
          </a:p>
          <a:p>
            <a:pPr>
              <a:defRPr/>
            </a:pPr>
            <a:endParaRPr lang="en-US" sz="10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</a:rPr>
              <a:t>Focus on the </a:t>
            </a:r>
            <a:r>
              <a:rPr lang="en-US" sz="2000" b="1" dirty="0">
                <a:solidFill>
                  <a:srgbClr val="FF0000"/>
                </a:solidFill>
              </a:rPr>
              <a:t>critical language </a:t>
            </a:r>
            <a:r>
              <a:rPr lang="en-US" sz="2000" dirty="0">
                <a:solidFill>
                  <a:srgbClr val="FF0000"/>
                </a:solidFill>
              </a:rPr>
              <a:t>students need to develop for content </a:t>
            </a:r>
            <a:r>
              <a:rPr lang="en-US" sz="2000" dirty="0" smtClean="0">
                <a:solidFill>
                  <a:srgbClr val="FF0000"/>
                </a:solidFill>
              </a:rPr>
              <a:t>learning </a:t>
            </a:r>
            <a:r>
              <a:rPr lang="en-US" sz="1000" dirty="0">
                <a:solidFill>
                  <a:srgbClr val="FF0000"/>
                </a:solidFill>
              </a:rPr>
              <a:t>Ch. 2 Pg. 91</a:t>
            </a:r>
          </a:p>
          <a:p>
            <a:pPr>
              <a:defRPr/>
            </a:pPr>
            <a:endParaRPr lang="en-US" sz="1000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</a:rPr>
              <a:t>Engage in a variety of collaborative discussions to </a:t>
            </a:r>
            <a:r>
              <a:rPr lang="en-US" sz="2000" b="1" dirty="0">
                <a:solidFill>
                  <a:srgbClr val="FF0000"/>
                </a:solidFill>
              </a:rPr>
              <a:t>build awareness about language </a:t>
            </a:r>
            <a:r>
              <a:rPr lang="en-US" sz="2000" dirty="0">
                <a:solidFill>
                  <a:srgbClr val="FF0000"/>
                </a:solidFill>
              </a:rPr>
              <a:t>and</a:t>
            </a:r>
            <a:r>
              <a:rPr lang="en-US" sz="2000" b="1" dirty="0">
                <a:solidFill>
                  <a:srgbClr val="FF0000"/>
                </a:solidFill>
              </a:rPr>
              <a:t> build skills and abilities to use </a:t>
            </a:r>
            <a:r>
              <a:rPr lang="en-US" sz="2000" b="1" dirty="0" smtClean="0">
                <a:solidFill>
                  <a:srgbClr val="FF0000"/>
                </a:solidFill>
              </a:rPr>
              <a:t>language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1000" dirty="0">
                <a:solidFill>
                  <a:srgbClr val="FF0000"/>
                </a:solidFill>
              </a:rPr>
              <a:t>Ch. 2 Pg. </a:t>
            </a:r>
            <a:r>
              <a:rPr lang="en-US" sz="1000" dirty="0" smtClean="0">
                <a:solidFill>
                  <a:srgbClr val="FF0000"/>
                </a:solidFill>
              </a:rPr>
              <a:t>91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1000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Content focus is derived from ELA and other areas of the curriculum, not separate and </a:t>
            </a:r>
            <a:r>
              <a:rPr lang="en-US" sz="2000" dirty="0" smtClean="0">
                <a:solidFill>
                  <a:schemeClr val="tx1"/>
                </a:solidFill>
              </a:rPr>
              <a:t>isolated </a:t>
            </a:r>
            <a:r>
              <a:rPr lang="en-US" sz="1000" dirty="0" smtClean="0">
                <a:solidFill>
                  <a:schemeClr val="tx1"/>
                </a:solidFill>
              </a:rPr>
              <a:t>.Ch</a:t>
            </a:r>
            <a:r>
              <a:rPr lang="en-US" sz="1000" dirty="0">
                <a:solidFill>
                  <a:schemeClr val="tx1"/>
                </a:solidFill>
              </a:rPr>
              <a:t>. 2 </a:t>
            </a:r>
            <a:r>
              <a:rPr lang="en-US" sz="800" dirty="0">
                <a:solidFill>
                  <a:schemeClr val="tx1"/>
                </a:solidFill>
              </a:rPr>
              <a:t>Pg. 91</a:t>
            </a:r>
          </a:p>
        </p:txBody>
      </p:sp>
    </p:spTree>
    <p:extLst>
      <p:ext uri="{BB962C8B-B14F-4D97-AF65-F5344CB8AC3E}">
        <p14:creationId xmlns:p14="http://schemas.microsoft.com/office/powerpoint/2010/main" val="40256968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The Metaphor of a Painting</a:t>
            </a:r>
          </a:p>
        </p:txBody>
      </p:sp>
      <p:sp>
        <p:nvSpPr>
          <p:cNvPr id="134" name="Shape 134"/>
          <p:cNvSpPr/>
          <p:nvPr/>
        </p:nvSpPr>
        <p:spPr>
          <a:xfrm>
            <a:off x="711200" y="5778787"/>
            <a:ext cx="4218742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RF:  Can be thought of as</a:t>
            </a:r>
          </a:p>
        </p:txBody>
      </p:sp>
      <p:sp>
        <p:nvSpPr>
          <p:cNvPr id="135" name="Shape 135"/>
          <p:cNvSpPr/>
          <p:nvPr/>
        </p:nvSpPr>
        <p:spPr>
          <a:xfrm>
            <a:off x="203200" y="3581400"/>
            <a:ext cx="2311401" cy="0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3556000" y="3581400"/>
            <a:ext cx="2311401" cy="0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6800850" y="3606800"/>
            <a:ext cx="2311401" cy="0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8" name="Shape 138"/>
          <p:cNvSpPr/>
          <p:nvPr/>
        </p:nvSpPr>
        <p:spPr>
          <a:xfrm flipV="1">
            <a:off x="2540000" y="3047999"/>
            <a:ext cx="520701" cy="533401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9" name="Shape 139"/>
          <p:cNvSpPr/>
          <p:nvPr/>
        </p:nvSpPr>
        <p:spPr>
          <a:xfrm flipH="1" flipV="1">
            <a:off x="3060699" y="3047999"/>
            <a:ext cx="495301" cy="533401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40" name="Shape 140"/>
          <p:cNvSpPr/>
          <p:nvPr/>
        </p:nvSpPr>
        <p:spPr>
          <a:xfrm flipV="1">
            <a:off x="5784850" y="3073399"/>
            <a:ext cx="520701" cy="533401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41" name="Shape 141"/>
          <p:cNvSpPr/>
          <p:nvPr/>
        </p:nvSpPr>
        <p:spPr>
          <a:xfrm flipH="1" flipV="1">
            <a:off x="6305549" y="3073399"/>
            <a:ext cx="495301" cy="533401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634999" y="2837189"/>
            <a:ext cx="1058427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/>
            </a:lvl1pPr>
          </a:lstStyle>
          <a:p>
            <a:pPr lvl="0">
              <a:defRPr sz="1800" b="0"/>
            </a:pPr>
            <a:r>
              <a:rPr sz="2800" b="1"/>
              <a:t>Words</a:t>
            </a:r>
          </a:p>
        </p:txBody>
      </p:sp>
      <p:sp>
        <p:nvSpPr>
          <p:cNvPr id="143" name="Shape 143"/>
          <p:cNvSpPr/>
          <p:nvPr/>
        </p:nvSpPr>
        <p:spPr>
          <a:xfrm>
            <a:off x="711199" y="3860799"/>
            <a:ext cx="860139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/>
            </a:lvl1pPr>
          </a:lstStyle>
          <a:p>
            <a:pPr lvl="0">
              <a:defRPr sz="1800" b="0"/>
            </a:pPr>
            <a:r>
              <a:rPr sz="2800" b="1" dirty="0"/>
              <a:t>Paint</a:t>
            </a:r>
          </a:p>
        </p:txBody>
      </p:sp>
      <p:sp>
        <p:nvSpPr>
          <p:cNvPr id="144" name="Shape 144"/>
          <p:cNvSpPr/>
          <p:nvPr/>
        </p:nvSpPr>
        <p:spPr>
          <a:xfrm>
            <a:off x="3982565" y="2854979"/>
            <a:ext cx="1597209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/>
            </a:lvl1pPr>
          </a:lstStyle>
          <a:p>
            <a:pPr lvl="0">
              <a:defRPr sz="1800" b="0"/>
            </a:pPr>
            <a:r>
              <a:rPr sz="2800" b="1"/>
              <a:t>Sentences</a:t>
            </a:r>
          </a:p>
        </p:txBody>
      </p:sp>
      <p:sp>
        <p:nvSpPr>
          <p:cNvPr id="145" name="Shape 145"/>
          <p:cNvSpPr/>
          <p:nvPr/>
        </p:nvSpPr>
        <p:spPr>
          <a:xfrm>
            <a:off x="7213600" y="2872769"/>
            <a:ext cx="1397010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/>
            </a:lvl1pPr>
          </a:lstStyle>
          <a:p>
            <a:pPr lvl="0">
              <a:defRPr sz="1800" b="0"/>
            </a:pPr>
            <a:r>
              <a:rPr sz="2800" b="1"/>
              <a:t>Message</a:t>
            </a:r>
          </a:p>
        </p:txBody>
      </p:sp>
      <p:sp>
        <p:nvSpPr>
          <p:cNvPr id="146" name="Shape 146"/>
          <p:cNvSpPr/>
          <p:nvPr/>
        </p:nvSpPr>
        <p:spPr>
          <a:xfrm>
            <a:off x="3832402" y="3860800"/>
            <a:ext cx="1861479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sz="2800" b="1"/>
              <a:t>Forming of </a:t>
            </a:r>
          </a:p>
          <a:p>
            <a:pPr lvl="0" algn="ctr"/>
            <a:r>
              <a:rPr sz="2800" b="1"/>
              <a:t>Figures</a:t>
            </a:r>
          </a:p>
        </p:txBody>
      </p:sp>
      <p:sp>
        <p:nvSpPr>
          <p:cNvPr id="147" name="Shape 147"/>
          <p:cNvSpPr/>
          <p:nvPr/>
        </p:nvSpPr>
        <p:spPr>
          <a:xfrm>
            <a:off x="7213600" y="3860799"/>
            <a:ext cx="1306895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/>
            </a:lvl1pPr>
          </a:lstStyle>
          <a:p>
            <a:pPr lvl="0">
              <a:defRPr sz="1800" b="0"/>
            </a:pPr>
            <a:r>
              <a:rPr sz="2800" b="1"/>
              <a:t>Painting</a:t>
            </a:r>
          </a:p>
        </p:txBody>
      </p:sp>
      <p:pic>
        <p:nvPicPr>
          <p:cNvPr id="17" name="image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13600" y="4396740"/>
            <a:ext cx="1227138" cy="1382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1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0572" y="4770070"/>
            <a:ext cx="868363" cy="110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1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1200" y="4396740"/>
            <a:ext cx="771525" cy="10366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853254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 advAuto="0"/>
      <p:bldP spid="143" grpId="0" animBg="1" advAuto="0"/>
      <p:bldP spid="144" grpId="0" animBg="1" advAuto="0"/>
      <p:bldP spid="145" grpId="0" animBg="1" advAuto="0"/>
      <p:bldP spid="146" grpId="0" animBg="1" advAuto="0"/>
      <p:bldP spid="147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549275" y="107950"/>
            <a:ext cx="8042275" cy="78105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200"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pPr lvl="0">
              <a:defRPr sz="1800"/>
            </a:pPr>
            <a:r>
              <a:rPr sz="3200" dirty="0"/>
              <a:t>Complex Language </a:t>
            </a:r>
            <a:r>
              <a:rPr sz="3200" dirty="0" smtClean="0"/>
              <a:t>Demands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1800" dirty="0" smtClean="0"/>
              <a:t>“Common Core Standards in Diverse Classrooms” by Jeff Zwiers, page 7</a:t>
            </a:r>
            <a:endParaRPr sz="3200" dirty="0"/>
          </a:p>
        </p:txBody>
      </p:sp>
      <p:graphicFrame>
        <p:nvGraphicFramePr>
          <p:cNvPr id="150" name="Table 150"/>
          <p:cNvGraphicFramePr/>
          <p:nvPr>
            <p:extLst>
              <p:ext uri="{D42A27DB-BD31-4B8C-83A1-F6EECF244321}">
                <p14:modId xmlns:p14="http://schemas.microsoft.com/office/powerpoint/2010/main" val="4027186611"/>
              </p:ext>
            </p:extLst>
          </p:nvPr>
        </p:nvGraphicFramePr>
        <p:xfrm>
          <a:off x="449262" y="925512"/>
          <a:ext cx="8256588" cy="5922961"/>
        </p:xfrm>
        <a:graphic>
          <a:graphicData uri="http://schemas.openxmlformats.org/drawingml/2006/table">
            <a:tbl>
              <a:tblPr firstRow="1" firstCol="1" lastRow="1" bandRow="1">
                <a:tableStyleId>{4C3C2611-4C71-4FC5-86AE-919BDF0F9419}</a:tableStyleId>
              </a:tblPr>
              <a:tblGrid>
                <a:gridCol w="1464209"/>
                <a:gridCol w="3159802"/>
                <a:gridCol w="3632577"/>
              </a:tblGrid>
              <a:tr h="350525"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defRPr sz="1800" b="0" i="0"/>
                      </a:pPr>
                      <a:r>
                        <a:rPr b="1" dirty="0">
                          <a:solidFill>
                            <a:srgbClr val="FFFFFF"/>
                          </a:solidFill>
                        </a:rPr>
                        <a:t>Dimensions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defRPr sz="1800" b="0" i="0"/>
                      </a:pPr>
                      <a:r>
                        <a:rPr sz="2000" b="1" i="1" dirty="0">
                          <a:solidFill>
                            <a:srgbClr val="FFFFFF"/>
                          </a:solidFill>
                        </a:rPr>
                        <a:t>Features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defRPr sz="1800" b="0" i="0"/>
                      </a:pPr>
                      <a:r>
                        <a:rPr sz="2000" b="1">
                          <a:solidFill>
                            <a:srgbClr val="FFFFFF"/>
                          </a:solidFill>
                        </a:rPr>
                        <a:t>Skills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2034497">
                <a:tc>
                  <a:txBody>
                    <a:bodyPr/>
                    <a:lstStyle/>
                    <a:p>
                      <a:pPr lvl="0" algn="l">
                        <a:lnSpc>
                          <a:spcPct val="115000"/>
                        </a:lnSpc>
                        <a:defRPr sz="1800" b="0" i="0"/>
                      </a:pPr>
                      <a:endParaRPr sz="900" b="1" i="1">
                        <a:solidFill>
                          <a:srgbClr val="FFFFFF"/>
                        </a:solidFill>
                      </a:endParaRPr>
                    </a:p>
                    <a:p>
                      <a:pPr lvl="0"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 i="0"/>
                      </a:pPr>
                      <a:r>
                        <a:rPr sz="900" b="1" i="1">
                          <a:solidFill>
                            <a:srgbClr val="FFFFFF"/>
                          </a:solidFill>
                        </a:rPr>
                        <a:t>  </a:t>
                      </a:r>
                    </a:p>
                    <a:p>
                      <a:pPr lvl="0" algn="l">
                        <a:lnSpc>
                          <a:spcPct val="115000"/>
                        </a:lnSpc>
                        <a:defRPr sz="1800" b="0" i="0"/>
                      </a:pPr>
                      <a:r>
                        <a:rPr sz="900" b="1" i="1">
                          <a:solidFill>
                            <a:srgbClr val="FFFFFF"/>
                          </a:solidFill>
                        </a:rPr>
                        <a:t> </a:t>
                      </a:r>
                    </a:p>
                    <a:p>
                      <a:pPr lvl="0" algn="ctr">
                        <a:lnSpc>
                          <a:spcPct val="115000"/>
                        </a:lnSpc>
                        <a:defRPr sz="1800" b="0" i="0"/>
                      </a:pPr>
                      <a:r>
                        <a:rPr sz="900" b="1" i="1">
                          <a:solidFill>
                            <a:srgbClr val="FFFFFF"/>
                          </a:solidFill>
                        </a:rPr>
                        <a:t> </a:t>
                      </a:r>
                    </a:p>
                    <a:p>
                      <a:pPr lvl="0" algn="ctr">
                        <a:lnSpc>
                          <a:spcPct val="115000"/>
                        </a:lnSpc>
                        <a:defRPr sz="1800" b="0" i="0"/>
                      </a:pPr>
                      <a:r>
                        <a:rPr sz="900" b="1" i="1">
                          <a:solidFill>
                            <a:srgbClr val="FFFFFF"/>
                          </a:solidFill>
                        </a:rPr>
                        <a:t> </a:t>
                      </a:r>
                    </a:p>
                    <a:p>
                      <a:pPr lvl="0" algn="ctr">
                        <a:lnSpc>
                          <a:spcPct val="115000"/>
                        </a:lnSpc>
                        <a:defRPr sz="1800" b="0" i="0"/>
                      </a:pPr>
                      <a:r>
                        <a:rPr sz="900" b="1" i="1">
                          <a:solidFill>
                            <a:srgbClr val="FFFFFF"/>
                          </a:solidFill>
                        </a:rPr>
                        <a:t> </a:t>
                      </a:r>
                    </a:p>
                    <a:p>
                      <a:pPr lvl="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 i="0"/>
                      </a:pPr>
                      <a:endParaRPr sz="900" b="1" i="1">
                        <a:solidFill>
                          <a:srgbClr val="FFFFFF"/>
                        </a:solidFill>
                      </a:endParaRPr>
                    </a:p>
                    <a:p>
                      <a:pPr lvl="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 i="0"/>
                      </a:pPr>
                      <a:r>
                        <a:rPr sz="1400" b="1" i="1"/>
                        <a:t>Message</a:t>
                      </a:r>
                    </a:p>
                    <a:p>
                      <a:pPr lvl="0" algn="ctr">
                        <a:lnSpc>
                          <a:spcPct val="115000"/>
                        </a:lnSpc>
                        <a:defRPr sz="1800" b="0" i="0"/>
                      </a:pPr>
                      <a:r>
                        <a:rPr sz="900" b="1" i="1">
                          <a:solidFill>
                            <a:srgbClr val="FFFFFF"/>
                          </a:solidFill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1E74AA"/>
                    </a:solidFill>
                  </a:tcPr>
                </a:tc>
                <a:tc>
                  <a:txBody>
                    <a:bodyPr/>
                    <a:lstStyle/>
                    <a:p>
                      <a:pPr marL="266700" lvl="0" indent="-266700" algn="l">
                        <a:lnSpc>
                          <a:spcPct val="115000"/>
                        </a:lnSpc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400" b="1" i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Clarity &amp; coherence</a:t>
                      </a:r>
                    </a:p>
                    <a:p>
                      <a:pPr marL="266700" lvl="0" indent="-266700" algn="l">
                        <a:lnSpc>
                          <a:spcPct val="115000"/>
                        </a:lnSpc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400" b="1" i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Register for participants &amp; purposes</a:t>
                      </a:r>
                    </a:p>
                    <a:p>
                      <a:pPr marL="266700" lvl="0" indent="-266700" algn="l">
                        <a:lnSpc>
                          <a:spcPct val="115000"/>
                        </a:lnSpc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400" b="1" i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Density of ideas and their relationships </a:t>
                      </a:r>
                    </a:p>
                    <a:p>
                      <a:pPr marL="266700" lvl="0" indent="-266700" algn="l">
                        <a:lnSpc>
                          <a:spcPct val="115000"/>
                        </a:lnSpc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400" b="1" i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Message organization &amp; structure (visuals, paragraphs)</a:t>
                      </a:r>
                    </a:p>
                    <a:p>
                      <a:pPr marL="266700" lvl="0" indent="-266700" algn="l">
                        <a:lnSpc>
                          <a:spcPct val="115000"/>
                        </a:lnSpc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400" b="1" i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Organization of sentences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1E74AA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buClr>
                          <a:srgbClr val="000000"/>
                        </a:buClr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500" b="1" i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Create a logical flow of and connections between ideas, knowing how ideas develop and need to develop </a:t>
                      </a:r>
                      <a:endParaRPr b="1" i="1">
                        <a:solidFill>
                          <a:srgbClr val="FFFFFF"/>
                        </a:solidFill>
                      </a:endParaRPr>
                    </a:p>
                    <a:p>
                      <a:pPr marL="285750" lvl="0" indent="-285750" algn="l">
                        <a:buClr>
                          <a:srgbClr val="000000"/>
                        </a:buClr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500" b="1" i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Match language with the purpose of the message (Clear, complete, focused, logical, appropriate to the discipline)</a:t>
                      </a:r>
                      <a:endParaRPr b="1" i="1">
                        <a:solidFill>
                          <a:srgbClr val="FFFFFF"/>
                        </a:solidFill>
                      </a:endParaRPr>
                    </a:p>
                    <a:p>
                      <a:pPr marL="285750" lvl="0" indent="-285750" algn="l">
                        <a:lnSpc>
                          <a:spcPct val="115000"/>
                        </a:lnSpc>
                        <a:buClr>
                          <a:srgbClr val="000000"/>
                        </a:buClr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500" b="1" i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Create, clarify, fortify, &amp; negotiate ideas </a:t>
                      </a:r>
                      <a:endParaRPr b="1" i="1">
                        <a:solidFill>
                          <a:srgbClr val="FFFFFF"/>
                        </a:solidFill>
                      </a:endParaRPr>
                    </a:p>
                    <a:p>
                      <a:pPr lvl="0" indent="160020" algn="l">
                        <a:defRPr sz="1800" b="0" i="0"/>
                      </a:pPr>
                      <a:r>
                        <a:rPr sz="900" b="1" i="1">
                          <a:solidFill>
                            <a:srgbClr val="FFFFFF"/>
                          </a:solidFill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1E74AA"/>
                    </a:solidFill>
                  </a:tcPr>
                </a:tc>
              </a:tr>
              <a:tr h="2003756">
                <a:tc>
                  <a:txBody>
                    <a:bodyPr/>
                    <a:lstStyle/>
                    <a:p>
                      <a:pPr lvl="0" algn="l">
                        <a:lnSpc>
                          <a:spcPct val="115000"/>
                        </a:lnSpc>
                        <a:defRPr sz="1800" b="0" i="0"/>
                      </a:pPr>
                      <a:endParaRPr sz="900" b="1" i="1">
                        <a:solidFill>
                          <a:srgbClr val="FFFFFF"/>
                        </a:solidFill>
                      </a:endParaRPr>
                    </a:p>
                    <a:p>
                      <a:pPr lvl="0"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 i="0"/>
                      </a:pPr>
                      <a:r>
                        <a:rPr sz="900" b="1" i="1">
                          <a:solidFill>
                            <a:srgbClr val="FFFFFF"/>
                          </a:solidFill>
                        </a:rPr>
                        <a:t>  </a:t>
                      </a:r>
                    </a:p>
                    <a:p>
                      <a:pPr lvl="0" algn="ctr">
                        <a:lnSpc>
                          <a:spcPct val="115000"/>
                        </a:lnSpc>
                        <a:defRPr sz="1800" b="0" i="0"/>
                      </a:pPr>
                      <a:r>
                        <a:rPr sz="900" b="1" i="1">
                          <a:solidFill>
                            <a:srgbClr val="FFFFFF"/>
                          </a:solidFill>
                        </a:rPr>
                        <a:t> </a:t>
                      </a:r>
                    </a:p>
                    <a:p>
                      <a:pPr lvl="0" algn="ctr">
                        <a:lnSpc>
                          <a:spcPct val="115000"/>
                        </a:lnSpc>
                        <a:defRPr sz="1800" b="0" i="0"/>
                      </a:pPr>
                      <a:r>
                        <a:rPr sz="900" b="1" i="1">
                          <a:solidFill>
                            <a:srgbClr val="FFFFFF"/>
                          </a:solidFill>
                        </a:rPr>
                        <a:t> </a:t>
                      </a:r>
                    </a:p>
                    <a:p>
                      <a:pPr lvl="0" algn="ctr">
                        <a:lnSpc>
                          <a:spcPct val="115000"/>
                        </a:lnSpc>
                        <a:defRPr sz="1800" b="0" i="0"/>
                      </a:pPr>
                      <a:r>
                        <a:rPr sz="900" b="1" i="1">
                          <a:solidFill>
                            <a:srgbClr val="FFFFFF"/>
                          </a:solidFill>
                        </a:rPr>
                        <a:t> </a:t>
                      </a:r>
                    </a:p>
                    <a:p>
                      <a:pPr lvl="0" algn="ctr">
                        <a:lnSpc>
                          <a:spcPct val="115000"/>
                        </a:lnSpc>
                        <a:defRPr sz="1800" b="0" i="0"/>
                      </a:pPr>
                      <a:r>
                        <a:rPr sz="900" b="1" i="1">
                          <a:solidFill>
                            <a:srgbClr val="FFFFFF"/>
                          </a:solidFill>
                        </a:rPr>
                        <a:t> </a:t>
                      </a:r>
                    </a:p>
                    <a:p>
                      <a:pPr lvl="0" algn="ctr">
                        <a:lnSpc>
                          <a:spcPct val="115000"/>
                        </a:lnSpc>
                        <a:defRPr sz="1800" b="0" i="0"/>
                      </a:pPr>
                      <a:endParaRPr sz="900" b="1" i="1">
                        <a:solidFill>
                          <a:srgbClr val="FFFFFF"/>
                        </a:solidFill>
                      </a:endParaRPr>
                    </a:p>
                    <a:p>
                      <a:pPr lvl="0" algn="ctr">
                        <a:lnSpc>
                          <a:spcPct val="115000"/>
                        </a:lnSpc>
                        <a:defRPr sz="1800" b="0" i="0"/>
                      </a:pPr>
                      <a:endParaRPr sz="900" b="1" i="1">
                        <a:solidFill>
                          <a:srgbClr val="FFFFFF"/>
                        </a:solidFill>
                      </a:endParaRPr>
                    </a:p>
                    <a:p>
                      <a:pPr lvl="0" algn="ctr">
                        <a:lnSpc>
                          <a:spcPct val="115000"/>
                        </a:lnSpc>
                        <a:defRPr sz="1800" b="0" i="0"/>
                      </a:pPr>
                      <a:r>
                        <a:rPr sz="1400" b="1" i="1"/>
                        <a:t>Sentence</a:t>
                      </a:r>
                    </a:p>
                    <a:p>
                      <a:pPr lvl="0" algn="ctr">
                        <a:lnSpc>
                          <a:spcPct val="115000"/>
                        </a:lnSpc>
                        <a:defRPr sz="1800" b="0" i="0"/>
                      </a:pPr>
                      <a:r>
                        <a:rPr sz="900" b="1" i="1">
                          <a:solidFill>
                            <a:srgbClr val="FFFFFF"/>
                          </a:solidFill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218CBA"/>
                    </a:solidFill>
                  </a:tcPr>
                </a:tc>
                <a:tc>
                  <a:txBody>
                    <a:bodyPr/>
                    <a:lstStyle/>
                    <a:p>
                      <a:pPr marL="266700" lvl="0" indent="-266700" algn="l"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400" b="1" i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Sentence structure (compound/complex) &amp; length</a:t>
                      </a:r>
                    </a:p>
                    <a:p>
                      <a:pPr marL="266700" lvl="0" indent="-266700" algn="l">
                        <a:spcBef>
                          <a:spcPts val="1000"/>
                        </a:spcBef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400" b="1" i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Transitions &amp; connectives</a:t>
                      </a:r>
                    </a:p>
                    <a:p>
                      <a:pPr marL="266700" lvl="0" indent="-266700" algn="l">
                        <a:spcBef>
                          <a:spcPts val="1000"/>
                        </a:spcBef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400" b="1" i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Complex verb tenses and passive voice</a:t>
                      </a:r>
                    </a:p>
                    <a:p>
                      <a:pPr marL="266700" lvl="0" indent="-266700" algn="l">
                        <a:spcBef>
                          <a:spcPts val="1000"/>
                        </a:spcBef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400" b="1" i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Pronouns and references</a:t>
                      </a:r>
                    </a:p>
                    <a:p>
                      <a:pPr lvl="0" algn="l">
                        <a:lnSpc>
                          <a:spcPct val="115000"/>
                        </a:lnSpc>
                        <a:defRPr sz="1800" b="0" i="0"/>
                      </a:pPr>
                      <a:r>
                        <a:rPr sz="1200" b="1" i="1"/>
                        <a:t> 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218CBA"/>
                    </a:solidFill>
                  </a:tcPr>
                </a:tc>
                <a:tc>
                  <a:txBody>
                    <a:bodyPr/>
                    <a:lstStyle/>
                    <a:p>
                      <a:pPr marL="266700" lvl="0" indent="-266700" algn="l">
                        <a:buClr>
                          <a:srgbClr val="000000"/>
                        </a:buClr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400" b="1" i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Craft sentences to be clear </a:t>
                      </a:r>
                      <a:endParaRPr b="1" i="1">
                        <a:solidFill>
                          <a:srgbClr val="FFFFFF"/>
                        </a:solidFill>
                      </a:endParaRPr>
                    </a:p>
                    <a:p>
                      <a:pPr marL="266700" lvl="0" indent="-266700" algn="l">
                        <a:buClr>
                          <a:srgbClr val="000000"/>
                        </a:buClr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400" b="1" i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Use of a variety of sentence types to clarify a message and condense information </a:t>
                      </a:r>
                      <a:endParaRPr b="1" i="1">
                        <a:solidFill>
                          <a:srgbClr val="FFFFFF"/>
                        </a:solidFill>
                      </a:endParaRPr>
                    </a:p>
                    <a:p>
                      <a:pPr marL="266700" lvl="0" indent="-266700" algn="l">
                        <a:buClr>
                          <a:srgbClr val="000000"/>
                        </a:buClr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400" b="1" i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Combine ideas, phrases, and clauses.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218CBA"/>
                    </a:solidFill>
                  </a:tcPr>
                </a:tc>
              </a:tr>
              <a:tr h="1534183"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defRPr sz="1800" b="0" i="0"/>
                      </a:pPr>
                      <a:endParaRPr sz="900" b="1">
                        <a:solidFill>
                          <a:srgbClr val="FFFFFF"/>
                        </a:solidFill>
                      </a:endParaRPr>
                    </a:p>
                    <a:p>
                      <a:pPr lvl="0" algn="l">
                        <a:lnSpc>
                          <a:spcPct val="115000"/>
                        </a:lnSpc>
                        <a:defRPr sz="1800" b="0" i="0"/>
                      </a:pPr>
                      <a:r>
                        <a:rPr sz="900" b="1">
                          <a:solidFill>
                            <a:srgbClr val="FFFFFF"/>
                          </a:solidFill>
                        </a:rPr>
                        <a:t> 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  <a:p>
                      <a:pPr lvl="0" algn="ctr">
                        <a:lnSpc>
                          <a:spcPct val="115000"/>
                        </a:lnSpc>
                        <a:defRPr sz="1800" b="0" i="0"/>
                      </a:pPr>
                      <a:r>
                        <a:rPr sz="900" b="1">
                          <a:solidFill>
                            <a:srgbClr val="FFFFFF"/>
                          </a:solidFill>
                        </a:rPr>
                        <a:t> 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  <a:p>
                      <a:pPr lvl="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 i="0"/>
                      </a:pPr>
                      <a:endParaRPr sz="900" b="1">
                        <a:solidFill>
                          <a:srgbClr val="FFFFFF"/>
                        </a:solidFill>
                      </a:endParaRPr>
                    </a:p>
                    <a:p>
                      <a:pPr lvl="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 i="0"/>
                      </a:pPr>
                      <a:endParaRPr sz="900" b="1">
                        <a:solidFill>
                          <a:srgbClr val="FFFFFF"/>
                        </a:solidFill>
                      </a:endParaRPr>
                    </a:p>
                    <a:p>
                      <a:pPr lvl="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 i="0"/>
                      </a:pPr>
                      <a:r>
                        <a:rPr sz="1400" b="1"/>
                        <a:t>Word/ Phrase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9FC6F0"/>
                    </a:solidFill>
                  </a:tcPr>
                </a:tc>
                <a:tc>
                  <a:txBody>
                    <a:bodyPr/>
                    <a:lstStyle/>
                    <a:p>
                      <a:pPr marL="266700" lvl="0" indent="-266700" algn="l">
                        <a:buClr>
                          <a:srgbClr val="000000"/>
                        </a:buClr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400" b="1" i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Cross-disciplinary terms</a:t>
                      </a:r>
                    </a:p>
                    <a:p>
                      <a:pPr marL="266700" lvl="0" indent="-266700" algn="l">
                        <a:buClr>
                          <a:srgbClr val="000000"/>
                        </a:buClr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400" b="1" i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Figurative expressions &amp; multiple meanings</a:t>
                      </a:r>
                    </a:p>
                    <a:p>
                      <a:pPr marL="266700" lvl="0" indent="-266700" algn="l"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400" b="1" i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Content vocabulary </a:t>
                      </a:r>
                    </a:p>
                    <a:p>
                      <a:pPr marL="266700" lvl="0" indent="-266700" algn="l"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400" b="1" i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Affixes, roots, and transformations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9FC6F0"/>
                    </a:solidFill>
                  </a:tcPr>
                </a:tc>
                <a:tc>
                  <a:txBody>
                    <a:bodyPr/>
                    <a:lstStyle/>
                    <a:p>
                      <a:pPr marL="266700" lvl="0" indent="-266700" algn="l"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4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Choose and use the best words and phrases communicate</a:t>
                      </a:r>
                      <a:endParaRPr b="1" dirty="0">
                        <a:solidFill>
                          <a:srgbClr val="FFFFFF"/>
                        </a:solidFill>
                      </a:endParaRPr>
                    </a:p>
                    <a:p>
                      <a:pPr marL="266700" lvl="0" indent="-266700" algn="l"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4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Figure out the meaning of new words and terms </a:t>
                      </a:r>
                      <a:endParaRPr b="1" dirty="0">
                        <a:solidFill>
                          <a:srgbClr val="FFFFFF"/>
                        </a:solidFill>
                      </a:endParaRPr>
                    </a:p>
                    <a:p>
                      <a:pPr marL="266700" lvl="0" indent="-266700" algn="l"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Symbol"/>
                        <a:buChar char="•"/>
                        <a:defRPr sz="1800" b="0" i="0"/>
                      </a:pPr>
                      <a:r>
                        <a:rPr sz="14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Use and clarify new words to build ideas or create products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9FC6F0"/>
                    </a:solidFill>
                  </a:tcPr>
                </a:tc>
              </a:tr>
            </a:tbl>
          </a:graphicData>
        </a:graphic>
      </p:graphicFrame>
      <p:pic>
        <p:nvPicPr>
          <p:cNvPr id="151" name="image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9275" y="1425575"/>
            <a:ext cx="1227138" cy="1382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1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737" y="3425825"/>
            <a:ext cx="868363" cy="1101725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3490912" y="5035550"/>
            <a:ext cx="800101" cy="335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lnSpc>
                <a:spcPct val="115000"/>
              </a:lnSpc>
              <a:spcBef>
                <a:spcPts val="1000"/>
              </a:spcBef>
              <a:defRPr sz="1100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 lvl="0">
              <a:defRPr sz="1800"/>
            </a:pPr>
            <a:r>
              <a:rPr sz="1100"/>
              <a:t>  </a:t>
            </a:r>
          </a:p>
        </p:txBody>
      </p:sp>
      <p:sp>
        <p:nvSpPr>
          <p:cNvPr id="156" name="Shape 156"/>
          <p:cNvSpPr/>
          <p:nvPr/>
        </p:nvSpPr>
        <p:spPr>
          <a:xfrm>
            <a:off x="3436937" y="3251200"/>
            <a:ext cx="911226" cy="335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lnSpc>
                <a:spcPct val="115000"/>
              </a:lnSpc>
              <a:spcBef>
                <a:spcPts val="1000"/>
              </a:spcBef>
              <a:defRPr sz="1100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 lvl="0">
              <a:defRPr sz="1800"/>
            </a:pPr>
            <a:r>
              <a:rPr sz="1100"/>
              <a:t>  </a:t>
            </a:r>
          </a:p>
        </p:txBody>
      </p:sp>
      <p:sp>
        <p:nvSpPr>
          <p:cNvPr id="157" name="Shape 157"/>
          <p:cNvSpPr/>
          <p:nvPr/>
        </p:nvSpPr>
        <p:spPr>
          <a:xfrm>
            <a:off x="2289175" y="1582737"/>
            <a:ext cx="3176" cy="3176"/>
          </a:xfrm>
          <a:prstGeom prst="rect">
            <a:avLst/>
          </a:prstGeom>
          <a:solidFill>
            <a:srgbClr val="4F81BD"/>
          </a:solidFill>
          <a:ln>
            <a:solidFill/>
            <a:miter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2289175" y="1582737"/>
            <a:ext cx="3176" cy="3176"/>
          </a:xfrm>
          <a:prstGeom prst="rect">
            <a:avLst/>
          </a:prstGeom>
          <a:solidFill>
            <a:srgbClr val="4F81BD"/>
          </a:solidFill>
          <a:ln>
            <a:solidFill/>
            <a:miter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2289175" y="1582737"/>
            <a:ext cx="3176" cy="3176"/>
          </a:xfrm>
          <a:prstGeom prst="rect">
            <a:avLst/>
          </a:prstGeom>
          <a:solidFill>
            <a:srgbClr val="4F81BD"/>
          </a:solidFill>
          <a:ln>
            <a:solidFill/>
            <a:miter/>
          </a:ln>
        </p:spPr>
        <p:txBody>
          <a:bodyPr lIns="0" tIns="0" rIns="0" bIns="0"/>
          <a:lstStyle/>
          <a:p>
            <a:pPr lvl="0"/>
            <a:endParaRPr/>
          </a:p>
        </p:txBody>
      </p:sp>
      <p:pic>
        <p:nvPicPr>
          <p:cNvPr id="160" name="image1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0575" y="5286375"/>
            <a:ext cx="771525" cy="10366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287250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27312</TotalTime>
  <Words>837</Words>
  <Application>Microsoft Macintosh PowerPoint</Application>
  <PresentationFormat>On-screen Show (4:3)</PresentationFormat>
  <Paragraphs>187</Paragraphs>
  <Slides>22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Default</vt:lpstr>
      <vt:lpstr>Photo Editor Photo</vt:lpstr>
      <vt:lpstr>PowerPoint Presentation</vt:lpstr>
      <vt:lpstr>What are some of the significant differences between our old and new standards?</vt:lpstr>
      <vt:lpstr>ESC West K-12 CELDT Annual Change AMAO 1</vt:lpstr>
      <vt:lpstr>Comprehensive ELD</vt:lpstr>
      <vt:lpstr>PowerPoint Presentation</vt:lpstr>
      <vt:lpstr>The Big Shift:  Defining Academic English Language</vt:lpstr>
      <vt:lpstr>PowerPoint Presentation</vt:lpstr>
      <vt:lpstr>The Metaphor of a Painting</vt:lpstr>
      <vt:lpstr>Complex Language Demands “Common Core Standards in Diverse Classrooms” by Jeff Zwiers, page 7</vt:lpstr>
      <vt:lpstr>PowerPoint Presentation</vt:lpstr>
      <vt:lpstr>PowerPoint Presentation</vt:lpstr>
      <vt:lpstr>ELD Standards, Part I</vt:lpstr>
      <vt:lpstr>ELD Standards, Part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 to Support  Designated ELD</vt:lpstr>
      <vt:lpstr>Professional Development Opportunities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Los Angeles Unified School District</cp:lastModifiedBy>
  <cp:revision>61</cp:revision>
  <cp:lastPrinted>2015-05-19T22:52:50Z</cp:lastPrinted>
  <dcterms:modified xsi:type="dcterms:W3CDTF">2015-05-20T18:43:58Z</dcterms:modified>
</cp:coreProperties>
</file>