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0" r:id="rId2"/>
    <p:sldId id="265" r:id="rId3"/>
    <p:sldId id="268" r:id="rId4"/>
    <p:sldId id="269" r:id="rId5"/>
    <p:sldId id="280" r:id="rId6"/>
    <p:sldId id="281" r:id="rId7"/>
    <p:sldId id="270" r:id="rId8"/>
    <p:sldId id="282" r:id="rId9"/>
    <p:sldId id="350" r:id="rId10"/>
    <p:sldId id="346" r:id="rId11"/>
    <p:sldId id="347" r:id="rId12"/>
    <p:sldId id="348" r:id="rId13"/>
    <p:sldId id="351" r:id="rId14"/>
    <p:sldId id="349" r:id="rId1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hiddenSlides="1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/>
    <p:restoredTop sz="88548" autoAdjust="0"/>
  </p:normalViewPr>
  <p:slideViewPr>
    <p:cSldViewPr snapToGrid="0" snapToObjects="1">
      <p:cViewPr>
        <p:scale>
          <a:sx n="75" d="100"/>
          <a:sy n="75" d="100"/>
        </p:scale>
        <p:origin x="-88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382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E1236-9108-7E45-B531-A27CBEFCB4DF}" type="datetimeFigureOut">
              <a:rPr lang="en-US" smtClean="0"/>
              <a:t>10/13/15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A114D-8DE7-5845-9793-987C530CC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18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7259DD6-73D2-0E4B-89EC-CF7A391674F2}" type="datetimeFigureOut">
              <a:rPr lang="en-US"/>
              <a:pPr>
                <a:defRPr/>
              </a:pPr>
              <a:t>10/13/15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4AF0D74-4C3B-0F4C-A785-DE1370F5EC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0533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1A33367-D45A-7342-8FCE-0B78DDAAB05C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5659224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One minute</a:t>
            </a:r>
          </a:p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Purpose: is to model the task with the first Strand and Standard</a:t>
            </a:r>
          </a:p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Click: </a:t>
            </a:r>
          </a:p>
          <a:p>
            <a:r>
              <a:rPr lang="en-US">
                <a:latin typeface="Calibri" charset="0"/>
              </a:rPr>
              <a:t>red box will help to focus on the strand</a:t>
            </a:r>
          </a:p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5EF039-6679-3945-895F-529616AD9C5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486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 2 minutes</a:t>
            </a:r>
          </a:p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Purpose: focus on the Standard and the language of the standard at the expanding level</a:t>
            </a:r>
          </a:p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Click </a:t>
            </a:r>
          </a:p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Box will show the standard</a:t>
            </a:r>
          </a:p>
          <a:p>
            <a:r>
              <a:rPr lang="en-US">
                <a:latin typeface="Calibri" charset="0"/>
              </a:rPr>
              <a:t>Read the standard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There are 3 proficiency levels in the new CA ELD Standards. 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Analyze the grade specific standards for the structure (what) and purpose (why) 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For this activity you will focus  at the expanding level only</a:t>
            </a:r>
          </a:p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Click</a:t>
            </a:r>
          </a:p>
          <a:p>
            <a:r>
              <a:rPr lang="en-US">
                <a:latin typeface="Calibri" charset="0"/>
              </a:rPr>
              <a:t>The essence of the standard is underlined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75CE77-B5A7-F146-9E68-C5F50699A37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3446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2 minutes</a:t>
            </a:r>
          </a:p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Purpose: focus on the Standard and the language of the standard at the expanding level</a:t>
            </a: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Click</a:t>
            </a:r>
          </a:p>
          <a:p>
            <a:r>
              <a:rPr lang="en-US">
                <a:latin typeface="Calibri" charset="0"/>
              </a:rPr>
              <a:t>The structure (what) and purpose (why) of the standard is underlined</a:t>
            </a:r>
          </a:p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253F2E-2FC6-1D4A-B4E0-3B63B5621D0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2526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One minute</a:t>
            </a:r>
          </a:p>
          <a:p>
            <a:r>
              <a:rPr lang="en-US">
                <a:latin typeface="Calibri" charset="0"/>
              </a:rPr>
              <a:t>Purpose: to take note of the structure and purpose of the processes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D8DC27-99CD-544B-9C9B-6A027CDD2EA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0304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5 minutes</a:t>
            </a:r>
          </a:p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Purpose: to dig in deeper to the language of the standards</a:t>
            </a:r>
          </a:p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How:</a:t>
            </a:r>
          </a:p>
          <a:p>
            <a:r>
              <a:rPr lang="en-US">
                <a:latin typeface="Calibri" charset="0"/>
              </a:rPr>
              <a:t>Read the directions on the process</a:t>
            </a:r>
          </a:p>
          <a:p>
            <a:r>
              <a:rPr lang="en-US">
                <a:latin typeface="Calibri" charset="0"/>
              </a:rPr>
              <a:t>Ask for any clarity</a:t>
            </a:r>
          </a:p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Asks few participants to share their finds on one or two of the standard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BAD2CB4-4C82-544E-9A19-40979E22C6D2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55388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5 minutes</a:t>
            </a:r>
            <a:endParaRPr lang="en-US" dirty="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dirty="0">
                <a:latin typeface="Calibri" charset="0"/>
              </a:rPr>
              <a:t>Purpose:  </a:t>
            </a:r>
            <a:r>
              <a:rPr lang="en-US" dirty="0">
                <a:latin typeface="Calibri" charset="0"/>
              </a:rPr>
              <a:t>Participants will understand that </a:t>
            </a:r>
            <a:r>
              <a:rPr lang="en-US" b="1" dirty="0">
                <a:latin typeface="Calibri" charset="0"/>
              </a:rPr>
              <a:t>Section 2 </a:t>
            </a:r>
            <a:r>
              <a:rPr lang="en-US" dirty="0">
                <a:latin typeface="Calibri" charset="0"/>
              </a:rPr>
              <a:t>is the actual grade level </a:t>
            </a:r>
            <a:r>
              <a:rPr lang="en-US" dirty="0" smtClean="0">
                <a:latin typeface="Calibri" charset="0"/>
              </a:rPr>
              <a:t>standards. </a:t>
            </a:r>
            <a:r>
              <a:rPr lang="en-US" dirty="0">
                <a:latin typeface="Calibri" charset="0"/>
              </a:rPr>
              <a:t>It also has standards listed by the 3 levels of proficiency – Emerging, expanding, and bridging.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dirty="0">
                <a:latin typeface="Calibri" charset="0"/>
              </a:rPr>
              <a:t>How:</a:t>
            </a:r>
            <a:endParaRPr lang="en-US" dirty="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</a:rPr>
              <a:t>The grade specific standards are divided into</a:t>
            </a:r>
            <a:r>
              <a:rPr lang="en-US" b="1" dirty="0">
                <a:latin typeface="Calibri" charset="0"/>
              </a:rPr>
              <a:t> two </a:t>
            </a:r>
            <a:r>
              <a:rPr lang="en-US" dirty="0">
                <a:latin typeface="Calibri" charset="0"/>
              </a:rPr>
              <a:t>sections. </a:t>
            </a:r>
          </a:p>
          <a:p>
            <a:pPr eaLnBrk="1" hangingPunct="1">
              <a:spcBef>
                <a:spcPct val="0"/>
              </a:spcBef>
            </a:pPr>
            <a:r>
              <a:rPr lang="en-US" b="1" dirty="0">
                <a:latin typeface="Calibri" charset="0"/>
              </a:rPr>
              <a:t>Section 2 </a:t>
            </a:r>
            <a:r>
              <a:rPr lang="en-US" dirty="0">
                <a:latin typeface="Calibri" charset="0"/>
              </a:rPr>
              <a:t>has </a:t>
            </a:r>
            <a:r>
              <a:rPr lang="en-US" dirty="0" smtClean="0">
                <a:latin typeface="Calibri" charset="0"/>
              </a:rPr>
              <a:t>the </a:t>
            </a:r>
            <a:r>
              <a:rPr lang="en-US" dirty="0">
                <a:latin typeface="Calibri" charset="0"/>
              </a:rPr>
              <a:t>language of the standards. This is where you will find what guides your instruction. 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</a:rPr>
              <a:t>There are 3 proficiency levels in the new CA ELD Standards.  The proficiency levels are: Emerging, Expanding, and Bridging </a:t>
            </a:r>
            <a:r>
              <a:rPr lang="en-US" dirty="0" smtClean="0">
                <a:latin typeface="Calibri" charset="0"/>
              </a:rPr>
              <a:t>Say </a:t>
            </a:r>
            <a:r>
              <a:rPr lang="en-US" dirty="0">
                <a:latin typeface="Calibri" charset="0"/>
              </a:rPr>
              <a:t>– The mode is listed here again. The first mode, collaborative and the strands are listed in Section 2. Under each strand are the actual standards for the corresponding grade </a:t>
            </a:r>
            <a:r>
              <a:rPr lang="en-US" dirty="0" smtClean="0">
                <a:latin typeface="Calibri" charset="0"/>
              </a:rPr>
              <a:t>level.</a:t>
            </a:r>
          </a:p>
          <a:p>
            <a:pPr eaLnBrk="1" hangingPunct="1">
              <a:spcBef>
                <a:spcPct val="0"/>
              </a:spcBef>
            </a:pPr>
            <a:endParaRPr lang="en-US" b="1" i="1" dirty="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</a:rPr>
              <a:t>Say – Section 2 also lists the teacher resources and CCSS aligned with the ELD </a:t>
            </a:r>
            <a:r>
              <a:rPr lang="en-US" dirty="0" smtClean="0">
                <a:latin typeface="Calibri" charset="0"/>
              </a:rPr>
              <a:t>Standards</a:t>
            </a:r>
            <a:endParaRPr lang="en-US" b="1" i="1" dirty="0">
              <a:latin typeface="Calibri" charset="0"/>
            </a:endParaRP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E7ABE6-EA7F-AE45-86B2-0A785B6060D6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10458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48E1EE-DC64-E043-A263-293172FB238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09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>
                <a:latin typeface="Calibri" charset="0"/>
              </a:rPr>
              <a:t>2 minutes for explanation and composition of the triad</a:t>
            </a:r>
          </a:p>
          <a:p>
            <a:pPr eaLnBrk="1" hangingPunct="1">
              <a:spcBef>
                <a:spcPct val="0"/>
              </a:spcBef>
            </a:pPr>
            <a:r>
              <a:rPr lang="en-US" b="1">
                <a:latin typeface="Calibri" charset="0"/>
              </a:rPr>
              <a:t>Purpose:  </a:t>
            </a:r>
            <a:r>
              <a:rPr lang="en-US">
                <a:latin typeface="Calibri" charset="0"/>
              </a:rPr>
              <a:t>Participants will understand and dig in deeper to the language of the standards and the essence of  </a:t>
            </a:r>
            <a:r>
              <a:rPr lang="en-US" b="1">
                <a:latin typeface="Calibri" charset="0"/>
              </a:rPr>
              <a:t>Part I-Interacting in Meaningful Ways</a:t>
            </a:r>
            <a:r>
              <a:rPr lang="en-US">
                <a:latin typeface="Calibri" charset="0"/>
              </a:rPr>
              <a:t>. </a:t>
            </a:r>
          </a:p>
          <a:p>
            <a:pPr eaLnBrk="1" hangingPunct="1">
              <a:spcBef>
                <a:spcPct val="0"/>
              </a:spcBef>
            </a:pPr>
            <a:endParaRPr lang="en-US" b="1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b="1">
                <a:latin typeface="Calibri" charset="0"/>
              </a:rPr>
              <a:t>How:</a:t>
            </a:r>
          </a:p>
          <a:p>
            <a:pPr eaLnBrk="1" hangingPunct="1">
              <a:spcBef>
                <a:spcPct val="0"/>
              </a:spcBef>
            </a:pPr>
            <a:r>
              <a:rPr lang="en-US" b="1">
                <a:latin typeface="Calibri" charset="0"/>
              </a:rPr>
              <a:t>Jigsaw Triad Activity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Form a triad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Identify how is Partner A and Partner B and Partner C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Each person will read a mode 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Strand 1 will be modeled </a:t>
            </a:r>
            <a:r>
              <a:rPr lang="en-US" b="1" i="1">
                <a:latin typeface="Calibri" charset="0"/>
              </a:rPr>
              <a:t/>
            </a:r>
            <a:br>
              <a:rPr lang="en-US" b="1" i="1">
                <a:latin typeface="Calibri" charset="0"/>
              </a:rPr>
            </a:br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66471F-7A63-344D-AC9F-C48B97CC6AB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One minute</a:t>
            </a:r>
          </a:p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Purpose: is to model the task with the first Strand and Standard</a:t>
            </a:r>
          </a:p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Click: </a:t>
            </a:r>
          </a:p>
          <a:p>
            <a:r>
              <a:rPr lang="en-US">
                <a:latin typeface="Calibri" charset="0"/>
              </a:rPr>
              <a:t>red box will help to focus on the strand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39E4DC-C89D-594B-AC5C-23980A58E71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30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2 minutes</a:t>
            </a:r>
          </a:p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Purpose: focus on the Standard and the language of the standard at the expanding level</a:t>
            </a:r>
          </a:p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Click </a:t>
            </a:r>
          </a:p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Box will show the standard</a:t>
            </a:r>
          </a:p>
          <a:p>
            <a:r>
              <a:rPr lang="en-US">
                <a:latin typeface="Calibri" charset="0"/>
              </a:rPr>
              <a:t>Read the standard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There are 3 proficiency levels in the new CA ELD Standards. 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Analyze the grade specific standards for its essence. at the expanding level only. 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For this activity you will focus  at the expanding level only</a:t>
            </a:r>
          </a:p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Click</a:t>
            </a:r>
          </a:p>
          <a:p>
            <a:r>
              <a:rPr lang="en-US">
                <a:latin typeface="Calibri" charset="0"/>
              </a:rPr>
              <a:t>The essence of the standard is underlined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FB2B90-A991-644F-995C-82770777170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69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One minute</a:t>
            </a:r>
          </a:p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Purpose: to take note of the essence of the Modes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EA10AB-328F-514D-BAD5-82746B64344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65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7 minutes</a:t>
            </a:r>
          </a:p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Purpose: to dig in deeper to the language of the standards</a:t>
            </a:r>
          </a:p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How:</a:t>
            </a:r>
          </a:p>
          <a:p>
            <a:r>
              <a:rPr lang="en-US">
                <a:latin typeface="Calibri" charset="0"/>
              </a:rPr>
              <a:t>Read the directions on the process</a:t>
            </a:r>
          </a:p>
          <a:p>
            <a:r>
              <a:rPr lang="en-US">
                <a:latin typeface="Calibri" charset="0"/>
              </a:rPr>
              <a:t>Ask for any clarity</a:t>
            </a:r>
          </a:p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Ask a few participants to share their finds on one or two of the standard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AC98E6-605B-454B-A7CC-C5EF2295E28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698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>
                <a:latin typeface="Calibri" charset="0"/>
              </a:rPr>
              <a:t>2 minutes for explanation and composition of the triad</a:t>
            </a:r>
          </a:p>
          <a:p>
            <a:pPr eaLnBrk="1" hangingPunct="1">
              <a:spcBef>
                <a:spcPct val="0"/>
              </a:spcBef>
            </a:pPr>
            <a:endParaRPr lang="en-US" b="1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b="1">
                <a:latin typeface="Calibri" charset="0"/>
              </a:rPr>
              <a:t>Purpose:  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Participants will understand the essence of  </a:t>
            </a:r>
            <a:r>
              <a:rPr lang="en-US" b="1">
                <a:latin typeface="Calibri" charset="0"/>
              </a:rPr>
              <a:t>Part II-Learning About How English Works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b="1">
                <a:latin typeface="Calibri" charset="0"/>
              </a:rPr>
              <a:t>How:</a:t>
            </a:r>
          </a:p>
          <a:p>
            <a:pPr eaLnBrk="1" hangingPunct="1">
              <a:spcBef>
                <a:spcPct val="0"/>
              </a:spcBef>
            </a:pPr>
            <a:r>
              <a:rPr lang="en-US" b="1">
                <a:latin typeface="Calibri" charset="0"/>
              </a:rPr>
              <a:t>Jigsaw Triad Activity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Form a triad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Identify how is Partner A and Partner B and Partner C 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Each person will read their assigned processes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Write the structure (what) and purpose (why) of the processes on the worksheet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You will model the first one for them</a:t>
            </a:r>
          </a:p>
          <a:p>
            <a:pPr eaLnBrk="1" hangingPunct="1">
              <a:spcBef>
                <a:spcPct val="0"/>
              </a:spcBef>
            </a:pPr>
            <a:r>
              <a:rPr lang="en-US" b="1" i="1">
                <a:latin typeface="Calibri" charset="0"/>
              </a:rPr>
              <a:t/>
            </a:r>
            <a:br>
              <a:rPr lang="en-US" b="1" i="1">
                <a:latin typeface="Calibri" charset="0"/>
              </a:rPr>
            </a:br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BDC6CB-5EDC-FD41-8D64-30A53531157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37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41062-2878-0042-A229-0820BCD0971A}" type="datetimeFigureOut">
              <a:rPr lang="en-US"/>
              <a:pPr>
                <a:defRPr/>
              </a:pPr>
              <a:t>10/13/15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F88D6-4572-364A-BCBE-23FCFD253B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27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CA6CF-E51B-0A40-9A89-1489B9D485F9}" type="datetimeFigureOut">
              <a:rPr lang="en-US"/>
              <a:pPr>
                <a:defRPr/>
              </a:pPr>
              <a:t>10/13/15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E3F47-B552-704A-8B55-AA2369D2A7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664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65034-24E8-2E4C-8FF9-8EDA2FA3A6AA}" type="datetimeFigureOut">
              <a:rPr lang="en-US"/>
              <a:pPr>
                <a:defRPr/>
              </a:pPr>
              <a:t>10/13/15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FC034-86C7-F349-A0A2-3F1D513B83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66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F6FE7-ECBE-8E4F-A22F-35A1775D97F3}" type="datetimeFigureOut">
              <a:rPr lang="en-US"/>
              <a:pPr>
                <a:defRPr/>
              </a:pPr>
              <a:t>10/13/15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AABA0-8AAC-5C45-BA67-9FC649587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26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1140D-9C28-D146-9401-00F8D52CB13C}" type="datetimeFigureOut">
              <a:rPr lang="en-US"/>
              <a:pPr>
                <a:defRPr/>
              </a:pPr>
              <a:t>10/13/15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4DA06-77D9-E141-A67B-64F62310E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143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2B3C9-6F8F-1544-8898-01ABBE1546BF}" type="datetimeFigureOut">
              <a:rPr lang="en-US"/>
              <a:pPr>
                <a:defRPr/>
              </a:pPr>
              <a:t>10/13/15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CE367-3E45-8F43-B2D4-DE13134D2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440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7AAAF-F705-BC48-8672-810B2502BBDC}" type="datetimeFigureOut">
              <a:rPr lang="en-US"/>
              <a:pPr>
                <a:defRPr/>
              </a:pPr>
              <a:t>10/13/15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CD9E5-897E-F144-A0A2-51A059C7F2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289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482B7-D25E-0249-B1C9-6A8F7400144B}" type="datetimeFigureOut">
              <a:rPr lang="en-US"/>
              <a:pPr>
                <a:defRPr/>
              </a:pPr>
              <a:t>10/13/15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1C00E-F517-9A4D-A6BB-0C4FE58A21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706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98140-F631-374B-9208-2FD062E77451}" type="datetimeFigureOut">
              <a:rPr lang="en-US"/>
              <a:pPr>
                <a:defRPr/>
              </a:pPr>
              <a:t>10/13/15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25AEE-7CC5-DF40-B3D8-BEAC90FFC5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657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5B719-DBAA-4B49-A3F2-885034E5F00A}" type="datetimeFigureOut">
              <a:rPr lang="en-US"/>
              <a:pPr>
                <a:defRPr/>
              </a:pPr>
              <a:t>10/13/15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D69B1-24FE-7445-977E-0E1F5B5DAE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977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ED425-9548-F848-A7C1-E682DBD32D37}" type="datetimeFigureOut">
              <a:rPr lang="en-US"/>
              <a:pPr>
                <a:defRPr/>
              </a:pPr>
              <a:t>10/13/15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3A8A6-D21D-6541-B1FA-AFD33DEFE3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304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C843E35-36D5-454C-93FC-FBE5AAA3C183}" type="datetimeFigureOut">
              <a:rPr lang="en-US"/>
              <a:pPr>
                <a:defRPr/>
              </a:pPr>
              <a:t>10/13/15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1EF7900-770B-9542-90E4-4218223A9B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5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rPr>
              <a:t>Review of </a:t>
            </a:r>
            <a:br>
              <a:rPr lang="en-US" altLang="en-US" sz="5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rPr>
            </a:br>
            <a:r>
              <a:rPr lang="en-US" altLang="en-US" sz="5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rPr>
              <a:t>the Layout of</a:t>
            </a:r>
            <a:r>
              <a:rPr altLang="en-US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rPr>
              <a:t/>
            </a:r>
            <a:br>
              <a:rPr altLang="en-US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rPr>
            </a:br>
            <a:r>
              <a:rPr altLang="en-US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rPr>
              <a:t>CA ELD Standards</a:t>
            </a:r>
            <a:endParaRPr altLang="en-US" sz="5400" b="1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  <a:ea typeface="MS PGothic" panose="020B0600070205080204" pitchFamily="34" charset="-128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Content Placeholder 4" descr="picture 2015-02-01 at 10.30.32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930" b="-21930"/>
          <a:stretch>
            <a:fillRect/>
          </a:stretch>
        </p:blipFill>
        <p:spPr>
          <a:xfrm>
            <a:off x="0" y="-444500"/>
            <a:ext cx="9144000" cy="7620000"/>
          </a:xfr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17500" y="3297238"/>
            <a:ext cx="4217988" cy="2159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endParaRPr lang="en-US" sz="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3" descr="picture 2015-02-01 at 10.43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347663"/>
            <a:ext cx="8229600" cy="628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694238" y="1065213"/>
            <a:ext cx="1897062" cy="2493962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endParaRPr lang="en-US" sz="1200"/>
          </a:p>
          <a:p>
            <a:pPr eaLnBrk="1" hangingPunct="1"/>
            <a:endParaRPr lang="en-US" sz="1200"/>
          </a:p>
          <a:p>
            <a:pPr eaLnBrk="1" hangingPunct="1"/>
            <a:endParaRPr lang="en-US" sz="1200"/>
          </a:p>
          <a:p>
            <a:pPr eaLnBrk="1" hangingPunct="1"/>
            <a:endParaRPr lang="en-US" sz="1200"/>
          </a:p>
          <a:p>
            <a:pPr eaLnBrk="1" hangingPunct="1"/>
            <a:endParaRPr lang="en-US" sz="1200"/>
          </a:p>
          <a:p>
            <a:pPr eaLnBrk="1" hangingPunct="1"/>
            <a:endParaRPr lang="en-US" sz="1200"/>
          </a:p>
          <a:p>
            <a:pPr eaLnBrk="1" hangingPunct="1"/>
            <a:endParaRPr lang="en-US" sz="1200"/>
          </a:p>
          <a:p>
            <a:pPr eaLnBrk="1" hangingPunct="1"/>
            <a:endParaRPr lang="en-US" sz="1200"/>
          </a:p>
          <a:p>
            <a:pPr eaLnBrk="1" hangingPunct="1"/>
            <a:endParaRPr lang="en-US" sz="1200"/>
          </a:p>
          <a:p>
            <a:pPr eaLnBrk="1" hangingPunct="1"/>
            <a:endParaRPr lang="en-US" sz="1200"/>
          </a:p>
          <a:p>
            <a:pPr eaLnBrk="1" hangingPunct="1"/>
            <a:endParaRPr lang="en-US" sz="1200"/>
          </a:p>
          <a:p>
            <a:pPr eaLnBrk="1" hangingPunct="1"/>
            <a:endParaRPr lang="en-US" sz="1200"/>
          </a:p>
          <a:p>
            <a:pPr eaLnBrk="1" hangingPunct="1"/>
            <a:endParaRPr lang="en-US" sz="1200"/>
          </a:p>
        </p:txBody>
      </p:sp>
      <p:sp>
        <p:nvSpPr>
          <p:cNvPr id="2" name="Oval Callout 1"/>
          <p:cNvSpPr/>
          <p:nvPr/>
        </p:nvSpPr>
        <p:spPr>
          <a:xfrm>
            <a:off x="6556375" y="1833563"/>
            <a:ext cx="1655763" cy="612775"/>
          </a:xfrm>
          <a:prstGeom prst="wedgeEllipseCallout">
            <a:avLst>
              <a:gd name="adj1" fmla="val -65671"/>
              <a:gd name="adj2" fmla="val 44867"/>
            </a:avLst>
          </a:prstGeom>
          <a:solidFill>
            <a:srgbClr val="FCD5B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Structure/What?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3149600" y="1830388"/>
            <a:ext cx="1527175" cy="612775"/>
          </a:xfrm>
          <a:prstGeom prst="wedgeEllipseCallout">
            <a:avLst>
              <a:gd name="adj1" fmla="val 74773"/>
              <a:gd name="adj2" fmla="val 40093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Purpose/Why?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3" descr="picture 2015-02-01 at 10.43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60338"/>
            <a:ext cx="8229600" cy="628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576763" y="873125"/>
            <a:ext cx="1955800" cy="249237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endParaRPr lang="en-US" sz="1200"/>
          </a:p>
          <a:p>
            <a:pPr eaLnBrk="1" hangingPunct="1"/>
            <a:endParaRPr lang="en-US" sz="1200"/>
          </a:p>
          <a:p>
            <a:pPr eaLnBrk="1" hangingPunct="1"/>
            <a:endParaRPr lang="en-US" sz="1200"/>
          </a:p>
          <a:p>
            <a:pPr eaLnBrk="1" hangingPunct="1"/>
            <a:endParaRPr lang="en-US" sz="1200"/>
          </a:p>
          <a:p>
            <a:pPr eaLnBrk="1" hangingPunct="1"/>
            <a:endParaRPr lang="en-US" sz="1200"/>
          </a:p>
          <a:p>
            <a:pPr eaLnBrk="1" hangingPunct="1"/>
            <a:endParaRPr lang="en-US" sz="1200"/>
          </a:p>
          <a:p>
            <a:pPr eaLnBrk="1" hangingPunct="1"/>
            <a:endParaRPr lang="en-US" sz="1200"/>
          </a:p>
          <a:p>
            <a:pPr eaLnBrk="1" hangingPunct="1"/>
            <a:endParaRPr lang="en-US" sz="1200"/>
          </a:p>
          <a:p>
            <a:pPr eaLnBrk="1" hangingPunct="1"/>
            <a:endParaRPr lang="en-US" sz="1200"/>
          </a:p>
          <a:p>
            <a:pPr eaLnBrk="1" hangingPunct="1"/>
            <a:endParaRPr lang="en-US" sz="1200"/>
          </a:p>
          <a:p>
            <a:pPr eaLnBrk="1" hangingPunct="1"/>
            <a:endParaRPr lang="en-US" sz="1200"/>
          </a:p>
          <a:p>
            <a:pPr eaLnBrk="1" hangingPunct="1"/>
            <a:endParaRPr lang="en-US" sz="1200"/>
          </a:p>
          <a:p>
            <a:pPr eaLnBrk="1" hangingPunct="1"/>
            <a:endParaRPr lang="en-US" sz="1200"/>
          </a:p>
        </p:txBody>
      </p:sp>
      <p:pic>
        <p:nvPicPr>
          <p:cNvPr id="9" name="Picture 8" descr="picture 2015-02-01 at 10.48.5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1497013"/>
            <a:ext cx="4183062" cy="3217862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5246688" y="3636963"/>
            <a:ext cx="11811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698875" y="4048125"/>
            <a:ext cx="120491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349500" y="3397250"/>
            <a:ext cx="4183063" cy="129222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endParaRPr lang="en-US" sz="1300"/>
          </a:p>
          <a:p>
            <a:pPr eaLnBrk="1" hangingPunct="1"/>
            <a:endParaRPr lang="en-US" sz="1300"/>
          </a:p>
          <a:p>
            <a:pPr eaLnBrk="1" hangingPunct="1"/>
            <a:endParaRPr lang="en-US" sz="1300"/>
          </a:p>
          <a:p>
            <a:pPr eaLnBrk="1" hangingPunct="1"/>
            <a:endParaRPr lang="en-US" sz="1300"/>
          </a:p>
          <a:p>
            <a:pPr eaLnBrk="1" hangingPunct="1"/>
            <a:endParaRPr lang="en-US" sz="1300"/>
          </a:p>
          <a:p>
            <a:pPr eaLnBrk="1" hangingPunct="1"/>
            <a:endParaRPr lang="en-US" sz="1300"/>
          </a:p>
        </p:txBody>
      </p:sp>
      <p:sp>
        <p:nvSpPr>
          <p:cNvPr id="11" name="Oval Callout 10"/>
          <p:cNvSpPr/>
          <p:nvPr/>
        </p:nvSpPr>
        <p:spPr>
          <a:xfrm>
            <a:off x="3081338" y="2979738"/>
            <a:ext cx="1577975" cy="757237"/>
          </a:xfrm>
          <a:prstGeom prst="wedgeEllipseCallout">
            <a:avLst>
              <a:gd name="adj1" fmla="val 13846"/>
              <a:gd name="adj2" fmla="val 7369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Purpose/Why?</a:t>
            </a:r>
          </a:p>
        </p:txBody>
      </p:sp>
      <p:sp>
        <p:nvSpPr>
          <p:cNvPr id="2" name="Oval Callout 1"/>
          <p:cNvSpPr/>
          <p:nvPr/>
        </p:nvSpPr>
        <p:spPr>
          <a:xfrm>
            <a:off x="5062538" y="2500313"/>
            <a:ext cx="1625600" cy="760412"/>
          </a:xfrm>
          <a:prstGeom prst="wedgeEllipseCallout">
            <a:avLst>
              <a:gd name="adj1" fmla="val -6250"/>
              <a:gd name="adj2" fmla="val 60271"/>
            </a:avLst>
          </a:prstGeom>
          <a:solidFill>
            <a:srgbClr val="FCD5B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Structure/What?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1" descr="picture 2015-03-13 at 12.13.2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038" y="1222375"/>
            <a:ext cx="4495800" cy="539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0" name="TextBox 1"/>
          <p:cNvSpPr txBox="1">
            <a:spLocks noChangeArrowheads="1"/>
          </p:cNvSpPr>
          <p:nvPr/>
        </p:nvSpPr>
        <p:spPr bwMode="auto">
          <a:xfrm>
            <a:off x="3271838" y="1506538"/>
            <a:ext cx="3305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Contribute </a:t>
            </a:r>
            <a:r>
              <a:rPr lang="en-US" sz="1800" dirty="0" smtClean="0"/>
              <a:t>to </a:t>
            </a:r>
            <a:r>
              <a:rPr lang="en-US" sz="1800" dirty="0"/>
              <a:t>discussion</a:t>
            </a:r>
          </a:p>
        </p:txBody>
      </p:sp>
      <p:sp>
        <p:nvSpPr>
          <p:cNvPr id="71684" name="TextBox 1"/>
          <p:cNvSpPr txBox="1">
            <a:spLocks noChangeArrowheads="1"/>
          </p:cNvSpPr>
          <p:nvPr/>
        </p:nvSpPr>
        <p:spPr bwMode="auto">
          <a:xfrm>
            <a:off x="3171825" y="4713288"/>
            <a:ext cx="3570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Verbs tenses convey a sense of time</a:t>
            </a:r>
          </a:p>
        </p:txBody>
      </p:sp>
      <p:sp>
        <p:nvSpPr>
          <p:cNvPr id="73733" name="Title 1"/>
          <p:cNvSpPr>
            <a:spLocks noGrp="1"/>
          </p:cNvSpPr>
          <p:nvPr>
            <p:ph type="title"/>
          </p:nvPr>
        </p:nvSpPr>
        <p:spPr>
          <a:xfrm>
            <a:off x="271463" y="96838"/>
            <a:ext cx="8229600" cy="1143000"/>
          </a:xfrm>
        </p:spPr>
        <p:txBody>
          <a:bodyPr/>
          <a:lstStyle/>
          <a:p>
            <a:r>
              <a:rPr lang="en-US" b="1">
                <a:latin typeface="Century Gothic" charset="0"/>
                <a:cs typeface="Century Gothic" charset="0"/>
              </a:rPr>
              <a:t>Model the Process</a:t>
            </a:r>
            <a:endParaRPr lang="en-US">
              <a:latin typeface="Calibri" charset="0"/>
            </a:endParaRP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7501467" y="6427808"/>
            <a:ext cx="1591734" cy="36933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>
                <a:alpha val="94901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 smtClean="0">
                <a:latin typeface="News Gothic MT" charset="0"/>
              </a:rPr>
              <a:t>Handout #1</a:t>
            </a:r>
            <a:endParaRPr lang="en-US" sz="1800" b="1" dirty="0">
              <a:latin typeface="News Gothic MT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3"/>
          <p:cNvSpPr>
            <a:spLocks noGrp="1"/>
          </p:cNvSpPr>
          <p:nvPr>
            <p:ph type="title"/>
          </p:nvPr>
        </p:nvSpPr>
        <p:spPr>
          <a:xfrm>
            <a:off x="261938" y="195263"/>
            <a:ext cx="86614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300" b="1" dirty="0" smtClean="0">
                <a:latin typeface="Century Gothic"/>
                <a:ea typeface="+mj-ea"/>
                <a:cs typeface="Century Gothic"/>
              </a:rPr>
              <a:t> </a:t>
            </a:r>
            <a:r>
              <a:rPr lang="en-US" sz="3300" b="1" dirty="0">
                <a:latin typeface="Century Gothic"/>
                <a:ea typeface="+mj-ea"/>
                <a:cs typeface="Century Gothic"/>
              </a:rPr>
              <a:t>CA ELD Standards </a:t>
            </a:r>
            <a:br>
              <a:rPr lang="en-US" sz="3300" b="1" dirty="0">
                <a:latin typeface="Century Gothic"/>
                <a:ea typeface="+mj-ea"/>
                <a:cs typeface="Century Gothic"/>
              </a:rPr>
            </a:br>
            <a:r>
              <a:rPr lang="en-US" sz="3300" b="1" dirty="0">
                <a:latin typeface="Century Gothic"/>
                <a:ea typeface="+mj-ea"/>
                <a:cs typeface="Century Gothic"/>
              </a:rPr>
              <a:t>Part II: </a:t>
            </a:r>
            <a:r>
              <a:rPr lang="en-US" sz="3300" b="1" dirty="0" smtClean="0">
                <a:latin typeface="Century Gothic"/>
                <a:ea typeface="+mj-ea"/>
                <a:cs typeface="Century Gothic"/>
              </a:rPr>
              <a:t>Learning About How </a:t>
            </a:r>
            <a:r>
              <a:rPr lang="en-US" sz="3300" b="1" dirty="0">
                <a:latin typeface="Century Gothic"/>
                <a:ea typeface="+mj-ea"/>
                <a:cs typeface="Century Gothic"/>
              </a:rPr>
              <a:t>English Works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79850" y="1358900"/>
            <a:ext cx="5043488" cy="521335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2200" dirty="0" smtClean="0">
                <a:latin typeface="Century Gothic"/>
                <a:ea typeface="+mn-ea"/>
                <a:cs typeface="Century Gothic"/>
              </a:rPr>
              <a:t>Table group: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2200" b="1" dirty="0" smtClean="0">
                <a:latin typeface="Century Gothic"/>
                <a:ea typeface="+mn-ea"/>
                <a:cs typeface="Century Gothic"/>
              </a:rPr>
              <a:t>Analyze</a:t>
            </a:r>
            <a:r>
              <a:rPr lang="en-US" sz="2200" dirty="0" smtClean="0">
                <a:latin typeface="Century Gothic"/>
                <a:ea typeface="+mn-ea"/>
                <a:cs typeface="Century Gothic"/>
              </a:rPr>
              <a:t> your processes at the</a:t>
            </a:r>
            <a:r>
              <a:rPr lang="en-US" sz="2200" b="1" dirty="0" smtClean="0">
                <a:latin typeface="Century Gothic"/>
                <a:ea typeface="+mn-ea"/>
                <a:cs typeface="Century Gothic"/>
              </a:rPr>
              <a:t> Expanding Level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/>
              <a:buChar char="•"/>
              <a:defRPr/>
            </a:pPr>
            <a:endParaRPr lang="en-US" sz="1000" b="1" dirty="0" smtClean="0">
              <a:latin typeface="Century Gothic"/>
              <a:ea typeface="+mn-ea"/>
              <a:cs typeface="Century Gothic"/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2200" b="1" dirty="0" smtClean="0">
                <a:latin typeface="Century Gothic"/>
                <a:ea typeface="+mn-ea"/>
                <a:cs typeface="Century Gothic"/>
              </a:rPr>
              <a:t>Analyze</a:t>
            </a:r>
            <a:r>
              <a:rPr lang="en-US" sz="2200" dirty="0" smtClean="0">
                <a:latin typeface="Century Gothic"/>
                <a:ea typeface="+mn-ea"/>
                <a:cs typeface="Century Gothic"/>
              </a:rPr>
              <a:t> the </a:t>
            </a:r>
            <a:r>
              <a:rPr lang="en-US" sz="2200" b="1" dirty="0" smtClean="0">
                <a:latin typeface="Century Gothic"/>
                <a:ea typeface="+mn-ea"/>
                <a:cs typeface="Century Gothic"/>
              </a:rPr>
              <a:t>purpose (</a:t>
            </a:r>
            <a:r>
              <a:rPr lang="en-US" sz="2200" b="1" dirty="0" smtClean="0">
                <a:solidFill>
                  <a:srgbClr val="000000"/>
                </a:solidFill>
                <a:latin typeface="Century Gothic"/>
                <a:ea typeface="+mn-ea"/>
                <a:cs typeface="Century Gothic"/>
              </a:rPr>
              <a:t>why)</a:t>
            </a:r>
            <a:r>
              <a:rPr lang="en-US" sz="2200" dirty="0" smtClean="0">
                <a:latin typeface="Century Gothic"/>
                <a:ea typeface="+mn-ea"/>
                <a:cs typeface="Century Gothic"/>
              </a:rPr>
              <a:t> and the </a:t>
            </a:r>
            <a:r>
              <a:rPr lang="en-US" sz="2200" b="1" dirty="0" smtClean="0">
                <a:latin typeface="Century Gothic"/>
                <a:ea typeface="+mn-ea"/>
                <a:cs typeface="Century Gothic"/>
              </a:rPr>
              <a:t>structure (what) </a:t>
            </a:r>
            <a:r>
              <a:rPr lang="en-US" sz="2200" dirty="0" smtClean="0">
                <a:latin typeface="Century Gothic"/>
                <a:ea typeface="+mn-ea"/>
                <a:cs typeface="Century Gothic"/>
              </a:rPr>
              <a:t>of the ELD standards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/>
              <a:buChar char="•"/>
              <a:defRPr/>
            </a:pPr>
            <a:endParaRPr lang="en-US" sz="1000" dirty="0" smtClean="0">
              <a:latin typeface="Century Gothic"/>
              <a:ea typeface="+mn-ea"/>
              <a:cs typeface="Century Gothic"/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2200" b="1" dirty="0" smtClean="0">
                <a:latin typeface="Century Gothic"/>
                <a:ea typeface="+mn-ea"/>
                <a:cs typeface="Century Gothic"/>
              </a:rPr>
              <a:t>Share </a:t>
            </a:r>
            <a:r>
              <a:rPr lang="en-US" sz="2200" dirty="0" smtClean="0">
                <a:latin typeface="Century Gothic"/>
                <a:ea typeface="+mn-ea"/>
                <a:cs typeface="Century Gothic"/>
              </a:rPr>
              <a:t>with your triad your findings of Part II-Learning About How English Works standards</a:t>
            </a:r>
            <a:endParaRPr lang="en-US" sz="2200" dirty="0">
              <a:latin typeface="Century Gothic"/>
              <a:ea typeface="+mn-ea"/>
              <a:cs typeface="Century Gothic"/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200" b="1" dirty="0" smtClean="0">
                <a:latin typeface="Century Gothic"/>
                <a:ea typeface="+mn-ea"/>
                <a:cs typeface="Century Gothic"/>
              </a:rPr>
              <a:t>Be prepared to share</a:t>
            </a:r>
            <a:endParaRPr lang="en-US" sz="1000" b="1" dirty="0" smtClean="0">
              <a:latin typeface="Century Gothic"/>
              <a:ea typeface="+mn-ea"/>
              <a:cs typeface="Century Gothic"/>
            </a:endParaRPr>
          </a:p>
        </p:txBody>
      </p:sp>
      <p:pic>
        <p:nvPicPr>
          <p:cNvPr id="6" name="Picture 3" descr="picture 2014-11-10 at 1.33.20 PM.png"/>
          <p:cNvPicPr>
            <a:picLocks noChangeAspect="1"/>
          </p:cNvPicPr>
          <p:nvPr/>
        </p:nvPicPr>
        <p:blipFill rotWithShape="1">
          <a:blip r:embed="rId3"/>
          <a:srcRect l="4255" t="27896" r="74477" b="19169"/>
          <a:stretch/>
        </p:blipFill>
        <p:spPr bwMode="auto">
          <a:xfrm>
            <a:off x="274638" y="1531938"/>
            <a:ext cx="3532187" cy="4956175"/>
          </a:xfrm>
          <a:prstGeom prst="rect">
            <a:avLst/>
          </a:prstGeom>
          <a:noFill/>
          <a:ln w="254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398463" y="4014788"/>
            <a:ext cx="28797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Picture 1" descr="picture 2015-02-02 at 12.31.2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7900" y="1522413"/>
            <a:ext cx="1414463" cy="154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 descr="Screen Shot 2014-06-12 at 3.05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757238"/>
            <a:ext cx="8516938" cy="558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>
            <a:spLocks noChangeArrowheads="1"/>
          </p:cNvSpPr>
          <p:nvPr/>
        </p:nvSpPr>
        <p:spPr bwMode="auto">
          <a:xfrm rot="-5400000">
            <a:off x="1968501" y="3602037"/>
            <a:ext cx="1905000" cy="339725"/>
          </a:xfrm>
          <a:prstGeom prst="rect">
            <a:avLst/>
          </a:prstGeom>
          <a:solidFill>
            <a:srgbClr val="FFE199">
              <a:alpha val="4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News Gothic MT" charset="0"/>
              </a:rPr>
              <a:t>             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132138" y="2981325"/>
            <a:ext cx="5851525" cy="738188"/>
          </a:xfrm>
          <a:prstGeom prst="rect">
            <a:avLst/>
          </a:prstGeom>
          <a:solidFill>
            <a:srgbClr val="FFFF00">
              <a:alpha val="4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endParaRPr lang="en-US" sz="700">
              <a:latin typeface="News Gothic MT" charset="0"/>
            </a:endParaRPr>
          </a:p>
          <a:p>
            <a:pPr eaLnBrk="1" hangingPunct="1"/>
            <a:endParaRPr lang="en-US" sz="700">
              <a:latin typeface="News Gothic MT" charset="0"/>
            </a:endParaRPr>
          </a:p>
          <a:p>
            <a:pPr eaLnBrk="1" hangingPunct="1"/>
            <a:endParaRPr lang="en-US" sz="700">
              <a:latin typeface="News Gothic MT" charset="0"/>
            </a:endParaRPr>
          </a:p>
          <a:p>
            <a:pPr eaLnBrk="1" hangingPunct="1"/>
            <a:endParaRPr lang="en-US" sz="700">
              <a:latin typeface="News Gothic MT" charset="0"/>
            </a:endParaRPr>
          </a:p>
          <a:p>
            <a:pPr eaLnBrk="1" hangingPunct="1"/>
            <a:endParaRPr lang="en-US" sz="700">
              <a:latin typeface="News Gothic MT" charset="0"/>
            </a:endParaRPr>
          </a:p>
          <a:p>
            <a:pPr eaLnBrk="1" hangingPunct="1"/>
            <a:endParaRPr lang="en-US" sz="700">
              <a:latin typeface="News Gothic MT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132138" y="2786063"/>
            <a:ext cx="5851525" cy="200025"/>
          </a:xfrm>
          <a:prstGeom prst="rect">
            <a:avLst/>
          </a:prstGeom>
          <a:solidFill>
            <a:srgbClr val="A4F9F3">
              <a:alpha val="4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700">
                <a:latin typeface="News Gothic MT" charset="0"/>
              </a:rPr>
              <a:t>            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090863" y="1365250"/>
            <a:ext cx="5892800" cy="200025"/>
          </a:xfrm>
          <a:prstGeom prst="rect">
            <a:avLst/>
          </a:prstGeom>
          <a:solidFill>
            <a:srgbClr val="FFE199">
              <a:alpha val="4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700">
                <a:latin typeface="News Gothic MT" charset="0"/>
              </a:rPr>
              <a:t>             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109913" y="1766888"/>
            <a:ext cx="5873750" cy="954087"/>
          </a:xfrm>
          <a:prstGeom prst="rect">
            <a:avLst/>
          </a:prstGeom>
          <a:solidFill>
            <a:srgbClr val="FFFF00">
              <a:alpha val="4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endParaRPr lang="en-US" sz="700">
              <a:latin typeface="News Gothic MT" charset="0"/>
            </a:endParaRPr>
          </a:p>
          <a:p>
            <a:pPr eaLnBrk="1" hangingPunct="1"/>
            <a:endParaRPr lang="en-US" sz="700">
              <a:latin typeface="News Gothic MT" charset="0"/>
            </a:endParaRPr>
          </a:p>
          <a:p>
            <a:pPr eaLnBrk="1" hangingPunct="1"/>
            <a:endParaRPr lang="en-US" sz="700">
              <a:latin typeface="News Gothic MT" charset="0"/>
            </a:endParaRPr>
          </a:p>
          <a:p>
            <a:pPr eaLnBrk="1" hangingPunct="1"/>
            <a:endParaRPr lang="en-US" sz="700">
              <a:latin typeface="News Gothic MT" charset="0"/>
            </a:endParaRPr>
          </a:p>
          <a:p>
            <a:pPr eaLnBrk="1" hangingPunct="1"/>
            <a:endParaRPr lang="en-US" sz="700">
              <a:latin typeface="News Gothic MT" charset="0"/>
            </a:endParaRPr>
          </a:p>
          <a:p>
            <a:pPr eaLnBrk="1" hangingPunct="1"/>
            <a:endParaRPr lang="en-US" sz="700">
              <a:latin typeface="News Gothic MT" charset="0"/>
            </a:endParaRPr>
          </a:p>
          <a:p>
            <a:pPr eaLnBrk="1" hangingPunct="1"/>
            <a:endParaRPr lang="en-US" sz="700">
              <a:latin typeface="News Gothic MT" charset="0"/>
            </a:endParaRPr>
          </a:p>
          <a:p>
            <a:pPr eaLnBrk="1" hangingPunct="1"/>
            <a:endParaRPr lang="en-US" sz="700">
              <a:latin typeface="News Gothic MT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113088" y="5189538"/>
            <a:ext cx="5870575" cy="954087"/>
          </a:xfrm>
          <a:prstGeom prst="rect">
            <a:avLst/>
          </a:prstGeom>
          <a:solidFill>
            <a:srgbClr val="FFFF00">
              <a:alpha val="4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endParaRPr lang="en-US" sz="700">
              <a:latin typeface="News Gothic MT" charset="0"/>
            </a:endParaRPr>
          </a:p>
          <a:p>
            <a:pPr eaLnBrk="1" hangingPunct="1"/>
            <a:endParaRPr lang="en-US" sz="700">
              <a:latin typeface="News Gothic MT" charset="0"/>
            </a:endParaRPr>
          </a:p>
          <a:p>
            <a:pPr eaLnBrk="1" hangingPunct="1"/>
            <a:endParaRPr lang="en-US" sz="700">
              <a:latin typeface="News Gothic MT" charset="0"/>
            </a:endParaRPr>
          </a:p>
          <a:p>
            <a:pPr eaLnBrk="1" hangingPunct="1"/>
            <a:endParaRPr lang="en-US" sz="700">
              <a:latin typeface="News Gothic MT" charset="0"/>
            </a:endParaRPr>
          </a:p>
          <a:p>
            <a:pPr eaLnBrk="1" hangingPunct="1"/>
            <a:endParaRPr lang="en-US" sz="700">
              <a:latin typeface="News Gothic MT" charset="0"/>
            </a:endParaRPr>
          </a:p>
          <a:p>
            <a:pPr eaLnBrk="1" hangingPunct="1"/>
            <a:endParaRPr lang="en-US" sz="700">
              <a:latin typeface="News Gothic MT" charset="0"/>
            </a:endParaRPr>
          </a:p>
          <a:p>
            <a:pPr eaLnBrk="1" hangingPunct="1"/>
            <a:endParaRPr lang="en-US" sz="700">
              <a:latin typeface="News Gothic MT" charset="0"/>
            </a:endParaRPr>
          </a:p>
          <a:p>
            <a:pPr eaLnBrk="1" hangingPunct="1"/>
            <a:r>
              <a:rPr lang="en-US" sz="700">
                <a:latin typeface="News Gothic MT" charset="0"/>
              </a:rPr>
              <a:t> 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132138" y="4989513"/>
            <a:ext cx="6002337" cy="200025"/>
          </a:xfrm>
          <a:prstGeom prst="rect">
            <a:avLst/>
          </a:prstGeom>
          <a:solidFill>
            <a:srgbClr val="A4F9F3">
              <a:alpha val="4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700">
                <a:latin typeface="News Gothic MT" charset="0"/>
              </a:rPr>
              <a:t>             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151188" y="3919538"/>
            <a:ext cx="5832475" cy="954087"/>
          </a:xfrm>
          <a:prstGeom prst="rect">
            <a:avLst/>
          </a:prstGeom>
          <a:solidFill>
            <a:srgbClr val="FFFF00">
              <a:alpha val="4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endParaRPr lang="en-US" sz="700">
              <a:latin typeface="News Gothic MT" charset="0"/>
            </a:endParaRPr>
          </a:p>
          <a:p>
            <a:pPr eaLnBrk="1" hangingPunct="1"/>
            <a:endParaRPr lang="en-US" sz="700">
              <a:latin typeface="News Gothic MT" charset="0"/>
            </a:endParaRPr>
          </a:p>
          <a:p>
            <a:pPr eaLnBrk="1" hangingPunct="1"/>
            <a:endParaRPr lang="en-US" sz="700">
              <a:latin typeface="News Gothic MT" charset="0"/>
            </a:endParaRPr>
          </a:p>
          <a:p>
            <a:pPr eaLnBrk="1" hangingPunct="1"/>
            <a:endParaRPr lang="en-US" sz="700">
              <a:latin typeface="News Gothic MT" charset="0"/>
            </a:endParaRPr>
          </a:p>
          <a:p>
            <a:pPr eaLnBrk="1" hangingPunct="1"/>
            <a:endParaRPr lang="en-US" sz="700">
              <a:latin typeface="News Gothic MT" charset="0"/>
            </a:endParaRPr>
          </a:p>
          <a:p>
            <a:pPr eaLnBrk="1" hangingPunct="1"/>
            <a:endParaRPr lang="en-US" sz="700">
              <a:latin typeface="News Gothic MT" charset="0"/>
            </a:endParaRPr>
          </a:p>
          <a:p>
            <a:pPr eaLnBrk="1" hangingPunct="1"/>
            <a:endParaRPr lang="en-US" sz="700">
              <a:latin typeface="News Gothic MT" charset="0"/>
            </a:endParaRPr>
          </a:p>
          <a:p>
            <a:pPr eaLnBrk="1" hangingPunct="1"/>
            <a:endParaRPr lang="en-US" sz="700">
              <a:latin typeface="News Gothic MT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151188" y="3719513"/>
            <a:ext cx="5832475" cy="200025"/>
          </a:xfrm>
          <a:prstGeom prst="rect">
            <a:avLst/>
          </a:prstGeom>
          <a:solidFill>
            <a:srgbClr val="A4F9F3">
              <a:alpha val="4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700">
                <a:latin typeface="News Gothic MT" charset="0"/>
              </a:rPr>
              <a:t>             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648200" y="682625"/>
            <a:ext cx="2728913" cy="461963"/>
          </a:xfrm>
          <a:prstGeom prst="rect">
            <a:avLst/>
          </a:prstGeom>
          <a:solidFill>
            <a:schemeClr val="bg1"/>
          </a:solidFill>
          <a:ln w="25400">
            <a:solidFill>
              <a:srgbClr val="660066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entury Gothic" charset="0"/>
              </a:rPr>
              <a:t>Proficiency levels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17538" y="682625"/>
            <a:ext cx="2981325" cy="461963"/>
          </a:xfrm>
          <a:prstGeom prst="rect">
            <a:avLst/>
          </a:prstGeom>
          <a:solidFill>
            <a:schemeClr val="bg1"/>
          </a:solidFill>
          <a:ln w="25400">
            <a:solidFill>
              <a:srgbClr val="660066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entury Gothic" charset="0"/>
              </a:rPr>
              <a:t>Teacher Resources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7200" y="3281363"/>
            <a:ext cx="2133600" cy="1201737"/>
          </a:xfrm>
          <a:prstGeom prst="rect">
            <a:avLst/>
          </a:prstGeom>
          <a:solidFill>
            <a:schemeClr val="bg1"/>
          </a:solidFill>
          <a:ln w="25400">
            <a:solidFill>
              <a:srgbClr val="66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latin typeface="Century Gothic" charset="0"/>
              </a:rPr>
              <a:t>Language of the Standards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109913" y="1560513"/>
            <a:ext cx="5868987" cy="200025"/>
          </a:xfrm>
          <a:prstGeom prst="rect">
            <a:avLst/>
          </a:prstGeom>
          <a:solidFill>
            <a:srgbClr val="A4F9F3">
              <a:alpha val="4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700">
                <a:latin typeface="News Gothic MT" charset="0"/>
              </a:rPr>
              <a:t>             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17538" y="2147888"/>
            <a:ext cx="2133600" cy="461962"/>
          </a:xfrm>
          <a:prstGeom prst="rect">
            <a:avLst/>
          </a:prstGeom>
          <a:solidFill>
            <a:schemeClr val="bg1"/>
          </a:solidFill>
          <a:ln w="25400">
            <a:solidFill>
              <a:srgbClr val="66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latin typeface="Century Gothic" charset="0"/>
              </a:rPr>
              <a:t>Modes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09600" y="1400175"/>
            <a:ext cx="2133600" cy="461963"/>
          </a:xfrm>
          <a:prstGeom prst="rect">
            <a:avLst/>
          </a:prstGeom>
          <a:solidFill>
            <a:schemeClr val="bg1"/>
          </a:solidFill>
          <a:ln w="25400">
            <a:solidFill>
              <a:srgbClr val="66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latin typeface="Century Gothic" charset="0"/>
              </a:rPr>
              <a:t>Strands</a:t>
            </a:r>
          </a:p>
        </p:txBody>
      </p:sp>
      <p:sp>
        <p:nvSpPr>
          <p:cNvPr id="47121" name="TextBox 14"/>
          <p:cNvSpPr txBox="1">
            <a:spLocks noChangeArrowheads="1"/>
          </p:cNvSpPr>
          <p:nvPr/>
        </p:nvSpPr>
        <p:spPr bwMode="auto">
          <a:xfrm>
            <a:off x="6692900" y="149225"/>
            <a:ext cx="2286000" cy="461963"/>
          </a:xfrm>
          <a:prstGeom prst="rect">
            <a:avLst/>
          </a:prstGeom>
          <a:solidFill>
            <a:schemeClr val="bg1"/>
          </a:solidFill>
          <a:ln w="25400">
            <a:solidFill>
              <a:srgbClr val="66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eaLnBrk="1" hangingPunct="1"/>
            <a:r>
              <a:rPr lang="en-US">
                <a:latin typeface="Century Gothic" charset="0"/>
              </a:rPr>
              <a:t>Section 2</a:t>
            </a:r>
            <a:endParaRPr lang="en-US" sz="1800">
              <a:latin typeface="Century Gothic" charset="0"/>
            </a:endParaRP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63" y="1565275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720975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988" y="492760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724275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95400" y="1068388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2143125" y="757238"/>
            <a:ext cx="608013" cy="339725"/>
          </a:xfrm>
          <a:prstGeom prst="rect">
            <a:avLst/>
          </a:prstGeom>
          <a:solidFill>
            <a:srgbClr val="FFFF00">
              <a:alpha val="47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95488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3281363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4198938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5357813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0" name="TextBox 6"/>
          <p:cNvSpPr txBox="1">
            <a:spLocks noChangeArrowheads="1"/>
          </p:cNvSpPr>
          <p:nvPr/>
        </p:nvSpPr>
        <p:spPr bwMode="auto">
          <a:xfrm>
            <a:off x="7513638" y="6458480"/>
            <a:ext cx="1596496" cy="36933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>
                <a:alpha val="94901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 smtClean="0">
                <a:latin typeface="News Gothic MT" charset="0"/>
              </a:rPr>
              <a:t>Table Copy</a:t>
            </a:r>
            <a:endParaRPr lang="en-US" sz="1800" b="1" dirty="0">
              <a:latin typeface="News Gothic MT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6184 -0.00532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20" y="-278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6184 -0.00532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20" y="-278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6184 -0.00532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20" y="-278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6184 -0.00532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20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3.33333E-6 0.6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4" grpId="0" animBg="1"/>
      <p:bldP spid="34" grpId="1" animBg="1"/>
      <p:bldP spid="10" grpId="0" animBg="1"/>
      <p:bldP spid="10" grpId="1" animBg="1"/>
      <p:bldP spid="11" grpId="0" animBg="1"/>
      <p:bldP spid="11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3"/>
          <p:cNvSpPr>
            <a:spLocks noGrp="1"/>
          </p:cNvSpPr>
          <p:nvPr>
            <p:ph type="ctrTitle"/>
          </p:nvPr>
        </p:nvSpPr>
        <p:spPr>
          <a:xfrm>
            <a:off x="1322388" y="2082800"/>
            <a:ext cx="6499225" cy="1725613"/>
          </a:xfrm>
        </p:spPr>
        <p:txBody>
          <a:bodyPr/>
          <a:lstStyle/>
          <a:p>
            <a:pPr eaLnBrk="1" hangingPunct="1"/>
            <a:r>
              <a:rPr lang="en-US" sz="4800" b="1" dirty="0" smtClean="0">
                <a:latin typeface="Century Gothic" charset="0"/>
                <a:cs typeface="MS PGothic" charset="0"/>
              </a:rPr>
              <a:t>The Essence of the ELD Standards</a:t>
            </a:r>
            <a:endParaRPr lang="en-US" sz="4800" dirty="0">
              <a:latin typeface="Century Gothic" charset="0"/>
              <a:cs typeface="MS PGothic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3"/>
          <p:cNvSpPr>
            <a:spLocks noGrp="1"/>
          </p:cNvSpPr>
          <p:nvPr>
            <p:ph type="title"/>
          </p:nvPr>
        </p:nvSpPr>
        <p:spPr>
          <a:xfrm>
            <a:off x="549275" y="144463"/>
            <a:ext cx="8042275" cy="946150"/>
          </a:xfrm>
        </p:spPr>
        <p:txBody>
          <a:bodyPr/>
          <a:lstStyle/>
          <a:p>
            <a:pPr eaLnBrk="1" hangingPunct="1"/>
            <a:r>
              <a:rPr lang="en-US" b="1">
                <a:latin typeface="Century Gothic" charset="0"/>
                <a:cs typeface="MS PGothic" charset="0"/>
              </a:rPr>
              <a:t>ELD Standards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9275" y="962025"/>
            <a:ext cx="8042275" cy="5599113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None/>
              <a:defRPr/>
            </a:pPr>
            <a:r>
              <a:rPr lang="en-US" sz="2200" b="1" dirty="0" smtClean="0">
                <a:solidFill>
                  <a:srgbClr val="FF0000"/>
                </a:solidFill>
                <a:latin typeface="Century Gothic"/>
                <a:ea typeface="+mn-ea"/>
                <a:cs typeface="Century Gothic"/>
              </a:rPr>
              <a:t>What?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None/>
              <a:defRPr/>
            </a:pPr>
            <a:r>
              <a:rPr lang="en-US" sz="2200" dirty="0" smtClean="0">
                <a:latin typeface="Century Gothic"/>
                <a:ea typeface="+mn-ea"/>
                <a:cs typeface="Century Gothic"/>
              </a:rPr>
              <a:t>Read: </a:t>
            </a:r>
            <a:r>
              <a:rPr lang="en-US" sz="2200" dirty="0">
                <a:latin typeface="Century Gothic"/>
                <a:cs typeface="Century Gothic"/>
              </a:rPr>
              <a:t> </a:t>
            </a:r>
            <a:r>
              <a:rPr lang="en-US" sz="2200" dirty="0" smtClean="0">
                <a:latin typeface="Century Gothic"/>
                <a:cs typeface="Century Gothic"/>
              </a:rPr>
              <a:t>Essence </a:t>
            </a:r>
            <a:r>
              <a:rPr lang="en-US" sz="2200" dirty="0" smtClean="0">
                <a:latin typeface="Century Gothic"/>
                <a:ea typeface="+mn-ea"/>
                <a:cs typeface="Century Gothic"/>
              </a:rPr>
              <a:t>of ELD Standards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None/>
              <a:defRPr/>
            </a:pPr>
            <a:endParaRPr lang="en-US" sz="2200" dirty="0">
              <a:latin typeface="Century Gothic"/>
              <a:ea typeface="+mn-ea"/>
              <a:cs typeface="Century Gothic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None/>
              <a:defRPr/>
            </a:pPr>
            <a:r>
              <a:rPr lang="en-US" sz="2200" b="1" dirty="0" smtClean="0">
                <a:solidFill>
                  <a:srgbClr val="FF0000"/>
                </a:solidFill>
                <a:latin typeface="Century Gothic"/>
                <a:ea typeface="+mn-ea"/>
                <a:cs typeface="Century Gothic"/>
              </a:rPr>
              <a:t>How?</a:t>
            </a:r>
            <a:endParaRPr lang="en-US" sz="2200" dirty="0" smtClean="0">
              <a:latin typeface="Century Gothic"/>
              <a:ea typeface="+mn-ea"/>
              <a:cs typeface="Century Gothic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None/>
              <a:defRPr/>
            </a:pPr>
            <a:r>
              <a:rPr lang="en-US" sz="2200" b="1" dirty="0" smtClean="0">
                <a:latin typeface="Century Gothic"/>
                <a:cs typeface="Century Gothic"/>
              </a:rPr>
              <a:t>Modified Jigsaw </a:t>
            </a:r>
            <a:r>
              <a:rPr lang="en-US" sz="2200" b="1" dirty="0" smtClean="0">
                <a:latin typeface="Century Gothic"/>
                <a:cs typeface="Century Gothic"/>
              </a:rPr>
              <a:t>Triad Activity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None/>
              <a:defRPr/>
            </a:pPr>
            <a:endParaRPr lang="en-US" sz="2200" b="1" dirty="0">
              <a:latin typeface="Century Gothic"/>
              <a:cs typeface="Century Gothic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None/>
              <a:defRPr/>
            </a:pPr>
            <a:r>
              <a:rPr lang="en-US" sz="2200" dirty="0" smtClean="0">
                <a:latin typeface="Century Gothic"/>
                <a:ea typeface="+mn-ea"/>
                <a:cs typeface="Century Gothic"/>
              </a:rPr>
              <a:t>Form a </a:t>
            </a:r>
            <a:r>
              <a:rPr lang="en-US" sz="2200" b="1" dirty="0" smtClean="0">
                <a:latin typeface="Century Gothic"/>
                <a:ea typeface="+mn-ea"/>
                <a:cs typeface="Century Gothic"/>
              </a:rPr>
              <a:t>triad</a:t>
            </a:r>
            <a:r>
              <a:rPr lang="en-US" sz="2200" dirty="0" smtClean="0">
                <a:latin typeface="Century Gothic"/>
                <a:ea typeface="+mn-ea"/>
                <a:cs typeface="Century Gothic"/>
              </a:rPr>
              <a:t>: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200" b="1" dirty="0" smtClean="0">
                <a:latin typeface="Century Gothic"/>
                <a:ea typeface="+mn-ea"/>
                <a:cs typeface="Century Gothic"/>
              </a:rPr>
              <a:t>Partner A: </a:t>
            </a:r>
            <a:r>
              <a:rPr lang="en-US" sz="2200" dirty="0" smtClean="0">
                <a:latin typeface="Century Gothic"/>
                <a:ea typeface="+mn-ea"/>
                <a:cs typeface="Century Gothic"/>
              </a:rPr>
              <a:t>Part I A. Collaborative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None/>
              <a:defRPr/>
            </a:pPr>
            <a:endParaRPr lang="en-US" sz="2200" dirty="0" smtClean="0">
              <a:latin typeface="Century Gothic"/>
              <a:ea typeface="+mn-ea"/>
              <a:cs typeface="Century Gothic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200" b="1" dirty="0" smtClean="0">
                <a:latin typeface="Century Gothic"/>
                <a:ea typeface="+mn-ea"/>
                <a:cs typeface="Century Gothic"/>
              </a:rPr>
              <a:t>Partner B: </a:t>
            </a:r>
            <a:r>
              <a:rPr lang="en-US" sz="2200" dirty="0" smtClean="0">
                <a:latin typeface="Century Gothic"/>
                <a:ea typeface="+mn-ea"/>
                <a:cs typeface="Century Gothic"/>
              </a:rPr>
              <a:t>Part I B. Interpretive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None/>
              <a:defRPr/>
            </a:pPr>
            <a:endParaRPr lang="en-US" sz="2200" dirty="0" smtClean="0">
              <a:latin typeface="Century Gothic"/>
              <a:ea typeface="+mn-ea"/>
              <a:cs typeface="Century Gothic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200" b="1" dirty="0" smtClean="0">
                <a:latin typeface="Century Gothic"/>
                <a:ea typeface="+mn-ea"/>
                <a:cs typeface="Century Gothic"/>
              </a:rPr>
              <a:t>Partner C: </a:t>
            </a:r>
            <a:r>
              <a:rPr lang="en-US" sz="2200" dirty="0" smtClean="0">
                <a:latin typeface="Century Gothic"/>
                <a:ea typeface="+mn-ea"/>
                <a:cs typeface="Century Gothic"/>
              </a:rPr>
              <a:t>Part I C. Productive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charset="0"/>
              <a:buNone/>
              <a:defRPr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None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57346" name="Content Placeholder 3" descr="Screen Shot 2015-02-17 at 4.37.06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707" b="-16707"/>
          <a:stretch>
            <a:fillRect/>
          </a:stretch>
        </p:blipFill>
        <p:spPr>
          <a:xfrm>
            <a:off x="255588" y="-758825"/>
            <a:ext cx="8723312" cy="7994650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17500" y="830263"/>
            <a:ext cx="7726363" cy="2159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endParaRPr lang="en-US" sz="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3" descr="picture 2015-02-17 at 9.58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90500"/>
            <a:ext cx="8905875" cy="650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754563" y="1550988"/>
            <a:ext cx="2197100" cy="147637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  <a:p>
            <a:pPr eaLnBrk="1" hangingPunct="1"/>
            <a:endParaRPr lang="en-US" sz="1800"/>
          </a:p>
          <a:p>
            <a:pPr eaLnBrk="1" hangingPunct="1"/>
            <a:endParaRPr lang="en-US" sz="1800"/>
          </a:p>
          <a:p>
            <a:pPr eaLnBrk="1" hangingPunct="1"/>
            <a:endParaRPr lang="en-US" sz="1800"/>
          </a:p>
          <a:p>
            <a:pPr eaLnBrk="1" hangingPunct="1"/>
            <a:endParaRPr lang="en-US" sz="1800"/>
          </a:p>
        </p:txBody>
      </p:sp>
      <p:pic>
        <p:nvPicPr>
          <p:cNvPr id="6" name="Picture 5" descr="Screen Shot 2015-02-17 at 4.40.4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025" y="1604963"/>
            <a:ext cx="4592638" cy="347027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2644775" y="3027363"/>
            <a:ext cx="1453092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609850" y="3392488"/>
            <a:ext cx="1262063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1" descr="picture 2015-03-13 at 12.13.2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38" y="1546225"/>
            <a:ext cx="4025900" cy="507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TextBox 1"/>
          <p:cNvSpPr txBox="1">
            <a:spLocks noChangeArrowheads="1"/>
          </p:cNvSpPr>
          <p:nvPr/>
        </p:nvSpPr>
        <p:spPr bwMode="auto">
          <a:xfrm>
            <a:off x="3271838" y="1800225"/>
            <a:ext cx="3305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Contribute </a:t>
            </a:r>
            <a:r>
              <a:rPr lang="en-US" sz="1800" dirty="0" smtClean="0"/>
              <a:t>to </a:t>
            </a:r>
            <a:r>
              <a:rPr lang="en-US" sz="1800" dirty="0"/>
              <a:t>discussion</a:t>
            </a:r>
          </a:p>
        </p:txBody>
      </p:sp>
      <p:sp>
        <p:nvSpPr>
          <p:cNvPr id="61443" name="TextBox 9"/>
          <p:cNvSpPr txBox="1">
            <a:spLocks noChangeArrowheads="1"/>
          </p:cNvSpPr>
          <p:nvPr/>
        </p:nvSpPr>
        <p:spPr bwMode="auto">
          <a:xfrm>
            <a:off x="7501467" y="6463772"/>
            <a:ext cx="1591734" cy="36933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>
                <a:alpha val="94901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 smtClean="0">
                <a:latin typeface="News Gothic MT" charset="0"/>
              </a:rPr>
              <a:t>Handout #1</a:t>
            </a:r>
            <a:endParaRPr lang="en-US" sz="1800" b="1" dirty="0">
              <a:latin typeface="News Gothic MT" charset="0"/>
            </a:endParaRPr>
          </a:p>
        </p:txBody>
      </p:sp>
      <p:sp>
        <p:nvSpPr>
          <p:cNvPr id="6144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Century Gothic" charset="0"/>
                <a:cs typeface="Century Gothic" charset="0"/>
              </a:rPr>
              <a:t>Model the Process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 txBox="1">
            <a:spLocks/>
          </p:cNvSpPr>
          <p:nvPr/>
        </p:nvSpPr>
        <p:spPr bwMode="auto">
          <a:xfrm rot="16200000">
            <a:off x="-33338" y="1390651"/>
            <a:ext cx="52546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eaVert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1800" dirty="0" smtClean="0">
                <a:latin typeface="Century Gothic"/>
                <a:ea typeface="+mn-ea"/>
                <a:cs typeface="Century Gothic"/>
              </a:rPr>
              <a:t>Table group: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1800" dirty="0" smtClean="0">
                <a:latin typeface="Century Gothic"/>
                <a:ea typeface="+mn-ea"/>
                <a:cs typeface="Century Gothic"/>
              </a:rPr>
              <a:t>Analyze your assigned Mode at the</a:t>
            </a:r>
            <a:r>
              <a:rPr lang="en-US" sz="1800" b="1" dirty="0" smtClean="0">
                <a:latin typeface="Century Gothic"/>
                <a:ea typeface="+mn-ea"/>
                <a:cs typeface="Century Gothic"/>
              </a:rPr>
              <a:t> Expanding Level</a:t>
            </a: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n-US" sz="800" b="1" dirty="0" smtClean="0">
              <a:latin typeface="Century Gothic"/>
              <a:ea typeface="+mn-ea"/>
              <a:cs typeface="Century Gothic"/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1800" b="1" dirty="0" smtClean="0">
                <a:latin typeface="Century Gothic"/>
                <a:ea typeface="+mn-ea"/>
                <a:cs typeface="Century Gothic"/>
              </a:rPr>
              <a:t>Read</a:t>
            </a:r>
            <a:r>
              <a:rPr lang="en-US" sz="1800" dirty="0" smtClean="0">
                <a:latin typeface="Century Gothic"/>
                <a:ea typeface="+mn-ea"/>
                <a:cs typeface="Century Gothic"/>
              </a:rPr>
              <a:t> the standard for its essence </a:t>
            </a: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n-US" sz="800" dirty="0" smtClean="0">
              <a:latin typeface="Century Gothic"/>
              <a:ea typeface="+mn-ea"/>
              <a:cs typeface="Century Gothic"/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1800" b="1" dirty="0" smtClean="0">
                <a:latin typeface="Century Gothic"/>
                <a:ea typeface="+mn-ea"/>
                <a:cs typeface="Century Gothic"/>
              </a:rPr>
              <a:t>Write </a:t>
            </a:r>
            <a:r>
              <a:rPr lang="en-US" sz="1800" dirty="0" smtClean="0">
                <a:latin typeface="Century Gothic"/>
                <a:ea typeface="+mn-ea"/>
                <a:cs typeface="Century Gothic"/>
              </a:rPr>
              <a:t>a short phrase (3-4 words) that captures the essence of the standard</a:t>
            </a:r>
            <a:endParaRPr lang="en-US" sz="1800" b="1" dirty="0" smtClean="0">
              <a:latin typeface="Century Gothic"/>
              <a:ea typeface="+mn-ea"/>
              <a:cs typeface="Century Gothic"/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/>
              <a:buChar char="•"/>
              <a:defRPr/>
            </a:pPr>
            <a:endParaRPr lang="en-US" sz="800" dirty="0" smtClean="0">
              <a:latin typeface="Century Gothic"/>
              <a:ea typeface="+mn-ea"/>
              <a:cs typeface="Century Gothic"/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1800" b="1" dirty="0" smtClean="0">
                <a:latin typeface="Century Gothic"/>
                <a:ea typeface="+mn-ea"/>
                <a:cs typeface="Century Gothic"/>
              </a:rPr>
              <a:t>Share</a:t>
            </a:r>
            <a:r>
              <a:rPr lang="en-US" sz="1800" dirty="0" smtClean="0">
                <a:latin typeface="Century Gothic"/>
                <a:ea typeface="+mn-ea"/>
                <a:cs typeface="Century Gothic"/>
              </a:rPr>
              <a:t> in a Round Robin Fashion with your table group your analysis of your assigned Mode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/>
              <a:buChar char="•"/>
              <a:defRPr/>
            </a:pPr>
            <a:endParaRPr lang="en-US" sz="800" dirty="0" smtClean="0">
              <a:latin typeface="Century Gothic"/>
              <a:ea typeface="+mn-ea"/>
              <a:cs typeface="Century Gothic"/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1800" dirty="0" smtClean="0">
                <a:latin typeface="Century Gothic"/>
                <a:ea typeface="+mn-ea"/>
                <a:cs typeface="Century Gothic"/>
              </a:rPr>
              <a:t>Take notes from your group members</a:t>
            </a: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Arial"/>
              <a:buNone/>
              <a:defRPr/>
            </a:pPr>
            <a:endParaRPr lang="en-US" sz="800" b="1" dirty="0" smtClean="0">
              <a:latin typeface="Century Gothic"/>
              <a:ea typeface="+mn-ea"/>
              <a:cs typeface="Century Gothic"/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1800" b="1" dirty="0" smtClean="0">
                <a:latin typeface="Century Gothic"/>
                <a:ea typeface="+mn-ea"/>
                <a:cs typeface="Century Gothic"/>
              </a:rPr>
              <a:t>Group Share</a:t>
            </a:r>
          </a:p>
        </p:txBody>
      </p:sp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269875" y="274638"/>
            <a:ext cx="8577263" cy="812800"/>
          </a:xfrm>
        </p:spPr>
        <p:txBody>
          <a:bodyPr/>
          <a:lstStyle/>
          <a:p>
            <a:pPr eaLnBrk="1" hangingPunct="1"/>
            <a:r>
              <a:rPr lang="en-US" sz="3300" b="1">
                <a:latin typeface="Century Gothic" charset="0"/>
                <a:cs typeface="Century Gothic" charset="0"/>
              </a:rPr>
              <a:t>Part 1: Interacting in Meaningful Ways</a:t>
            </a:r>
          </a:p>
        </p:txBody>
      </p:sp>
      <p:pic>
        <p:nvPicPr>
          <p:cNvPr id="61443" name="Picture 4" descr="picture 2015-02-17 at 10.23.1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075" y="1087438"/>
            <a:ext cx="3929063" cy="5254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4964113" y="2092325"/>
            <a:ext cx="3522662" cy="349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picture 2015-02-02 at 12.31.2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0" y="2562225"/>
            <a:ext cx="1935163" cy="2573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3"/>
          <p:cNvSpPr>
            <a:spLocks noGrp="1"/>
          </p:cNvSpPr>
          <p:nvPr>
            <p:ph type="title"/>
          </p:nvPr>
        </p:nvSpPr>
        <p:spPr>
          <a:xfrm>
            <a:off x="549275" y="144463"/>
            <a:ext cx="8042275" cy="946150"/>
          </a:xfrm>
        </p:spPr>
        <p:txBody>
          <a:bodyPr/>
          <a:lstStyle/>
          <a:p>
            <a:pPr eaLnBrk="1" hangingPunct="1"/>
            <a:r>
              <a:rPr lang="en-US" b="1">
                <a:latin typeface="Century Gothic" charset="0"/>
                <a:cs typeface="MS PGothic" charset="0"/>
              </a:rPr>
              <a:t>ELD Standards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9275" y="1084263"/>
            <a:ext cx="8042275" cy="5599112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Century Gothic"/>
                <a:ea typeface="+mn-ea"/>
                <a:cs typeface="Century Gothic"/>
              </a:rPr>
              <a:t>What?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None/>
              <a:defRPr/>
            </a:pPr>
            <a:r>
              <a:rPr lang="en-US" sz="2400" dirty="0" smtClean="0">
                <a:latin typeface="Century Gothic"/>
                <a:ea typeface="+mn-ea"/>
                <a:cs typeface="Century Gothic"/>
              </a:rPr>
              <a:t>Read: </a:t>
            </a:r>
            <a:r>
              <a:rPr lang="en-US" sz="2400" dirty="0">
                <a:latin typeface="Century Gothic"/>
                <a:cs typeface="Century Gothic"/>
              </a:rPr>
              <a:t> </a:t>
            </a:r>
            <a:r>
              <a:rPr lang="en-US" sz="2400" dirty="0" smtClean="0">
                <a:latin typeface="Century Gothic"/>
                <a:cs typeface="Century Gothic"/>
              </a:rPr>
              <a:t>Essence </a:t>
            </a:r>
            <a:r>
              <a:rPr lang="en-US" sz="2400" dirty="0" smtClean="0">
                <a:latin typeface="Century Gothic"/>
                <a:ea typeface="+mn-ea"/>
                <a:cs typeface="Century Gothic"/>
              </a:rPr>
              <a:t>of CA ELD Standards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None/>
              <a:defRPr/>
            </a:pPr>
            <a:endParaRPr lang="en-US" sz="2400" dirty="0">
              <a:latin typeface="Century Gothic"/>
              <a:ea typeface="+mn-ea"/>
              <a:cs typeface="Century Gothic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Century Gothic"/>
                <a:ea typeface="+mn-ea"/>
                <a:cs typeface="Century Gothic"/>
              </a:rPr>
              <a:t>How?</a:t>
            </a:r>
            <a:endParaRPr lang="en-US" sz="2400" dirty="0" smtClean="0">
              <a:latin typeface="Century Gothic"/>
              <a:ea typeface="+mn-ea"/>
              <a:cs typeface="Century Gothic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None/>
              <a:defRPr/>
            </a:pPr>
            <a:r>
              <a:rPr lang="en-US" sz="2400" b="1" dirty="0" smtClean="0">
                <a:latin typeface="Century Gothic"/>
                <a:cs typeface="Century Gothic"/>
              </a:rPr>
              <a:t>Modified Jigsaw </a:t>
            </a:r>
            <a:r>
              <a:rPr lang="en-US" sz="2400" b="1" dirty="0" smtClean="0">
                <a:latin typeface="Century Gothic"/>
                <a:cs typeface="Century Gothic"/>
              </a:rPr>
              <a:t>Triad Activity</a:t>
            </a:r>
            <a:endParaRPr lang="en-US" sz="2400" b="1" dirty="0">
              <a:latin typeface="Century Gothic"/>
              <a:cs typeface="Century Gothic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None/>
              <a:defRPr/>
            </a:pPr>
            <a:r>
              <a:rPr lang="en-US" sz="2400" dirty="0" smtClean="0">
                <a:latin typeface="Century Gothic"/>
                <a:ea typeface="+mn-ea"/>
                <a:cs typeface="Century Gothic"/>
              </a:rPr>
              <a:t>Form a </a:t>
            </a:r>
            <a:r>
              <a:rPr lang="en-US" sz="2400" b="1" dirty="0" smtClean="0">
                <a:latin typeface="Century Gothic"/>
                <a:ea typeface="+mn-ea"/>
                <a:cs typeface="Century Gothic"/>
              </a:rPr>
              <a:t>triad</a:t>
            </a:r>
            <a:r>
              <a:rPr lang="en-US" sz="2400" dirty="0" smtClean="0">
                <a:latin typeface="Century Gothic"/>
                <a:ea typeface="+mn-ea"/>
                <a:cs typeface="Century Gothic"/>
              </a:rPr>
              <a:t>: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400" b="1" dirty="0" smtClean="0">
                <a:latin typeface="Century Gothic"/>
                <a:ea typeface="+mn-ea"/>
                <a:cs typeface="Century Gothic"/>
              </a:rPr>
              <a:t>Partner A: </a:t>
            </a:r>
            <a:r>
              <a:rPr lang="en-US" sz="2400" dirty="0" smtClean="0">
                <a:latin typeface="Century Gothic"/>
                <a:ea typeface="+mn-ea"/>
                <a:cs typeface="Century Gothic"/>
              </a:rPr>
              <a:t>Part II A. Structuring Cohesive Texts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400" b="1" dirty="0" smtClean="0">
                <a:latin typeface="Century Gothic"/>
                <a:ea typeface="+mn-ea"/>
                <a:cs typeface="Century Gothic"/>
              </a:rPr>
              <a:t>Partner B: </a:t>
            </a:r>
            <a:r>
              <a:rPr lang="en-US" sz="2400" dirty="0" smtClean="0">
                <a:latin typeface="Century Gothic"/>
                <a:ea typeface="+mn-ea"/>
                <a:cs typeface="Century Gothic"/>
              </a:rPr>
              <a:t>Part II B. Expanding and Enriching Ideas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400" b="1" dirty="0" smtClean="0">
                <a:latin typeface="Century Gothic"/>
                <a:ea typeface="+mn-ea"/>
                <a:cs typeface="Century Gothic"/>
              </a:rPr>
              <a:t>Partner C: </a:t>
            </a:r>
            <a:r>
              <a:rPr lang="en-US" sz="2400" dirty="0" smtClean="0">
                <a:latin typeface="Century Gothic"/>
                <a:ea typeface="+mn-ea"/>
                <a:cs typeface="Century Gothic"/>
              </a:rPr>
              <a:t>Part II C. Connecting and Condensing Ideas</a:t>
            </a:r>
            <a:endParaRPr lang="en-US" sz="2400" dirty="0">
              <a:latin typeface="Century Gothic"/>
              <a:ea typeface="+mn-ea"/>
              <a:cs typeface="Century Gothic"/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400" b="1" dirty="0" smtClean="0">
                <a:latin typeface="Century Gothic"/>
                <a:ea typeface="+mn-ea"/>
                <a:cs typeface="Century Gothic"/>
              </a:rPr>
              <a:t>Be prepared to share</a:t>
            </a: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None/>
              <a:defRPr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charset="0"/>
              <a:buNone/>
              <a:defRPr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None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9702</TotalTime>
  <Words>929</Words>
  <Application>Microsoft Macintosh PowerPoint</Application>
  <PresentationFormat>On-screen Show (4:3)</PresentationFormat>
  <Paragraphs>243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Review of  the Layout of CA ELD Standards</vt:lpstr>
      <vt:lpstr>PowerPoint Presentation</vt:lpstr>
      <vt:lpstr>The Essence of the ELD Standards</vt:lpstr>
      <vt:lpstr>ELD Standards</vt:lpstr>
      <vt:lpstr>PowerPoint Presentation</vt:lpstr>
      <vt:lpstr>PowerPoint Presentation</vt:lpstr>
      <vt:lpstr>Model the Process</vt:lpstr>
      <vt:lpstr>Part 1: Interacting in Meaningful Ways</vt:lpstr>
      <vt:lpstr>ELD Standards</vt:lpstr>
      <vt:lpstr>PowerPoint Presentation</vt:lpstr>
      <vt:lpstr>PowerPoint Presentation</vt:lpstr>
      <vt:lpstr>PowerPoint Presentation</vt:lpstr>
      <vt:lpstr>Model the Process</vt:lpstr>
      <vt:lpstr> CA ELD Standards  Part II: Learning About How English Works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Ana Guzman</dc:creator>
  <cp:lastModifiedBy>Los Angeles Unified School District</cp:lastModifiedBy>
  <cp:revision>173</cp:revision>
  <cp:lastPrinted>2015-06-24T18:36:12Z</cp:lastPrinted>
  <dcterms:created xsi:type="dcterms:W3CDTF">2015-06-18T17:36:12Z</dcterms:created>
  <dcterms:modified xsi:type="dcterms:W3CDTF">2015-10-15T02:18:39Z</dcterms:modified>
</cp:coreProperties>
</file>