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60" r:id="rId2"/>
    <p:sldId id="266" r:id="rId3"/>
    <p:sldId id="264" r:id="rId4"/>
    <p:sldId id="265" r:id="rId5"/>
    <p:sldId id="262" r:id="rId6"/>
    <p:sldId id="267" r:id="rId7"/>
    <p:sldId id="268" r:id="rId8"/>
    <p:sldId id="258" r:id="rId9"/>
    <p:sldId id="257" r:id="rId10"/>
    <p:sldId id="289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48" autoAdjust="0"/>
  </p:normalViewPr>
  <p:slideViewPr>
    <p:cSldViewPr snapToGrid="0" snapToObjects="1">
      <p:cViewPr>
        <p:scale>
          <a:sx n="72" d="100"/>
          <a:sy n="72" d="100"/>
        </p:scale>
        <p:origin x="-5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11C6F-CF63-BD43-B1E9-513BF76ED82D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BBB8A-C03A-6A42-AEC9-02537CF8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1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9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54274" name="Shape 29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64BF26-F7D7-3E4B-A45A-FA5CA3A4E6A6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D29B801-9201-FD48-9B38-8AC14B3542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ctrTitle"/>
          </p:nvPr>
        </p:nvSpPr>
        <p:spPr>
          <a:xfrm>
            <a:off x="1012572" y="4349810"/>
            <a:ext cx="7824938" cy="93345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6000" dirty="0" smtClean="0">
                <a:latin typeface="Rockwell" charset="0"/>
              </a:rPr>
              <a:t>Building the Language Skills Assessed on CELDT</a:t>
            </a:r>
            <a:endParaRPr lang="en-US" sz="6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6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the data</a:t>
            </a:r>
            <a:r>
              <a:rPr lang="en-US" smtClean="0"/>
              <a:t>,                       please </a:t>
            </a:r>
            <a:r>
              <a:rPr lang="en-US" dirty="0" smtClean="0"/>
              <a:t>visit the charts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Kinder and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</a:t>
            </a:r>
          </a:p>
          <a:p>
            <a:r>
              <a:rPr lang="en-US" dirty="0" smtClean="0"/>
              <a:t>Listening  (45% weight)</a:t>
            </a:r>
          </a:p>
          <a:p>
            <a:r>
              <a:rPr lang="en-US" dirty="0" smtClean="0"/>
              <a:t>Speaking (45% weight)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Middle and High Schools</a:t>
            </a:r>
          </a:p>
          <a:p>
            <a:r>
              <a:rPr lang="en-US" dirty="0" smtClean="0"/>
              <a:t>Reading (21% 4s/5s)</a:t>
            </a:r>
          </a:p>
          <a:p>
            <a:r>
              <a:rPr lang="en-US" dirty="0" smtClean="0"/>
              <a:t>Writing (33% 4s/5s)</a:t>
            </a:r>
          </a:p>
          <a:p>
            <a:r>
              <a:rPr lang="en-US" dirty="0" smtClean="0"/>
              <a:t>Listening (34% 4s/5s)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through 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 </a:t>
            </a:r>
          </a:p>
          <a:p>
            <a:r>
              <a:rPr lang="en-US" dirty="0" smtClean="0"/>
              <a:t>Reading (12% 4s/5s K-5)</a:t>
            </a:r>
          </a:p>
          <a:p>
            <a:r>
              <a:rPr lang="en-US" dirty="0" smtClean="0"/>
              <a:t>Writing (21% 4s/5s K-5)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0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itle 1"/>
          <p:cNvSpPr>
            <a:spLocks noGrp="1"/>
          </p:cNvSpPr>
          <p:nvPr>
            <p:ph type="title"/>
          </p:nvPr>
        </p:nvSpPr>
        <p:spPr>
          <a:xfrm>
            <a:off x="498475" y="847725"/>
            <a:ext cx="7556500" cy="1116013"/>
          </a:xfrm>
        </p:spPr>
        <p:txBody>
          <a:bodyPr/>
          <a:lstStyle/>
          <a:p>
            <a:r>
              <a:rPr lang="en-US" b="1" dirty="0">
                <a:latin typeface="Century Gothic" charset="0"/>
              </a:rPr>
              <a:t>Gallery Walk</a:t>
            </a:r>
          </a:p>
        </p:txBody>
      </p:sp>
      <p:pic>
        <p:nvPicPr>
          <p:cNvPr id="2498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295525"/>
            <a:ext cx="8204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Shape 28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6" y="158771"/>
            <a:ext cx="8555274" cy="4039824"/>
          </a:xfrm>
          <a:prstGeom prst="rect">
            <a:avLst/>
          </a:prstGeom>
          <a:noFill/>
          <a:ln w="127000" cap="sq">
            <a:solidFill>
              <a:srgbClr val="2C7C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3478" y="4420840"/>
            <a:ext cx="8696392" cy="1637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Century Gothic" charset="0"/>
              </a:rPr>
              <a:t>You will soon have access to a </a:t>
            </a:r>
            <a:r>
              <a:rPr lang="en-US" sz="3200" b="1" dirty="0" err="1" smtClean="0">
                <a:latin typeface="Century Gothic" charset="0"/>
              </a:rPr>
              <a:t>powerpoint</a:t>
            </a:r>
            <a:r>
              <a:rPr lang="en-US" sz="3200" b="1" dirty="0" smtClean="0">
                <a:latin typeface="Century Gothic" charset="0"/>
              </a:rPr>
              <a:t> with pictures of all charts we generated together containing our ideas to support students in their language development.</a:t>
            </a:r>
            <a:endParaRPr lang="en-US" sz="32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323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25742" y="104279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Local District West</a:t>
            </a:r>
            <a:br>
              <a:rPr lang="en-US" b="1" dirty="0" smtClean="0"/>
            </a:br>
            <a:r>
              <a:rPr lang="en-US" b="1" dirty="0" smtClean="0"/>
              <a:t>Elementary EL Cadre</a:t>
            </a:r>
            <a:br>
              <a:rPr lang="en-US" b="1" dirty="0" smtClean="0"/>
            </a:br>
            <a:r>
              <a:rPr lang="en-US" b="1" dirty="0" smtClean="0"/>
              <a:t>Spring, 2016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Ideas to Support </a:t>
            </a:r>
            <a:br>
              <a:rPr lang="en-US" dirty="0" smtClean="0"/>
            </a:br>
            <a:r>
              <a:rPr lang="en-US" dirty="0" smtClean="0"/>
              <a:t>Language Skill Development </a:t>
            </a:r>
            <a:br>
              <a:rPr lang="en-US" dirty="0" smtClean="0"/>
            </a:br>
            <a:r>
              <a:rPr lang="en-US" dirty="0" smtClean="0"/>
              <a:t>Throughout the Day and </a:t>
            </a:r>
            <a:br>
              <a:rPr lang="en-US" dirty="0" smtClean="0"/>
            </a:br>
            <a:r>
              <a:rPr lang="en-US" dirty="0" smtClean="0"/>
              <a:t>Throughout the Year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Reading and Writing Focus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1436" r="1979"/>
          <a:stretch/>
        </p:blipFill>
        <p:spPr bwMode="auto">
          <a:xfrm rot="1123542">
            <a:off x="7585693" y="173531"/>
            <a:ext cx="1366263" cy="1729626"/>
          </a:xfrm>
          <a:prstGeom prst="rect">
            <a:avLst/>
          </a:prstGeom>
          <a:ln w="28575" cap="sq" cmpd="sng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2015-10-19 at 9.0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9718">
            <a:off x="302231" y="89096"/>
            <a:ext cx="1338939" cy="1786373"/>
          </a:xfrm>
          <a:prstGeom prst="rect">
            <a:avLst/>
          </a:prstGeom>
        </p:spPr>
      </p:pic>
      <p:pic>
        <p:nvPicPr>
          <p:cNvPr id="6" name="Picture 5" descr="picture 2015-10-30 at 12.24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052">
            <a:off x="422870" y="3624087"/>
            <a:ext cx="1278467" cy="2111977"/>
          </a:xfrm>
          <a:prstGeom prst="rect">
            <a:avLst/>
          </a:prstGeom>
        </p:spPr>
      </p:pic>
      <p:pic>
        <p:nvPicPr>
          <p:cNvPr id="7" name="Picture 6" descr="picture 2015-10-30 at 12.24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859">
            <a:off x="7218016" y="3634500"/>
            <a:ext cx="1443567" cy="23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5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64471" y="88032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Reading Domain</a:t>
            </a:r>
            <a:br>
              <a:rPr lang="en-US" sz="72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800" b="1" dirty="0" smtClean="0"/>
              <a:t>Word Analysis</a:t>
            </a:r>
            <a:endParaRPr lang="en-US" sz="4800" b="1" dirty="0"/>
          </a:p>
        </p:txBody>
      </p:sp>
      <p:pic>
        <p:nvPicPr>
          <p:cNvPr id="3" name="Picture 2" descr="picture 2016-04-13 at 9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1" y="3728768"/>
            <a:ext cx="3914228" cy="31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294642" y="1152501"/>
            <a:ext cx="8807291" cy="4843671"/>
          </a:xfrm>
        </p:spPr>
      </p:pic>
    </p:spTree>
    <p:extLst>
      <p:ext uri="{BB962C8B-B14F-4D97-AF65-F5344CB8AC3E}">
        <p14:creationId xmlns:p14="http://schemas.microsoft.com/office/powerpoint/2010/main" val="90407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6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274559" y="1132416"/>
            <a:ext cx="8833207" cy="4857924"/>
          </a:xfrm>
        </p:spPr>
      </p:pic>
    </p:spTree>
    <p:extLst>
      <p:ext uri="{BB962C8B-B14F-4D97-AF65-F5344CB8AC3E}">
        <p14:creationId xmlns:p14="http://schemas.microsoft.com/office/powerpoint/2010/main" val="31187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7949" y="75684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Reading Domain</a:t>
            </a:r>
            <a:br>
              <a:rPr lang="en-US" sz="72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800" b="1" dirty="0" smtClean="0"/>
              <a:t>Fluency and Vocabulary</a:t>
            </a:r>
            <a:endParaRPr lang="en-US" sz="4800" b="1" dirty="0"/>
          </a:p>
        </p:txBody>
      </p:sp>
      <p:pic>
        <p:nvPicPr>
          <p:cNvPr id="3" name="Picture 2" descr="picture 2016-04-13 at 9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04" y="3531887"/>
            <a:ext cx="3914228" cy="31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286234" y="1092248"/>
            <a:ext cx="8885039" cy="4886429"/>
          </a:xfrm>
        </p:spPr>
      </p:pic>
    </p:spTree>
    <p:extLst>
      <p:ext uri="{BB962C8B-B14F-4D97-AF65-F5344CB8AC3E}">
        <p14:creationId xmlns:p14="http://schemas.microsoft.com/office/powerpoint/2010/main" val="100336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334812" y="1192669"/>
            <a:ext cx="8755460" cy="4815166"/>
          </a:xfrm>
        </p:spPr>
      </p:pic>
    </p:spTree>
    <p:extLst>
      <p:ext uri="{BB962C8B-B14F-4D97-AF65-F5344CB8AC3E}">
        <p14:creationId xmlns:p14="http://schemas.microsoft.com/office/powerpoint/2010/main" val="422178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2016-08-23 at 8.00.33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40" r="-19340"/>
          <a:stretch>
            <a:fillRect/>
          </a:stretch>
        </p:blipFill>
        <p:spPr>
          <a:xfrm>
            <a:off x="0" y="555489"/>
            <a:ext cx="10671503" cy="5853249"/>
          </a:xfrm>
        </p:spPr>
      </p:pic>
      <p:sp>
        <p:nvSpPr>
          <p:cNvPr id="5" name="TextBox 4"/>
          <p:cNvSpPr txBox="1"/>
          <p:nvPr/>
        </p:nvSpPr>
        <p:spPr>
          <a:xfrm>
            <a:off x="896093" y="2107421"/>
            <a:ext cx="5969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093" y="3152250"/>
            <a:ext cx="4445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093" y="3928546"/>
            <a:ext cx="5969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093" y="4494780"/>
            <a:ext cx="8143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9338" y="2054079"/>
            <a:ext cx="4729934" cy="9784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21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21000"/>
                </a:schemeClr>
              </a:gs>
            </a:gsLst>
            <a:lin ang="5400000" scaled="1"/>
            <a:tileRect/>
          </a:gradFill>
          <a:ln w="38100" cmpd="sng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8700" y="119857"/>
            <a:ext cx="8035925" cy="11160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Rockwell" charset="0"/>
              </a:rPr>
              <a:t>The Reclassification Criteria</a:t>
            </a:r>
            <a:endParaRPr lang="en-US" sz="4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7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05589" y="633353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Reading Domain</a:t>
            </a:r>
            <a:br>
              <a:rPr lang="en-US" sz="72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800" b="1" dirty="0" smtClean="0"/>
              <a:t>Reading Comprehension</a:t>
            </a:r>
            <a:endParaRPr lang="en-US" sz="4800" b="1" dirty="0"/>
          </a:p>
        </p:txBody>
      </p:sp>
      <p:pic>
        <p:nvPicPr>
          <p:cNvPr id="3" name="Picture 2" descr="picture 2016-04-13 at 9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04" y="3531887"/>
            <a:ext cx="3914228" cy="31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6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5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529834" y="1232160"/>
            <a:ext cx="8704502" cy="4787141"/>
          </a:xfrm>
        </p:spPr>
      </p:pic>
    </p:spTree>
    <p:extLst>
      <p:ext uri="{BB962C8B-B14F-4D97-AF65-F5344CB8AC3E}">
        <p14:creationId xmlns:p14="http://schemas.microsoft.com/office/powerpoint/2010/main" val="9659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271987" y="1052079"/>
            <a:ext cx="8936871" cy="4914935"/>
          </a:xfrm>
        </p:spPr>
      </p:pic>
    </p:spTree>
    <p:extLst>
      <p:ext uri="{BB962C8B-B14F-4D97-AF65-F5344CB8AC3E}">
        <p14:creationId xmlns:p14="http://schemas.microsoft.com/office/powerpoint/2010/main" val="323552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7949" y="37465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Writing Domain</a:t>
            </a:r>
            <a:br>
              <a:rPr lang="en-US" sz="72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800" b="1" dirty="0" smtClean="0"/>
              <a:t>Grammar and Structure</a:t>
            </a:r>
            <a:endParaRPr lang="en-US" sz="4800" b="1" dirty="0"/>
          </a:p>
        </p:txBody>
      </p:sp>
      <p:pic>
        <p:nvPicPr>
          <p:cNvPr id="4" name="Picture 3" descr="picture 2016-04-10 at 8.5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25" y="3299977"/>
            <a:ext cx="3710507" cy="32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7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327168" y="1159104"/>
            <a:ext cx="8798771" cy="4838985"/>
          </a:xfrm>
        </p:spPr>
      </p:pic>
    </p:spTree>
    <p:extLst>
      <p:ext uri="{BB962C8B-B14F-4D97-AF65-F5344CB8AC3E}">
        <p14:creationId xmlns:p14="http://schemas.microsoft.com/office/powerpoint/2010/main" val="296863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301245" y="1159104"/>
            <a:ext cx="8798771" cy="4838985"/>
          </a:xfrm>
        </p:spPr>
      </p:pic>
    </p:spTree>
    <p:extLst>
      <p:ext uri="{BB962C8B-B14F-4D97-AF65-F5344CB8AC3E}">
        <p14:creationId xmlns:p14="http://schemas.microsoft.com/office/powerpoint/2010/main" val="190410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7391" y="37465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Writing Domain</a:t>
            </a:r>
            <a:br>
              <a:rPr lang="en-US" sz="72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800" b="1" dirty="0" smtClean="0"/>
              <a:t>Sentences</a:t>
            </a:r>
            <a:endParaRPr lang="en-US" sz="4800" b="1" dirty="0"/>
          </a:p>
        </p:txBody>
      </p:sp>
      <p:pic>
        <p:nvPicPr>
          <p:cNvPr id="4" name="Picture 3" descr="picture 2016-04-10 at 8.5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25" y="3299977"/>
            <a:ext cx="3710507" cy="32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461488" y="1086048"/>
            <a:ext cx="8893039" cy="4890829"/>
          </a:xfrm>
        </p:spPr>
      </p:pic>
    </p:spTree>
    <p:extLst>
      <p:ext uri="{BB962C8B-B14F-4D97-AF65-F5344CB8AC3E}">
        <p14:creationId xmlns:p14="http://schemas.microsoft.com/office/powerpoint/2010/main" val="158009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386656" y="1192669"/>
            <a:ext cx="8755460" cy="4815166"/>
          </a:xfrm>
        </p:spPr>
      </p:pic>
    </p:spTree>
    <p:extLst>
      <p:ext uri="{BB962C8B-B14F-4D97-AF65-F5344CB8AC3E}">
        <p14:creationId xmlns:p14="http://schemas.microsoft.com/office/powerpoint/2010/main" val="406513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40994" y="37465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Writing Domain</a:t>
            </a:r>
            <a:br>
              <a:rPr lang="en-US" sz="72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800" b="1" dirty="0" smtClean="0"/>
              <a:t>Short Composition</a:t>
            </a:r>
            <a:endParaRPr lang="en-US" sz="4800" b="1" dirty="0"/>
          </a:p>
        </p:txBody>
      </p:sp>
      <p:pic>
        <p:nvPicPr>
          <p:cNvPr id="4" name="Picture 3" descr="picture 2016-04-10 at 8.5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25" y="3299977"/>
            <a:ext cx="3710507" cy="32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1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2016-08-23 at 7.3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7" y="1261522"/>
            <a:ext cx="9079906" cy="5075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6238" y="484188"/>
            <a:ext cx="7556500" cy="1116012"/>
          </a:xfrm>
        </p:spPr>
        <p:txBody>
          <a:bodyPr/>
          <a:lstStyle/>
          <a:p>
            <a:r>
              <a:rPr lang="en-US" dirty="0" smtClean="0"/>
              <a:t>CELDT Listening – LD West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5245220" y="4189222"/>
            <a:ext cx="1698489" cy="5491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55397" y="3245973"/>
            <a:ext cx="800481" cy="3704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7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7000"/>
                </a:schemeClr>
              </a:gs>
            </a:gsLst>
            <a:lin ang="5400000" scaled="1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5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394328" y="1122576"/>
            <a:ext cx="8845905" cy="4864907"/>
          </a:xfrm>
        </p:spPr>
      </p:pic>
    </p:spTree>
    <p:extLst>
      <p:ext uri="{BB962C8B-B14F-4D97-AF65-F5344CB8AC3E}">
        <p14:creationId xmlns:p14="http://schemas.microsoft.com/office/powerpoint/2010/main" val="245143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55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375675" y="1052079"/>
            <a:ext cx="8936871" cy="4914935"/>
          </a:xfrm>
        </p:spPr>
      </p:pic>
    </p:spTree>
    <p:extLst>
      <p:ext uri="{BB962C8B-B14F-4D97-AF65-F5344CB8AC3E}">
        <p14:creationId xmlns:p14="http://schemas.microsoft.com/office/powerpoint/2010/main" val="109496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7556500" cy="1116012"/>
          </a:xfrm>
        </p:spPr>
        <p:txBody>
          <a:bodyPr/>
          <a:lstStyle/>
          <a:p>
            <a:r>
              <a:rPr lang="en-US" dirty="0" smtClean="0"/>
              <a:t>CELDT Speaking – LD West</a:t>
            </a:r>
            <a:endParaRPr lang="en-US" dirty="0"/>
          </a:p>
        </p:txBody>
      </p:sp>
      <p:pic>
        <p:nvPicPr>
          <p:cNvPr id="6" name="Content Placeholder 5" descr="picture 2016-08-23 at 7.34.30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b="313"/>
          <a:stretch>
            <a:fillRect/>
          </a:stretch>
        </p:blipFill>
        <p:spPr>
          <a:xfrm>
            <a:off x="0" y="1110410"/>
            <a:ext cx="9144000" cy="5015754"/>
          </a:xfrm>
        </p:spPr>
      </p:pic>
      <p:sp>
        <p:nvSpPr>
          <p:cNvPr id="7" name="Right Arrow 6"/>
          <p:cNvSpPr/>
          <p:nvPr/>
        </p:nvSpPr>
        <p:spPr>
          <a:xfrm rot="10800000">
            <a:off x="5245219" y="4594968"/>
            <a:ext cx="1698489" cy="5491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37757" y="3140127"/>
            <a:ext cx="800481" cy="3704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7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7000"/>
                </a:schemeClr>
              </a:gs>
            </a:gsLst>
            <a:lin ang="5400000" scaled="1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7556500" cy="1116012"/>
          </a:xfrm>
        </p:spPr>
        <p:txBody>
          <a:bodyPr/>
          <a:lstStyle/>
          <a:p>
            <a:r>
              <a:rPr lang="en-US" dirty="0" smtClean="0"/>
              <a:t>CELDT Reading – LD West</a:t>
            </a:r>
            <a:endParaRPr lang="en-US" dirty="0"/>
          </a:p>
        </p:txBody>
      </p:sp>
      <p:pic>
        <p:nvPicPr>
          <p:cNvPr id="7" name="Picture 6" descr="picture 2016-08-23 at 7.3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200"/>
            <a:ext cx="9144000" cy="50865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5245220" y="3245973"/>
            <a:ext cx="1698489" cy="5491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78876" y="3245972"/>
            <a:ext cx="677002" cy="3704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7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7000"/>
                </a:schemeClr>
              </a:gs>
            </a:gsLst>
            <a:lin ang="5400000" scaled="1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39749" y="8644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016-08-23 at 7.37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206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305594"/>
            <a:ext cx="7556500" cy="11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CELDT Writing – LD West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5245220" y="3245972"/>
            <a:ext cx="1698489" cy="5491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78876" y="2910787"/>
            <a:ext cx="677002" cy="3704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7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7000"/>
                </a:schemeClr>
              </a:gs>
            </a:gsLst>
            <a:lin ang="5400000" scaled="1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6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136511" y="574476"/>
            <a:ext cx="9007490" cy="612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Consider for a moment: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dirty="0" smtClean="0"/>
              <a:t>what activities/lessons throughout the year you already do to build the skills assessed on CELDT</a:t>
            </a:r>
          </a:p>
          <a:p>
            <a:pPr eaLnBrk="1" hangingPunct="1">
              <a:defRPr/>
            </a:pPr>
            <a:endParaRPr lang="en-US" dirty="0" smtClean="0"/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dirty="0"/>
              <a:t>w</a:t>
            </a:r>
            <a:r>
              <a:rPr lang="en-US" dirty="0" smtClean="0"/>
              <a:t>hat else you could do to maximize the opportunity to develop these skills over the course of the instructional day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dirty="0" smtClean="0"/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dirty="0" smtClean="0"/>
              <a:t>what you learned last year regarding the new ELD Standards, Constructive Conversation skills and the Designated ELD Frame of Practice that supports students in developing the skills assessed on CELDT</a:t>
            </a:r>
            <a:endParaRPr lang="en-US" sz="2000" dirty="0" smtClean="0"/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000" dirty="0"/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772399"/>
                </a:solidFill>
              </a:rPr>
              <a:t>Document your initial thoughts on your graphic organizer.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999" y="161282"/>
            <a:ext cx="7556500" cy="1116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charset="0"/>
              </a:rPr>
              <a:t>Effective Practices</a:t>
            </a:r>
            <a:endParaRPr lang="en-US" b="1" dirty="0">
              <a:latin typeface="Century Gothic" charset="0"/>
            </a:endParaRPr>
          </a:p>
        </p:txBody>
      </p:sp>
      <p:pic>
        <p:nvPicPr>
          <p:cNvPr id="7" name="Content Placeholder 3" descr="picture 2016-02-23 at 11.2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22" r="-14622"/>
          <a:stretch>
            <a:fillRect/>
          </a:stretch>
        </p:blipFill>
        <p:spPr>
          <a:xfrm>
            <a:off x="6461270" y="5107244"/>
            <a:ext cx="2902458" cy="15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3" name="Content Placeholder 3" descr="picture 2016-02-23 at 11.20.51 P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22" r="-14622"/>
          <a:stretch>
            <a:fillRect/>
          </a:stretch>
        </p:blipFill>
        <p:spPr>
          <a:xfrm>
            <a:off x="-952070" y="758570"/>
            <a:ext cx="11345433" cy="6222918"/>
          </a:xfrm>
        </p:spPr>
      </p:pic>
      <p:sp>
        <p:nvSpPr>
          <p:cNvPr id="248834" name="Title 1"/>
          <p:cNvSpPr>
            <a:spLocks noGrp="1"/>
          </p:cNvSpPr>
          <p:nvPr>
            <p:ph type="title" idx="4294967295"/>
          </p:nvPr>
        </p:nvSpPr>
        <p:spPr>
          <a:xfrm>
            <a:off x="88199" y="124520"/>
            <a:ext cx="8890427" cy="11160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Rockwell" charset="0"/>
              </a:rPr>
              <a:t>Maximizing Opportunity to Develop </a:t>
            </a:r>
            <a:r>
              <a:rPr lang="en-US" dirty="0" smtClean="0">
                <a:latin typeface="Rockwell" charset="0"/>
              </a:rPr>
              <a:t/>
            </a:r>
            <a:br>
              <a:rPr lang="en-US" dirty="0" smtClean="0">
                <a:latin typeface="Rockwell" charset="0"/>
              </a:rPr>
            </a:br>
            <a:r>
              <a:rPr lang="en-US" dirty="0" smtClean="0">
                <a:latin typeface="Rockwell" charset="0"/>
              </a:rPr>
              <a:t>Language Skills All Day Long &amp; All Year Long</a:t>
            </a:r>
            <a:endParaRPr lang="en-US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136510" y="724990"/>
            <a:ext cx="8702833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In a moment, you will find a partner. </a:t>
            </a:r>
          </a:p>
          <a:p>
            <a:pPr eaLnBrk="1" hangingPunct="1">
              <a:defRPr/>
            </a:pPr>
            <a:r>
              <a:rPr lang="en-US" dirty="0" smtClean="0"/>
              <a:t>Walk and talk with your partner as you visit </a:t>
            </a:r>
          </a:p>
          <a:p>
            <a:pPr eaLnBrk="1" hangingPunct="1">
              <a:defRPr/>
            </a:pPr>
            <a:r>
              <a:rPr lang="en-US" dirty="0" smtClean="0"/>
              <a:t>the various CELDT released question </a:t>
            </a:r>
          </a:p>
          <a:p>
            <a:pPr eaLnBrk="1" hangingPunct="1">
              <a:defRPr/>
            </a:pPr>
            <a:r>
              <a:rPr lang="en-US" dirty="0"/>
              <a:t>p</a:t>
            </a:r>
            <a:r>
              <a:rPr lang="en-US" dirty="0" smtClean="0"/>
              <a:t>osters in the room. 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Consider: 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000" dirty="0"/>
              <a:t>what activities/lessons throughout the year you already do to build the skills assessed on CELDT</a:t>
            </a:r>
          </a:p>
          <a:p>
            <a:pPr eaLnBrk="1" hangingPunct="1">
              <a:defRPr/>
            </a:pPr>
            <a:endParaRPr lang="en-US" sz="2000" dirty="0"/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000" dirty="0"/>
              <a:t>what else you could do to maximize the opportunity to develop these skills over the course of the instructional day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000" dirty="0"/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000" dirty="0"/>
              <a:t>what you learned last year regarding the new ELD Standards, Constructive Conversation skills and the Designated ELD Frame of Practice that supports students in developing the skills assessed on CELDT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Document your ideas on the poster and on your graphic organizer.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90" y="865188"/>
            <a:ext cx="2315653" cy="19996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5999" y="161282"/>
            <a:ext cx="7556500" cy="1116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charset="0"/>
              </a:rPr>
              <a:t>Sharing Effective Practices</a:t>
            </a:r>
            <a:endParaRPr lang="en-US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13231</TotalTime>
  <Words>360</Words>
  <Application>Microsoft Macintosh PowerPoint</Application>
  <PresentationFormat>On-screen Show (4:3)</PresentationFormat>
  <Paragraphs>59</Paragraphs>
  <Slides>31</Slides>
  <Notes>1</Notes>
  <HiddenSlides>19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Advantage</vt:lpstr>
      <vt:lpstr>Building the Language Skills Assessed on CELDT</vt:lpstr>
      <vt:lpstr>PowerPoint Presentation</vt:lpstr>
      <vt:lpstr>CELDT Listening – LD West</vt:lpstr>
      <vt:lpstr>CELDT Speaking – LD West</vt:lpstr>
      <vt:lpstr>CELDT Reading – LD West</vt:lpstr>
      <vt:lpstr>PowerPoint Presentation</vt:lpstr>
      <vt:lpstr>PowerPoint Presentation</vt:lpstr>
      <vt:lpstr>Maximizing Opportunity to Develop  Language Skills All Day Long &amp; All Year Long</vt:lpstr>
      <vt:lpstr>PowerPoint Presentation</vt:lpstr>
      <vt:lpstr>Based on the data,                       please visit the charts for:</vt:lpstr>
      <vt:lpstr>Gallery Walk</vt:lpstr>
      <vt:lpstr>PowerPoint Presentation</vt:lpstr>
      <vt:lpstr>Local District West Elementary EL Cadre Spring, 2016  Ideas to Support  Language Skill Development  Throughout the Day and  Throughout the Year   Reading and Writing Focus</vt:lpstr>
      <vt:lpstr>Reading Domain  Word Analysis</vt:lpstr>
      <vt:lpstr>PowerPoint Presentation</vt:lpstr>
      <vt:lpstr>PowerPoint Presentation</vt:lpstr>
      <vt:lpstr>Reading Domain  Fluency and Vocabulary</vt:lpstr>
      <vt:lpstr>PowerPoint Presentation</vt:lpstr>
      <vt:lpstr>PowerPoint Presentation</vt:lpstr>
      <vt:lpstr>Reading Domain  Reading Comprehension</vt:lpstr>
      <vt:lpstr>PowerPoint Presentation</vt:lpstr>
      <vt:lpstr>PowerPoint Presentation</vt:lpstr>
      <vt:lpstr>Writing Domain  Grammar and Structure</vt:lpstr>
      <vt:lpstr>PowerPoint Presentation</vt:lpstr>
      <vt:lpstr>PowerPoint Presentation</vt:lpstr>
      <vt:lpstr>Writing Domain  Sentences</vt:lpstr>
      <vt:lpstr>PowerPoint Presentation</vt:lpstr>
      <vt:lpstr>PowerPoint Presentation</vt:lpstr>
      <vt:lpstr>Writing Domain  Short Composition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Skills Assessed on CELDT</dc:title>
  <dc:subject>CELDT Awareness</dc:subject>
  <dc:creator>Alana Cortes - Local District West</dc:creator>
  <cp:keywords/>
  <dc:description/>
  <cp:lastModifiedBy>Los Angeles Unified School District</cp:lastModifiedBy>
  <cp:revision>19</cp:revision>
  <dcterms:created xsi:type="dcterms:W3CDTF">2016-08-16T14:23:41Z</dcterms:created>
  <dcterms:modified xsi:type="dcterms:W3CDTF">2016-09-02T20:25:04Z</dcterms:modified>
  <cp:category/>
</cp:coreProperties>
</file>