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14"/>
  </p:notesMasterIdLst>
  <p:handoutMasterIdLst>
    <p:handoutMasterId r:id="rId15"/>
  </p:handoutMasterIdLst>
  <p:sldIdLst>
    <p:sldId id="456" r:id="rId2"/>
    <p:sldId id="551" r:id="rId3"/>
    <p:sldId id="550" r:id="rId4"/>
    <p:sldId id="479" r:id="rId5"/>
    <p:sldId id="480" r:id="rId6"/>
    <p:sldId id="552" r:id="rId7"/>
    <p:sldId id="460" r:id="rId8"/>
    <p:sldId id="461" r:id="rId9"/>
    <p:sldId id="554" r:id="rId10"/>
    <p:sldId id="555" r:id="rId11"/>
    <p:sldId id="458"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7F54"/>
    <a:srgbClr val="EFC349"/>
    <a:srgbClr val="EF9219"/>
    <a:srgbClr val="B3EBB3"/>
    <a:srgbClr val="DFBACE"/>
    <a:srgbClr val="B04FFD"/>
    <a:srgbClr val="01714B"/>
    <a:srgbClr val="4EB013"/>
    <a:srgbClr val="D45235"/>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7" autoAdjust="0"/>
    <p:restoredTop sz="87201" autoAdjust="0"/>
  </p:normalViewPr>
  <p:slideViewPr>
    <p:cSldViewPr snapToGrid="0" snapToObjects="1">
      <p:cViewPr>
        <p:scale>
          <a:sx n="91" d="100"/>
          <a:sy n="91" d="100"/>
        </p:scale>
        <p:origin x="-688" y="-80"/>
      </p:cViewPr>
      <p:guideLst>
        <p:guide orient="horz" pos="2160"/>
        <p:guide pos="2880"/>
      </p:guideLst>
    </p:cSldViewPr>
  </p:slideViewPr>
  <p:outlineViewPr>
    <p:cViewPr>
      <p:scale>
        <a:sx n="33" d="100"/>
        <a:sy n="33" d="100"/>
      </p:scale>
      <p:origin x="0" y="-15296"/>
    </p:cViewPr>
  </p:outlineViewPr>
  <p:notesTextViewPr>
    <p:cViewPr>
      <p:scale>
        <a:sx n="100" d="100"/>
        <a:sy n="100" d="100"/>
      </p:scale>
      <p:origin x="0" y="0"/>
    </p:cViewPr>
  </p:notesTextViewPr>
  <p:sorterViewPr>
    <p:cViewPr>
      <p:scale>
        <a:sx n="151" d="100"/>
        <a:sy n="151" d="100"/>
      </p:scale>
      <p:origin x="0" y="0"/>
    </p:cViewPr>
  </p:sorterViewPr>
  <p:notesViewPr>
    <p:cSldViewPr snapToGrid="0" snapToObjects="1">
      <p:cViewPr varScale="1">
        <p:scale>
          <a:sx n="76" d="100"/>
          <a:sy n="76" d="100"/>
        </p:scale>
        <p:origin x="3504"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7B5ABAB-22CC-004E-9BC0-C7BC61AE68DC}" type="datetimeFigureOut">
              <a:rPr lang="en-US" smtClean="0"/>
              <a:t>2/23/17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E76CCC-F4F0-4C45-8297-DA380BD48E70}" type="slidenum">
              <a:rPr lang="en-US" smtClean="0"/>
              <a:t>‹#›</a:t>
            </a:fld>
            <a:endParaRPr lang="en-US"/>
          </a:p>
        </p:txBody>
      </p:sp>
    </p:spTree>
    <p:extLst>
      <p:ext uri="{BB962C8B-B14F-4D97-AF65-F5344CB8AC3E}">
        <p14:creationId xmlns:p14="http://schemas.microsoft.com/office/powerpoint/2010/main" val="10969423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DC48D20-0205-C04D-A1B3-529E922151F9}" type="datetimeFigureOut">
              <a:rPr lang="en-US" smtClean="0"/>
              <a:t>2/23/17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29D4E-866A-8F47-9A35-AF0ACE2F39CA}" type="slidenum">
              <a:rPr lang="en-US" smtClean="0"/>
              <a:t>‹#›</a:t>
            </a:fld>
            <a:endParaRPr lang="en-US"/>
          </a:p>
        </p:txBody>
      </p:sp>
    </p:spTree>
    <p:extLst>
      <p:ext uri="{BB962C8B-B14F-4D97-AF65-F5344CB8AC3E}">
        <p14:creationId xmlns:p14="http://schemas.microsoft.com/office/powerpoint/2010/main" val="8973084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Let’s take a closer look at Part III</a:t>
            </a:r>
            <a:endParaRPr lang="en-US" dirty="0">
              <a:effectLst/>
            </a:endParaRPr>
          </a:p>
        </p:txBody>
      </p:sp>
    </p:spTree>
    <p:extLst>
      <p:ext uri="{BB962C8B-B14F-4D97-AF65-F5344CB8AC3E}">
        <p14:creationId xmlns:p14="http://schemas.microsoft.com/office/powerpoint/2010/main" val="196321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768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latin typeface="Calibri" charset="0"/>
              </a:rPr>
              <a:t>2 minutes</a:t>
            </a:r>
            <a:endParaRPr lang="en-US" b="1" dirty="0">
              <a:latin typeface="Calibri" charset="0"/>
            </a:endParaRPr>
          </a:p>
          <a:p>
            <a:pPr eaLnBrk="1" hangingPunct="1">
              <a:spcBef>
                <a:spcPct val="0"/>
              </a:spcBef>
            </a:pPr>
            <a:endParaRPr lang="en-US" dirty="0">
              <a:latin typeface="Calibri" charset="0"/>
            </a:endParaRPr>
          </a:p>
          <a:p>
            <a:pPr eaLnBrk="1" hangingPunct="1">
              <a:spcBef>
                <a:spcPct val="0"/>
              </a:spcBef>
            </a:pPr>
            <a:r>
              <a:rPr lang="en-US" b="1" dirty="0">
                <a:latin typeface="Calibri" charset="0"/>
              </a:rPr>
              <a:t>Why/Purpose: </a:t>
            </a:r>
            <a:r>
              <a:rPr lang="en-US" dirty="0">
                <a:latin typeface="Calibri" charset="0"/>
              </a:rPr>
              <a:t>To understand the layout of the new ELD Standards Parts II  (How English Works and Part III (Foundational Literacy Skills)</a:t>
            </a:r>
          </a:p>
          <a:p>
            <a:pPr eaLnBrk="1" hangingPunct="1">
              <a:spcBef>
                <a:spcPct val="0"/>
              </a:spcBef>
            </a:pPr>
            <a:endParaRPr lang="en-US" b="1" dirty="0">
              <a:latin typeface="Calibri" charset="0"/>
            </a:endParaRPr>
          </a:p>
          <a:p>
            <a:pPr eaLnBrk="1" hangingPunct="1">
              <a:spcBef>
                <a:spcPct val="0"/>
              </a:spcBef>
            </a:pPr>
            <a:r>
              <a:rPr lang="en-US" b="1" dirty="0">
                <a:latin typeface="Calibri" charset="0"/>
              </a:rPr>
              <a:t>How: </a:t>
            </a:r>
          </a:p>
          <a:p>
            <a:pPr eaLnBrk="1" hangingPunct="1">
              <a:spcBef>
                <a:spcPct val="0"/>
              </a:spcBef>
            </a:pPr>
            <a:r>
              <a:rPr lang="en-US" dirty="0">
                <a:latin typeface="Calibri" charset="0"/>
              </a:rPr>
              <a:t>Say: </a:t>
            </a:r>
            <a:r>
              <a:rPr lang="en-US" b="1" dirty="0">
                <a:latin typeface="Calibri" charset="0"/>
              </a:rPr>
              <a:t>Part II </a:t>
            </a:r>
            <a:r>
              <a:rPr lang="en-US" dirty="0">
                <a:latin typeface="Calibri" charset="0"/>
              </a:rPr>
              <a:t>is the same at each grade level. Part 2 of section 1 is learning about how English works. It lists 3 Processes.</a:t>
            </a:r>
          </a:p>
          <a:p>
            <a:pPr eaLnBrk="1" hangingPunct="1">
              <a:spcBef>
                <a:spcPct val="0"/>
              </a:spcBef>
            </a:pPr>
            <a:endParaRPr lang="en-US" dirty="0">
              <a:latin typeface="Calibri" charset="0"/>
            </a:endParaRPr>
          </a:p>
          <a:p>
            <a:pPr eaLnBrk="1" hangingPunct="1">
              <a:spcBef>
                <a:spcPct val="0"/>
              </a:spcBef>
            </a:pPr>
            <a:r>
              <a:rPr lang="en-US" dirty="0">
                <a:latin typeface="Calibri" charset="0"/>
              </a:rPr>
              <a:t>	</a:t>
            </a:r>
            <a:r>
              <a:rPr lang="en-US" b="1" dirty="0">
                <a:latin typeface="Calibri" charset="0"/>
              </a:rPr>
              <a:t>Part III: </a:t>
            </a:r>
            <a:r>
              <a:rPr lang="en-US" dirty="0">
                <a:latin typeface="Calibri" charset="0"/>
              </a:rPr>
              <a:t>Using Foundational Literacy Skills: The foundational literacy skills will be addressed through the English Language Arts time (covered in Appendix A)</a:t>
            </a:r>
          </a:p>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41819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Purpose: </a:t>
            </a:r>
            <a:r>
              <a:rPr lang="en-US" b="0" baseline="0" dirty="0" smtClean="0"/>
              <a:t>Bring awareness to PART III: Using Foundational Literacy Skills, expectations and CCS ELA RF s role inn connection with this part. </a:t>
            </a:r>
          </a:p>
          <a:p>
            <a:r>
              <a:rPr lang="en-US" baseline="0" dirty="0" smtClean="0"/>
              <a:t>Section I of the CA ELD standards offers us an overview for each the grade level. For Part III, we see the reference to  CCS ELA RFs with a note to apply them appropriately. That means, considering the grade level, the Foundational Literacy Continuum in tandem with the English Language Development proficiency level continuum.</a:t>
            </a:r>
          </a:p>
          <a:p>
            <a:endParaRPr lang="en-US" dirty="0" smtClean="0"/>
          </a:p>
          <a:p>
            <a:endParaRPr lang="en-US" dirty="0" smtClean="0"/>
          </a:p>
          <a:p>
            <a:r>
              <a:rPr lang="en-US" dirty="0" smtClean="0"/>
              <a:t>FOR EXAMPLE,</a:t>
            </a:r>
            <a:r>
              <a:rPr lang="en-US" baseline="0" dirty="0" smtClean="0"/>
              <a:t> IN GRADE 2 A TEACHER AFTER ASSESSING LITERACY SKILLS OF STUDENT MAY NEED TO START TEACHING A SPECIFIC RF STANDARD FROM GRADE K OR 1</a:t>
            </a:r>
            <a:r>
              <a:rPr lang="en-US" baseline="30000" dirty="0" smtClean="0"/>
              <a:t>ST</a:t>
            </a:r>
            <a:r>
              <a:rPr lang="en-US" baseline="0" dirty="0" smtClean="0"/>
              <a:t>.</a:t>
            </a:r>
            <a:endParaRPr lang="en-US" dirty="0"/>
          </a:p>
        </p:txBody>
      </p:sp>
    </p:spTree>
    <p:extLst>
      <p:ext uri="{BB962C8B-B14F-4D97-AF65-F5344CB8AC3E}">
        <p14:creationId xmlns:p14="http://schemas.microsoft.com/office/powerpoint/2010/main" val="134445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2 minutes</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Purpose: </a:t>
            </a:r>
            <a:r>
              <a:rPr lang="en-US" sz="1200" b="0" i="0" u="none" strike="noStrike" kern="1200" dirty="0" smtClean="0">
                <a:solidFill>
                  <a:schemeClr val="tx1"/>
                </a:solidFill>
                <a:effectLst/>
                <a:latin typeface="+mn-lt"/>
                <a:ea typeface="+mn-ea"/>
                <a:cs typeface="+mn-cs"/>
              </a:rPr>
              <a:t>Section 2 of the CA ELD standards encompasses the actual standards and it is specific by grade level. For Part III, we see a reference to the Foundational literacy skills organizing elements, as per their continuum alongside with a reference  to key considerations regarding students language and literacy characteristics.</a:t>
            </a:r>
            <a:endParaRPr lang="en-US" dirty="0" smtClean="0">
              <a:effectLst/>
            </a:endParaRPr>
          </a:p>
          <a:p>
            <a:r>
              <a:rPr lang="en-US" sz="1200" b="0" i="0" u="none" strike="noStrike" kern="1200" dirty="0" smtClean="0">
                <a:solidFill>
                  <a:schemeClr val="tx1"/>
                </a:solidFill>
                <a:effectLst/>
                <a:latin typeface="+mn-lt"/>
                <a:ea typeface="+mn-ea"/>
                <a:cs typeface="+mn-cs"/>
              </a:rPr>
              <a:t>It also orients us to Chapter 6 of CA ELD Standards.</a:t>
            </a:r>
            <a:endParaRPr lang="en-US" dirty="0"/>
          </a:p>
        </p:txBody>
      </p:sp>
    </p:spTree>
    <p:extLst>
      <p:ext uri="{BB962C8B-B14F-4D97-AF65-F5344CB8AC3E}">
        <p14:creationId xmlns:p14="http://schemas.microsoft.com/office/powerpoint/2010/main" val="199391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2  minutes</a:t>
            </a:r>
            <a:endParaRPr lang="en-US">
              <a:latin typeface="Calibri" charset="0"/>
            </a:endParaRPr>
          </a:p>
          <a:p>
            <a:pPr eaLnBrk="1" hangingPunct="1">
              <a:spcBef>
                <a:spcPct val="0"/>
              </a:spcBef>
            </a:pPr>
            <a:r>
              <a:rPr lang="en-US">
                <a:latin typeface="Calibri" charset="0"/>
              </a:rPr>
              <a:t/>
            </a:r>
            <a:br>
              <a:rPr lang="en-US">
                <a:latin typeface="Calibri" charset="0"/>
              </a:rPr>
            </a:br>
            <a:r>
              <a:rPr lang="en-US">
                <a:latin typeface="Calibri" charset="0"/>
              </a:rPr>
              <a:t/>
            </a:r>
            <a:br>
              <a:rPr lang="en-US">
                <a:latin typeface="Calibri" charset="0"/>
              </a:rPr>
            </a:br>
            <a:r>
              <a:rPr lang="en-US" b="1">
                <a:latin typeface="Calibri" charset="0"/>
              </a:rPr>
              <a:t>Purpose: </a:t>
            </a:r>
            <a:r>
              <a:rPr lang="en-US">
                <a:latin typeface="Calibri" charset="0"/>
              </a:rPr>
              <a:t>To introduce the EL Support Guides and to orient participants to the EL Support Guides format and basic content components.</a:t>
            </a:r>
          </a:p>
          <a:p>
            <a:pPr eaLnBrk="1" hangingPunct="1">
              <a:spcBef>
                <a:spcPct val="0"/>
              </a:spcBef>
            </a:pPr>
            <a:r>
              <a:rPr lang="en-US">
                <a:latin typeface="Calibri" charset="0"/>
              </a:rPr>
              <a:t/>
            </a:r>
            <a:br>
              <a:rPr lang="en-US">
                <a:latin typeface="Calibri" charset="0"/>
              </a:rPr>
            </a:br>
            <a:r>
              <a:rPr lang="en-US">
                <a:latin typeface="Calibri" charset="0"/>
              </a:rPr>
              <a:t>Let participants know that this is one of the Six EL Support Guides that were developed by MMED in collaboration with Amplify to support teachers of English Learners as they plan instruction for Foundational Skills. </a:t>
            </a:r>
          </a:p>
          <a:p>
            <a:pPr eaLnBrk="1" hangingPunct="1">
              <a:spcBef>
                <a:spcPct val="0"/>
              </a:spcBef>
            </a:pPr>
            <a:r>
              <a:rPr lang="en-US">
                <a:latin typeface="Calibri" charset="0"/>
              </a:rPr>
              <a:t/>
            </a:r>
            <a:br>
              <a:rPr lang="en-US">
                <a:latin typeface="Calibri" charset="0"/>
              </a:rPr>
            </a:br>
            <a:r>
              <a:rPr lang="en-US">
                <a:latin typeface="Calibri" charset="0"/>
              </a:rPr>
              <a:t>There is one EL Support Guide per Skill/Measure being assessed in DIBELS Next. The EL Support Guide being used for the introduction to the format and content of the guides is for the Phoneme Segmentation Fluency Measure. </a:t>
            </a:r>
          </a:p>
          <a:p>
            <a:pPr eaLnBrk="1" hangingPunct="1">
              <a:spcBef>
                <a:spcPct val="0"/>
              </a:spcBef>
            </a:pPr>
            <a:r>
              <a:rPr lang="en-US">
                <a:latin typeface="Calibri" charset="0"/>
              </a:rPr>
              <a:t/>
            </a:r>
            <a:br>
              <a:rPr lang="en-US">
                <a:latin typeface="Calibri" charset="0"/>
              </a:rPr>
            </a:br>
            <a:r>
              <a:rPr lang="en-US">
                <a:latin typeface="Calibri" charset="0"/>
              </a:rPr>
              <a:t>Participants  will use  Handout to work on this activity.</a:t>
            </a:r>
          </a:p>
          <a:p>
            <a:pPr eaLnBrk="1" hangingPunct="1">
              <a:spcBef>
                <a:spcPct val="0"/>
              </a:spcBef>
            </a:pPr>
            <a:r>
              <a:rPr lang="en-US">
                <a:latin typeface="Calibri" charset="0"/>
              </a:rPr>
              <a:t/>
            </a:r>
            <a:br>
              <a:rPr lang="en-US">
                <a:latin typeface="Calibri" charset="0"/>
              </a:rPr>
            </a:br>
            <a:r>
              <a:rPr lang="en-US">
                <a:latin typeface="Calibri" charset="0"/>
              </a:rPr>
              <a:t>Explain AHA! protocol.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2 minutes</a:t>
            </a:r>
            <a:endParaRPr lang="en-US" dirty="0" smtClean="0">
              <a:effectLst/>
            </a:endParaRPr>
          </a:p>
          <a:p>
            <a:pPr rtl="0"/>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First, debrief findings with group. Then, click animation  and explain one section at a time</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r>
              <a:rPr lang="en-US" sz="1200" b="0" i="0" u="none" strike="noStrike" kern="1200" dirty="0" smtClean="0">
                <a:solidFill>
                  <a:schemeClr val="tx1"/>
                </a:solidFill>
                <a:effectLst/>
                <a:latin typeface="+mn-lt"/>
                <a:ea typeface="+mn-ea"/>
                <a:cs typeface="+mn-cs"/>
              </a:rPr>
              <a:t>:</a:t>
            </a:r>
            <a:endParaRPr lang="en-US" dirty="0" smtClean="0">
              <a:effectLst/>
            </a:endParaRPr>
          </a:p>
          <a:p>
            <a:pPr rtl="0"/>
            <a:r>
              <a:rPr lang="en-US" sz="1200" b="0" i="0" u="none" strike="noStrike" kern="1200" dirty="0" smtClean="0">
                <a:solidFill>
                  <a:schemeClr val="tx1"/>
                </a:solidFill>
                <a:effectLst/>
                <a:latin typeface="+mn-lt"/>
                <a:ea typeface="+mn-ea"/>
                <a:cs typeface="+mn-cs"/>
              </a:rPr>
              <a:t>Top section defines the skill/measure that is assessed in DIBELS Next</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endParaRPr lang="en-US" dirty="0" smtClean="0">
              <a:effectLst/>
            </a:endParaRPr>
          </a:p>
          <a:p>
            <a:pPr rtl="0"/>
            <a:r>
              <a:rPr lang="en-US" sz="1200" b="0" i="0" u="none" strike="noStrike" kern="1200" dirty="0" smtClean="0">
                <a:solidFill>
                  <a:schemeClr val="tx1"/>
                </a:solidFill>
                <a:effectLst/>
                <a:latin typeface="+mn-lt"/>
                <a:ea typeface="+mn-ea"/>
                <a:cs typeface="+mn-cs"/>
              </a:rPr>
              <a:t>Next section  refers to the specific CCS ELA Foundational Skills Standards and the alignment to PART III of the CA ELD Standards</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endParaRPr lang="en-US" dirty="0" smtClean="0">
              <a:effectLst/>
            </a:endParaRPr>
          </a:p>
          <a:p>
            <a:pPr rtl="0"/>
            <a:r>
              <a:rPr lang="en-US" sz="1200" b="0" i="0" u="none" strike="noStrike" kern="1200" dirty="0" smtClean="0">
                <a:solidFill>
                  <a:schemeClr val="tx1"/>
                </a:solidFill>
                <a:effectLst/>
                <a:latin typeface="+mn-lt"/>
                <a:ea typeface="+mn-ea"/>
                <a:cs typeface="+mn-cs"/>
              </a:rPr>
              <a:t>These General Instructional Recommendations are some key recommendations  for all students related to the specific skill/ measure that is assessed. </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endParaRPr lang="en-US" dirty="0" smtClean="0">
              <a:effectLst/>
            </a:endParaRPr>
          </a:p>
          <a:p>
            <a:pPr rtl="0"/>
            <a:r>
              <a:rPr lang="en-US" sz="1200" b="0" i="0" u="none" strike="noStrike" kern="1200" dirty="0" smtClean="0">
                <a:solidFill>
                  <a:schemeClr val="tx1"/>
                </a:solidFill>
                <a:effectLst/>
                <a:latin typeface="+mn-lt"/>
                <a:ea typeface="+mn-ea"/>
                <a:cs typeface="+mn-cs"/>
              </a:rPr>
              <a:t>The General English Learners Needs refer to specific needs that should be considered and addressed when planning Foundational Skills instructions. They are also aligned to the skill being taught.</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endParaRPr lang="en-US" dirty="0" smtClean="0">
              <a:effectLst/>
            </a:endParaRPr>
          </a:p>
          <a:p>
            <a:pPr rtl="0"/>
            <a:r>
              <a:rPr lang="en-US" sz="1200" b="0" i="0" u="none" strike="noStrike" kern="1200" dirty="0" smtClean="0">
                <a:solidFill>
                  <a:schemeClr val="tx1"/>
                </a:solidFill>
                <a:effectLst/>
                <a:latin typeface="+mn-lt"/>
                <a:ea typeface="+mn-ea"/>
                <a:cs typeface="+mn-cs"/>
              </a:rPr>
              <a:t>Phonological Awareness Instruction Knowledge provides teachers with key information about the skill/ measure.</a:t>
            </a:r>
            <a:endParaRPr lang="en-US" dirty="0" smtClean="0">
              <a:effectLst/>
            </a:endParaRPr>
          </a:p>
          <a:p>
            <a:r>
              <a:rPr lang="en-US" sz="1200" b="0" i="0" u="none" strike="noStrike" kern="1200" dirty="0" smtClean="0">
                <a:solidFill>
                  <a:schemeClr val="tx1"/>
                </a:solidFill>
                <a:effectLst/>
                <a:latin typeface="+mn-lt"/>
                <a:ea typeface="+mn-ea"/>
                <a:cs typeface="+mn-cs"/>
              </a:rPr>
              <a:t>Level of Phonological Awareness shows the Phonological Awareness continuum. As teachers analyze error patterns they can use this information  to decide what is the entry level  of instruction  in that continuum.</a:t>
            </a:r>
            <a:endParaRPr lang="en-US" dirty="0"/>
          </a:p>
        </p:txBody>
      </p:sp>
    </p:spTree>
    <p:extLst>
      <p:ext uri="{BB962C8B-B14F-4D97-AF65-F5344CB8AC3E}">
        <p14:creationId xmlns:p14="http://schemas.microsoft.com/office/powerpoint/2010/main" val="156626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2 minutes</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Click animation  and explain one section at a time</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This section lists the error patterns that are considered in DIBELS Next assessment. </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These are instructional recommendations for each particular error pattern. </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This column provides a list of the lessons that can be used to address each error pattern. Teachers can access these  listed lessons in the Amplify platform, through the Item Level Advisor Activities.</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Click animation:</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The last column provides teachers with Other Considerations and Activities to address ELs needs as teachers plan Foundational Skills instruction. They are also connected to each specific error pattern. </a:t>
            </a:r>
            <a:endParaRPr lang="en-US" dirty="0"/>
          </a:p>
        </p:txBody>
      </p:sp>
    </p:spTree>
    <p:extLst>
      <p:ext uri="{BB962C8B-B14F-4D97-AF65-F5344CB8AC3E}">
        <p14:creationId xmlns:p14="http://schemas.microsoft.com/office/powerpoint/2010/main" val="44617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4"/>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February 23,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February 23,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February 23,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February 23,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8"/>
            <a:ext cx="7772400" cy="1500187"/>
          </a:xfrm>
        </p:spPr>
        <p:txBody>
          <a:bodyPr anchor="t">
            <a:normAutofit/>
          </a:bodyPr>
          <a:lstStyle>
            <a:lvl1pPr marL="0" indent="0">
              <a:buNone/>
              <a:defRPr sz="24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February 23,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February 23,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February 23,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February 23,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February 23,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6"/>
            <a:ext cx="2139696" cy="424361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February 23,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8"/>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February 23,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February 23,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377" rtl="0" eaLnBrk="1" latinLnBrk="0" hangingPunct="1">
        <a:spcBef>
          <a:spcPct val="0"/>
        </a:spcBef>
        <a:buNone/>
        <a:defRPr sz="4000" kern="1200" spc="-100" baseline="0">
          <a:solidFill>
            <a:schemeClr val="tx2"/>
          </a:solidFill>
          <a:latin typeface="+mj-lt"/>
          <a:ea typeface="+mj-ea"/>
          <a:cs typeface="+mj-cs"/>
        </a:defRPr>
      </a:lvl1pPr>
    </p:titleStyle>
    <p:bodyStyle>
      <a:lvl1pPr marL="182875" indent="-182875" algn="l" defTabSz="914377"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189" indent="-182875" algn="l" defTabSz="914377"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02" indent="-182875" algn="l" defTabSz="914377"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15" indent="-182875" algn="l" defTabSz="914377"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690" indent="-137157" algn="l" defTabSz="914377"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566"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latin typeface="Century Gothic" charset="0"/>
                <a:ea typeface="Century Gothic" charset="0"/>
                <a:cs typeface="Century Gothic" charset="0"/>
              </a:rPr>
              <a:t>READING FOUNDATIONAL SKILLS</a:t>
            </a:r>
          </a:p>
        </p:txBody>
      </p:sp>
    </p:spTree>
    <p:extLst>
      <p:ext uri="{BB962C8B-B14F-4D97-AF65-F5344CB8AC3E}">
        <p14:creationId xmlns:p14="http://schemas.microsoft.com/office/powerpoint/2010/main" val="21025208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7-02-22 at 10.22.18 PM.png"/>
          <p:cNvPicPr>
            <a:picLocks noGrp="1" noChangeAspect="1"/>
          </p:cNvPicPr>
          <p:nvPr>
            <p:ph idx="1"/>
          </p:nvPr>
        </p:nvPicPr>
        <p:blipFill>
          <a:blip r:embed="rId2">
            <a:extLst>
              <a:ext uri="{28A0092B-C50C-407E-A947-70E740481C1C}">
                <a14:useLocalDpi xmlns:a14="http://schemas.microsoft.com/office/drawing/2010/main" val="0"/>
              </a:ext>
            </a:extLst>
          </a:blip>
          <a:srcRect l="-57886" r="-57886"/>
          <a:stretch>
            <a:fillRect/>
          </a:stretch>
        </p:blipFill>
        <p:spPr>
          <a:xfrm>
            <a:off x="-722045" y="381000"/>
            <a:ext cx="10929938" cy="6477000"/>
          </a:xfrm>
        </p:spPr>
      </p:pic>
    </p:spTree>
    <p:extLst>
      <p:ext uri="{BB962C8B-B14F-4D97-AF65-F5344CB8AC3E}">
        <p14:creationId xmlns:p14="http://schemas.microsoft.com/office/powerpoint/2010/main" val="228685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i="1" dirty="0"/>
              <a:t>To delay instruction that targets meaning making until after children have acquired foundational skills is to serve children poorly.</a:t>
            </a:r>
          </a:p>
          <a:p>
            <a:endParaRPr lang="en-US" dirty="0"/>
          </a:p>
          <a:p>
            <a:pPr marL="0" indent="0">
              <a:buNone/>
            </a:pPr>
            <a:r>
              <a:rPr lang="en-US" i="1" dirty="0"/>
              <a:t>ELA/ELD Framework </a:t>
            </a:r>
            <a:r>
              <a:rPr lang="en-US" i="1" dirty="0" smtClean="0"/>
              <a:t>Ch. </a:t>
            </a:r>
            <a:r>
              <a:rPr lang="en-US" i="1" dirty="0"/>
              <a:t>3 p 139</a:t>
            </a:r>
          </a:p>
        </p:txBody>
      </p:sp>
    </p:spTree>
    <p:extLst>
      <p:ext uri="{BB962C8B-B14F-4D97-AF65-F5344CB8AC3E}">
        <p14:creationId xmlns:p14="http://schemas.microsoft.com/office/powerpoint/2010/main" val="11920264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457200" y="2247254"/>
            <a:ext cx="8407831" cy="4305946"/>
          </a:xfrm>
          <a:prstGeom prst="rect">
            <a:avLst/>
          </a:prstGeom>
        </p:spPr>
      </p:pic>
    </p:spTree>
    <p:extLst>
      <p:ext uri="{BB962C8B-B14F-4D97-AF65-F5344CB8AC3E}">
        <p14:creationId xmlns:p14="http://schemas.microsoft.com/office/powerpoint/2010/main" val="4953654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722" y="211138"/>
            <a:ext cx="5886450" cy="773112"/>
          </a:xfrm>
        </p:spPr>
        <p:txBody>
          <a:bodyPr/>
          <a:lstStyle/>
          <a:p>
            <a:pPr fontAlgn="auto">
              <a:spcAft>
                <a:spcPts val="0"/>
              </a:spcAft>
              <a:defRPr/>
            </a:pPr>
            <a:r>
              <a:rPr lang="en-US" sz="4000" b="1" dirty="0">
                <a:latin typeface="Century Gothic" charset="0"/>
                <a:ea typeface="Century Gothic" charset="0"/>
                <a:cs typeface="Century Gothic" charset="0"/>
              </a:rPr>
              <a:t>EL SUPPORT GUIDES</a:t>
            </a:r>
          </a:p>
        </p:txBody>
      </p:sp>
      <p:pic>
        <p:nvPicPr>
          <p:cNvPr id="4" name="Picture 3"/>
          <p:cNvPicPr>
            <a:picLocks noChangeAspect="1"/>
          </p:cNvPicPr>
          <p:nvPr/>
        </p:nvPicPr>
        <p:blipFill>
          <a:blip r:embed="rId3"/>
          <a:stretch>
            <a:fillRect/>
          </a:stretch>
        </p:blipFill>
        <p:spPr>
          <a:xfrm>
            <a:off x="1331119" y="1428750"/>
            <a:ext cx="1444229" cy="3619500"/>
          </a:xfrm>
          <a:prstGeom prst="rect">
            <a:avLst/>
          </a:prstGeom>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a:blip r:embed="rId4"/>
          <a:stretch>
            <a:fillRect/>
          </a:stretch>
        </p:blipFill>
        <p:spPr>
          <a:xfrm>
            <a:off x="2040732" y="1884363"/>
            <a:ext cx="1469231" cy="3544887"/>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5"/>
          <a:stretch>
            <a:fillRect/>
          </a:stretch>
        </p:blipFill>
        <p:spPr>
          <a:xfrm>
            <a:off x="2944417" y="2286000"/>
            <a:ext cx="1469231" cy="3524250"/>
          </a:xfrm>
          <a:prstGeom prst="rect">
            <a:avLst/>
          </a:prstGeom>
        </p:spPr>
        <p:style>
          <a:lnRef idx="2">
            <a:schemeClr val="dk1"/>
          </a:lnRef>
          <a:fillRef idx="1">
            <a:schemeClr val="lt1"/>
          </a:fillRef>
          <a:effectRef idx="0">
            <a:schemeClr val="dk1"/>
          </a:effectRef>
          <a:fontRef idx="minor">
            <a:schemeClr val="dk1"/>
          </a:fontRef>
        </p:style>
      </p:pic>
      <p:pic>
        <p:nvPicPr>
          <p:cNvPr id="9" name="Picture 8"/>
          <p:cNvPicPr>
            <a:picLocks noChangeAspect="1"/>
          </p:cNvPicPr>
          <p:nvPr/>
        </p:nvPicPr>
        <p:blipFill>
          <a:blip r:embed="rId6"/>
          <a:stretch>
            <a:fillRect/>
          </a:stretch>
        </p:blipFill>
        <p:spPr>
          <a:xfrm>
            <a:off x="6315076" y="1428750"/>
            <a:ext cx="1497806" cy="3619500"/>
          </a:xfrm>
          <a:prstGeom prst="rect">
            <a:avLst/>
          </a:prstGeom>
        </p:spPr>
        <p:style>
          <a:lnRef idx="2">
            <a:schemeClr val="dk1"/>
          </a:lnRef>
          <a:fillRef idx="1">
            <a:schemeClr val="lt1"/>
          </a:fillRef>
          <a:effectRef idx="0">
            <a:schemeClr val="dk1"/>
          </a:effectRef>
          <a:fontRef idx="minor">
            <a:schemeClr val="dk1"/>
          </a:fontRef>
        </p:style>
      </p:pic>
      <p:pic>
        <p:nvPicPr>
          <p:cNvPr id="10" name="Picture 9"/>
          <p:cNvPicPr>
            <a:picLocks noChangeAspect="1"/>
          </p:cNvPicPr>
          <p:nvPr/>
        </p:nvPicPr>
        <p:blipFill>
          <a:blip r:embed="rId7"/>
          <a:stretch>
            <a:fillRect/>
          </a:stretch>
        </p:blipFill>
        <p:spPr>
          <a:xfrm>
            <a:off x="5485210" y="1884363"/>
            <a:ext cx="1470422" cy="3544887"/>
          </a:xfrm>
          <a:prstGeom prst="rect">
            <a:avLst/>
          </a:prstGeom>
        </p:spPr>
        <p:style>
          <a:lnRef idx="2">
            <a:schemeClr val="dk1"/>
          </a:lnRef>
          <a:fillRef idx="1">
            <a:schemeClr val="lt1"/>
          </a:fillRef>
          <a:effectRef idx="0">
            <a:schemeClr val="dk1"/>
          </a:effectRef>
          <a:fontRef idx="minor">
            <a:schemeClr val="dk1"/>
          </a:fontRef>
        </p:style>
      </p:pic>
      <p:pic>
        <p:nvPicPr>
          <p:cNvPr id="11" name="Picture 10"/>
          <p:cNvPicPr>
            <a:picLocks noChangeAspect="1"/>
          </p:cNvPicPr>
          <p:nvPr/>
        </p:nvPicPr>
        <p:blipFill>
          <a:blip r:embed="rId8"/>
          <a:stretch>
            <a:fillRect/>
          </a:stretch>
        </p:blipFill>
        <p:spPr>
          <a:xfrm>
            <a:off x="4572000" y="2286000"/>
            <a:ext cx="1472804" cy="3524250"/>
          </a:xfrm>
          <a:prstGeom prst="rect">
            <a:avLst/>
          </a:prstGeom>
        </p:spPr>
        <p:style>
          <a:lnRef idx="2">
            <a:schemeClr val="dk1"/>
          </a:lnRef>
          <a:fillRef idx="1">
            <a:schemeClr val="lt1"/>
          </a:fillRef>
          <a:effectRef idx="0">
            <a:schemeClr val="dk1"/>
          </a:effectRef>
          <a:fontRef idx="minor">
            <a:schemeClr val="dk1"/>
          </a:fontRef>
        </p:style>
      </p:pic>
      <p:sp>
        <p:nvSpPr>
          <p:cNvPr id="12" name="Oval Callout 11"/>
          <p:cNvSpPr/>
          <p:nvPr/>
        </p:nvSpPr>
        <p:spPr>
          <a:xfrm>
            <a:off x="3902075" y="1355725"/>
            <a:ext cx="4421188" cy="2838450"/>
          </a:xfrm>
          <a:prstGeom prst="wedgeEllipseCallout">
            <a:avLst>
              <a:gd name="adj1" fmla="val -20407"/>
              <a:gd name="adj2" fmla="val 10841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smtClean="0"/>
              <a:t>What measure are my students struggling with?</a:t>
            </a:r>
            <a:endParaRPr lang="en-US" sz="3200" dirty="0"/>
          </a:p>
        </p:txBody>
      </p:sp>
    </p:spTree>
    <p:extLst>
      <p:ext uri="{BB962C8B-B14F-4D97-AF65-F5344CB8AC3E}">
        <p14:creationId xmlns:p14="http://schemas.microsoft.com/office/powerpoint/2010/main" val="10505782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55" y="4594973"/>
            <a:ext cx="8677275" cy="739036"/>
          </a:xfrm>
          <a:prstGeom prst="rect">
            <a:avLst/>
          </a:prstGeom>
        </p:spPr>
      </p:pic>
      <p:sp>
        <p:nvSpPr>
          <p:cNvPr id="6" name="Rectangle 5"/>
          <p:cNvSpPr/>
          <p:nvPr/>
        </p:nvSpPr>
        <p:spPr>
          <a:xfrm>
            <a:off x="216955" y="4525713"/>
            <a:ext cx="8677275" cy="751031"/>
          </a:xfrm>
          <a:prstGeom prst="rect">
            <a:avLst/>
          </a:prstGeom>
          <a:noFill/>
          <a:ln w="57150" cmpd="sng">
            <a:solidFill>
              <a:schemeClr val="accent2">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rgbClr val="000000"/>
                </a:solidFill>
              </a:l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956" y="584701"/>
            <a:ext cx="8677274" cy="3387035"/>
          </a:xfrm>
          <a:prstGeom prst="rect">
            <a:avLst/>
          </a:prstGeom>
        </p:spPr>
      </p:pic>
      <p:sp>
        <p:nvSpPr>
          <p:cNvPr id="84994" name="TextBox 11"/>
          <p:cNvSpPr txBox="1">
            <a:spLocks noChangeArrowheads="1"/>
          </p:cNvSpPr>
          <p:nvPr/>
        </p:nvSpPr>
        <p:spPr bwMode="auto">
          <a:xfrm>
            <a:off x="216955" y="527436"/>
            <a:ext cx="884753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solidFill>
                  <a:srgbClr val="D45235"/>
                </a:solidFill>
                <a:latin typeface="+mj-lt"/>
              </a:rPr>
              <a:t>Section I, Part II: Learning About How English Works </a:t>
            </a:r>
          </a:p>
        </p:txBody>
      </p:sp>
      <p:sp>
        <p:nvSpPr>
          <p:cNvPr id="8" name="TextBox 11"/>
          <p:cNvSpPr txBox="1">
            <a:spLocks noChangeArrowheads="1"/>
          </p:cNvSpPr>
          <p:nvPr/>
        </p:nvSpPr>
        <p:spPr bwMode="auto">
          <a:xfrm>
            <a:off x="952500" y="4070531"/>
            <a:ext cx="770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rgbClr val="FF0000"/>
                </a:solidFill>
                <a:latin typeface="Arial Black" charset="0"/>
              </a:rPr>
              <a:t>          </a:t>
            </a:r>
            <a:r>
              <a:rPr lang="en-US" sz="2000" dirty="0">
                <a:solidFill>
                  <a:srgbClr val="000000"/>
                </a:solidFill>
                <a:latin typeface="Arial Black" charset="0"/>
              </a:rPr>
              <a:t>Section I, Part III: Foundational Skills</a:t>
            </a:r>
          </a:p>
        </p:txBody>
      </p:sp>
      <p:sp>
        <p:nvSpPr>
          <p:cNvPr id="4" name="TextBox 3"/>
          <p:cNvSpPr txBox="1"/>
          <p:nvPr/>
        </p:nvSpPr>
        <p:spPr>
          <a:xfrm>
            <a:off x="216955" y="5450160"/>
            <a:ext cx="7422710" cy="1243149"/>
          </a:xfrm>
          <a:prstGeom prst="rect">
            <a:avLst/>
          </a:prstGeom>
          <a:solidFill>
            <a:srgbClr val="FFFF00"/>
          </a:solidFill>
          <a:ln>
            <a:solidFill>
              <a:schemeClr val="dk1"/>
            </a:solidFill>
          </a:ln>
        </p:spPr>
        <p:txBody>
          <a:bodyPr wrap="square" rtlCol="0">
            <a:spAutoFit/>
          </a:bodyPr>
          <a:lstStyle/>
          <a:p>
            <a:r>
              <a:rPr lang="en-US" b="1" dirty="0" smtClean="0"/>
              <a:t>Part III: Using Foundational Literacy Skills is about instructional considerations based on knowledge of the literacy and language of English Learners how to apply when teaching Reading Foundational Skills</a:t>
            </a:r>
            <a:endParaRPr lang="en-US" b="1" dirty="0"/>
          </a:p>
        </p:txBody>
      </p:sp>
    </p:spTree>
    <p:extLst>
      <p:ext uri="{BB962C8B-B14F-4D97-AF65-F5344CB8AC3E}">
        <p14:creationId xmlns:p14="http://schemas.microsoft.com/office/powerpoint/2010/main" val="1007005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4994" grpId="0" animBg="1"/>
      <p:bldP spid="8" grpId="0"/>
      <p:bldP spid="4"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91" y="564613"/>
            <a:ext cx="9144000" cy="1143000"/>
          </a:xfrm>
        </p:spPr>
        <p:txBody>
          <a:bodyPr>
            <a:normAutofit fontScale="90000"/>
          </a:bodyPr>
          <a:lstStyle/>
          <a:p>
            <a:r>
              <a:rPr lang="en-US" sz="3200" b="1" dirty="0" smtClean="0">
                <a:cs typeface="Century Gothic"/>
              </a:rPr>
              <a:t>CA </a:t>
            </a:r>
            <a:r>
              <a:rPr lang="en-US" sz="3200" b="1" dirty="0">
                <a:cs typeface="Century Gothic"/>
              </a:rPr>
              <a:t>ELD Standards </a:t>
            </a:r>
            <a:r>
              <a:rPr lang="en-US" sz="3200" b="1" dirty="0" smtClean="0">
                <a:cs typeface="Century Gothic"/>
              </a:rPr>
              <a:t>Section I</a:t>
            </a:r>
            <a:br>
              <a:rPr lang="en-US" sz="3200" b="1" dirty="0" smtClean="0">
                <a:cs typeface="Century Gothic"/>
              </a:rPr>
            </a:br>
            <a:r>
              <a:rPr lang="en-US" sz="3200" b="1" dirty="0" smtClean="0">
                <a:cs typeface="Century Gothic"/>
              </a:rPr>
              <a:t>Part III: Using Foundational Literacy Skills</a:t>
            </a:r>
            <a:br>
              <a:rPr lang="en-US" sz="3200" b="1" dirty="0" smtClean="0">
                <a:cs typeface="Century Gothic"/>
              </a:rPr>
            </a:br>
            <a:endParaRPr lang="en-US" sz="3200" dirty="0"/>
          </a:p>
        </p:txBody>
      </p:sp>
      <p:sp>
        <p:nvSpPr>
          <p:cNvPr id="8" name="TextBox 11"/>
          <p:cNvSpPr txBox="1">
            <a:spLocks noChangeArrowheads="1"/>
          </p:cNvSpPr>
          <p:nvPr/>
        </p:nvSpPr>
        <p:spPr bwMode="auto">
          <a:xfrm>
            <a:off x="197992" y="1623832"/>
            <a:ext cx="8719789" cy="800219"/>
          </a:xfrm>
          <a:prstGeom prst="rect">
            <a:avLst/>
          </a:prstGeom>
          <a:ln w="2857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200" b="1" dirty="0" smtClean="0">
              <a:solidFill>
                <a:srgbClr val="000000"/>
              </a:solidFill>
              <a:latin typeface="Arial Black" charset="0"/>
            </a:endParaRPr>
          </a:p>
          <a:p>
            <a:pPr eaLnBrk="1" hangingPunct="1"/>
            <a:r>
              <a:rPr lang="en-US" sz="1600" b="1" dirty="0" smtClean="0">
                <a:solidFill>
                  <a:srgbClr val="000000"/>
                </a:solidFill>
                <a:latin typeface="Arial Black" charset="0"/>
              </a:rPr>
              <a:t>Part III: Using Foundational Skills 	   RF.K-1.1-4; RF.2.3-4 (as appropriate)</a:t>
            </a:r>
          </a:p>
          <a:p>
            <a:pPr eaLnBrk="1" hangingPunct="1"/>
            <a:endParaRPr lang="en-US" sz="1800" b="1" dirty="0">
              <a:solidFill>
                <a:srgbClr val="000000"/>
              </a:solidFill>
              <a:latin typeface="Arial Black" charset="0"/>
            </a:endParaRPr>
          </a:p>
        </p:txBody>
      </p:sp>
      <p:sp>
        <p:nvSpPr>
          <p:cNvPr id="9" name="TextBox 8"/>
          <p:cNvSpPr txBox="1"/>
          <p:nvPr/>
        </p:nvSpPr>
        <p:spPr>
          <a:xfrm>
            <a:off x="5531005" y="2633550"/>
            <a:ext cx="3386776" cy="2123658"/>
          </a:xfrm>
          <a:prstGeom prst="rect">
            <a:avLst/>
          </a:prstGeom>
          <a:solidFill>
            <a:schemeClr val="tx2">
              <a:lumMod val="60000"/>
              <a:lumOff val="40000"/>
            </a:schemeClr>
          </a:solidFill>
          <a:ln w="38100" cmpd="sng">
            <a:solidFill>
              <a:srgbClr val="31859C"/>
            </a:solidFill>
          </a:ln>
        </p:spPr>
        <p:txBody>
          <a:bodyPr wrap="square" rtlCol="0">
            <a:spAutoFit/>
          </a:bodyPr>
          <a:lstStyle/>
          <a:p>
            <a:r>
              <a:rPr lang="en-US" sz="2200" b="1" dirty="0" smtClean="0"/>
              <a:t>Part III Section 1: The corresponding CCS ELA RF standards are highlighted, it covers the progression from previous grade level(s) </a:t>
            </a:r>
            <a:endParaRPr lang="en-US" sz="2200" b="1" dirty="0"/>
          </a:p>
        </p:txBody>
      </p:sp>
      <p:sp>
        <p:nvSpPr>
          <p:cNvPr id="12" name="TextBox 11"/>
          <p:cNvSpPr txBox="1"/>
          <p:nvPr/>
        </p:nvSpPr>
        <p:spPr>
          <a:xfrm>
            <a:off x="197992" y="2633550"/>
            <a:ext cx="5024937" cy="2123658"/>
          </a:xfrm>
          <a:prstGeom prst="rect">
            <a:avLst/>
          </a:prstGeom>
          <a:solidFill>
            <a:schemeClr val="tx2">
              <a:lumMod val="60000"/>
              <a:lumOff val="40000"/>
            </a:schemeClr>
          </a:solidFill>
          <a:ln w="38100" cmpd="sng">
            <a:solidFill>
              <a:schemeClr val="accent5">
                <a:lumMod val="75000"/>
              </a:schemeClr>
            </a:solidFill>
          </a:ln>
        </p:spPr>
        <p:txBody>
          <a:bodyPr wrap="square" rtlCol="0">
            <a:spAutoFit/>
          </a:bodyPr>
          <a:lstStyle/>
          <a:p>
            <a:r>
              <a:rPr lang="en-US" sz="2200" b="1" dirty="0" smtClean="0"/>
              <a:t>Teachers of ELs must determine if they should teach RF standards from previous grade level or advance to next level depending on proficiency level and level of literacy of students (as appropriate)</a:t>
            </a:r>
            <a:endParaRPr lang="en-US" sz="2200" b="1" dirty="0"/>
          </a:p>
        </p:txBody>
      </p:sp>
      <p:cxnSp>
        <p:nvCxnSpPr>
          <p:cNvPr id="4" name="Straight Connector 3"/>
          <p:cNvCxnSpPr/>
          <p:nvPr/>
        </p:nvCxnSpPr>
        <p:spPr>
          <a:xfrm>
            <a:off x="2549118" y="2989937"/>
            <a:ext cx="1812264" cy="1322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4566" y="3697988"/>
            <a:ext cx="375681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97991" y="4961910"/>
            <a:ext cx="5024938" cy="2031325"/>
          </a:xfrm>
          <a:prstGeom prst="rect">
            <a:avLst/>
          </a:prstGeom>
          <a:solidFill>
            <a:schemeClr val="tx2">
              <a:lumMod val="60000"/>
              <a:lumOff val="40000"/>
            </a:schemeClr>
          </a:solidFill>
          <a:ln w="38100" cmpd="sng">
            <a:solidFill>
              <a:schemeClr val="accent5">
                <a:lumMod val="75000"/>
              </a:schemeClr>
            </a:solidFill>
          </a:ln>
        </p:spPr>
        <p:txBody>
          <a:bodyPr wrap="square" rtlCol="0">
            <a:spAutoFit/>
          </a:bodyPr>
          <a:lstStyle/>
          <a:p>
            <a:endParaRPr lang="en-US" sz="1000" b="1" dirty="0" smtClean="0"/>
          </a:p>
          <a:p>
            <a:r>
              <a:rPr lang="en-US" sz="2200" b="1" dirty="0" smtClean="0"/>
              <a:t>How do you make that determination?</a:t>
            </a:r>
          </a:p>
          <a:p>
            <a:pPr marL="800100" lvl="1" indent="-342900">
              <a:buFont typeface="Arial"/>
              <a:buChar char="•"/>
            </a:pPr>
            <a:r>
              <a:rPr lang="en-US" sz="2200" b="1" dirty="0" smtClean="0"/>
              <a:t>Consider the data</a:t>
            </a:r>
          </a:p>
          <a:p>
            <a:endParaRPr lang="en-US" sz="800" b="1" dirty="0"/>
          </a:p>
          <a:p>
            <a:pPr marL="800100" lvl="1" indent="-342900">
              <a:buFont typeface="Arial"/>
              <a:buChar char="•"/>
            </a:pPr>
            <a:r>
              <a:rPr lang="en-US" sz="2200" b="1" dirty="0" smtClean="0"/>
              <a:t>What else do we consider?</a:t>
            </a:r>
          </a:p>
          <a:p>
            <a:pPr marL="800100" lvl="1" indent="-342900">
              <a:buFont typeface="Arial"/>
              <a:buChar char="•"/>
            </a:pPr>
            <a:endParaRPr lang="en-US" sz="1200" b="1" dirty="0" smtClean="0"/>
          </a:p>
          <a:p>
            <a:endParaRPr lang="en-US" sz="800" b="1" dirty="0"/>
          </a:p>
        </p:txBody>
      </p:sp>
      <p:pic>
        <p:nvPicPr>
          <p:cNvPr id="13" name="Picture 12" descr="Screen Shot 2015-12-22 at 2.42.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005" y="4961910"/>
            <a:ext cx="3386776" cy="1637969"/>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9133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ppt_y</p:attrName>
                                        </p:attrNameLst>
                                      </p:cBhvr>
                                      <p:tavLst>
                                        <p:tav tm="0">
                                          <p:val>
                                            <p:strVal val="#ppt_y-#ppt_h*1.125000"/>
                                          </p:val>
                                        </p:tav>
                                        <p:tav tm="100000">
                                          <p:val>
                                            <p:strVal val="#ppt_y"/>
                                          </p:val>
                                        </p:tav>
                                      </p:tavLst>
                                    </p:anim>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1143000"/>
          </a:xfrm>
        </p:spPr>
        <p:txBody>
          <a:bodyPr>
            <a:normAutofit/>
          </a:bodyPr>
          <a:lstStyle/>
          <a:p>
            <a:r>
              <a:rPr lang="en-US" sz="3200" b="1" dirty="0" smtClean="0">
                <a:latin typeface="Century Gothic"/>
                <a:cs typeface="Century Gothic"/>
              </a:rPr>
              <a:t>CA </a:t>
            </a:r>
            <a:r>
              <a:rPr lang="en-US" sz="3200" b="1" dirty="0">
                <a:latin typeface="Century Gothic"/>
                <a:cs typeface="Century Gothic"/>
              </a:rPr>
              <a:t>ELD Standards </a:t>
            </a:r>
            <a:r>
              <a:rPr lang="en-US" sz="3200" b="1" dirty="0" smtClean="0">
                <a:latin typeface="Century Gothic"/>
                <a:cs typeface="Century Gothic"/>
              </a:rPr>
              <a:t>Section 2</a:t>
            </a:r>
            <a:br>
              <a:rPr lang="en-US" sz="3200" b="1" dirty="0" smtClean="0">
                <a:latin typeface="Century Gothic"/>
                <a:cs typeface="Century Gothic"/>
              </a:rPr>
            </a:br>
            <a:r>
              <a:rPr lang="en-US" sz="3200" b="1" dirty="0" smtClean="0">
                <a:latin typeface="Century Gothic"/>
                <a:cs typeface="Century Gothic"/>
              </a:rPr>
              <a:t>Part III: Using Foundational Literacy Skills </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22" y="1767840"/>
            <a:ext cx="8868638" cy="5090160"/>
          </a:xfrm>
        </p:spPr>
      </p:pic>
      <p:sp>
        <p:nvSpPr>
          <p:cNvPr id="6" name="TextBox 5"/>
          <p:cNvSpPr txBox="1"/>
          <p:nvPr/>
        </p:nvSpPr>
        <p:spPr>
          <a:xfrm>
            <a:off x="313898" y="4960933"/>
            <a:ext cx="1979991" cy="1477328"/>
          </a:xfrm>
          <a:prstGeom prst="rect">
            <a:avLst/>
          </a:prstGeom>
          <a:solidFill>
            <a:schemeClr val="tx2">
              <a:lumMod val="60000"/>
              <a:lumOff val="40000"/>
            </a:schemeClr>
          </a:solidFill>
          <a:ln>
            <a:solidFill>
              <a:schemeClr val="dk1"/>
            </a:solidFill>
          </a:ln>
        </p:spPr>
        <p:txBody>
          <a:bodyPr wrap="square" rtlCol="0">
            <a:spAutoFit/>
          </a:bodyPr>
          <a:lstStyle/>
          <a:p>
            <a:r>
              <a:rPr lang="en-US" b="1" dirty="0" smtClean="0"/>
              <a:t>Part III Section 2: Foundational Skills are organized into 4 elements</a:t>
            </a:r>
            <a:endParaRPr lang="en-US" b="1" dirty="0"/>
          </a:p>
        </p:txBody>
      </p:sp>
      <p:sp>
        <p:nvSpPr>
          <p:cNvPr id="7" name="TextBox 6"/>
          <p:cNvSpPr txBox="1"/>
          <p:nvPr/>
        </p:nvSpPr>
        <p:spPr>
          <a:xfrm>
            <a:off x="2377682" y="4837823"/>
            <a:ext cx="6392912" cy="1600438"/>
          </a:xfrm>
          <a:prstGeom prst="rect">
            <a:avLst/>
          </a:prstGeom>
          <a:solidFill>
            <a:schemeClr val="tx2">
              <a:lumMod val="60000"/>
              <a:lumOff val="40000"/>
            </a:schemeClr>
          </a:solidFill>
          <a:ln>
            <a:solidFill>
              <a:schemeClr val="dk1"/>
            </a:solidFill>
          </a:ln>
        </p:spPr>
        <p:txBody>
          <a:bodyPr wrap="square" rtlCol="0">
            <a:spAutoFit/>
          </a:bodyPr>
          <a:lstStyle/>
          <a:p>
            <a:r>
              <a:rPr lang="en-US" sz="2050" b="1" dirty="0" smtClean="0"/>
              <a:t>Part III Section 2: Foundational Skills specific to grade level and highlights the need to consider proficiency levels, age, native language, grade level when  planning instruction and determining which RF Standards </a:t>
            </a:r>
            <a:r>
              <a:rPr lang="en-US" sz="2050" b="1" smtClean="0"/>
              <a:t>to teach</a:t>
            </a:r>
          </a:p>
          <a:p>
            <a:endParaRPr lang="en-US" sz="800" b="1" dirty="0" smtClean="0"/>
          </a:p>
          <a:p>
            <a:endParaRPr lang="en-US" sz="800" b="1" dirty="0"/>
          </a:p>
        </p:txBody>
      </p:sp>
      <p:sp>
        <p:nvSpPr>
          <p:cNvPr id="3" name="Rectangle 2"/>
          <p:cNvSpPr/>
          <p:nvPr/>
        </p:nvSpPr>
        <p:spPr>
          <a:xfrm>
            <a:off x="313899" y="2852382"/>
            <a:ext cx="1979991" cy="3616657"/>
          </a:xfrm>
          <a:prstGeom prst="rect">
            <a:avLst/>
          </a:prstGeom>
          <a:noFill/>
          <a:ln w="508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85196" y="2852381"/>
            <a:ext cx="6535786" cy="3616657"/>
          </a:xfrm>
          <a:prstGeom prst="rect">
            <a:avLst/>
          </a:prstGeom>
          <a:noFill/>
          <a:ln w="508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10644" y="2138353"/>
            <a:ext cx="5313593" cy="2062103"/>
          </a:xfrm>
          <a:prstGeom prst="rect">
            <a:avLst/>
          </a:prstGeom>
          <a:solidFill>
            <a:schemeClr val="tx2">
              <a:lumMod val="60000"/>
              <a:lumOff val="40000"/>
            </a:schemeClr>
          </a:solidFill>
          <a:ln w="57150" cmpd="sng">
            <a:solidFill>
              <a:schemeClr val="accent5">
                <a:lumMod val="75000"/>
              </a:schemeClr>
            </a:solidFill>
          </a:ln>
        </p:spPr>
        <p:txBody>
          <a:bodyPr wrap="square" rtlCol="0">
            <a:spAutoFit/>
          </a:bodyPr>
          <a:lstStyle/>
          <a:p>
            <a:r>
              <a:rPr lang="en-US" sz="2300" b="1" dirty="0" smtClean="0"/>
              <a:t>Essential Question: </a:t>
            </a:r>
            <a:r>
              <a:rPr lang="en-US" sz="2400" dirty="0">
                <a:latin typeface="Century Gothic" charset="0"/>
                <a:ea typeface="Century Gothic" charset="0"/>
                <a:cs typeface="Century Gothic" charset="0"/>
              </a:rPr>
              <a:t>What might be the unique opportunities and challenges faced by a student learning to read in a second language</a:t>
            </a:r>
            <a:r>
              <a:rPr lang="en-US" sz="2400" dirty="0" smtClean="0">
                <a:latin typeface="Century Gothic" charset="0"/>
                <a:ea typeface="Century Gothic" charset="0"/>
                <a:cs typeface="Century Gothic" charset="0"/>
              </a:rPr>
              <a:t>?</a:t>
            </a:r>
            <a:endParaRPr lang="en-US" sz="2400" dirty="0"/>
          </a:p>
          <a:p>
            <a:endParaRPr lang="en-US" sz="800" b="1" dirty="0"/>
          </a:p>
        </p:txBody>
      </p:sp>
    </p:spTree>
    <p:extLst>
      <p:ext uri="{BB962C8B-B14F-4D97-AF65-F5344CB8AC3E}">
        <p14:creationId xmlns:p14="http://schemas.microsoft.com/office/powerpoint/2010/main" val="401326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grpId="1" nodeType="clickEffect">
                                  <p:stCondLst>
                                    <p:cond delay="0"/>
                                  </p:stCondLst>
                                  <p:childTnLst>
                                    <p:animScale>
                                      <p:cBhvr>
                                        <p:cTn id="3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3" grpId="0" animBg="1"/>
      <p:bldP spid="3" grpId="1" animBg="1"/>
      <p:bldP spid="8" grpId="0" animBg="1"/>
      <p:bldP spid="8"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8763" y="211138"/>
            <a:ext cx="4629150" cy="657225"/>
          </a:xfrm>
        </p:spPr>
        <p:txBody>
          <a:bodyPr>
            <a:normAutofit fontScale="90000"/>
          </a:bodyPr>
          <a:lstStyle/>
          <a:p>
            <a:pPr eaLnBrk="1" fontAlgn="auto" hangingPunct="1">
              <a:spcAft>
                <a:spcPts val="0"/>
              </a:spcAft>
              <a:defRPr/>
            </a:pPr>
            <a:r>
              <a:rPr lang="en-US" b="1" dirty="0" smtClean="0">
                <a:ea typeface="Century Gothic" charset="0"/>
                <a:cs typeface="Century Gothic" charset="0"/>
              </a:rPr>
              <a:t>AHA! Protocol</a:t>
            </a:r>
            <a:endParaRPr lang="en-US" b="1" dirty="0">
              <a:ea typeface="Century Gothic" charset="0"/>
              <a:cs typeface="Century Gothic" charset="0"/>
            </a:endParaRPr>
          </a:p>
        </p:txBody>
      </p:sp>
      <p:pic>
        <p:nvPicPr>
          <p:cNvPr id="149506"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rcRect l="-20732" r="-20732"/>
          <a:stretch>
            <a:fillRect/>
          </a:stretch>
        </p:blipFill>
        <p:spPr>
          <a:xfrm>
            <a:off x="-392113" y="868363"/>
            <a:ext cx="4805363" cy="5365750"/>
          </a:xfrm>
        </p:spPr>
      </p:pic>
      <p:pic>
        <p:nvPicPr>
          <p:cNvPr id="149507"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rcRect t="14043" b="14043"/>
          <a:stretch>
            <a:fillRect/>
          </a:stretch>
        </p:blipFill>
        <p:spPr>
          <a:xfrm>
            <a:off x="4648200" y="1673225"/>
            <a:ext cx="4038600" cy="4718050"/>
          </a:xfrm>
        </p:spPr>
      </p:pic>
      <p:sp>
        <p:nvSpPr>
          <p:cNvPr id="7" name="TextBox 6"/>
          <p:cNvSpPr txBox="1"/>
          <p:nvPr/>
        </p:nvSpPr>
        <p:spPr>
          <a:xfrm>
            <a:off x="2732088" y="2274888"/>
            <a:ext cx="3475037" cy="221599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Arial" charset="0"/>
                <a:ea typeface="ＭＳ Ｐゴシック" charset="0"/>
                <a:cs typeface="ＭＳ Ｐゴシック" charset="0"/>
              </a:defRPr>
            </a:lvl1pPr>
            <a:lvl2pPr>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b="1" dirty="0">
              <a:solidFill>
                <a:srgbClr val="FFFFFF"/>
              </a:solidFill>
              <a:cs typeface="Century Gothic" charset="0"/>
            </a:endParaRPr>
          </a:p>
          <a:p>
            <a:pPr eaLnBrk="1" hangingPunct="1"/>
            <a:r>
              <a:rPr lang="en-US" sz="2200" b="1" dirty="0" smtClean="0">
                <a:solidFill>
                  <a:srgbClr val="FFFFFF"/>
                </a:solidFill>
                <a:cs typeface="Century Gothic" charset="0"/>
              </a:rPr>
              <a:t>As </a:t>
            </a:r>
            <a:r>
              <a:rPr lang="en-US" sz="2200" b="1" dirty="0">
                <a:solidFill>
                  <a:srgbClr val="FFFFFF"/>
                </a:solidFill>
                <a:cs typeface="Century Gothic" charset="0"/>
              </a:rPr>
              <a:t>you read mark:</a:t>
            </a:r>
          </a:p>
          <a:p>
            <a:pPr eaLnBrk="1" hangingPunct="1"/>
            <a:endParaRPr lang="en-US" sz="1000" b="1" dirty="0">
              <a:solidFill>
                <a:srgbClr val="FFFFFF"/>
              </a:solidFill>
              <a:cs typeface="Century Gothic" charset="0"/>
            </a:endParaRPr>
          </a:p>
          <a:p>
            <a:pPr lvl="1" eaLnBrk="1" hangingPunct="1"/>
            <a:r>
              <a:rPr lang="en-US" sz="2200" b="1" dirty="0">
                <a:solidFill>
                  <a:srgbClr val="FFFFFF"/>
                </a:solidFill>
                <a:cs typeface="Century Gothic" charset="0"/>
              </a:rPr>
              <a:t>✔️ significant/agree</a:t>
            </a:r>
          </a:p>
          <a:p>
            <a:pPr lvl="1" eaLnBrk="1" hangingPunct="1"/>
            <a:r>
              <a:rPr lang="en-US" sz="2200" b="1" dirty="0">
                <a:solidFill>
                  <a:srgbClr val="FFFFFF"/>
                </a:solidFill>
                <a:cs typeface="Century Gothic" charset="0"/>
              </a:rPr>
              <a:t> !   new ideas</a:t>
            </a:r>
          </a:p>
          <a:p>
            <a:pPr lvl="1" eaLnBrk="1" hangingPunct="1"/>
            <a:r>
              <a:rPr lang="en-US" sz="2200" b="1" dirty="0">
                <a:solidFill>
                  <a:srgbClr val="FFFFFF"/>
                </a:solidFill>
                <a:cs typeface="Century Gothic" charset="0"/>
              </a:rPr>
              <a:t> ?  questions</a:t>
            </a:r>
          </a:p>
          <a:p>
            <a:pPr lvl="1" eaLnBrk="1" hangingPunct="1"/>
            <a:endParaRPr lang="en-US" sz="2200" b="1" dirty="0">
              <a:solidFill>
                <a:srgbClr val="FFFFFF"/>
              </a:solidFill>
              <a:latin typeface="Century Gothic" charset="0"/>
              <a:cs typeface="Century Gothic" charset="0"/>
            </a:endParaRPr>
          </a:p>
        </p:txBody>
      </p:sp>
    </p:spTree>
    <p:extLst>
      <p:ext uri="{BB962C8B-B14F-4D97-AF65-F5344CB8AC3E}">
        <p14:creationId xmlns:p14="http://schemas.microsoft.com/office/powerpoint/2010/main" val="139008218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1" nodeType="click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9151" y="1594585"/>
            <a:ext cx="3028951" cy="857251"/>
          </a:xfrm>
        </p:spPr>
        <p:txBody>
          <a:bodyPr>
            <a:normAutofit fontScale="90000"/>
          </a:bodyPr>
          <a:lstStyle/>
          <a:p>
            <a:r>
              <a:rPr lang="en-US" b="1" dirty="0" smtClean="0">
                <a:solidFill>
                  <a:schemeClr val="accent5">
                    <a:lumMod val="75000"/>
                  </a:schemeClr>
                </a:solidFill>
                <a:latin typeface="Century Gothic" charset="0"/>
                <a:ea typeface="Century Gothic" charset="0"/>
                <a:cs typeface="Century Gothic" charset="0"/>
              </a:rPr>
              <a:t>Key Features</a:t>
            </a:r>
            <a:br>
              <a:rPr lang="en-US" b="1" dirty="0" smtClean="0">
                <a:solidFill>
                  <a:schemeClr val="accent5">
                    <a:lumMod val="75000"/>
                  </a:schemeClr>
                </a:solidFill>
                <a:latin typeface="Century Gothic" charset="0"/>
                <a:ea typeface="Century Gothic" charset="0"/>
                <a:cs typeface="Century Gothic" charset="0"/>
              </a:rPr>
            </a:br>
            <a:r>
              <a:rPr lang="en-US" b="1" dirty="0" smtClean="0">
                <a:solidFill>
                  <a:schemeClr val="accent5">
                    <a:lumMod val="75000"/>
                  </a:schemeClr>
                </a:solidFill>
                <a:latin typeface="Century Gothic" charset="0"/>
                <a:ea typeface="Century Gothic" charset="0"/>
                <a:cs typeface="Century Gothic" charset="0"/>
              </a:rPr>
              <a:t>(front)</a:t>
            </a:r>
            <a:endParaRPr lang="en-US" b="1" dirty="0">
              <a:solidFill>
                <a:schemeClr val="accent5">
                  <a:lumMod val="75000"/>
                </a:schemeClr>
              </a:solidFill>
              <a:latin typeface="Century Gothic" charset="0"/>
              <a:ea typeface="Century Gothic" charset="0"/>
              <a:cs typeface="Century Gothic" charset="0"/>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94187" y="1653026"/>
            <a:ext cx="3072719" cy="4918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Content Placeholder 1"/>
          <p:cNvSpPr>
            <a:spLocks noGrp="1"/>
          </p:cNvSpPr>
          <p:nvPr>
            <p:ph sz="half" idx="2"/>
          </p:nvPr>
        </p:nvSpPr>
        <p:spPr>
          <a:xfrm>
            <a:off x="4629151" y="2657148"/>
            <a:ext cx="4406361" cy="3394472"/>
          </a:xfrm>
        </p:spPr>
        <p:txBody>
          <a:bodyPr/>
          <a:lstStyle/>
          <a:p>
            <a:r>
              <a:rPr lang="en-US" sz="1800" dirty="0"/>
              <a:t>Measure/Skills assessed</a:t>
            </a:r>
          </a:p>
          <a:p>
            <a:r>
              <a:rPr lang="en-US" sz="1800" dirty="0"/>
              <a:t>CCSS ELA and CELDS Alignment</a:t>
            </a:r>
          </a:p>
          <a:p>
            <a:r>
              <a:rPr lang="en-US" sz="1800" dirty="0"/>
              <a:t>General Instructional Recommendations for all students </a:t>
            </a:r>
          </a:p>
          <a:p>
            <a:r>
              <a:rPr lang="en-US" sz="1800" dirty="0"/>
              <a:t>General EL Needs</a:t>
            </a:r>
          </a:p>
          <a:p>
            <a:r>
              <a:rPr lang="en-US" sz="1800" dirty="0"/>
              <a:t>Phonological Awareness Instruction Knowledge</a:t>
            </a:r>
          </a:p>
          <a:p>
            <a:r>
              <a:rPr lang="en-US" sz="1800" dirty="0"/>
              <a:t>Levels of Phonological Awareness</a:t>
            </a:r>
          </a:p>
          <a:p>
            <a:endParaRPr lang="en-US" sz="1800" dirty="0"/>
          </a:p>
          <a:p>
            <a:endParaRPr lang="en-US" sz="1800" dirty="0"/>
          </a:p>
          <a:p>
            <a:endParaRPr lang="en-US" dirty="0"/>
          </a:p>
        </p:txBody>
      </p:sp>
      <p:sp>
        <p:nvSpPr>
          <p:cNvPr id="11" name="Rectangle 10"/>
          <p:cNvSpPr/>
          <p:nvPr/>
        </p:nvSpPr>
        <p:spPr>
          <a:xfrm>
            <a:off x="1194187" y="1794913"/>
            <a:ext cx="3072719" cy="29560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12" name="Rectangle 11"/>
          <p:cNvSpPr/>
          <p:nvPr/>
        </p:nvSpPr>
        <p:spPr>
          <a:xfrm>
            <a:off x="1194187" y="2023211"/>
            <a:ext cx="3072719" cy="44567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13" name="Rectangle 12"/>
          <p:cNvSpPr/>
          <p:nvPr/>
        </p:nvSpPr>
        <p:spPr>
          <a:xfrm>
            <a:off x="1194187" y="2486172"/>
            <a:ext cx="1384815" cy="18509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14" name="Rectangle 13"/>
          <p:cNvSpPr/>
          <p:nvPr/>
        </p:nvSpPr>
        <p:spPr>
          <a:xfrm>
            <a:off x="2567175" y="2468891"/>
            <a:ext cx="1687904" cy="152531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15" name="Rectangle 14"/>
          <p:cNvSpPr/>
          <p:nvPr/>
        </p:nvSpPr>
        <p:spPr>
          <a:xfrm>
            <a:off x="1194187" y="4354384"/>
            <a:ext cx="1384815" cy="221748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17" name="Rectangle 16"/>
          <p:cNvSpPr/>
          <p:nvPr/>
        </p:nvSpPr>
        <p:spPr>
          <a:xfrm>
            <a:off x="2584911" y="3937814"/>
            <a:ext cx="1687904" cy="26340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16" name="Title 1"/>
          <p:cNvSpPr txBox="1">
            <a:spLocks/>
          </p:cNvSpPr>
          <p:nvPr/>
        </p:nvSpPr>
        <p:spPr>
          <a:xfrm>
            <a:off x="457200" y="465138"/>
            <a:ext cx="8229600" cy="1143000"/>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4000" kern="1200" spc="-100" baseline="0">
                <a:solidFill>
                  <a:schemeClr val="tx2"/>
                </a:solidFill>
                <a:latin typeface="+mj-lt"/>
                <a:ea typeface="+mj-ea"/>
                <a:cs typeface="+mj-cs"/>
              </a:defRPr>
            </a:lvl1pPr>
          </a:lstStyle>
          <a:p>
            <a:r>
              <a:rPr lang="en-US" sz="3200" b="1" dirty="0" smtClean="0">
                <a:cs typeface="Century Gothic"/>
              </a:rPr>
              <a:t>CA ELD Standards Section 2 -  </a:t>
            </a:r>
            <a:r>
              <a:rPr lang="en-US" sz="2400" b="1" i="1" dirty="0" smtClean="0">
                <a:solidFill>
                  <a:schemeClr val="bg1">
                    <a:lumMod val="65000"/>
                  </a:schemeClr>
                </a:solidFill>
                <a:cs typeface="Century Gothic"/>
              </a:rPr>
              <a:t>Part III: Using Foundational Literacy Skills </a:t>
            </a:r>
            <a:endParaRPr lang="en-US" sz="2400" i="1" dirty="0">
              <a:solidFill>
                <a:schemeClr val="bg1">
                  <a:lumMod val="65000"/>
                </a:schemeClr>
              </a:solidFill>
            </a:endParaRPr>
          </a:p>
        </p:txBody>
      </p:sp>
    </p:spTree>
    <p:extLst>
      <p:ext uri="{BB962C8B-B14F-4D97-AF65-F5344CB8AC3E}">
        <p14:creationId xmlns:p14="http://schemas.microsoft.com/office/powerpoint/2010/main" val="13719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3675" y="1727583"/>
            <a:ext cx="3028951" cy="857251"/>
          </a:xfrm>
        </p:spPr>
        <p:txBody>
          <a:bodyPr>
            <a:normAutofit fontScale="90000"/>
          </a:bodyPr>
          <a:lstStyle/>
          <a:p>
            <a:r>
              <a:rPr lang="en-US" b="1" dirty="0" smtClean="0">
                <a:solidFill>
                  <a:schemeClr val="accent5">
                    <a:lumMod val="75000"/>
                  </a:schemeClr>
                </a:solidFill>
                <a:latin typeface="Century Gothic" charset="0"/>
                <a:ea typeface="Century Gothic" charset="0"/>
                <a:cs typeface="Century Gothic" charset="0"/>
              </a:rPr>
              <a:t>Key Features</a:t>
            </a:r>
            <a:br>
              <a:rPr lang="en-US" b="1" dirty="0" smtClean="0">
                <a:solidFill>
                  <a:schemeClr val="accent5">
                    <a:lumMod val="75000"/>
                  </a:schemeClr>
                </a:solidFill>
                <a:latin typeface="Century Gothic" charset="0"/>
                <a:ea typeface="Century Gothic" charset="0"/>
                <a:cs typeface="Century Gothic" charset="0"/>
              </a:rPr>
            </a:br>
            <a:r>
              <a:rPr lang="en-US" b="1" dirty="0" smtClean="0">
                <a:solidFill>
                  <a:schemeClr val="accent5">
                    <a:lumMod val="75000"/>
                  </a:schemeClr>
                </a:solidFill>
                <a:latin typeface="Century Gothic" charset="0"/>
                <a:ea typeface="Century Gothic" charset="0"/>
                <a:cs typeface="Century Gothic" charset="0"/>
              </a:rPr>
              <a:t>(back)</a:t>
            </a:r>
            <a:endParaRPr lang="en-US" b="1" dirty="0">
              <a:solidFill>
                <a:schemeClr val="accent5">
                  <a:lumMod val="75000"/>
                </a:schemeClr>
              </a:solidFill>
              <a:latin typeface="Century Gothic" charset="0"/>
              <a:ea typeface="Century Gothic" charset="0"/>
              <a:cs typeface="Century Gothic" charset="0"/>
            </a:endParaRPr>
          </a:p>
        </p:txBody>
      </p:sp>
      <p:sp>
        <p:nvSpPr>
          <p:cNvPr id="2" name="Content Placeholder 1"/>
          <p:cNvSpPr>
            <a:spLocks noGrp="1"/>
          </p:cNvSpPr>
          <p:nvPr>
            <p:ph sz="half" idx="1"/>
          </p:nvPr>
        </p:nvSpPr>
        <p:spPr>
          <a:xfrm>
            <a:off x="5053674" y="2844060"/>
            <a:ext cx="3633126" cy="3394472"/>
          </a:xfrm>
        </p:spPr>
        <p:txBody>
          <a:bodyPr>
            <a:normAutofit/>
          </a:bodyPr>
          <a:lstStyle/>
          <a:p>
            <a:r>
              <a:rPr lang="en-US" sz="2000" dirty="0"/>
              <a:t>List of Common Error Patterns</a:t>
            </a:r>
          </a:p>
          <a:p>
            <a:r>
              <a:rPr lang="en-US" sz="2000" dirty="0"/>
              <a:t>For each: </a:t>
            </a:r>
          </a:p>
          <a:p>
            <a:pPr lvl="1"/>
            <a:r>
              <a:rPr lang="en-US" sz="2000" dirty="0" smtClean="0"/>
              <a:t>Instructional Recommendations </a:t>
            </a:r>
          </a:p>
          <a:p>
            <a:pPr lvl="1"/>
            <a:r>
              <a:rPr lang="en-US" sz="2000" dirty="0" smtClean="0"/>
              <a:t>Item Level Advisor Activity</a:t>
            </a:r>
          </a:p>
          <a:p>
            <a:pPr lvl="1"/>
            <a:r>
              <a:rPr lang="en-US" sz="2000" dirty="0" smtClean="0"/>
              <a:t>Other Considerations/Activities</a:t>
            </a:r>
          </a:p>
          <a:p>
            <a:endParaRPr lang="en-US" sz="1800" dirty="0"/>
          </a:p>
          <a:p>
            <a:endParaRPr lang="en-US" sz="1800" dirty="0"/>
          </a:p>
          <a:p>
            <a:endParaRPr lang="en-US" sz="1800" dirty="0"/>
          </a:p>
        </p:txBody>
      </p:sp>
      <p:pic>
        <p:nvPicPr>
          <p:cNvPr id="6"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09809" y="1727583"/>
            <a:ext cx="3103169" cy="4882907"/>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
        <p:nvSpPr>
          <p:cNvPr id="5" name="Rectangle 4"/>
          <p:cNvSpPr/>
          <p:nvPr/>
        </p:nvSpPr>
        <p:spPr>
          <a:xfrm>
            <a:off x="1414959" y="1866753"/>
            <a:ext cx="520263" cy="45704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7" name="Rectangle 6"/>
          <p:cNvSpPr/>
          <p:nvPr/>
        </p:nvSpPr>
        <p:spPr>
          <a:xfrm>
            <a:off x="1911573" y="1866753"/>
            <a:ext cx="957755" cy="45704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8" name="Rectangle 7"/>
          <p:cNvSpPr/>
          <p:nvPr/>
        </p:nvSpPr>
        <p:spPr>
          <a:xfrm>
            <a:off x="2861392" y="1866753"/>
            <a:ext cx="658263" cy="45704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9" name="Rectangle 8"/>
          <p:cNvSpPr/>
          <p:nvPr/>
        </p:nvSpPr>
        <p:spPr>
          <a:xfrm>
            <a:off x="3510025" y="1866753"/>
            <a:ext cx="778201" cy="45704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10" name="Title 1"/>
          <p:cNvSpPr txBox="1">
            <a:spLocks/>
          </p:cNvSpPr>
          <p:nvPr/>
        </p:nvSpPr>
        <p:spPr>
          <a:xfrm>
            <a:off x="457200" y="465138"/>
            <a:ext cx="8229600" cy="1143000"/>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4000" kern="1200" spc="-100" baseline="0">
                <a:solidFill>
                  <a:schemeClr val="tx2"/>
                </a:solidFill>
                <a:latin typeface="+mj-lt"/>
                <a:ea typeface="+mj-ea"/>
                <a:cs typeface="+mj-cs"/>
              </a:defRPr>
            </a:lvl1pPr>
          </a:lstStyle>
          <a:p>
            <a:r>
              <a:rPr lang="en-US" sz="3200" b="1" smtClean="0">
                <a:latin typeface="Century Gothic"/>
                <a:cs typeface="Century Gothic"/>
              </a:rPr>
              <a:t>CA ELD Standards Section 2</a:t>
            </a:r>
            <a:br>
              <a:rPr lang="en-US" sz="3200" b="1" smtClean="0">
                <a:latin typeface="Century Gothic"/>
                <a:cs typeface="Century Gothic"/>
              </a:rPr>
            </a:br>
            <a:r>
              <a:rPr lang="en-US" sz="3200" b="1" smtClean="0">
                <a:latin typeface="Century Gothic"/>
                <a:cs typeface="Century Gothic"/>
              </a:rPr>
              <a:t>Part III: Using Foundational Literacy Skills </a:t>
            </a:r>
            <a:endParaRPr lang="en-US" sz="3200" dirty="0"/>
          </a:p>
        </p:txBody>
      </p:sp>
    </p:spTree>
    <p:extLst>
      <p:ext uri="{BB962C8B-B14F-4D97-AF65-F5344CB8AC3E}">
        <p14:creationId xmlns:p14="http://schemas.microsoft.com/office/powerpoint/2010/main" val="28023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7-02-22 at 10.22.08 PM.png"/>
          <p:cNvPicPr>
            <a:picLocks noGrp="1" noChangeAspect="1"/>
          </p:cNvPicPr>
          <p:nvPr>
            <p:ph idx="1"/>
          </p:nvPr>
        </p:nvPicPr>
        <p:blipFill>
          <a:blip r:embed="rId2">
            <a:extLst>
              <a:ext uri="{28A0092B-C50C-407E-A947-70E740481C1C}">
                <a14:useLocalDpi xmlns:a14="http://schemas.microsoft.com/office/drawing/2010/main" val="0"/>
              </a:ext>
            </a:extLst>
          </a:blip>
          <a:srcRect l="-58100" r="-58100"/>
          <a:stretch>
            <a:fillRect/>
          </a:stretch>
        </p:blipFill>
        <p:spPr>
          <a:xfrm>
            <a:off x="-2561459" y="506611"/>
            <a:ext cx="10717969" cy="6351389"/>
          </a:xfrm>
        </p:spPr>
      </p:pic>
      <p:sp>
        <p:nvSpPr>
          <p:cNvPr id="5" name="Oval Callout 4"/>
          <p:cNvSpPr/>
          <p:nvPr/>
        </p:nvSpPr>
        <p:spPr>
          <a:xfrm>
            <a:off x="4722812" y="1006806"/>
            <a:ext cx="4421188" cy="2838450"/>
          </a:xfrm>
          <a:prstGeom prst="wedgeEllipseCallout">
            <a:avLst>
              <a:gd name="adj1" fmla="val -20407"/>
              <a:gd name="adj2" fmla="val 10841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smtClean="0">
                <a:solidFill>
                  <a:srgbClr val="000000"/>
                </a:solidFill>
              </a:rPr>
              <a:t>What measure are my students struggling with?</a:t>
            </a:r>
            <a:endParaRPr lang="en-US" sz="3200" dirty="0">
              <a:solidFill>
                <a:srgbClr val="000000"/>
              </a:solidFill>
            </a:endParaRPr>
          </a:p>
        </p:txBody>
      </p:sp>
    </p:spTree>
    <p:extLst>
      <p:ext uri="{BB962C8B-B14F-4D97-AF65-F5344CB8AC3E}">
        <p14:creationId xmlns:p14="http://schemas.microsoft.com/office/powerpoint/2010/main" val="1301326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18008</TotalTime>
  <Words>539</Words>
  <Application>Microsoft Macintosh PowerPoint</Application>
  <PresentationFormat>On-screen Show (4:3)</PresentationFormat>
  <Paragraphs>94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Clarity</vt:lpstr>
      <vt:lpstr>READING FOUNDATIONAL SKILLS</vt:lpstr>
      <vt:lpstr>EL SUPPORT GUIDES</vt:lpstr>
      <vt:lpstr>PowerPoint Presentation</vt:lpstr>
      <vt:lpstr>CA ELD Standards Section I Part III: Using Foundational Literacy Skills </vt:lpstr>
      <vt:lpstr>CA ELD Standards Section 2 Part III: Using Foundational Literacy Skills </vt:lpstr>
      <vt:lpstr>AHA! Protocol</vt:lpstr>
      <vt:lpstr>Key Features (front)</vt:lpstr>
      <vt:lpstr>Key Features (back)</vt:lpstr>
      <vt:lpstr>PowerPoint Presentation</vt:lpstr>
      <vt:lpstr>PowerPoint Presentation</vt:lpstr>
      <vt:lpstr>PowerPoint Presentation</vt:lpstr>
      <vt:lpstr>PowerPoint Presentation</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 user</dc:creator>
  <cp:lastModifiedBy>Alana Monty Amaya Tessa</cp:lastModifiedBy>
  <cp:revision>447</cp:revision>
  <cp:lastPrinted>2016-06-16T16:01:01Z</cp:lastPrinted>
  <dcterms:created xsi:type="dcterms:W3CDTF">2016-03-16T22:18:34Z</dcterms:created>
  <dcterms:modified xsi:type="dcterms:W3CDTF">2017-02-23T13:56:10Z</dcterms:modified>
</cp:coreProperties>
</file>