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handoutMasterIdLst>
    <p:handoutMasterId r:id="rId53"/>
  </p:handoutMasterIdLst>
  <p:sldIdLst>
    <p:sldId id="304" r:id="rId2"/>
    <p:sldId id="305" r:id="rId3"/>
    <p:sldId id="306" r:id="rId4"/>
    <p:sldId id="329" r:id="rId5"/>
    <p:sldId id="330" r:id="rId6"/>
    <p:sldId id="263" r:id="rId7"/>
    <p:sldId id="264" r:id="rId8"/>
    <p:sldId id="308" r:id="rId9"/>
    <p:sldId id="309" r:id="rId10"/>
    <p:sldId id="310" r:id="rId11"/>
    <p:sldId id="265" r:id="rId12"/>
    <p:sldId id="258" r:id="rId13"/>
    <p:sldId id="314" r:id="rId14"/>
    <p:sldId id="267" r:id="rId15"/>
    <p:sldId id="269" r:id="rId16"/>
    <p:sldId id="270" r:id="rId17"/>
    <p:sldId id="271" r:id="rId18"/>
    <p:sldId id="272" r:id="rId19"/>
    <p:sldId id="273" r:id="rId20"/>
    <p:sldId id="274" r:id="rId21"/>
    <p:sldId id="315" r:id="rId22"/>
    <p:sldId id="316"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317" r:id="rId36"/>
    <p:sldId id="318" r:id="rId37"/>
    <p:sldId id="319" r:id="rId38"/>
    <p:sldId id="320" r:id="rId39"/>
    <p:sldId id="293" r:id="rId40"/>
    <p:sldId id="294" r:id="rId41"/>
    <p:sldId id="296" r:id="rId42"/>
    <p:sldId id="297" r:id="rId43"/>
    <p:sldId id="324" r:id="rId44"/>
    <p:sldId id="325" r:id="rId45"/>
    <p:sldId id="327" r:id="rId46"/>
    <p:sldId id="326" r:id="rId47"/>
    <p:sldId id="321" r:id="rId48"/>
    <p:sldId id="322" r:id="rId49"/>
    <p:sldId id="323" r:id="rId50"/>
    <p:sldId id="328" r:id="rId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FF24B4"/>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2313" autoAdjust="0"/>
  </p:normalViewPr>
  <p:slideViewPr>
    <p:cSldViewPr snapToGrid="0" snapToObjects="1">
      <p:cViewPr varScale="1">
        <p:scale>
          <a:sx n="26" d="100"/>
          <a:sy n="26" d="100"/>
        </p:scale>
        <p:origin x="-1320"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notesMaster" Target="notesMasters/notesMaster1.xml"/><Relationship Id="rId53" Type="http://schemas.openxmlformats.org/officeDocument/2006/relationships/handoutMaster" Target="handoutMasters/handoutMaster1.xml"/><Relationship Id="rId54" Type="http://schemas.openxmlformats.org/officeDocument/2006/relationships/printerSettings" Target="printerSettings/printerSettings1.bin"/><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C1BA1E-E9E0-4A7C-8D20-EBE607E87E25}" type="doc">
      <dgm:prSet loTypeId="urn:microsoft.com/office/officeart/2005/8/layout/chevron2" loCatId="process" qsTypeId="urn:microsoft.com/office/officeart/2005/8/quickstyle/simple1" qsCatId="simple" csTypeId="urn:microsoft.com/office/officeart/2005/8/colors/colorful2" csCatId="colorful" phldr="1"/>
      <dgm:spPr/>
      <dgm:t>
        <a:bodyPr/>
        <a:lstStyle/>
        <a:p>
          <a:endParaRPr lang="en-US"/>
        </a:p>
      </dgm:t>
    </dgm:pt>
    <dgm:pt modelId="{4D3CC7CD-937F-4484-8003-BA5A089F8C30}">
      <dgm:prSet phldrT="[Text]" custT="1"/>
      <dgm:spPr/>
      <dgm:t>
        <a:bodyPr/>
        <a:lstStyle/>
        <a:p>
          <a:r>
            <a:rPr lang="en-US" sz="1800" b="1" dirty="0" smtClean="0">
              <a:latin typeface="Century Gothic"/>
              <a:cs typeface="Century Gothic"/>
            </a:rPr>
            <a:t>2013-2014</a:t>
          </a:r>
        </a:p>
      </dgm:t>
    </dgm:pt>
    <dgm:pt modelId="{0AE6BF0E-E1B2-40EC-ABE7-354B6D0F3FF9}" type="parTrans" cxnId="{31A2139F-6515-4266-9F3B-3C0722C701D4}">
      <dgm:prSet/>
      <dgm:spPr/>
      <dgm:t>
        <a:bodyPr/>
        <a:lstStyle/>
        <a:p>
          <a:endParaRPr lang="en-US"/>
        </a:p>
      </dgm:t>
    </dgm:pt>
    <dgm:pt modelId="{E0F376FE-2394-47D6-8528-950577E4D6D6}" type="sibTrans" cxnId="{31A2139F-6515-4266-9F3B-3C0722C701D4}">
      <dgm:prSet/>
      <dgm:spPr/>
      <dgm:t>
        <a:bodyPr/>
        <a:lstStyle/>
        <a:p>
          <a:endParaRPr lang="en-US"/>
        </a:p>
      </dgm:t>
    </dgm:pt>
    <dgm:pt modelId="{0AF1600E-C48A-414F-9EB8-CE8E4B8663E1}">
      <dgm:prSet phldrT="[Text]" custT="1"/>
      <dgm:spPr/>
      <dgm:t>
        <a:bodyPr/>
        <a:lstStyle/>
        <a:p>
          <a:r>
            <a:rPr lang="en-US" sz="1800" b="1" dirty="0" smtClean="0">
              <a:latin typeface="Century Gothic"/>
              <a:cs typeface="Century Gothic"/>
            </a:rPr>
            <a:t>2014-2015</a:t>
          </a:r>
        </a:p>
      </dgm:t>
    </dgm:pt>
    <dgm:pt modelId="{91ACC181-5C62-4D1D-BD3E-0112EC8CA4A8}" type="parTrans" cxnId="{2218A9EA-73B2-4D97-A768-70741AD74279}">
      <dgm:prSet/>
      <dgm:spPr/>
      <dgm:t>
        <a:bodyPr/>
        <a:lstStyle/>
        <a:p>
          <a:endParaRPr lang="en-US"/>
        </a:p>
      </dgm:t>
    </dgm:pt>
    <dgm:pt modelId="{AB88721C-E30B-42E8-9015-089C3200C08D}" type="sibTrans" cxnId="{2218A9EA-73B2-4D97-A768-70741AD74279}">
      <dgm:prSet/>
      <dgm:spPr/>
      <dgm:t>
        <a:bodyPr/>
        <a:lstStyle/>
        <a:p>
          <a:endParaRPr lang="en-US"/>
        </a:p>
      </dgm:t>
    </dgm:pt>
    <dgm:pt modelId="{5AFD2CA4-AD8C-484F-84BE-10D12DE667A3}">
      <dgm:prSet phldrT="[Text]" custT="1"/>
      <dgm:spPr/>
      <dgm:t>
        <a:bodyPr/>
        <a:lstStyle/>
        <a:p>
          <a:r>
            <a:rPr lang="en-US" sz="1800" b="1" dirty="0" smtClean="0">
              <a:latin typeface="Century Gothic"/>
              <a:cs typeface="Century Gothic"/>
            </a:rPr>
            <a:t>2015-2016</a:t>
          </a:r>
          <a:endParaRPr lang="en-US" sz="1300" b="1" dirty="0">
            <a:latin typeface="Century Gothic"/>
            <a:cs typeface="Century Gothic"/>
          </a:endParaRPr>
        </a:p>
      </dgm:t>
    </dgm:pt>
    <dgm:pt modelId="{F830C5E9-8DC5-4138-961F-BB30B3FD19AC}" type="sibTrans" cxnId="{FEE9382D-BBDF-4E0F-B817-F58F880B18F0}">
      <dgm:prSet/>
      <dgm:spPr/>
      <dgm:t>
        <a:bodyPr/>
        <a:lstStyle/>
        <a:p>
          <a:endParaRPr lang="en-US"/>
        </a:p>
      </dgm:t>
    </dgm:pt>
    <dgm:pt modelId="{6B8AC1C0-4522-404A-AF83-C3CEE836C946}" type="parTrans" cxnId="{FEE9382D-BBDF-4E0F-B817-F58F880B18F0}">
      <dgm:prSet/>
      <dgm:spPr/>
      <dgm:t>
        <a:bodyPr/>
        <a:lstStyle/>
        <a:p>
          <a:endParaRPr lang="en-US"/>
        </a:p>
      </dgm:t>
    </dgm:pt>
    <dgm:pt modelId="{51D601E7-E4E1-C644-B4E5-A236F8A3F9DD}">
      <dgm:prSet phldrT="[Text]"/>
      <dgm:spPr/>
      <dgm:t>
        <a:bodyPr/>
        <a:lstStyle/>
        <a:p>
          <a:r>
            <a:rPr lang="en-US" b="1" dirty="0" smtClean="0">
              <a:latin typeface="Century Gothic"/>
              <a:cs typeface="Century Gothic"/>
            </a:rPr>
            <a:t>Awareness</a:t>
          </a:r>
          <a:endParaRPr lang="en-US" dirty="0">
            <a:latin typeface="Century Gothic"/>
            <a:cs typeface="Century Gothic"/>
          </a:endParaRPr>
        </a:p>
      </dgm:t>
    </dgm:pt>
    <dgm:pt modelId="{D6BF2EC7-270C-0C40-8A26-8D101B8E6B55}" type="parTrans" cxnId="{D86F2CED-28D1-DB4B-AFDB-6BFD32BE0C5E}">
      <dgm:prSet/>
      <dgm:spPr/>
      <dgm:t>
        <a:bodyPr/>
        <a:lstStyle/>
        <a:p>
          <a:endParaRPr lang="en-US"/>
        </a:p>
      </dgm:t>
    </dgm:pt>
    <dgm:pt modelId="{FDFCD1DE-DD21-9447-9FB4-D72EE75FA845}" type="sibTrans" cxnId="{D86F2CED-28D1-DB4B-AFDB-6BFD32BE0C5E}">
      <dgm:prSet/>
      <dgm:spPr/>
      <dgm:t>
        <a:bodyPr/>
        <a:lstStyle/>
        <a:p>
          <a:endParaRPr lang="en-US"/>
        </a:p>
      </dgm:t>
    </dgm:pt>
    <dgm:pt modelId="{7426827C-6683-3B47-B054-2FAAF85925B4}">
      <dgm:prSet phldrT="[Text]"/>
      <dgm:spPr>
        <a:solidFill>
          <a:srgbClr val="FFFF00">
            <a:alpha val="90000"/>
          </a:srgbClr>
        </a:solidFill>
      </dgm:spPr>
      <dgm:t>
        <a:bodyPr/>
        <a:lstStyle/>
        <a:p>
          <a:r>
            <a:rPr lang="en-US" b="1" dirty="0" smtClean="0">
              <a:latin typeface="Century Gothic"/>
              <a:cs typeface="Century Gothic"/>
            </a:rPr>
            <a:t>Implementation</a:t>
          </a:r>
          <a:endParaRPr lang="en-US" dirty="0">
            <a:latin typeface="Century Gothic"/>
            <a:cs typeface="Century Gothic"/>
          </a:endParaRPr>
        </a:p>
      </dgm:t>
    </dgm:pt>
    <dgm:pt modelId="{B1E9A203-F587-954E-A6C4-561FED82E053}" type="parTrans" cxnId="{8533013E-0F60-9140-8F8A-955E5B02B203}">
      <dgm:prSet/>
      <dgm:spPr/>
      <dgm:t>
        <a:bodyPr/>
        <a:lstStyle/>
        <a:p>
          <a:endParaRPr lang="en-US"/>
        </a:p>
      </dgm:t>
    </dgm:pt>
    <dgm:pt modelId="{E5D2A135-EFFA-0E42-8B6D-7F121FDCBBB5}" type="sibTrans" cxnId="{8533013E-0F60-9140-8F8A-955E5B02B203}">
      <dgm:prSet/>
      <dgm:spPr/>
      <dgm:t>
        <a:bodyPr/>
        <a:lstStyle/>
        <a:p>
          <a:endParaRPr lang="en-US"/>
        </a:p>
      </dgm:t>
    </dgm:pt>
    <dgm:pt modelId="{C90A053F-E839-604B-B277-62BD412A0B8A}">
      <dgm:prSet phldrT="[Text]"/>
      <dgm:spPr>
        <a:solidFill>
          <a:srgbClr val="FFFFFF"/>
        </a:solidFill>
      </dgm:spPr>
      <dgm:t>
        <a:bodyPr/>
        <a:lstStyle/>
        <a:p>
          <a:r>
            <a:rPr lang="en-US" b="1" dirty="0" smtClean="0">
              <a:latin typeface="Century Gothic"/>
              <a:cs typeface="Century Gothic"/>
            </a:rPr>
            <a:t>Transition</a:t>
          </a:r>
          <a:endParaRPr lang="en-US" dirty="0">
            <a:latin typeface="Century Gothic"/>
            <a:cs typeface="Century Gothic"/>
          </a:endParaRPr>
        </a:p>
      </dgm:t>
    </dgm:pt>
    <dgm:pt modelId="{041418D0-424C-894F-914C-AFC2CF52B360}" type="sibTrans" cxnId="{67041CFC-BAEC-5349-93F0-940C93E358FA}">
      <dgm:prSet/>
      <dgm:spPr/>
      <dgm:t>
        <a:bodyPr/>
        <a:lstStyle/>
        <a:p>
          <a:endParaRPr lang="en-US"/>
        </a:p>
      </dgm:t>
    </dgm:pt>
    <dgm:pt modelId="{E88E5F31-EC78-4143-84D0-5F299E8E6501}" type="parTrans" cxnId="{67041CFC-BAEC-5349-93F0-940C93E358FA}">
      <dgm:prSet/>
      <dgm:spPr/>
      <dgm:t>
        <a:bodyPr/>
        <a:lstStyle/>
        <a:p>
          <a:endParaRPr lang="en-US"/>
        </a:p>
      </dgm:t>
    </dgm:pt>
    <dgm:pt modelId="{C1F9986F-171E-45B5-90DA-37D1DF490758}" type="pres">
      <dgm:prSet presAssocID="{5BC1BA1E-E9E0-4A7C-8D20-EBE607E87E25}" presName="linearFlow" presStyleCnt="0">
        <dgm:presLayoutVars>
          <dgm:dir/>
          <dgm:animLvl val="lvl"/>
          <dgm:resizeHandles val="exact"/>
        </dgm:presLayoutVars>
      </dgm:prSet>
      <dgm:spPr/>
      <dgm:t>
        <a:bodyPr/>
        <a:lstStyle/>
        <a:p>
          <a:endParaRPr lang="en-US"/>
        </a:p>
      </dgm:t>
    </dgm:pt>
    <dgm:pt modelId="{4F248F15-D8EA-4644-84B9-ECC87C26CF27}" type="pres">
      <dgm:prSet presAssocID="{4D3CC7CD-937F-4484-8003-BA5A089F8C30}" presName="composite" presStyleCnt="0"/>
      <dgm:spPr/>
      <dgm:t>
        <a:bodyPr/>
        <a:lstStyle/>
        <a:p>
          <a:endParaRPr lang="en-US"/>
        </a:p>
      </dgm:t>
    </dgm:pt>
    <dgm:pt modelId="{689684EC-91BE-4929-B0EF-186FB35850B1}" type="pres">
      <dgm:prSet presAssocID="{4D3CC7CD-937F-4484-8003-BA5A089F8C30}" presName="parentText" presStyleLbl="alignNode1" presStyleIdx="0" presStyleCnt="3">
        <dgm:presLayoutVars>
          <dgm:chMax val="1"/>
          <dgm:bulletEnabled val="1"/>
        </dgm:presLayoutVars>
      </dgm:prSet>
      <dgm:spPr/>
      <dgm:t>
        <a:bodyPr/>
        <a:lstStyle/>
        <a:p>
          <a:endParaRPr lang="en-US"/>
        </a:p>
      </dgm:t>
    </dgm:pt>
    <dgm:pt modelId="{8F3BCB49-3C1E-4D22-B3A3-01F05425EFB5}" type="pres">
      <dgm:prSet presAssocID="{4D3CC7CD-937F-4484-8003-BA5A089F8C30}" presName="descendantText" presStyleLbl="alignAcc1" presStyleIdx="0" presStyleCnt="3">
        <dgm:presLayoutVars>
          <dgm:bulletEnabled val="1"/>
        </dgm:presLayoutVars>
      </dgm:prSet>
      <dgm:spPr/>
      <dgm:t>
        <a:bodyPr/>
        <a:lstStyle/>
        <a:p>
          <a:endParaRPr lang="en-US"/>
        </a:p>
      </dgm:t>
    </dgm:pt>
    <dgm:pt modelId="{6CF9E98F-6BA4-4569-AB0D-CA6D65095719}" type="pres">
      <dgm:prSet presAssocID="{E0F376FE-2394-47D6-8528-950577E4D6D6}" presName="sp" presStyleCnt="0"/>
      <dgm:spPr/>
      <dgm:t>
        <a:bodyPr/>
        <a:lstStyle/>
        <a:p>
          <a:endParaRPr lang="en-US"/>
        </a:p>
      </dgm:t>
    </dgm:pt>
    <dgm:pt modelId="{DEDA3FF8-002F-4723-9593-6B526489295A}" type="pres">
      <dgm:prSet presAssocID="{0AF1600E-C48A-414F-9EB8-CE8E4B8663E1}" presName="composite" presStyleCnt="0"/>
      <dgm:spPr/>
      <dgm:t>
        <a:bodyPr/>
        <a:lstStyle/>
        <a:p>
          <a:endParaRPr lang="en-US"/>
        </a:p>
      </dgm:t>
    </dgm:pt>
    <dgm:pt modelId="{433AF202-61C9-4132-82F0-2BADA0DBA3E9}" type="pres">
      <dgm:prSet presAssocID="{0AF1600E-C48A-414F-9EB8-CE8E4B8663E1}" presName="parentText" presStyleLbl="alignNode1" presStyleIdx="1" presStyleCnt="3">
        <dgm:presLayoutVars>
          <dgm:chMax val="1"/>
          <dgm:bulletEnabled val="1"/>
        </dgm:presLayoutVars>
      </dgm:prSet>
      <dgm:spPr/>
      <dgm:t>
        <a:bodyPr/>
        <a:lstStyle/>
        <a:p>
          <a:endParaRPr lang="en-US"/>
        </a:p>
      </dgm:t>
    </dgm:pt>
    <dgm:pt modelId="{B183397D-1AD0-45EA-92D0-12EBE6EB09C2}" type="pres">
      <dgm:prSet presAssocID="{0AF1600E-C48A-414F-9EB8-CE8E4B8663E1}" presName="descendantText" presStyleLbl="alignAcc1" presStyleIdx="1" presStyleCnt="3">
        <dgm:presLayoutVars>
          <dgm:bulletEnabled val="1"/>
        </dgm:presLayoutVars>
      </dgm:prSet>
      <dgm:spPr/>
      <dgm:t>
        <a:bodyPr/>
        <a:lstStyle/>
        <a:p>
          <a:endParaRPr lang="en-US"/>
        </a:p>
      </dgm:t>
    </dgm:pt>
    <dgm:pt modelId="{36F71412-FD3A-4A90-A9F5-6C09B648A480}" type="pres">
      <dgm:prSet presAssocID="{AB88721C-E30B-42E8-9015-089C3200C08D}" presName="sp" presStyleCnt="0"/>
      <dgm:spPr/>
      <dgm:t>
        <a:bodyPr/>
        <a:lstStyle/>
        <a:p>
          <a:endParaRPr lang="en-US"/>
        </a:p>
      </dgm:t>
    </dgm:pt>
    <dgm:pt modelId="{6079A9B4-8B94-44E7-B90E-326D47D86789}" type="pres">
      <dgm:prSet presAssocID="{5AFD2CA4-AD8C-484F-84BE-10D12DE667A3}" presName="composite" presStyleCnt="0"/>
      <dgm:spPr/>
      <dgm:t>
        <a:bodyPr/>
        <a:lstStyle/>
        <a:p>
          <a:endParaRPr lang="en-US"/>
        </a:p>
      </dgm:t>
    </dgm:pt>
    <dgm:pt modelId="{5C5FCF6E-28F0-4F13-B8AB-FCD3A8645012}" type="pres">
      <dgm:prSet presAssocID="{5AFD2CA4-AD8C-484F-84BE-10D12DE667A3}" presName="parentText" presStyleLbl="alignNode1" presStyleIdx="2" presStyleCnt="3">
        <dgm:presLayoutVars>
          <dgm:chMax val="1"/>
          <dgm:bulletEnabled val="1"/>
        </dgm:presLayoutVars>
      </dgm:prSet>
      <dgm:spPr/>
      <dgm:t>
        <a:bodyPr/>
        <a:lstStyle/>
        <a:p>
          <a:endParaRPr lang="en-US"/>
        </a:p>
      </dgm:t>
    </dgm:pt>
    <dgm:pt modelId="{795CD31D-3F8A-4CEB-B56A-DFBBD0C4FCF7}" type="pres">
      <dgm:prSet presAssocID="{5AFD2CA4-AD8C-484F-84BE-10D12DE667A3}" presName="descendantText" presStyleLbl="alignAcc1" presStyleIdx="2" presStyleCnt="3" custLinFactNeighborX="1248">
        <dgm:presLayoutVars>
          <dgm:bulletEnabled val="1"/>
        </dgm:presLayoutVars>
      </dgm:prSet>
      <dgm:spPr/>
      <dgm:t>
        <a:bodyPr/>
        <a:lstStyle/>
        <a:p>
          <a:endParaRPr lang="en-US"/>
        </a:p>
      </dgm:t>
    </dgm:pt>
  </dgm:ptLst>
  <dgm:cxnLst>
    <dgm:cxn modelId="{C6BB0E41-E1AD-6F46-ADF8-3382AF06F2A4}" type="presOf" srcId="{C90A053F-E839-604B-B277-62BD412A0B8A}" destId="{B183397D-1AD0-45EA-92D0-12EBE6EB09C2}" srcOrd="0" destOrd="0" presId="urn:microsoft.com/office/officeart/2005/8/layout/chevron2"/>
    <dgm:cxn modelId="{67041CFC-BAEC-5349-93F0-940C93E358FA}" srcId="{0AF1600E-C48A-414F-9EB8-CE8E4B8663E1}" destId="{C90A053F-E839-604B-B277-62BD412A0B8A}" srcOrd="0" destOrd="0" parTransId="{E88E5F31-EC78-4143-84D0-5F299E8E6501}" sibTransId="{041418D0-424C-894F-914C-AFC2CF52B360}"/>
    <dgm:cxn modelId="{31A2139F-6515-4266-9F3B-3C0722C701D4}" srcId="{5BC1BA1E-E9E0-4A7C-8D20-EBE607E87E25}" destId="{4D3CC7CD-937F-4484-8003-BA5A089F8C30}" srcOrd="0" destOrd="0" parTransId="{0AE6BF0E-E1B2-40EC-ABE7-354B6D0F3FF9}" sibTransId="{E0F376FE-2394-47D6-8528-950577E4D6D6}"/>
    <dgm:cxn modelId="{FE4D3C55-3C61-6043-915A-6FAA6BDA9F83}" type="presOf" srcId="{5AFD2CA4-AD8C-484F-84BE-10D12DE667A3}" destId="{5C5FCF6E-28F0-4F13-B8AB-FCD3A8645012}" srcOrd="0" destOrd="0" presId="urn:microsoft.com/office/officeart/2005/8/layout/chevron2"/>
    <dgm:cxn modelId="{C3C9DE0C-12A8-E840-AD51-5320622E5A1D}" type="presOf" srcId="{0AF1600E-C48A-414F-9EB8-CE8E4B8663E1}" destId="{433AF202-61C9-4132-82F0-2BADA0DBA3E9}" srcOrd="0" destOrd="0" presId="urn:microsoft.com/office/officeart/2005/8/layout/chevron2"/>
    <dgm:cxn modelId="{BC5DDE01-F16C-5941-A701-A6332BECB80D}" type="presOf" srcId="{4D3CC7CD-937F-4484-8003-BA5A089F8C30}" destId="{689684EC-91BE-4929-B0EF-186FB35850B1}" srcOrd="0" destOrd="0" presId="urn:microsoft.com/office/officeart/2005/8/layout/chevron2"/>
    <dgm:cxn modelId="{8533013E-0F60-9140-8F8A-955E5B02B203}" srcId="{5AFD2CA4-AD8C-484F-84BE-10D12DE667A3}" destId="{7426827C-6683-3B47-B054-2FAAF85925B4}" srcOrd="0" destOrd="0" parTransId="{B1E9A203-F587-954E-A6C4-561FED82E053}" sibTransId="{E5D2A135-EFFA-0E42-8B6D-7F121FDCBBB5}"/>
    <dgm:cxn modelId="{D86F2CED-28D1-DB4B-AFDB-6BFD32BE0C5E}" srcId="{4D3CC7CD-937F-4484-8003-BA5A089F8C30}" destId="{51D601E7-E4E1-C644-B4E5-A236F8A3F9DD}" srcOrd="0" destOrd="0" parTransId="{D6BF2EC7-270C-0C40-8A26-8D101B8E6B55}" sibTransId="{FDFCD1DE-DD21-9447-9FB4-D72EE75FA845}"/>
    <dgm:cxn modelId="{2218A9EA-73B2-4D97-A768-70741AD74279}" srcId="{5BC1BA1E-E9E0-4A7C-8D20-EBE607E87E25}" destId="{0AF1600E-C48A-414F-9EB8-CE8E4B8663E1}" srcOrd="1" destOrd="0" parTransId="{91ACC181-5C62-4D1D-BD3E-0112EC8CA4A8}" sibTransId="{AB88721C-E30B-42E8-9015-089C3200C08D}"/>
    <dgm:cxn modelId="{6A034386-141F-D644-9A97-2DC1E6BEE25A}" type="presOf" srcId="{5BC1BA1E-E9E0-4A7C-8D20-EBE607E87E25}" destId="{C1F9986F-171E-45B5-90DA-37D1DF490758}" srcOrd="0" destOrd="0" presId="urn:microsoft.com/office/officeart/2005/8/layout/chevron2"/>
    <dgm:cxn modelId="{FEE9382D-BBDF-4E0F-B817-F58F880B18F0}" srcId="{5BC1BA1E-E9E0-4A7C-8D20-EBE607E87E25}" destId="{5AFD2CA4-AD8C-484F-84BE-10D12DE667A3}" srcOrd="2" destOrd="0" parTransId="{6B8AC1C0-4522-404A-AF83-C3CEE836C946}" sibTransId="{F830C5E9-8DC5-4138-961F-BB30B3FD19AC}"/>
    <dgm:cxn modelId="{13D6A999-A5C1-F547-B311-B3BAD48772F5}" type="presOf" srcId="{51D601E7-E4E1-C644-B4E5-A236F8A3F9DD}" destId="{8F3BCB49-3C1E-4D22-B3A3-01F05425EFB5}" srcOrd="0" destOrd="0" presId="urn:microsoft.com/office/officeart/2005/8/layout/chevron2"/>
    <dgm:cxn modelId="{53ACD598-32BB-3942-9414-63D0F7F2D229}" type="presOf" srcId="{7426827C-6683-3B47-B054-2FAAF85925B4}" destId="{795CD31D-3F8A-4CEB-B56A-DFBBD0C4FCF7}" srcOrd="0" destOrd="0" presId="urn:microsoft.com/office/officeart/2005/8/layout/chevron2"/>
    <dgm:cxn modelId="{B914C316-6B8A-6544-8C08-D56D25BDE575}" type="presParOf" srcId="{C1F9986F-171E-45B5-90DA-37D1DF490758}" destId="{4F248F15-D8EA-4644-84B9-ECC87C26CF27}" srcOrd="0" destOrd="0" presId="urn:microsoft.com/office/officeart/2005/8/layout/chevron2"/>
    <dgm:cxn modelId="{B87BBEBE-196B-8247-AA17-CE72A5D837EB}" type="presParOf" srcId="{4F248F15-D8EA-4644-84B9-ECC87C26CF27}" destId="{689684EC-91BE-4929-B0EF-186FB35850B1}" srcOrd="0" destOrd="0" presId="urn:microsoft.com/office/officeart/2005/8/layout/chevron2"/>
    <dgm:cxn modelId="{1C1C4076-EAE3-C94B-B474-976D11BE5724}" type="presParOf" srcId="{4F248F15-D8EA-4644-84B9-ECC87C26CF27}" destId="{8F3BCB49-3C1E-4D22-B3A3-01F05425EFB5}" srcOrd="1" destOrd="0" presId="urn:microsoft.com/office/officeart/2005/8/layout/chevron2"/>
    <dgm:cxn modelId="{CC87249F-760B-474C-B8D8-4D17244AA315}" type="presParOf" srcId="{C1F9986F-171E-45B5-90DA-37D1DF490758}" destId="{6CF9E98F-6BA4-4569-AB0D-CA6D65095719}" srcOrd="1" destOrd="0" presId="urn:microsoft.com/office/officeart/2005/8/layout/chevron2"/>
    <dgm:cxn modelId="{5CB4194D-EE21-A547-8306-8C6C9A24AC86}" type="presParOf" srcId="{C1F9986F-171E-45B5-90DA-37D1DF490758}" destId="{DEDA3FF8-002F-4723-9593-6B526489295A}" srcOrd="2" destOrd="0" presId="urn:microsoft.com/office/officeart/2005/8/layout/chevron2"/>
    <dgm:cxn modelId="{DF0D47E7-F89D-BC4E-AA77-21E67B7D0486}" type="presParOf" srcId="{DEDA3FF8-002F-4723-9593-6B526489295A}" destId="{433AF202-61C9-4132-82F0-2BADA0DBA3E9}" srcOrd="0" destOrd="0" presId="urn:microsoft.com/office/officeart/2005/8/layout/chevron2"/>
    <dgm:cxn modelId="{6AFBF53C-5192-B54D-B780-CBD0D77B96FC}" type="presParOf" srcId="{DEDA3FF8-002F-4723-9593-6B526489295A}" destId="{B183397D-1AD0-45EA-92D0-12EBE6EB09C2}" srcOrd="1" destOrd="0" presId="urn:microsoft.com/office/officeart/2005/8/layout/chevron2"/>
    <dgm:cxn modelId="{CC2AB128-BC44-4F40-8216-B2B5E539C3AE}" type="presParOf" srcId="{C1F9986F-171E-45B5-90DA-37D1DF490758}" destId="{36F71412-FD3A-4A90-A9F5-6C09B648A480}" srcOrd="3" destOrd="0" presId="urn:microsoft.com/office/officeart/2005/8/layout/chevron2"/>
    <dgm:cxn modelId="{7FB178E8-54EE-854B-84EB-D3295B794AAB}" type="presParOf" srcId="{C1F9986F-171E-45B5-90DA-37D1DF490758}" destId="{6079A9B4-8B94-44E7-B90E-326D47D86789}" srcOrd="4" destOrd="0" presId="urn:microsoft.com/office/officeart/2005/8/layout/chevron2"/>
    <dgm:cxn modelId="{2CF9D10E-9C9D-5848-ADDF-773F5EE0CBEC}" type="presParOf" srcId="{6079A9B4-8B94-44E7-B90E-326D47D86789}" destId="{5C5FCF6E-28F0-4F13-B8AB-FCD3A8645012}" srcOrd="0" destOrd="0" presId="urn:microsoft.com/office/officeart/2005/8/layout/chevron2"/>
    <dgm:cxn modelId="{826DB54A-40FA-2F46-BA39-023E3DE76E79}" type="presParOf" srcId="{6079A9B4-8B94-44E7-B90E-326D47D86789}" destId="{795CD31D-3F8A-4CEB-B56A-DFBBD0C4FCF7}"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9684EC-91BE-4929-B0EF-186FB35850B1}">
      <dsp:nvSpPr>
        <dsp:cNvPr id="0" name=""/>
        <dsp:cNvSpPr/>
      </dsp:nvSpPr>
      <dsp:spPr>
        <a:xfrm rot="5400000">
          <a:off x="-278182" y="278886"/>
          <a:ext cx="1854547" cy="1298183"/>
        </a:xfrm>
        <a:prstGeom prst="chevron">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latin typeface="Century Gothic"/>
              <a:cs typeface="Century Gothic"/>
            </a:rPr>
            <a:t>2013-2014</a:t>
          </a:r>
        </a:p>
      </dsp:txBody>
      <dsp:txXfrm rot="-5400000">
        <a:off x="1" y="649796"/>
        <a:ext cx="1298183" cy="556364"/>
      </dsp:txXfrm>
    </dsp:sp>
    <dsp:sp modelId="{8F3BCB49-3C1E-4D22-B3A3-01F05425EFB5}">
      <dsp:nvSpPr>
        <dsp:cNvPr id="0" name=""/>
        <dsp:cNvSpPr/>
      </dsp:nvSpPr>
      <dsp:spPr>
        <a:xfrm rot="5400000">
          <a:off x="4339665" y="-3040777"/>
          <a:ext cx="1205455" cy="7288419"/>
        </a:xfrm>
        <a:prstGeom prst="round2Same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2928" tIns="27940" rIns="27940" bIns="27940" numCol="1" spcCol="1270" anchor="ctr" anchorCtr="0">
          <a:noAutofit/>
        </a:bodyPr>
        <a:lstStyle/>
        <a:p>
          <a:pPr marL="285750" lvl="1" indent="-285750" algn="l" defTabSz="1955800">
            <a:lnSpc>
              <a:spcPct val="90000"/>
            </a:lnSpc>
            <a:spcBef>
              <a:spcPct val="0"/>
            </a:spcBef>
            <a:spcAft>
              <a:spcPct val="15000"/>
            </a:spcAft>
            <a:buChar char="••"/>
          </a:pPr>
          <a:r>
            <a:rPr lang="en-US" sz="4400" b="1" kern="1200" dirty="0" smtClean="0">
              <a:latin typeface="Century Gothic"/>
              <a:cs typeface="Century Gothic"/>
            </a:rPr>
            <a:t>Awareness</a:t>
          </a:r>
          <a:endParaRPr lang="en-US" sz="4400" kern="1200" dirty="0">
            <a:latin typeface="Century Gothic"/>
            <a:cs typeface="Century Gothic"/>
          </a:endParaRPr>
        </a:p>
      </dsp:txBody>
      <dsp:txXfrm rot="-5400000">
        <a:off x="1298184" y="59549"/>
        <a:ext cx="7229574" cy="1087765"/>
      </dsp:txXfrm>
    </dsp:sp>
    <dsp:sp modelId="{433AF202-61C9-4132-82F0-2BADA0DBA3E9}">
      <dsp:nvSpPr>
        <dsp:cNvPr id="0" name=""/>
        <dsp:cNvSpPr/>
      </dsp:nvSpPr>
      <dsp:spPr>
        <a:xfrm rot="5400000">
          <a:off x="-278182" y="1941708"/>
          <a:ext cx="1854547" cy="1298183"/>
        </a:xfrm>
        <a:prstGeom prst="chevron">
          <a:avLst/>
        </a:prstGeom>
        <a:solidFill>
          <a:schemeClr val="accent2">
            <a:hueOff val="2340760"/>
            <a:satOff val="-2919"/>
            <a:lumOff val="686"/>
            <a:alphaOff val="0"/>
          </a:schemeClr>
        </a:solidFill>
        <a:ln w="25400" cap="flat" cmpd="sng" algn="ctr">
          <a:solidFill>
            <a:schemeClr val="accent2">
              <a:hueOff val="2340760"/>
              <a:satOff val="-2919"/>
              <a:lumOff val="68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latin typeface="Century Gothic"/>
              <a:cs typeface="Century Gothic"/>
            </a:rPr>
            <a:t>2014-2015</a:t>
          </a:r>
        </a:p>
      </dsp:txBody>
      <dsp:txXfrm rot="-5400000">
        <a:off x="1" y="2312618"/>
        <a:ext cx="1298183" cy="556364"/>
      </dsp:txXfrm>
    </dsp:sp>
    <dsp:sp modelId="{B183397D-1AD0-45EA-92D0-12EBE6EB09C2}">
      <dsp:nvSpPr>
        <dsp:cNvPr id="0" name=""/>
        <dsp:cNvSpPr/>
      </dsp:nvSpPr>
      <dsp:spPr>
        <a:xfrm rot="5400000">
          <a:off x="4339665" y="-1377955"/>
          <a:ext cx="1205455" cy="7288419"/>
        </a:xfrm>
        <a:prstGeom prst="round2SameRect">
          <a:avLst/>
        </a:prstGeom>
        <a:solidFill>
          <a:srgbClr val="FFFFFF"/>
        </a:solidFill>
        <a:ln w="25400" cap="flat" cmpd="sng" algn="ctr">
          <a:solidFill>
            <a:schemeClr val="accent2">
              <a:hueOff val="2340760"/>
              <a:satOff val="-2919"/>
              <a:lumOff val="68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2928" tIns="27940" rIns="27940" bIns="27940" numCol="1" spcCol="1270" anchor="ctr" anchorCtr="0">
          <a:noAutofit/>
        </a:bodyPr>
        <a:lstStyle/>
        <a:p>
          <a:pPr marL="285750" lvl="1" indent="-285750" algn="l" defTabSz="1955800">
            <a:lnSpc>
              <a:spcPct val="90000"/>
            </a:lnSpc>
            <a:spcBef>
              <a:spcPct val="0"/>
            </a:spcBef>
            <a:spcAft>
              <a:spcPct val="15000"/>
            </a:spcAft>
            <a:buChar char="••"/>
          </a:pPr>
          <a:r>
            <a:rPr lang="en-US" sz="4400" b="1" kern="1200" dirty="0" smtClean="0">
              <a:latin typeface="Century Gothic"/>
              <a:cs typeface="Century Gothic"/>
            </a:rPr>
            <a:t>Transition</a:t>
          </a:r>
          <a:endParaRPr lang="en-US" sz="4400" kern="1200" dirty="0">
            <a:latin typeface="Century Gothic"/>
            <a:cs typeface="Century Gothic"/>
          </a:endParaRPr>
        </a:p>
      </dsp:txBody>
      <dsp:txXfrm rot="-5400000">
        <a:off x="1298184" y="1722371"/>
        <a:ext cx="7229574" cy="1087765"/>
      </dsp:txXfrm>
    </dsp:sp>
    <dsp:sp modelId="{5C5FCF6E-28F0-4F13-B8AB-FCD3A8645012}">
      <dsp:nvSpPr>
        <dsp:cNvPr id="0" name=""/>
        <dsp:cNvSpPr/>
      </dsp:nvSpPr>
      <dsp:spPr>
        <a:xfrm rot="5400000">
          <a:off x="-278182" y="3604530"/>
          <a:ext cx="1854547" cy="1298183"/>
        </a:xfrm>
        <a:prstGeom prst="chevron">
          <a:avLst/>
        </a:prstGeom>
        <a:solidFill>
          <a:schemeClr val="accent2">
            <a:hueOff val="4681520"/>
            <a:satOff val="-5839"/>
            <a:lumOff val="1373"/>
            <a:alphaOff val="0"/>
          </a:schemeClr>
        </a:solidFill>
        <a:ln w="25400" cap="flat" cmpd="sng" algn="ctr">
          <a:solidFill>
            <a:schemeClr val="accent2">
              <a:hueOff val="4681520"/>
              <a:satOff val="-5839"/>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latin typeface="Century Gothic"/>
              <a:cs typeface="Century Gothic"/>
            </a:rPr>
            <a:t>2015-2016</a:t>
          </a:r>
          <a:endParaRPr lang="en-US" sz="1300" b="1" kern="1200" dirty="0">
            <a:latin typeface="Century Gothic"/>
            <a:cs typeface="Century Gothic"/>
          </a:endParaRPr>
        </a:p>
      </dsp:txBody>
      <dsp:txXfrm rot="-5400000">
        <a:off x="1" y="3975440"/>
        <a:ext cx="1298183" cy="556364"/>
      </dsp:txXfrm>
    </dsp:sp>
    <dsp:sp modelId="{795CD31D-3F8A-4CEB-B56A-DFBBD0C4FCF7}">
      <dsp:nvSpPr>
        <dsp:cNvPr id="0" name=""/>
        <dsp:cNvSpPr/>
      </dsp:nvSpPr>
      <dsp:spPr>
        <a:xfrm rot="5400000">
          <a:off x="4339665" y="284866"/>
          <a:ext cx="1205455" cy="7288419"/>
        </a:xfrm>
        <a:prstGeom prst="round2SameRect">
          <a:avLst/>
        </a:prstGeom>
        <a:solidFill>
          <a:srgbClr val="FFFF00">
            <a:alpha val="90000"/>
          </a:srgbClr>
        </a:solidFill>
        <a:ln w="25400" cap="flat" cmpd="sng" algn="ctr">
          <a:solidFill>
            <a:schemeClr val="accent2">
              <a:hueOff val="4681520"/>
              <a:satOff val="-5839"/>
              <a:lumOff val="13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2928" tIns="27940" rIns="27940" bIns="27940" numCol="1" spcCol="1270" anchor="ctr" anchorCtr="0">
          <a:noAutofit/>
        </a:bodyPr>
        <a:lstStyle/>
        <a:p>
          <a:pPr marL="285750" lvl="1" indent="-285750" algn="l" defTabSz="1955800">
            <a:lnSpc>
              <a:spcPct val="90000"/>
            </a:lnSpc>
            <a:spcBef>
              <a:spcPct val="0"/>
            </a:spcBef>
            <a:spcAft>
              <a:spcPct val="15000"/>
            </a:spcAft>
            <a:buChar char="••"/>
          </a:pPr>
          <a:r>
            <a:rPr lang="en-US" sz="4400" b="1" kern="1200" dirty="0" smtClean="0">
              <a:latin typeface="Century Gothic"/>
              <a:cs typeface="Century Gothic"/>
            </a:rPr>
            <a:t>Implementation</a:t>
          </a:r>
          <a:endParaRPr lang="en-US" sz="4400" kern="1200" dirty="0">
            <a:latin typeface="Century Gothic"/>
            <a:cs typeface="Century Gothic"/>
          </a:endParaRPr>
        </a:p>
      </dsp:txBody>
      <dsp:txXfrm rot="-5400000">
        <a:off x="1298184" y="3385193"/>
        <a:ext cx="7229574" cy="1087765"/>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3DD2E83-A337-3F4E-8C71-C95883A2F7D0}" type="datetimeFigureOut">
              <a:rPr lang="en-US" smtClean="0"/>
              <a:t>1/19/16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6D6DAEA-43B4-9E42-AFA2-F0760002FDD8}" type="slidenum">
              <a:rPr lang="en-US" smtClean="0"/>
              <a:t>‹#›</a:t>
            </a:fld>
            <a:endParaRPr lang="en-US"/>
          </a:p>
        </p:txBody>
      </p:sp>
    </p:spTree>
    <p:extLst>
      <p:ext uri="{BB962C8B-B14F-4D97-AF65-F5344CB8AC3E}">
        <p14:creationId xmlns:p14="http://schemas.microsoft.com/office/powerpoint/2010/main" val="37799467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6898EA-9651-5A4E-A13E-E56D82E665C8}" type="datetimeFigureOut">
              <a:rPr lang="en-US" smtClean="0"/>
              <a:t>1/19/16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E72773-6FE3-E04F-9D9C-1CCDC7F70122}" type="slidenum">
              <a:rPr lang="en-US" smtClean="0"/>
              <a:t>‹#›</a:t>
            </a:fld>
            <a:endParaRPr lang="en-US"/>
          </a:p>
        </p:txBody>
      </p:sp>
    </p:spTree>
    <p:extLst>
      <p:ext uri="{BB962C8B-B14F-4D97-AF65-F5344CB8AC3E}">
        <p14:creationId xmlns:p14="http://schemas.microsoft.com/office/powerpoint/2010/main" val="270526974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46" name="Shape 1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7648056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78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5 minutes on this slide</a:t>
            </a:r>
          </a:p>
          <a:p>
            <a:pPr eaLnBrk="1" hangingPunct="1"/>
            <a:endParaRPr lang="en-US">
              <a:latin typeface="Calibri" charset="0"/>
            </a:endParaRPr>
          </a:p>
          <a:p>
            <a:pPr eaLnBrk="1" hangingPunct="1"/>
            <a:r>
              <a:rPr lang="en-US">
                <a:latin typeface="Calibri" charset="0"/>
              </a:rPr>
              <a:t>During English Language Arts, teachers will teach the story and all that comes with it such as:  vocabulary, comprehension, story elements (such as sequence, plot, themes), character traits, etc.</a:t>
            </a:r>
          </a:p>
          <a:p>
            <a:pPr eaLnBrk="1" hangingPunct="1"/>
            <a:endParaRPr lang="en-US">
              <a:latin typeface="Calibri" charset="0"/>
            </a:endParaRPr>
          </a:p>
          <a:p>
            <a:pPr eaLnBrk="1" hangingPunct="1"/>
            <a:r>
              <a:rPr lang="en-US" u="sng">
                <a:latin typeface="Calibri" charset="0"/>
              </a:rPr>
              <a:t>Click on animation </a:t>
            </a:r>
            <a:r>
              <a:rPr lang="en-US">
                <a:latin typeface="Calibri" charset="0"/>
              </a:rPr>
              <a:t>(“Designated ELD”):</a:t>
            </a:r>
          </a:p>
          <a:p>
            <a:pPr eaLnBrk="1" hangingPunct="1"/>
            <a:r>
              <a:rPr lang="en-US">
                <a:latin typeface="Calibri" charset="0"/>
              </a:rPr>
              <a:t>During Designated ELD, teachers will lift a portion of the reading </a:t>
            </a:r>
            <a:r>
              <a:rPr lang="en-US" b="1">
                <a:latin typeface="Calibri" charset="0"/>
              </a:rPr>
              <a:t>FROM</a:t>
            </a:r>
            <a:r>
              <a:rPr lang="en-US">
                <a:latin typeface="Calibri" charset="0"/>
              </a:rPr>
              <a:t> the content (from ELA in this example) and take it </a:t>
            </a:r>
            <a:r>
              <a:rPr lang="en-US" b="1">
                <a:latin typeface="Calibri" charset="0"/>
              </a:rPr>
              <a:t>INTO</a:t>
            </a:r>
            <a:r>
              <a:rPr lang="en-US">
                <a:latin typeface="Calibri" charset="0"/>
              </a:rPr>
              <a:t> Designated ELD as a mentor text to examine language more closely.  Things such as predictable language patterns or the language used to combine clauses are examples of what might be taught during this time.  </a:t>
            </a:r>
          </a:p>
          <a:p>
            <a:pPr eaLnBrk="1" hangingPunct="1"/>
            <a:endParaRPr lang="en-US">
              <a:latin typeface="Calibri" charset="0"/>
            </a:endParaRPr>
          </a:p>
          <a:p>
            <a:pPr eaLnBrk="1" hangingPunct="1"/>
            <a:r>
              <a:rPr lang="en-US" u="sng">
                <a:latin typeface="Calibri" charset="0"/>
              </a:rPr>
              <a:t>Click animation </a:t>
            </a:r>
            <a:r>
              <a:rPr lang="en-US">
                <a:latin typeface="Calibri" charset="0"/>
              </a:rPr>
              <a:t>(red underlines):</a:t>
            </a:r>
          </a:p>
          <a:p>
            <a:pPr eaLnBrk="1" hangingPunct="1"/>
            <a:r>
              <a:rPr lang="en-US">
                <a:latin typeface="Calibri" charset="0"/>
              </a:rPr>
              <a:t>In order to teach Part II of the CA ELD Standards-Understanding Cohesion, we will highlight the language that shows sequencing and order (i.e. </a:t>
            </a:r>
            <a:r>
              <a:rPr lang="en-US" i="1">
                <a:latin typeface="Calibri" charset="0"/>
              </a:rPr>
              <a:t>second try, third try, one more try</a:t>
            </a:r>
            <a:r>
              <a:rPr lang="en-US">
                <a:latin typeface="Calibri" charset="0"/>
              </a:rPr>
              <a:t>).</a:t>
            </a:r>
          </a:p>
          <a:p>
            <a:pPr eaLnBrk="1" hangingPunct="1"/>
            <a:endParaRPr lang="en-US">
              <a:latin typeface="Calibri" charset="0"/>
            </a:endParaRPr>
          </a:p>
          <a:p>
            <a:pPr eaLnBrk="1" hangingPunct="1"/>
            <a:r>
              <a:rPr lang="en-US" u="sng">
                <a:latin typeface="Calibri" charset="0"/>
              </a:rPr>
              <a:t>Click animation </a:t>
            </a:r>
            <a:r>
              <a:rPr lang="en-US">
                <a:latin typeface="Calibri" charset="0"/>
              </a:rPr>
              <a:t>(red box 1):</a:t>
            </a:r>
          </a:p>
          <a:p>
            <a:pPr eaLnBrk="1" hangingPunct="1"/>
            <a:r>
              <a:rPr lang="en-US">
                <a:latin typeface="Calibri" charset="0"/>
              </a:rPr>
              <a:t>In order to teach PART II of the CA ELD Standards –Connecting Ideas, we will highlight how a simple sentence, </a:t>
            </a:r>
            <a:r>
              <a:rPr lang="en-US" i="1">
                <a:latin typeface="Calibri" charset="0"/>
              </a:rPr>
              <a:t>“Wave the kite over your head.”</a:t>
            </a:r>
          </a:p>
          <a:p>
            <a:pPr eaLnBrk="1" hangingPunct="1"/>
            <a:endParaRPr lang="en-US" i="1">
              <a:latin typeface="Calibri" charset="0"/>
            </a:endParaRPr>
          </a:p>
          <a:p>
            <a:pPr eaLnBrk="1" hangingPunct="1"/>
            <a:r>
              <a:rPr lang="en-US" u="sng">
                <a:latin typeface="Calibri" charset="0"/>
              </a:rPr>
              <a:t>Click animation </a:t>
            </a:r>
            <a:r>
              <a:rPr lang="en-US">
                <a:latin typeface="Calibri" charset="0"/>
              </a:rPr>
              <a:t>(red box 2):</a:t>
            </a:r>
          </a:p>
          <a:p>
            <a:pPr eaLnBrk="1" hangingPunct="1"/>
            <a:r>
              <a:rPr lang="en-US">
                <a:latin typeface="Calibri" charset="0"/>
              </a:rPr>
              <a:t>expands into a compound sentence by combining clauses to make connections and join ideas, </a:t>
            </a:r>
            <a:r>
              <a:rPr lang="en-US" i="1">
                <a:latin typeface="Calibri" charset="0"/>
              </a:rPr>
              <a:t>“Wave the kite over your head </a:t>
            </a:r>
            <a:r>
              <a:rPr lang="en-US" b="1" i="1">
                <a:latin typeface="Calibri" charset="0"/>
              </a:rPr>
              <a:t>and</a:t>
            </a:r>
            <a:r>
              <a:rPr lang="en-US" i="1">
                <a:latin typeface="Calibri" charset="0"/>
              </a:rPr>
              <a:t> jump up and down.”</a:t>
            </a:r>
          </a:p>
          <a:p>
            <a:pPr eaLnBrk="1" hangingPunct="1"/>
            <a:endParaRPr lang="en-US" i="1">
              <a:latin typeface="Calibri" charset="0"/>
            </a:endParaRPr>
          </a:p>
          <a:p>
            <a:pPr eaLnBrk="1" hangingPunct="1"/>
            <a:r>
              <a:rPr lang="en-US" u="sng">
                <a:latin typeface="Calibri" charset="0"/>
              </a:rPr>
              <a:t>Click animation</a:t>
            </a:r>
            <a:r>
              <a:rPr lang="en-US">
                <a:latin typeface="Calibri" charset="0"/>
              </a:rPr>
              <a:t> (red box 3):</a:t>
            </a:r>
          </a:p>
          <a:p>
            <a:pPr eaLnBrk="1" hangingPunct="1"/>
            <a:r>
              <a:rPr lang="en-US">
                <a:latin typeface="Calibri" charset="0"/>
              </a:rPr>
              <a:t>and finally </a:t>
            </a:r>
            <a:r>
              <a:rPr lang="en-US" i="1">
                <a:latin typeface="Calibri" charset="0"/>
              </a:rPr>
              <a:t>“Wave the kite over your head.  Jump up and down and shout UP KITE UP!”</a:t>
            </a:r>
          </a:p>
          <a:p>
            <a:pPr eaLnBrk="1" hangingPunct="1"/>
            <a:endParaRPr lang="en-US" i="1">
              <a:latin typeface="Calibri" charset="0"/>
            </a:endParaRPr>
          </a:p>
          <a:p>
            <a:pPr eaLnBrk="1" hangingPunct="1"/>
            <a:r>
              <a:rPr lang="en-US">
                <a:latin typeface="Calibri" charset="0"/>
              </a:rPr>
              <a:t>Ask participants to share their response with an elbow partner: </a:t>
            </a:r>
            <a:r>
              <a:rPr lang="en-US" b="1">
                <a:latin typeface="Calibri" charset="0"/>
              </a:rPr>
              <a:t>How does this example support your understanding of “Into” and “From”?</a:t>
            </a:r>
          </a:p>
          <a:p>
            <a:pPr eaLnBrk="1" hangingPunct="1"/>
            <a:endParaRPr lang="en-US">
              <a:latin typeface="Calibri" charset="0"/>
            </a:endParaRPr>
          </a:p>
          <a:p>
            <a:pPr eaLnBrk="1" hangingPunct="1"/>
            <a:endParaRPr lang="en-US">
              <a:latin typeface="Calibri" charset="0"/>
            </a:endParaRPr>
          </a:p>
          <a:p>
            <a:pPr eaLnBrk="1" hangingPunct="1"/>
            <a:endParaRPr lang="en-US">
              <a:latin typeface="Calibri" charset="0"/>
            </a:endParaRPr>
          </a:p>
          <a:p>
            <a:pPr eaLnBrk="1" hangingPunct="1"/>
            <a:endParaRPr lang="en-US">
              <a:latin typeface="Calibri" charset="0"/>
            </a:endParaRPr>
          </a:p>
        </p:txBody>
      </p:sp>
      <p:sp>
        <p:nvSpPr>
          <p:cNvPr id="378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48003C64-4384-1043-B773-A051AC3E3441}" type="slidenum">
              <a:rPr lang="en-US" sz="1200"/>
              <a:pPr/>
              <a:t>20</a:t>
            </a:fld>
            <a:endParaRPr lang="en-US" sz="1200"/>
          </a:p>
        </p:txBody>
      </p:sp>
    </p:spTree>
    <p:extLst>
      <p:ext uri="{BB962C8B-B14F-4D97-AF65-F5344CB8AC3E}">
        <p14:creationId xmlns:p14="http://schemas.microsoft.com/office/powerpoint/2010/main" val="9683154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62" name="Shape 126"/>
          <p:cNvSpPr>
            <a:spLocks noGrp="1" noRot="1" noChangeAspect="1" noTextEdit="1"/>
          </p:cNvSpPr>
          <p:nvPr>
            <p:ph type="sldImg" idx="2"/>
          </p:nvPr>
        </p:nvSpPr>
        <p:spPr>
          <a:noFill/>
          <a:ln w="9525">
            <a:miter lim="800000"/>
          </a:ln>
        </p:spPr>
      </p:sp>
      <p:sp>
        <p:nvSpPr>
          <p:cNvPr id="127" name="Shape 127"/>
          <p:cNvSpPr txBox="1">
            <a:spLocks noGrp="1"/>
          </p:cNvSpPr>
          <p:nvPr>
            <p:ph type="body" idx="1"/>
          </p:nvPr>
        </p:nvSpPr>
        <p:spPr>
          <a:ln/>
        </p:spPr>
        <p:txBody>
          <a:bodyPr vert="horz" wrap="square" tIns="45700" bIns="45700" numCol="1" compatLnSpc="1">
            <a:prstTxWarp prst="textNoShape">
              <a:avLst/>
            </a:prstTxWarp>
            <a:noAutofit/>
          </a:bodyPr>
          <a:lstStyle/>
          <a:p>
            <a:pPr>
              <a:spcBef>
                <a:spcPct val="0"/>
              </a:spcBef>
              <a:spcAft>
                <a:spcPct val="0"/>
              </a:spcAft>
              <a:buSzPct val="25000"/>
            </a:pPr>
            <a:endParaRPr lang="en-US" baseline="0" dirty="0" smtClean="0">
              <a:solidFill>
                <a:srgbClr val="000000"/>
              </a:solidFill>
              <a:latin typeface="Calibri" charset="0"/>
              <a:ea typeface="ＭＳ Ｐゴシック" charset="0"/>
              <a:cs typeface="Calibri" charset="0"/>
              <a:sym typeface="Calibri" charset="0"/>
            </a:endParaRPr>
          </a:p>
        </p:txBody>
      </p:sp>
      <p:sp>
        <p:nvSpPr>
          <p:cNvPr id="40964" name="Shape 128"/>
          <p:cNvSpPr>
            <a:spLocks noGrp="1"/>
          </p:cNvSpPr>
          <p:nvPr>
            <p:ph type="sldNum" sz="quarter" idx="12"/>
          </p:nvPr>
        </p:nvSpPr>
        <p:spPr>
          <a:noFill/>
        </p:spPr>
        <p:txBody>
          <a:bodyPr/>
          <a:lstStyle>
            <a:lvl1pPr eaLnBrk="0" hangingPunct="0">
              <a:defRPr sz="1400">
                <a:solidFill>
                  <a:srgbClr val="000000"/>
                </a:solidFill>
                <a:latin typeface="Arial" charset="0"/>
                <a:ea typeface="ＭＳ Ｐゴシック" charset="0"/>
                <a:cs typeface="Arial" charset="0"/>
                <a:sym typeface="Arial" charset="0"/>
              </a:defRPr>
            </a:lvl1pPr>
            <a:lvl2pPr marL="742950" indent="-285750" eaLnBrk="0" hangingPunct="0">
              <a:defRPr sz="1400">
                <a:solidFill>
                  <a:srgbClr val="000000"/>
                </a:solidFill>
                <a:latin typeface="Arial" charset="0"/>
                <a:ea typeface="Arial" charset="0"/>
                <a:cs typeface="Arial" charset="0"/>
                <a:sym typeface="Arial" charset="0"/>
              </a:defRPr>
            </a:lvl2pPr>
            <a:lvl3pPr marL="1143000" indent="-228600" eaLnBrk="0" hangingPunct="0">
              <a:defRPr sz="1400">
                <a:solidFill>
                  <a:srgbClr val="000000"/>
                </a:solidFill>
                <a:latin typeface="Arial" charset="0"/>
                <a:ea typeface="Arial" charset="0"/>
                <a:cs typeface="Arial" charset="0"/>
                <a:sym typeface="Arial" charset="0"/>
              </a:defRPr>
            </a:lvl3pPr>
            <a:lvl4pPr marL="1600200" indent="-228600" eaLnBrk="0" hangingPunct="0">
              <a:defRPr sz="1400">
                <a:solidFill>
                  <a:srgbClr val="000000"/>
                </a:solidFill>
                <a:latin typeface="Arial" charset="0"/>
                <a:ea typeface="Arial" charset="0"/>
                <a:cs typeface="Arial" charset="0"/>
                <a:sym typeface="Arial" charset="0"/>
              </a:defRPr>
            </a:lvl4pPr>
            <a:lvl5pPr marL="2057400" indent="-228600" eaLnBrk="0" hangingPunct="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fld id="{85CF99E7-60D1-E84C-90F1-A1DC7A3DC8B4}" type="slidenum">
              <a:rPr lang="en-US" sz="1200">
                <a:latin typeface="Calibri" charset="0"/>
                <a:cs typeface="Calibri" charset="0"/>
                <a:sym typeface="Calibri" charset="0"/>
              </a:rPr>
              <a:pPr eaLnBrk="1" hangingPunct="1"/>
              <a:t>21</a:t>
            </a:fld>
            <a:endParaRPr lang="en-US" sz="1200">
              <a:latin typeface="Calibri" charset="0"/>
              <a:cs typeface="Calibri" charset="0"/>
              <a:sym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9" name="Notes Placeholder 2"/>
          <p:cNvSpPr>
            <a:spLocks noGrp="1"/>
          </p:cNvSpPr>
          <p:nvPr>
            <p:ph type="body" idx="1"/>
          </p:nvPr>
        </p:nvSpPr>
        <p:spPr bwMode="auto">
          <a:extLst/>
        </p:spPr>
        <p:txBody>
          <a:bodyPr wrap="square" numCol="1" anchor="t" anchorCtr="0" compatLnSpc="1">
            <a:prstTxWarp prst="textNoShape">
              <a:avLst/>
            </a:prstTxWarp>
          </a:bodyPr>
          <a:lstStyle/>
          <a:p>
            <a:pPr eaLnBrk="1" hangingPunct="1">
              <a:defRPr/>
            </a:pPr>
            <a:r>
              <a:rPr lang="en-US" altLang="en-US" dirty="0" smtClean="0">
                <a:ea typeface="MS PGothic" panose="020B0600070205080204" pitchFamily="34" charset="-128"/>
                <a:cs typeface="ＭＳ Ｐゴシック" charset="0"/>
              </a:rPr>
              <a:t>3 minutes on this slide</a:t>
            </a:r>
          </a:p>
          <a:p>
            <a:pPr eaLnBrk="1" hangingPunct="1">
              <a:defRPr/>
            </a:pPr>
            <a:endParaRPr lang="en-US" altLang="en-US" dirty="0" smtClean="0">
              <a:ea typeface="MS PGothic" panose="020B0600070205080204" pitchFamily="34" charset="-128"/>
              <a:cs typeface="ＭＳ Ｐゴシック" charset="0"/>
            </a:endParaRPr>
          </a:p>
          <a:p>
            <a:pPr eaLnBrk="1" hangingPunct="1">
              <a:defRPr/>
            </a:pPr>
            <a:r>
              <a:rPr lang="en-US" altLang="en-US" dirty="0" smtClean="0">
                <a:ea typeface="MS PGothic" panose="020B0600070205080204" pitchFamily="34" charset="-128"/>
                <a:cs typeface="ＭＳ Ｐゴシック" charset="0"/>
              </a:rPr>
              <a:t>This is the new Designated ELD Frame of Practice for daily instruction, which is comprised of three parts:</a:t>
            </a:r>
          </a:p>
          <a:p>
            <a:pPr marL="171450" indent="-171450" eaLnBrk="1" hangingPunct="1">
              <a:buFont typeface="Arial" panose="020B0604020202020204" pitchFamily="34" charset="0"/>
              <a:buChar char="•"/>
              <a:defRPr/>
            </a:pPr>
            <a:r>
              <a:rPr lang="en-US" altLang="en-US" dirty="0" smtClean="0">
                <a:ea typeface="MS PGothic" panose="020B0600070205080204" pitchFamily="34" charset="-128"/>
                <a:cs typeface="ＭＳ Ｐゴシック" charset="0"/>
              </a:rPr>
              <a:t>Fostering Academic Interactions</a:t>
            </a:r>
          </a:p>
          <a:p>
            <a:pPr marL="171450" indent="-171450" eaLnBrk="1" hangingPunct="1">
              <a:buFont typeface="Arial" panose="020B0604020202020204" pitchFamily="34" charset="0"/>
              <a:buChar char="•"/>
              <a:defRPr/>
            </a:pPr>
            <a:r>
              <a:rPr lang="en-US" altLang="en-US" dirty="0" smtClean="0">
                <a:ea typeface="MS PGothic" panose="020B0600070205080204" pitchFamily="34" charset="-128"/>
                <a:cs typeface="ＭＳ Ｐゴシック" charset="0"/>
              </a:rPr>
              <a:t>Using Complex Text</a:t>
            </a:r>
          </a:p>
          <a:p>
            <a:pPr marL="171450" indent="-171450" eaLnBrk="1" hangingPunct="1">
              <a:buFont typeface="Arial" panose="020B0604020202020204" pitchFamily="34" charset="0"/>
              <a:buChar char="•"/>
              <a:defRPr/>
            </a:pPr>
            <a:r>
              <a:rPr lang="en-US" altLang="en-US" dirty="0" smtClean="0">
                <a:ea typeface="MS PGothic" panose="020B0600070205080204" pitchFamily="34" charset="-128"/>
                <a:cs typeface="ＭＳ Ｐゴシック" charset="0"/>
              </a:rPr>
              <a:t>Fortifying Complex Output</a:t>
            </a:r>
          </a:p>
          <a:p>
            <a:pPr eaLnBrk="1" hangingPunct="1">
              <a:buFont typeface="Arial" panose="020B0604020202020204" pitchFamily="34" charset="0"/>
              <a:buNone/>
              <a:defRPr/>
            </a:pPr>
            <a:endParaRPr lang="en-US" altLang="en-US" dirty="0" smtClean="0">
              <a:ea typeface="MS PGothic" panose="020B0600070205080204" pitchFamily="34" charset="-128"/>
              <a:cs typeface="ＭＳ Ｐゴシック" charset="0"/>
            </a:endParaRPr>
          </a:p>
          <a:p>
            <a:pPr eaLnBrk="1" hangingPunct="1">
              <a:defRPr/>
            </a:pPr>
            <a:r>
              <a:rPr lang="en-US" altLang="en-US" dirty="0" smtClean="0">
                <a:ea typeface="MS PGothic" panose="020B0600070205080204" pitchFamily="34" charset="-128"/>
                <a:cs typeface="ＭＳ Ｐゴシック" charset="0"/>
              </a:rPr>
              <a:t>Tell participants, these three parts can be thought of as:</a:t>
            </a:r>
          </a:p>
          <a:p>
            <a:pPr eaLnBrk="1" hangingPunct="1">
              <a:defRPr/>
            </a:pPr>
            <a:endParaRPr lang="en-US" altLang="en-US" dirty="0" smtClean="0">
              <a:ea typeface="MS PGothic" panose="020B0600070205080204" pitchFamily="34" charset="-128"/>
              <a:cs typeface="ＭＳ Ｐゴシック" charset="0"/>
            </a:endParaRPr>
          </a:p>
          <a:p>
            <a:pPr eaLnBrk="1" hangingPunct="1">
              <a:defRPr/>
            </a:pPr>
            <a:r>
              <a:rPr lang="en-US" altLang="en-US" u="sng" dirty="0" smtClean="0">
                <a:ea typeface="MS PGothic" panose="020B0600070205080204" pitchFamily="34" charset="-128"/>
                <a:cs typeface="ＭＳ Ｐゴシック" charset="0"/>
              </a:rPr>
              <a:t>Click animation 1</a:t>
            </a:r>
            <a:r>
              <a:rPr lang="en-US" altLang="en-US" dirty="0" smtClean="0">
                <a:ea typeface="MS PGothic" panose="020B0600070205080204" pitchFamily="34" charset="-128"/>
                <a:cs typeface="ＭＳ Ｐゴシック" charset="0"/>
              </a:rPr>
              <a:t>:</a:t>
            </a:r>
          </a:p>
          <a:p>
            <a:pPr eaLnBrk="1" hangingPunct="1">
              <a:buFontTx/>
              <a:buChar char="•"/>
              <a:defRPr/>
            </a:pPr>
            <a:r>
              <a:rPr lang="en-US" altLang="en-US" dirty="0" smtClean="0">
                <a:ea typeface="MS PGothic" panose="020B0600070205080204" pitchFamily="34" charset="-128"/>
                <a:cs typeface="ＭＳ Ｐゴシック" charset="0"/>
              </a:rPr>
              <a:t>Talk time to learn conversation skills</a:t>
            </a:r>
            <a:br>
              <a:rPr lang="en-US" altLang="en-US" dirty="0" smtClean="0">
                <a:ea typeface="MS PGothic" panose="020B0600070205080204" pitchFamily="34" charset="-128"/>
                <a:cs typeface="ＭＳ Ｐゴシック" charset="0"/>
              </a:rPr>
            </a:br>
            <a:endParaRPr lang="en-US" altLang="en-US" dirty="0" smtClean="0">
              <a:ea typeface="MS PGothic" panose="020B0600070205080204" pitchFamily="34" charset="-128"/>
              <a:cs typeface="ＭＳ Ｐゴシック" charset="0"/>
            </a:endParaRPr>
          </a:p>
          <a:p>
            <a:pPr eaLnBrk="1" hangingPunct="1">
              <a:defRPr/>
            </a:pPr>
            <a:r>
              <a:rPr lang="en-US" altLang="en-US" u="sng" dirty="0" smtClean="0">
                <a:ea typeface="MS PGothic" panose="020B0600070205080204" pitchFamily="34" charset="-128"/>
                <a:cs typeface="ＭＳ Ｐゴシック" charset="0"/>
              </a:rPr>
              <a:t>Click animation 2</a:t>
            </a:r>
            <a:r>
              <a:rPr lang="en-US" altLang="en-US" dirty="0" smtClean="0">
                <a:ea typeface="MS PGothic" panose="020B0600070205080204" pitchFamily="34" charset="-128"/>
                <a:cs typeface="ＭＳ Ｐゴシック" charset="0"/>
              </a:rPr>
              <a:t>:</a:t>
            </a:r>
          </a:p>
          <a:p>
            <a:pPr eaLnBrk="1" hangingPunct="1">
              <a:buFontTx/>
              <a:buChar char="•"/>
              <a:defRPr/>
            </a:pPr>
            <a:r>
              <a:rPr lang="en-US" altLang="en-US" dirty="0" smtClean="0">
                <a:ea typeface="MS PGothic" panose="020B0600070205080204" pitchFamily="34" charset="-128"/>
                <a:cs typeface="ＭＳ Ｐゴシック" charset="0"/>
              </a:rPr>
              <a:t>Text time to learn the linguistic features of English through examining a small portion of a mentor text</a:t>
            </a:r>
          </a:p>
          <a:p>
            <a:pPr eaLnBrk="1" hangingPunct="1">
              <a:defRPr/>
            </a:pPr>
            <a:endParaRPr lang="en-US" altLang="en-US" dirty="0" smtClean="0">
              <a:ea typeface="MS PGothic" panose="020B0600070205080204" pitchFamily="34" charset="-128"/>
              <a:cs typeface="ＭＳ Ｐゴシック" charset="0"/>
            </a:endParaRPr>
          </a:p>
          <a:p>
            <a:pPr eaLnBrk="1" hangingPunct="1">
              <a:defRPr/>
            </a:pPr>
            <a:r>
              <a:rPr lang="en-US" altLang="en-US" u="sng" dirty="0" smtClean="0">
                <a:ea typeface="MS PGothic" panose="020B0600070205080204" pitchFamily="34" charset="-128"/>
                <a:cs typeface="ＭＳ Ｐゴシック" charset="0"/>
              </a:rPr>
              <a:t>Click animation 3</a:t>
            </a:r>
            <a:r>
              <a:rPr lang="en-US" altLang="en-US" dirty="0" smtClean="0">
                <a:ea typeface="MS PGothic" panose="020B0600070205080204" pitchFamily="34" charset="-128"/>
                <a:cs typeface="ＭＳ Ｐゴシック" charset="0"/>
              </a:rPr>
              <a:t>:</a:t>
            </a:r>
          </a:p>
          <a:p>
            <a:pPr eaLnBrk="1" hangingPunct="1">
              <a:buFontTx/>
              <a:buChar char="•"/>
              <a:defRPr/>
            </a:pPr>
            <a:r>
              <a:rPr lang="en-US" altLang="en-US" dirty="0" smtClean="0">
                <a:ea typeface="MS PGothic" panose="020B0600070205080204" pitchFamily="34" charset="-128"/>
                <a:cs typeface="ＭＳ Ｐゴシック" charset="0"/>
              </a:rPr>
              <a:t>Table time to meet the individual needs of students</a:t>
            </a:r>
          </a:p>
          <a:p>
            <a:pPr eaLnBrk="1" hangingPunct="1">
              <a:buFontTx/>
              <a:buChar char="•"/>
              <a:defRPr/>
            </a:pPr>
            <a:endParaRPr lang="en-US" altLang="en-US" dirty="0" smtClean="0">
              <a:ea typeface="MS PGothic" panose="020B0600070205080204" pitchFamily="34" charset="-128"/>
              <a:cs typeface="ＭＳ Ｐゴシック" charset="0"/>
            </a:endParaRPr>
          </a:p>
          <a:p>
            <a:pPr eaLnBrk="1" hangingPunct="1">
              <a:defRPr/>
            </a:pPr>
            <a:r>
              <a:rPr lang="en-US" altLang="en-US" u="sng" dirty="0" smtClean="0">
                <a:ea typeface="MS PGothic" panose="020B0600070205080204" pitchFamily="34" charset="-128"/>
                <a:cs typeface="ＭＳ Ｐゴシック" charset="0"/>
              </a:rPr>
              <a:t>Click last animation</a:t>
            </a:r>
            <a:r>
              <a:rPr lang="en-US" altLang="en-US" dirty="0" smtClean="0">
                <a:ea typeface="MS PGothic" panose="020B0600070205080204" pitchFamily="34" charset="-128"/>
                <a:cs typeface="ＭＳ Ｐゴシック" charset="0"/>
              </a:rPr>
              <a:t>:</a:t>
            </a:r>
          </a:p>
          <a:p>
            <a:pPr eaLnBrk="1" hangingPunct="1">
              <a:buFontTx/>
              <a:buChar char="•"/>
              <a:defRPr/>
            </a:pPr>
            <a:r>
              <a:rPr lang="en-US" altLang="en-US" dirty="0" smtClean="0">
                <a:ea typeface="MS PGothic" panose="020B0600070205080204" pitchFamily="34" charset="-128"/>
                <a:cs typeface="ＭＳ Ｐゴシック" charset="0"/>
              </a:rPr>
              <a:t>We will begin by focusing in on Constructive Conversation Skills.</a:t>
            </a:r>
          </a:p>
        </p:txBody>
      </p:sp>
      <p:sp>
        <p:nvSpPr>
          <p:cNvPr id="399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02C7B0E9-FB83-9D47-BBE3-8E31FDFE6D64}" type="slidenum">
              <a:rPr lang="en-US" sz="1200"/>
              <a:pPr/>
              <a:t>22</a:t>
            </a:fld>
            <a:endParaRPr lang="en-US" sz="1200"/>
          </a:p>
        </p:txBody>
      </p:sp>
    </p:spTree>
    <p:extLst>
      <p:ext uri="{BB962C8B-B14F-4D97-AF65-F5344CB8AC3E}">
        <p14:creationId xmlns:p14="http://schemas.microsoft.com/office/powerpoint/2010/main" val="846556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Calibri" charset="0"/>
              </a:rPr>
              <a:t>Click animation 1: “The people cried”</a:t>
            </a:r>
          </a:p>
          <a:p>
            <a:pPr eaLnBrk="1" hangingPunct="1">
              <a:spcBef>
                <a:spcPct val="0"/>
              </a:spcBef>
            </a:pPr>
            <a:r>
              <a:rPr lang="en-US" dirty="0">
                <a:latin typeface="Calibri" charset="0"/>
              </a:rPr>
              <a:t>Ask participants, “What do you imagine or visualize when you read this sentence?”</a:t>
            </a:r>
          </a:p>
          <a:p>
            <a:pPr eaLnBrk="1" hangingPunct="1">
              <a:spcBef>
                <a:spcPct val="0"/>
              </a:spcBef>
            </a:pPr>
            <a:endParaRPr lang="en-US" dirty="0">
              <a:latin typeface="Calibri" charset="0"/>
            </a:endParaRPr>
          </a:p>
          <a:p>
            <a:pPr eaLnBrk="1" hangingPunct="1">
              <a:spcBef>
                <a:spcPct val="0"/>
              </a:spcBef>
            </a:pPr>
            <a:r>
              <a:rPr lang="en-US" dirty="0">
                <a:latin typeface="Calibri" charset="0"/>
              </a:rPr>
              <a:t>Click animation 2 and 3: “tears, sadness”</a:t>
            </a:r>
          </a:p>
          <a:p>
            <a:pPr eaLnBrk="1" hangingPunct="1">
              <a:spcBef>
                <a:spcPct val="0"/>
              </a:spcBef>
            </a:pPr>
            <a:r>
              <a:rPr lang="en-US" dirty="0">
                <a:latin typeface="Calibri" charset="0"/>
              </a:rPr>
              <a:t>These might be some examples of what you would visualize.</a:t>
            </a:r>
          </a:p>
          <a:p>
            <a:pPr eaLnBrk="1" hangingPunct="1">
              <a:spcBef>
                <a:spcPct val="0"/>
              </a:spcBef>
            </a:pPr>
            <a:endParaRPr lang="en-US" dirty="0">
              <a:latin typeface="Calibri" charset="0"/>
            </a:endParaRPr>
          </a:p>
          <a:p>
            <a:pPr eaLnBrk="1" hangingPunct="1">
              <a:spcBef>
                <a:spcPct val="0"/>
              </a:spcBef>
            </a:pPr>
            <a:r>
              <a:rPr lang="en-US" dirty="0">
                <a:latin typeface="Calibri" charset="0"/>
              </a:rPr>
              <a:t>Click animation 4: “The cry of the people.”</a:t>
            </a:r>
          </a:p>
          <a:p>
            <a:pPr eaLnBrk="1" hangingPunct="1">
              <a:spcBef>
                <a:spcPct val="0"/>
              </a:spcBef>
            </a:pPr>
            <a:r>
              <a:rPr lang="en-US" dirty="0">
                <a:latin typeface="Calibri" charset="0"/>
              </a:rPr>
              <a:t>Ask participants, “What do you imagine or visualize when you read this sentence?”</a:t>
            </a:r>
          </a:p>
          <a:p>
            <a:pPr eaLnBrk="1" hangingPunct="1">
              <a:spcBef>
                <a:spcPct val="0"/>
              </a:spcBef>
            </a:pPr>
            <a:endParaRPr lang="en-US" dirty="0">
              <a:latin typeface="Calibri" charset="0"/>
            </a:endParaRPr>
          </a:p>
          <a:p>
            <a:pPr eaLnBrk="1" hangingPunct="1">
              <a:spcBef>
                <a:spcPct val="0"/>
              </a:spcBef>
            </a:pPr>
            <a:r>
              <a:rPr lang="en-US" dirty="0">
                <a:latin typeface="Calibri" charset="0"/>
              </a:rPr>
              <a:t>Click animation 5 and 6: “outcry, protest, etc.”</a:t>
            </a:r>
          </a:p>
          <a:p>
            <a:pPr eaLnBrk="1" hangingPunct="1">
              <a:spcBef>
                <a:spcPct val="0"/>
              </a:spcBef>
            </a:pPr>
            <a:r>
              <a:rPr lang="en-US" dirty="0">
                <a:latin typeface="Calibri" charset="0"/>
              </a:rPr>
              <a:t>These might be some examples of what you would visualize.  But the text only has five words in it, how did you come up with so  many other words?</a:t>
            </a:r>
          </a:p>
          <a:p>
            <a:pPr eaLnBrk="1" hangingPunct="1">
              <a:spcBef>
                <a:spcPct val="0"/>
              </a:spcBef>
            </a:pPr>
            <a:endParaRPr lang="en-US" dirty="0">
              <a:latin typeface="Calibri" charset="0"/>
            </a:endParaRPr>
          </a:p>
          <a:p>
            <a:pPr eaLnBrk="1" hangingPunct="1">
              <a:spcBef>
                <a:spcPct val="0"/>
              </a:spcBef>
            </a:pPr>
            <a:r>
              <a:rPr lang="en-US" dirty="0">
                <a:latin typeface="Calibri" charset="0"/>
              </a:rPr>
              <a:t>Sentence A is very literal.  </a:t>
            </a:r>
          </a:p>
          <a:p>
            <a:pPr eaLnBrk="1" hangingPunct="1">
              <a:spcBef>
                <a:spcPct val="0"/>
              </a:spcBef>
            </a:pPr>
            <a:r>
              <a:rPr lang="en-US" dirty="0">
                <a:latin typeface="Calibri" charset="0"/>
              </a:rPr>
              <a:t>Sentence B, seems like a simple sentence, but  it is complex because it contains subtext and layered messaging.  As Dr. Wong Fillmore states, it’s </a:t>
            </a:r>
            <a:r>
              <a:rPr lang="en-US" dirty="0" err="1">
                <a:latin typeface="Calibri" charset="0"/>
              </a:rPr>
              <a:t>informationally</a:t>
            </a:r>
            <a:r>
              <a:rPr lang="en-US" dirty="0">
                <a:latin typeface="Calibri" charset="0"/>
              </a:rPr>
              <a:t> dense.</a:t>
            </a:r>
          </a:p>
          <a:p>
            <a:pPr eaLnBrk="1" hangingPunct="1">
              <a:spcBef>
                <a:spcPct val="0"/>
              </a:spcBef>
            </a:pPr>
            <a:r>
              <a:rPr lang="en-US" dirty="0">
                <a:latin typeface="Calibri" charset="0"/>
              </a:rPr>
              <a:t>Our ELs may interpret sentence B as they would sentence A, in a very literal way.  We are wanting to give our ELs access to more complex text, but we have to teach them how the changing “cry” from a verb to a noun changes the function in a sentence thus giving it a different meaning.</a:t>
            </a:r>
          </a:p>
          <a:p>
            <a:pPr eaLnBrk="1" hangingPunct="1">
              <a:spcBef>
                <a:spcPct val="0"/>
              </a:spcBef>
            </a:pPr>
            <a:endParaRPr lang="en-US" dirty="0">
              <a:latin typeface="Calibri" charset="0"/>
            </a:endParaRPr>
          </a:p>
        </p:txBody>
      </p:sp>
      <p:sp>
        <p:nvSpPr>
          <p:cNvPr id="17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97827368-EB52-8F46-A1A6-E4C555B9AD63}" type="slidenum">
              <a:rPr lang="en-US" sz="1200"/>
              <a:pPr eaLnBrk="1" fontAlgn="base" hangingPunct="1">
                <a:spcBef>
                  <a:spcPct val="0"/>
                </a:spcBef>
                <a:spcAft>
                  <a:spcPct val="0"/>
                </a:spcAft>
              </a:pPr>
              <a:t>24</a:t>
            </a:fld>
            <a:endParaRPr lang="en-US" sz="1200"/>
          </a:p>
        </p:txBody>
      </p:sp>
    </p:spTree>
    <p:extLst>
      <p:ext uri="{BB962C8B-B14F-4D97-AF65-F5344CB8AC3E}">
        <p14:creationId xmlns:p14="http://schemas.microsoft.com/office/powerpoint/2010/main" val="18125361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a:ln>
            <a:headEnd/>
            <a:tailEnd/>
          </a:ln>
        </p:spPr>
      </p:sp>
      <p:sp>
        <p:nvSpPr>
          <p:cNvPr id="33794"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363"/>
              </a:spcBef>
            </a:pPr>
            <a:r>
              <a:rPr lang="en-US" b="1">
                <a:solidFill>
                  <a:srgbClr val="000000"/>
                </a:solidFill>
                <a:latin typeface="Calibri" charset="0"/>
                <a:cs typeface="Calibri" charset="0"/>
                <a:sym typeface="Calibri" charset="0"/>
              </a:rPr>
              <a:t>2 minutes</a:t>
            </a:r>
          </a:p>
          <a:p>
            <a:pPr eaLnBrk="1" hangingPunct="1">
              <a:spcBef>
                <a:spcPts val="363"/>
              </a:spcBef>
            </a:pPr>
            <a:endParaRPr lang="en-US" b="1">
              <a:solidFill>
                <a:srgbClr val="000000"/>
              </a:solidFill>
              <a:latin typeface="Calibri" charset="0"/>
              <a:cs typeface="Calibri" charset="0"/>
              <a:sym typeface="Calibri" charset="0"/>
            </a:endParaRPr>
          </a:p>
          <a:p>
            <a:pPr eaLnBrk="1" hangingPunct="1">
              <a:spcBef>
                <a:spcPts val="363"/>
              </a:spcBef>
            </a:pPr>
            <a:r>
              <a:rPr lang="en-US" b="1">
                <a:solidFill>
                  <a:srgbClr val="000000"/>
                </a:solidFill>
                <a:latin typeface="Calibri" charset="0"/>
                <a:cs typeface="Calibri" charset="0"/>
                <a:sym typeface="Calibri" charset="0"/>
              </a:rPr>
              <a:t>Share with participants </a:t>
            </a:r>
            <a:r>
              <a:rPr lang="en-US">
                <a:solidFill>
                  <a:srgbClr val="000000"/>
                </a:solidFill>
                <a:latin typeface="Calibri" charset="0"/>
                <a:cs typeface="Calibri" charset="0"/>
                <a:sym typeface="Calibri" charset="0"/>
              </a:rPr>
              <a:t>these essential characteristics of a Mentor Text:</a:t>
            </a:r>
          </a:p>
          <a:p>
            <a:pPr eaLnBrk="1" hangingPunct="1">
              <a:spcBef>
                <a:spcPts val="363"/>
              </a:spcBef>
              <a:buFontTx/>
              <a:buChar char="•"/>
            </a:pPr>
            <a:r>
              <a:rPr lang="en-US">
                <a:solidFill>
                  <a:srgbClr val="000000"/>
                </a:solidFill>
                <a:latin typeface="Calibri" charset="0"/>
                <a:cs typeface="Calibri" charset="0"/>
                <a:sym typeface="Calibri" charset="0"/>
              </a:rPr>
              <a:t>Mentor text in the context of Designated ELD refers to the portion of connected sentences that are lifted from a selection used in  ELA. </a:t>
            </a:r>
          </a:p>
          <a:p>
            <a:pPr eaLnBrk="1" hangingPunct="1">
              <a:spcBef>
                <a:spcPts val="363"/>
              </a:spcBef>
              <a:buFontTx/>
              <a:buChar char="•"/>
            </a:pPr>
            <a:r>
              <a:rPr lang="en-US">
                <a:solidFill>
                  <a:srgbClr val="000000"/>
                </a:solidFill>
                <a:latin typeface="Calibri" charset="0"/>
                <a:cs typeface="Calibri" charset="0"/>
                <a:sym typeface="Calibri" charset="0"/>
              </a:rPr>
              <a:t>The selection should be read and taught during ELA enough times for  students to get basic comprehension.</a:t>
            </a:r>
          </a:p>
          <a:p>
            <a:pPr eaLnBrk="1" hangingPunct="1">
              <a:spcBef>
                <a:spcPts val="363"/>
              </a:spcBef>
              <a:buFontTx/>
              <a:buChar char="•"/>
            </a:pPr>
            <a:r>
              <a:rPr lang="en-US">
                <a:solidFill>
                  <a:srgbClr val="000000"/>
                </a:solidFill>
                <a:latin typeface="Calibri" charset="0"/>
                <a:cs typeface="Calibri" charset="0"/>
                <a:sym typeface="Calibri" charset="0"/>
              </a:rPr>
              <a:t> It should be a paragraph or passage taken straight from the selection. Depending on the grade level it may be comprised of 6 to 8 sentences. </a:t>
            </a:r>
          </a:p>
          <a:p>
            <a:pPr eaLnBrk="1" hangingPunct="1">
              <a:spcBef>
                <a:spcPts val="363"/>
              </a:spcBef>
              <a:buFontTx/>
              <a:buChar char="•"/>
            </a:pPr>
            <a:r>
              <a:rPr lang="en-US">
                <a:solidFill>
                  <a:srgbClr val="000000"/>
                </a:solidFill>
                <a:latin typeface="Calibri" charset="0"/>
                <a:cs typeface="Calibri" charset="0"/>
                <a:sym typeface="Calibri" charset="0"/>
              </a:rPr>
              <a:t>All sentences in the mentor text should illustrate unquestionably the selected ELD Standard from Part II : Learning about How English Works.</a:t>
            </a:r>
          </a:p>
          <a:p>
            <a:pPr eaLnBrk="1" hangingPunct="1">
              <a:spcBef>
                <a:spcPts val="363"/>
              </a:spcBef>
            </a:pPr>
            <a:endParaRPr lang="en-US">
              <a:solidFill>
                <a:srgbClr val="000000"/>
              </a:solidFill>
              <a:latin typeface="Calibri" charset="0"/>
              <a:cs typeface="Calibri" charset="0"/>
              <a:sym typeface="Calibri" charset="0"/>
            </a:endParaRPr>
          </a:p>
        </p:txBody>
      </p:sp>
      <p:sp>
        <p:nvSpPr>
          <p:cNvPr id="33795"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charset="0"/>
                <a:ea typeface="ＭＳ Ｐゴシック" charset="0"/>
                <a:cs typeface="ＭＳ Ｐゴシック" charset="0"/>
                <a:sym typeface="Arial" charset="0"/>
              </a:defRPr>
            </a:lvl1pPr>
            <a:lvl2pPr marL="742950" indent="-285750">
              <a:defRPr sz="1400">
                <a:solidFill>
                  <a:srgbClr val="000000"/>
                </a:solidFill>
                <a:latin typeface="Arial" charset="0"/>
                <a:ea typeface="ＭＳ Ｐゴシック" charset="0"/>
                <a:sym typeface="Arial" charset="0"/>
              </a:defRPr>
            </a:lvl2pPr>
            <a:lvl3pPr marL="1143000" indent="-228600">
              <a:defRPr sz="1400">
                <a:solidFill>
                  <a:srgbClr val="000000"/>
                </a:solidFill>
                <a:latin typeface="Arial" charset="0"/>
                <a:ea typeface="ＭＳ Ｐゴシック" charset="0"/>
                <a:sym typeface="Arial" charset="0"/>
              </a:defRPr>
            </a:lvl3pPr>
            <a:lvl4pPr marL="1600200" indent="-228600">
              <a:defRPr sz="1400">
                <a:solidFill>
                  <a:srgbClr val="000000"/>
                </a:solidFill>
                <a:latin typeface="Arial" charset="0"/>
                <a:ea typeface="ＭＳ Ｐゴシック" charset="0"/>
                <a:sym typeface="Arial" charset="0"/>
              </a:defRPr>
            </a:lvl4pPr>
            <a:lvl5pPr marL="2057400" indent="-228600">
              <a:defRPr sz="1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9pPr>
          </a:lstStyle>
          <a:p>
            <a:fld id="{F2641538-C456-FB44-A4C7-D5BABD67BCEA}" type="slidenum">
              <a:rPr lang="en-US" sz="1200">
                <a:latin typeface="Calibri" charset="0"/>
                <a:sym typeface="Calibri" charset="0"/>
              </a:rPr>
              <a:pPr/>
              <a:t>25</a:t>
            </a:fld>
            <a:endParaRPr lang="en-US" sz="1200">
              <a:latin typeface="Calibri" charset="0"/>
              <a:sym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TextEdit="1"/>
          </p:cNvSpPr>
          <p:nvPr>
            <p:ph type="sldImg"/>
          </p:nvPr>
        </p:nvSpPr>
        <p:spPr>
          <a:ln>
            <a:miter lim="800000"/>
            <a:headEnd/>
            <a:tailEnd/>
          </a:ln>
        </p:spPr>
      </p:sp>
      <p:sp>
        <p:nvSpPr>
          <p:cNvPr id="35842"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b="1">
                <a:solidFill>
                  <a:srgbClr val="000000"/>
                </a:solidFill>
                <a:latin typeface="Calibri" charset="0"/>
                <a:cs typeface="Calibri" charset="0"/>
                <a:sym typeface="Calibri" charset="0"/>
              </a:rPr>
              <a:t>1 min.</a:t>
            </a:r>
          </a:p>
          <a:p>
            <a:pPr eaLnBrk="1" hangingPunct="1">
              <a:spcBef>
                <a:spcPct val="0"/>
              </a:spcBef>
            </a:pPr>
            <a:endParaRPr lang="en-US" b="1">
              <a:solidFill>
                <a:srgbClr val="000000"/>
              </a:solidFill>
              <a:latin typeface="Calibri" charset="0"/>
              <a:cs typeface="Calibri" charset="0"/>
              <a:sym typeface="Calibri" charset="0"/>
            </a:endParaRPr>
          </a:p>
          <a:p>
            <a:pPr eaLnBrk="1" hangingPunct="1">
              <a:spcBef>
                <a:spcPct val="0"/>
              </a:spcBef>
            </a:pPr>
            <a:r>
              <a:rPr lang="en-US" b="1">
                <a:solidFill>
                  <a:srgbClr val="000000"/>
                </a:solidFill>
                <a:latin typeface="Calibri" charset="0"/>
                <a:cs typeface="Calibri" charset="0"/>
                <a:sym typeface="Calibri" charset="0"/>
              </a:rPr>
              <a:t>HOW</a:t>
            </a:r>
            <a:r>
              <a:rPr lang="en-US">
                <a:solidFill>
                  <a:srgbClr val="000000"/>
                </a:solidFill>
                <a:latin typeface="Calibri" charset="0"/>
                <a:cs typeface="Calibri" charset="0"/>
                <a:sym typeface="Calibri" charset="0"/>
              </a:rPr>
              <a:t>: Consider the CA ELD standards for your particular grade level and the proficiency levels of your students. After you have selected a particular standard from Part II Learning about  How English Work, turn the standard into a focus question. This focus question will guide the mentor text analysis.</a:t>
            </a:r>
          </a:p>
        </p:txBody>
      </p:sp>
      <p:sp>
        <p:nvSpPr>
          <p:cNvPr id="35843"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charset="0"/>
                <a:ea typeface="ＭＳ Ｐゴシック" charset="0"/>
                <a:cs typeface="ＭＳ Ｐゴシック" charset="0"/>
                <a:sym typeface="Arial" charset="0"/>
              </a:defRPr>
            </a:lvl1pPr>
            <a:lvl2pPr marL="742950" indent="-285750">
              <a:defRPr sz="1400">
                <a:solidFill>
                  <a:srgbClr val="000000"/>
                </a:solidFill>
                <a:latin typeface="Arial" charset="0"/>
                <a:ea typeface="ＭＳ Ｐゴシック" charset="0"/>
                <a:sym typeface="Arial" charset="0"/>
              </a:defRPr>
            </a:lvl2pPr>
            <a:lvl3pPr marL="1143000" indent="-228600">
              <a:defRPr sz="1400">
                <a:solidFill>
                  <a:srgbClr val="000000"/>
                </a:solidFill>
                <a:latin typeface="Arial" charset="0"/>
                <a:ea typeface="ＭＳ Ｐゴシック" charset="0"/>
                <a:sym typeface="Arial" charset="0"/>
              </a:defRPr>
            </a:lvl3pPr>
            <a:lvl4pPr marL="1600200" indent="-228600">
              <a:defRPr sz="1400">
                <a:solidFill>
                  <a:srgbClr val="000000"/>
                </a:solidFill>
                <a:latin typeface="Arial" charset="0"/>
                <a:ea typeface="ＭＳ Ｐゴシック" charset="0"/>
                <a:sym typeface="Arial" charset="0"/>
              </a:defRPr>
            </a:lvl4pPr>
            <a:lvl5pPr marL="2057400" indent="-228600">
              <a:defRPr sz="1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9pPr>
          </a:lstStyle>
          <a:p>
            <a:pPr algn="l">
              <a:buSzTx/>
            </a:pPr>
            <a:fld id="{990482FB-114E-8B4F-B933-678EDA443C2F}" type="slidenum">
              <a:rPr lang="en-US" sz="1200">
                <a:solidFill>
                  <a:schemeClr val="tx1"/>
                </a:solidFill>
                <a:latin typeface="Calibri" charset="0"/>
              </a:rPr>
              <a:pPr algn="l">
                <a:buSzTx/>
              </a:pPr>
              <a:t>26</a:t>
            </a:fld>
            <a:endParaRPr lang="en-US" sz="1200">
              <a:solidFill>
                <a:schemeClr val="tx1"/>
              </a:solidFill>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a:ln>
            <a:miter lim="800000"/>
            <a:headEnd/>
            <a:tailEnd/>
          </a:ln>
        </p:spPr>
      </p:sp>
      <p:sp>
        <p:nvSpPr>
          <p:cNvPr id="37890"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363"/>
              </a:spcBef>
            </a:pPr>
            <a:r>
              <a:rPr lang="en-US">
                <a:solidFill>
                  <a:srgbClr val="000000"/>
                </a:solidFill>
                <a:latin typeface="Calibri" charset="0"/>
                <a:cs typeface="Calibri" charset="0"/>
                <a:sym typeface="Calibri" charset="0"/>
              </a:rPr>
              <a:t>1 min.</a:t>
            </a:r>
          </a:p>
          <a:p>
            <a:pPr eaLnBrk="1" hangingPunct="1">
              <a:spcBef>
                <a:spcPts val="363"/>
              </a:spcBef>
            </a:pPr>
            <a:endParaRPr lang="en-US">
              <a:solidFill>
                <a:srgbClr val="000000"/>
              </a:solidFill>
              <a:latin typeface="Calibri" charset="0"/>
              <a:cs typeface="Calibri" charset="0"/>
              <a:sym typeface="Calibri" charset="0"/>
            </a:endParaRPr>
          </a:p>
          <a:p>
            <a:pPr eaLnBrk="1" hangingPunct="1">
              <a:spcBef>
                <a:spcPts val="363"/>
              </a:spcBef>
            </a:pPr>
            <a:r>
              <a:rPr lang="en-US">
                <a:solidFill>
                  <a:srgbClr val="000000"/>
                </a:solidFill>
                <a:latin typeface="Calibri" charset="0"/>
                <a:cs typeface="Calibri" charset="0"/>
                <a:sym typeface="Calibri" charset="0"/>
              </a:rPr>
              <a:t>Share with participants that we always select the mentor text based on Part II ELD standards. </a:t>
            </a:r>
          </a:p>
          <a:p>
            <a:pPr eaLnBrk="1" hangingPunct="1">
              <a:spcBef>
                <a:spcPts val="363"/>
              </a:spcBef>
            </a:pPr>
            <a:r>
              <a:rPr lang="en-US">
                <a:solidFill>
                  <a:srgbClr val="000000"/>
                </a:solidFill>
                <a:latin typeface="Calibri" charset="0"/>
                <a:cs typeface="Calibri" charset="0"/>
                <a:sym typeface="Calibri" charset="0"/>
              </a:rPr>
              <a:t>We are going to model analyzing Part II.</a:t>
            </a:r>
          </a:p>
          <a:p>
            <a:pPr eaLnBrk="1" hangingPunct="1">
              <a:spcBef>
                <a:spcPts val="363"/>
              </a:spcBef>
            </a:pPr>
            <a:endParaRPr lang="en-US">
              <a:solidFill>
                <a:srgbClr val="000000"/>
              </a:solidFill>
              <a:latin typeface="Calibri" charset="0"/>
              <a:cs typeface="Calibri" charset="0"/>
              <a:sym typeface="Calibri" charset="0"/>
            </a:endParaRPr>
          </a:p>
          <a:p>
            <a:pPr eaLnBrk="1" hangingPunct="1">
              <a:spcBef>
                <a:spcPts val="363"/>
              </a:spcBef>
            </a:pPr>
            <a:r>
              <a:rPr lang="en-US">
                <a:solidFill>
                  <a:srgbClr val="000000"/>
                </a:solidFill>
                <a:latin typeface="Calibri" charset="0"/>
                <a:cs typeface="Calibri" charset="0"/>
                <a:sym typeface="Calibri" charset="0"/>
              </a:rPr>
              <a:t>Click: </a:t>
            </a:r>
          </a:p>
          <a:p>
            <a:pPr eaLnBrk="1" hangingPunct="1">
              <a:spcBef>
                <a:spcPts val="363"/>
              </a:spcBef>
            </a:pPr>
            <a:r>
              <a:rPr lang="en-US">
                <a:solidFill>
                  <a:srgbClr val="000000"/>
                </a:solidFill>
                <a:latin typeface="Calibri" charset="0"/>
                <a:cs typeface="Calibri" charset="0"/>
                <a:sym typeface="Calibri" charset="0"/>
              </a:rPr>
              <a:t>The red box will help to focus on the strand</a:t>
            </a:r>
          </a:p>
          <a:p>
            <a:pPr eaLnBrk="1" hangingPunct="1">
              <a:spcBef>
                <a:spcPts val="363"/>
              </a:spcBef>
            </a:pPr>
            <a:endParaRPr lang="en-US">
              <a:solidFill>
                <a:srgbClr val="000000"/>
              </a:solidFill>
              <a:latin typeface="Calibri" charset="0"/>
              <a:cs typeface="Calibri" charset="0"/>
              <a:sym typeface="Calibri" charset="0"/>
            </a:endParaRPr>
          </a:p>
        </p:txBody>
      </p:sp>
      <p:sp>
        <p:nvSpPr>
          <p:cNvPr id="37891"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charset="0"/>
                <a:ea typeface="ＭＳ Ｐゴシック" charset="0"/>
                <a:cs typeface="ＭＳ Ｐゴシック" charset="0"/>
                <a:sym typeface="Arial" charset="0"/>
              </a:defRPr>
            </a:lvl1pPr>
            <a:lvl2pPr marL="742950" indent="-285750">
              <a:defRPr sz="1400">
                <a:solidFill>
                  <a:srgbClr val="000000"/>
                </a:solidFill>
                <a:latin typeface="Arial" charset="0"/>
                <a:ea typeface="ＭＳ Ｐゴシック" charset="0"/>
                <a:sym typeface="Arial" charset="0"/>
              </a:defRPr>
            </a:lvl2pPr>
            <a:lvl3pPr marL="1143000" indent="-228600">
              <a:defRPr sz="1400">
                <a:solidFill>
                  <a:srgbClr val="000000"/>
                </a:solidFill>
                <a:latin typeface="Arial" charset="0"/>
                <a:ea typeface="ＭＳ Ｐゴシック" charset="0"/>
                <a:sym typeface="Arial" charset="0"/>
              </a:defRPr>
            </a:lvl3pPr>
            <a:lvl4pPr marL="1600200" indent="-228600">
              <a:defRPr sz="1400">
                <a:solidFill>
                  <a:srgbClr val="000000"/>
                </a:solidFill>
                <a:latin typeface="Arial" charset="0"/>
                <a:ea typeface="ＭＳ Ｐゴシック" charset="0"/>
                <a:sym typeface="Arial" charset="0"/>
              </a:defRPr>
            </a:lvl4pPr>
            <a:lvl5pPr marL="2057400" indent="-228600">
              <a:defRPr sz="1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9pPr>
          </a:lstStyle>
          <a:p>
            <a:pPr algn="l">
              <a:buSzTx/>
            </a:pPr>
            <a:fld id="{91A1959E-B90C-A54A-A2F4-3DF742A586BD}" type="slidenum">
              <a:rPr lang="en-US">
                <a:latin typeface="Century Gothic" charset="0"/>
              </a:rPr>
              <a:pPr algn="l">
                <a:buSzTx/>
              </a:pPr>
              <a:t>27</a:t>
            </a:fld>
            <a:endParaRPr lang="en-US">
              <a:latin typeface="Century Gothic"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a:ln>
            <a:miter lim="800000"/>
            <a:headEnd/>
            <a:tailEnd/>
          </a:ln>
        </p:spPr>
      </p:sp>
      <p:sp>
        <p:nvSpPr>
          <p:cNvPr id="39938"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363"/>
              </a:spcBef>
            </a:pPr>
            <a:r>
              <a:rPr lang="en-US">
                <a:solidFill>
                  <a:srgbClr val="000000"/>
                </a:solidFill>
                <a:latin typeface="Calibri" charset="0"/>
                <a:cs typeface="Calibri" charset="0"/>
                <a:sym typeface="Calibri" charset="0"/>
              </a:rPr>
              <a:t> 1 minute</a:t>
            </a:r>
          </a:p>
          <a:p>
            <a:pPr eaLnBrk="1" hangingPunct="1">
              <a:spcBef>
                <a:spcPts val="363"/>
              </a:spcBef>
            </a:pPr>
            <a:endParaRPr lang="en-US">
              <a:solidFill>
                <a:srgbClr val="000000"/>
              </a:solidFill>
              <a:latin typeface="Calibri" charset="0"/>
              <a:cs typeface="Calibri" charset="0"/>
              <a:sym typeface="Calibri" charset="0"/>
            </a:endParaRPr>
          </a:p>
          <a:p>
            <a:pPr eaLnBrk="1" hangingPunct="1">
              <a:spcBef>
                <a:spcPts val="363"/>
              </a:spcBef>
            </a:pPr>
            <a:r>
              <a:rPr lang="en-US">
                <a:solidFill>
                  <a:srgbClr val="000000"/>
                </a:solidFill>
                <a:latin typeface="Calibri" charset="0"/>
                <a:cs typeface="Calibri" charset="0"/>
                <a:sym typeface="Calibri" charset="0"/>
              </a:rPr>
              <a:t>Purpose: Focus on the Standard and the language of the standard at the expanding level.</a:t>
            </a:r>
          </a:p>
          <a:p>
            <a:pPr eaLnBrk="1" hangingPunct="1">
              <a:spcBef>
                <a:spcPts val="363"/>
              </a:spcBef>
            </a:pPr>
            <a:endParaRPr lang="en-US">
              <a:solidFill>
                <a:srgbClr val="000000"/>
              </a:solidFill>
              <a:latin typeface="Calibri" charset="0"/>
              <a:cs typeface="Calibri" charset="0"/>
              <a:sym typeface="Calibri" charset="0"/>
            </a:endParaRPr>
          </a:p>
          <a:p>
            <a:pPr eaLnBrk="1" hangingPunct="1">
              <a:spcBef>
                <a:spcPts val="363"/>
              </a:spcBef>
            </a:pPr>
            <a:r>
              <a:rPr lang="en-US">
                <a:solidFill>
                  <a:srgbClr val="000000"/>
                </a:solidFill>
                <a:latin typeface="Calibri" charset="0"/>
                <a:cs typeface="Calibri" charset="0"/>
                <a:sym typeface="Calibri" charset="0"/>
              </a:rPr>
              <a:t>Click </a:t>
            </a:r>
          </a:p>
          <a:p>
            <a:pPr eaLnBrk="1" hangingPunct="1">
              <a:spcBef>
                <a:spcPts val="363"/>
              </a:spcBef>
            </a:pPr>
            <a:endParaRPr lang="en-US">
              <a:solidFill>
                <a:srgbClr val="000000"/>
              </a:solidFill>
              <a:latin typeface="Calibri" charset="0"/>
              <a:cs typeface="Calibri" charset="0"/>
              <a:sym typeface="Calibri" charset="0"/>
            </a:endParaRPr>
          </a:p>
          <a:p>
            <a:pPr eaLnBrk="1" hangingPunct="1">
              <a:spcBef>
                <a:spcPts val="363"/>
              </a:spcBef>
            </a:pPr>
            <a:r>
              <a:rPr lang="en-US">
                <a:solidFill>
                  <a:srgbClr val="000000"/>
                </a:solidFill>
                <a:latin typeface="Calibri" charset="0"/>
                <a:cs typeface="Calibri" charset="0"/>
                <a:sym typeface="Calibri" charset="0"/>
              </a:rPr>
              <a:t>Box will show the standard.</a:t>
            </a:r>
          </a:p>
          <a:p>
            <a:pPr eaLnBrk="1" hangingPunct="1">
              <a:spcBef>
                <a:spcPts val="363"/>
              </a:spcBef>
            </a:pPr>
            <a:r>
              <a:rPr lang="en-US">
                <a:solidFill>
                  <a:srgbClr val="000000"/>
                </a:solidFill>
                <a:latin typeface="Calibri" charset="0"/>
                <a:cs typeface="Calibri" charset="0"/>
                <a:sym typeface="Calibri" charset="0"/>
              </a:rPr>
              <a:t>Read the standard.</a:t>
            </a:r>
          </a:p>
          <a:p>
            <a:pPr eaLnBrk="1" hangingPunct="1">
              <a:spcBef>
                <a:spcPct val="0"/>
              </a:spcBef>
            </a:pPr>
            <a:r>
              <a:rPr lang="en-US">
                <a:solidFill>
                  <a:srgbClr val="000000"/>
                </a:solidFill>
                <a:latin typeface="Calibri" charset="0"/>
                <a:cs typeface="Calibri" charset="0"/>
                <a:sym typeface="Calibri" charset="0"/>
              </a:rPr>
              <a:t>There are 3 proficiency levels in the new CA ELD Standards. </a:t>
            </a:r>
          </a:p>
          <a:p>
            <a:pPr eaLnBrk="1" hangingPunct="1">
              <a:spcBef>
                <a:spcPct val="0"/>
              </a:spcBef>
            </a:pPr>
            <a:r>
              <a:rPr lang="en-US">
                <a:solidFill>
                  <a:srgbClr val="000000"/>
                </a:solidFill>
                <a:latin typeface="Calibri" charset="0"/>
                <a:cs typeface="Calibri" charset="0"/>
                <a:sym typeface="Calibri" charset="0"/>
              </a:rPr>
              <a:t>Analyze the grade specific standard for the structure (what) and purpose (why). </a:t>
            </a:r>
          </a:p>
          <a:p>
            <a:pPr eaLnBrk="1" hangingPunct="1">
              <a:spcBef>
                <a:spcPct val="0"/>
              </a:spcBef>
            </a:pPr>
            <a:r>
              <a:rPr lang="en-US">
                <a:solidFill>
                  <a:srgbClr val="000000"/>
                </a:solidFill>
                <a:latin typeface="Calibri" charset="0"/>
                <a:cs typeface="Calibri" charset="0"/>
                <a:sym typeface="Calibri" charset="0"/>
              </a:rPr>
              <a:t>For this activity you will focus  at the expanding level only.</a:t>
            </a:r>
          </a:p>
          <a:p>
            <a:pPr eaLnBrk="1" hangingPunct="1">
              <a:spcBef>
                <a:spcPts val="363"/>
              </a:spcBef>
            </a:pPr>
            <a:endParaRPr lang="en-US">
              <a:solidFill>
                <a:srgbClr val="000000"/>
              </a:solidFill>
              <a:latin typeface="Calibri" charset="0"/>
              <a:cs typeface="Calibri" charset="0"/>
              <a:sym typeface="Calibri" charset="0"/>
            </a:endParaRPr>
          </a:p>
        </p:txBody>
      </p:sp>
      <p:sp>
        <p:nvSpPr>
          <p:cNvPr id="39939"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charset="0"/>
                <a:ea typeface="ＭＳ Ｐゴシック" charset="0"/>
                <a:cs typeface="ＭＳ Ｐゴシック" charset="0"/>
                <a:sym typeface="Arial" charset="0"/>
              </a:defRPr>
            </a:lvl1pPr>
            <a:lvl2pPr marL="742950" indent="-285750">
              <a:defRPr sz="1400">
                <a:solidFill>
                  <a:srgbClr val="000000"/>
                </a:solidFill>
                <a:latin typeface="Arial" charset="0"/>
                <a:ea typeface="ＭＳ Ｐゴシック" charset="0"/>
                <a:sym typeface="Arial" charset="0"/>
              </a:defRPr>
            </a:lvl2pPr>
            <a:lvl3pPr marL="1143000" indent="-228600">
              <a:defRPr sz="1400">
                <a:solidFill>
                  <a:srgbClr val="000000"/>
                </a:solidFill>
                <a:latin typeface="Arial" charset="0"/>
                <a:ea typeface="ＭＳ Ｐゴシック" charset="0"/>
                <a:sym typeface="Arial" charset="0"/>
              </a:defRPr>
            </a:lvl3pPr>
            <a:lvl4pPr marL="1600200" indent="-228600">
              <a:defRPr sz="1400">
                <a:solidFill>
                  <a:srgbClr val="000000"/>
                </a:solidFill>
                <a:latin typeface="Arial" charset="0"/>
                <a:ea typeface="ＭＳ Ｐゴシック" charset="0"/>
                <a:sym typeface="Arial" charset="0"/>
              </a:defRPr>
            </a:lvl4pPr>
            <a:lvl5pPr marL="2057400" indent="-228600">
              <a:defRPr sz="1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9pPr>
          </a:lstStyle>
          <a:p>
            <a:pPr algn="l">
              <a:buSzTx/>
            </a:pPr>
            <a:fld id="{95169ADE-E89E-3042-92B3-AAD265E3F545}" type="slidenum">
              <a:rPr lang="en-US">
                <a:latin typeface="Century Gothic" charset="0"/>
              </a:rPr>
              <a:pPr algn="l">
                <a:buSzTx/>
              </a:pPr>
              <a:t>28</a:t>
            </a:fld>
            <a:endParaRPr lang="en-US">
              <a:latin typeface="Century Gothic"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noTextEdit="1"/>
          </p:cNvSpPr>
          <p:nvPr>
            <p:ph type="sldImg"/>
          </p:nvPr>
        </p:nvSpPr>
        <p:spPr>
          <a:ln>
            <a:miter lim="800000"/>
            <a:headEnd/>
            <a:tailEnd/>
          </a:ln>
        </p:spPr>
      </p:sp>
      <p:sp>
        <p:nvSpPr>
          <p:cNvPr id="41986"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363"/>
              </a:spcBef>
            </a:pPr>
            <a:r>
              <a:rPr lang="en-US">
                <a:solidFill>
                  <a:srgbClr val="000000"/>
                </a:solidFill>
                <a:latin typeface="Calibri" charset="0"/>
                <a:cs typeface="Calibri" charset="0"/>
                <a:sym typeface="Calibri" charset="0"/>
              </a:rPr>
              <a:t>1  minute</a:t>
            </a:r>
          </a:p>
          <a:p>
            <a:pPr eaLnBrk="1" hangingPunct="1">
              <a:spcBef>
                <a:spcPts val="363"/>
              </a:spcBef>
            </a:pPr>
            <a:endParaRPr lang="en-US">
              <a:solidFill>
                <a:srgbClr val="000000"/>
              </a:solidFill>
              <a:latin typeface="Calibri" charset="0"/>
              <a:cs typeface="Calibri" charset="0"/>
              <a:sym typeface="Calibri" charset="0"/>
            </a:endParaRPr>
          </a:p>
          <a:p>
            <a:pPr eaLnBrk="1" hangingPunct="1">
              <a:spcBef>
                <a:spcPts val="363"/>
              </a:spcBef>
            </a:pPr>
            <a:r>
              <a:rPr lang="en-US">
                <a:solidFill>
                  <a:srgbClr val="000000"/>
                </a:solidFill>
                <a:latin typeface="Calibri" charset="0"/>
                <a:cs typeface="Calibri" charset="0"/>
                <a:sym typeface="Calibri" charset="0"/>
              </a:rPr>
              <a:t>Purpose: Focus on the standard and the language of the standard at the expanding level.</a:t>
            </a:r>
          </a:p>
          <a:p>
            <a:pPr eaLnBrk="1" hangingPunct="1">
              <a:spcBef>
                <a:spcPts val="363"/>
              </a:spcBef>
            </a:pPr>
            <a:endParaRPr lang="en-US">
              <a:solidFill>
                <a:srgbClr val="000000"/>
              </a:solidFill>
              <a:latin typeface="Calibri" charset="0"/>
              <a:cs typeface="Calibri" charset="0"/>
              <a:sym typeface="Calibri" charset="0"/>
            </a:endParaRPr>
          </a:p>
          <a:p>
            <a:pPr eaLnBrk="1" hangingPunct="1">
              <a:spcBef>
                <a:spcPts val="363"/>
              </a:spcBef>
            </a:pPr>
            <a:r>
              <a:rPr lang="en-US">
                <a:solidFill>
                  <a:srgbClr val="000000"/>
                </a:solidFill>
                <a:latin typeface="Calibri" charset="0"/>
                <a:cs typeface="Calibri" charset="0"/>
                <a:sym typeface="Calibri" charset="0"/>
              </a:rPr>
              <a:t>Click</a:t>
            </a:r>
          </a:p>
          <a:p>
            <a:pPr eaLnBrk="1" hangingPunct="1">
              <a:spcBef>
                <a:spcPts val="363"/>
              </a:spcBef>
            </a:pPr>
            <a:r>
              <a:rPr lang="en-US">
                <a:solidFill>
                  <a:srgbClr val="000000"/>
                </a:solidFill>
                <a:latin typeface="Calibri" charset="0"/>
                <a:cs typeface="Calibri" charset="0"/>
                <a:sym typeface="Calibri" charset="0"/>
              </a:rPr>
              <a:t>The structure (what) and purpose (why) of the standard is underlined.</a:t>
            </a:r>
          </a:p>
          <a:p>
            <a:pPr eaLnBrk="1" hangingPunct="1">
              <a:spcBef>
                <a:spcPts val="363"/>
              </a:spcBef>
            </a:pPr>
            <a:endParaRPr lang="en-US">
              <a:solidFill>
                <a:srgbClr val="000000"/>
              </a:solidFill>
              <a:latin typeface="Calibri" charset="0"/>
              <a:cs typeface="Calibri" charset="0"/>
              <a:sym typeface="Calibri" charset="0"/>
            </a:endParaRPr>
          </a:p>
        </p:txBody>
      </p:sp>
      <p:sp>
        <p:nvSpPr>
          <p:cNvPr id="41987"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charset="0"/>
                <a:ea typeface="ＭＳ Ｐゴシック" charset="0"/>
                <a:cs typeface="ＭＳ Ｐゴシック" charset="0"/>
                <a:sym typeface="Arial" charset="0"/>
              </a:defRPr>
            </a:lvl1pPr>
            <a:lvl2pPr marL="742950" indent="-285750">
              <a:defRPr sz="1400">
                <a:solidFill>
                  <a:srgbClr val="000000"/>
                </a:solidFill>
                <a:latin typeface="Arial" charset="0"/>
                <a:ea typeface="ＭＳ Ｐゴシック" charset="0"/>
                <a:sym typeface="Arial" charset="0"/>
              </a:defRPr>
            </a:lvl2pPr>
            <a:lvl3pPr marL="1143000" indent="-228600">
              <a:defRPr sz="1400">
                <a:solidFill>
                  <a:srgbClr val="000000"/>
                </a:solidFill>
                <a:latin typeface="Arial" charset="0"/>
                <a:ea typeface="ＭＳ Ｐゴシック" charset="0"/>
                <a:sym typeface="Arial" charset="0"/>
              </a:defRPr>
            </a:lvl3pPr>
            <a:lvl4pPr marL="1600200" indent="-228600">
              <a:defRPr sz="1400">
                <a:solidFill>
                  <a:srgbClr val="000000"/>
                </a:solidFill>
                <a:latin typeface="Arial" charset="0"/>
                <a:ea typeface="ＭＳ Ｐゴシック" charset="0"/>
                <a:sym typeface="Arial" charset="0"/>
              </a:defRPr>
            </a:lvl4pPr>
            <a:lvl5pPr marL="2057400" indent="-228600">
              <a:defRPr sz="1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9pPr>
          </a:lstStyle>
          <a:p>
            <a:pPr algn="l">
              <a:buSzTx/>
            </a:pPr>
            <a:fld id="{894623F8-ECBA-AA4F-836B-84383B4D5F5C}" type="slidenum">
              <a:rPr lang="en-US">
                <a:latin typeface="Century Gothic" charset="0"/>
              </a:rPr>
              <a:pPr algn="l">
                <a:buSzTx/>
              </a:pPr>
              <a:t>29</a:t>
            </a:fld>
            <a:endParaRPr lang="en-US">
              <a:latin typeface="Century Gothic"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a:ln>
            <a:miter lim="800000"/>
            <a:headEnd/>
            <a:tailEnd/>
          </a:ln>
        </p:spPr>
      </p:sp>
      <p:sp>
        <p:nvSpPr>
          <p:cNvPr id="44034"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solidFill>
                  <a:srgbClr val="000000"/>
                </a:solidFill>
                <a:latin typeface="Calibri" charset="0"/>
                <a:cs typeface="Calibri" charset="0"/>
                <a:sym typeface="Calibri" charset="0"/>
              </a:rPr>
              <a:t>1 min.</a:t>
            </a:r>
          </a:p>
          <a:p>
            <a:pPr eaLnBrk="1" hangingPunct="1">
              <a:spcBef>
                <a:spcPct val="0"/>
              </a:spcBef>
            </a:pPr>
            <a:endParaRPr lang="en-US">
              <a:solidFill>
                <a:srgbClr val="000000"/>
              </a:solidFill>
              <a:latin typeface="Calibri" charset="0"/>
              <a:cs typeface="Calibri" charset="0"/>
              <a:sym typeface="Calibri" charset="0"/>
            </a:endParaRPr>
          </a:p>
          <a:p>
            <a:pPr eaLnBrk="1" hangingPunct="1">
              <a:spcBef>
                <a:spcPct val="0"/>
              </a:spcBef>
            </a:pPr>
            <a:r>
              <a:rPr lang="en-US">
                <a:solidFill>
                  <a:srgbClr val="000000"/>
                </a:solidFill>
                <a:latin typeface="Calibri" charset="0"/>
                <a:cs typeface="Calibri" charset="0"/>
                <a:sym typeface="Calibri" charset="0"/>
              </a:rPr>
              <a:t>Both the structure (what) and the purpose (why) for each standard should be clearly stated in the focus question and be considered when analyzing a mentor text.</a:t>
            </a:r>
          </a:p>
          <a:p>
            <a:pPr eaLnBrk="1" hangingPunct="1">
              <a:spcBef>
                <a:spcPct val="0"/>
              </a:spcBef>
            </a:pPr>
            <a:endParaRPr lang="en-US">
              <a:solidFill>
                <a:srgbClr val="000000"/>
              </a:solidFill>
              <a:latin typeface="Calibri" charset="0"/>
              <a:cs typeface="Calibri" charset="0"/>
              <a:sym typeface="Calibri" charset="0"/>
            </a:endParaRPr>
          </a:p>
        </p:txBody>
      </p:sp>
      <p:sp>
        <p:nvSpPr>
          <p:cNvPr id="44035"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charset="0"/>
                <a:ea typeface="ＭＳ Ｐゴシック" charset="0"/>
                <a:cs typeface="ＭＳ Ｐゴシック" charset="0"/>
                <a:sym typeface="Arial" charset="0"/>
              </a:defRPr>
            </a:lvl1pPr>
            <a:lvl2pPr marL="742950" indent="-285750">
              <a:defRPr sz="1400">
                <a:solidFill>
                  <a:srgbClr val="000000"/>
                </a:solidFill>
                <a:latin typeface="Arial" charset="0"/>
                <a:ea typeface="ＭＳ Ｐゴシック" charset="0"/>
                <a:sym typeface="Arial" charset="0"/>
              </a:defRPr>
            </a:lvl2pPr>
            <a:lvl3pPr marL="1143000" indent="-228600">
              <a:defRPr sz="1400">
                <a:solidFill>
                  <a:srgbClr val="000000"/>
                </a:solidFill>
                <a:latin typeface="Arial" charset="0"/>
                <a:ea typeface="ＭＳ Ｐゴシック" charset="0"/>
                <a:sym typeface="Arial" charset="0"/>
              </a:defRPr>
            </a:lvl3pPr>
            <a:lvl4pPr marL="1600200" indent="-228600">
              <a:defRPr sz="1400">
                <a:solidFill>
                  <a:srgbClr val="000000"/>
                </a:solidFill>
                <a:latin typeface="Arial" charset="0"/>
                <a:ea typeface="ＭＳ Ｐゴシック" charset="0"/>
                <a:sym typeface="Arial" charset="0"/>
              </a:defRPr>
            </a:lvl4pPr>
            <a:lvl5pPr marL="2057400" indent="-228600">
              <a:defRPr sz="1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9pPr>
          </a:lstStyle>
          <a:p>
            <a:pPr algn="l">
              <a:buSzTx/>
            </a:pPr>
            <a:fld id="{4F8B9772-D458-0040-95B3-027416AF114E}" type="slidenum">
              <a:rPr lang="en-US" sz="1200">
                <a:solidFill>
                  <a:schemeClr val="tx1"/>
                </a:solidFill>
                <a:latin typeface="Calibri" charset="0"/>
              </a:rPr>
              <a:pPr algn="l">
                <a:buSzTx/>
              </a:pPr>
              <a:t>30</a:t>
            </a:fld>
            <a:endParaRPr lang="en-US" sz="1200">
              <a:solidFill>
                <a:schemeClr val="tx1"/>
              </a:solidFill>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E72773-6FE3-E04F-9D9C-1CCDC7F70122}" type="slidenum">
              <a:rPr lang="en-US" smtClean="0"/>
              <a:t>12</a:t>
            </a:fld>
            <a:endParaRPr lang="en-US"/>
          </a:p>
        </p:txBody>
      </p:sp>
    </p:spTree>
    <p:extLst>
      <p:ext uri="{BB962C8B-B14F-4D97-AF65-F5344CB8AC3E}">
        <p14:creationId xmlns:p14="http://schemas.microsoft.com/office/powerpoint/2010/main" val="9222162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a:p>
            <a:pPr eaLnBrk="1" hangingPunct="1">
              <a:spcBef>
                <a:spcPct val="0"/>
              </a:spcBef>
            </a:pPr>
            <a:endParaRPr lang="en-US" dirty="0">
              <a:latin typeface="Calibri" charset="0"/>
            </a:endParaRPr>
          </a:p>
        </p:txBody>
      </p:sp>
      <p:sp>
        <p:nvSpPr>
          <p:cNvPr id="225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E2E36B26-7905-154E-9024-2B42F096EED5}" type="slidenum">
              <a:rPr lang="en-US" sz="1200"/>
              <a:pPr eaLnBrk="1" fontAlgn="base" hangingPunct="1">
                <a:spcBef>
                  <a:spcPct val="0"/>
                </a:spcBef>
                <a:spcAft>
                  <a:spcPct val="0"/>
                </a:spcAft>
              </a:pPr>
              <a:t>31</a:t>
            </a:fld>
            <a:endParaRPr lang="en-US" sz="1200"/>
          </a:p>
        </p:txBody>
      </p:sp>
    </p:spTree>
    <p:extLst>
      <p:ext uri="{BB962C8B-B14F-4D97-AF65-F5344CB8AC3E}">
        <p14:creationId xmlns:p14="http://schemas.microsoft.com/office/powerpoint/2010/main" val="20663250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5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a:p>
            <a:pPr eaLnBrk="1" hangingPunct="1">
              <a:spcBef>
                <a:spcPct val="0"/>
              </a:spcBef>
            </a:pPr>
            <a:endParaRPr lang="en-US" dirty="0">
              <a:latin typeface="Calibri" charset="0"/>
            </a:endParaRPr>
          </a:p>
        </p:txBody>
      </p:sp>
      <p:sp>
        <p:nvSpPr>
          <p:cNvPr id="245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094D77F8-57EA-054A-939D-30228D69577D}" type="slidenum">
              <a:rPr lang="en-US" sz="1200"/>
              <a:pPr eaLnBrk="1" fontAlgn="base" hangingPunct="1">
                <a:spcBef>
                  <a:spcPct val="0"/>
                </a:spcBef>
                <a:spcAft>
                  <a:spcPct val="0"/>
                </a:spcAft>
              </a:pPr>
              <a:t>32</a:t>
            </a:fld>
            <a:endParaRPr lang="en-US" sz="1200"/>
          </a:p>
        </p:txBody>
      </p:sp>
    </p:spTree>
    <p:extLst>
      <p:ext uri="{BB962C8B-B14F-4D97-AF65-F5344CB8AC3E}">
        <p14:creationId xmlns:p14="http://schemas.microsoft.com/office/powerpoint/2010/main" val="17678664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a:ln>
            <a:headEnd/>
            <a:tailEnd/>
          </a:ln>
        </p:spPr>
      </p:sp>
      <p:sp>
        <p:nvSpPr>
          <p:cNvPr id="50178"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solidFill>
                  <a:srgbClr val="000000"/>
                </a:solidFill>
                <a:latin typeface="Century Gothic" charset="0"/>
                <a:cs typeface="Calibri" charset="0"/>
                <a:sym typeface="Calibri" charset="0"/>
              </a:rPr>
              <a:t>3 mins</a:t>
            </a:r>
          </a:p>
          <a:p>
            <a:pPr eaLnBrk="1" hangingPunct="1">
              <a:spcBef>
                <a:spcPct val="0"/>
              </a:spcBef>
            </a:pPr>
            <a:endParaRPr lang="en-US" b="1">
              <a:solidFill>
                <a:srgbClr val="000000"/>
              </a:solidFill>
              <a:latin typeface="Century Gothic" charset="0"/>
              <a:cs typeface="Calibri" charset="0"/>
              <a:sym typeface="Calibri" charset="0"/>
            </a:endParaRPr>
          </a:p>
          <a:p>
            <a:pPr eaLnBrk="1" hangingPunct="1">
              <a:spcBef>
                <a:spcPct val="0"/>
              </a:spcBef>
            </a:pPr>
            <a:r>
              <a:rPr lang="en-US" b="1">
                <a:solidFill>
                  <a:srgbClr val="000000"/>
                </a:solidFill>
                <a:latin typeface="Century Gothic" charset="0"/>
                <a:cs typeface="Calibri" charset="0"/>
                <a:sym typeface="Calibri" charset="0"/>
              </a:rPr>
              <a:t>How: </a:t>
            </a:r>
            <a:r>
              <a:rPr lang="en-US">
                <a:solidFill>
                  <a:srgbClr val="000000"/>
                </a:solidFill>
                <a:latin typeface="Century Gothic" charset="0"/>
                <a:cs typeface="Calibri" charset="0"/>
                <a:sym typeface="Calibri" charset="0"/>
              </a:rPr>
              <a:t>Ask participants to think back to their analysis of Part II ELD Standards.  </a:t>
            </a:r>
          </a:p>
          <a:p>
            <a:pPr eaLnBrk="1" hangingPunct="1">
              <a:spcBef>
                <a:spcPct val="0"/>
              </a:spcBef>
            </a:pPr>
            <a:r>
              <a:rPr lang="en-US">
                <a:solidFill>
                  <a:srgbClr val="000000"/>
                </a:solidFill>
                <a:latin typeface="Century Gothic" charset="0"/>
                <a:cs typeface="Calibri" charset="0"/>
                <a:sym typeface="Calibri" charset="0"/>
              </a:rPr>
              <a:t>The guiding questions should be methodically tight to the ELD Standard addressing</a:t>
            </a:r>
            <a:r>
              <a:rPr lang="en-US" b="1">
                <a:solidFill>
                  <a:srgbClr val="000000"/>
                </a:solidFill>
                <a:latin typeface="Century Gothic" charset="0"/>
                <a:cs typeface="Calibri" charset="0"/>
                <a:sym typeface="Calibri" charset="0"/>
              </a:rPr>
              <a:t> both </a:t>
            </a:r>
            <a:r>
              <a:rPr lang="en-US">
                <a:solidFill>
                  <a:srgbClr val="000000"/>
                </a:solidFill>
                <a:latin typeface="Century Gothic" charset="0"/>
                <a:cs typeface="Calibri" charset="0"/>
                <a:sym typeface="Calibri" charset="0"/>
              </a:rPr>
              <a:t>the grammatical </a:t>
            </a:r>
            <a:r>
              <a:rPr lang="en-US" b="1">
                <a:solidFill>
                  <a:srgbClr val="000000"/>
                </a:solidFill>
                <a:latin typeface="Century Gothic" charset="0"/>
                <a:cs typeface="Calibri" charset="0"/>
                <a:sym typeface="Calibri" charset="0"/>
              </a:rPr>
              <a:t>structure</a:t>
            </a:r>
            <a:r>
              <a:rPr lang="en-US">
                <a:solidFill>
                  <a:srgbClr val="000000"/>
                </a:solidFill>
                <a:latin typeface="Century Gothic" charset="0"/>
                <a:cs typeface="Calibri" charset="0"/>
                <a:sym typeface="Calibri" charset="0"/>
              </a:rPr>
              <a:t> (what) and the </a:t>
            </a:r>
            <a:r>
              <a:rPr lang="en-US" b="1">
                <a:solidFill>
                  <a:srgbClr val="000000"/>
                </a:solidFill>
                <a:latin typeface="Century Gothic" charset="0"/>
                <a:cs typeface="Calibri" charset="0"/>
                <a:sym typeface="Calibri" charset="0"/>
              </a:rPr>
              <a:t>purpose</a:t>
            </a:r>
            <a:r>
              <a:rPr lang="en-US">
                <a:solidFill>
                  <a:srgbClr val="000000"/>
                </a:solidFill>
                <a:latin typeface="Century Gothic" charset="0"/>
                <a:cs typeface="Calibri" charset="0"/>
                <a:sym typeface="Calibri" charset="0"/>
              </a:rPr>
              <a:t> for using that specific linguistic feature(why).</a:t>
            </a:r>
          </a:p>
          <a:p>
            <a:pPr eaLnBrk="1" hangingPunct="1">
              <a:spcBef>
                <a:spcPct val="0"/>
              </a:spcBef>
            </a:pPr>
            <a:r>
              <a:rPr lang="en-US">
                <a:solidFill>
                  <a:srgbClr val="000000"/>
                </a:solidFill>
                <a:latin typeface="Century Gothic" charset="0"/>
                <a:cs typeface="Calibri" charset="0"/>
                <a:sym typeface="Calibri" charset="0"/>
              </a:rPr>
              <a:t>The guiding questions should be systematic and address all sentences in the selected mentor text.</a:t>
            </a:r>
          </a:p>
          <a:p>
            <a:pPr eaLnBrk="1" hangingPunct="1">
              <a:spcBef>
                <a:spcPct val="0"/>
              </a:spcBef>
            </a:pPr>
            <a:r>
              <a:rPr lang="en-US">
                <a:solidFill>
                  <a:srgbClr val="000000"/>
                </a:solidFill>
                <a:latin typeface="Century Gothic" charset="0"/>
                <a:cs typeface="Calibri" charset="0"/>
                <a:sym typeface="Calibri" charset="0"/>
              </a:rPr>
              <a:t>There should be a question that addresses structure (what) and a question that addresses the purpose (why).</a:t>
            </a:r>
          </a:p>
          <a:p>
            <a:pPr eaLnBrk="1" hangingPunct="1">
              <a:spcBef>
                <a:spcPct val="0"/>
              </a:spcBef>
            </a:pPr>
            <a:endParaRPr lang="en-US" b="1">
              <a:solidFill>
                <a:srgbClr val="000000"/>
              </a:solidFill>
              <a:latin typeface="Century Gothic" charset="0"/>
              <a:cs typeface="Calibri" charset="0"/>
              <a:sym typeface="Calibri" charset="0"/>
            </a:endParaRPr>
          </a:p>
          <a:p>
            <a:pPr eaLnBrk="1" hangingPunct="1">
              <a:spcBef>
                <a:spcPct val="0"/>
              </a:spcBef>
            </a:pPr>
            <a:r>
              <a:rPr lang="en-US" b="1">
                <a:solidFill>
                  <a:srgbClr val="000000"/>
                </a:solidFill>
                <a:latin typeface="Century Gothic" charset="0"/>
                <a:cs typeface="Calibri" charset="0"/>
                <a:sym typeface="Calibri" charset="0"/>
              </a:rPr>
              <a:t>Note</a:t>
            </a:r>
            <a:r>
              <a:rPr lang="en-US">
                <a:solidFill>
                  <a:srgbClr val="000000"/>
                </a:solidFill>
                <a:latin typeface="Century Gothic" charset="0"/>
                <a:cs typeface="Calibri" charset="0"/>
                <a:sym typeface="Calibri" charset="0"/>
              </a:rPr>
              <a:t>:  This does </a:t>
            </a:r>
            <a:r>
              <a:rPr lang="en-US" b="1" u="sng">
                <a:solidFill>
                  <a:srgbClr val="000000"/>
                </a:solidFill>
                <a:latin typeface="Century Gothic" charset="0"/>
                <a:cs typeface="Calibri" charset="0"/>
                <a:sym typeface="Calibri" charset="0"/>
              </a:rPr>
              <a:t>not</a:t>
            </a:r>
            <a:r>
              <a:rPr lang="en-US">
                <a:solidFill>
                  <a:srgbClr val="000000"/>
                </a:solidFill>
                <a:latin typeface="Century Gothic" charset="0"/>
                <a:cs typeface="Calibri" charset="0"/>
                <a:sym typeface="Calibri" charset="0"/>
              </a:rPr>
              <a:t> mean one question begins with the word “what” and one question begins with the word “why.”  The</a:t>
            </a:r>
            <a:r>
              <a:rPr lang="en-US" b="1">
                <a:solidFill>
                  <a:srgbClr val="000000"/>
                </a:solidFill>
                <a:latin typeface="Century Gothic" charset="0"/>
                <a:cs typeface="Calibri" charset="0"/>
                <a:sym typeface="Calibri" charset="0"/>
              </a:rPr>
              <a:t> focus </a:t>
            </a:r>
            <a:r>
              <a:rPr lang="en-US">
                <a:solidFill>
                  <a:srgbClr val="000000"/>
                </a:solidFill>
                <a:latin typeface="Century Gothic" charset="0"/>
                <a:cs typeface="Calibri" charset="0"/>
                <a:sym typeface="Calibri" charset="0"/>
              </a:rPr>
              <a:t>of the question is on what and why.</a:t>
            </a:r>
          </a:p>
          <a:p>
            <a:pPr eaLnBrk="1" hangingPunct="1">
              <a:spcBef>
                <a:spcPct val="0"/>
              </a:spcBef>
            </a:pPr>
            <a:endParaRPr lang="en-US">
              <a:solidFill>
                <a:srgbClr val="000000"/>
              </a:solidFill>
              <a:latin typeface="Century Gothic" charset="0"/>
              <a:cs typeface="Calibri" charset="0"/>
              <a:sym typeface="Calibri" charset="0"/>
            </a:endParaRPr>
          </a:p>
        </p:txBody>
      </p:sp>
      <p:sp>
        <p:nvSpPr>
          <p:cNvPr id="50179"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charset="0"/>
                <a:ea typeface="ＭＳ Ｐゴシック" charset="0"/>
                <a:cs typeface="ＭＳ Ｐゴシック" charset="0"/>
                <a:sym typeface="Arial" charset="0"/>
              </a:defRPr>
            </a:lvl1pPr>
            <a:lvl2pPr marL="742950" indent="-285750">
              <a:defRPr sz="1400">
                <a:solidFill>
                  <a:srgbClr val="000000"/>
                </a:solidFill>
                <a:latin typeface="Arial" charset="0"/>
                <a:ea typeface="ＭＳ Ｐゴシック" charset="0"/>
                <a:sym typeface="Arial" charset="0"/>
              </a:defRPr>
            </a:lvl2pPr>
            <a:lvl3pPr marL="1143000" indent="-228600">
              <a:defRPr sz="1400">
                <a:solidFill>
                  <a:srgbClr val="000000"/>
                </a:solidFill>
                <a:latin typeface="Arial" charset="0"/>
                <a:ea typeface="ＭＳ Ｐゴシック" charset="0"/>
                <a:sym typeface="Arial" charset="0"/>
              </a:defRPr>
            </a:lvl3pPr>
            <a:lvl4pPr marL="1600200" indent="-228600">
              <a:defRPr sz="1400">
                <a:solidFill>
                  <a:srgbClr val="000000"/>
                </a:solidFill>
                <a:latin typeface="Arial" charset="0"/>
                <a:ea typeface="ＭＳ Ｐゴシック" charset="0"/>
                <a:sym typeface="Arial" charset="0"/>
              </a:defRPr>
            </a:lvl4pPr>
            <a:lvl5pPr marL="2057400" indent="-228600">
              <a:defRPr sz="1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9pPr>
          </a:lstStyle>
          <a:p>
            <a:pPr algn="l">
              <a:buSzTx/>
            </a:pPr>
            <a:fld id="{6EE2CE0F-D7AC-344B-9CD2-53415535140E}" type="slidenum">
              <a:rPr lang="en-US">
                <a:latin typeface="Century Gothic" charset="0"/>
              </a:rPr>
              <a:pPr algn="l">
                <a:buSzTx/>
              </a:pPr>
              <a:t>33</a:t>
            </a:fld>
            <a:endParaRPr lang="en-US">
              <a:latin typeface="Century Gothic"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a:ln>
            <a:headEnd/>
            <a:tailEnd/>
          </a:ln>
        </p:spPr>
      </p:sp>
      <p:sp>
        <p:nvSpPr>
          <p:cNvPr id="52226"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363"/>
              </a:spcBef>
            </a:pPr>
            <a:r>
              <a:rPr lang="en-US">
                <a:solidFill>
                  <a:srgbClr val="000000"/>
                </a:solidFill>
                <a:latin typeface="Calibri" charset="0"/>
                <a:cs typeface="Calibri" charset="0"/>
                <a:sym typeface="Calibri" charset="0"/>
              </a:rPr>
              <a:t>1 min</a:t>
            </a:r>
          </a:p>
          <a:p>
            <a:pPr eaLnBrk="1" hangingPunct="1">
              <a:spcBef>
                <a:spcPts val="363"/>
              </a:spcBef>
            </a:pPr>
            <a:endParaRPr lang="en-US" b="1">
              <a:solidFill>
                <a:srgbClr val="000000"/>
              </a:solidFill>
              <a:latin typeface="Calibri" charset="0"/>
              <a:cs typeface="Calibri" charset="0"/>
              <a:sym typeface="Calibri" charset="0"/>
            </a:endParaRPr>
          </a:p>
          <a:p>
            <a:pPr eaLnBrk="1" hangingPunct="1">
              <a:spcBef>
                <a:spcPts val="363"/>
              </a:spcBef>
            </a:pPr>
            <a:r>
              <a:rPr lang="en-US" b="1">
                <a:solidFill>
                  <a:srgbClr val="000000"/>
                </a:solidFill>
                <a:latin typeface="Calibri" charset="0"/>
                <a:cs typeface="Calibri" charset="0"/>
                <a:sym typeface="Calibri" charset="0"/>
              </a:rPr>
              <a:t>Share </a:t>
            </a:r>
            <a:r>
              <a:rPr lang="en-US">
                <a:solidFill>
                  <a:srgbClr val="000000"/>
                </a:solidFill>
                <a:latin typeface="Calibri" charset="0"/>
                <a:cs typeface="Calibri" charset="0"/>
                <a:sym typeface="Calibri" charset="0"/>
              </a:rPr>
              <a:t>with participants how teachers will craft a final guiding question that wraps-up  the mentor text analysis and reconnects with the focus question. This wrap-up question asks students to use their entire analysis of the mentor text to arrive at a deeper understanding of the whole text.  </a:t>
            </a:r>
          </a:p>
        </p:txBody>
      </p:sp>
      <p:sp>
        <p:nvSpPr>
          <p:cNvPr id="52227"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charset="0"/>
                <a:ea typeface="ＭＳ Ｐゴシック" charset="0"/>
                <a:cs typeface="ＭＳ Ｐゴシック" charset="0"/>
                <a:sym typeface="Arial" charset="0"/>
              </a:defRPr>
            </a:lvl1pPr>
            <a:lvl2pPr marL="742950" indent="-285750">
              <a:defRPr sz="1400">
                <a:solidFill>
                  <a:srgbClr val="000000"/>
                </a:solidFill>
                <a:latin typeface="Arial" charset="0"/>
                <a:ea typeface="ＭＳ Ｐゴシック" charset="0"/>
                <a:sym typeface="Arial" charset="0"/>
              </a:defRPr>
            </a:lvl2pPr>
            <a:lvl3pPr marL="1143000" indent="-228600">
              <a:defRPr sz="1400">
                <a:solidFill>
                  <a:srgbClr val="000000"/>
                </a:solidFill>
                <a:latin typeface="Arial" charset="0"/>
                <a:ea typeface="ＭＳ Ｐゴシック" charset="0"/>
                <a:sym typeface="Arial" charset="0"/>
              </a:defRPr>
            </a:lvl3pPr>
            <a:lvl4pPr marL="1600200" indent="-228600">
              <a:defRPr sz="1400">
                <a:solidFill>
                  <a:srgbClr val="000000"/>
                </a:solidFill>
                <a:latin typeface="Arial" charset="0"/>
                <a:ea typeface="ＭＳ Ｐゴシック" charset="0"/>
                <a:sym typeface="Arial" charset="0"/>
              </a:defRPr>
            </a:lvl4pPr>
            <a:lvl5pPr marL="2057400" indent="-228600">
              <a:defRPr sz="1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9pPr>
          </a:lstStyle>
          <a:p>
            <a:pPr algn="l">
              <a:buSzTx/>
            </a:pPr>
            <a:fld id="{27A604BC-F945-1240-919D-3E27B6AC9F89}" type="slidenum">
              <a:rPr lang="en-US">
                <a:latin typeface="Century Gothic" charset="0"/>
              </a:rPr>
              <a:pPr algn="l">
                <a:buSzTx/>
              </a:pPr>
              <a:t>34</a:t>
            </a:fld>
            <a:endParaRPr lang="en-US">
              <a:latin typeface="Century Gothic"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F617D7-3D2C-D143-A464-6D72A0E3106C}" type="slidenum">
              <a:rPr lang="en-US" smtClean="0"/>
              <a:t>35</a:t>
            </a:fld>
            <a:endParaRPr lang="en-US"/>
          </a:p>
        </p:txBody>
      </p:sp>
    </p:spTree>
    <p:extLst>
      <p:ext uri="{BB962C8B-B14F-4D97-AF65-F5344CB8AC3E}">
        <p14:creationId xmlns:p14="http://schemas.microsoft.com/office/powerpoint/2010/main" val="10315865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minute</a:t>
            </a:r>
          </a:p>
          <a:p>
            <a:r>
              <a:rPr lang="en-US" dirty="0" smtClean="0"/>
              <a:t>Review</a:t>
            </a:r>
            <a:r>
              <a:rPr lang="en-US" baseline="0" dirty="0" smtClean="0"/>
              <a:t> matches whole group.  </a:t>
            </a:r>
          </a:p>
          <a:p>
            <a:r>
              <a:rPr lang="en-US" baseline="0" dirty="0" smtClean="0"/>
              <a:t>For each text, ask:</a:t>
            </a:r>
          </a:p>
          <a:p>
            <a:r>
              <a:rPr lang="en-US" baseline="0" dirty="0" smtClean="0"/>
              <a:t>What standard does this text exemplify (Mentor text)</a:t>
            </a:r>
          </a:p>
          <a:p>
            <a:r>
              <a:rPr lang="en-US" baseline="0" dirty="0" smtClean="0"/>
              <a:t>What Guiding Question best fits this text.  Why?</a:t>
            </a:r>
          </a:p>
          <a:p>
            <a:r>
              <a:rPr lang="en-US" baseline="0" dirty="0" smtClean="0"/>
              <a:t>Elicit responses from participants.</a:t>
            </a:r>
          </a:p>
          <a:p>
            <a:r>
              <a:rPr lang="en-US" baseline="0" dirty="0" smtClean="0"/>
              <a:t>You may have participants refer to their Standards at a Glance or Matrices as a resource if necessary.  </a:t>
            </a:r>
          </a:p>
          <a:p>
            <a:endParaRPr lang="en-US" dirty="0"/>
          </a:p>
        </p:txBody>
      </p:sp>
      <p:sp>
        <p:nvSpPr>
          <p:cNvPr id="4" name="Slide Number Placeholder 3"/>
          <p:cNvSpPr>
            <a:spLocks noGrp="1"/>
          </p:cNvSpPr>
          <p:nvPr>
            <p:ph type="sldNum" sz="quarter" idx="10"/>
          </p:nvPr>
        </p:nvSpPr>
        <p:spPr/>
        <p:txBody>
          <a:bodyPr/>
          <a:lstStyle/>
          <a:p>
            <a:fld id="{BEF617D7-3D2C-D143-A464-6D72A0E3106C}" type="slidenum">
              <a:rPr lang="en-US" smtClean="0"/>
              <a:t>36</a:t>
            </a:fld>
            <a:endParaRPr lang="en-US"/>
          </a:p>
        </p:txBody>
      </p:sp>
    </p:spTree>
    <p:extLst>
      <p:ext uri="{BB962C8B-B14F-4D97-AF65-F5344CB8AC3E}">
        <p14:creationId xmlns:p14="http://schemas.microsoft.com/office/powerpoint/2010/main" val="17756555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minute</a:t>
            </a:r>
          </a:p>
          <a:p>
            <a:r>
              <a:rPr lang="en-US" dirty="0" smtClean="0"/>
              <a:t>Review</a:t>
            </a:r>
            <a:r>
              <a:rPr lang="en-US" baseline="0" dirty="0" smtClean="0"/>
              <a:t> matches whole group.  </a:t>
            </a:r>
          </a:p>
          <a:p>
            <a:r>
              <a:rPr lang="en-US" baseline="0" dirty="0" smtClean="0"/>
              <a:t>For each text, ask:</a:t>
            </a:r>
          </a:p>
          <a:p>
            <a:r>
              <a:rPr lang="en-US" baseline="0" dirty="0" smtClean="0"/>
              <a:t>What standard does this text exemplify (Mentor text)</a:t>
            </a:r>
          </a:p>
          <a:p>
            <a:r>
              <a:rPr lang="en-US" baseline="0" dirty="0" smtClean="0"/>
              <a:t>What Guiding Question best fits this text.  Why?</a:t>
            </a:r>
          </a:p>
          <a:p>
            <a:r>
              <a:rPr lang="en-US" baseline="0" dirty="0" smtClean="0"/>
              <a:t>Elicit responses from participants.</a:t>
            </a:r>
          </a:p>
          <a:p>
            <a:r>
              <a:rPr lang="en-US" baseline="0" dirty="0" smtClean="0"/>
              <a:t>You may have participants refer to their Standards at a Glance or Matrices as a resource if necessary.  </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baseline="0" smtClean="0">
                <a:solidFill>
                  <a:schemeClr val="dk1"/>
                </a:solidFill>
                <a:latin typeface="Calibri"/>
                <a:ea typeface="Calibri"/>
                <a:cs typeface="Calibri"/>
                <a:sym typeface="Calibri"/>
              </a:rPr>
              <a:t>37</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251377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minute</a:t>
            </a:r>
          </a:p>
          <a:p>
            <a:r>
              <a:rPr lang="en-US" dirty="0" smtClean="0"/>
              <a:t>Review</a:t>
            </a:r>
            <a:r>
              <a:rPr lang="en-US" baseline="0" dirty="0" smtClean="0"/>
              <a:t> matches whole group.  </a:t>
            </a:r>
          </a:p>
          <a:p>
            <a:r>
              <a:rPr lang="en-US" baseline="0" dirty="0" smtClean="0"/>
              <a:t>For each text, ask:</a:t>
            </a:r>
          </a:p>
          <a:p>
            <a:r>
              <a:rPr lang="en-US" baseline="0" dirty="0" smtClean="0"/>
              <a:t>What standard does this text exemplify (Mentor text)</a:t>
            </a:r>
          </a:p>
          <a:p>
            <a:r>
              <a:rPr lang="en-US" baseline="0" dirty="0" smtClean="0"/>
              <a:t>What Guiding Question best fits this text.  Why?</a:t>
            </a:r>
          </a:p>
          <a:p>
            <a:r>
              <a:rPr lang="en-US" baseline="0" dirty="0" smtClean="0"/>
              <a:t>Elicit responses from participants.</a:t>
            </a:r>
          </a:p>
          <a:p>
            <a:r>
              <a:rPr lang="en-US" baseline="0" dirty="0" smtClean="0"/>
              <a:t>You may have participants refer to their Standards at a Glance or Matrices as a resource if necessary.  </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baseline="0" smtClean="0">
                <a:solidFill>
                  <a:schemeClr val="dk1"/>
                </a:solidFill>
                <a:latin typeface="Calibri"/>
                <a:ea typeface="Calibri"/>
                <a:cs typeface="Calibri"/>
                <a:sym typeface="Calibri"/>
              </a:rPr>
              <a:t>38</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188311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60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Calibri" charset="0"/>
            </a:endParaRPr>
          </a:p>
        </p:txBody>
      </p:sp>
      <p:sp>
        <p:nvSpPr>
          <p:cNvPr id="46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A95D1564-538B-F343-859F-C8BB9281D2A9}" type="slidenum">
              <a:rPr lang="en-US" sz="1200"/>
              <a:pPr/>
              <a:t>39</a:t>
            </a:fld>
            <a:endParaRPr lang="en-US" sz="1200"/>
          </a:p>
        </p:txBody>
      </p:sp>
    </p:spTree>
    <p:extLst>
      <p:ext uri="{BB962C8B-B14F-4D97-AF65-F5344CB8AC3E}">
        <p14:creationId xmlns:p14="http://schemas.microsoft.com/office/powerpoint/2010/main" val="17060346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noTextEdit="1"/>
          </p:cNvSpPr>
          <p:nvPr>
            <p:ph type="sldImg"/>
          </p:nvPr>
        </p:nvSpPr>
        <p:spPr>
          <a:ln>
            <a:miter lim="800000"/>
            <a:headEnd/>
            <a:tailEnd/>
          </a:ln>
        </p:spPr>
      </p:sp>
      <p:sp>
        <p:nvSpPr>
          <p:cNvPr id="56322"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dirty="0">
              <a:solidFill>
                <a:srgbClr val="000000"/>
              </a:solidFill>
              <a:latin typeface="Calibri" charset="0"/>
              <a:cs typeface="Calibri" charset="0"/>
              <a:sym typeface="Calibri" charset="0"/>
            </a:endParaRPr>
          </a:p>
        </p:txBody>
      </p:sp>
      <p:sp>
        <p:nvSpPr>
          <p:cNvPr id="56323"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charset="0"/>
                <a:ea typeface="ＭＳ Ｐゴシック" charset="0"/>
                <a:cs typeface="ＭＳ Ｐゴシック" charset="0"/>
                <a:sym typeface="Arial" charset="0"/>
              </a:defRPr>
            </a:lvl1pPr>
            <a:lvl2pPr marL="742950" indent="-285750">
              <a:defRPr sz="1400">
                <a:solidFill>
                  <a:srgbClr val="000000"/>
                </a:solidFill>
                <a:latin typeface="Arial" charset="0"/>
                <a:ea typeface="ＭＳ Ｐゴシック" charset="0"/>
                <a:sym typeface="Arial" charset="0"/>
              </a:defRPr>
            </a:lvl2pPr>
            <a:lvl3pPr marL="1143000" indent="-228600">
              <a:defRPr sz="1400">
                <a:solidFill>
                  <a:srgbClr val="000000"/>
                </a:solidFill>
                <a:latin typeface="Arial" charset="0"/>
                <a:ea typeface="ＭＳ Ｐゴシック" charset="0"/>
                <a:sym typeface="Arial" charset="0"/>
              </a:defRPr>
            </a:lvl3pPr>
            <a:lvl4pPr marL="1600200" indent="-228600">
              <a:defRPr sz="1400">
                <a:solidFill>
                  <a:srgbClr val="000000"/>
                </a:solidFill>
                <a:latin typeface="Arial" charset="0"/>
                <a:ea typeface="ＭＳ Ｐゴシック" charset="0"/>
                <a:sym typeface="Arial" charset="0"/>
              </a:defRPr>
            </a:lvl4pPr>
            <a:lvl5pPr marL="2057400" indent="-228600">
              <a:defRPr sz="1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9pPr>
          </a:lstStyle>
          <a:p>
            <a:pPr algn="l">
              <a:buSzTx/>
            </a:pPr>
            <a:fld id="{AE547952-4754-D348-BCD1-E5070F01436D}" type="slidenum">
              <a:rPr lang="en-US" sz="1200">
                <a:solidFill>
                  <a:schemeClr val="tx1"/>
                </a:solidFill>
                <a:latin typeface="Calibri" charset="0"/>
              </a:rPr>
              <a:pPr algn="l">
                <a:buSzTx/>
              </a:pPr>
              <a:t>40</a:t>
            </a:fld>
            <a:endParaRPr lang="en-US" sz="1200">
              <a:solidFill>
                <a:schemeClr val="tx1"/>
              </a:solidFill>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80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z="1100" dirty="0" smtClean="0">
              <a:latin typeface="Calibri" charset="0"/>
            </a:endParaRPr>
          </a:p>
          <a:p>
            <a:pPr eaLnBrk="1" hangingPunct="1"/>
            <a:r>
              <a:rPr lang="en-US" sz="1100" dirty="0" smtClean="0">
                <a:latin typeface="Calibri" charset="0"/>
              </a:rPr>
              <a:t>The use of the skills of create, clarify, fortify, and negotiate in a conversation will support student learning of content and support deeper understanding of the content.  </a:t>
            </a:r>
          </a:p>
          <a:p>
            <a:pPr eaLnBrk="1" hangingPunct="1"/>
            <a:r>
              <a:rPr lang="en-US" sz="1100" dirty="0" smtClean="0">
                <a:latin typeface="Calibri" charset="0"/>
              </a:rPr>
              <a:t>Students will be explicitly taught these skills in the designated ELD Start Smart Lessons. </a:t>
            </a:r>
          </a:p>
          <a:p>
            <a:pPr eaLnBrk="1" hangingPunct="1"/>
            <a:r>
              <a:rPr lang="en-US" sz="1100" dirty="0" smtClean="0">
                <a:latin typeface="Calibri" charset="0"/>
              </a:rPr>
              <a:t>The work is led by</a:t>
            </a:r>
            <a:r>
              <a:rPr lang="en-US" sz="1100" baseline="0" dirty="0" smtClean="0">
                <a:latin typeface="Calibri" charset="0"/>
              </a:rPr>
              <a:t> Jeff </a:t>
            </a:r>
            <a:r>
              <a:rPr lang="en-US" sz="1100" baseline="0" dirty="0" err="1" smtClean="0">
                <a:latin typeface="Calibri" charset="0"/>
              </a:rPr>
              <a:t>Zwiers</a:t>
            </a:r>
            <a:r>
              <a:rPr lang="en-US" sz="1100" baseline="0" dirty="0" smtClean="0">
                <a:latin typeface="Calibri" charset="0"/>
              </a:rPr>
              <a:t>, author of </a:t>
            </a:r>
            <a:r>
              <a:rPr lang="en-US" sz="1100" i="1" u="sng" baseline="0" dirty="0" smtClean="0">
                <a:latin typeface="Calibri" charset="0"/>
              </a:rPr>
              <a:t>Common Core Standards in Diverse Classrooms</a:t>
            </a:r>
            <a:r>
              <a:rPr lang="en-US" sz="1100" i="0" u="none" baseline="0" dirty="0" smtClean="0">
                <a:latin typeface="Calibri" charset="0"/>
              </a:rPr>
              <a:t>. </a:t>
            </a:r>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6CDFE839-9573-6248-8DEE-D08397018A81}" type="slidenum">
              <a:rPr lang="en-US" smtClean="0"/>
              <a:pPr>
                <a:defRPr/>
              </a:pPr>
              <a:t>13</a:t>
            </a:fld>
            <a:endParaRPr lang="en-US"/>
          </a:p>
        </p:txBody>
      </p:sp>
    </p:spTree>
    <p:extLst>
      <p:ext uri="{BB962C8B-B14F-4D97-AF65-F5344CB8AC3E}">
        <p14:creationId xmlns:p14="http://schemas.microsoft.com/office/powerpoint/2010/main" val="17176155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04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Purpose: review the resource that will be available for teachers through the MMED website</a:t>
            </a:r>
          </a:p>
        </p:txBody>
      </p:sp>
      <p:sp>
        <p:nvSpPr>
          <p:cNvPr id="4" name="Slide Number Placeholder 3"/>
          <p:cNvSpPr>
            <a:spLocks noGrp="1"/>
          </p:cNvSpPr>
          <p:nvPr>
            <p:ph type="sldNum" sz="quarter" idx="5"/>
          </p:nvPr>
        </p:nvSpPr>
        <p:spPr/>
        <p:txBody>
          <a:bodyPr/>
          <a:lstStyle/>
          <a:p>
            <a:pPr>
              <a:defRPr/>
            </a:pPr>
            <a:fld id="{AFFDDFFC-12C1-574D-A52B-BB424EBD9DE8}" type="slidenum">
              <a:rPr lang="en-US" smtClean="0"/>
              <a:pPr>
                <a:defRPr/>
              </a:pPr>
              <a:t>41</a:t>
            </a:fld>
            <a:endParaRPr lang="en-US"/>
          </a:p>
        </p:txBody>
      </p:sp>
    </p:spTree>
    <p:extLst>
      <p:ext uri="{BB962C8B-B14F-4D97-AF65-F5344CB8AC3E}">
        <p14:creationId xmlns:p14="http://schemas.microsoft.com/office/powerpoint/2010/main" val="17739230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59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Calibri" charset="0"/>
            </a:endParaRPr>
          </a:p>
        </p:txBody>
      </p:sp>
      <p:sp>
        <p:nvSpPr>
          <p:cNvPr id="1259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E655C354-82DA-FD46-9BDE-5F58E20FA135}" type="slidenum">
              <a:rPr lang="en-US" sz="1200"/>
              <a:pPr/>
              <a:t>42</a:t>
            </a:fld>
            <a:endParaRPr lang="en-US" sz="1200"/>
          </a:p>
        </p:txBody>
      </p:sp>
    </p:spTree>
    <p:extLst>
      <p:ext uri="{BB962C8B-B14F-4D97-AF65-F5344CB8AC3E}">
        <p14:creationId xmlns:p14="http://schemas.microsoft.com/office/powerpoint/2010/main" val="2595061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46" name="Shape 1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7648056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4994" name="Notes Placeholder 2"/>
          <p:cNvSpPr>
            <a:spLocks noGrp="1"/>
          </p:cNvSpPr>
          <p:nvPr>
            <p:ph type="body" idx="1"/>
          </p:nvPr>
        </p:nvSpPr>
        <p:spPr bwMode="auto">
          <a:xfrm>
            <a:off x="173038" y="4129088"/>
            <a:ext cx="6484937" cy="411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latin typeface="Calibri" charset="0"/>
            </a:endParaRPr>
          </a:p>
          <a:p>
            <a:pPr eaLnBrk="1" hangingPunct="1">
              <a:defRPr/>
            </a:pPr>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213EBB2E-F931-0943-A16C-1A96395CBD42}" type="slidenum">
              <a:rPr lang="en-US" smtClean="0"/>
              <a:pPr>
                <a:defRPr/>
              </a:pPr>
              <a:t>47</a:t>
            </a:fld>
            <a:endParaRPr lang="en-US" dirty="0" smtClean="0"/>
          </a:p>
        </p:txBody>
      </p:sp>
    </p:spTree>
    <p:extLst>
      <p:ext uri="{BB962C8B-B14F-4D97-AF65-F5344CB8AC3E}">
        <p14:creationId xmlns:p14="http://schemas.microsoft.com/office/powerpoint/2010/main" val="5164260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AF0D74-4C3B-0F4C-A785-DE1370F5EC2B}" type="slidenum">
              <a:rPr lang="en-US" smtClean="0"/>
              <a:pPr>
                <a:defRPr/>
              </a:pPr>
              <a:t>48</a:t>
            </a:fld>
            <a:endParaRPr lang="en-US"/>
          </a:p>
        </p:txBody>
      </p:sp>
    </p:spTree>
    <p:extLst>
      <p:ext uri="{BB962C8B-B14F-4D97-AF65-F5344CB8AC3E}">
        <p14:creationId xmlns:p14="http://schemas.microsoft.com/office/powerpoint/2010/main" val="11574168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4273" name="Shape 29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US" dirty="0">
              <a:latin typeface="Arial" charset="0"/>
            </a:endParaRPr>
          </a:p>
          <a:p>
            <a:pPr eaLnBrk="1" hangingPunct="1">
              <a:spcBef>
                <a:spcPct val="0"/>
              </a:spcBef>
            </a:pPr>
            <a:endParaRPr lang="en-US" dirty="0">
              <a:latin typeface="Arial" charset="0"/>
            </a:endParaRPr>
          </a:p>
        </p:txBody>
      </p:sp>
      <p:sp>
        <p:nvSpPr>
          <p:cNvPr id="54274" name="Shape 292"/>
          <p:cNvSpPr>
            <a:spLocks noGrp="1" noRot="1" noChangeAspect="1" noTextEdit="1"/>
          </p:cNvSpPr>
          <p:nvPr>
            <p:ph type="sldImg" idx="2"/>
          </p:nvPr>
        </p:nvSpPr>
        <p:spPr>
          <a:noFill/>
          <a:ln>
            <a:round/>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59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z="1100" dirty="0" smtClean="0">
              <a:latin typeface="Calibri" charset="0"/>
            </a:endParaRPr>
          </a:p>
          <a:p>
            <a:pPr eaLnBrk="1" hangingPunct="1"/>
            <a:r>
              <a:rPr lang="en-US" sz="1100" dirty="0" smtClean="0">
                <a:latin typeface="Calibri" charset="0"/>
              </a:rPr>
              <a:t>As adults we have learned to use the skills of create, clarify, fortify, and negotiate in a conversation.  Students needs to be explicitly taught these skills. </a:t>
            </a:r>
            <a:r>
              <a:rPr lang="en-US" sz="1100" dirty="0" smtClean="0">
                <a:latin typeface="Calibri" charset="0"/>
              </a:rPr>
              <a:t>These </a:t>
            </a:r>
            <a:r>
              <a:rPr lang="en-US" sz="1100" dirty="0" smtClean="0">
                <a:latin typeface="Calibri" charset="0"/>
              </a:rPr>
              <a:t>skills are important because they are the foundation for the Designated ELD lessons and support the ELD standards specially Interacting in Meaningful Ways.  </a:t>
            </a:r>
            <a:r>
              <a:rPr lang="en-US" sz="1100" dirty="0" smtClean="0">
                <a:latin typeface="Calibri" charset="0"/>
              </a:rPr>
              <a:t>They </a:t>
            </a:r>
            <a:r>
              <a:rPr lang="en-US" sz="1100" dirty="0" smtClean="0">
                <a:latin typeface="Calibri" charset="0"/>
              </a:rPr>
              <a:t>will be an essential part of the routines and procedures for our daily ELD.  They are the way we will meet the new CA ELD Standards Part I: Interacting in Meaningful Ways. </a:t>
            </a:r>
            <a:r>
              <a:rPr lang="en-US" sz="1100" baseline="0" dirty="0" smtClean="0">
                <a:latin typeface="Calibri" charset="0"/>
              </a:rPr>
              <a:t> </a:t>
            </a:r>
            <a:r>
              <a:rPr lang="en-US" sz="1100" dirty="0" smtClean="0">
                <a:latin typeface="Calibri" charset="0"/>
              </a:rPr>
              <a:t>It </a:t>
            </a:r>
            <a:r>
              <a:rPr lang="en-US" sz="1100" dirty="0" smtClean="0">
                <a:latin typeface="Calibri" charset="0"/>
              </a:rPr>
              <a:t>is how we will move our ELs from access to ownership.</a:t>
            </a:r>
          </a:p>
          <a:p>
            <a:pPr eaLnBrk="1" hangingPunct="1"/>
            <a:endParaRPr lang="en-US" sz="1100" dirty="0">
              <a:latin typeface="Calibri" charset="0"/>
            </a:endParaRPr>
          </a:p>
        </p:txBody>
      </p:sp>
      <p:sp>
        <p:nvSpPr>
          <p:cNvPr id="4" name="Slide Number Placeholder 3"/>
          <p:cNvSpPr>
            <a:spLocks noGrp="1"/>
          </p:cNvSpPr>
          <p:nvPr>
            <p:ph type="sldNum" sz="quarter" idx="5"/>
          </p:nvPr>
        </p:nvSpPr>
        <p:spPr/>
        <p:txBody>
          <a:bodyPr/>
          <a:lstStyle/>
          <a:p>
            <a:pPr>
              <a:defRPr/>
            </a:pPr>
            <a:fld id="{7D153415-AD7D-8540-9A33-392465200240}" type="slidenum">
              <a:rPr lang="en-US" smtClean="0"/>
              <a:pPr>
                <a:defRPr/>
              </a:pPr>
              <a:t>14</a:t>
            </a:fld>
            <a:endParaRPr lang="en-US"/>
          </a:p>
        </p:txBody>
      </p:sp>
    </p:spTree>
    <p:extLst>
      <p:ext uri="{BB962C8B-B14F-4D97-AF65-F5344CB8AC3E}">
        <p14:creationId xmlns:p14="http://schemas.microsoft.com/office/powerpoint/2010/main" val="1157131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Calibri" charset="0"/>
            </a:endParaRPr>
          </a:p>
        </p:txBody>
      </p:sp>
      <p:sp>
        <p:nvSpPr>
          <p:cNvPr id="286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6124D398-4835-564E-BFAD-7EF3B502D629}" type="slidenum">
              <a:rPr lang="en-US" sz="1200"/>
              <a:pPr/>
              <a:t>15</a:t>
            </a:fld>
            <a:endParaRPr lang="en-US" sz="1200"/>
          </a:p>
        </p:txBody>
      </p:sp>
    </p:spTree>
    <p:extLst>
      <p:ext uri="{BB962C8B-B14F-4D97-AF65-F5344CB8AC3E}">
        <p14:creationId xmlns:p14="http://schemas.microsoft.com/office/powerpoint/2010/main" val="6456286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1 minute on this slide</a:t>
            </a:r>
          </a:p>
          <a:p>
            <a:pPr eaLnBrk="1" hangingPunct="1">
              <a:spcBef>
                <a:spcPct val="0"/>
              </a:spcBef>
            </a:pPr>
            <a:endParaRPr lang="en-US">
              <a:latin typeface="Calibri" charset="0"/>
            </a:endParaRPr>
          </a:p>
          <a:p>
            <a:pPr eaLnBrk="1" hangingPunct="1">
              <a:spcBef>
                <a:spcPct val="0"/>
              </a:spcBef>
            </a:pPr>
            <a:r>
              <a:rPr lang="en-US">
                <a:latin typeface="Calibri" charset="0"/>
              </a:rPr>
              <a:t>A Comprehensive ELD program includes both Designated and Integrated ELD.</a:t>
            </a:r>
          </a:p>
          <a:p>
            <a:pPr eaLnBrk="1" hangingPunct="1">
              <a:spcBef>
                <a:spcPct val="0"/>
              </a:spcBef>
            </a:pPr>
            <a:endParaRPr lang="en-US">
              <a:latin typeface="Calibri" charset="0"/>
            </a:endParaRPr>
          </a:p>
          <a:p>
            <a:pPr eaLnBrk="1" hangingPunct="1">
              <a:spcBef>
                <a:spcPct val="0"/>
              </a:spcBef>
            </a:pPr>
            <a:r>
              <a:rPr lang="en-US" u="sng">
                <a:latin typeface="Calibri" charset="0"/>
              </a:rPr>
              <a:t>Click animation </a:t>
            </a:r>
            <a:r>
              <a:rPr lang="en-US">
                <a:latin typeface="Calibri" charset="0"/>
              </a:rPr>
              <a:t>(Designated ELD):</a:t>
            </a:r>
          </a:p>
          <a:p>
            <a:pPr eaLnBrk="1" hangingPunct="1">
              <a:spcBef>
                <a:spcPct val="0"/>
              </a:spcBef>
            </a:pPr>
            <a:r>
              <a:rPr lang="en-US">
                <a:latin typeface="Calibri" charset="0"/>
              </a:rPr>
              <a:t>Designated ELD is the specific time of the day in which students are learning English.</a:t>
            </a:r>
          </a:p>
          <a:p>
            <a:pPr eaLnBrk="1" hangingPunct="1">
              <a:spcBef>
                <a:spcPct val="0"/>
              </a:spcBef>
            </a:pPr>
            <a:endParaRPr lang="en-US">
              <a:latin typeface="Calibri" charset="0"/>
            </a:endParaRPr>
          </a:p>
          <a:p>
            <a:pPr eaLnBrk="1" hangingPunct="1">
              <a:spcBef>
                <a:spcPct val="0"/>
              </a:spcBef>
            </a:pPr>
            <a:r>
              <a:rPr lang="en-US" u="sng">
                <a:latin typeface="Calibri" charset="0"/>
              </a:rPr>
              <a:t>Click animation </a:t>
            </a:r>
            <a:r>
              <a:rPr lang="en-US">
                <a:latin typeface="Calibri" charset="0"/>
              </a:rPr>
              <a:t>(Integrated ELD):</a:t>
            </a:r>
          </a:p>
          <a:p>
            <a:pPr eaLnBrk="1" hangingPunct="1">
              <a:spcBef>
                <a:spcPct val="0"/>
              </a:spcBef>
            </a:pPr>
            <a:r>
              <a:rPr lang="en-US">
                <a:latin typeface="Calibri" charset="0"/>
              </a:rPr>
              <a:t>Integrated ELD is throughout the day as ELs are learning content and the language of the discipline.</a:t>
            </a:r>
          </a:p>
        </p:txBody>
      </p:sp>
      <p:sp>
        <p:nvSpPr>
          <p:cNvPr id="307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6481C7C2-AD72-5847-AB6E-0A5E40170F71}" type="slidenum">
              <a:rPr lang="en-US" sz="1200"/>
              <a:pPr/>
              <a:t>16</a:t>
            </a:fld>
            <a:endParaRPr lang="en-US" sz="1200"/>
          </a:p>
        </p:txBody>
      </p:sp>
    </p:spTree>
    <p:extLst>
      <p:ext uri="{BB962C8B-B14F-4D97-AF65-F5344CB8AC3E}">
        <p14:creationId xmlns:p14="http://schemas.microsoft.com/office/powerpoint/2010/main" val="1993151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4 min. this slide</a:t>
            </a:r>
          </a:p>
          <a:p>
            <a:pPr eaLnBrk="1" hangingPunct="1">
              <a:spcBef>
                <a:spcPct val="0"/>
              </a:spcBef>
            </a:pPr>
            <a:endParaRPr lang="en-US">
              <a:latin typeface="Calibri" charset="0"/>
            </a:endParaRPr>
          </a:p>
          <a:p>
            <a:pPr eaLnBrk="1" hangingPunct="1">
              <a:spcBef>
                <a:spcPct val="0"/>
              </a:spcBef>
            </a:pPr>
            <a:r>
              <a:rPr lang="en-US" u="sng">
                <a:latin typeface="Calibri" charset="0"/>
              </a:rPr>
              <a:t>Click animation(red box)</a:t>
            </a:r>
            <a:r>
              <a:rPr lang="en-US">
                <a:latin typeface="Calibri" charset="0"/>
              </a:rPr>
              <a:t>:</a:t>
            </a:r>
          </a:p>
          <a:p>
            <a:pPr eaLnBrk="1" hangingPunct="1">
              <a:spcBef>
                <a:spcPct val="0"/>
              </a:spcBef>
            </a:pPr>
            <a:r>
              <a:rPr lang="en-US">
                <a:latin typeface="Calibri" charset="0"/>
              </a:rPr>
              <a:t>Bullet 1:  speak to</a:t>
            </a:r>
          </a:p>
          <a:p>
            <a:pPr eaLnBrk="1" hangingPunct="1">
              <a:spcBef>
                <a:spcPct val="0"/>
              </a:spcBef>
            </a:pPr>
            <a:r>
              <a:rPr lang="en-US">
                <a:latin typeface="Calibri" charset="0"/>
              </a:rPr>
              <a:t>the continuation of a separate and protected time period, 45-60 minutes daily</a:t>
            </a:r>
          </a:p>
          <a:p>
            <a:pPr eaLnBrk="1" hangingPunct="1">
              <a:spcBef>
                <a:spcPct val="0"/>
              </a:spcBef>
            </a:pPr>
            <a:r>
              <a:rPr lang="en-US" u="sng">
                <a:latin typeface="Calibri" charset="0"/>
              </a:rPr>
              <a:t>Click on animation fly out.</a:t>
            </a:r>
          </a:p>
          <a:p>
            <a:pPr eaLnBrk="1" hangingPunct="1">
              <a:spcBef>
                <a:spcPct val="0"/>
              </a:spcBef>
            </a:pPr>
            <a:endParaRPr lang="en-US">
              <a:latin typeface="Calibri" charset="0"/>
            </a:endParaRPr>
          </a:p>
          <a:p>
            <a:pPr eaLnBrk="1" hangingPunct="1">
              <a:spcBef>
                <a:spcPct val="0"/>
              </a:spcBef>
            </a:pPr>
            <a:r>
              <a:rPr lang="en-US" u="sng">
                <a:latin typeface="Calibri" charset="0"/>
              </a:rPr>
              <a:t>Click animation(red boxes):</a:t>
            </a:r>
          </a:p>
          <a:p>
            <a:pPr eaLnBrk="1" hangingPunct="1">
              <a:spcBef>
                <a:spcPct val="0"/>
              </a:spcBef>
            </a:pPr>
            <a:r>
              <a:rPr lang="en-US">
                <a:latin typeface="Calibri" charset="0"/>
              </a:rPr>
              <a:t>Bullets 3 and 4: speak to our focus on the critical language students need to develop for content learning, building awareness about language, and building skills and abilities to use language.</a:t>
            </a:r>
          </a:p>
          <a:p>
            <a:pPr eaLnBrk="1" hangingPunct="1">
              <a:spcBef>
                <a:spcPct val="0"/>
              </a:spcBef>
            </a:pPr>
            <a:r>
              <a:rPr lang="en-US" u="sng">
                <a:latin typeface="Calibri" charset="0"/>
              </a:rPr>
              <a:t>Click on animation fly out.</a:t>
            </a:r>
          </a:p>
          <a:p>
            <a:pPr eaLnBrk="1" hangingPunct="1">
              <a:spcBef>
                <a:spcPct val="0"/>
              </a:spcBef>
            </a:pPr>
            <a:endParaRPr lang="en-US">
              <a:latin typeface="Calibri" charset="0"/>
            </a:endParaRPr>
          </a:p>
          <a:p>
            <a:pPr eaLnBrk="1" hangingPunct="1">
              <a:spcBef>
                <a:spcPct val="0"/>
              </a:spcBef>
            </a:pPr>
            <a:r>
              <a:rPr lang="en-US" u="sng">
                <a:latin typeface="Calibri" charset="0"/>
              </a:rPr>
              <a:t>Click animation</a:t>
            </a:r>
          </a:p>
          <a:p>
            <a:pPr eaLnBrk="1" hangingPunct="1">
              <a:spcBef>
                <a:spcPct val="0"/>
              </a:spcBef>
            </a:pPr>
            <a:r>
              <a:rPr lang="en-US">
                <a:latin typeface="Calibri" charset="0"/>
              </a:rPr>
              <a:t>Bullets 2 and 5: speak to the use of the ELD Standards during the designated time block.  We will be lifting a small piece of text that’s been covered during content instruction out of content and bringing it in to designated ELD to look at how English works. Thus building </a:t>
            </a:r>
            <a:r>
              <a:rPr lang="en-US" b="1">
                <a:latin typeface="Calibri" charset="0"/>
              </a:rPr>
              <a:t>into and from </a:t>
            </a:r>
            <a:r>
              <a:rPr lang="en-US">
                <a:latin typeface="Calibri" charset="0"/>
              </a:rPr>
              <a:t>content instruction.</a:t>
            </a:r>
          </a:p>
          <a:p>
            <a:pPr eaLnBrk="1" hangingPunct="1">
              <a:spcBef>
                <a:spcPct val="0"/>
              </a:spcBef>
            </a:pPr>
            <a:r>
              <a:rPr lang="en-US" u="sng">
                <a:latin typeface="Calibri" charset="0"/>
              </a:rPr>
              <a:t>Click on animation fly out.</a:t>
            </a:r>
          </a:p>
          <a:p>
            <a:pPr eaLnBrk="1" hangingPunct="1">
              <a:spcBef>
                <a:spcPct val="0"/>
              </a:spcBef>
            </a:pPr>
            <a:endParaRPr lang="en-US">
              <a:latin typeface="Calibri" charset="0"/>
            </a:endParaRPr>
          </a:p>
          <a:p>
            <a:pPr eaLnBrk="1" hangingPunct="1">
              <a:spcBef>
                <a:spcPct val="0"/>
              </a:spcBef>
            </a:pPr>
            <a:r>
              <a:rPr lang="en-US" u="sng">
                <a:latin typeface="Calibri" charset="0"/>
              </a:rPr>
              <a:t>Click animation</a:t>
            </a:r>
          </a:p>
          <a:p>
            <a:pPr eaLnBrk="1" hangingPunct="1">
              <a:spcBef>
                <a:spcPct val="0"/>
              </a:spcBef>
            </a:pPr>
            <a:r>
              <a:rPr lang="en-US">
                <a:latin typeface="Calibri" charset="0"/>
              </a:rPr>
              <a:t>Outcome: Choral read the outcome.</a:t>
            </a:r>
          </a:p>
          <a:p>
            <a:pPr eaLnBrk="1" hangingPunct="1">
              <a:spcBef>
                <a:spcPct val="0"/>
              </a:spcBef>
            </a:pPr>
            <a:endParaRPr lang="en-US">
              <a:latin typeface="Calibri" charset="0"/>
            </a:endParaRPr>
          </a:p>
          <a:p>
            <a:pPr eaLnBrk="1" hangingPunct="1">
              <a:spcBef>
                <a:spcPct val="0"/>
              </a:spcBef>
            </a:pPr>
            <a:endParaRPr lang="en-US">
              <a:latin typeface="Calibri" charset="0"/>
            </a:endParaRPr>
          </a:p>
        </p:txBody>
      </p:sp>
      <p:sp>
        <p:nvSpPr>
          <p:cNvPr id="32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8E52FEF3-77DD-4B4A-B432-9ABA5D209111}" type="slidenum">
              <a:rPr lang="en-US" sz="1200"/>
              <a:pPr/>
              <a:t>17</a:t>
            </a:fld>
            <a:endParaRPr lang="en-US" sz="1200"/>
          </a:p>
        </p:txBody>
      </p:sp>
    </p:spTree>
    <p:extLst>
      <p:ext uri="{BB962C8B-B14F-4D97-AF65-F5344CB8AC3E}">
        <p14:creationId xmlns:p14="http://schemas.microsoft.com/office/powerpoint/2010/main" val="291934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a:ln>
            <a:headEnd/>
            <a:tailEnd/>
          </a:ln>
        </p:spPr>
      </p:sp>
      <p:sp>
        <p:nvSpPr>
          <p:cNvPr id="25602"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363"/>
              </a:spcBef>
            </a:pPr>
            <a:r>
              <a:rPr lang="en-US">
                <a:solidFill>
                  <a:srgbClr val="000000"/>
                </a:solidFill>
                <a:latin typeface="Calibri" charset="0"/>
                <a:cs typeface="Calibri" charset="0"/>
                <a:sym typeface="Calibri" charset="0"/>
              </a:rPr>
              <a:t>30 seconds</a:t>
            </a:r>
          </a:p>
        </p:txBody>
      </p:sp>
      <p:sp>
        <p:nvSpPr>
          <p:cNvPr id="25603"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charset="0"/>
                <a:ea typeface="ＭＳ Ｐゴシック" charset="0"/>
                <a:cs typeface="ＭＳ Ｐゴシック" charset="0"/>
                <a:sym typeface="Arial" charset="0"/>
              </a:defRPr>
            </a:lvl1pPr>
            <a:lvl2pPr marL="742950" indent="-285750">
              <a:defRPr sz="1400">
                <a:solidFill>
                  <a:srgbClr val="000000"/>
                </a:solidFill>
                <a:latin typeface="Arial" charset="0"/>
                <a:ea typeface="ＭＳ Ｐゴシック" charset="0"/>
                <a:sym typeface="Arial" charset="0"/>
              </a:defRPr>
            </a:lvl2pPr>
            <a:lvl3pPr marL="1143000" indent="-228600">
              <a:defRPr sz="1400">
                <a:solidFill>
                  <a:srgbClr val="000000"/>
                </a:solidFill>
                <a:latin typeface="Arial" charset="0"/>
                <a:ea typeface="ＭＳ Ｐゴシック" charset="0"/>
                <a:sym typeface="Arial" charset="0"/>
              </a:defRPr>
            </a:lvl3pPr>
            <a:lvl4pPr marL="1600200" indent="-228600">
              <a:defRPr sz="1400">
                <a:solidFill>
                  <a:srgbClr val="000000"/>
                </a:solidFill>
                <a:latin typeface="Arial" charset="0"/>
                <a:ea typeface="ＭＳ Ｐゴシック" charset="0"/>
                <a:sym typeface="Arial" charset="0"/>
              </a:defRPr>
            </a:lvl4pPr>
            <a:lvl5pPr marL="2057400" indent="-228600">
              <a:defRPr sz="1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9pPr>
          </a:lstStyle>
          <a:p>
            <a:fld id="{F1E127E6-036D-844D-8723-C360E49BAC4B}" type="slidenum">
              <a:rPr lang="en-US" sz="1200">
                <a:latin typeface="Calibri" charset="0"/>
                <a:cs typeface="Calibri" charset="0"/>
                <a:sym typeface="Calibri" charset="0"/>
              </a:rPr>
              <a:pPr/>
              <a:t>18</a:t>
            </a:fld>
            <a:endParaRPr lang="en-US" sz="1200">
              <a:latin typeface="Calibri" charset="0"/>
              <a:cs typeface="Calibri" charset="0"/>
              <a:sym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a:ln>
            <a:miter lim="800000"/>
            <a:headEnd/>
            <a:tailEnd/>
          </a:ln>
        </p:spPr>
      </p:sp>
      <p:sp>
        <p:nvSpPr>
          <p:cNvPr id="27650"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363"/>
              </a:spcBef>
            </a:pPr>
            <a:endParaRPr lang="en-US" dirty="0">
              <a:solidFill>
                <a:srgbClr val="000000"/>
              </a:solidFill>
              <a:latin typeface="Calibri" charset="0"/>
              <a:cs typeface="Calibri" charset="0"/>
              <a:sym typeface="Calibri" charset="0"/>
            </a:endParaRPr>
          </a:p>
        </p:txBody>
      </p:sp>
      <p:sp>
        <p:nvSpPr>
          <p:cNvPr id="27651"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charset="0"/>
                <a:ea typeface="ＭＳ Ｐゴシック" charset="0"/>
                <a:cs typeface="ＭＳ Ｐゴシック" charset="0"/>
                <a:sym typeface="Arial" charset="0"/>
              </a:defRPr>
            </a:lvl1pPr>
            <a:lvl2pPr marL="742950" indent="-285750">
              <a:defRPr sz="1400">
                <a:solidFill>
                  <a:srgbClr val="000000"/>
                </a:solidFill>
                <a:latin typeface="Arial" charset="0"/>
                <a:ea typeface="ＭＳ Ｐゴシック" charset="0"/>
                <a:sym typeface="Arial" charset="0"/>
              </a:defRPr>
            </a:lvl2pPr>
            <a:lvl3pPr marL="1143000" indent="-228600">
              <a:defRPr sz="1400">
                <a:solidFill>
                  <a:srgbClr val="000000"/>
                </a:solidFill>
                <a:latin typeface="Arial" charset="0"/>
                <a:ea typeface="ＭＳ Ｐゴシック" charset="0"/>
                <a:sym typeface="Arial" charset="0"/>
              </a:defRPr>
            </a:lvl3pPr>
            <a:lvl4pPr marL="1600200" indent="-228600">
              <a:defRPr sz="1400">
                <a:solidFill>
                  <a:srgbClr val="000000"/>
                </a:solidFill>
                <a:latin typeface="Arial" charset="0"/>
                <a:ea typeface="ＭＳ Ｐゴシック" charset="0"/>
                <a:sym typeface="Arial" charset="0"/>
              </a:defRPr>
            </a:lvl4pPr>
            <a:lvl5pPr marL="2057400" indent="-228600">
              <a:defRPr sz="1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9pPr>
          </a:lstStyle>
          <a:p>
            <a:pPr algn="l">
              <a:buSzTx/>
            </a:pPr>
            <a:fld id="{A6071457-515C-DF4B-805C-2D2114F609A9}" type="slidenum">
              <a:rPr lang="en-US" sz="1200">
                <a:solidFill>
                  <a:schemeClr val="tx1"/>
                </a:solidFill>
                <a:latin typeface="Calibri" charset="0"/>
              </a:rPr>
              <a:pPr algn="l">
                <a:buSzTx/>
              </a:pPr>
              <a:t>19</a:t>
            </a:fld>
            <a:endParaRPr lang="en-US" sz="1200">
              <a:solidFill>
                <a:schemeClr val="tx1"/>
              </a:solidFill>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9D0E8AC-3896-9E43-B076-FB07D4204BB9}" type="datetimeFigureOut">
              <a:rPr lang="en-US" smtClean="0"/>
              <a:t>1/19/16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24CDB2-B356-3F49-9AB5-B27B2360D75E}" type="slidenum">
              <a:rPr lang="en-US" smtClean="0"/>
              <a:t>‹#›</a:t>
            </a:fld>
            <a:endParaRPr lang="en-US"/>
          </a:p>
        </p:txBody>
      </p:sp>
    </p:spTree>
    <p:extLst>
      <p:ext uri="{BB962C8B-B14F-4D97-AF65-F5344CB8AC3E}">
        <p14:creationId xmlns:p14="http://schemas.microsoft.com/office/powerpoint/2010/main" val="3324947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D0E8AC-3896-9E43-B076-FB07D4204BB9}" type="datetimeFigureOut">
              <a:rPr lang="en-US" smtClean="0"/>
              <a:t>1/19/16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24CDB2-B356-3F49-9AB5-B27B2360D75E}" type="slidenum">
              <a:rPr lang="en-US" smtClean="0"/>
              <a:t>‹#›</a:t>
            </a:fld>
            <a:endParaRPr lang="en-US"/>
          </a:p>
        </p:txBody>
      </p:sp>
    </p:spTree>
    <p:extLst>
      <p:ext uri="{BB962C8B-B14F-4D97-AF65-F5344CB8AC3E}">
        <p14:creationId xmlns:p14="http://schemas.microsoft.com/office/powerpoint/2010/main" val="1404477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D0E8AC-3896-9E43-B076-FB07D4204BB9}" type="datetimeFigureOut">
              <a:rPr lang="en-US" smtClean="0"/>
              <a:t>1/19/16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24CDB2-B356-3F49-9AB5-B27B2360D75E}" type="slidenum">
              <a:rPr lang="en-US" smtClean="0"/>
              <a:t>‹#›</a:t>
            </a:fld>
            <a:endParaRPr lang="en-US"/>
          </a:p>
        </p:txBody>
      </p:sp>
    </p:spTree>
    <p:extLst>
      <p:ext uri="{BB962C8B-B14F-4D97-AF65-F5344CB8AC3E}">
        <p14:creationId xmlns:p14="http://schemas.microsoft.com/office/powerpoint/2010/main" val="42450171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Text">
    <p:spTree>
      <p:nvGrpSpPr>
        <p:cNvPr id="1" name=""/>
        <p:cNvGrpSpPr/>
        <p:nvPr/>
      </p:nvGrpSpPr>
      <p:grpSpPr>
        <a:xfrm>
          <a:off x="0" y="0"/>
          <a:ext cx="0" cy="0"/>
          <a:chOff x="0" y="0"/>
          <a:chExt cx="0" cy="0"/>
        </a:xfrm>
      </p:grpSpPr>
      <p:sp>
        <p:nvSpPr>
          <p:cNvPr id="7" name="Rectangle 7"/>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 name="Title 8"/>
          <p:cNvSpPr>
            <a:spLocks noGrp="1"/>
          </p:cNvSpPr>
          <p:nvPr>
            <p:ph type="title"/>
          </p:nvPr>
        </p:nvSpPr>
        <p:spPr>
          <a:xfrm>
            <a:off x="457200" y="359465"/>
            <a:ext cx="8229600" cy="1143000"/>
          </a:xfrm>
          <a:prstGeom prst="rect">
            <a:avLst/>
          </a:prstGeom>
        </p:spPr>
        <p:txBody>
          <a:bodyPr>
            <a:normAutofit/>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lvl1pPr>
              <a:defRPr/>
            </a:lvl1pPr>
          </a:lstStyle>
          <a:p>
            <a:pPr>
              <a:defRPr/>
            </a:pPr>
            <a:fld id="{F60F8015-F979-4C4E-A1E9-D8E7D716B72E}" type="datetime1">
              <a:rPr lang="en-US" smtClean="0"/>
              <a:t>1/19/16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E909991-B14C-3F4A-BDBF-4909B407D925}" type="slidenum">
              <a:rPr lang="en-US"/>
              <a:pPr>
                <a:defRPr/>
              </a:pPr>
              <a:t>‹#›</a:t>
            </a:fld>
            <a:endParaRPr lang="en-US"/>
          </a:p>
        </p:txBody>
      </p:sp>
    </p:spTree>
    <p:extLst>
      <p:ext uri="{BB962C8B-B14F-4D97-AF65-F5344CB8AC3E}">
        <p14:creationId xmlns:p14="http://schemas.microsoft.com/office/powerpoint/2010/main" val="236898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D0E8AC-3896-9E43-B076-FB07D4204BB9}" type="datetimeFigureOut">
              <a:rPr lang="en-US" smtClean="0"/>
              <a:t>1/19/16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24CDB2-B356-3F49-9AB5-B27B2360D75E}" type="slidenum">
              <a:rPr lang="en-US" smtClean="0"/>
              <a:t>‹#›</a:t>
            </a:fld>
            <a:endParaRPr lang="en-US"/>
          </a:p>
        </p:txBody>
      </p:sp>
    </p:spTree>
    <p:extLst>
      <p:ext uri="{BB962C8B-B14F-4D97-AF65-F5344CB8AC3E}">
        <p14:creationId xmlns:p14="http://schemas.microsoft.com/office/powerpoint/2010/main" val="219567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D0E8AC-3896-9E43-B076-FB07D4204BB9}" type="datetimeFigureOut">
              <a:rPr lang="en-US" smtClean="0"/>
              <a:t>1/19/16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24CDB2-B356-3F49-9AB5-B27B2360D75E}" type="slidenum">
              <a:rPr lang="en-US" smtClean="0"/>
              <a:t>‹#›</a:t>
            </a:fld>
            <a:endParaRPr lang="en-US"/>
          </a:p>
        </p:txBody>
      </p:sp>
    </p:spTree>
    <p:extLst>
      <p:ext uri="{BB962C8B-B14F-4D97-AF65-F5344CB8AC3E}">
        <p14:creationId xmlns:p14="http://schemas.microsoft.com/office/powerpoint/2010/main" val="2952518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9D0E8AC-3896-9E43-B076-FB07D4204BB9}" type="datetimeFigureOut">
              <a:rPr lang="en-US" smtClean="0"/>
              <a:t>1/19/16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24CDB2-B356-3F49-9AB5-B27B2360D75E}" type="slidenum">
              <a:rPr lang="en-US" smtClean="0"/>
              <a:t>‹#›</a:t>
            </a:fld>
            <a:endParaRPr lang="en-US"/>
          </a:p>
        </p:txBody>
      </p:sp>
    </p:spTree>
    <p:extLst>
      <p:ext uri="{BB962C8B-B14F-4D97-AF65-F5344CB8AC3E}">
        <p14:creationId xmlns:p14="http://schemas.microsoft.com/office/powerpoint/2010/main" val="1167032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9D0E8AC-3896-9E43-B076-FB07D4204BB9}" type="datetimeFigureOut">
              <a:rPr lang="en-US" smtClean="0"/>
              <a:t>1/19/16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24CDB2-B356-3F49-9AB5-B27B2360D75E}" type="slidenum">
              <a:rPr lang="en-US" smtClean="0"/>
              <a:t>‹#›</a:t>
            </a:fld>
            <a:endParaRPr lang="en-US"/>
          </a:p>
        </p:txBody>
      </p:sp>
    </p:spTree>
    <p:extLst>
      <p:ext uri="{BB962C8B-B14F-4D97-AF65-F5344CB8AC3E}">
        <p14:creationId xmlns:p14="http://schemas.microsoft.com/office/powerpoint/2010/main" val="3155108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9D0E8AC-3896-9E43-B076-FB07D4204BB9}" type="datetimeFigureOut">
              <a:rPr lang="en-US" smtClean="0"/>
              <a:t>1/19/16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24CDB2-B356-3F49-9AB5-B27B2360D75E}" type="slidenum">
              <a:rPr lang="en-US" smtClean="0"/>
              <a:t>‹#›</a:t>
            </a:fld>
            <a:endParaRPr lang="en-US"/>
          </a:p>
        </p:txBody>
      </p:sp>
    </p:spTree>
    <p:extLst>
      <p:ext uri="{BB962C8B-B14F-4D97-AF65-F5344CB8AC3E}">
        <p14:creationId xmlns:p14="http://schemas.microsoft.com/office/powerpoint/2010/main" val="2242759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D0E8AC-3896-9E43-B076-FB07D4204BB9}" type="datetimeFigureOut">
              <a:rPr lang="en-US" smtClean="0"/>
              <a:t>1/19/16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24CDB2-B356-3F49-9AB5-B27B2360D75E}" type="slidenum">
              <a:rPr lang="en-US" smtClean="0"/>
              <a:t>‹#›</a:t>
            </a:fld>
            <a:endParaRPr lang="en-US"/>
          </a:p>
        </p:txBody>
      </p:sp>
    </p:spTree>
    <p:extLst>
      <p:ext uri="{BB962C8B-B14F-4D97-AF65-F5344CB8AC3E}">
        <p14:creationId xmlns:p14="http://schemas.microsoft.com/office/powerpoint/2010/main" val="2497431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D0E8AC-3896-9E43-B076-FB07D4204BB9}" type="datetimeFigureOut">
              <a:rPr lang="en-US" smtClean="0"/>
              <a:t>1/19/16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24CDB2-B356-3F49-9AB5-B27B2360D75E}" type="slidenum">
              <a:rPr lang="en-US" smtClean="0"/>
              <a:t>‹#›</a:t>
            </a:fld>
            <a:endParaRPr lang="en-US"/>
          </a:p>
        </p:txBody>
      </p:sp>
    </p:spTree>
    <p:extLst>
      <p:ext uri="{BB962C8B-B14F-4D97-AF65-F5344CB8AC3E}">
        <p14:creationId xmlns:p14="http://schemas.microsoft.com/office/powerpoint/2010/main" val="1842640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D0E8AC-3896-9E43-B076-FB07D4204BB9}" type="datetimeFigureOut">
              <a:rPr lang="en-US" smtClean="0"/>
              <a:t>1/19/16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24CDB2-B356-3F49-9AB5-B27B2360D75E}" type="slidenum">
              <a:rPr lang="en-US" smtClean="0"/>
              <a:t>‹#›</a:t>
            </a:fld>
            <a:endParaRPr lang="en-US"/>
          </a:p>
        </p:txBody>
      </p:sp>
    </p:spTree>
    <p:extLst>
      <p:ext uri="{BB962C8B-B14F-4D97-AF65-F5344CB8AC3E}">
        <p14:creationId xmlns:p14="http://schemas.microsoft.com/office/powerpoint/2010/main" val="324093291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D0E8AC-3896-9E43-B076-FB07D4204BB9}" type="datetimeFigureOut">
              <a:rPr lang="en-US" smtClean="0"/>
              <a:t>1/19/16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4CDB2-B356-3F49-9AB5-B27B2360D75E}" type="slidenum">
              <a:rPr lang="en-US" smtClean="0"/>
              <a:t>‹#›</a:t>
            </a:fld>
            <a:endParaRPr lang="en-US"/>
          </a:p>
        </p:txBody>
      </p:sp>
    </p:spTree>
    <p:extLst>
      <p:ext uri="{BB962C8B-B14F-4D97-AF65-F5344CB8AC3E}">
        <p14:creationId xmlns:p14="http://schemas.microsoft.com/office/powerpoint/2010/main" val="11049550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png"/><Relationship Id="rId5" Type="http://schemas.openxmlformats.org/officeDocument/2006/relationships/image" Target="../media/image12.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33.emf"/><Relationship Id="rId4" Type="http://schemas.openxmlformats.org/officeDocument/2006/relationships/image" Target="../media/image34.png"/><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emf"/><Relationship Id="rId7" Type="http://schemas.openxmlformats.org/officeDocument/2006/relationships/image" Target="../media/image33.emf"/><Relationship Id="rId8"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12.xml"/><Relationship Id="rId2" Type="http://schemas.openxmlformats.org/officeDocument/2006/relationships/notesSlide" Target="../notesSlides/notesSlide3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3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4250" y="1140705"/>
            <a:ext cx="8655544" cy="1470025"/>
          </a:xfrm>
        </p:spPr>
        <p:txBody>
          <a:bodyPr>
            <a:noAutofit/>
          </a:bodyPr>
          <a:lstStyle/>
          <a:p>
            <a:r>
              <a:rPr lang="en-US" sz="7200" b="1" dirty="0" smtClean="0">
                <a:solidFill>
                  <a:srgbClr val="0000FF"/>
                </a:solidFill>
              </a:rPr>
              <a:t>Designated ELD</a:t>
            </a:r>
            <a:br>
              <a:rPr lang="en-US" sz="7200" b="1" dirty="0" smtClean="0">
                <a:solidFill>
                  <a:srgbClr val="0000FF"/>
                </a:solidFill>
              </a:rPr>
            </a:br>
            <a:r>
              <a:rPr lang="en-US" sz="7200" b="1" dirty="0">
                <a:solidFill>
                  <a:srgbClr val="0000FF"/>
                </a:solidFill>
              </a:rPr>
              <a:t/>
            </a:r>
            <a:br>
              <a:rPr lang="en-US" sz="7200" b="1" dirty="0">
                <a:solidFill>
                  <a:srgbClr val="0000FF"/>
                </a:solidFill>
              </a:rPr>
            </a:br>
            <a:endParaRPr lang="en-US" sz="7200" b="1" dirty="0">
              <a:solidFill>
                <a:srgbClr val="0000FF"/>
              </a:solidFill>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739" t="1436" r="1979"/>
          <a:stretch/>
        </p:blipFill>
        <p:spPr bwMode="auto">
          <a:xfrm rot="1123542">
            <a:off x="6465535" y="4025994"/>
            <a:ext cx="1900919" cy="2406476"/>
          </a:xfrm>
          <a:prstGeom prst="rect">
            <a:avLst/>
          </a:prstGeom>
          <a:ln w="28575" cap="sq" cmpd="sng">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5" name="Picture 4" descr="picture 2015-10-19 at 8.49.0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7245" y="1939357"/>
            <a:ext cx="3598649" cy="2746337"/>
          </a:xfrm>
          <a:prstGeom prst="rect">
            <a:avLst/>
          </a:prstGeom>
        </p:spPr>
      </p:pic>
      <p:pic>
        <p:nvPicPr>
          <p:cNvPr id="6" name="Picture 5" descr="picture 2015-10-19 at 9.03.4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069718">
            <a:off x="799069" y="3923948"/>
            <a:ext cx="1906898" cy="2544128"/>
          </a:xfrm>
          <a:prstGeom prst="rect">
            <a:avLst/>
          </a:prstGeom>
        </p:spPr>
      </p:pic>
      <p:sp>
        <p:nvSpPr>
          <p:cNvPr id="7" name="Title 1"/>
          <p:cNvSpPr txBox="1">
            <a:spLocks/>
          </p:cNvSpPr>
          <p:nvPr/>
        </p:nvSpPr>
        <p:spPr>
          <a:xfrm>
            <a:off x="488456" y="405692"/>
            <a:ext cx="8655544" cy="147002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b="1" dirty="0" smtClean="0">
                <a:solidFill>
                  <a:srgbClr val="0000FF"/>
                </a:solidFill>
              </a:rPr>
              <a:t/>
            </a:r>
            <a:br>
              <a:rPr lang="en-US" sz="5400" b="1" dirty="0" smtClean="0">
                <a:solidFill>
                  <a:srgbClr val="0000FF"/>
                </a:solidFill>
              </a:rPr>
            </a:br>
            <a:r>
              <a:rPr lang="en-US" sz="5400" b="1" dirty="0" smtClean="0">
                <a:solidFill>
                  <a:srgbClr val="0000FF"/>
                </a:solidFill>
              </a:rPr>
              <a:t/>
            </a:r>
            <a:br>
              <a:rPr lang="en-US" sz="5400" b="1" dirty="0" smtClean="0">
                <a:solidFill>
                  <a:srgbClr val="0000FF"/>
                </a:solidFill>
              </a:rPr>
            </a:br>
            <a:endParaRPr lang="en-US" sz="5400" b="1" i="1" dirty="0">
              <a:solidFill>
                <a:srgbClr val="0000FF"/>
              </a:solidFill>
            </a:endParaRPr>
          </a:p>
        </p:txBody>
      </p:sp>
      <p:sp>
        <p:nvSpPr>
          <p:cNvPr id="8" name="Title 1"/>
          <p:cNvSpPr txBox="1">
            <a:spLocks/>
          </p:cNvSpPr>
          <p:nvPr/>
        </p:nvSpPr>
        <p:spPr>
          <a:xfrm>
            <a:off x="223413" y="5817466"/>
            <a:ext cx="8655544" cy="50249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smtClean="0">
                <a:solidFill>
                  <a:srgbClr val="0000FF"/>
                </a:solidFill>
              </a:rPr>
              <a:t>LD West </a:t>
            </a:r>
          </a:p>
          <a:p>
            <a:r>
              <a:rPr lang="en-US" sz="2800" b="1" dirty="0" smtClean="0">
                <a:solidFill>
                  <a:srgbClr val="0000FF"/>
                </a:solidFill>
              </a:rPr>
              <a:t>Network Meeting </a:t>
            </a:r>
          </a:p>
          <a:p>
            <a:r>
              <a:rPr lang="en-US" sz="2800" b="1" dirty="0" smtClean="0">
                <a:solidFill>
                  <a:srgbClr val="0000FF"/>
                </a:solidFill>
              </a:rPr>
              <a:t>January 2016</a:t>
            </a:r>
            <a:br>
              <a:rPr lang="en-US" sz="2800" b="1" dirty="0" smtClean="0">
                <a:solidFill>
                  <a:srgbClr val="0000FF"/>
                </a:solidFill>
              </a:rPr>
            </a:br>
            <a:r>
              <a:rPr lang="en-US" sz="2800" b="1" dirty="0" smtClean="0">
                <a:solidFill>
                  <a:srgbClr val="0000FF"/>
                </a:solidFill>
              </a:rPr>
              <a:t/>
            </a:r>
            <a:br>
              <a:rPr lang="en-US" sz="2800" b="1" dirty="0" smtClean="0">
                <a:solidFill>
                  <a:srgbClr val="0000FF"/>
                </a:solidFill>
              </a:rPr>
            </a:br>
            <a:endParaRPr lang="en-US" sz="2800" b="1" dirty="0">
              <a:solidFill>
                <a:srgbClr val="0000FF"/>
              </a:solidFill>
            </a:endParaRPr>
          </a:p>
        </p:txBody>
      </p:sp>
      <p:pic>
        <p:nvPicPr>
          <p:cNvPr id="9" name="Picture 8" descr="picture 2015-10-30 at 12.24.2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69052">
            <a:off x="482599" y="1273219"/>
            <a:ext cx="1278467" cy="2111977"/>
          </a:xfrm>
          <a:prstGeom prst="rect">
            <a:avLst/>
          </a:prstGeom>
        </p:spPr>
      </p:pic>
      <p:pic>
        <p:nvPicPr>
          <p:cNvPr id="10" name="Picture 9" descr="picture 2015-10-30 at 12.24.34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454859">
            <a:off x="7277746" y="1257496"/>
            <a:ext cx="1443567" cy="2368571"/>
          </a:xfrm>
          <a:prstGeom prst="rect">
            <a:avLst/>
          </a:prstGeom>
        </p:spPr>
      </p:pic>
    </p:spTree>
    <p:extLst>
      <p:ext uri="{BB962C8B-B14F-4D97-AF65-F5344CB8AC3E}">
        <p14:creationId xmlns:p14="http://schemas.microsoft.com/office/powerpoint/2010/main" val="42934069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icture 2015-10-30 at 11.09.04 AM.png"/>
          <p:cNvPicPr>
            <a:picLocks noGrp="1" noChangeAspect="1"/>
          </p:cNvPicPr>
          <p:nvPr>
            <p:ph idx="1"/>
          </p:nvPr>
        </p:nvPicPr>
        <p:blipFill>
          <a:blip r:embed="rId2">
            <a:extLst>
              <a:ext uri="{28A0092B-C50C-407E-A947-70E740481C1C}">
                <a14:useLocalDpi xmlns:a14="http://schemas.microsoft.com/office/drawing/2010/main" val="0"/>
              </a:ext>
            </a:extLst>
          </a:blip>
          <a:srcRect l="-20532" r="-20532"/>
          <a:stretch>
            <a:fillRect/>
          </a:stretch>
        </p:blipFill>
        <p:spPr>
          <a:xfrm>
            <a:off x="-1982110" y="-284163"/>
            <a:ext cx="12986660" cy="7142163"/>
          </a:xfrm>
        </p:spPr>
      </p:pic>
    </p:spTree>
    <p:extLst>
      <p:ext uri="{BB962C8B-B14F-4D97-AF65-F5344CB8AC3E}">
        <p14:creationId xmlns:p14="http://schemas.microsoft.com/office/powerpoint/2010/main" val="150481912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Thoughts About Use of the Observation Tool</a:t>
            </a:r>
            <a:endParaRPr lang="en-US" dirty="0"/>
          </a:p>
        </p:txBody>
      </p:sp>
      <p:sp>
        <p:nvSpPr>
          <p:cNvPr id="3" name="Content Placeholder 2"/>
          <p:cNvSpPr>
            <a:spLocks noGrp="1"/>
          </p:cNvSpPr>
          <p:nvPr>
            <p:ph idx="1"/>
          </p:nvPr>
        </p:nvSpPr>
        <p:spPr>
          <a:xfrm>
            <a:off x="164122" y="1600200"/>
            <a:ext cx="8804031" cy="4936067"/>
          </a:xfrm>
        </p:spPr>
        <p:txBody>
          <a:bodyPr>
            <a:normAutofit/>
          </a:bodyPr>
          <a:lstStyle/>
          <a:p>
            <a:r>
              <a:rPr lang="en-US" i="1" dirty="0" smtClean="0"/>
              <a:t>Check off student vital actions that were observed</a:t>
            </a:r>
          </a:p>
          <a:p>
            <a:r>
              <a:rPr lang="en-US" i="1" dirty="0" smtClean="0"/>
              <a:t>Record student and teacher language that provides evidence regarding student vital actions</a:t>
            </a:r>
          </a:p>
          <a:p>
            <a:r>
              <a:rPr lang="en-US" i="1" dirty="0" smtClean="0"/>
              <a:t>Align actionable feedback to the student vital actions and/or the ELD Standards</a:t>
            </a:r>
          </a:p>
          <a:p>
            <a:r>
              <a:rPr lang="en-US" i="1" dirty="0" smtClean="0"/>
              <a:t>Possibly predetermine which student vital action(s) you will be looking for during observations</a:t>
            </a:r>
          </a:p>
        </p:txBody>
      </p:sp>
    </p:spTree>
    <p:extLst>
      <p:ext uri="{BB962C8B-B14F-4D97-AF65-F5344CB8AC3E}">
        <p14:creationId xmlns:p14="http://schemas.microsoft.com/office/powerpoint/2010/main" val="3275847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739" t="1436" r="1979"/>
          <a:stretch/>
        </p:blipFill>
        <p:spPr bwMode="auto">
          <a:xfrm rot="1123542">
            <a:off x="6762901" y="3240200"/>
            <a:ext cx="1900919" cy="2406476"/>
          </a:xfrm>
          <a:prstGeom prst="rect">
            <a:avLst/>
          </a:prstGeom>
          <a:ln w="28575" cap="sq" cmpd="sng">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5" name="Picture 4" descr="picture 2015-10-19 at 8.49.0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7245" y="2214345"/>
            <a:ext cx="3598649" cy="2746337"/>
          </a:xfrm>
          <a:prstGeom prst="rect">
            <a:avLst/>
          </a:prstGeom>
        </p:spPr>
      </p:pic>
      <p:pic>
        <p:nvPicPr>
          <p:cNvPr id="6" name="Picture 5" descr="picture 2015-10-19 at 9.03.42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069718">
            <a:off x="465529" y="3057412"/>
            <a:ext cx="1906898" cy="2544128"/>
          </a:xfrm>
          <a:prstGeom prst="rect">
            <a:avLst/>
          </a:prstGeom>
        </p:spPr>
      </p:pic>
      <p:sp>
        <p:nvSpPr>
          <p:cNvPr id="7" name="Title 1"/>
          <p:cNvSpPr txBox="1">
            <a:spLocks/>
          </p:cNvSpPr>
          <p:nvPr/>
        </p:nvSpPr>
        <p:spPr>
          <a:xfrm>
            <a:off x="344250" y="-415968"/>
            <a:ext cx="8655544" cy="147002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b="1" dirty="0" smtClean="0">
                <a:solidFill>
                  <a:srgbClr val="0000FF"/>
                </a:solidFill>
              </a:rPr>
              <a:t/>
            </a:r>
            <a:br>
              <a:rPr lang="en-US" sz="5400" b="1" dirty="0" smtClean="0">
                <a:solidFill>
                  <a:srgbClr val="0000FF"/>
                </a:solidFill>
              </a:rPr>
            </a:br>
            <a:r>
              <a:rPr lang="en-US" sz="5400" b="1" dirty="0" smtClean="0">
                <a:solidFill>
                  <a:srgbClr val="0000FF"/>
                </a:solidFill>
              </a:rPr>
              <a:t/>
            </a:r>
            <a:br>
              <a:rPr lang="en-US" sz="5400" b="1" dirty="0" smtClean="0">
                <a:solidFill>
                  <a:srgbClr val="0000FF"/>
                </a:solidFill>
              </a:rPr>
            </a:br>
            <a:r>
              <a:rPr lang="en-US" sz="4800" i="1" dirty="0" smtClean="0">
                <a:solidFill>
                  <a:srgbClr val="0000FF"/>
                </a:solidFill>
              </a:rPr>
              <a:t>As we </a:t>
            </a:r>
            <a:r>
              <a:rPr lang="en-US" sz="4800" i="1" dirty="0">
                <a:solidFill>
                  <a:srgbClr val="0000FF"/>
                </a:solidFill>
              </a:rPr>
              <a:t>d</a:t>
            </a:r>
            <a:r>
              <a:rPr lang="en-US" sz="4800" i="1" dirty="0" smtClean="0">
                <a:solidFill>
                  <a:srgbClr val="0000FF"/>
                </a:solidFill>
              </a:rPr>
              <a:t>elve into</a:t>
            </a:r>
          </a:p>
          <a:p>
            <a:r>
              <a:rPr lang="en-US" sz="4800" i="1" dirty="0" smtClean="0">
                <a:solidFill>
                  <a:srgbClr val="0000FF"/>
                </a:solidFill>
              </a:rPr>
              <a:t>Designated ELD, </a:t>
            </a:r>
          </a:p>
          <a:p>
            <a:r>
              <a:rPr lang="en-US" sz="4800" i="1" dirty="0" smtClean="0">
                <a:solidFill>
                  <a:srgbClr val="0000FF"/>
                </a:solidFill>
              </a:rPr>
              <a:t>Instruction </a:t>
            </a:r>
            <a:r>
              <a:rPr lang="en-US" sz="4800" i="1" dirty="0" smtClean="0">
                <a:solidFill>
                  <a:srgbClr val="0000FF"/>
                </a:solidFill>
              </a:rPr>
              <a:t>After Start </a:t>
            </a:r>
            <a:r>
              <a:rPr lang="en-US" sz="4800" i="1" dirty="0" smtClean="0">
                <a:solidFill>
                  <a:srgbClr val="0000FF"/>
                </a:solidFill>
              </a:rPr>
              <a:t>Smart,</a:t>
            </a:r>
            <a:endParaRPr lang="en-US" sz="4800" i="1" dirty="0">
              <a:solidFill>
                <a:srgbClr val="0000FF"/>
              </a:solidFill>
            </a:endParaRPr>
          </a:p>
        </p:txBody>
      </p:sp>
      <p:sp>
        <p:nvSpPr>
          <p:cNvPr id="8" name="Title 1"/>
          <p:cNvSpPr txBox="1">
            <a:spLocks/>
          </p:cNvSpPr>
          <p:nvPr/>
        </p:nvSpPr>
        <p:spPr>
          <a:xfrm>
            <a:off x="344250" y="4225669"/>
            <a:ext cx="8655544" cy="147002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b="1" dirty="0" smtClean="0">
                <a:solidFill>
                  <a:srgbClr val="0000FF"/>
                </a:solidFill>
              </a:rPr>
              <a:t/>
            </a:r>
            <a:br>
              <a:rPr lang="en-US" sz="5400" b="1" dirty="0" smtClean="0">
                <a:solidFill>
                  <a:srgbClr val="0000FF"/>
                </a:solidFill>
              </a:rPr>
            </a:br>
            <a:r>
              <a:rPr lang="en-US" sz="5400" b="1" dirty="0" smtClean="0">
                <a:solidFill>
                  <a:srgbClr val="0000FF"/>
                </a:solidFill>
              </a:rPr>
              <a:t/>
            </a:r>
            <a:br>
              <a:rPr lang="en-US" sz="5400" b="1" dirty="0" smtClean="0">
                <a:solidFill>
                  <a:srgbClr val="0000FF"/>
                </a:solidFill>
              </a:rPr>
            </a:br>
            <a:r>
              <a:rPr lang="en-US" sz="4800" i="1" dirty="0">
                <a:solidFill>
                  <a:srgbClr val="0000FF"/>
                </a:solidFill>
              </a:rPr>
              <a:t>k</a:t>
            </a:r>
            <a:r>
              <a:rPr lang="en-US" sz="4800" i="1" dirty="0" smtClean="0">
                <a:solidFill>
                  <a:srgbClr val="0000FF"/>
                </a:solidFill>
              </a:rPr>
              <a:t>ee</a:t>
            </a:r>
            <a:r>
              <a:rPr lang="en-US" sz="4800" i="1" dirty="0" smtClean="0">
                <a:solidFill>
                  <a:srgbClr val="0000FF"/>
                </a:solidFill>
              </a:rPr>
              <a:t>p the </a:t>
            </a:r>
          </a:p>
          <a:p>
            <a:r>
              <a:rPr lang="en-US" sz="4800" b="1" i="1" dirty="0" smtClean="0">
                <a:solidFill>
                  <a:srgbClr val="0000FF"/>
                </a:solidFill>
              </a:rPr>
              <a:t>Student Vital Actions </a:t>
            </a:r>
          </a:p>
          <a:p>
            <a:r>
              <a:rPr lang="en-US" sz="4800" i="1" dirty="0" smtClean="0">
                <a:solidFill>
                  <a:srgbClr val="0000FF"/>
                </a:solidFill>
              </a:rPr>
              <a:t>in mind.</a:t>
            </a:r>
            <a:endParaRPr lang="en-US" sz="4800" i="1" dirty="0">
              <a:solidFill>
                <a:srgbClr val="0000FF"/>
              </a:solidFill>
            </a:endParaRPr>
          </a:p>
        </p:txBody>
      </p:sp>
    </p:spTree>
    <p:extLst>
      <p:ext uri="{BB962C8B-B14F-4D97-AF65-F5344CB8AC3E}">
        <p14:creationId xmlns:p14="http://schemas.microsoft.com/office/powerpoint/2010/main" val="30218331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dissolve">
                                      <p:cBhvr>
                                        <p:cTn id="7" dur="500"/>
                                        <p:tgtEl>
                                          <p:spTgt spid="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3"/>
          <p:cNvPicPr>
            <a:picLocks noChangeAspect="1"/>
          </p:cNvPicPr>
          <p:nvPr/>
        </p:nvPicPr>
        <p:blipFill rotWithShape="1">
          <a:blip r:embed="rId3">
            <a:extLst>
              <a:ext uri="{28A0092B-C50C-407E-A947-70E740481C1C}">
                <a14:useLocalDpi xmlns:a14="http://schemas.microsoft.com/office/drawing/2010/main" val="0"/>
              </a:ext>
            </a:extLst>
          </a:blip>
          <a:srcRect l="2739" t="1436" r="1979"/>
          <a:stretch/>
        </p:blipFill>
        <p:spPr bwMode="auto">
          <a:xfrm>
            <a:off x="304800" y="499343"/>
            <a:ext cx="4644212" cy="5879359"/>
          </a:xfrm>
          <a:prstGeom prst="rect">
            <a:avLst/>
          </a:prstGeom>
          <a:ln w="28575" cap="sq" cmpd="sng">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26978" name="Shape 160"/>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22810" t="48953" r="61720" b="19695"/>
          <a:stretch>
            <a:fillRect/>
          </a:stretch>
        </p:blipFill>
        <p:spPr bwMode="auto">
          <a:xfrm>
            <a:off x="5767203" y="1787844"/>
            <a:ext cx="2514600" cy="3200400"/>
          </a:xfrm>
          <a:prstGeom prst="rect">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45643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itle 1"/>
          <p:cNvSpPr>
            <a:spLocks noGrp="1"/>
          </p:cNvSpPr>
          <p:nvPr>
            <p:ph type="title"/>
          </p:nvPr>
        </p:nvSpPr>
        <p:spPr/>
        <p:txBody>
          <a:bodyPr/>
          <a:lstStyle/>
          <a:p>
            <a:pPr eaLnBrk="1" hangingPunct="1"/>
            <a:endParaRPr lang="en-US">
              <a:latin typeface="Calibri" charset="0"/>
            </a:endParaRPr>
          </a:p>
        </p:txBody>
      </p:sp>
      <p:pic>
        <p:nvPicPr>
          <p:cNvPr id="124930" name="Picture 2" descr="picture 2015-03-25 at 4.06.15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2714" y="-24896"/>
            <a:ext cx="89804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74121" y="1724554"/>
            <a:ext cx="1833562" cy="369887"/>
          </a:xfrm>
          <a:prstGeom prst="rect">
            <a:avLst/>
          </a:prstGeom>
          <a:solidFill>
            <a:srgbClr val="FFFF00"/>
          </a:solidFill>
          <a:ln w="12700" cap="flat">
            <a:solidFill>
              <a:srgbClr val="FFFF00"/>
            </a:solidFill>
            <a:miter lim="400000"/>
          </a:ln>
          <a:effectLst/>
        </p:spPr>
        <p:style>
          <a:lnRef idx="0">
            <a:scrgbClr r="0" g="0" b="0"/>
          </a:lnRef>
          <a:fillRef idx="0">
            <a:scrgbClr r="0" g="0" b="0"/>
          </a:fillRef>
          <a:effectRef idx="0">
            <a:scrgbClr r="0" g="0" b="0"/>
          </a:effectRef>
          <a:fontRef idx="none"/>
        </p:style>
        <p:txBody>
          <a:bodyPr spcFirstLastPara="1" lIns="45719" tIns="45719" rIns="45719" bIns="45719" spcCol="38100">
            <a:spAutoFit/>
          </a:bodyPr>
          <a:lstStyle/>
          <a:p>
            <a:pPr algn="ctr" fontAlgn="auto" latinLnBrk="1" hangingPunct="0">
              <a:spcBef>
                <a:spcPts val="0"/>
              </a:spcBef>
              <a:spcAft>
                <a:spcPts val="0"/>
              </a:spcAft>
              <a:defRPr/>
            </a:pPr>
            <a:r>
              <a:rPr lang="en-US" dirty="0">
                <a:solidFill>
                  <a:srgbClr val="000000"/>
                </a:solidFill>
                <a:latin typeface="Century Gothic"/>
                <a:ea typeface="Calibri"/>
                <a:cs typeface="Century Gothic"/>
                <a:sym typeface="Calibri"/>
              </a:rPr>
              <a:t>Negotiate</a:t>
            </a:r>
          </a:p>
        </p:txBody>
      </p:sp>
      <p:sp>
        <p:nvSpPr>
          <p:cNvPr id="5" name="TextBox 4"/>
          <p:cNvSpPr txBox="1"/>
          <p:nvPr/>
        </p:nvSpPr>
        <p:spPr>
          <a:xfrm>
            <a:off x="3733800" y="-6350"/>
            <a:ext cx="1831975" cy="369888"/>
          </a:xfrm>
          <a:prstGeom prst="rect">
            <a:avLst/>
          </a:prstGeom>
          <a:solidFill>
            <a:srgbClr val="FFFF00"/>
          </a:solidFill>
          <a:ln w="12700" cap="flat">
            <a:solidFill>
              <a:srgbClr val="FFFF00"/>
            </a:solidFill>
            <a:miter lim="400000"/>
          </a:ln>
          <a:effectLst/>
        </p:spPr>
        <p:style>
          <a:lnRef idx="0">
            <a:scrgbClr r="0" g="0" b="0"/>
          </a:lnRef>
          <a:fillRef idx="0">
            <a:scrgbClr r="0" g="0" b="0"/>
          </a:fillRef>
          <a:effectRef idx="0">
            <a:scrgbClr r="0" g="0" b="0"/>
          </a:effectRef>
          <a:fontRef idx="none"/>
        </p:style>
        <p:txBody>
          <a:bodyPr spcFirstLastPara="1" lIns="45719" tIns="45719" rIns="45719" bIns="45719" spcCol="38100">
            <a:spAutoFit/>
          </a:bodyPr>
          <a:lstStyle/>
          <a:p>
            <a:pPr algn="ctr" fontAlgn="auto" latinLnBrk="1" hangingPunct="0">
              <a:spcBef>
                <a:spcPts val="0"/>
              </a:spcBef>
              <a:spcAft>
                <a:spcPts val="0"/>
              </a:spcAft>
              <a:defRPr/>
            </a:pPr>
            <a:r>
              <a:rPr lang="en-US" dirty="0">
                <a:solidFill>
                  <a:srgbClr val="000000"/>
                </a:solidFill>
                <a:latin typeface="Century Gothic"/>
                <a:ea typeface="Calibri"/>
                <a:cs typeface="Century Gothic"/>
                <a:sym typeface="Calibri"/>
              </a:rPr>
              <a:t>Create</a:t>
            </a:r>
          </a:p>
        </p:txBody>
      </p:sp>
      <p:sp>
        <p:nvSpPr>
          <p:cNvPr id="6" name="TextBox 5"/>
          <p:cNvSpPr txBox="1"/>
          <p:nvPr/>
        </p:nvSpPr>
        <p:spPr>
          <a:xfrm>
            <a:off x="7950200" y="1692275"/>
            <a:ext cx="1106488" cy="368300"/>
          </a:xfrm>
          <a:prstGeom prst="rect">
            <a:avLst/>
          </a:prstGeom>
          <a:solidFill>
            <a:srgbClr val="FFFF00"/>
          </a:solidFill>
          <a:ln w="12700" cap="flat">
            <a:solidFill>
              <a:srgbClr val="FFFF00"/>
            </a:solidFill>
            <a:miter lim="400000"/>
          </a:ln>
          <a:effectLst/>
        </p:spPr>
        <p:style>
          <a:lnRef idx="0">
            <a:scrgbClr r="0" g="0" b="0"/>
          </a:lnRef>
          <a:fillRef idx="0">
            <a:scrgbClr r="0" g="0" b="0"/>
          </a:fillRef>
          <a:effectRef idx="0">
            <a:scrgbClr r="0" g="0" b="0"/>
          </a:effectRef>
          <a:fontRef idx="none"/>
        </p:style>
        <p:txBody>
          <a:bodyPr spcFirstLastPara="1" lIns="45719" tIns="45719" rIns="45719" bIns="45719" spcCol="38100">
            <a:spAutoFit/>
          </a:bodyPr>
          <a:lstStyle/>
          <a:p>
            <a:pPr algn="ctr" fontAlgn="auto" latinLnBrk="1" hangingPunct="0">
              <a:spcBef>
                <a:spcPts val="0"/>
              </a:spcBef>
              <a:spcAft>
                <a:spcPts val="0"/>
              </a:spcAft>
              <a:defRPr/>
            </a:pPr>
            <a:r>
              <a:rPr lang="en-US" dirty="0">
                <a:solidFill>
                  <a:srgbClr val="000000"/>
                </a:solidFill>
                <a:latin typeface="Century Gothic"/>
                <a:ea typeface="Calibri"/>
                <a:cs typeface="Century Gothic"/>
                <a:sym typeface="Calibri"/>
              </a:rPr>
              <a:t>Clarify</a:t>
            </a:r>
          </a:p>
        </p:txBody>
      </p:sp>
      <p:sp>
        <p:nvSpPr>
          <p:cNvPr id="7" name="TextBox 6"/>
          <p:cNvSpPr txBox="1"/>
          <p:nvPr/>
        </p:nvSpPr>
        <p:spPr>
          <a:xfrm>
            <a:off x="3733800" y="3523459"/>
            <a:ext cx="1831975" cy="369887"/>
          </a:xfrm>
          <a:prstGeom prst="rect">
            <a:avLst/>
          </a:prstGeom>
          <a:solidFill>
            <a:srgbClr val="FFFF00"/>
          </a:solidFill>
          <a:ln w="12700" cap="flat">
            <a:solidFill>
              <a:srgbClr val="FFFF00"/>
            </a:solidFill>
            <a:miter lim="400000"/>
          </a:ln>
          <a:effectLst/>
        </p:spPr>
        <p:style>
          <a:lnRef idx="0">
            <a:scrgbClr r="0" g="0" b="0"/>
          </a:lnRef>
          <a:fillRef idx="0">
            <a:scrgbClr r="0" g="0" b="0"/>
          </a:fillRef>
          <a:effectRef idx="0">
            <a:scrgbClr r="0" g="0" b="0"/>
          </a:effectRef>
          <a:fontRef idx="none"/>
        </p:style>
        <p:txBody>
          <a:bodyPr spcFirstLastPara="1" lIns="45719" tIns="45719" rIns="45719" bIns="45719" spcCol="38100">
            <a:spAutoFit/>
          </a:bodyPr>
          <a:lstStyle/>
          <a:p>
            <a:pPr algn="ctr" fontAlgn="auto" latinLnBrk="1" hangingPunct="0">
              <a:spcBef>
                <a:spcPts val="0"/>
              </a:spcBef>
              <a:spcAft>
                <a:spcPts val="0"/>
              </a:spcAft>
              <a:defRPr/>
            </a:pPr>
            <a:r>
              <a:rPr lang="en-US" dirty="0">
                <a:solidFill>
                  <a:srgbClr val="000000"/>
                </a:solidFill>
                <a:latin typeface="Century Gothic"/>
                <a:ea typeface="Calibri"/>
                <a:cs typeface="Century Gothic"/>
                <a:sym typeface="Calibri"/>
              </a:rPr>
              <a:t>Fortify/Support</a:t>
            </a:r>
          </a:p>
        </p:txBody>
      </p:sp>
      <p:sp>
        <p:nvSpPr>
          <p:cNvPr id="11" name="TextBox 10"/>
          <p:cNvSpPr txBox="1"/>
          <p:nvPr/>
        </p:nvSpPr>
        <p:spPr>
          <a:xfrm>
            <a:off x="155046" y="128879"/>
            <a:ext cx="2775479" cy="1015661"/>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spcFirstLastPara="1" wrap="square" lIns="45719" tIns="45719" rIns="45719" bIns="45719" spcCol="38100">
            <a:spAutoFit/>
          </a:bodyPr>
          <a:lstStyle/>
          <a:p>
            <a:pPr algn="ctr" fontAlgn="auto" latinLnBrk="1" hangingPunct="0">
              <a:spcBef>
                <a:spcPts val="0"/>
              </a:spcBef>
              <a:spcAft>
                <a:spcPts val="0"/>
              </a:spcAft>
              <a:defRPr/>
            </a:pPr>
            <a:r>
              <a:rPr lang="en-US" sz="2000" b="1" dirty="0" smtClean="0">
                <a:solidFill>
                  <a:srgbClr val="000000"/>
                </a:solidFill>
                <a:latin typeface="Century Gothic"/>
                <a:ea typeface="Calibri"/>
                <a:cs typeface="Century Gothic"/>
                <a:sym typeface="Calibri"/>
              </a:rPr>
              <a:t>Constructive </a:t>
            </a:r>
          </a:p>
          <a:p>
            <a:pPr algn="ctr" fontAlgn="auto" latinLnBrk="1" hangingPunct="0">
              <a:spcBef>
                <a:spcPts val="0"/>
              </a:spcBef>
              <a:spcAft>
                <a:spcPts val="0"/>
              </a:spcAft>
              <a:defRPr/>
            </a:pPr>
            <a:r>
              <a:rPr lang="en-US" sz="2000" b="1" dirty="0" smtClean="0">
                <a:solidFill>
                  <a:srgbClr val="000000"/>
                </a:solidFill>
                <a:latin typeface="Century Gothic"/>
                <a:ea typeface="Calibri"/>
                <a:cs typeface="Century Gothic"/>
                <a:sym typeface="Calibri"/>
              </a:rPr>
              <a:t>Conversation Skills</a:t>
            </a:r>
          </a:p>
          <a:p>
            <a:pPr algn="ctr" fontAlgn="auto" latinLnBrk="1" hangingPunct="0">
              <a:spcBef>
                <a:spcPts val="0"/>
              </a:spcBef>
              <a:spcAft>
                <a:spcPts val="0"/>
              </a:spcAft>
              <a:defRPr/>
            </a:pPr>
            <a:r>
              <a:rPr lang="en-US" sz="2000" b="1" dirty="0" smtClean="0">
                <a:solidFill>
                  <a:srgbClr val="000000"/>
                </a:solidFill>
                <a:latin typeface="Century Gothic"/>
                <a:ea typeface="Calibri"/>
                <a:cs typeface="Century Gothic"/>
                <a:sym typeface="Calibri"/>
              </a:rPr>
              <a:t> Placemat</a:t>
            </a:r>
            <a:endParaRPr lang="en-US" sz="2000" b="1" dirty="0">
              <a:solidFill>
                <a:srgbClr val="000000"/>
              </a:solidFill>
              <a:latin typeface="Century Gothic"/>
              <a:ea typeface="Calibri"/>
              <a:cs typeface="Century Gothic"/>
              <a:sym typeface="Calibri"/>
            </a:endParaRPr>
          </a:p>
        </p:txBody>
      </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2739" t="1436" r="1979"/>
          <a:stretch/>
        </p:blipFill>
        <p:spPr bwMode="auto">
          <a:xfrm>
            <a:off x="457200" y="5079774"/>
            <a:ext cx="1384987" cy="1753330"/>
          </a:xfrm>
          <a:prstGeom prst="rect">
            <a:avLst/>
          </a:prstGeom>
          <a:ln w="28575" cap="sq" cmpd="sng">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24935" name="Shape 160"/>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l="22810" t="48953" r="61720" b="19695"/>
          <a:stretch>
            <a:fillRect/>
          </a:stretch>
        </p:blipFill>
        <p:spPr bwMode="auto">
          <a:xfrm>
            <a:off x="1156387" y="4843535"/>
            <a:ext cx="1371600" cy="1828800"/>
          </a:xfrm>
          <a:prstGeom prst="rect">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41778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3"/>
          <p:cNvSpPr>
            <a:spLocks noGrp="1"/>
          </p:cNvSpPr>
          <p:nvPr>
            <p:ph type="title"/>
          </p:nvPr>
        </p:nvSpPr>
        <p:spPr>
          <a:xfrm>
            <a:off x="722313" y="1600200"/>
            <a:ext cx="7772400" cy="3429000"/>
          </a:xfrm>
        </p:spPr>
        <p:txBody>
          <a:bodyPr/>
          <a:lstStyle/>
          <a:p>
            <a:pPr algn="ctr" eaLnBrk="1" fontAlgn="auto" hangingPunct="1">
              <a:spcAft>
                <a:spcPts val="0"/>
              </a:spcAft>
              <a:defRPr/>
            </a:pPr>
            <a:r>
              <a:rPr sz="5400" dirty="0">
                <a:latin typeface="Century Gothic" charset="0"/>
                <a:ea typeface="Century Gothic" charset="0"/>
                <a:cs typeface="Century Gothic" charset="0"/>
              </a:rPr>
              <a:t>Understand the Essential Elements </a:t>
            </a:r>
            <a:br>
              <a:rPr sz="5400" dirty="0">
                <a:latin typeface="Century Gothic" charset="0"/>
                <a:ea typeface="Century Gothic" charset="0"/>
                <a:cs typeface="Century Gothic" charset="0"/>
              </a:rPr>
            </a:br>
            <a:r>
              <a:rPr sz="5400" dirty="0">
                <a:latin typeface="Century Gothic" charset="0"/>
                <a:ea typeface="Century Gothic" charset="0"/>
                <a:cs typeface="Century Gothic" charset="0"/>
              </a:rPr>
              <a:t>of a Designated ELD Lesson</a:t>
            </a:r>
          </a:p>
        </p:txBody>
      </p:sp>
    </p:spTree>
    <p:extLst>
      <p:ext uri="{BB962C8B-B14F-4D97-AF65-F5344CB8AC3E}">
        <p14:creationId xmlns:p14="http://schemas.microsoft.com/office/powerpoint/2010/main" val="300911942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descr="Comp ELD .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75" y="1419225"/>
            <a:ext cx="5895975" cy="493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Designated ELD visual w Title.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29300" y="177800"/>
            <a:ext cx="3109913" cy="3290888"/>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Right Arrow 5"/>
          <p:cNvSpPr>
            <a:spLocks noChangeArrowheads="1"/>
          </p:cNvSpPr>
          <p:nvPr/>
        </p:nvSpPr>
        <p:spPr bwMode="auto">
          <a:xfrm rot="19367311" flipV="1">
            <a:off x="3371850" y="3117850"/>
            <a:ext cx="3068638" cy="177800"/>
          </a:xfrm>
          <a:prstGeom prst="rightArrow">
            <a:avLst>
              <a:gd name="adj1" fmla="val 50000"/>
              <a:gd name="adj2" fmla="val 50019"/>
            </a:avLst>
          </a:prstGeom>
          <a:solidFill>
            <a:schemeClr val="tx1"/>
          </a:solidFill>
          <a:ln w="9525">
            <a:solidFill>
              <a:srgbClr val="4A7EBB"/>
            </a:solidFill>
            <a:miter lim="800000"/>
            <a:headEnd/>
            <a:tailEnd/>
          </a:ln>
          <a:effectLst>
            <a:outerShdw blurRad="40000" dist="23000" dir="5400000" rotWithShape="0">
              <a:srgbClr val="000000">
                <a:alpha val="34998"/>
              </a:srgbClr>
            </a:outerShdw>
          </a:effectLst>
        </p:spPr>
        <p:txBody>
          <a:bodyPr anchor="ctr"/>
          <a:lstStyle/>
          <a:p>
            <a:pPr algn="ctr" eaLnBrk="1" fontAlgn="auto" hangingPunct="1">
              <a:spcBef>
                <a:spcPts val="0"/>
              </a:spcBef>
              <a:spcAft>
                <a:spcPts val="0"/>
              </a:spcAft>
              <a:defRPr/>
            </a:pPr>
            <a:endParaRPr lang="en-US">
              <a:solidFill>
                <a:schemeClr val="lt1"/>
              </a:solidFill>
              <a:latin typeface="+mn-lt"/>
              <a:ea typeface="+mn-ea"/>
              <a:cs typeface="+mn-cs"/>
            </a:endParaRPr>
          </a:p>
        </p:txBody>
      </p:sp>
      <p:pic>
        <p:nvPicPr>
          <p:cNvPr id="17411" name="Picture 2" descr="Integrated ELD visual w title.tif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29300" y="3603625"/>
            <a:ext cx="3109913" cy="325437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 name="Right Arrow 10"/>
          <p:cNvSpPr>
            <a:spLocks noChangeArrowheads="1"/>
          </p:cNvSpPr>
          <p:nvPr/>
        </p:nvSpPr>
        <p:spPr bwMode="auto">
          <a:xfrm rot="1006015">
            <a:off x="3603625" y="4781550"/>
            <a:ext cx="2822575" cy="225425"/>
          </a:xfrm>
          <a:prstGeom prst="rightArrow">
            <a:avLst>
              <a:gd name="adj1" fmla="val 50000"/>
              <a:gd name="adj2" fmla="val 50027"/>
            </a:avLst>
          </a:prstGeom>
          <a:solidFill>
            <a:schemeClr val="tx1"/>
          </a:solidFill>
          <a:ln w="9525">
            <a:solidFill>
              <a:srgbClr val="4A7EBB"/>
            </a:solidFill>
            <a:miter lim="800000"/>
            <a:headEnd/>
            <a:tailEnd/>
          </a:ln>
          <a:effectLst>
            <a:outerShdw blurRad="40000" dist="23000" dir="5400000" rotWithShape="0">
              <a:srgbClr val="000000">
                <a:alpha val="34998"/>
              </a:srgbClr>
            </a:outerShdw>
          </a:effectLst>
        </p:spPr>
        <p:txBody>
          <a:bodyPr anchor="ctr"/>
          <a:lstStyle/>
          <a:p>
            <a:pPr algn="ctr" eaLnBrk="1" fontAlgn="auto" hangingPunct="1">
              <a:spcBef>
                <a:spcPts val="0"/>
              </a:spcBef>
              <a:spcAft>
                <a:spcPts val="0"/>
              </a:spcAft>
              <a:defRPr/>
            </a:pPr>
            <a:endParaRPr lang="en-US">
              <a:solidFill>
                <a:schemeClr val="lt1"/>
              </a:solidFill>
              <a:latin typeface="+mn-lt"/>
              <a:ea typeface="+mn-ea"/>
              <a:cs typeface="+mn-cs"/>
            </a:endParaRPr>
          </a:p>
        </p:txBody>
      </p:sp>
      <p:sp>
        <p:nvSpPr>
          <p:cNvPr id="38918" name="Title 1"/>
          <p:cNvSpPr>
            <a:spLocks noGrp="1"/>
          </p:cNvSpPr>
          <p:nvPr>
            <p:ph type="title"/>
          </p:nvPr>
        </p:nvSpPr>
        <p:spPr>
          <a:xfrm>
            <a:off x="103188" y="163513"/>
            <a:ext cx="5549900" cy="865187"/>
          </a:xfrm>
          <a:solidFill>
            <a:schemeClr val="tx1"/>
          </a:solidFill>
        </p:spPr>
        <p:txBody>
          <a:bodyPr/>
          <a:lstStyle/>
          <a:p>
            <a:pPr eaLnBrk="1" hangingPunct="1">
              <a:defRPr/>
            </a:pPr>
            <a:r>
              <a:rPr lang="en-US" sz="3600" dirty="0">
                <a:solidFill>
                  <a:schemeClr val="bg1"/>
                </a:solidFill>
                <a:effectLst>
                  <a:outerShdw blurRad="38100" dist="38100" dir="2700000" algn="tl">
                    <a:srgbClr val="EEECE1"/>
                  </a:outerShdw>
                </a:effectLst>
                <a:latin typeface="Century Gothic" charset="0"/>
                <a:ea typeface="Century Gothic" charset="0"/>
                <a:cs typeface="Century Gothic" charset="0"/>
              </a:rPr>
              <a:t>Comprehensive ELD</a:t>
            </a:r>
          </a:p>
        </p:txBody>
      </p:sp>
      <p:sp>
        <p:nvSpPr>
          <p:cNvPr id="8" name="Isosceles Triangle 7"/>
          <p:cNvSpPr>
            <a:spLocks noChangeArrowheads="1"/>
          </p:cNvSpPr>
          <p:nvPr/>
        </p:nvSpPr>
        <p:spPr bwMode="auto">
          <a:xfrm rot="10800000">
            <a:off x="1587500" y="3876675"/>
            <a:ext cx="2689225" cy="2125663"/>
          </a:xfrm>
          <a:prstGeom prst="triangle">
            <a:avLst>
              <a:gd name="adj" fmla="val 50620"/>
            </a:avLst>
          </a:prstGeom>
          <a:noFill/>
          <a:ln w="66675">
            <a:solidFill>
              <a:srgbClr val="FF0000"/>
            </a:solidFill>
            <a:prstDash val="dash"/>
            <a:miter lim="800000"/>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fontAlgn="auto" hangingPunct="1">
              <a:spcBef>
                <a:spcPts val="0"/>
              </a:spcBef>
              <a:spcAft>
                <a:spcPts val="0"/>
              </a:spcAft>
              <a:defRPr/>
            </a:pPr>
            <a:endParaRPr lang="en-US">
              <a:solidFill>
                <a:schemeClr val="lt1"/>
              </a:solidFill>
              <a:latin typeface="+mn-lt"/>
              <a:ea typeface="+mn-ea"/>
              <a:cs typeface="+mn-cs"/>
            </a:endParaRPr>
          </a:p>
        </p:txBody>
      </p:sp>
    </p:spTree>
    <p:extLst>
      <p:ext uri="{BB962C8B-B14F-4D97-AF65-F5344CB8AC3E}">
        <p14:creationId xmlns:p14="http://schemas.microsoft.com/office/powerpoint/2010/main" val="8012590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4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7411"/>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1"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Box 10"/>
          <p:cNvSpPr txBox="1">
            <a:spLocks noChangeArrowheads="1"/>
          </p:cNvSpPr>
          <p:nvPr/>
        </p:nvSpPr>
        <p:spPr bwMode="auto">
          <a:xfrm>
            <a:off x="17463" y="31750"/>
            <a:ext cx="4630737" cy="585788"/>
          </a:xfrm>
          <a:prstGeom prst="rect">
            <a:avLst/>
          </a:prstGeom>
          <a:ln/>
        </p:spPr>
        <p:style>
          <a:lnRef idx="2">
            <a:schemeClr val="dk1">
              <a:shade val="50000"/>
            </a:schemeClr>
          </a:lnRef>
          <a:fillRef idx="1">
            <a:schemeClr val="dk1"/>
          </a:fillRef>
          <a:effectRef idx="0">
            <a:schemeClr val="dk1"/>
          </a:effectRef>
          <a:fontRef idx="minor">
            <a:schemeClr val="lt1"/>
          </a:fontRef>
        </p:style>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eaLnBrk="1" fontAlgn="auto" hangingPunct="1">
              <a:spcBef>
                <a:spcPts val="0"/>
              </a:spcBef>
              <a:spcAft>
                <a:spcPts val="0"/>
              </a:spcAft>
              <a:defRPr/>
            </a:pPr>
            <a:r>
              <a:rPr lang="en-US" sz="3200" b="1" dirty="0" smtClean="0">
                <a:solidFill>
                  <a:srgbClr val="FFFFFF"/>
                </a:solidFill>
              </a:rPr>
              <a:t>Designated ELD</a:t>
            </a:r>
          </a:p>
        </p:txBody>
      </p:sp>
      <p:sp>
        <p:nvSpPr>
          <p:cNvPr id="16" name="TextBox 15"/>
          <p:cNvSpPr txBox="1"/>
          <p:nvPr/>
        </p:nvSpPr>
        <p:spPr>
          <a:xfrm>
            <a:off x="4648200" y="0"/>
            <a:ext cx="4495800" cy="5448300"/>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b="1" u="sng" dirty="0"/>
              <a:t>PURPOSE</a:t>
            </a:r>
          </a:p>
          <a:p>
            <a:pPr marL="342900" indent="-342900" eaLnBrk="1" fontAlgn="auto" hangingPunct="1">
              <a:spcBef>
                <a:spcPts val="0"/>
              </a:spcBef>
              <a:spcAft>
                <a:spcPts val="0"/>
              </a:spcAft>
              <a:buFont typeface="Arial"/>
              <a:buChar char="•"/>
              <a:defRPr/>
            </a:pPr>
            <a:r>
              <a:rPr lang="en-US" sz="1900" dirty="0">
                <a:solidFill>
                  <a:schemeClr val="tx1"/>
                </a:solidFill>
              </a:rPr>
              <a:t>Separate and protected time during the regular school day</a:t>
            </a:r>
            <a:r>
              <a:rPr lang="en-US" sz="2000" dirty="0">
                <a:solidFill>
                  <a:schemeClr val="tx1"/>
                </a:solidFill>
              </a:rPr>
              <a:t>. </a:t>
            </a:r>
            <a:r>
              <a:rPr lang="en-US" sz="1000" dirty="0">
                <a:solidFill>
                  <a:schemeClr val="tx1"/>
                </a:solidFill>
              </a:rPr>
              <a:t>Ch. 2 Pg. 91</a:t>
            </a:r>
          </a:p>
          <a:p>
            <a:pPr eaLnBrk="1" fontAlgn="auto" hangingPunct="1">
              <a:spcBef>
                <a:spcPts val="0"/>
              </a:spcBef>
              <a:spcAft>
                <a:spcPts val="0"/>
              </a:spcAft>
              <a:defRPr/>
            </a:pPr>
            <a:endParaRPr lang="en-US" sz="1000" dirty="0">
              <a:solidFill>
                <a:schemeClr val="tx1"/>
              </a:solidFill>
            </a:endParaRPr>
          </a:p>
          <a:p>
            <a:pPr marL="342900" indent="-342900" eaLnBrk="1" fontAlgn="auto" hangingPunct="1">
              <a:spcBef>
                <a:spcPts val="0"/>
              </a:spcBef>
              <a:spcAft>
                <a:spcPts val="0"/>
              </a:spcAft>
              <a:buFont typeface="Arial"/>
              <a:buChar char="•"/>
              <a:defRPr/>
            </a:pPr>
            <a:r>
              <a:rPr lang="en-US" sz="1900" dirty="0">
                <a:solidFill>
                  <a:schemeClr val="tx1"/>
                </a:solidFill>
              </a:rPr>
              <a:t>CA ELD Standards are the focal standards that build </a:t>
            </a:r>
            <a:r>
              <a:rPr lang="en-US" sz="1900" b="1" dirty="0">
                <a:solidFill>
                  <a:schemeClr val="tx1"/>
                </a:solidFill>
              </a:rPr>
              <a:t>into and from </a:t>
            </a:r>
            <a:r>
              <a:rPr lang="en-US" sz="1900" dirty="0">
                <a:solidFill>
                  <a:schemeClr val="tx1"/>
                </a:solidFill>
              </a:rPr>
              <a:t>content instruction. </a:t>
            </a:r>
            <a:r>
              <a:rPr lang="en-US" sz="1000" dirty="0">
                <a:solidFill>
                  <a:schemeClr val="tx1"/>
                </a:solidFill>
              </a:rPr>
              <a:t>Ch. 2 Pg. 91</a:t>
            </a:r>
          </a:p>
          <a:p>
            <a:pPr eaLnBrk="1" fontAlgn="auto" hangingPunct="1">
              <a:spcBef>
                <a:spcPts val="0"/>
              </a:spcBef>
              <a:spcAft>
                <a:spcPts val="0"/>
              </a:spcAft>
              <a:defRPr/>
            </a:pPr>
            <a:endParaRPr lang="en-US" sz="1000" dirty="0">
              <a:solidFill>
                <a:schemeClr val="tx1"/>
              </a:solidFill>
            </a:endParaRPr>
          </a:p>
          <a:p>
            <a:pPr marL="342900" indent="-342900" eaLnBrk="1" fontAlgn="auto" hangingPunct="1">
              <a:spcBef>
                <a:spcPts val="0"/>
              </a:spcBef>
              <a:spcAft>
                <a:spcPts val="0"/>
              </a:spcAft>
              <a:buFont typeface="Arial"/>
              <a:buChar char="•"/>
              <a:defRPr/>
            </a:pPr>
            <a:r>
              <a:rPr lang="en-US" sz="1900" dirty="0">
                <a:solidFill>
                  <a:schemeClr val="tx1"/>
                </a:solidFill>
              </a:rPr>
              <a:t>Focus on the critical language students need to develop for content learning. </a:t>
            </a:r>
            <a:r>
              <a:rPr lang="en-US" sz="1000" dirty="0">
                <a:solidFill>
                  <a:schemeClr val="tx1"/>
                </a:solidFill>
              </a:rPr>
              <a:t>Ch. 2 Pg. 91</a:t>
            </a:r>
          </a:p>
          <a:p>
            <a:pPr eaLnBrk="1" fontAlgn="auto" hangingPunct="1">
              <a:spcBef>
                <a:spcPts val="0"/>
              </a:spcBef>
              <a:spcAft>
                <a:spcPts val="0"/>
              </a:spcAft>
              <a:defRPr/>
            </a:pPr>
            <a:endParaRPr lang="en-US" sz="1000" dirty="0">
              <a:solidFill>
                <a:schemeClr val="tx1"/>
              </a:solidFill>
            </a:endParaRPr>
          </a:p>
          <a:p>
            <a:pPr marL="342900" indent="-342900" eaLnBrk="1" fontAlgn="auto" hangingPunct="1">
              <a:spcBef>
                <a:spcPts val="0"/>
              </a:spcBef>
              <a:spcAft>
                <a:spcPts val="0"/>
              </a:spcAft>
              <a:buFont typeface="Arial"/>
              <a:buChar char="•"/>
              <a:defRPr/>
            </a:pPr>
            <a:r>
              <a:rPr lang="en-US" sz="1900" dirty="0">
                <a:solidFill>
                  <a:schemeClr val="tx1"/>
                </a:solidFill>
              </a:rPr>
              <a:t>Engage in a variety of collaborative discussions to build awareness about language and build skills and abilities to use language.</a:t>
            </a:r>
            <a:r>
              <a:rPr lang="en-US" sz="2000" dirty="0">
                <a:solidFill>
                  <a:schemeClr val="tx1"/>
                </a:solidFill>
              </a:rPr>
              <a:t> </a:t>
            </a:r>
            <a:r>
              <a:rPr lang="en-US" sz="1000" dirty="0">
                <a:solidFill>
                  <a:schemeClr val="tx1"/>
                </a:solidFill>
              </a:rPr>
              <a:t>Ch. 2 Pg. 91</a:t>
            </a:r>
          </a:p>
          <a:p>
            <a:pPr marL="342900" indent="-342900" eaLnBrk="1" fontAlgn="auto" hangingPunct="1">
              <a:spcBef>
                <a:spcPts val="0"/>
              </a:spcBef>
              <a:spcAft>
                <a:spcPts val="0"/>
              </a:spcAft>
              <a:buFont typeface="Arial"/>
              <a:buChar char="•"/>
              <a:defRPr/>
            </a:pPr>
            <a:endParaRPr lang="en-US" sz="1000" dirty="0">
              <a:solidFill>
                <a:schemeClr val="tx1"/>
              </a:solidFill>
            </a:endParaRPr>
          </a:p>
          <a:p>
            <a:pPr marL="342900" indent="-342900" eaLnBrk="1" fontAlgn="auto" hangingPunct="1">
              <a:spcBef>
                <a:spcPts val="0"/>
              </a:spcBef>
              <a:spcAft>
                <a:spcPts val="0"/>
              </a:spcAft>
              <a:buFont typeface="Arial"/>
              <a:buChar char="•"/>
              <a:defRPr/>
            </a:pPr>
            <a:r>
              <a:rPr lang="en-US" sz="1900" dirty="0">
                <a:solidFill>
                  <a:schemeClr val="tx1"/>
                </a:solidFill>
              </a:rPr>
              <a:t>Content focus is derived from ELA and other areas of the curriculum, not separate and isolated</a:t>
            </a:r>
            <a:r>
              <a:rPr lang="en-US" sz="2000" dirty="0">
                <a:solidFill>
                  <a:schemeClr val="tx1"/>
                </a:solidFill>
              </a:rPr>
              <a:t>.</a:t>
            </a:r>
            <a:r>
              <a:rPr lang="en-US" sz="1000" dirty="0">
                <a:solidFill>
                  <a:schemeClr val="tx1"/>
                </a:solidFill>
              </a:rPr>
              <a:t>.</a:t>
            </a:r>
            <a:r>
              <a:rPr lang="en-US" sz="1000" dirty="0" err="1">
                <a:solidFill>
                  <a:schemeClr val="tx1"/>
                </a:solidFill>
              </a:rPr>
              <a:t>Ch</a:t>
            </a:r>
            <a:r>
              <a:rPr lang="en-US" sz="1000" dirty="0">
                <a:solidFill>
                  <a:schemeClr val="tx1"/>
                </a:solidFill>
              </a:rPr>
              <a:t>. 2 </a:t>
            </a:r>
            <a:r>
              <a:rPr lang="en-US" sz="800" dirty="0">
                <a:solidFill>
                  <a:schemeClr val="tx1"/>
                </a:solidFill>
              </a:rPr>
              <a:t>Pg. 91</a:t>
            </a:r>
          </a:p>
        </p:txBody>
      </p:sp>
      <p:pic>
        <p:nvPicPr>
          <p:cNvPr id="31747" name="Picture 1" descr="Designated ELD visual.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163" y="647700"/>
            <a:ext cx="4541837"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6200" y="5487988"/>
            <a:ext cx="9144000" cy="1323975"/>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b="1" u="sng" dirty="0">
                <a:solidFill>
                  <a:schemeClr val="tx1"/>
                </a:solidFill>
              </a:rPr>
              <a:t>OUTCOME</a:t>
            </a:r>
          </a:p>
          <a:p>
            <a:pPr eaLnBrk="1" fontAlgn="auto" hangingPunct="1">
              <a:spcBef>
                <a:spcPts val="0"/>
              </a:spcBef>
              <a:spcAft>
                <a:spcPts val="0"/>
              </a:spcAft>
              <a:defRPr/>
            </a:pPr>
            <a:r>
              <a:rPr lang="en-US" sz="2000" dirty="0">
                <a:solidFill>
                  <a:schemeClr val="tx1"/>
                </a:solidFill>
              </a:rPr>
              <a:t>ELs  learn about how English works for successful participation in academic tasks across content areas through use of discourse practices, grammatical structures, and vocabulary. </a:t>
            </a:r>
            <a:r>
              <a:rPr lang="en-US" sz="1000" dirty="0">
                <a:solidFill>
                  <a:schemeClr val="tx1"/>
                </a:solidFill>
              </a:rPr>
              <a:t>Ch. 2 pg. 91</a:t>
            </a:r>
          </a:p>
        </p:txBody>
      </p:sp>
      <p:sp>
        <p:nvSpPr>
          <p:cNvPr id="2" name="Rounded Rectangle 1"/>
          <p:cNvSpPr>
            <a:spLocks noChangeArrowheads="1"/>
          </p:cNvSpPr>
          <p:nvPr/>
        </p:nvSpPr>
        <p:spPr bwMode="auto">
          <a:xfrm>
            <a:off x="4737100" y="325438"/>
            <a:ext cx="4343400" cy="762000"/>
          </a:xfrm>
          <a:prstGeom prst="roundRect">
            <a:avLst>
              <a:gd name="adj" fmla="val 16667"/>
            </a:avLst>
          </a:prstGeom>
          <a:noFill/>
          <a:ln w="47625">
            <a:solidFill>
              <a:srgbClr val="FF00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fontAlgn="auto" hangingPunct="1">
              <a:spcBef>
                <a:spcPts val="0"/>
              </a:spcBef>
              <a:spcAft>
                <a:spcPts val="0"/>
              </a:spcAft>
              <a:defRPr/>
            </a:pPr>
            <a:endParaRPr lang="en-US">
              <a:latin typeface="+mn-lt"/>
              <a:ea typeface="+mn-ea"/>
              <a:cs typeface="+mn-cs"/>
            </a:endParaRPr>
          </a:p>
        </p:txBody>
      </p:sp>
      <p:sp>
        <p:nvSpPr>
          <p:cNvPr id="7" name="Rounded Rectangle 6"/>
          <p:cNvSpPr>
            <a:spLocks noChangeArrowheads="1"/>
          </p:cNvSpPr>
          <p:nvPr/>
        </p:nvSpPr>
        <p:spPr bwMode="auto">
          <a:xfrm>
            <a:off x="4724400" y="2052638"/>
            <a:ext cx="4343400" cy="2339975"/>
          </a:xfrm>
          <a:prstGeom prst="roundRect">
            <a:avLst>
              <a:gd name="adj" fmla="val 16667"/>
            </a:avLst>
          </a:prstGeom>
          <a:noFill/>
          <a:ln w="47625">
            <a:solidFill>
              <a:srgbClr val="FF00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fontAlgn="auto" hangingPunct="1">
              <a:spcBef>
                <a:spcPts val="0"/>
              </a:spcBef>
              <a:spcAft>
                <a:spcPts val="0"/>
              </a:spcAft>
              <a:defRPr/>
            </a:pPr>
            <a:endParaRPr lang="en-US">
              <a:latin typeface="+mn-lt"/>
              <a:ea typeface="+mn-ea"/>
              <a:cs typeface="+mn-cs"/>
            </a:endParaRPr>
          </a:p>
        </p:txBody>
      </p:sp>
      <p:sp>
        <p:nvSpPr>
          <p:cNvPr id="8" name="Rounded Rectangle 7"/>
          <p:cNvSpPr>
            <a:spLocks noChangeArrowheads="1"/>
          </p:cNvSpPr>
          <p:nvPr/>
        </p:nvSpPr>
        <p:spPr bwMode="auto">
          <a:xfrm>
            <a:off x="4737100" y="1087438"/>
            <a:ext cx="4343400" cy="925512"/>
          </a:xfrm>
          <a:prstGeom prst="roundRect">
            <a:avLst>
              <a:gd name="adj" fmla="val 16667"/>
            </a:avLst>
          </a:prstGeom>
          <a:noFill/>
          <a:ln w="47625">
            <a:solidFill>
              <a:srgbClr val="FF00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fontAlgn="auto" hangingPunct="1">
              <a:spcBef>
                <a:spcPts val="0"/>
              </a:spcBef>
              <a:spcAft>
                <a:spcPts val="0"/>
              </a:spcAft>
              <a:defRPr/>
            </a:pPr>
            <a:endParaRPr lang="en-US">
              <a:latin typeface="+mn-lt"/>
              <a:ea typeface="+mn-ea"/>
              <a:cs typeface="+mn-cs"/>
            </a:endParaRPr>
          </a:p>
        </p:txBody>
      </p:sp>
      <p:sp>
        <p:nvSpPr>
          <p:cNvPr id="9" name="Rounded Rectangle 8"/>
          <p:cNvSpPr>
            <a:spLocks noChangeArrowheads="1"/>
          </p:cNvSpPr>
          <p:nvPr/>
        </p:nvSpPr>
        <p:spPr bwMode="auto">
          <a:xfrm>
            <a:off x="4724400" y="4312069"/>
            <a:ext cx="4343400" cy="935037"/>
          </a:xfrm>
          <a:prstGeom prst="roundRect">
            <a:avLst>
              <a:gd name="adj" fmla="val 16667"/>
            </a:avLst>
          </a:prstGeom>
          <a:noFill/>
          <a:ln w="47625">
            <a:solidFill>
              <a:srgbClr val="FF00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fontAlgn="auto" hangingPunct="1">
              <a:spcBef>
                <a:spcPts val="0"/>
              </a:spcBef>
              <a:spcAft>
                <a:spcPts val="0"/>
              </a:spcAft>
              <a:defRPr/>
            </a:pPr>
            <a:endParaRPr lang="en-US">
              <a:latin typeface="+mn-lt"/>
              <a:ea typeface="+mn-ea"/>
              <a:cs typeface="+mn-cs"/>
            </a:endParaRPr>
          </a:p>
        </p:txBody>
      </p:sp>
    </p:spTree>
    <p:extLst>
      <p:ext uri="{BB962C8B-B14F-4D97-AF65-F5344CB8AC3E}">
        <p14:creationId xmlns:p14="http://schemas.microsoft.com/office/powerpoint/2010/main" val="14350014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fill="hold" grpId="1" nodeType="clickEffect">
                                  <p:stCondLst>
                                    <p:cond delay="0"/>
                                  </p:stCondLst>
                                  <p:childTnLst>
                                    <p:anim calcmode="lin" valueType="num">
                                      <p:cBhvr additive="base">
                                        <p:cTn id="12" dur="500"/>
                                        <p:tgtEl>
                                          <p:spTgt spid="2"/>
                                        </p:tgtEl>
                                        <p:attrNameLst>
                                          <p:attrName>ppt_x</p:attrName>
                                        </p:attrNameLst>
                                      </p:cBhvr>
                                      <p:tavLst>
                                        <p:tav tm="0">
                                          <p:val>
                                            <p:strVal val="ppt_x"/>
                                          </p:val>
                                        </p:tav>
                                        <p:tav tm="100000">
                                          <p:val>
                                            <p:strVal val="ppt_x"/>
                                          </p:val>
                                        </p:tav>
                                      </p:tavLst>
                                    </p:anim>
                                    <p:anim calcmode="lin" valueType="num">
                                      <p:cBhvr additive="base">
                                        <p:cTn id="13" dur="500"/>
                                        <p:tgtEl>
                                          <p:spTgt spid="2"/>
                                        </p:tgtEl>
                                        <p:attrNameLst>
                                          <p:attrName>ppt_y</p:attrName>
                                        </p:attrNameLst>
                                      </p:cBhvr>
                                      <p:tavLst>
                                        <p:tav tm="0">
                                          <p:val>
                                            <p:strVal val="ppt_y"/>
                                          </p:val>
                                        </p:tav>
                                        <p:tav tm="100000">
                                          <p:val>
                                            <p:strVal val="1+ppt_h/2"/>
                                          </p:val>
                                        </p:tav>
                                      </p:tavLst>
                                    </p:anim>
                                    <p:set>
                                      <p:cBhvr>
                                        <p:cTn id="14" dur="1" fill="hold">
                                          <p:stCondLst>
                                            <p:cond delay="499"/>
                                          </p:stCondLst>
                                        </p:cTn>
                                        <p:tgtEl>
                                          <p:spTgt spid="2"/>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xit" presetSubtype="4" fill="hold" grpId="1" nodeType="clickEffect">
                                  <p:stCondLst>
                                    <p:cond delay="0"/>
                                  </p:stCondLst>
                                  <p:childTnLst>
                                    <p:anim calcmode="lin" valueType="num">
                                      <p:cBhvr additive="base">
                                        <p:cTn id="24" dur="500"/>
                                        <p:tgtEl>
                                          <p:spTgt spid="7"/>
                                        </p:tgtEl>
                                        <p:attrNameLst>
                                          <p:attrName>ppt_x</p:attrName>
                                        </p:attrNameLst>
                                      </p:cBhvr>
                                      <p:tavLst>
                                        <p:tav tm="0">
                                          <p:val>
                                            <p:strVal val="ppt_x"/>
                                          </p:val>
                                        </p:tav>
                                        <p:tav tm="100000">
                                          <p:val>
                                            <p:strVal val="ppt_x"/>
                                          </p:val>
                                        </p:tav>
                                      </p:tavLst>
                                    </p:anim>
                                    <p:anim calcmode="lin" valueType="num">
                                      <p:cBhvr additive="base">
                                        <p:cTn id="25" dur="500"/>
                                        <p:tgtEl>
                                          <p:spTgt spid="7"/>
                                        </p:tgtEl>
                                        <p:attrNameLst>
                                          <p:attrName>ppt_y</p:attrName>
                                        </p:attrNameLst>
                                      </p:cBhvr>
                                      <p:tavLst>
                                        <p:tav tm="0">
                                          <p:val>
                                            <p:strVal val="ppt_y"/>
                                          </p:val>
                                        </p:tav>
                                        <p:tav tm="100000">
                                          <p:val>
                                            <p:strVal val="1+ppt_h/2"/>
                                          </p:val>
                                        </p:tav>
                                      </p:tavLst>
                                    </p:anim>
                                    <p:set>
                                      <p:cBhvr>
                                        <p:cTn id="26" dur="1" fill="hold">
                                          <p:stCondLst>
                                            <p:cond delay="499"/>
                                          </p:stCondLst>
                                        </p:cTn>
                                        <p:tgtEl>
                                          <p:spTgt spid="7"/>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xit" presetSubtype="4" fill="hold" grpId="1" nodeType="clickEffect">
                                  <p:stCondLst>
                                    <p:cond delay="0"/>
                                  </p:stCondLst>
                                  <p:childTnLst>
                                    <p:anim calcmode="lin" valueType="num">
                                      <p:cBhvr additive="base">
                                        <p:cTn id="40" dur="500"/>
                                        <p:tgtEl>
                                          <p:spTgt spid="8"/>
                                        </p:tgtEl>
                                        <p:attrNameLst>
                                          <p:attrName>ppt_x</p:attrName>
                                        </p:attrNameLst>
                                      </p:cBhvr>
                                      <p:tavLst>
                                        <p:tav tm="0">
                                          <p:val>
                                            <p:strVal val="ppt_x"/>
                                          </p:val>
                                        </p:tav>
                                        <p:tav tm="100000">
                                          <p:val>
                                            <p:strVal val="ppt_x"/>
                                          </p:val>
                                        </p:tav>
                                      </p:tavLst>
                                    </p:anim>
                                    <p:anim calcmode="lin" valueType="num">
                                      <p:cBhvr additive="base">
                                        <p:cTn id="41" dur="500"/>
                                        <p:tgtEl>
                                          <p:spTgt spid="8"/>
                                        </p:tgtEl>
                                        <p:attrNameLst>
                                          <p:attrName>ppt_y</p:attrName>
                                        </p:attrNameLst>
                                      </p:cBhvr>
                                      <p:tavLst>
                                        <p:tav tm="0">
                                          <p:val>
                                            <p:strVal val="ppt_y"/>
                                          </p:val>
                                        </p:tav>
                                        <p:tav tm="100000">
                                          <p:val>
                                            <p:strVal val="1+ppt_h/2"/>
                                          </p:val>
                                        </p:tav>
                                      </p:tavLst>
                                    </p:anim>
                                    <p:set>
                                      <p:cBhvr>
                                        <p:cTn id="42" dur="1" fill="hold">
                                          <p:stCondLst>
                                            <p:cond delay="499"/>
                                          </p:stCondLst>
                                        </p:cTn>
                                        <p:tgtEl>
                                          <p:spTgt spid="8"/>
                                        </p:tgtEl>
                                        <p:attrNameLst>
                                          <p:attrName>style.visibility</p:attrName>
                                        </p:attrNameLst>
                                      </p:cBhvr>
                                      <p:to>
                                        <p:strVal val="hidden"/>
                                      </p:to>
                                    </p:set>
                                  </p:childTnLst>
                                </p:cTn>
                              </p:par>
                              <p:par>
                                <p:cTn id="43" presetID="2" presetClass="exit" presetSubtype="4" fill="hold" grpId="1" nodeType="withEffect">
                                  <p:stCondLst>
                                    <p:cond delay="0"/>
                                  </p:stCondLst>
                                  <p:childTnLst>
                                    <p:anim calcmode="lin" valueType="num">
                                      <p:cBhvr additive="base">
                                        <p:cTn id="44" dur="500"/>
                                        <p:tgtEl>
                                          <p:spTgt spid="9"/>
                                        </p:tgtEl>
                                        <p:attrNameLst>
                                          <p:attrName>ppt_x</p:attrName>
                                        </p:attrNameLst>
                                      </p:cBhvr>
                                      <p:tavLst>
                                        <p:tav tm="0">
                                          <p:val>
                                            <p:strVal val="ppt_x"/>
                                          </p:val>
                                        </p:tav>
                                        <p:tav tm="100000">
                                          <p:val>
                                            <p:strVal val="ppt_x"/>
                                          </p:val>
                                        </p:tav>
                                      </p:tavLst>
                                    </p:anim>
                                    <p:anim calcmode="lin" valueType="num">
                                      <p:cBhvr additive="base">
                                        <p:cTn id="45" dur="500"/>
                                        <p:tgtEl>
                                          <p:spTgt spid="9"/>
                                        </p:tgtEl>
                                        <p:attrNameLst>
                                          <p:attrName>ppt_y</p:attrName>
                                        </p:attrNameLst>
                                      </p:cBhvr>
                                      <p:tavLst>
                                        <p:tav tm="0">
                                          <p:val>
                                            <p:strVal val="ppt_y"/>
                                          </p:val>
                                        </p:tav>
                                        <p:tav tm="100000">
                                          <p:val>
                                            <p:strVal val="1+ppt_h/2"/>
                                          </p:val>
                                        </p:tav>
                                      </p:tavLst>
                                    </p:anim>
                                    <p:set>
                                      <p:cBhvr>
                                        <p:cTn id="46" dur="1" fill="hold">
                                          <p:stCondLst>
                                            <p:cond delay="499"/>
                                          </p:stCondLst>
                                        </p:cTn>
                                        <p:tgtEl>
                                          <p:spTgt spid="9"/>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2" grpId="1" animBg="1"/>
      <p:bldP spid="7" grpId="0" animBg="1"/>
      <p:bldP spid="7" grpId="1" animBg="1"/>
      <p:bldP spid="8" grpId="0" animBg="1"/>
      <p:bldP spid="8" grpId="1" animBg="1"/>
      <p:bldP spid="9" grpId="0" animBg="1"/>
      <p:bldP spid="9"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txBox="1">
            <a:spLocks noGrp="1"/>
          </p:cNvSpPr>
          <p:nvPr>
            <p:ph type="title"/>
          </p:nvPr>
        </p:nvSpPr>
        <p:spPr>
          <a:xfrm>
            <a:off x="533400" y="304800"/>
            <a:ext cx="8305800" cy="1143000"/>
          </a:xfrm>
        </p:spPr>
        <p:txBody>
          <a:bodyPr>
            <a:normAutofit fontScale="90000"/>
          </a:bodyPr>
          <a:lstStyle/>
          <a:p>
            <a:pPr eaLnBrk="1" hangingPunct="1">
              <a:spcBef>
                <a:spcPct val="0"/>
              </a:spcBef>
              <a:spcAft>
                <a:spcPct val="0"/>
              </a:spcAft>
            </a:pPr>
            <a:r>
              <a:rPr lang="en-US" b="1">
                <a:solidFill>
                  <a:srgbClr val="000000"/>
                </a:solidFill>
                <a:latin typeface="Century Gothic" charset="0"/>
                <a:ea typeface="ＭＳ Ｐゴシック" charset="0"/>
                <a:cs typeface="Calibri" charset="0"/>
                <a:sym typeface="Calibri" charset="0"/>
              </a:rPr>
              <a:t>Build “Into” and “From”</a:t>
            </a:r>
            <a:br>
              <a:rPr lang="en-US" b="1">
                <a:solidFill>
                  <a:srgbClr val="000000"/>
                </a:solidFill>
                <a:latin typeface="Century Gothic" charset="0"/>
                <a:ea typeface="ＭＳ Ｐゴシック" charset="0"/>
                <a:cs typeface="Calibri" charset="0"/>
                <a:sym typeface="Calibri" charset="0"/>
              </a:rPr>
            </a:br>
            <a:r>
              <a:rPr lang="en-US" b="1">
                <a:solidFill>
                  <a:srgbClr val="000000"/>
                </a:solidFill>
                <a:latin typeface="Century Gothic" charset="0"/>
                <a:ea typeface="ＭＳ Ｐゴシック" charset="0"/>
                <a:cs typeface="Calibri" charset="0"/>
                <a:sym typeface="Calibri" charset="0"/>
              </a:rPr>
              <a:t>Content Instruction</a:t>
            </a:r>
          </a:p>
        </p:txBody>
      </p:sp>
      <p:sp>
        <p:nvSpPr>
          <p:cNvPr id="10" name="Oval 9"/>
          <p:cNvSpPr/>
          <p:nvPr/>
        </p:nvSpPr>
        <p:spPr>
          <a:xfrm>
            <a:off x="3226025" y="4430649"/>
            <a:ext cx="2654100" cy="2427351"/>
          </a:xfrm>
          <a:prstGeom prst="ellipse">
            <a:avLst/>
          </a:prstGeom>
          <a:solidFill>
            <a:schemeClr val="bg2">
              <a:lumMod val="60000"/>
              <a:lumOff val="40000"/>
            </a:schemeClr>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2400" b="1" kern="0" dirty="0">
                <a:ln>
                  <a:solidFill>
                    <a:schemeClr val="tx1"/>
                  </a:solidFill>
                </a:ln>
                <a:solidFill>
                  <a:sysClr val="windowText" lastClr="000000"/>
                </a:solidFill>
                <a:effectLst>
                  <a:glow rad="63500">
                    <a:schemeClr val="accent1">
                      <a:satMod val="175000"/>
                      <a:alpha val="40000"/>
                    </a:schemeClr>
                  </a:glow>
                </a:effectLst>
                <a:latin typeface="Century Gothic" charset="0"/>
                <a:ea typeface="Century Gothic" charset="0"/>
                <a:cs typeface="Century Gothic" charset="0"/>
                <a:sym typeface="Arial"/>
              </a:rPr>
              <a:t>Designated ELD</a:t>
            </a:r>
          </a:p>
        </p:txBody>
      </p:sp>
      <p:grpSp>
        <p:nvGrpSpPr>
          <p:cNvPr id="4" name="Group 3"/>
          <p:cNvGrpSpPr>
            <a:grpSpLocks/>
          </p:cNvGrpSpPr>
          <p:nvPr/>
        </p:nvGrpSpPr>
        <p:grpSpPr bwMode="auto">
          <a:xfrm>
            <a:off x="5929313" y="1979613"/>
            <a:ext cx="2273300" cy="4025900"/>
            <a:chOff x="5929313" y="1979613"/>
            <a:chExt cx="2273486" cy="4025900"/>
          </a:xfrm>
        </p:grpSpPr>
        <p:sp>
          <p:nvSpPr>
            <p:cNvPr id="34" name="Curved Left Arrow 33"/>
            <p:cNvSpPr>
              <a:spLocks noChangeArrowheads="1"/>
            </p:cNvSpPr>
            <p:nvPr/>
          </p:nvSpPr>
          <p:spPr bwMode="auto">
            <a:xfrm>
              <a:off x="5929313" y="1979613"/>
              <a:ext cx="1390764" cy="4025900"/>
            </a:xfrm>
            <a:prstGeom prst="curvedLeftArrow">
              <a:avLst>
                <a:gd name="adj1" fmla="val 25009"/>
                <a:gd name="adj2" fmla="val 50019"/>
                <a:gd name="adj3" fmla="val 25000"/>
              </a:avLst>
            </a:prstGeom>
            <a:solidFill>
              <a:srgbClr val="604A7B"/>
            </a:solidFill>
            <a:ln w="9525">
              <a:solidFill>
                <a:srgbClr val="604A7B"/>
              </a:solidFill>
              <a:miter lim="800000"/>
              <a:headEnd/>
              <a:tailEnd/>
            </a:ln>
            <a:effectLst>
              <a:outerShdw blurRad="63500" dist="23000" dir="5400000" rotWithShape="0">
                <a:srgbClr val="000000">
                  <a:alpha val="34998"/>
                </a:srgbClr>
              </a:outerShdw>
            </a:effectLst>
          </p:spPr>
          <p:txBody>
            <a:bodyPr anchor="ctr"/>
            <a:lstStyle/>
            <a:p>
              <a:pPr algn="ctr" fontAlgn="auto">
                <a:spcBef>
                  <a:spcPts val="0"/>
                </a:spcBef>
                <a:spcAft>
                  <a:spcPts val="0"/>
                </a:spcAft>
                <a:defRPr/>
              </a:pPr>
              <a:endParaRPr lang="en-US" kern="0" dirty="0">
                <a:latin typeface="Century Gothic" charset="0"/>
                <a:ea typeface="+mn-ea"/>
                <a:cs typeface="+mn-cs"/>
                <a:sym typeface="Arial"/>
              </a:endParaRPr>
            </a:p>
          </p:txBody>
        </p:sp>
        <p:sp>
          <p:nvSpPr>
            <p:cNvPr id="36" name="Rectangle 35"/>
            <p:cNvSpPr/>
            <p:nvPr/>
          </p:nvSpPr>
          <p:spPr>
            <a:xfrm rot="5400000">
              <a:off x="6858079" y="3003771"/>
              <a:ext cx="1512251" cy="1177188"/>
            </a:xfrm>
            <a:prstGeom prst="rect">
              <a:avLst/>
            </a:prstGeom>
          </p:spPr>
          <p:txBody>
            <a:bodyPr spcFirstLastPara="1" wrap="none">
              <a:prstTxWarp prst="textArchUp">
                <a:avLst/>
              </a:prstTxWarp>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3900" b="1" kern="0" cap="all" dirty="0">
                  <a:ln/>
                  <a:latin typeface="Century Gothic" charset="0"/>
                  <a:ea typeface="+mn-ea"/>
                  <a:cs typeface="+mn-cs"/>
                  <a:sym typeface="Arial"/>
                </a:rPr>
                <a:t>INTO</a:t>
              </a:r>
            </a:p>
          </p:txBody>
        </p:sp>
      </p:grpSp>
      <p:grpSp>
        <p:nvGrpSpPr>
          <p:cNvPr id="5" name="Group 4"/>
          <p:cNvGrpSpPr>
            <a:grpSpLocks/>
          </p:cNvGrpSpPr>
          <p:nvPr/>
        </p:nvGrpSpPr>
        <p:grpSpPr bwMode="auto">
          <a:xfrm>
            <a:off x="949325" y="2012950"/>
            <a:ext cx="2122488" cy="3910013"/>
            <a:chOff x="949581" y="2012950"/>
            <a:chExt cx="2122232" cy="3910013"/>
          </a:xfrm>
        </p:grpSpPr>
        <p:sp>
          <p:nvSpPr>
            <p:cNvPr id="35" name="Curved Left Arrow 34"/>
            <p:cNvSpPr>
              <a:spLocks noChangeArrowheads="1"/>
            </p:cNvSpPr>
            <p:nvPr/>
          </p:nvSpPr>
          <p:spPr bwMode="auto">
            <a:xfrm rot="10800000">
              <a:off x="1695616" y="2012950"/>
              <a:ext cx="1376197" cy="3910013"/>
            </a:xfrm>
            <a:prstGeom prst="curvedLeftArrow">
              <a:avLst>
                <a:gd name="adj1" fmla="val 25015"/>
                <a:gd name="adj2" fmla="val 50004"/>
                <a:gd name="adj3" fmla="val 25000"/>
              </a:avLst>
            </a:prstGeom>
            <a:solidFill>
              <a:srgbClr val="604A7B"/>
            </a:solidFill>
            <a:ln w="9525">
              <a:solidFill>
                <a:srgbClr val="604A7B"/>
              </a:solidFill>
              <a:miter lim="800000"/>
              <a:headEnd/>
              <a:tailEnd/>
            </a:ln>
            <a:effectLst>
              <a:outerShdw blurRad="63500" dist="23000" dir="5400000" rotWithShape="0">
                <a:srgbClr val="000000">
                  <a:alpha val="34998"/>
                </a:srgbClr>
              </a:outerShdw>
            </a:effectLst>
          </p:spPr>
          <p:txBody>
            <a:bodyPr anchor="ctr"/>
            <a:lstStyle/>
            <a:p>
              <a:pPr algn="ctr" fontAlgn="auto">
                <a:spcBef>
                  <a:spcPts val="0"/>
                </a:spcBef>
                <a:spcAft>
                  <a:spcPts val="0"/>
                </a:spcAft>
                <a:defRPr/>
              </a:pPr>
              <a:endParaRPr lang="en-US" kern="0" dirty="0">
                <a:latin typeface="Century Gothic" charset="0"/>
                <a:ea typeface="+mn-ea"/>
                <a:cs typeface="+mn-cs"/>
                <a:sym typeface="Arial"/>
              </a:endParaRPr>
            </a:p>
          </p:txBody>
        </p:sp>
        <p:sp>
          <p:nvSpPr>
            <p:cNvPr id="37" name="Rectangle 36"/>
            <p:cNvSpPr/>
            <p:nvPr/>
          </p:nvSpPr>
          <p:spPr>
            <a:xfrm rot="16200000">
              <a:off x="782049" y="3237232"/>
              <a:ext cx="1512251" cy="1177188"/>
            </a:xfrm>
            <a:prstGeom prst="rect">
              <a:avLst/>
            </a:prstGeom>
          </p:spPr>
          <p:txBody>
            <a:bodyPr spcFirstLastPara="1" wrap="none">
              <a:prstTxWarp prst="textArchUp">
                <a:avLst/>
              </a:prstTxWarp>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3900" b="1" kern="0" cap="all" dirty="0">
                  <a:ln/>
                  <a:latin typeface="Century Gothic" charset="0"/>
                  <a:ea typeface="+mn-ea"/>
                  <a:cs typeface="+mn-cs"/>
                  <a:sym typeface="Arial"/>
                </a:rPr>
                <a:t>FROM</a:t>
              </a:r>
            </a:p>
          </p:txBody>
        </p:sp>
      </p:grpSp>
      <p:pic>
        <p:nvPicPr>
          <p:cNvPr id="11" name="Shape 437"/>
          <p:cNvPicPr preferRelativeResize="0">
            <a:picLocks noChangeAspect="1" noChangeArrowheads="1"/>
          </p:cNvPicPr>
          <p:nvPr/>
        </p:nvPicPr>
        <p:blipFill>
          <a:blip r:embed="rId3"/>
          <a:srcRect/>
          <a:stretch>
            <a:fillRect/>
          </a:stretch>
        </p:blipFill>
        <p:spPr bwMode="auto">
          <a:xfrm>
            <a:off x="149225" y="152400"/>
            <a:ext cx="1222375" cy="1203325"/>
          </a:xfrm>
          <a:prstGeom prst="rect">
            <a:avLst/>
          </a:prstGeom>
          <a:noFill/>
          <a:ln>
            <a:noFill/>
          </a:ln>
          <a:effectLst>
            <a:outerShdw blurRad="292100" dist="139700" dir="2700000" algn="tl" rotWithShape="0">
              <a:srgbClr val="333333">
                <a:alpha val="64998"/>
              </a:srgbClr>
            </a:outerShdw>
          </a:effectLst>
          <a:extLst/>
        </p:spPr>
      </p:pic>
      <p:grpSp>
        <p:nvGrpSpPr>
          <p:cNvPr id="3" name="Group 2"/>
          <p:cNvGrpSpPr>
            <a:grpSpLocks/>
          </p:cNvGrpSpPr>
          <p:nvPr/>
        </p:nvGrpSpPr>
        <p:grpSpPr bwMode="auto">
          <a:xfrm>
            <a:off x="3225800" y="1608138"/>
            <a:ext cx="2549525" cy="2428875"/>
            <a:chOff x="3226024" y="1608916"/>
            <a:chExt cx="2548599" cy="2427351"/>
          </a:xfrm>
        </p:grpSpPr>
        <p:sp>
          <p:nvSpPr>
            <p:cNvPr id="7" name="Oval 6"/>
            <p:cNvSpPr/>
            <p:nvPr/>
          </p:nvSpPr>
          <p:spPr>
            <a:xfrm>
              <a:off x="3226024" y="1608916"/>
              <a:ext cx="2548599" cy="2427351"/>
            </a:xfrm>
            <a:prstGeom prst="ellipse">
              <a:avLst/>
            </a:prstGeom>
            <a:solidFill>
              <a:schemeClr val="accent3">
                <a:lumMod val="60000"/>
                <a:lumOff val="40000"/>
              </a:schemeClr>
            </a:solidFill>
            <a:ln>
              <a:solidFill>
                <a:schemeClr val="accent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200" b="1" kern="0" dirty="0">
                <a:ln>
                  <a:solidFill>
                    <a:schemeClr val="tx1"/>
                  </a:solidFill>
                </a:ln>
                <a:solidFill>
                  <a:sysClr val="windowText" lastClr="000000"/>
                </a:solidFill>
                <a:effectLst>
                  <a:glow rad="63500">
                    <a:schemeClr val="accent1">
                      <a:satMod val="175000"/>
                      <a:alpha val="40000"/>
                    </a:schemeClr>
                  </a:glow>
                </a:effectLst>
                <a:latin typeface="Century Gothic" charset="0"/>
                <a:ea typeface="Century Gothic" charset="0"/>
                <a:cs typeface="Century Gothic" charset="0"/>
                <a:sym typeface="Arial"/>
              </a:endParaRPr>
            </a:p>
          </p:txBody>
        </p:sp>
        <p:sp>
          <p:nvSpPr>
            <p:cNvPr id="12" name="Rectangle 11"/>
            <p:cNvSpPr/>
            <p:nvPr/>
          </p:nvSpPr>
          <p:spPr>
            <a:xfrm>
              <a:off x="3411266" y="2238703"/>
              <a:ext cx="2321469" cy="830997"/>
            </a:xfrm>
            <a:prstGeom prst="rect">
              <a:avLst/>
            </a:prstGeom>
          </p:spPr>
          <p:txBody>
            <a:bodyPr wrap="none">
              <a:spAutoFit/>
            </a:bodyPr>
            <a:lstStyle/>
            <a:p>
              <a:pPr algn="ctr" fontAlgn="auto">
                <a:spcBef>
                  <a:spcPts val="0"/>
                </a:spcBef>
                <a:spcAft>
                  <a:spcPts val="0"/>
                </a:spcAft>
                <a:defRPr/>
              </a:pPr>
              <a:r>
                <a:rPr lang="en-US" sz="2400" b="1" kern="0" dirty="0">
                  <a:ln>
                    <a:solidFill>
                      <a:schemeClr val="tx1"/>
                    </a:solidFill>
                  </a:ln>
                  <a:solidFill>
                    <a:sysClr val="windowText" lastClr="000000"/>
                  </a:solidFill>
                  <a:effectLst>
                    <a:glow rad="63500">
                      <a:schemeClr val="accent1">
                        <a:satMod val="175000"/>
                        <a:alpha val="40000"/>
                      </a:schemeClr>
                    </a:glow>
                  </a:effectLst>
                  <a:latin typeface="Century Gothic" charset="0"/>
                  <a:ea typeface="Century Gothic" charset="0"/>
                  <a:cs typeface="Century Gothic" charset="0"/>
                  <a:sym typeface="Arial"/>
                </a:rPr>
                <a:t>ELA &amp; </a:t>
              </a:r>
            </a:p>
            <a:p>
              <a:pPr algn="ctr" fontAlgn="auto">
                <a:spcBef>
                  <a:spcPts val="0"/>
                </a:spcBef>
                <a:spcAft>
                  <a:spcPts val="0"/>
                </a:spcAft>
                <a:defRPr/>
              </a:pPr>
              <a:r>
                <a:rPr lang="en-US" sz="2400" b="1" kern="0" dirty="0">
                  <a:ln>
                    <a:solidFill>
                      <a:schemeClr val="tx1"/>
                    </a:solidFill>
                  </a:ln>
                  <a:solidFill>
                    <a:sysClr val="windowText" lastClr="000000"/>
                  </a:solidFill>
                  <a:effectLst>
                    <a:glow rad="63500">
                      <a:schemeClr val="accent1">
                        <a:satMod val="175000"/>
                        <a:alpha val="40000"/>
                      </a:schemeClr>
                    </a:glow>
                  </a:effectLst>
                  <a:latin typeface="Century Gothic" charset="0"/>
                  <a:ea typeface="Century Gothic" charset="0"/>
                  <a:cs typeface="Century Gothic" charset="0"/>
                  <a:sym typeface="Arial"/>
                </a:rPr>
                <a:t>Content Areas</a:t>
              </a:r>
            </a:p>
          </p:txBody>
        </p:sp>
      </p:grpSp>
      <p:sp>
        <p:nvSpPr>
          <p:cNvPr id="24583" name="TextBox 1"/>
          <p:cNvSpPr txBox="1">
            <a:spLocks noChangeArrowheads="1"/>
          </p:cNvSpPr>
          <p:nvPr/>
        </p:nvSpPr>
        <p:spPr bwMode="auto">
          <a:xfrm>
            <a:off x="9007475" y="2139950"/>
            <a:ext cx="1857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charset="0"/>
                <a:ea typeface="ＭＳ Ｐゴシック" charset="0"/>
                <a:cs typeface="ＭＳ Ｐゴシック" charset="0"/>
                <a:sym typeface="Arial" charset="0"/>
              </a:defRPr>
            </a:lvl1pPr>
            <a:lvl2pPr marL="742950" indent="-285750">
              <a:defRPr sz="1400">
                <a:solidFill>
                  <a:srgbClr val="000000"/>
                </a:solidFill>
                <a:latin typeface="Arial" charset="0"/>
                <a:ea typeface="ＭＳ Ｐゴシック" charset="0"/>
                <a:sym typeface="Arial" charset="0"/>
              </a:defRPr>
            </a:lvl2pPr>
            <a:lvl3pPr marL="1143000" indent="-228600">
              <a:defRPr sz="1400">
                <a:solidFill>
                  <a:srgbClr val="000000"/>
                </a:solidFill>
                <a:latin typeface="Arial" charset="0"/>
                <a:ea typeface="ＭＳ Ｐゴシック" charset="0"/>
                <a:sym typeface="Arial" charset="0"/>
              </a:defRPr>
            </a:lvl3pPr>
            <a:lvl4pPr marL="1600200" indent="-228600">
              <a:defRPr sz="1400">
                <a:solidFill>
                  <a:srgbClr val="000000"/>
                </a:solidFill>
                <a:latin typeface="Arial" charset="0"/>
                <a:ea typeface="ＭＳ Ｐゴシック" charset="0"/>
                <a:sym typeface="Arial" charset="0"/>
              </a:defRPr>
            </a:lvl4pPr>
            <a:lvl5pPr marL="2057400" indent="-228600">
              <a:defRPr sz="1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9pPr>
          </a:lstStyle>
          <a:p>
            <a:endParaRPr lang="en-US"/>
          </a:p>
        </p:txBody>
      </p:sp>
    </p:spTree>
    <p:extLst>
      <p:ext uri="{BB962C8B-B14F-4D97-AF65-F5344CB8AC3E}">
        <p14:creationId xmlns:p14="http://schemas.microsoft.com/office/powerpoint/2010/main" val="8249916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53" presetClass="entr" presetSubtype="16"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45"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2000"/>
                                        <p:tgtEl>
                                          <p:spTgt spid="3"/>
                                        </p:tgtEl>
                                      </p:cBhvr>
                                    </p:animEffect>
                                    <p:anim calcmode="lin" valueType="num">
                                      <p:cBhvr>
                                        <p:cTn id="27" dur="2000" fill="hold"/>
                                        <p:tgtEl>
                                          <p:spTgt spid="3"/>
                                        </p:tgtEl>
                                        <p:attrNameLst>
                                          <p:attrName>ppt_w</p:attrName>
                                        </p:attrNameLst>
                                      </p:cBhvr>
                                      <p:tavLst>
                                        <p:tav tm="0" fmla="#ppt_w*sin(2.5*pi*$)">
                                          <p:val>
                                            <p:fltVal val="0"/>
                                          </p:val>
                                        </p:tav>
                                        <p:tav tm="100000">
                                          <p:val>
                                            <p:fltVal val="1"/>
                                          </p:val>
                                        </p:tav>
                                      </p:tavLst>
                                    </p:anim>
                                    <p:anim calcmode="lin" valueType="num">
                                      <p:cBhvr>
                                        <p:cTn id="28"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600200"/>
          </a:xfrm>
        </p:spPr>
        <p:txBody>
          <a:bodyPr/>
          <a:lstStyle/>
          <a:p>
            <a:pPr eaLnBrk="1" hangingPunct="1">
              <a:spcBef>
                <a:spcPct val="0"/>
              </a:spcBef>
              <a:spcAft>
                <a:spcPct val="0"/>
              </a:spcAft>
              <a:defRPr/>
            </a:pPr>
            <a:r>
              <a:rPr lang="en-US" sz="4000" b="1">
                <a:solidFill>
                  <a:srgbClr val="000000"/>
                </a:solidFill>
                <a:effectLst>
                  <a:outerShdw blurRad="38100" dist="38100" dir="2700000" algn="tl">
                    <a:srgbClr val="DDDDDD"/>
                  </a:outerShdw>
                </a:effectLst>
                <a:latin typeface="Century Gothic" charset="0"/>
                <a:ea typeface="ＭＳ Ｐゴシック" charset="0"/>
                <a:cs typeface="Arial" charset="0"/>
                <a:sym typeface="Calibri" charset="0"/>
              </a:rPr>
              <a:t>Build “Into” and “From” </a:t>
            </a:r>
            <a:br>
              <a:rPr lang="en-US" sz="4000" b="1">
                <a:solidFill>
                  <a:srgbClr val="000000"/>
                </a:solidFill>
                <a:effectLst>
                  <a:outerShdw blurRad="38100" dist="38100" dir="2700000" algn="tl">
                    <a:srgbClr val="DDDDDD"/>
                  </a:outerShdw>
                </a:effectLst>
                <a:latin typeface="Century Gothic" charset="0"/>
                <a:ea typeface="ＭＳ Ｐゴシック" charset="0"/>
                <a:cs typeface="Arial" charset="0"/>
                <a:sym typeface="Calibri" charset="0"/>
              </a:rPr>
            </a:br>
            <a:r>
              <a:rPr lang="en-US" sz="4000" b="1">
                <a:solidFill>
                  <a:srgbClr val="000000"/>
                </a:solidFill>
                <a:effectLst>
                  <a:outerShdw blurRad="38100" dist="38100" dir="2700000" algn="tl">
                    <a:srgbClr val="DDDDDD"/>
                  </a:outerShdw>
                </a:effectLst>
                <a:latin typeface="Century Gothic" charset="0"/>
                <a:ea typeface="ＭＳ Ｐゴシック" charset="0"/>
                <a:cs typeface="Arial" charset="0"/>
                <a:sym typeface="Calibri" charset="0"/>
              </a:rPr>
              <a:t>Content Instruction</a:t>
            </a:r>
          </a:p>
        </p:txBody>
      </p:sp>
      <p:sp>
        <p:nvSpPr>
          <p:cNvPr id="68611" name="Content Placeholder 4"/>
          <p:cNvSpPr txBox="1">
            <a:spLocks noGrp="1"/>
          </p:cNvSpPr>
          <p:nvPr>
            <p:ph type="body" idx="1"/>
          </p:nvPr>
        </p:nvSpPr>
        <p:spPr>
          <a:xfrm>
            <a:off x="457200" y="1655763"/>
            <a:ext cx="8686800" cy="5202237"/>
          </a:xfrm>
        </p:spPr>
        <p:txBody>
          <a:bodyPr/>
          <a:lstStyle>
            <a:lvl1pPr indent="-139700">
              <a:defRPr sz="1400">
                <a:solidFill>
                  <a:srgbClr val="000000"/>
                </a:solidFill>
                <a:latin typeface="Arial" charset="0"/>
                <a:ea typeface="ＭＳ Ｐゴシック" charset="0"/>
                <a:cs typeface="Arial" charset="0"/>
                <a:sym typeface="Arial" charset="0"/>
              </a:defRPr>
            </a:lvl1pPr>
            <a:lvl2pPr>
              <a:defRPr sz="1400">
                <a:solidFill>
                  <a:srgbClr val="000000"/>
                </a:solidFill>
                <a:latin typeface="Arial" charset="0"/>
                <a:ea typeface="Arial" charset="0"/>
                <a:cs typeface="Arial" charset="0"/>
                <a:sym typeface="Arial" charset="0"/>
              </a:defRPr>
            </a:lvl2pPr>
            <a:lvl3pPr>
              <a:defRPr sz="1400">
                <a:solidFill>
                  <a:srgbClr val="000000"/>
                </a:solidFill>
                <a:latin typeface="Arial" charset="0"/>
                <a:ea typeface="Arial" charset="0"/>
                <a:cs typeface="Arial" charset="0"/>
                <a:sym typeface="Arial" charset="0"/>
              </a:defRPr>
            </a:lvl3pPr>
            <a:lvl4pPr>
              <a:defRPr sz="1400">
                <a:solidFill>
                  <a:srgbClr val="000000"/>
                </a:solidFill>
                <a:latin typeface="Arial" charset="0"/>
                <a:ea typeface="Arial" charset="0"/>
                <a:cs typeface="Arial" charset="0"/>
                <a:sym typeface="Arial" charset="0"/>
              </a:defRPr>
            </a:lvl4pPr>
            <a:lvl5pPr>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spcBef>
                <a:spcPts val="638"/>
              </a:spcBef>
              <a:spcAft>
                <a:spcPct val="0"/>
              </a:spcAft>
              <a:buClr>
                <a:srgbClr val="000000"/>
              </a:buClr>
              <a:buFontTx/>
              <a:buChar char="•"/>
              <a:defRPr/>
            </a:pPr>
            <a:r>
              <a:rPr lang="en-US" sz="2800" dirty="0">
                <a:latin typeface="Century Gothic" charset="0"/>
                <a:sym typeface="Calibri" charset="0"/>
              </a:rPr>
              <a:t>The language demands identified during content instruction inform what needs to happen during </a:t>
            </a:r>
            <a:r>
              <a:rPr lang="en-US" sz="2800" b="1" dirty="0">
                <a:latin typeface="Century Gothic" charset="0"/>
                <a:sym typeface="Calibri" charset="0"/>
              </a:rPr>
              <a:t>Designated ELD</a:t>
            </a:r>
            <a:r>
              <a:rPr lang="en-US" sz="2800" dirty="0">
                <a:solidFill>
                  <a:srgbClr val="FF0000"/>
                </a:solidFill>
                <a:latin typeface="Century Gothic" charset="0"/>
                <a:sym typeface="Calibri" charset="0"/>
              </a:rPr>
              <a:t>. </a:t>
            </a:r>
            <a:r>
              <a:rPr lang="en-US" sz="2800" dirty="0">
                <a:latin typeface="Century Gothic" charset="0"/>
                <a:sym typeface="Calibri" charset="0"/>
              </a:rPr>
              <a:t>The </a:t>
            </a:r>
            <a:r>
              <a:rPr lang="en-US" sz="2800" dirty="0" smtClean="0">
                <a:latin typeface="Century Gothic" charset="0"/>
                <a:sym typeface="Calibri" charset="0"/>
              </a:rPr>
              <a:t>language from content is taken </a:t>
            </a:r>
            <a:r>
              <a:rPr lang="en-US" sz="2800" b="1" dirty="0" smtClean="0">
                <a:latin typeface="Century Gothic" charset="0"/>
                <a:sym typeface="Calibri" charset="0"/>
              </a:rPr>
              <a:t>“Into” </a:t>
            </a:r>
            <a:r>
              <a:rPr lang="en-US" sz="2800" u="sng" dirty="0" smtClean="0">
                <a:latin typeface="Century Gothic" charset="0"/>
                <a:sym typeface="Calibri" charset="0"/>
              </a:rPr>
              <a:t>Designated ELD</a:t>
            </a:r>
            <a:r>
              <a:rPr lang="en-US" sz="2800" u="sng" dirty="0">
                <a:latin typeface="Century Gothic" charset="0"/>
                <a:sym typeface="Calibri" charset="0"/>
              </a:rPr>
              <a:t> </a:t>
            </a:r>
            <a:r>
              <a:rPr lang="en-US" sz="2800" dirty="0" smtClean="0">
                <a:latin typeface="Century Gothic" charset="0"/>
                <a:sym typeface="Calibri" charset="0"/>
              </a:rPr>
              <a:t>to be explicitly taught.</a:t>
            </a:r>
            <a:endParaRPr lang="en-US" sz="2800" dirty="0">
              <a:latin typeface="Century Gothic" charset="0"/>
              <a:sym typeface="Calibri" charset="0"/>
            </a:endParaRPr>
          </a:p>
          <a:p>
            <a:pPr marL="203200" indent="0" eaLnBrk="1" hangingPunct="1">
              <a:spcBef>
                <a:spcPts val="638"/>
              </a:spcBef>
              <a:spcAft>
                <a:spcPct val="0"/>
              </a:spcAft>
              <a:buClr>
                <a:srgbClr val="000000"/>
              </a:buClr>
              <a:buFont typeface="Arial"/>
              <a:buNone/>
              <a:defRPr/>
            </a:pPr>
            <a:endParaRPr lang="en-US" sz="1600" u="sng" dirty="0">
              <a:latin typeface="Century Gothic" charset="0"/>
              <a:sym typeface="Calibri" charset="0"/>
            </a:endParaRPr>
          </a:p>
          <a:p>
            <a:pPr eaLnBrk="1" hangingPunct="1">
              <a:spcBef>
                <a:spcPts val="638"/>
              </a:spcBef>
              <a:spcAft>
                <a:spcPct val="0"/>
              </a:spcAft>
              <a:buClr>
                <a:srgbClr val="000000"/>
              </a:buClr>
              <a:buFontTx/>
              <a:buChar char="•"/>
              <a:defRPr/>
            </a:pPr>
            <a:r>
              <a:rPr lang="en-US" sz="2800" dirty="0">
                <a:latin typeface="Century Gothic" charset="0"/>
                <a:sym typeface="Calibri" charset="0"/>
              </a:rPr>
              <a:t>During</a:t>
            </a:r>
            <a:r>
              <a:rPr lang="en-US" sz="2800" b="1" dirty="0">
                <a:latin typeface="Century Gothic" charset="0"/>
                <a:sym typeface="Calibri" charset="0"/>
              </a:rPr>
              <a:t> Designated ELD </a:t>
            </a:r>
            <a:r>
              <a:rPr lang="en-US" sz="2800" dirty="0">
                <a:latin typeface="Century Gothic" charset="0"/>
                <a:sym typeface="Calibri" charset="0"/>
              </a:rPr>
              <a:t>we use the </a:t>
            </a:r>
            <a:r>
              <a:rPr lang="en-US" sz="2800" b="1" u="sng" dirty="0">
                <a:latin typeface="Century Gothic" charset="0"/>
                <a:sym typeface="Calibri" charset="0"/>
              </a:rPr>
              <a:t>CA ELD Standards </a:t>
            </a:r>
            <a:r>
              <a:rPr lang="en-US" sz="2800" dirty="0">
                <a:latin typeface="Century Gothic" charset="0"/>
                <a:sym typeface="Calibri" charset="0"/>
              </a:rPr>
              <a:t>for instruction. The new language learning is taken </a:t>
            </a:r>
            <a:r>
              <a:rPr lang="en-US" sz="2800" b="1" dirty="0" smtClean="0">
                <a:latin typeface="Century Gothic" charset="0"/>
                <a:sym typeface="Calibri" charset="0"/>
              </a:rPr>
              <a:t>“From” </a:t>
            </a:r>
            <a:r>
              <a:rPr lang="en-US" sz="2800" dirty="0" smtClean="0">
                <a:latin typeface="Century Gothic" charset="0"/>
                <a:sym typeface="Calibri" charset="0"/>
              </a:rPr>
              <a:t>Designated ELD to </a:t>
            </a:r>
            <a:r>
              <a:rPr lang="en-US" sz="2800" dirty="0">
                <a:latin typeface="Century Gothic" charset="0"/>
                <a:sym typeface="Calibri" charset="0"/>
              </a:rPr>
              <a:t>support </a:t>
            </a:r>
            <a:r>
              <a:rPr lang="en-US" sz="2800" u="sng" dirty="0">
                <a:latin typeface="Century Gothic" charset="0"/>
                <a:sym typeface="Calibri" charset="0"/>
              </a:rPr>
              <a:t>successful participation </a:t>
            </a:r>
            <a:r>
              <a:rPr lang="en-US" sz="2800" dirty="0">
                <a:latin typeface="Century Gothic" charset="0"/>
                <a:sym typeface="Calibri" charset="0"/>
              </a:rPr>
              <a:t>in academic </a:t>
            </a:r>
            <a:r>
              <a:rPr lang="en-US" sz="2800" dirty="0" smtClean="0">
                <a:latin typeface="Century Gothic" charset="0"/>
                <a:sym typeface="Calibri" charset="0"/>
              </a:rPr>
              <a:t>tasks during ELA and other content areas.</a:t>
            </a:r>
            <a:endParaRPr lang="en-US" sz="2800" dirty="0">
              <a:latin typeface="Century Gothic" charset="0"/>
              <a:sym typeface="Calibri" charset="0"/>
            </a:endParaRPr>
          </a:p>
          <a:p>
            <a:pPr eaLnBrk="1" hangingPunct="1">
              <a:spcBef>
                <a:spcPts val="638"/>
              </a:spcBef>
              <a:spcAft>
                <a:spcPct val="0"/>
              </a:spcAft>
              <a:buClr>
                <a:srgbClr val="000000"/>
              </a:buClr>
              <a:buFontTx/>
              <a:buChar char="•"/>
              <a:defRPr/>
            </a:pPr>
            <a:endParaRPr lang="en-US" sz="2800" u="sng" dirty="0">
              <a:latin typeface="Century Gothic" charset="0"/>
              <a:sym typeface="Calibri" charset="0"/>
            </a:endParaRPr>
          </a:p>
        </p:txBody>
      </p:sp>
    </p:spTree>
    <p:extLst>
      <p:ext uri="{BB962C8B-B14F-4D97-AF65-F5344CB8AC3E}">
        <p14:creationId xmlns:p14="http://schemas.microsoft.com/office/powerpoint/2010/main" val="28350223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86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86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Shape 140"/>
          <p:cNvSpPr txBox="1">
            <a:spLocks noGrp="1"/>
          </p:cNvSpPr>
          <p:nvPr>
            <p:ph type="title" idx="4294967295"/>
          </p:nvPr>
        </p:nvSpPr>
        <p:spPr>
          <a:xfrm>
            <a:off x="149072" y="895179"/>
            <a:ext cx="8609088" cy="1442999"/>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4000" b="1" i="0" u="none" strike="noStrike" cap="none" baseline="0" dirty="0" smtClean="0">
                <a:solidFill>
                  <a:srgbClr val="000000"/>
                </a:solidFill>
                <a:ea typeface="Arial"/>
                <a:cs typeface="Arial"/>
                <a:sym typeface="Arial"/>
              </a:rPr>
              <a:t>What We Want to Observe </a:t>
            </a:r>
            <a:br>
              <a:rPr lang="en-US" sz="4000" b="1" i="0" u="none" strike="noStrike" cap="none" baseline="0" dirty="0" smtClean="0">
                <a:solidFill>
                  <a:srgbClr val="000000"/>
                </a:solidFill>
                <a:ea typeface="Arial"/>
                <a:cs typeface="Arial"/>
                <a:sym typeface="Arial"/>
              </a:rPr>
            </a:br>
            <a:r>
              <a:rPr lang="en-US" sz="4000" b="1" i="0" u="none" strike="noStrike" cap="none" baseline="0" dirty="0" smtClean="0">
                <a:solidFill>
                  <a:srgbClr val="000000"/>
                </a:solidFill>
                <a:ea typeface="Arial"/>
                <a:cs typeface="Arial"/>
                <a:sym typeface="Arial"/>
              </a:rPr>
              <a:t>in Our </a:t>
            </a:r>
            <a:r>
              <a:rPr lang="en-US" sz="4000" b="1" dirty="0">
                <a:solidFill>
                  <a:srgbClr val="000000"/>
                </a:solidFill>
                <a:ea typeface="Arial"/>
                <a:cs typeface="Arial"/>
                <a:sym typeface="Arial"/>
              </a:rPr>
              <a:t>C</a:t>
            </a:r>
            <a:r>
              <a:rPr lang="en-US" sz="4000" b="1" i="0" u="none" strike="noStrike" cap="none" baseline="0" dirty="0" smtClean="0">
                <a:solidFill>
                  <a:srgbClr val="000000"/>
                </a:solidFill>
                <a:ea typeface="Arial"/>
                <a:cs typeface="Arial"/>
                <a:sym typeface="Arial"/>
              </a:rPr>
              <a:t>lassrooms </a:t>
            </a:r>
            <a:r>
              <a:rPr lang="en-US" sz="4000" b="1" dirty="0">
                <a:solidFill>
                  <a:srgbClr val="000000"/>
                </a:solidFill>
                <a:ea typeface="Arial"/>
                <a:cs typeface="Arial"/>
                <a:sym typeface="Arial"/>
              </a:rPr>
              <a:t>D</a:t>
            </a:r>
            <a:r>
              <a:rPr lang="en-US" sz="4000" b="1" i="0" u="none" strike="noStrike" cap="none" baseline="0" dirty="0" smtClean="0">
                <a:solidFill>
                  <a:srgbClr val="000000"/>
                </a:solidFill>
                <a:ea typeface="Arial"/>
                <a:cs typeface="Arial"/>
                <a:sym typeface="Arial"/>
              </a:rPr>
              <a:t>uring ELD</a:t>
            </a:r>
            <a:br>
              <a:rPr lang="en-US" sz="4000" b="1" i="0" u="none" strike="noStrike" cap="none" baseline="0" dirty="0" smtClean="0">
                <a:solidFill>
                  <a:srgbClr val="000000"/>
                </a:solidFill>
                <a:ea typeface="Arial"/>
                <a:cs typeface="Arial"/>
                <a:sym typeface="Arial"/>
              </a:rPr>
            </a:br>
            <a:endParaRPr lang="en-US" sz="4000" b="1" i="0" u="none" strike="noStrike" cap="none" baseline="0" dirty="0">
              <a:solidFill>
                <a:srgbClr val="000000"/>
              </a:solidFill>
              <a:ea typeface="Arial"/>
              <a:cs typeface="Arial"/>
              <a:sym typeface="Arial"/>
            </a:endParaRPr>
          </a:p>
        </p:txBody>
      </p:sp>
      <p:cxnSp>
        <p:nvCxnSpPr>
          <p:cNvPr id="141" name="Shape 141"/>
          <p:cNvCxnSpPr/>
          <p:nvPr/>
        </p:nvCxnSpPr>
        <p:spPr>
          <a:xfrm>
            <a:off x="1063061" y="1693706"/>
            <a:ext cx="6907211" cy="0"/>
          </a:xfrm>
          <a:prstGeom prst="straightConnector1">
            <a:avLst/>
          </a:prstGeom>
          <a:noFill/>
          <a:ln w="25400" cap="flat" cmpd="sng">
            <a:solidFill>
              <a:schemeClr val="accent1"/>
            </a:solidFill>
            <a:prstDash val="solid"/>
            <a:miter/>
            <a:headEnd type="none" w="med" len="med"/>
            <a:tailEnd type="none" w="med" len="med"/>
          </a:ln>
        </p:spPr>
      </p:cxnSp>
      <p:sp>
        <p:nvSpPr>
          <p:cNvPr id="142" name="Shape 142"/>
          <p:cNvSpPr txBox="1"/>
          <p:nvPr/>
        </p:nvSpPr>
        <p:spPr>
          <a:xfrm>
            <a:off x="130024" y="1781266"/>
            <a:ext cx="8994928" cy="5589626"/>
          </a:xfrm>
          <a:prstGeom prst="rect">
            <a:avLst/>
          </a:prstGeom>
          <a:noFill/>
          <a:ln>
            <a:noFill/>
          </a:ln>
        </p:spPr>
        <p:txBody>
          <a:bodyPr lIns="91425" tIns="45700" rIns="91425" bIns="45700" anchor="t" anchorCtr="0">
            <a:noAutofit/>
          </a:bodyPr>
          <a:lstStyle/>
          <a:p>
            <a:r>
              <a:rPr lang="en-US" sz="2600" b="1" dirty="0" smtClean="0">
                <a:latin typeface="Century Gothic" charset="0"/>
                <a:ea typeface="Century Gothic" charset="0"/>
                <a:cs typeface="Century Gothic" charset="0"/>
              </a:rPr>
              <a:t>What are specific </a:t>
            </a:r>
            <a:r>
              <a:rPr lang="en-US" sz="2600" b="1" dirty="0">
                <a:latin typeface="Century Gothic" charset="0"/>
                <a:ea typeface="Century Gothic" charset="0"/>
                <a:cs typeface="Century Gothic" charset="0"/>
              </a:rPr>
              <a:t>elements of effective instruction or guiding principles of learning </a:t>
            </a:r>
            <a:r>
              <a:rPr lang="en-US" sz="2600" b="1" dirty="0" smtClean="0">
                <a:latin typeface="Century Gothic" charset="0"/>
                <a:ea typeface="Century Gothic" charset="0"/>
                <a:cs typeface="Century Gothic" charset="0"/>
              </a:rPr>
              <a:t>in ELD instruction?</a:t>
            </a:r>
            <a:endParaRPr lang="en-US" sz="2600" b="1" dirty="0">
              <a:latin typeface="Century Gothic" charset="0"/>
              <a:ea typeface="Century Gothic" charset="0"/>
              <a:cs typeface="Century Gothic" charset="0"/>
            </a:endParaRPr>
          </a:p>
          <a:p>
            <a:r>
              <a:rPr lang="en-US" sz="2600" b="1" dirty="0">
                <a:latin typeface="Century Gothic" charset="0"/>
                <a:ea typeface="Century Gothic" charset="0"/>
                <a:cs typeface="Century Gothic" charset="0"/>
              </a:rPr>
              <a:t> </a:t>
            </a:r>
          </a:p>
          <a:p>
            <a:r>
              <a:rPr lang="en-US" sz="2600" b="1" dirty="0" smtClean="0">
                <a:latin typeface="Century Gothic" charset="0"/>
                <a:ea typeface="Century Gothic" charset="0"/>
                <a:cs typeface="Century Gothic" charset="0"/>
              </a:rPr>
              <a:t>What are explicit </a:t>
            </a:r>
            <a:r>
              <a:rPr lang="en-US" sz="2600" b="1" dirty="0">
                <a:latin typeface="Century Gothic" charset="0"/>
                <a:ea typeface="Century Gothic" charset="0"/>
                <a:cs typeface="Century Gothic" charset="0"/>
              </a:rPr>
              <a:t>teacher or student behaviors </a:t>
            </a:r>
            <a:r>
              <a:rPr lang="en-US" sz="2600" b="1" dirty="0" smtClean="0">
                <a:latin typeface="Century Gothic" charset="0"/>
                <a:ea typeface="Century Gothic" charset="0"/>
                <a:cs typeface="Century Gothic" charset="0"/>
              </a:rPr>
              <a:t>that are called out in our Designated ELD </a:t>
            </a:r>
            <a:r>
              <a:rPr lang="en-US" sz="2600" b="1" dirty="0">
                <a:latin typeface="Century Gothic" charset="0"/>
                <a:ea typeface="Century Gothic" charset="0"/>
                <a:cs typeface="Century Gothic" charset="0"/>
              </a:rPr>
              <a:t>F</a:t>
            </a:r>
            <a:r>
              <a:rPr lang="en-US" sz="2600" b="1" dirty="0" smtClean="0">
                <a:latin typeface="Century Gothic" charset="0"/>
                <a:ea typeface="Century Gothic" charset="0"/>
                <a:cs typeface="Century Gothic" charset="0"/>
              </a:rPr>
              <a:t>rame of Practice?</a:t>
            </a:r>
            <a:endParaRPr lang="en-US" sz="2600" b="1" dirty="0">
              <a:latin typeface="Century Gothic" charset="0"/>
              <a:ea typeface="Century Gothic" charset="0"/>
              <a:cs typeface="Century Gothic" charset="0"/>
            </a:endParaRPr>
          </a:p>
          <a:p>
            <a:r>
              <a:rPr lang="en-US" sz="2600" b="1" dirty="0">
                <a:latin typeface="Century Gothic" charset="0"/>
                <a:ea typeface="Century Gothic" charset="0"/>
                <a:cs typeface="Century Gothic" charset="0"/>
              </a:rPr>
              <a:t> </a:t>
            </a:r>
          </a:p>
          <a:p>
            <a:r>
              <a:rPr lang="en-US" sz="2600" b="1" dirty="0" smtClean="0">
                <a:latin typeface="Century Gothic" charset="0"/>
                <a:ea typeface="Century Gothic" charset="0"/>
                <a:cs typeface="Century Gothic" charset="0"/>
              </a:rPr>
              <a:t>What is observable </a:t>
            </a:r>
            <a:r>
              <a:rPr lang="en-US" sz="2600" b="1" dirty="0">
                <a:latin typeface="Century Gothic" charset="0"/>
                <a:ea typeface="Century Gothic" charset="0"/>
                <a:cs typeface="Century Gothic" charset="0"/>
              </a:rPr>
              <a:t>evidence of teaching and </a:t>
            </a:r>
            <a:r>
              <a:rPr lang="en-US" sz="2600" b="1" dirty="0" smtClean="0">
                <a:latin typeface="Century Gothic" charset="0"/>
                <a:ea typeface="Century Gothic" charset="0"/>
                <a:cs typeface="Century Gothic" charset="0"/>
              </a:rPr>
              <a:t>learning during ELD? (i.e. instructional </a:t>
            </a:r>
            <a:r>
              <a:rPr lang="en-US" sz="2600" b="1" dirty="0">
                <a:latin typeface="Century Gothic" charset="0"/>
                <a:ea typeface="Century Gothic" charset="0"/>
                <a:cs typeface="Century Gothic" charset="0"/>
              </a:rPr>
              <a:t>strategies, learning activities, behavioral outcomes, artifacts, routines, </a:t>
            </a:r>
            <a:r>
              <a:rPr lang="en-US" sz="2600" b="1" dirty="0" smtClean="0">
                <a:latin typeface="Century Gothic" charset="0"/>
                <a:ea typeface="Century Gothic" charset="0"/>
                <a:cs typeface="Century Gothic" charset="0"/>
              </a:rPr>
              <a:t>practices) </a:t>
            </a:r>
            <a:endParaRPr lang="en-US" sz="2600" b="1" dirty="0">
              <a:latin typeface="Century Gothic" charset="0"/>
              <a:ea typeface="Century Gothic" charset="0"/>
              <a:cs typeface="Century Gothic" charset="0"/>
            </a:endParaRPr>
          </a:p>
        </p:txBody>
      </p:sp>
      <p:sp>
        <p:nvSpPr>
          <p:cNvPr id="2" name="Rectangle 1"/>
          <p:cNvSpPr/>
          <p:nvPr/>
        </p:nvSpPr>
        <p:spPr>
          <a:xfrm rot="20080421">
            <a:off x="-101271" y="233679"/>
            <a:ext cx="2328657" cy="646331"/>
          </a:xfrm>
          <a:prstGeom prst="rect">
            <a:avLst/>
          </a:prstGeom>
          <a:noFill/>
        </p:spPr>
        <p:txBody>
          <a:bodyPr wrap="none" lIns="91440" tIns="45720" rIns="91440" bIns="45720">
            <a:spAutoFit/>
          </a:bodyPr>
          <a:lstStyle/>
          <a:p>
            <a:pPr algn="ctr"/>
            <a:r>
              <a:rPr lang="en-US" sz="3600" b="1" i="0" u="none" strike="noStrike" cap="none" baseline="0" dirty="0" smtClean="0">
                <a:solidFill>
                  <a:srgbClr val="FF0000"/>
                </a:solidFill>
                <a:ea typeface="Arial"/>
                <a:cs typeface="Arial"/>
                <a:sym typeface="Arial"/>
              </a:rPr>
              <a:t>Brainstorm</a:t>
            </a:r>
            <a:endParaRPr lang="en-US" sz="36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8" name="Rectangle 7"/>
          <p:cNvSpPr/>
          <p:nvPr/>
        </p:nvSpPr>
        <p:spPr>
          <a:xfrm>
            <a:off x="1063063" y="5657671"/>
            <a:ext cx="7209501"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Arial"/>
                <a:cs typeface="Arial"/>
                <a:sym typeface="Arial"/>
              </a:rPr>
              <a:t>Consider Start Smart, </a:t>
            </a:r>
          </a:p>
          <a:p>
            <a:pPr algn="ct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Arial"/>
                <a:cs typeface="Arial"/>
                <a:sym typeface="Arial"/>
              </a:rPr>
              <a:t>Constructive Conversations and SPFs </a:t>
            </a:r>
          </a:p>
        </p:txBody>
      </p:sp>
    </p:spTree>
    <p:extLst>
      <p:ext uri="{BB962C8B-B14F-4D97-AF65-F5344CB8AC3E}">
        <p14:creationId xmlns:p14="http://schemas.microsoft.com/office/powerpoint/2010/main" val="613585423"/>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dissolv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p:cNvPicPr>
            <a:picLocks noChangeAspect="1" noChangeArrowheads="1"/>
          </p:cNvPicPr>
          <p:nvPr/>
        </p:nvPicPr>
        <p:blipFill>
          <a:blip r:embed="rId3">
            <a:extLst>
              <a:ext uri="{28A0092B-C50C-407E-A947-70E740481C1C}">
                <a14:useLocalDpi xmlns:a14="http://schemas.microsoft.com/office/drawing/2010/main" val="0"/>
              </a:ext>
            </a:extLst>
          </a:blip>
          <a:srcRect l="51125"/>
          <a:stretch>
            <a:fillRect/>
          </a:stretch>
        </p:blipFill>
        <p:spPr bwMode="auto">
          <a:xfrm>
            <a:off x="208752" y="1380688"/>
            <a:ext cx="3867947" cy="5130653"/>
          </a:xfrm>
          <a:prstGeom prst="rect">
            <a:avLst/>
          </a:prstGeom>
          <a:noFill/>
          <a:ln w="47625">
            <a:solidFill>
              <a:schemeClr val="accent1">
                <a:lumMod val="75000"/>
              </a:schemeClr>
            </a:solidFill>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160421" y="293688"/>
            <a:ext cx="3951197" cy="877161"/>
          </a:xfrm>
          <a:prstGeom prst="rect">
            <a:avLst/>
          </a:prstGeom>
          <a:noFill/>
          <a:ln w="47625" cap="flat">
            <a:solidFill>
              <a:schemeClr val="accent1">
                <a:lumMod val="75000"/>
              </a:schemeClr>
            </a:solidFill>
            <a:miter lim="400000"/>
          </a:ln>
          <a:effectLst/>
        </p:spPr>
        <p:style>
          <a:lnRef idx="0">
            <a:scrgbClr r="0" g="0" b="0"/>
          </a:lnRef>
          <a:fillRef idx="0">
            <a:scrgbClr r="0" g="0" b="0"/>
          </a:fillRef>
          <a:effectRef idx="0">
            <a:scrgbClr r="0" g="0" b="0"/>
          </a:effectRef>
          <a:fontRef idx="none"/>
        </p:style>
        <p:txBody>
          <a:bodyPr spcFirstLastPara="1" wrap="square" lIns="45719" tIns="45719" rIns="45719" bIns="45719" spcCol="38100">
            <a:spAutoFit/>
          </a:bodyPr>
          <a:lstStyle/>
          <a:p>
            <a:pPr eaLnBrk="1" fontAlgn="auto" latinLnBrk="1" hangingPunct="1">
              <a:spcBef>
                <a:spcPts val="0"/>
              </a:spcBef>
              <a:spcAft>
                <a:spcPts val="0"/>
              </a:spcAft>
              <a:defRPr/>
            </a:pPr>
            <a:r>
              <a:rPr lang="en-US" sz="3600" dirty="0">
                <a:solidFill>
                  <a:srgbClr val="000000"/>
                </a:solidFill>
                <a:latin typeface="Century Gothic" charset="0"/>
                <a:ea typeface="Century Gothic" charset="0"/>
                <a:cs typeface="Century Gothic" charset="0"/>
                <a:sym typeface="Calibri"/>
              </a:rPr>
              <a:t>1</a:t>
            </a:r>
            <a:r>
              <a:rPr lang="en-US" sz="3600" baseline="30000" dirty="0">
                <a:solidFill>
                  <a:srgbClr val="000000"/>
                </a:solidFill>
                <a:latin typeface="Century Gothic" charset="0"/>
                <a:ea typeface="Century Gothic" charset="0"/>
                <a:cs typeface="Century Gothic" charset="0"/>
                <a:sym typeface="Calibri"/>
              </a:rPr>
              <a:t>st</a:t>
            </a:r>
            <a:r>
              <a:rPr lang="en-US" sz="3600" dirty="0">
                <a:solidFill>
                  <a:srgbClr val="000000"/>
                </a:solidFill>
                <a:latin typeface="Century Gothic" charset="0"/>
                <a:ea typeface="Century Gothic" charset="0"/>
                <a:cs typeface="Century Gothic" charset="0"/>
                <a:sym typeface="Calibri"/>
              </a:rPr>
              <a:t>. Grade </a:t>
            </a:r>
            <a:r>
              <a:rPr lang="en-US" sz="3600" dirty="0" smtClean="0">
                <a:solidFill>
                  <a:srgbClr val="000000"/>
                </a:solidFill>
                <a:latin typeface="Century Gothic" charset="0"/>
                <a:ea typeface="Century Gothic" charset="0"/>
                <a:cs typeface="Century Gothic" charset="0"/>
                <a:sym typeface="Calibri"/>
              </a:rPr>
              <a:t>ELA</a:t>
            </a:r>
          </a:p>
          <a:p>
            <a:pPr eaLnBrk="1" fontAlgn="auto" latinLnBrk="1" hangingPunct="1">
              <a:spcBef>
                <a:spcPts val="0"/>
              </a:spcBef>
              <a:spcAft>
                <a:spcPts val="0"/>
              </a:spcAft>
              <a:defRPr/>
            </a:pPr>
            <a:r>
              <a:rPr lang="en-US" sz="1500" dirty="0">
                <a:latin typeface="Century Gothic" charset="0"/>
                <a:ea typeface="Century Gothic" charset="0"/>
                <a:cs typeface="Century Gothic" charset="0"/>
              </a:rPr>
              <a:t>i.e. Story elements, character traits, etc</a:t>
            </a:r>
            <a:r>
              <a:rPr lang="en-US" sz="1500" dirty="0" smtClean="0">
                <a:latin typeface="Century Gothic" charset="0"/>
                <a:ea typeface="Century Gothic" charset="0"/>
                <a:cs typeface="Century Gothic" charset="0"/>
              </a:rPr>
              <a:t>.</a:t>
            </a:r>
            <a:endParaRPr lang="en-US" sz="1500" dirty="0">
              <a:latin typeface="Century Gothic" charset="0"/>
              <a:ea typeface="Century Gothic" charset="0"/>
              <a:cs typeface="Century Gothic" charset="0"/>
            </a:endParaRPr>
          </a:p>
        </p:txBody>
      </p:sp>
      <p:grpSp>
        <p:nvGrpSpPr>
          <p:cNvPr id="13" name="Group 12"/>
          <p:cNvGrpSpPr>
            <a:grpSpLocks/>
          </p:cNvGrpSpPr>
          <p:nvPr/>
        </p:nvGrpSpPr>
        <p:grpSpPr bwMode="auto">
          <a:xfrm>
            <a:off x="4159250" y="30163"/>
            <a:ext cx="4732338" cy="6327775"/>
            <a:chOff x="4159279" y="302004"/>
            <a:chExt cx="4732351" cy="6025238"/>
          </a:xfrm>
        </p:grpSpPr>
        <p:grpSp>
          <p:nvGrpSpPr>
            <p:cNvPr id="36880" name="Group 1"/>
            <p:cNvGrpSpPr>
              <a:grpSpLocks/>
            </p:cNvGrpSpPr>
            <p:nvPr/>
          </p:nvGrpSpPr>
          <p:grpSpPr bwMode="auto">
            <a:xfrm>
              <a:off x="4159279" y="1355192"/>
              <a:ext cx="4732351" cy="4972050"/>
              <a:chOff x="4176756" y="849537"/>
              <a:chExt cx="4732351" cy="4504582"/>
            </a:xfrm>
          </p:grpSpPr>
          <p:pic>
            <p:nvPicPr>
              <p:cNvPr id="3688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6756" y="849537"/>
                <a:ext cx="2705100" cy="4504582"/>
              </a:xfrm>
              <a:prstGeom prst="rect">
                <a:avLst/>
              </a:prstGeom>
              <a:noFill/>
              <a:ln>
                <a:solidFill>
                  <a:schemeClr val="accent2">
                    <a:lumMod val="50000"/>
                  </a:schemeClr>
                </a:solidFill>
              </a:ln>
              <a:extLst>
                <a:ext uri="{909E8E84-426E-40dd-AFC4-6F175D3DCCD1}">
                  <a14:hiddenFill xmlns:a14="http://schemas.microsoft.com/office/drawing/2010/main">
                    <a:solidFill>
                      <a:schemeClr val="accent1"/>
                    </a:solidFill>
                  </a14:hiddenFill>
                </a:ext>
              </a:extLst>
            </p:spPr>
          </p:pic>
          <p:pic>
            <p:nvPicPr>
              <p:cNvPr id="3688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6932" y="1060420"/>
                <a:ext cx="2085975" cy="1875727"/>
              </a:xfrm>
              <a:prstGeom prst="rect">
                <a:avLst/>
              </a:prstGeom>
              <a:noFill/>
              <a:ln>
                <a:solidFill>
                  <a:schemeClr val="accent2">
                    <a:lumMod val="50000"/>
                  </a:schemeClr>
                </a:solidFill>
              </a:ln>
              <a:extLst>
                <a:ext uri="{909E8E84-426E-40dd-AFC4-6F175D3DCCD1}">
                  <a14:hiddenFill xmlns:a14="http://schemas.microsoft.com/office/drawing/2010/main">
                    <a:solidFill>
                      <a:schemeClr val="accent1"/>
                    </a:solidFill>
                  </a14:hiddenFill>
                </a:ext>
              </a:extLst>
            </p:spPr>
          </p:pic>
          <p:pic>
            <p:nvPicPr>
              <p:cNvPr id="3688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46932" y="3210885"/>
                <a:ext cx="2162175" cy="1804290"/>
              </a:xfrm>
              <a:prstGeom prst="rect">
                <a:avLst/>
              </a:prstGeom>
              <a:noFill/>
              <a:ln>
                <a:solidFill>
                  <a:schemeClr val="accent2">
                    <a:lumMod val="50000"/>
                  </a:schemeClr>
                </a:solidFill>
              </a:ln>
              <a:extLst>
                <a:ext uri="{909E8E84-426E-40dd-AFC4-6F175D3DCCD1}">
                  <a14:hiddenFill xmlns:a14="http://schemas.microsoft.com/office/drawing/2010/main">
                    <a:solidFill>
                      <a:schemeClr val="accent1"/>
                    </a:solidFill>
                  </a14:hiddenFill>
                </a:ext>
              </a:extLst>
            </p:spPr>
          </p:pic>
        </p:grpSp>
        <p:sp>
          <p:nvSpPr>
            <p:cNvPr id="9" name="TextBox 8"/>
            <p:cNvSpPr txBox="1"/>
            <p:nvPr/>
          </p:nvSpPr>
          <p:spPr>
            <a:xfrm>
              <a:off x="4159279" y="302004"/>
              <a:ext cx="4243400" cy="5562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lIns="45719" tIns="45719" rIns="45719" bIns="45719" spcCol="38100">
              <a:spAutoFit/>
            </a:bodyPr>
            <a:lstStyle/>
            <a:p>
              <a:pPr eaLnBrk="1" fontAlgn="auto" latinLnBrk="1" hangingPunct="1">
                <a:spcBef>
                  <a:spcPts val="0"/>
                </a:spcBef>
                <a:spcAft>
                  <a:spcPts val="0"/>
                </a:spcAft>
                <a:defRPr/>
              </a:pPr>
              <a:r>
                <a:rPr lang="en-US" sz="3200" b="1" dirty="0">
                  <a:solidFill>
                    <a:srgbClr val="000000"/>
                  </a:solidFill>
                  <a:latin typeface="Century Gothic" charset="0"/>
                  <a:ea typeface="Century Gothic" charset="0"/>
                  <a:cs typeface="Century Gothic" charset="0"/>
                  <a:sym typeface="Calibri"/>
                </a:rPr>
                <a:t>Designated ELD </a:t>
              </a:r>
            </a:p>
          </p:txBody>
        </p:sp>
      </p:grpSp>
      <p:grpSp>
        <p:nvGrpSpPr>
          <p:cNvPr id="14" name="Group 13"/>
          <p:cNvGrpSpPr>
            <a:grpSpLocks/>
          </p:cNvGrpSpPr>
          <p:nvPr/>
        </p:nvGrpSpPr>
        <p:grpSpPr bwMode="auto">
          <a:xfrm>
            <a:off x="5546725" y="1549400"/>
            <a:ext cx="2770188" cy="2746375"/>
            <a:chOff x="5595457" y="1728132"/>
            <a:chExt cx="2723099" cy="2746953"/>
          </a:xfrm>
        </p:grpSpPr>
        <p:cxnSp>
          <p:nvCxnSpPr>
            <p:cNvPr id="6" name="Straight Connector 5"/>
            <p:cNvCxnSpPr>
              <a:cxnSpLocks noChangeShapeType="1"/>
            </p:cNvCxnSpPr>
            <p:nvPr/>
          </p:nvCxnSpPr>
          <p:spPr bwMode="auto">
            <a:xfrm>
              <a:off x="5595457" y="1728132"/>
              <a:ext cx="596117" cy="0"/>
            </a:xfrm>
            <a:prstGeom prst="line">
              <a:avLst/>
            </a:prstGeom>
            <a:noFill/>
            <a:ln w="25400">
              <a:solidFill>
                <a:srgbClr val="FF0000"/>
              </a:solidFill>
              <a:bevel/>
              <a:headEnd/>
              <a:tailEnd/>
            </a:ln>
            <a:effectLst>
              <a:outerShdw blurRad="381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8" name="Straight Connector 7"/>
            <p:cNvCxnSpPr>
              <a:cxnSpLocks noChangeShapeType="1"/>
            </p:cNvCxnSpPr>
            <p:nvPr/>
          </p:nvCxnSpPr>
          <p:spPr bwMode="auto">
            <a:xfrm>
              <a:off x="6937500" y="2306104"/>
              <a:ext cx="553983" cy="0"/>
            </a:xfrm>
            <a:prstGeom prst="line">
              <a:avLst/>
            </a:prstGeom>
            <a:noFill/>
            <a:ln w="25400">
              <a:solidFill>
                <a:srgbClr val="FF0000"/>
              </a:solidFill>
              <a:bevel/>
              <a:headEnd/>
              <a:tailEnd/>
            </a:ln>
            <a:effectLst>
              <a:outerShdw blurRad="381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1" name="Straight Connector 10"/>
            <p:cNvCxnSpPr>
              <a:cxnSpLocks noChangeShapeType="1"/>
            </p:cNvCxnSpPr>
            <p:nvPr/>
          </p:nvCxnSpPr>
          <p:spPr bwMode="auto">
            <a:xfrm>
              <a:off x="7491483" y="4475085"/>
              <a:ext cx="827073" cy="0"/>
            </a:xfrm>
            <a:prstGeom prst="line">
              <a:avLst/>
            </a:prstGeom>
            <a:noFill/>
            <a:ln w="25400">
              <a:solidFill>
                <a:srgbClr val="FF0000"/>
              </a:solidFill>
              <a:bevel/>
              <a:headEnd/>
              <a:tailEnd/>
            </a:ln>
            <a:effectLst>
              <a:outerShdw blurRad="38100" dist="20000" dir="5400000" rotWithShape="0">
                <a:srgbClr val="000000">
                  <a:alpha val="37999"/>
                </a:srgbClr>
              </a:outerShdw>
            </a:effectLst>
            <a:extLst>
              <a:ext uri="{909E8E84-426E-40dd-AFC4-6F175D3DCCD1}">
                <a14:hiddenFill xmlns:a14="http://schemas.microsoft.com/office/drawing/2010/main">
                  <a:noFill/>
                </a14:hiddenFill>
              </a:ext>
            </a:extLst>
          </p:spPr>
        </p:cxnSp>
      </p:grpSp>
      <p:sp>
        <p:nvSpPr>
          <p:cNvPr id="7" name="Rounded Rectangle 6"/>
          <p:cNvSpPr>
            <a:spLocks noChangeArrowheads="1"/>
          </p:cNvSpPr>
          <p:nvPr/>
        </p:nvSpPr>
        <p:spPr bwMode="auto">
          <a:xfrm>
            <a:off x="4424363" y="2027238"/>
            <a:ext cx="1966912" cy="388937"/>
          </a:xfrm>
          <a:prstGeom prst="roundRect">
            <a:avLst>
              <a:gd name="adj" fmla="val 16667"/>
            </a:avLst>
          </a:prstGeom>
          <a:solidFill>
            <a:schemeClr val="tx2">
              <a:lumMod val="60000"/>
              <a:lumOff val="40000"/>
              <a:alpha val="12157"/>
            </a:schemeClr>
          </a:solidFill>
          <a:ln w="25400">
            <a:solidFill>
              <a:schemeClr val="accent1">
                <a:lumMod val="50000"/>
              </a:schemeClr>
            </a:solidFill>
            <a:bevel/>
            <a:headEnd/>
            <a:tailEnd/>
          </a:ln>
          <a:effectLst>
            <a:outerShdw blurRad="38100" dist="23000" dir="5400000" rotWithShape="0">
              <a:srgbClr val="000000">
                <a:alpha val="34998"/>
              </a:srgbClr>
            </a:outerShdw>
          </a:effectLst>
        </p:spPr>
        <p:txBody>
          <a:bodyPr lIns="45719" tIns="45719" rIns="45719" bIns="45719" anchor="ctr">
            <a:spAutoFit/>
          </a:bodyPr>
          <a:lstStyle/>
          <a:p>
            <a:pPr eaLnBrk="1" fontAlgn="auto" latinLnBrk="1" hangingPunct="1">
              <a:spcBef>
                <a:spcPts val="0"/>
              </a:spcBef>
              <a:spcAft>
                <a:spcPts val="0"/>
              </a:spcAft>
              <a:defRPr/>
            </a:pPr>
            <a:endParaRPr lang="en-US">
              <a:solidFill>
                <a:srgbClr val="000000"/>
              </a:solidFill>
              <a:latin typeface="Calibri"/>
              <a:ea typeface="Calibri"/>
              <a:cs typeface="Calibri"/>
              <a:sym typeface="Calibri"/>
            </a:endParaRPr>
          </a:p>
        </p:txBody>
      </p:sp>
      <p:sp>
        <p:nvSpPr>
          <p:cNvPr id="18" name="Rounded Rectangle 17"/>
          <p:cNvSpPr>
            <a:spLocks noChangeArrowheads="1"/>
          </p:cNvSpPr>
          <p:nvPr/>
        </p:nvSpPr>
        <p:spPr bwMode="auto">
          <a:xfrm>
            <a:off x="6781800" y="2305050"/>
            <a:ext cx="1951038" cy="758825"/>
          </a:xfrm>
          <a:prstGeom prst="roundRect">
            <a:avLst>
              <a:gd name="adj" fmla="val 16667"/>
            </a:avLst>
          </a:prstGeom>
          <a:solidFill>
            <a:schemeClr val="tx2">
              <a:lumMod val="60000"/>
              <a:lumOff val="40000"/>
              <a:alpha val="12157"/>
            </a:schemeClr>
          </a:solidFill>
          <a:ln w="25400">
            <a:solidFill>
              <a:schemeClr val="accent1">
                <a:lumMod val="50000"/>
              </a:schemeClr>
            </a:solidFill>
            <a:bevel/>
            <a:headEnd/>
            <a:tailEnd/>
          </a:ln>
          <a:effectLst>
            <a:outerShdw blurRad="38100" dist="23000" dir="5400000" rotWithShape="0">
              <a:srgbClr val="000000">
                <a:alpha val="34998"/>
              </a:srgbClr>
            </a:outerShdw>
          </a:effectLst>
        </p:spPr>
        <p:txBody>
          <a:bodyPr lIns="45719" tIns="45719" rIns="45719" bIns="45719" anchor="ctr">
            <a:spAutoFit/>
          </a:bodyPr>
          <a:lstStyle/>
          <a:p>
            <a:pPr eaLnBrk="1" fontAlgn="auto" latinLnBrk="1" hangingPunct="1">
              <a:spcBef>
                <a:spcPts val="0"/>
              </a:spcBef>
              <a:spcAft>
                <a:spcPts val="0"/>
              </a:spcAft>
              <a:defRPr/>
            </a:pPr>
            <a:endParaRPr lang="en-US">
              <a:solidFill>
                <a:srgbClr val="000000"/>
              </a:solidFill>
              <a:latin typeface="Calibri"/>
              <a:ea typeface="Calibri"/>
              <a:cs typeface="Calibri"/>
              <a:sym typeface="Calibri"/>
            </a:endParaRPr>
          </a:p>
        </p:txBody>
      </p:sp>
      <p:sp>
        <p:nvSpPr>
          <p:cNvPr id="20" name="Rounded Rectangle 19"/>
          <p:cNvSpPr>
            <a:spLocks noChangeArrowheads="1"/>
          </p:cNvSpPr>
          <p:nvPr/>
        </p:nvSpPr>
        <p:spPr bwMode="auto">
          <a:xfrm>
            <a:off x="6864350" y="4494213"/>
            <a:ext cx="1951038" cy="1376362"/>
          </a:xfrm>
          <a:prstGeom prst="roundRect">
            <a:avLst>
              <a:gd name="adj" fmla="val 16667"/>
            </a:avLst>
          </a:prstGeom>
          <a:solidFill>
            <a:schemeClr val="tx2">
              <a:lumMod val="60000"/>
              <a:lumOff val="40000"/>
              <a:alpha val="12157"/>
            </a:schemeClr>
          </a:solidFill>
          <a:ln w="25400">
            <a:solidFill>
              <a:schemeClr val="accent1">
                <a:lumMod val="50000"/>
              </a:schemeClr>
            </a:solidFill>
            <a:bevel/>
            <a:headEnd/>
            <a:tailEnd/>
          </a:ln>
          <a:effectLst>
            <a:outerShdw blurRad="38100" dist="23000" dir="5400000" rotWithShape="0">
              <a:srgbClr val="000000">
                <a:alpha val="34998"/>
              </a:srgbClr>
            </a:outerShdw>
          </a:effectLst>
        </p:spPr>
        <p:txBody>
          <a:bodyPr lIns="45719" tIns="45719" rIns="45719" bIns="45719" anchor="ctr">
            <a:spAutoFit/>
          </a:bodyPr>
          <a:lstStyle/>
          <a:p>
            <a:pPr eaLnBrk="1" fontAlgn="auto" latinLnBrk="1" hangingPunct="1">
              <a:spcBef>
                <a:spcPts val="0"/>
              </a:spcBef>
              <a:spcAft>
                <a:spcPts val="0"/>
              </a:spcAft>
              <a:defRPr/>
            </a:pPr>
            <a:endParaRPr lang="en-US">
              <a:solidFill>
                <a:srgbClr val="000000"/>
              </a:solidFill>
              <a:latin typeface="Calibri"/>
              <a:ea typeface="Calibri"/>
              <a:cs typeface="Calibri"/>
              <a:sym typeface="Calibri"/>
            </a:endParaRPr>
          </a:p>
        </p:txBody>
      </p:sp>
      <p:sp>
        <p:nvSpPr>
          <p:cNvPr id="70665" name="TextBox 3"/>
          <p:cNvSpPr txBox="1">
            <a:spLocks noChangeArrowheads="1"/>
          </p:cNvSpPr>
          <p:nvPr/>
        </p:nvSpPr>
        <p:spPr bwMode="auto">
          <a:xfrm>
            <a:off x="6681788" y="870017"/>
            <a:ext cx="2209800" cy="601663"/>
          </a:xfrm>
          <a:prstGeom prst="rect">
            <a:avLst/>
          </a:prstGeom>
          <a:solidFill>
            <a:schemeClr val="accent2">
              <a:lumMod val="40000"/>
              <a:lumOff val="60000"/>
            </a:schemeClr>
          </a:solidFill>
          <a:ln w="9525">
            <a:solidFill>
              <a:schemeClr val="accent2">
                <a:lumMod val="75000"/>
              </a:schemeClr>
            </a:solidFill>
            <a:miter lim="800000"/>
            <a:headEnd/>
            <a:tailEnd/>
          </a:ln>
          <a:extLst/>
        </p:spPr>
        <p:txBody>
          <a:bodyPr wrap="square">
            <a:spAutoFit/>
          </a:bodyPr>
          <a:lstStyle>
            <a:lvl1pPr>
              <a:defRPr sz="2400">
                <a:solidFill>
                  <a:srgbClr val="7F7F7F"/>
                </a:solidFill>
                <a:latin typeface="Century Gothic" charset="0"/>
                <a:ea typeface="ＭＳ Ｐゴシック" charset="0"/>
                <a:cs typeface="MS PGothic" charset="0"/>
              </a:defRPr>
            </a:lvl1pPr>
            <a:lvl2pPr>
              <a:defRPr sz="1600">
                <a:solidFill>
                  <a:srgbClr val="7F7F7F"/>
                </a:solidFill>
                <a:latin typeface="Century Gothic" charset="0"/>
                <a:ea typeface="MS PGothic" charset="0"/>
                <a:cs typeface="MS PGothic" charset="0"/>
              </a:defRPr>
            </a:lvl2pPr>
            <a:lvl3pPr>
              <a:defRPr sz="1600">
                <a:solidFill>
                  <a:srgbClr val="7F7F7F"/>
                </a:solidFill>
                <a:latin typeface="Century Gothic" charset="0"/>
                <a:ea typeface="MS PGothic" charset="0"/>
                <a:cs typeface="MS PGothic" charset="0"/>
              </a:defRPr>
            </a:lvl3pPr>
            <a:lvl4pPr>
              <a:defRPr sz="1600">
                <a:solidFill>
                  <a:srgbClr val="7F7F7F"/>
                </a:solidFill>
                <a:latin typeface="Century Gothic" charset="0"/>
                <a:ea typeface="MS PGothic" charset="0"/>
                <a:cs typeface="MS PGothic" charset="0"/>
              </a:defRPr>
            </a:lvl4pPr>
            <a:lvl5pPr>
              <a:defRPr sz="1600">
                <a:solidFill>
                  <a:srgbClr val="7F7F7F"/>
                </a:solidFill>
                <a:latin typeface="Century Gothic" charset="0"/>
                <a:ea typeface="MS PGothic" charset="0"/>
                <a:cs typeface="MS PGothic" charset="0"/>
              </a:defRPr>
            </a:lvl5pPr>
            <a:lvl6pPr eaLnBrk="0" fontAlgn="base" hangingPunct="0">
              <a:spcAft>
                <a:spcPct val="0"/>
              </a:spcAft>
              <a:buFont typeface="Arial" charset="0"/>
              <a:buChar char="•"/>
              <a:defRPr sz="1600">
                <a:solidFill>
                  <a:srgbClr val="7F7F7F"/>
                </a:solidFill>
                <a:latin typeface="Century Gothic" charset="0"/>
                <a:ea typeface="MS PGothic" charset="0"/>
                <a:cs typeface="MS PGothic" charset="0"/>
              </a:defRPr>
            </a:lvl6pPr>
            <a:lvl7pPr eaLnBrk="0" fontAlgn="base" hangingPunct="0">
              <a:spcAft>
                <a:spcPct val="0"/>
              </a:spcAft>
              <a:buFont typeface="Arial" charset="0"/>
              <a:defRPr sz="1600">
                <a:solidFill>
                  <a:srgbClr val="7F7F7F"/>
                </a:solidFill>
                <a:latin typeface="Century Gothic" charset="0"/>
                <a:ea typeface="MS PGothic" charset="0"/>
                <a:cs typeface="MS PGothic" charset="0"/>
              </a:defRPr>
            </a:lvl7pPr>
            <a:lvl8pPr eaLnBrk="0" fontAlgn="base" hangingPunct="0">
              <a:spcAft>
                <a:spcPct val="0"/>
              </a:spcAft>
              <a:buFont typeface="Arial" charset="0"/>
              <a:buChar char="•"/>
              <a:defRPr sz="1600">
                <a:solidFill>
                  <a:srgbClr val="7F7F7F"/>
                </a:solidFill>
                <a:latin typeface="Century Gothic" charset="0"/>
                <a:ea typeface="MS PGothic" charset="0"/>
                <a:cs typeface="MS PGothic" charset="0"/>
              </a:defRPr>
            </a:lvl8pPr>
            <a:lvl9pPr eaLnBrk="0" fontAlgn="base" hangingPunct="0">
              <a:spcAft>
                <a:spcPct val="0"/>
              </a:spcAft>
              <a:buFont typeface="Arial" charset="0"/>
              <a:defRPr sz="1600">
                <a:solidFill>
                  <a:srgbClr val="7F7F7F"/>
                </a:solidFill>
                <a:latin typeface="Century Gothic" charset="0"/>
                <a:ea typeface="MS PGothic" charset="0"/>
                <a:cs typeface="MS PGothic" charset="0"/>
              </a:defRPr>
            </a:lvl9pPr>
          </a:lstStyle>
          <a:p>
            <a:pPr algn="ctr" eaLnBrk="1" hangingPunct="1">
              <a:defRPr/>
            </a:pPr>
            <a:r>
              <a:rPr lang="en-US" sz="1100" dirty="0" smtClean="0">
                <a:solidFill>
                  <a:schemeClr val="tx1"/>
                </a:solidFill>
                <a:latin typeface="+mj-lt"/>
              </a:rPr>
              <a:t>ELD Standards Part </a:t>
            </a:r>
            <a:r>
              <a:rPr lang="en-US" sz="1100" i="1" dirty="0" smtClean="0">
                <a:solidFill>
                  <a:schemeClr val="tx1"/>
                </a:solidFill>
                <a:latin typeface="+mj-lt"/>
              </a:rPr>
              <a:t>II-Understanding Cohesion (connecting words and phrases)</a:t>
            </a:r>
          </a:p>
        </p:txBody>
      </p:sp>
      <p:sp>
        <p:nvSpPr>
          <p:cNvPr id="70666" name="TextBox 18"/>
          <p:cNvSpPr txBox="1">
            <a:spLocks noChangeArrowheads="1"/>
          </p:cNvSpPr>
          <p:nvPr/>
        </p:nvSpPr>
        <p:spPr bwMode="auto">
          <a:xfrm>
            <a:off x="6567488" y="5984875"/>
            <a:ext cx="2514600" cy="769938"/>
          </a:xfrm>
          <a:prstGeom prst="rect">
            <a:avLst/>
          </a:prstGeom>
          <a:solidFill>
            <a:schemeClr val="accent1">
              <a:lumMod val="20000"/>
              <a:lumOff val="80000"/>
            </a:schemeClr>
          </a:solidFill>
          <a:ln w="9525">
            <a:solidFill>
              <a:schemeClr val="accent1">
                <a:lumMod val="50000"/>
              </a:schemeClr>
            </a:solidFill>
            <a:miter lim="800000"/>
            <a:headEnd/>
            <a:tailEnd/>
          </a:ln>
          <a:extLst/>
        </p:spPr>
        <p:txBody>
          <a:bodyPr>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dirty="0">
                <a:latin typeface="Century Gothic" charset="0"/>
              </a:rPr>
              <a:t>ELD Standards Part </a:t>
            </a:r>
            <a:r>
              <a:rPr lang="en-US" sz="1100" i="1" dirty="0">
                <a:latin typeface="Century Gothic" charset="0"/>
              </a:rPr>
              <a:t>II-7</a:t>
            </a:r>
          </a:p>
          <a:p>
            <a:pPr eaLnBrk="1" hangingPunct="1"/>
            <a:r>
              <a:rPr lang="en-US" sz="1100" i="1" dirty="0">
                <a:latin typeface="Century Gothic" charset="0"/>
              </a:rPr>
              <a:t>Connecting Ideas-Combined clauses to make connections and join ideas..</a:t>
            </a:r>
          </a:p>
        </p:txBody>
      </p:sp>
      <p:sp>
        <p:nvSpPr>
          <p:cNvPr id="70669" name="TextBox 1"/>
          <p:cNvSpPr txBox="1">
            <a:spLocks noChangeArrowheads="1"/>
          </p:cNvSpPr>
          <p:nvPr/>
        </p:nvSpPr>
        <p:spPr bwMode="auto">
          <a:xfrm>
            <a:off x="4111618" y="546167"/>
            <a:ext cx="3937000" cy="323850"/>
          </a:xfrm>
          <a:prstGeom prst="rect">
            <a:avLst/>
          </a:prstGeom>
          <a:noFill/>
          <a:ln>
            <a:noFill/>
          </a:ln>
          <a:extLst/>
        </p:spPr>
        <p:txBody>
          <a:bodyPr>
            <a:spAutoFit/>
          </a:bodyPr>
          <a:lstStyle>
            <a:lvl1pPr>
              <a:defRPr sz="2400">
                <a:solidFill>
                  <a:srgbClr val="7F7F7F"/>
                </a:solidFill>
                <a:latin typeface="Century Gothic" charset="0"/>
                <a:ea typeface="ＭＳ Ｐゴシック" charset="0"/>
                <a:cs typeface="MS PGothic" charset="0"/>
              </a:defRPr>
            </a:lvl1pPr>
            <a:lvl2pPr>
              <a:defRPr sz="1600">
                <a:solidFill>
                  <a:srgbClr val="7F7F7F"/>
                </a:solidFill>
                <a:latin typeface="Century Gothic" charset="0"/>
                <a:ea typeface="MS PGothic" charset="0"/>
                <a:cs typeface="MS PGothic" charset="0"/>
              </a:defRPr>
            </a:lvl2pPr>
            <a:lvl3pPr>
              <a:defRPr sz="1600">
                <a:solidFill>
                  <a:srgbClr val="7F7F7F"/>
                </a:solidFill>
                <a:latin typeface="Century Gothic" charset="0"/>
                <a:ea typeface="MS PGothic" charset="0"/>
                <a:cs typeface="MS PGothic" charset="0"/>
              </a:defRPr>
            </a:lvl3pPr>
            <a:lvl4pPr>
              <a:defRPr sz="1600">
                <a:solidFill>
                  <a:srgbClr val="7F7F7F"/>
                </a:solidFill>
                <a:latin typeface="Century Gothic" charset="0"/>
                <a:ea typeface="MS PGothic" charset="0"/>
                <a:cs typeface="MS PGothic" charset="0"/>
              </a:defRPr>
            </a:lvl4pPr>
            <a:lvl5pPr>
              <a:defRPr sz="1600">
                <a:solidFill>
                  <a:srgbClr val="7F7F7F"/>
                </a:solidFill>
                <a:latin typeface="Century Gothic" charset="0"/>
                <a:ea typeface="MS PGothic" charset="0"/>
                <a:cs typeface="MS PGothic" charset="0"/>
              </a:defRPr>
            </a:lvl5pPr>
            <a:lvl6pPr eaLnBrk="0" fontAlgn="base" hangingPunct="0">
              <a:spcAft>
                <a:spcPct val="0"/>
              </a:spcAft>
              <a:buFont typeface="Arial" charset="0"/>
              <a:buChar char="•"/>
              <a:defRPr sz="1600">
                <a:solidFill>
                  <a:srgbClr val="7F7F7F"/>
                </a:solidFill>
                <a:latin typeface="Century Gothic" charset="0"/>
                <a:ea typeface="MS PGothic" charset="0"/>
                <a:cs typeface="MS PGothic" charset="0"/>
              </a:defRPr>
            </a:lvl6pPr>
            <a:lvl7pPr eaLnBrk="0" fontAlgn="base" hangingPunct="0">
              <a:spcAft>
                <a:spcPct val="0"/>
              </a:spcAft>
              <a:buFont typeface="Arial" charset="0"/>
              <a:defRPr sz="1600">
                <a:solidFill>
                  <a:srgbClr val="7F7F7F"/>
                </a:solidFill>
                <a:latin typeface="Century Gothic" charset="0"/>
                <a:ea typeface="MS PGothic" charset="0"/>
                <a:cs typeface="MS PGothic" charset="0"/>
              </a:defRPr>
            </a:lvl7pPr>
            <a:lvl8pPr eaLnBrk="0" fontAlgn="base" hangingPunct="0">
              <a:spcAft>
                <a:spcPct val="0"/>
              </a:spcAft>
              <a:buFont typeface="Arial" charset="0"/>
              <a:buChar char="•"/>
              <a:defRPr sz="1600">
                <a:solidFill>
                  <a:srgbClr val="7F7F7F"/>
                </a:solidFill>
                <a:latin typeface="Century Gothic" charset="0"/>
                <a:ea typeface="MS PGothic" charset="0"/>
                <a:cs typeface="MS PGothic" charset="0"/>
              </a:defRPr>
            </a:lvl8pPr>
            <a:lvl9pPr eaLnBrk="0" fontAlgn="base" hangingPunct="0">
              <a:spcAft>
                <a:spcPct val="0"/>
              </a:spcAft>
              <a:buFont typeface="Arial" charset="0"/>
              <a:defRPr sz="1600">
                <a:solidFill>
                  <a:srgbClr val="7F7F7F"/>
                </a:solidFill>
                <a:latin typeface="Century Gothic" charset="0"/>
                <a:ea typeface="MS PGothic" charset="0"/>
                <a:cs typeface="MS PGothic" charset="0"/>
              </a:defRPr>
            </a:lvl9pPr>
          </a:lstStyle>
          <a:p>
            <a:pPr eaLnBrk="1" hangingPunct="1">
              <a:defRPr/>
            </a:pPr>
            <a:r>
              <a:rPr lang="en-US" sz="1500" dirty="0" smtClean="0">
                <a:solidFill>
                  <a:schemeClr val="tx1"/>
                </a:solidFill>
                <a:ea typeface="Century Gothic" charset="0"/>
                <a:cs typeface="Century Gothic" charset="0"/>
              </a:rPr>
              <a:t>i.e. linguistic features of text</a:t>
            </a:r>
          </a:p>
        </p:txBody>
      </p:sp>
    </p:spTree>
    <p:extLst>
      <p:ext uri="{BB962C8B-B14F-4D97-AF65-F5344CB8AC3E}">
        <p14:creationId xmlns:p14="http://schemas.microsoft.com/office/powerpoint/2010/main" val="319461012"/>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0669"/>
                                        </p:tgtEl>
                                        <p:attrNameLst>
                                          <p:attrName>style.visibility</p:attrName>
                                        </p:attrNameLst>
                                      </p:cBhvr>
                                      <p:to>
                                        <p:strVal val="visible"/>
                                      </p:to>
                                    </p:set>
                                    <p:anim calcmode="lin" valueType="num">
                                      <p:cBhvr additive="base">
                                        <p:cTn id="11" dur="500" fill="hold"/>
                                        <p:tgtEl>
                                          <p:spTgt spid="70669"/>
                                        </p:tgtEl>
                                        <p:attrNameLst>
                                          <p:attrName>ppt_x</p:attrName>
                                        </p:attrNameLst>
                                      </p:cBhvr>
                                      <p:tavLst>
                                        <p:tav tm="0">
                                          <p:val>
                                            <p:strVal val="#ppt_x"/>
                                          </p:val>
                                        </p:tav>
                                        <p:tav tm="100000">
                                          <p:val>
                                            <p:strVal val="#ppt_x"/>
                                          </p:val>
                                        </p:tav>
                                      </p:tavLst>
                                    </p:anim>
                                    <p:anim calcmode="lin" valueType="num">
                                      <p:cBhvr additive="base">
                                        <p:cTn id="12" dur="500" fill="hold"/>
                                        <p:tgtEl>
                                          <p:spTgt spid="70669"/>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0665"/>
                                        </p:tgtEl>
                                        <p:attrNameLst>
                                          <p:attrName>style.visibility</p:attrName>
                                        </p:attrNameLst>
                                      </p:cBhvr>
                                      <p:to>
                                        <p:strVal val="visible"/>
                                      </p:to>
                                    </p:set>
                                    <p:anim calcmode="lin" valueType="num">
                                      <p:cBhvr additive="base">
                                        <p:cTn id="21" dur="500" fill="hold"/>
                                        <p:tgtEl>
                                          <p:spTgt spid="70665"/>
                                        </p:tgtEl>
                                        <p:attrNameLst>
                                          <p:attrName>ppt_x</p:attrName>
                                        </p:attrNameLst>
                                      </p:cBhvr>
                                      <p:tavLst>
                                        <p:tav tm="0">
                                          <p:val>
                                            <p:strVal val="#ppt_x"/>
                                          </p:val>
                                        </p:tav>
                                        <p:tav tm="100000">
                                          <p:val>
                                            <p:strVal val="#ppt_x"/>
                                          </p:val>
                                        </p:tav>
                                      </p:tavLst>
                                    </p:anim>
                                    <p:anim calcmode="lin" valueType="num">
                                      <p:cBhvr additive="base">
                                        <p:cTn id="22" dur="500" fill="hold"/>
                                        <p:tgtEl>
                                          <p:spTgt spid="70665"/>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70666"/>
                                        </p:tgtEl>
                                        <p:attrNameLst>
                                          <p:attrName>style.visibility</p:attrName>
                                        </p:attrNameLst>
                                      </p:cBhvr>
                                      <p:to>
                                        <p:strVal val="visible"/>
                                      </p:to>
                                    </p:set>
                                    <p:anim calcmode="lin" valueType="num">
                                      <p:cBhvr additive="base">
                                        <p:cTn id="39" dur="500" fill="hold"/>
                                        <p:tgtEl>
                                          <p:spTgt spid="70666"/>
                                        </p:tgtEl>
                                        <p:attrNameLst>
                                          <p:attrName>ppt_x</p:attrName>
                                        </p:attrNameLst>
                                      </p:cBhvr>
                                      <p:tavLst>
                                        <p:tav tm="0">
                                          <p:val>
                                            <p:strVal val="#ppt_x"/>
                                          </p:val>
                                        </p:tav>
                                        <p:tav tm="100000">
                                          <p:val>
                                            <p:strVal val="#ppt_x"/>
                                          </p:val>
                                        </p:tav>
                                      </p:tavLst>
                                    </p:anim>
                                    <p:anim calcmode="lin" valueType="num">
                                      <p:cBhvr additive="base">
                                        <p:cTn id="40" dur="500" fill="hold"/>
                                        <p:tgtEl>
                                          <p:spTgt spid="706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20" grpId="0" animBg="1"/>
      <p:bldP spid="70665" grpId="0" animBg="1"/>
      <p:bldP spid="70666" grpId="0" animBg="1"/>
      <p:bldP spid="7066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hape 115"/>
          <p:cNvSpPr>
            <a:spLocks noChangeArrowheads="1"/>
          </p:cNvSpPr>
          <p:nvPr/>
        </p:nvSpPr>
        <p:spPr bwMode="auto">
          <a:xfrm>
            <a:off x="5572125" y="6488113"/>
            <a:ext cx="3648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buSzPct val="25000"/>
            </a:pPr>
            <a:r>
              <a:rPr lang="en-US" sz="1800">
                <a:solidFill>
                  <a:srgbClr val="595959"/>
                </a:solidFill>
                <a:latin typeface="Calibri" charset="0"/>
                <a:cs typeface="Calibri" charset="0"/>
                <a:sym typeface="Calibri" charset="0"/>
              </a:rPr>
              <a:t>© Zwiers, O’Hara, &amp; Pritchard (2014)</a:t>
            </a:r>
          </a:p>
        </p:txBody>
      </p:sp>
      <p:pic>
        <p:nvPicPr>
          <p:cNvPr id="6147" name="Shape 116"/>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
            <a:ext cx="8610600" cy="6400800"/>
          </a:xfrm>
          <a:prstGeom prst="rect">
            <a:avLst/>
          </a:prstGeom>
          <a:noFill/>
          <a:ln w="28575">
            <a:solidFill>
              <a:srgbClr val="800000"/>
            </a:solidFill>
            <a:miter lim="800000"/>
            <a:headEnd/>
            <a:tailEnd/>
          </a:ln>
          <a:extLst>
            <a:ext uri="{909E8E84-426E-40dd-AFC4-6F175D3DCCD1}">
              <a14:hiddenFill xmlns:a14="http://schemas.microsoft.com/office/drawing/2010/main">
                <a:solidFill>
                  <a:srgbClr val="FFFFFF"/>
                </a:solidFill>
              </a14:hiddenFill>
            </a:ext>
          </a:extLst>
        </p:spPr>
      </p:pic>
      <p:grpSp>
        <p:nvGrpSpPr>
          <p:cNvPr id="4" name="Group 3"/>
          <p:cNvGrpSpPr>
            <a:grpSpLocks/>
          </p:cNvGrpSpPr>
          <p:nvPr/>
        </p:nvGrpSpPr>
        <p:grpSpPr bwMode="auto">
          <a:xfrm>
            <a:off x="304800" y="1001713"/>
            <a:ext cx="3035300" cy="5486400"/>
            <a:chOff x="393282" y="990600"/>
            <a:chExt cx="3035718" cy="5486400"/>
          </a:xfrm>
        </p:grpSpPr>
        <p:sp>
          <p:nvSpPr>
            <p:cNvPr id="2" name="Rectangle 1"/>
            <p:cNvSpPr>
              <a:spLocks noChangeArrowheads="1"/>
            </p:cNvSpPr>
            <p:nvPr/>
          </p:nvSpPr>
          <p:spPr bwMode="auto">
            <a:xfrm>
              <a:off x="393282" y="990600"/>
              <a:ext cx="3035718" cy="5486400"/>
            </a:xfrm>
            <a:prstGeom prst="rect">
              <a:avLst/>
            </a:prstGeom>
            <a:solidFill>
              <a:srgbClr val="FF0000">
                <a:alpha val="23921"/>
              </a:srgbClr>
            </a:solidFill>
            <a:ln w="38100">
              <a:solidFill>
                <a:srgbClr val="4A7EBB"/>
              </a:solidFill>
              <a:miter lim="800000"/>
              <a:headEnd/>
              <a:tailEnd/>
            </a:ln>
            <a:effectLst>
              <a:outerShdw blurRad="63500" dist="23000" dir="5400000" rotWithShape="0">
                <a:srgbClr val="000000">
                  <a:alpha val="34999"/>
                </a:srgbClr>
              </a:outerShdw>
            </a:effectLst>
          </p:spPr>
          <p:txBody>
            <a:bodyPr anchor="ctr"/>
            <a:lstStyle/>
            <a:p>
              <a:pPr algn="ctr" fontAlgn="auto">
                <a:spcBef>
                  <a:spcPts val="0"/>
                </a:spcBef>
                <a:spcAft>
                  <a:spcPts val="0"/>
                </a:spcAft>
                <a:defRPr/>
              </a:pPr>
              <a:endParaRPr lang="en-US" kern="0" dirty="0">
                <a:solidFill>
                  <a:schemeClr val="lt1"/>
                </a:solidFill>
                <a:latin typeface="Century Gothic" charset="0"/>
                <a:ea typeface="+mn-ea"/>
                <a:cs typeface="+mn-cs"/>
                <a:sym typeface="Arial"/>
              </a:endParaRPr>
            </a:p>
          </p:txBody>
        </p:sp>
        <p:sp>
          <p:nvSpPr>
            <p:cNvPr id="6154" name="TextBox 2"/>
            <p:cNvSpPr txBox="1">
              <a:spLocks noChangeArrowheads="1"/>
            </p:cNvSpPr>
            <p:nvPr/>
          </p:nvSpPr>
          <p:spPr bwMode="auto">
            <a:xfrm>
              <a:off x="768957" y="2853630"/>
              <a:ext cx="2195883" cy="156966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rgbClr val="000000"/>
                  </a:solidFill>
                  <a:latin typeface="Arial" charset="0"/>
                  <a:ea typeface="ＭＳ Ｐゴシック" charset="0"/>
                  <a:cs typeface="Arial" charset="0"/>
                  <a:sym typeface="Arial" charset="0"/>
                </a:defRPr>
              </a:lvl1pPr>
              <a:lvl2pPr marL="742950" indent="-285750" eaLnBrk="0" hangingPunct="0">
                <a:defRPr sz="1400">
                  <a:solidFill>
                    <a:srgbClr val="000000"/>
                  </a:solidFill>
                  <a:latin typeface="Arial" charset="0"/>
                  <a:ea typeface="Arial" charset="0"/>
                  <a:cs typeface="Arial" charset="0"/>
                  <a:sym typeface="Arial" charset="0"/>
                </a:defRPr>
              </a:lvl2pPr>
              <a:lvl3pPr marL="1143000" indent="-228600" eaLnBrk="0" hangingPunct="0">
                <a:defRPr sz="1400">
                  <a:solidFill>
                    <a:srgbClr val="000000"/>
                  </a:solidFill>
                  <a:latin typeface="Arial" charset="0"/>
                  <a:ea typeface="Arial" charset="0"/>
                  <a:cs typeface="Arial" charset="0"/>
                  <a:sym typeface="Arial" charset="0"/>
                </a:defRPr>
              </a:lvl3pPr>
              <a:lvl4pPr marL="1600200" indent="-228600" eaLnBrk="0" hangingPunct="0">
                <a:defRPr sz="1400">
                  <a:solidFill>
                    <a:srgbClr val="000000"/>
                  </a:solidFill>
                  <a:latin typeface="Arial" charset="0"/>
                  <a:ea typeface="Arial" charset="0"/>
                  <a:cs typeface="Arial" charset="0"/>
                  <a:sym typeface="Arial" charset="0"/>
                </a:defRPr>
              </a:lvl4pPr>
              <a:lvl5pPr marL="2057400" indent="-228600" eaLnBrk="0" hangingPunct="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algn="ctr" eaLnBrk="1" hangingPunct="1"/>
              <a:r>
                <a:rPr lang="en-US" sz="2400">
                  <a:latin typeface="Century Gothic" charset="0"/>
                  <a:cs typeface="Century Gothic" charset="0"/>
                </a:rPr>
                <a:t>We started this practice during Start Smart</a:t>
              </a:r>
            </a:p>
          </p:txBody>
        </p:sp>
      </p:grpSp>
      <p:grpSp>
        <p:nvGrpSpPr>
          <p:cNvPr id="11" name="Group 10"/>
          <p:cNvGrpSpPr>
            <a:grpSpLocks/>
          </p:cNvGrpSpPr>
          <p:nvPr/>
        </p:nvGrpSpPr>
        <p:grpSpPr bwMode="auto">
          <a:xfrm>
            <a:off x="6255722" y="1001713"/>
            <a:ext cx="2659677" cy="5448579"/>
            <a:chOff x="393282" y="990600"/>
            <a:chExt cx="3035718" cy="5486400"/>
          </a:xfrm>
        </p:grpSpPr>
        <p:sp>
          <p:nvSpPr>
            <p:cNvPr id="12" name="Rectangle 11"/>
            <p:cNvSpPr>
              <a:spLocks noChangeArrowheads="1"/>
            </p:cNvSpPr>
            <p:nvPr/>
          </p:nvSpPr>
          <p:spPr bwMode="auto">
            <a:xfrm>
              <a:off x="393282" y="990600"/>
              <a:ext cx="3035718" cy="5486400"/>
            </a:xfrm>
            <a:prstGeom prst="rect">
              <a:avLst/>
            </a:prstGeom>
            <a:solidFill>
              <a:srgbClr val="FF0000">
                <a:alpha val="23921"/>
              </a:srgbClr>
            </a:solidFill>
            <a:ln w="38100">
              <a:solidFill>
                <a:srgbClr val="4A7EBB"/>
              </a:solidFill>
              <a:miter lim="800000"/>
              <a:headEnd/>
              <a:tailEnd/>
            </a:ln>
            <a:effectLst>
              <a:outerShdw blurRad="63500" dist="23000" dir="5400000" rotWithShape="0">
                <a:srgbClr val="000000">
                  <a:alpha val="34999"/>
                </a:srgbClr>
              </a:outerShdw>
            </a:effectLst>
          </p:spPr>
          <p:txBody>
            <a:bodyPr anchor="ctr"/>
            <a:lstStyle/>
            <a:p>
              <a:pPr algn="ctr" fontAlgn="auto">
                <a:spcBef>
                  <a:spcPts val="0"/>
                </a:spcBef>
                <a:spcAft>
                  <a:spcPts val="0"/>
                </a:spcAft>
                <a:defRPr/>
              </a:pPr>
              <a:endParaRPr lang="en-US" kern="0" dirty="0">
                <a:solidFill>
                  <a:schemeClr val="lt1"/>
                </a:solidFill>
                <a:latin typeface="Century Gothic" charset="0"/>
                <a:ea typeface="+mn-ea"/>
                <a:cs typeface="+mn-cs"/>
                <a:sym typeface="Arial"/>
              </a:endParaRPr>
            </a:p>
          </p:txBody>
        </p:sp>
        <p:sp>
          <p:nvSpPr>
            <p:cNvPr id="13" name="TextBox 2"/>
            <p:cNvSpPr txBox="1">
              <a:spLocks noChangeArrowheads="1"/>
            </p:cNvSpPr>
            <p:nvPr/>
          </p:nvSpPr>
          <p:spPr bwMode="auto">
            <a:xfrm>
              <a:off x="768957" y="2866562"/>
              <a:ext cx="2292823" cy="177918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charset="0"/>
                  <a:ea typeface="ＭＳ Ｐゴシック" charset="0"/>
                  <a:cs typeface="Arial" charset="0"/>
                  <a:sym typeface="Arial" charset="0"/>
                </a:defRPr>
              </a:lvl1pPr>
              <a:lvl2pPr marL="742950" indent="-285750" eaLnBrk="0" hangingPunct="0">
                <a:defRPr sz="1400">
                  <a:solidFill>
                    <a:srgbClr val="000000"/>
                  </a:solidFill>
                  <a:latin typeface="Arial" charset="0"/>
                  <a:ea typeface="Arial" charset="0"/>
                  <a:cs typeface="Arial" charset="0"/>
                  <a:sym typeface="Arial" charset="0"/>
                </a:defRPr>
              </a:lvl2pPr>
              <a:lvl3pPr marL="1143000" indent="-228600" eaLnBrk="0" hangingPunct="0">
                <a:defRPr sz="1400">
                  <a:solidFill>
                    <a:srgbClr val="000000"/>
                  </a:solidFill>
                  <a:latin typeface="Arial" charset="0"/>
                  <a:ea typeface="Arial" charset="0"/>
                  <a:cs typeface="Arial" charset="0"/>
                  <a:sym typeface="Arial" charset="0"/>
                </a:defRPr>
              </a:lvl3pPr>
              <a:lvl4pPr marL="1600200" indent="-228600" eaLnBrk="0" hangingPunct="0">
                <a:defRPr sz="1400">
                  <a:solidFill>
                    <a:srgbClr val="000000"/>
                  </a:solidFill>
                  <a:latin typeface="Arial" charset="0"/>
                  <a:ea typeface="Arial" charset="0"/>
                  <a:cs typeface="Arial" charset="0"/>
                  <a:sym typeface="Arial" charset="0"/>
                </a:defRPr>
              </a:lvl4pPr>
              <a:lvl5pPr marL="2057400" indent="-228600" eaLnBrk="0" hangingPunct="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algn="ctr" eaLnBrk="1" hangingPunct="1"/>
              <a:r>
                <a:rPr lang="en-US" sz="2400" dirty="0">
                  <a:latin typeface="Century Gothic" charset="0"/>
                  <a:cs typeface="Century Gothic" charset="0"/>
                </a:rPr>
                <a:t>We started this practice during Start Smart</a:t>
              </a:r>
            </a:p>
          </p:txBody>
        </p:sp>
      </p:grpSp>
      <p:grpSp>
        <p:nvGrpSpPr>
          <p:cNvPr id="3" name="Group 2"/>
          <p:cNvGrpSpPr/>
          <p:nvPr/>
        </p:nvGrpSpPr>
        <p:grpSpPr>
          <a:xfrm rot="726294">
            <a:off x="5425764" y="680191"/>
            <a:ext cx="3007468" cy="1212850"/>
            <a:chOff x="5383023" y="513655"/>
            <a:chExt cx="3007468" cy="1212850"/>
          </a:xfrm>
        </p:grpSpPr>
        <p:sp>
          <p:nvSpPr>
            <p:cNvPr id="17" name="Right Arrow 16"/>
            <p:cNvSpPr>
              <a:spLocks noChangeArrowheads="1"/>
            </p:cNvSpPr>
            <p:nvPr/>
          </p:nvSpPr>
          <p:spPr bwMode="auto">
            <a:xfrm rot="8140779">
              <a:off x="5383023" y="513655"/>
              <a:ext cx="2833718" cy="1212850"/>
            </a:xfrm>
            <a:prstGeom prst="rightArrow">
              <a:avLst>
                <a:gd name="adj1" fmla="val 50000"/>
                <a:gd name="adj2" fmla="val 50034"/>
              </a:avLst>
            </a:prstGeom>
            <a:solidFill>
              <a:srgbClr val="DCE6F2"/>
            </a:solidFill>
            <a:ln w="28575">
              <a:solidFill>
                <a:srgbClr val="FF0000"/>
              </a:solidFill>
              <a:miter lim="800000"/>
              <a:headEnd/>
              <a:tailEnd/>
            </a:ln>
            <a:effectLst>
              <a:outerShdw blurRad="63500" dist="20000" dir="5400000" rotWithShape="0">
                <a:srgbClr val="000000">
                  <a:alpha val="37999"/>
                </a:srgbClr>
              </a:outerShdw>
            </a:effectLst>
          </p:spPr>
          <p:txBody>
            <a:bodyPr anchor="ctr"/>
            <a:lstStyle/>
            <a:p>
              <a:pPr algn="ctr" fontAlgn="auto">
                <a:spcBef>
                  <a:spcPts val="0"/>
                </a:spcBef>
                <a:spcAft>
                  <a:spcPts val="0"/>
                </a:spcAft>
                <a:defRPr/>
              </a:pPr>
              <a:endParaRPr lang="en-US" kern="0" dirty="0">
                <a:ln w="38100" cmpd="sng">
                  <a:solidFill>
                    <a:schemeClr val="tx1"/>
                  </a:solidFill>
                </a:ln>
                <a:solidFill>
                  <a:srgbClr val="FF0000"/>
                </a:solidFill>
                <a:latin typeface="Century Gothic" charset="0"/>
                <a:ea typeface="+mn-ea"/>
                <a:cs typeface="+mn-cs"/>
                <a:sym typeface="Arial"/>
              </a:endParaRPr>
            </a:p>
          </p:txBody>
        </p:sp>
        <p:sp>
          <p:nvSpPr>
            <p:cNvPr id="19" name="TextBox 18"/>
            <p:cNvSpPr txBox="1">
              <a:spLocks noChangeArrowheads="1"/>
            </p:cNvSpPr>
            <p:nvPr/>
          </p:nvSpPr>
          <p:spPr bwMode="auto">
            <a:xfrm rot="18905479">
              <a:off x="5648864" y="600476"/>
              <a:ext cx="274162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charset="0"/>
                  <a:ea typeface="ＭＳ Ｐゴシック" charset="0"/>
                  <a:cs typeface="Arial" charset="0"/>
                  <a:sym typeface="Arial" charset="0"/>
                </a:defRPr>
              </a:lvl1pPr>
              <a:lvl2pPr marL="742950" indent="-285750" eaLnBrk="0" hangingPunct="0">
                <a:defRPr sz="1400">
                  <a:solidFill>
                    <a:srgbClr val="000000"/>
                  </a:solidFill>
                  <a:latin typeface="Arial" charset="0"/>
                  <a:ea typeface="Arial" charset="0"/>
                  <a:cs typeface="Arial" charset="0"/>
                  <a:sym typeface="Arial" charset="0"/>
                </a:defRPr>
              </a:lvl2pPr>
              <a:lvl3pPr marL="1143000" indent="-228600" eaLnBrk="0" hangingPunct="0">
                <a:defRPr sz="1400">
                  <a:solidFill>
                    <a:srgbClr val="000000"/>
                  </a:solidFill>
                  <a:latin typeface="Arial" charset="0"/>
                  <a:ea typeface="Arial" charset="0"/>
                  <a:cs typeface="Arial" charset="0"/>
                  <a:sym typeface="Arial" charset="0"/>
                </a:defRPr>
              </a:lvl3pPr>
              <a:lvl4pPr marL="1600200" indent="-228600" eaLnBrk="0" hangingPunct="0">
                <a:defRPr sz="1400">
                  <a:solidFill>
                    <a:srgbClr val="000000"/>
                  </a:solidFill>
                  <a:latin typeface="Arial" charset="0"/>
                  <a:ea typeface="Arial" charset="0"/>
                  <a:cs typeface="Arial" charset="0"/>
                  <a:sym typeface="Arial" charset="0"/>
                </a:defRPr>
              </a:lvl4pPr>
              <a:lvl5pPr marL="2057400" indent="-228600" eaLnBrk="0" hangingPunct="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algn="ctr" eaLnBrk="1" hangingPunct="1"/>
              <a:r>
                <a:rPr lang="en-US" sz="1800" b="1" dirty="0" smtClean="0">
                  <a:solidFill>
                    <a:schemeClr val="tx1"/>
                  </a:solidFill>
                  <a:latin typeface="Century Gothic" charset="0"/>
                  <a:cs typeface="Century Gothic" charset="0"/>
                </a:rPr>
                <a:t>The </a:t>
              </a:r>
              <a:r>
                <a:rPr lang="en-US" sz="1800" b="1" dirty="0" smtClean="0">
                  <a:solidFill>
                    <a:schemeClr val="tx1"/>
                  </a:solidFill>
                  <a:latin typeface="Century Gothic" charset="0"/>
                  <a:cs typeface="Century Gothic" charset="0"/>
                </a:rPr>
                <a:t>Next </a:t>
              </a:r>
              <a:r>
                <a:rPr lang="en-US" sz="1800" b="1" dirty="0" smtClean="0">
                  <a:solidFill>
                    <a:schemeClr val="tx1"/>
                  </a:solidFill>
                  <a:latin typeface="Century Gothic" charset="0"/>
                  <a:cs typeface="Century Gothic" charset="0"/>
                </a:rPr>
                <a:t>Step</a:t>
              </a:r>
            </a:p>
            <a:p>
              <a:pPr algn="ctr" eaLnBrk="1" hangingPunct="1"/>
              <a:r>
                <a:rPr lang="en-US" sz="1800" b="1" dirty="0">
                  <a:solidFill>
                    <a:schemeClr val="tx1"/>
                  </a:solidFill>
                  <a:latin typeface="Century Gothic" charset="0"/>
                  <a:cs typeface="Century Gothic" charset="0"/>
                </a:rPr>
                <a:t>U</a:t>
              </a:r>
              <a:r>
                <a:rPr lang="en-US" sz="1800" b="1" dirty="0" smtClean="0">
                  <a:solidFill>
                    <a:schemeClr val="tx1"/>
                  </a:solidFill>
                  <a:latin typeface="Century Gothic" charset="0"/>
                  <a:cs typeface="Century Gothic" charset="0"/>
                </a:rPr>
                <a:t>sing Complex Text</a:t>
              </a:r>
              <a:endParaRPr lang="en-US" sz="1800" b="1" dirty="0">
                <a:solidFill>
                  <a:schemeClr val="tx1"/>
                </a:solidFill>
                <a:latin typeface="Century Gothic" charset="0"/>
                <a:cs typeface="Century Gothic" charset="0"/>
              </a:endParaRPr>
            </a:p>
          </p:txBody>
        </p:sp>
      </p:grpSp>
    </p:spTree>
    <p:extLst>
      <p:ext uri="{BB962C8B-B14F-4D97-AF65-F5344CB8AC3E}">
        <p14:creationId xmlns:p14="http://schemas.microsoft.com/office/powerpoint/2010/main" val="1826871223"/>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dissolve">
                                      <p:cBhvr>
                                        <p:cTn id="14" dur="500"/>
                                        <p:tgtEl>
                                          <p:spTgt spid="11"/>
                                        </p:tgtEl>
                                      </p:cBhvr>
                                    </p:animEffec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3"/>
          <p:cNvSpPr>
            <a:spLocks noChangeArrowheads="1"/>
          </p:cNvSpPr>
          <p:nvPr/>
        </p:nvSpPr>
        <p:spPr bwMode="auto">
          <a:xfrm>
            <a:off x="5572125" y="6488113"/>
            <a:ext cx="3648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solidFill>
                  <a:srgbClr val="595959"/>
                </a:solidFill>
              </a:rPr>
              <a:t>© Zwiers, O’Hara, &amp; Pritchard (2014)</a:t>
            </a:r>
          </a:p>
        </p:txBody>
      </p:sp>
      <p:pic>
        <p:nvPicPr>
          <p:cNvPr id="38914" name="Picture 3" descr="picture 2015-06-11 at 4.21.29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
            <a:ext cx="8610600" cy="6400800"/>
          </a:xfrm>
          <a:prstGeom prst="rect">
            <a:avLst/>
          </a:prstGeom>
          <a:noFill/>
          <a:ln w="28575">
            <a:solidFill>
              <a:srgbClr val="800000"/>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9"/>
          <p:cNvSpPr>
            <a:spLocks noChangeArrowheads="1"/>
          </p:cNvSpPr>
          <p:nvPr/>
        </p:nvSpPr>
        <p:spPr bwMode="auto">
          <a:xfrm>
            <a:off x="457200" y="2743200"/>
            <a:ext cx="1371600" cy="1295400"/>
          </a:xfrm>
          <a:prstGeom prst="rect">
            <a:avLst/>
          </a:prstGeom>
          <a:solidFill>
            <a:srgbClr val="FF0000">
              <a:alpha val="12157"/>
            </a:srgbClr>
          </a:solidFill>
          <a:ln w="28575">
            <a:solidFill>
              <a:srgbClr val="FF6600"/>
            </a:solidFill>
            <a:miter lim="800000"/>
            <a:headEnd/>
            <a:tailEnd/>
          </a:ln>
          <a:effectLst>
            <a:outerShdw blurRad="40000" dist="20000" dir="5400000" rotWithShape="0">
              <a:srgbClr val="000000">
                <a:alpha val="37999"/>
              </a:srgbClr>
            </a:outerShdw>
          </a:effectLst>
        </p:spPr>
        <p:txBody>
          <a:bodyPr anchor="ctr"/>
          <a:lstStyle/>
          <a:p>
            <a:pPr algn="ctr" eaLnBrk="1" fontAlgn="auto" hangingPunct="1">
              <a:spcBef>
                <a:spcPts val="0"/>
              </a:spcBef>
              <a:spcAft>
                <a:spcPts val="0"/>
              </a:spcAft>
              <a:defRPr/>
            </a:pPr>
            <a:endParaRPr lang="en-US">
              <a:latin typeface="+mn-lt"/>
              <a:ea typeface="+mn-ea"/>
              <a:cs typeface="+mn-cs"/>
            </a:endParaRPr>
          </a:p>
        </p:txBody>
      </p:sp>
      <p:sp>
        <p:nvSpPr>
          <p:cNvPr id="11" name="Rectangle 10"/>
          <p:cNvSpPr>
            <a:spLocks noChangeArrowheads="1"/>
          </p:cNvSpPr>
          <p:nvPr/>
        </p:nvSpPr>
        <p:spPr bwMode="auto">
          <a:xfrm>
            <a:off x="304800" y="990600"/>
            <a:ext cx="3124200" cy="533400"/>
          </a:xfrm>
          <a:prstGeom prst="rect">
            <a:avLst/>
          </a:prstGeom>
          <a:solidFill>
            <a:srgbClr val="FF0000">
              <a:alpha val="12157"/>
            </a:srgbClr>
          </a:solidFill>
          <a:ln w="28575">
            <a:solidFill>
              <a:srgbClr val="FF6600"/>
            </a:solidFill>
            <a:miter lim="800000"/>
            <a:headEnd/>
            <a:tailEnd/>
          </a:ln>
          <a:effectLst>
            <a:outerShdw blurRad="40000" dist="20000" dir="5400000" rotWithShape="0">
              <a:srgbClr val="000000">
                <a:alpha val="37999"/>
              </a:srgbClr>
            </a:outerShdw>
          </a:effectLst>
        </p:spPr>
        <p:txBody>
          <a:bodyPr anchor="ctr"/>
          <a:lstStyle/>
          <a:p>
            <a:pPr algn="ctr" eaLnBrk="1" fontAlgn="auto" hangingPunct="1">
              <a:spcBef>
                <a:spcPts val="0"/>
              </a:spcBef>
              <a:spcAft>
                <a:spcPts val="0"/>
              </a:spcAft>
              <a:defRPr/>
            </a:pPr>
            <a:endParaRPr lang="en-US">
              <a:latin typeface="+mn-lt"/>
              <a:ea typeface="+mn-ea"/>
              <a:cs typeface="+mn-cs"/>
            </a:endParaRPr>
          </a:p>
        </p:txBody>
      </p:sp>
      <p:sp>
        <p:nvSpPr>
          <p:cNvPr id="12" name="Rectangle 11"/>
          <p:cNvSpPr>
            <a:spLocks noChangeArrowheads="1"/>
          </p:cNvSpPr>
          <p:nvPr/>
        </p:nvSpPr>
        <p:spPr bwMode="auto">
          <a:xfrm>
            <a:off x="3429000" y="990600"/>
            <a:ext cx="2971800" cy="533400"/>
          </a:xfrm>
          <a:prstGeom prst="rect">
            <a:avLst/>
          </a:prstGeom>
          <a:solidFill>
            <a:srgbClr val="FF0000">
              <a:alpha val="12157"/>
            </a:srgbClr>
          </a:solidFill>
          <a:ln w="28575">
            <a:solidFill>
              <a:srgbClr val="FF6600"/>
            </a:solidFill>
            <a:miter lim="800000"/>
            <a:headEnd/>
            <a:tailEnd/>
          </a:ln>
          <a:effectLst>
            <a:outerShdw blurRad="40000" dist="20000" dir="5400000" rotWithShape="0">
              <a:srgbClr val="000000">
                <a:alpha val="37999"/>
              </a:srgbClr>
            </a:outerShdw>
          </a:effectLst>
        </p:spPr>
        <p:txBody>
          <a:bodyPr anchor="ctr"/>
          <a:lstStyle/>
          <a:p>
            <a:pPr algn="ctr" eaLnBrk="1" fontAlgn="auto" hangingPunct="1">
              <a:spcBef>
                <a:spcPts val="0"/>
              </a:spcBef>
              <a:spcAft>
                <a:spcPts val="0"/>
              </a:spcAft>
              <a:defRPr/>
            </a:pPr>
            <a:endParaRPr lang="en-US">
              <a:latin typeface="+mn-lt"/>
              <a:ea typeface="+mn-ea"/>
              <a:cs typeface="+mn-cs"/>
            </a:endParaRPr>
          </a:p>
        </p:txBody>
      </p:sp>
      <p:sp>
        <p:nvSpPr>
          <p:cNvPr id="13" name="Rectangle 12"/>
          <p:cNvSpPr>
            <a:spLocks noChangeArrowheads="1"/>
          </p:cNvSpPr>
          <p:nvPr/>
        </p:nvSpPr>
        <p:spPr bwMode="auto">
          <a:xfrm>
            <a:off x="6324600" y="990600"/>
            <a:ext cx="2590800" cy="533400"/>
          </a:xfrm>
          <a:prstGeom prst="rect">
            <a:avLst/>
          </a:prstGeom>
          <a:solidFill>
            <a:srgbClr val="FF0000">
              <a:alpha val="12157"/>
            </a:srgbClr>
          </a:solidFill>
          <a:ln w="28575">
            <a:solidFill>
              <a:srgbClr val="FF6600"/>
            </a:solidFill>
            <a:miter lim="800000"/>
            <a:headEnd/>
            <a:tailEnd/>
          </a:ln>
          <a:effectLst>
            <a:outerShdw blurRad="40000" dist="20000" dir="5400000" rotWithShape="0">
              <a:srgbClr val="000000">
                <a:alpha val="37999"/>
              </a:srgbClr>
            </a:outerShdw>
          </a:effectLst>
        </p:spPr>
        <p:txBody>
          <a:bodyPr anchor="ctr"/>
          <a:lstStyle/>
          <a:p>
            <a:pPr algn="ctr" eaLnBrk="1" fontAlgn="auto" hangingPunct="1">
              <a:spcBef>
                <a:spcPts val="0"/>
              </a:spcBef>
              <a:spcAft>
                <a:spcPts val="0"/>
              </a:spcAft>
              <a:defRPr/>
            </a:pPr>
            <a:endParaRPr lang="en-US">
              <a:latin typeface="+mn-lt"/>
              <a:ea typeface="+mn-ea"/>
              <a:cs typeface="+mn-cs"/>
            </a:endParaRPr>
          </a:p>
        </p:txBody>
      </p:sp>
      <p:sp>
        <p:nvSpPr>
          <p:cNvPr id="8" name="Rectangle 7"/>
          <p:cNvSpPr>
            <a:spLocks noChangeArrowheads="1"/>
          </p:cNvSpPr>
          <p:nvPr/>
        </p:nvSpPr>
        <p:spPr bwMode="auto">
          <a:xfrm>
            <a:off x="3429000" y="3352800"/>
            <a:ext cx="2895600" cy="1447800"/>
          </a:xfrm>
          <a:prstGeom prst="rect">
            <a:avLst/>
          </a:prstGeom>
          <a:solidFill>
            <a:srgbClr val="FF0000">
              <a:alpha val="12157"/>
            </a:srgbClr>
          </a:solidFill>
          <a:ln w="28575">
            <a:solidFill>
              <a:srgbClr val="FF6600"/>
            </a:solidFill>
            <a:miter lim="800000"/>
            <a:headEnd/>
            <a:tailEnd/>
          </a:ln>
          <a:effectLst>
            <a:outerShdw blurRad="40000" dist="20000" dir="5400000" rotWithShape="0">
              <a:srgbClr val="000000">
                <a:alpha val="37999"/>
              </a:srgbClr>
            </a:outerShdw>
          </a:effectLst>
        </p:spPr>
        <p:txBody>
          <a:bodyPr anchor="ctr"/>
          <a:lstStyle/>
          <a:p>
            <a:pPr algn="ctr" eaLnBrk="1" fontAlgn="auto" hangingPunct="1">
              <a:spcBef>
                <a:spcPts val="0"/>
              </a:spcBef>
              <a:spcAft>
                <a:spcPts val="0"/>
              </a:spcAft>
              <a:defRPr/>
            </a:pPr>
            <a:endParaRPr lang="en-US">
              <a:latin typeface="+mn-lt"/>
              <a:ea typeface="+mn-ea"/>
              <a:cs typeface="+mn-cs"/>
            </a:endParaRPr>
          </a:p>
        </p:txBody>
      </p:sp>
      <p:sp>
        <p:nvSpPr>
          <p:cNvPr id="9" name="Rectangle 8"/>
          <p:cNvSpPr>
            <a:spLocks noChangeArrowheads="1"/>
          </p:cNvSpPr>
          <p:nvPr/>
        </p:nvSpPr>
        <p:spPr bwMode="auto">
          <a:xfrm>
            <a:off x="6477000" y="2438400"/>
            <a:ext cx="2286000" cy="1143000"/>
          </a:xfrm>
          <a:prstGeom prst="rect">
            <a:avLst/>
          </a:prstGeom>
          <a:solidFill>
            <a:srgbClr val="FF0000">
              <a:alpha val="12157"/>
            </a:srgbClr>
          </a:solidFill>
          <a:ln w="28575">
            <a:solidFill>
              <a:srgbClr val="FF6600"/>
            </a:solidFill>
            <a:miter lim="800000"/>
            <a:headEnd/>
            <a:tailEnd/>
          </a:ln>
          <a:effectLst>
            <a:outerShdw blurRad="40000" dist="20000" dir="5400000" rotWithShape="0">
              <a:srgbClr val="000000">
                <a:alpha val="37999"/>
              </a:srgbClr>
            </a:outerShdw>
          </a:effectLst>
        </p:spPr>
        <p:txBody>
          <a:bodyPr anchor="ctr"/>
          <a:lstStyle/>
          <a:p>
            <a:pPr algn="ctr" eaLnBrk="1" fontAlgn="auto" hangingPunct="1">
              <a:spcBef>
                <a:spcPts val="0"/>
              </a:spcBef>
              <a:spcAft>
                <a:spcPts val="0"/>
              </a:spcAft>
              <a:defRPr/>
            </a:pPr>
            <a:endParaRPr lang="en-US">
              <a:latin typeface="+mn-lt"/>
              <a:ea typeface="+mn-ea"/>
              <a:cs typeface="+mn-cs"/>
            </a:endParaRPr>
          </a:p>
        </p:txBody>
      </p:sp>
      <p:sp>
        <p:nvSpPr>
          <p:cNvPr id="14" name="Rectangle 13"/>
          <p:cNvSpPr>
            <a:spLocks noChangeArrowheads="1"/>
          </p:cNvSpPr>
          <p:nvPr/>
        </p:nvSpPr>
        <p:spPr bwMode="auto">
          <a:xfrm>
            <a:off x="1905000" y="4038600"/>
            <a:ext cx="1447800" cy="1066800"/>
          </a:xfrm>
          <a:prstGeom prst="rect">
            <a:avLst/>
          </a:prstGeom>
          <a:solidFill>
            <a:srgbClr val="FF0000">
              <a:alpha val="12157"/>
            </a:srgbClr>
          </a:solidFill>
          <a:ln w="28575">
            <a:solidFill>
              <a:srgbClr val="FF6600"/>
            </a:solidFill>
            <a:miter lim="800000"/>
            <a:headEnd/>
            <a:tailEnd/>
          </a:ln>
          <a:effectLst>
            <a:outerShdw blurRad="40000" dist="20000" dir="5400000" rotWithShape="0">
              <a:srgbClr val="000000">
                <a:alpha val="37999"/>
              </a:srgbClr>
            </a:outerShdw>
          </a:effectLst>
        </p:spPr>
        <p:txBody>
          <a:bodyPr anchor="ctr"/>
          <a:lstStyle/>
          <a:p>
            <a:pPr algn="ctr" eaLnBrk="1" fontAlgn="auto" hangingPunct="1">
              <a:spcBef>
                <a:spcPts val="0"/>
              </a:spcBef>
              <a:spcAft>
                <a:spcPts val="0"/>
              </a:spcAft>
              <a:defRPr/>
            </a:pPr>
            <a:endParaRPr lang="en-US">
              <a:latin typeface="+mn-lt"/>
              <a:ea typeface="+mn-ea"/>
              <a:cs typeface="+mn-cs"/>
            </a:endParaRPr>
          </a:p>
        </p:txBody>
      </p:sp>
      <p:sp>
        <p:nvSpPr>
          <p:cNvPr id="15" name="Rectangle 14"/>
          <p:cNvSpPr>
            <a:spLocks noChangeArrowheads="1"/>
          </p:cNvSpPr>
          <p:nvPr/>
        </p:nvSpPr>
        <p:spPr bwMode="auto">
          <a:xfrm>
            <a:off x="6400800" y="5181600"/>
            <a:ext cx="2438400" cy="1295400"/>
          </a:xfrm>
          <a:prstGeom prst="rect">
            <a:avLst/>
          </a:prstGeom>
          <a:solidFill>
            <a:srgbClr val="FF0000">
              <a:alpha val="12157"/>
            </a:srgbClr>
          </a:solidFill>
          <a:ln w="28575">
            <a:solidFill>
              <a:srgbClr val="FF6600"/>
            </a:solidFill>
            <a:miter lim="800000"/>
            <a:headEnd/>
            <a:tailEnd/>
          </a:ln>
          <a:effectLst>
            <a:outerShdw blurRad="40000" dist="20000" dir="5400000" rotWithShape="0">
              <a:srgbClr val="000000">
                <a:alpha val="37999"/>
              </a:srgbClr>
            </a:outerShdw>
          </a:effectLst>
        </p:spPr>
        <p:txBody>
          <a:bodyPr anchor="ctr"/>
          <a:lstStyle/>
          <a:p>
            <a:pPr algn="ctr" eaLnBrk="1" fontAlgn="auto" hangingPunct="1">
              <a:spcBef>
                <a:spcPts val="0"/>
              </a:spcBef>
              <a:spcAft>
                <a:spcPts val="0"/>
              </a:spcAft>
              <a:defRPr/>
            </a:pPr>
            <a:endParaRPr lang="en-US">
              <a:latin typeface="+mn-lt"/>
              <a:ea typeface="+mn-ea"/>
              <a:cs typeface="+mn-cs"/>
            </a:endParaRPr>
          </a:p>
        </p:txBody>
      </p:sp>
      <p:grpSp>
        <p:nvGrpSpPr>
          <p:cNvPr id="16" name="Group 15"/>
          <p:cNvGrpSpPr/>
          <p:nvPr/>
        </p:nvGrpSpPr>
        <p:grpSpPr>
          <a:xfrm rot="1347768">
            <a:off x="6119570" y="384174"/>
            <a:ext cx="3007468" cy="1212850"/>
            <a:chOff x="5383023" y="513655"/>
            <a:chExt cx="3007468" cy="1212850"/>
          </a:xfrm>
        </p:grpSpPr>
        <p:sp>
          <p:nvSpPr>
            <p:cNvPr id="17" name="Right Arrow 16"/>
            <p:cNvSpPr>
              <a:spLocks noChangeArrowheads="1"/>
            </p:cNvSpPr>
            <p:nvPr/>
          </p:nvSpPr>
          <p:spPr bwMode="auto">
            <a:xfrm rot="8140779">
              <a:off x="5383023" y="513655"/>
              <a:ext cx="2833718" cy="1212850"/>
            </a:xfrm>
            <a:prstGeom prst="rightArrow">
              <a:avLst>
                <a:gd name="adj1" fmla="val 50000"/>
                <a:gd name="adj2" fmla="val 50034"/>
              </a:avLst>
            </a:prstGeom>
            <a:solidFill>
              <a:srgbClr val="DCE6F2"/>
            </a:solidFill>
            <a:ln w="28575">
              <a:solidFill>
                <a:srgbClr val="FF0000"/>
              </a:solidFill>
              <a:miter lim="800000"/>
              <a:headEnd/>
              <a:tailEnd/>
            </a:ln>
            <a:effectLst>
              <a:outerShdw blurRad="63500" dist="20000" dir="5400000" rotWithShape="0">
                <a:srgbClr val="000000">
                  <a:alpha val="37999"/>
                </a:srgbClr>
              </a:outerShdw>
            </a:effectLst>
          </p:spPr>
          <p:txBody>
            <a:bodyPr anchor="ctr"/>
            <a:lstStyle/>
            <a:p>
              <a:pPr algn="ctr" fontAlgn="auto">
                <a:spcBef>
                  <a:spcPts val="0"/>
                </a:spcBef>
                <a:spcAft>
                  <a:spcPts val="0"/>
                </a:spcAft>
                <a:defRPr/>
              </a:pPr>
              <a:endParaRPr lang="en-US" kern="0" dirty="0">
                <a:ln w="38100" cmpd="sng">
                  <a:solidFill>
                    <a:schemeClr val="tx1"/>
                  </a:solidFill>
                </a:ln>
                <a:solidFill>
                  <a:srgbClr val="FF0000"/>
                </a:solidFill>
                <a:latin typeface="Century Gothic" charset="0"/>
                <a:ea typeface="+mn-ea"/>
                <a:cs typeface="+mn-cs"/>
                <a:sym typeface="Arial"/>
              </a:endParaRPr>
            </a:p>
          </p:txBody>
        </p:sp>
        <p:sp>
          <p:nvSpPr>
            <p:cNvPr id="18" name="TextBox 17"/>
            <p:cNvSpPr txBox="1">
              <a:spLocks noChangeArrowheads="1"/>
            </p:cNvSpPr>
            <p:nvPr/>
          </p:nvSpPr>
          <p:spPr bwMode="auto">
            <a:xfrm rot="18905479">
              <a:off x="5648864" y="600476"/>
              <a:ext cx="274162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charset="0"/>
                  <a:ea typeface="ＭＳ Ｐゴシック" charset="0"/>
                  <a:cs typeface="Arial" charset="0"/>
                  <a:sym typeface="Arial" charset="0"/>
                </a:defRPr>
              </a:lvl1pPr>
              <a:lvl2pPr marL="742950" indent="-285750" eaLnBrk="0" hangingPunct="0">
                <a:defRPr sz="1400">
                  <a:solidFill>
                    <a:srgbClr val="000000"/>
                  </a:solidFill>
                  <a:latin typeface="Arial" charset="0"/>
                  <a:ea typeface="Arial" charset="0"/>
                  <a:cs typeface="Arial" charset="0"/>
                  <a:sym typeface="Arial" charset="0"/>
                </a:defRPr>
              </a:lvl2pPr>
              <a:lvl3pPr marL="1143000" indent="-228600" eaLnBrk="0" hangingPunct="0">
                <a:defRPr sz="1400">
                  <a:solidFill>
                    <a:srgbClr val="000000"/>
                  </a:solidFill>
                  <a:latin typeface="Arial" charset="0"/>
                  <a:ea typeface="Arial" charset="0"/>
                  <a:cs typeface="Arial" charset="0"/>
                  <a:sym typeface="Arial" charset="0"/>
                </a:defRPr>
              </a:lvl3pPr>
              <a:lvl4pPr marL="1600200" indent="-228600" eaLnBrk="0" hangingPunct="0">
                <a:defRPr sz="1400">
                  <a:solidFill>
                    <a:srgbClr val="000000"/>
                  </a:solidFill>
                  <a:latin typeface="Arial" charset="0"/>
                  <a:ea typeface="Arial" charset="0"/>
                  <a:cs typeface="Arial" charset="0"/>
                  <a:sym typeface="Arial" charset="0"/>
                </a:defRPr>
              </a:lvl4pPr>
              <a:lvl5pPr marL="2057400" indent="-228600" eaLnBrk="0" hangingPunct="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algn="ctr" eaLnBrk="1" hangingPunct="1"/>
              <a:r>
                <a:rPr lang="en-US" sz="1800" b="1" dirty="0" smtClean="0">
                  <a:solidFill>
                    <a:schemeClr val="tx1"/>
                  </a:solidFill>
                  <a:latin typeface="Century Gothic" charset="0"/>
                  <a:cs typeface="Century Gothic" charset="0"/>
                </a:rPr>
                <a:t>A New Practice</a:t>
              </a:r>
              <a:endParaRPr lang="en-US" sz="1800" b="1" dirty="0" smtClean="0">
                <a:solidFill>
                  <a:schemeClr val="tx1"/>
                </a:solidFill>
                <a:latin typeface="Century Gothic" charset="0"/>
                <a:cs typeface="Century Gothic" charset="0"/>
              </a:endParaRPr>
            </a:p>
            <a:p>
              <a:pPr algn="ctr" eaLnBrk="1" hangingPunct="1"/>
              <a:r>
                <a:rPr lang="en-US" sz="1800" b="1" dirty="0">
                  <a:solidFill>
                    <a:schemeClr val="tx1"/>
                  </a:solidFill>
                  <a:latin typeface="Century Gothic" charset="0"/>
                  <a:cs typeface="Century Gothic" charset="0"/>
                </a:rPr>
                <a:t>U</a:t>
              </a:r>
              <a:r>
                <a:rPr lang="en-US" sz="1800" b="1" dirty="0" smtClean="0">
                  <a:solidFill>
                    <a:schemeClr val="tx1"/>
                  </a:solidFill>
                  <a:latin typeface="Century Gothic" charset="0"/>
                  <a:cs typeface="Century Gothic" charset="0"/>
                </a:rPr>
                <a:t>sing Complex Text</a:t>
              </a:r>
              <a:endParaRPr lang="en-US" sz="1800" b="1" dirty="0">
                <a:solidFill>
                  <a:schemeClr val="tx1"/>
                </a:solidFill>
                <a:latin typeface="Century Gothic" charset="0"/>
                <a:cs typeface="Century Gothic" charset="0"/>
              </a:endParaRPr>
            </a:p>
          </p:txBody>
        </p:sp>
      </p:grpSp>
    </p:spTree>
    <p:extLst>
      <p:ext uri="{BB962C8B-B14F-4D97-AF65-F5344CB8AC3E}">
        <p14:creationId xmlns:p14="http://schemas.microsoft.com/office/powerpoint/2010/main" val="8476579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circle(in)">
                                      <p:cBhvr>
                                        <p:cTn id="11" dur="2000"/>
                                        <p:tgtEl>
                                          <p:spTgt spid="1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circle(in)">
                                      <p:cBhvr>
                                        <p:cTn id="16" dur="20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linds(horizontal)">
                                      <p:cBhvr>
                                        <p:cTn id="21" dur="500"/>
                                        <p:tgtEl>
                                          <p:spTgt spid="1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2000"/>
                                        <p:tgtEl>
                                          <p:spTgt spid="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circle(in)">
                                      <p:cBhvr>
                                        <p:cTn id="31" dur="20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1+#ppt_w/2"/>
                                          </p:val>
                                        </p:tav>
                                        <p:tav tm="100000">
                                          <p:val>
                                            <p:strVal val="#ppt_x"/>
                                          </p:val>
                                        </p:tav>
                                      </p:tavLst>
                                    </p:anim>
                                    <p:anim calcmode="lin" valueType="num">
                                      <p:cBhvr additive="base">
                                        <p:cTn id="37"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8" grpId="0" animBg="1"/>
      <p:bldP spid="9" grpId="0" animBg="1"/>
      <p:bldP spid="14"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Title 1"/>
          <p:cNvSpPr txBox="1">
            <a:spLocks noGrp="1"/>
          </p:cNvSpPr>
          <p:nvPr>
            <p:ph type="title"/>
          </p:nvPr>
        </p:nvSpPr>
        <p:spPr>
          <a:xfrm>
            <a:off x="457200" y="274638"/>
            <a:ext cx="8229600" cy="1143000"/>
          </a:xfrm>
        </p:spPr>
        <p:txBody>
          <a:bodyPr/>
          <a:lstStyle/>
          <a:p>
            <a:pPr eaLnBrk="1" hangingPunct="1">
              <a:spcBef>
                <a:spcPct val="0"/>
              </a:spcBef>
              <a:spcAft>
                <a:spcPct val="0"/>
              </a:spcAft>
            </a:pPr>
            <a:r>
              <a:rPr lang="en-US" b="1" dirty="0">
                <a:solidFill>
                  <a:schemeClr val="accent2"/>
                </a:solidFill>
                <a:latin typeface="Calibri" charset="0"/>
                <a:ea typeface="ＭＳ Ｐゴシック" charset="0"/>
                <a:cs typeface="Calibri" charset="0"/>
                <a:sym typeface="Calibri" charset="0"/>
              </a:rPr>
              <a:t>Frame of Practice</a:t>
            </a:r>
          </a:p>
        </p:txBody>
      </p:sp>
      <p:pic>
        <p:nvPicPr>
          <p:cNvPr id="135170" name="Picture 6" descr="Frame of Practic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6657" y="1468966"/>
            <a:ext cx="6590468" cy="494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hape 307"/>
          <p:cNvSpPr>
            <a:spLocks noChangeArrowheads="1"/>
          </p:cNvSpPr>
          <p:nvPr/>
        </p:nvSpPr>
        <p:spPr bwMode="auto">
          <a:xfrm rot="7100825">
            <a:off x="4317164" y="1564808"/>
            <a:ext cx="2145960" cy="1245223"/>
          </a:xfrm>
          <a:prstGeom prst="rightArrow">
            <a:avLst>
              <a:gd name="adj1" fmla="val 50000"/>
              <a:gd name="adj2" fmla="val 50007"/>
            </a:avLst>
          </a:prstGeom>
          <a:solidFill>
            <a:srgbClr val="FF24B4"/>
          </a:solidFill>
          <a:ln w="28575">
            <a:solidFill>
              <a:srgbClr val="000000"/>
            </a:solidFill>
            <a:miter lim="800000"/>
            <a:headEnd/>
            <a:tailEnd/>
          </a:ln>
        </p:spPr>
        <p:txBody>
          <a:bodyPr lIns="91425" tIns="45700" rIns="91425" bIns="45700" anchor="ctr"/>
          <a:lstStyle/>
          <a:p>
            <a:pPr algn="ctr" eaLnBrk="1" hangingPunct="1"/>
            <a:endParaRPr lang="en-US" sz="1800">
              <a:solidFill>
                <a:srgbClr val="FF0000"/>
              </a:solidFill>
              <a:latin typeface="Calibri" charset="0"/>
              <a:cs typeface="Arial" charset="0"/>
              <a:sym typeface="Calibri" charset="0"/>
            </a:endParaRPr>
          </a:p>
        </p:txBody>
      </p:sp>
      <p:sp>
        <p:nvSpPr>
          <p:cNvPr id="7" name="Shape 308"/>
          <p:cNvSpPr txBox="1">
            <a:spLocks noChangeArrowheads="1"/>
          </p:cNvSpPr>
          <p:nvPr/>
        </p:nvSpPr>
        <p:spPr bwMode="auto">
          <a:xfrm rot="17871049">
            <a:off x="4474260" y="1665152"/>
            <a:ext cx="2166384" cy="78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charset="0"/>
                <a:ea typeface="ＭＳ Ｐゴシック" charset="0"/>
                <a:cs typeface="ＭＳ Ｐゴシック" charset="0"/>
                <a:sym typeface="Arial" charset="0"/>
              </a:defRPr>
            </a:lvl1pPr>
            <a:lvl2pPr marL="742950" indent="-285750">
              <a:defRPr sz="1400">
                <a:solidFill>
                  <a:srgbClr val="000000"/>
                </a:solidFill>
                <a:latin typeface="Arial" charset="0"/>
                <a:ea typeface="ＭＳ Ｐゴシック" charset="0"/>
                <a:sym typeface="Arial" charset="0"/>
              </a:defRPr>
            </a:lvl2pPr>
            <a:lvl3pPr marL="1143000" indent="-228600">
              <a:defRPr sz="1400">
                <a:solidFill>
                  <a:srgbClr val="000000"/>
                </a:solidFill>
                <a:latin typeface="Arial" charset="0"/>
                <a:ea typeface="ＭＳ Ｐゴシック" charset="0"/>
                <a:sym typeface="Arial" charset="0"/>
              </a:defRPr>
            </a:lvl3pPr>
            <a:lvl4pPr marL="1600200" indent="-228600">
              <a:defRPr sz="1400">
                <a:solidFill>
                  <a:srgbClr val="000000"/>
                </a:solidFill>
                <a:latin typeface="Arial" charset="0"/>
                <a:ea typeface="ＭＳ Ｐゴシック" charset="0"/>
                <a:sym typeface="Arial" charset="0"/>
              </a:defRPr>
            </a:lvl4pPr>
            <a:lvl5pPr marL="2057400" indent="-228600">
              <a:defRPr sz="1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9pPr>
          </a:lstStyle>
          <a:p>
            <a:pPr eaLnBrk="1" hangingPunct="1">
              <a:buSzPct val="25000"/>
            </a:pPr>
            <a:r>
              <a:rPr lang="en-US" sz="2800" dirty="0" smtClean="0">
                <a:latin typeface="Calibri" charset="0"/>
                <a:cs typeface="Arial" charset="0"/>
                <a:sym typeface="Calibri" charset="0"/>
              </a:rPr>
              <a:t>We are here</a:t>
            </a:r>
            <a:endParaRPr lang="en-US" sz="2800" dirty="0">
              <a:latin typeface="Calibri" charset="0"/>
              <a:cs typeface="Arial" charset="0"/>
              <a:sym typeface="Calibri" charset="0"/>
            </a:endParaRPr>
          </a:p>
        </p:txBody>
      </p:sp>
    </p:spTree>
    <p:extLst>
      <p:ext uri="{BB962C8B-B14F-4D97-AF65-F5344CB8AC3E}">
        <p14:creationId xmlns:p14="http://schemas.microsoft.com/office/powerpoint/2010/main" val="35385589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pPr eaLnBrk="1" hangingPunct="1"/>
            <a:r>
              <a:rPr lang="en-US" b="1" dirty="0">
                <a:latin typeface="Century Gothic" charset="0"/>
                <a:ea typeface="Century Gothic" charset="0"/>
                <a:cs typeface="Century Gothic" charset="0"/>
              </a:rPr>
              <a:t>Understanding Complex Text</a:t>
            </a:r>
          </a:p>
        </p:txBody>
      </p:sp>
      <p:sp>
        <p:nvSpPr>
          <p:cNvPr id="3" name="Content Placeholder 2"/>
          <p:cNvSpPr>
            <a:spLocks noGrp="1"/>
          </p:cNvSpPr>
          <p:nvPr>
            <p:ph sz="half" idx="1"/>
          </p:nvPr>
        </p:nvSpPr>
        <p:spPr>
          <a:xfrm>
            <a:off x="457200" y="1600200"/>
            <a:ext cx="4038600" cy="1609725"/>
          </a:xfrm>
        </p:spPr>
        <p:txBody>
          <a:bodyPr/>
          <a:lstStyle/>
          <a:p>
            <a:pPr marL="0" indent="0" eaLnBrk="1" hangingPunct="1">
              <a:buFont typeface="Arial" charset="0"/>
              <a:buNone/>
            </a:pPr>
            <a:r>
              <a:rPr lang="en-US" i="1" dirty="0">
                <a:latin typeface="Century Gothic" charset="0"/>
                <a:ea typeface="Century Gothic" charset="0"/>
                <a:cs typeface="Century Gothic" charset="0"/>
              </a:rPr>
              <a:t>A. The people cried.</a:t>
            </a:r>
          </a:p>
          <a:p>
            <a:pPr marL="0" indent="0" eaLnBrk="1" hangingPunct="1">
              <a:buFont typeface="Arial" charset="0"/>
              <a:buNone/>
            </a:pPr>
            <a:r>
              <a:rPr lang="en-US" dirty="0">
                <a:latin typeface="Century Gothic" charset="0"/>
                <a:ea typeface="Century Gothic" charset="0"/>
                <a:cs typeface="Century Gothic" charset="0"/>
              </a:rPr>
              <a:t>-Tears</a:t>
            </a:r>
          </a:p>
          <a:p>
            <a:pPr marL="0" indent="0" eaLnBrk="1" hangingPunct="1">
              <a:buFont typeface="Arial" charset="0"/>
              <a:buNone/>
            </a:pPr>
            <a:r>
              <a:rPr lang="en-US" dirty="0">
                <a:latin typeface="Century Gothic" charset="0"/>
                <a:ea typeface="Century Gothic" charset="0"/>
                <a:cs typeface="Century Gothic" charset="0"/>
              </a:rPr>
              <a:t>-Sadness</a:t>
            </a:r>
          </a:p>
        </p:txBody>
      </p:sp>
      <p:sp>
        <p:nvSpPr>
          <p:cNvPr id="5" name="Content Placeholder 4"/>
          <p:cNvSpPr>
            <a:spLocks noGrp="1"/>
          </p:cNvSpPr>
          <p:nvPr>
            <p:ph sz="half" idx="2"/>
          </p:nvPr>
        </p:nvSpPr>
        <p:spPr>
          <a:xfrm>
            <a:off x="4648200" y="1600200"/>
            <a:ext cx="4495800" cy="2324100"/>
          </a:xfrm>
        </p:spPr>
        <p:txBody>
          <a:bodyPr/>
          <a:lstStyle/>
          <a:p>
            <a:pPr marL="0" indent="0" eaLnBrk="1" hangingPunct="1">
              <a:buFont typeface="Arial" charset="0"/>
              <a:buNone/>
            </a:pPr>
            <a:r>
              <a:rPr lang="en-US" i="1" dirty="0">
                <a:latin typeface="Century Gothic" charset="0"/>
                <a:ea typeface="Century Gothic" charset="0"/>
                <a:cs typeface="Century Gothic" charset="0"/>
              </a:rPr>
              <a:t>B. The cry of the people</a:t>
            </a:r>
          </a:p>
          <a:p>
            <a:pPr marL="0" indent="0" eaLnBrk="1" hangingPunct="1">
              <a:buFont typeface="Arial" charset="0"/>
              <a:buNone/>
            </a:pPr>
            <a:r>
              <a:rPr lang="en-US" dirty="0">
                <a:latin typeface="Century Gothic" charset="0"/>
                <a:ea typeface="Century Gothic" charset="0"/>
                <a:cs typeface="Century Gothic" charset="0"/>
              </a:rPr>
              <a:t>-outcry, a collective cry, protest</a:t>
            </a:r>
            <a:r>
              <a:rPr lang="en-US" dirty="0" smtClean="0">
                <a:latin typeface="Century Gothic" charset="0"/>
                <a:ea typeface="Century Gothic" charset="0"/>
                <a:cs typeface="Century Gothic" charset="0"/>
              </a:rPr>
              <a:t>, revolution</a:t>
            </a:r>
            <a:r>
              <a:rPr lang="en-US" dirty="0">
                <a:latin typeface="Century Gothic" charset="0"/>
                <a:ea typeface="Century Gothic" charset="0"/>
                <a:cs typeface="Century Gothic" charset="0"/>
              </a:rPr>
              <a:t>, determination, frustration</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924300"/>
            <a:ext cx="4054899" cy="228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8650" y="3424238"/>
            <a:ext cx="27813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29521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anim calcmode="lin" valueType="num">
                                      <p:cBhvr additive="base">
                                        <p:cTn id="3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4"/>
          <p:cNvSpPr txBox="1">
            <a:spLocks noGrp="1"/>
          </p:cNvSpPr>
          <p:nvPr>
            <p:ph type="title"/>
          </p:nvPr>
        </p:nvSpPr>
        <p:spPr>
          <a:xfrm>
            <a:off x="457200" y="274638"/>
            <a:ext cx="8229600" cy="1143000"/>
          </a:xfrm>
        </p:spPr>
        <p:txBody>
          <a:bodyPr/>
          <a:lstStyle/>
          <a:p>
            <a:pPr eaLnBrk="1" hangingPunct="1">
              <a:spcBef>
                <a:spcPct val="0"/>
              </a:spcBef>
              <a:spcAft>
                <a:spcPct val="0"/>
              </a:spcAft>
            </a:pPr>
            <a:r>
              <a:rPr lang="en-US" b="1">
                <a:solidFill>
                  <a:srgbClr val="000000"/>
                </a:solidFill>
                <a:latin typeface="Century Gothic" charset="0"/>
                <a:ea typeface="ＭＳ Ｐゴシック" charset="0"/>
                <a:cs typeface="Arial" charset="0"/>
                <a:sym typeface="Calibri" charset="0"/>
              </a:rPr>
              <a:t>Understanding Mentor Text</a:t>
            </a:r>
          </a:p>
        </p:txBody>
      </p:sp>
      <p:sp>
        <p:nvSpPr>
          <p:cNvPr id="32770" name="Content Placeholder 5"/>
          <p:cNvSpPr txBox="1">
            <a:spLocks noGrp="1"/>
          </p:cNvSpPr>
          <p:nvPr>
            <p:ph type="body" idx="1"/>
          </p:nvPr>
        </p:nvSpPr>
        <p:spPr>
          <a:xfrm>
            <a:off x="457200" y="1600200"/>
            <a:ext cx="8229600" cy="4962525"/>
          </a:xfrm>
        </p:spPr>
        <p:txBody>
          <a:bodyPr>
            <a:normAutofit fontScale="92500" lnSpcReduction="10000"/>
          </a:bodyPr>
          <a:lstStyle>
            <a:lvl1pPr indent="-139700">
              <a:defRPr sz="1400">
                <a:solidFill>
                  <a:srgbClr val="000000"/>
                </a:solidFill>
                <a:latin typeface="Arial" charset="0"/>
                <a:ea typeface="ＭＳ Ｐゴシック" charset="0"/>
                <a:cs typeface="Arial" charset="0"/>
                <a:sym typeface="Arial" charset="0"/>
              </a:defRPr>
            </a:lvl1pPr>
            <a:lvl2pPr>
              <a:defRPr sz="1400">
                <a:solidFill>
                  <a:srgbClr val="000000"/>
                </a:solidFill>
                <a:latin typeface="Arial" charset="0"/>
                <a:ea typeface="Arial" charset="0"/>
                <a:cs typeface="Arial" charset="0"/>
                <a:sym typeface="Arial" charset="0"/>
              </a:defRPr>
            </a:lvl2pPr>
            <a:lvl3pPr>
              <a:defRPr sz="1400">
                <a:solidFill>
                  <a:srgbClr val="000000"/>
                </a:solidFill>
                <a:latin typeface="Arial" charset="0"/>
                <a:ea typeface="Arial" charset="0"/>
                <a:cs typeface="Arial" charset="0"/>
                <a:sym typeface="Arial" charset="0"/>
              </a:defRPr>
            </a:lvl3pPr>
            <a:lvl4pPr>
              <a:defRPr sz="1400">
                <a:solidFill>
                  <a:srgbClr val="000000"/>
                </a:solidFill>
                <a:latin typeface="Arial" charset="0"/>
                <a:ea typeface="Arial" charset="0"/>
                <a:cs typeface="Arial" charset="0"/>
                <a:sym typeface="Arial" charset="0"/>
              </a:defRPr>
            </a:lvl4pPr>
            <a:lvl5pPr>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spcBef>
                <a:spcPts val="638"/>
              </a:spcBef>
              <a:spcAft>
                <a:spcPct val="0"/>
              </a:spcAft>
              <a:buClr>
                <a:srgbClr val="000000"/>
              </a:buClr>
              <a:buFontTx/>
              <a:buChar char="•"/>
            </a:pPr>
            <a:r>
              <a:rPr lang="en-US" sz="2700" dirty="0">
                <a:latin typeface="Century Gothic" charset="0"/>
                <a:sym typeface="Calibri" charset="0"/>
              </a:rPr>
              <a:t>A mentor text is identified from </a:t>
            </a:r>
            <a:r>
              <a:rPr lang="en-US" sz="2700" dirty="0">
                <a:latin typeface="Century Gothic" charset="0"/>
                <a:sym typeface="Calibri" charset="0"/>
              </a:rPr>
              <a:t>a</a:t>
            </a:r>
            <a:r>
              <a:rPr lang="en-US" sz="2700" dirty="0" smtClean="0">
                <a:latin typeface="Century Gothic" charset="0"/>
                <a:sym typeface="Calibri" charset="0"/>
              </a:rPr>
              <a:t> </a:t>
            </a:r>
            <a:r>
              <a:rPr lang="en-US" sz="2700" dirty="0">
                <a:latin typeface="Century Gothic" charset="0"/>
                <a:sym typeface="Calibri" charset="0"/>
              </a:rPr>
              <a:t>selection that </a:t>
            </a:r>
            <a:r>
              <a:rPr lang="en-US" sz="2700" b="1" dirty="0">
                <a:latin typeface="Century Gothic" charset="0"/>
                <a:sym typeface="Calibri" charset="0"/>
              </a:rPr>
              <a:t>has been used </a:t>
            </a:r>
            <a:r>
              <a:rPr lang="en-US" sz="2700" dirty="0">
                <a:latin typeface="Century Gothic" charset="0"/>
                <a:sym typeface="Calibri" charset="0"/>
              </a:rPr>
              <a:t>during ELA and other content areas, after being read for students to get basic comprehension of the selection</a:t>
            </a:r>
            <a:r>
              <a:rPr lang="en-US" sz="2700" dirty="0" smtClean="0">
                <a:latin typeface="Century Gothic" charset="0"/>
                <a:sym typeface="Calibri" charset="0"/>
              </a:rPr>
              <a:t>.</a:t>
            </a:r>
          </a:p>
          <a:p>
            <a:pPr marL="203200" indent="0" eaLnBrk="1" hangingPunct="1">
              <a:spcBef>
                <a:spcPts val="638"/>
              </a:spcBef>
              <a:spcAft>
                <a:spcPct val="0"/>
              </a:spcAft>
              <a:buClr>
                <a:srgbClr val="000000"/>
              </a:buClr>
              <a:buNone/>
            </a:pPr>
            <a:endParaRPr lang="en-US" sz="2700" dirty="0">
              <a:latin typeface="Century Gothic" charset="0"/>
              <a:sym typeface="Calibri" charset="0"/>
            </a:endParaRPr>
          </a:p>
          <a:p>
            <a:pPr eaLnBrk="1" hangingPunct="1">
              <a:spcBef>
                <a:spcPts val="638"/>
              </a:spcBef>
              <a:spcAft>
                <a:spcPct val="0"/>
              </a:spcAft>
              <a:buClr>
                <a:srgbClr val="000000"/>
              </a:buClr>
              <a:buFontTx/>
              <a:buChar char="•"/>
            </a:pPr>
            <a:r>
              <a:rPr lang="en-US" sz="2700" dirty="0">
                <a:latin typeface="Century Gothic" charset="0"/>
                <a:sym typeface="Calibri" charset="0"/>
              </a:rPr>
              <a:t>A mentor text can contain </a:t>
            </a:r>
            <a:r>
              <a:rPr lang="en-US" sz="2700" b="1" dirty="0">
                <a:latin typeface="Century Gothic" charset="0"/>
                <a:sym typeface="Calibri" charset="0"/>
              </a:rPr>
              <a:t>several</a:t>
            </a:r>
            <a:r>
              <a:rPr lang="en-US" sz="2700" dirty="0">
                <a:latin typeface="Century Gothic" charset="0"/>
                <a:sym typeface="Calibri" charset="0"/>
              </a:rPr>
              <a:t> </a:t>
            </a:r>
            <a:r>
              <a:rPr lang="en-US" sz="2700" b="1" dirty="0">
                <a:latin typeface="Century Gothic" charset="0"/>
                <a:sym typeface="Calibri" charset="0"/>
              </a:rPr>
              <a:t>connected sentences (6-8)</a:t>
            </a:r>
            <a:r>
              <a:rPr lang="en-US" sz="2700" dirty="0">
                <a:latin typeface="Century Gothic" charset="0"/>
                <a:sym typeface="Calibri" charset="0"/>
              </a:rPr>
              <a:t> in which each sentence can lend itself to </a:t>
            </a:r>
            <a:r>
              <a:rPr lang="en-US" sz="2700" b="1" dirty="0">
                <a:latin typeface="Century Gothic" charset="0"/>
                <a:sym typeface="Calibri" charset="0"/>
              </a:rPr>
              <a:t>teaching the ELD Standard </a:t>
            </a:r>
            <a:r>
              <a:rPr lang="en-US" sz="2700" dirty="0">
                <a:latin typeface="Century Gothic" charset="0"/>
                <a:sym typeface="Calibri" charset="0"/>
              </a:rPr>
              <a:t>that </a:t>
            </a:r>
            <a:r>
              <a:rPr lang="en-US" sz="2700" dirty="0" smtClean="0">
                <a:latin typeface="Century Gothic" charset="0"/>
                <a:sym typeface="Calibri" charset="0"/>
              </a:rPr>
              <a:t>has </a:t>
            </a:r>
            <a:r>
              <a:rPr lang="en-US" sz="2700" dirty="0">
                <a:latin typeface="Century Gothic" charset="0"/>
                <a:sym typeface="Calibri" charset="0"/>
              </a:rPr>
              <a:t>been selected to teach</a:t>
            </a:r>
            <a:r>
              <a:rPr lang="en-US" sz="2700" dirty="0" smtClean="0">
                <a:latin typeface="Century Gothic" charset="0"/>
                <a:sym typeface="Calibri" charset="0"/>
              </a:rPr>
              <a:t>.</a:t>
            </a:r>
          </a:p>
          <a:p>
            <a:pPr marL="203200" indent="0" eaLnBrk="1" hangingPunct="1">
              <a:spcBef>
                <a:spcPts val="638"/>
              </a:spcBef>
              <a:spcAft>
                <a:spcPct val="0"/>
              </a:spcAft>
              <a:buClr>
                <a:srgbClr val="000000"/>
              </a:buClr>
              <a:buNone/>
            </a:pPr>
            <a:endParaRPr lang="en-US" sz="2700" dirty="0">
              <a:latin typeface="Century Gothic" charset="0"/>
              <a:sym typeface="Calibri" charset="0"/>
            </a:endParaRPr>
          </a:p>
          <a:p>
            <a:pPr eaLnBrk="1" hangingPunct="1">
              <a:spcBef>
                <a:spcPts val="638"/>
              </a:spcBef>
              <a:spcAft>
                <a:spcPct val="0"/>
              </a:spcAft>
              <a:buClr>
                <a:srgbClr val="000000"/>
              </a:buClr>
              <a:buFontTx/>
              <a:buChar char="•"/>
            </a:pPr>
            <a:r>
              <a:rPr lang="en-US" sz="2700" dirty="0">
                <a:latin typeface="Century Gothic" charset="0"/>
                <a:sym typeface="Calibri" charset="0"/>
              </a:rPr>
              <a:t>The sentences should be complex and rich enough to have discussions about the structure, meaning, word choice, etc.</a:t>
            </a:r>
          </a:p>
        </p:txBody>
      </p:sp>
    </p:spTree>
    <p:extLst>
      <p:ext uri="{BB962C8B-B14F-4D97-AF65-F5344CB8AC3E}">
        <p14:creationId xmlns:p14="http://schemas.microsoft.com/office/powerpoint/2010/main" val="99613047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txBox="1">
            <a:spLocks noGrp="1"/>
          </p:cNvSpPr>
          <p:nvPr>
            <p:ph type="title"/>
          </p:nvPr>
        </p:nvSpPr>
        <p:spPr>
          <a:xfrm>
            <a:off x="307975" y="107950"/>
            <a:ext cx="8620125" cy="1336675"/>
          </a:xfrm>
        </p:spPr>
        <p:txBody>
          <a:bodyPr/>
          <a:lstStyle/>
          <a:p>
            <a:pPr eaLnBrk="1" hangingPunct="1">
              <a:spcBef>
                <a:spcPct val="0"/>
              </a:spcBef>
              <a:spcAft>
                <a:spcPct val="0"/>
              </a:spcAft>
            </a:pPr>
            <a:r>
              <a:rPr lang="en-US" sz="3600" b="1" dirty="0">
                <a:solidFill>
                  <a:srgbClr val="000000"/>
                </a:solidFill>
                <a:latin typeface="Century Gothic" charset="0"/>
                <a:ea typeface="ＭＳ Ｐゴシック" charset="0"/>
                <a:cs typeface="Arial" charset="0"/>
                <a:sym typeface="Calibri" charset="0"/>
              </a:rPr>
              <a:t>Let’s Apply the Standards </a:t>
            </a:r>
            <a:r>
              <a:rPr lang="en-US" sz="3600" b="1" dirty="0" smtClean="0">
                <a:solidFill>
                  <a:srgbClr val="000000"/>
                </a:solidFill>
                <a:latin typeface="Century Gothic" charset="0"/>
                <a:ea typeface="ＭＳ Ｐゴシック" charset="0"/>
                <a:cs typeface="Arial" charset="0"/>
                <a:sym typeface="Calibri" charset="0"/>
              </a:rPr>
              <a:t/>
            </a:r>
            <a:br>
              <a:rPr lang="en-US" sz="3600" b="1" dirty="0" smtClean="0">
                <a:solidFill>
                  <a:srgbClr val="000000"/>
                </a:solidFill>
                <a:latin typeface="Century Gothic" charset="0"/>
                <a:ea typeface="ＭＳ Ｐゴシック" charset="0"/>
                <a:cs typeface="Arial" charset="0"/>
                <a:sym typeface="Calibri" charset="0"/>
              </a:rPr>
            </a:br>
            <a:r>
              <a:rPr lang="en-US" sz="3600" b="1" dirty="0" smtClean="0">
                <a:solidFill>
                  <a:srgbClr val="000000"/>
                </a:solidFill>
                <a:latin typeface="Century Gothic" charset="0"/>
                <a:ea typeface="ＭＳ Ｐゴシック" charset="0"/>
                <a:cs typeface="Arial" charset="0"/>
                <a:sym typeface="Calibri" charset="0"/>
              </a:rPr>
              <a:t>to </a:t>
            </a:r>
            <a:r>
              <a:rPr lang="en-US" sz="3600" b="1" dirty="0">
                <a:solidFill>
                  <a:srgbClr val="000000"/>
                </a:solidFill>
                <a:latin typeface="Century Gothic" charset="0"/>
                <a:ea typeface="ＭＳ Ｐゴシック" charset="0"/>
                <a:cs typeface="Arial" charset="0"/>
                <a:sym typeface="Calibri" charset="0"/>
              </a:rPr>
              <a:t>a Mentor Text</a:t>
            </a:r>
          </a:p>
        </p:txBody>
      </p:sp>
      <p:sp>
        <p:nvSpPr>
          <p:cNvPr id="34818" name="Content Placeholder 2"/>
          <p:cNvSpPr txBox="1">
            <a:spLocks noGrp="1"/>
          </p:cNvSpPr>
          <p:nvPr>
            <p:ph type="body" idx="1"/>
          </p:nvPr>
        </p:nvSpPr>
        <p:spPr>
          <a:xfrm>
            <a:off x="307975" y="1444625"/>
            <a:ext cx="8620125" cy="5021263"/>
          </a:xfrm>
        </p:spPr>
        <p:txBody>
          <a:bodyPr/>
          <a:lstStyle>
            <a:lvl1pPr indent="-139700">
              <a:defRPr sz="1400">
                <a:solidFill>
                  <a:srgbClr val="000000"/>
                </a:solidFill>
                <a:latin typeface="Arial" charset="0"/>
                <a:ea typeface="ＭＳ Ｐゴシック" charset="0"/>
                <a:cs typeface="Arial" charset="0"/>
                <a:sym typeface="Arial" charset="0"/>
              </a:defRPr>
            </a:lvl1pPr>
            <a:lvl2pPr indent="-107950">
              <a:defRPr sz="1400">
                <a:solidFill>
                  <a:srgbClr val="000000"/>
                </a:solidFill>
                <a:latin typeface="Arial" charset="0"/>
                <a:ea typeface="Arial" charset="0"/>
                <a:cs typeface="Arial" charset="0"/>
                <a:sym typeface="Arial" charset="0"/>
              </a:defRPr>
            </a:lvl2pPr>
            <a:lvl3pPr>
              <a:defRPr sz="1400">
                <a:solidFill>
                  <a:srgbClr val="000000"/>
                </a:solidFill>
                <a:latin typeface="Arial" charset="0"/>
                <a:ea typeface="Arial" charset="0"/>
                <a:cs typeface="Arial" charset="0"/>
                <a:sym typeface="Arial" charset="0"/>
              </a:defRPr>
            </a:lvl3pPr>
            <a:lvl4pPr>
              <a:defRPr sz="1400">
                <a:solidFill>
                  <a:srgbClr val="000000"/>
                </a:solidFill>
                <a:latin typeface="Arial" charset="0"/>
                <a:ea typeface="Arial" charset="0"/>
                <a:cs typeface="Arial" charset="0"/>
                <a:sym typeface="Arial" charset="0"/>
              </a:defRPr>
            </a:lvl4pPr>
            <a:lvl5pPr>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spcBef>
                <a:spcPts val="638"/>
              </a:spcBef>
              <a:spcAft>
                <a:spcPct val="0"/>
              </a:spcAft>
              <a:buClr>
                <a:srgbClr val="95B3D7"/>
              </a:buClr>
              <a:buFont typeface="Wingdings 2" charset="0"/>
              <a:buChar char=""/>
            </a:pPr>
            <a:r>
              <a:rPr lang="en-US" sz="2800">
                <a:latin typeface="Century Gothic" charset="0"/>
                <a:sym typeface="Calibri" charset="0"/>
              </a:rPr>
              <a:t>CA ELD Standard for Grade 4</a:t>
            </a:r>
          </a:p>
          <a:p>
            <a:pPr lvl="1" eaLnBrk="1" hangingPunct="1">
              <a:spcBef>
                <a:spcPts val="563"/>
              </a:spcBef>
              <a:spcAft>
                <a:spcPct val="0"/>
              </a:spcAft>
              <a:buClr>
                <a:srgbClr val="376092"/>
              </a:buClr>
              <a:buFont typeface="Wingdings 2" charset="0"/>
              <a:buChar char=""/>
            </a:pPr>
            <a:r>
              <a:rPr lang="en-US" sz="2400">
                <a:latin typeface="Century Gothic" charset="0"/>
                <a:ea typeface="ＭＳ Ｐゴシック" charset="0"/>
                <a:cs typeface="ＭＳ Ｐゴシック" charset="0"/>
                <a:sym typeface="Calibri" charset="0"/>
              </a:rPr>
              <a:t>Part II: Learning About How English Works</a:t>
            </a:r>
          </a:p>
          <a:p>
            <a:pPr lvl="1" eaLnBrk="1" hangingPunct="1">
              <a:spcBef>
                <a:spcPts val="563"/>
              </a:spcBef>
              <a:spcAft>
                <a:spcPct val="0"/>
              </a:spcAft>
              <a:buClr>
                <a:srgbClr val="376092"/>
              </a:buClr>
              <a:buFont typeface="Wingdings 2" charset="0"/>
              <a:buChar char=""/>
            </a:pPr>
            <a:r>
              <a:rPr lang="en-US" sz="2400">
                <a:latin typeface="Century Gothic" charset="0"/>
                <a:ea typeface="ＭＳ Ｐゴシック" charset="0"/>
                <a:cs typeface="ＭＳ Ｐゴシック" charset="0"/>
                <a:sym typeface="Calibri" charset="0"/>
              </a:rPr>
              <a:t>B: Expanding and Enriching Ideas</a:t>
            </a:r>
          </a:p>
          <a:p>
            <a:pPr lvl="1" eaLnBrk="1" hangingPunct="1">
              <a:spcBef>
                <a:spcPts val="563"/>
              </a:spcBef>
              <a:spcAft>
                <a:spcPct val="0"/>
              </a:spcAft>
              <a:buClr>
                <a:srgbClr val="376092"/>
              </a:buClr>
              <a:buFont typeface="Wingdings 2" charset="0"/>
              <a:buChar char=""/>
            </a:pPr>
            <a:r>
              <a:rPr lang="en-US" sz="2600">
                <a:latin typeface="Century Gothic" charset="0"/>
                <a:ea typeface="ＭＳ Ｐゴシック" charset="0"/>
                <a:cs typeface="ＭＳ Ｐゴシック" charset="0"/>
                <a:sym typeface="Calibri" charset="0"/>
              </a:rPr>
              <a:t>4. </a:t>
            </a:r>
            <a:r>
              <a:rPr lang="en-US" sz="2400">
                <a:latin typeface="Century Gothic" charset="0"/>
                <a:ea typeface="ＭＳ Ｐゴシック" charset="0"/>
                <a:cs typeface="ＭＳ Ｐゴシック" charset="0"/>
                <a:sym typeface="Calibri" charset="0"/>
              </a:rPr>
              <a:t>Using nouns and noun phrases </a:t>
            </a:r>
            <a:r>
              <a:rPr lang="en-US" sz="2200">
                <a:latin typeface="Calibri" charset="0"/>
                <a:ea typeface="ＭＳ Ｐゴシック" charset="0"/>
                <a:cs typeface="Calibri" charset="0"/>
                <a:sym typeface="Calibri" charset="0"/>
              </a:rPr>
              <a:t>(Expanding) Expand noun phrases in a variety of ways (e.g. adding adjectives to noun phrases or simple clause embedding) in order to enrich the meaning of sentences and add details about ideas, people, things, etc.) </a:t>
            </a:r>
          </a:p>
          <a:p>
            <a:pPr lvl="1" eaLnBrk="1" hangingPunct="1">
              <a:spcBef>
                <a:spcPts val="563"/>
              </a:spcBef>
              <a:spcAft>
                <a:spcPct val="0"/>
              </a:spcAft>
              <a:buClr>
                <a:srgbClr val="376092"/>
              </a:buClr>
              <a:buFont typeface="Wingdings 2" charset="0"/>
              <a:buChar char=""/>
            </a:pPr>
            <a:endParaRPr lang="en-US" sz="2200">
              <a:latin typeface="Century Gothic" charset="0"/>
              <a:ea typeface="ＭＳ Ｐゴシック" charset="0"/>
              <a:cs typeface="ＭＳ Ｐゴシック" charset="0"/>
              <a:sym typeface="Calibri" charset="0"/>
            </a:endParaRPr>
          </a:p>
          <a:p>
            <a:pPr lvl="1" eaLnBrk="1" hangingPunct="1">
              <a:spcBef>
                <a:spcPts val="563"/>
              </a:spcBef>
              <a:spcAft>
                <a:spcPct val="0"/>
              </a:spcAft>
              <a:buClr>
                <a:srgbClr val="376092"/>
              </a:buClr>
              <a:buFontTx/>
              <a:buNone/>
            </a:pPr>
            <a:r>
              <a:rPr lang="en-US" sz="2600" b="1">
                <a:latin typeface="Century Gothic" charset="0"/>
                <a:ea typeface="ＭＳ Ｐゴシック" charset="0"/>
                <a:cs typeface="ＭＳ Ｐゴシック" charset="0"/>
                <a:sym typeface="Calibri" charset="0"/>
              </a:rPr>
              <a:t>Step 1: </a:t>
            </a:r>
            <a:r>
              <a:rPr lang="en-US" sz="2600">
                <a:latin typeface="Century Gothic" charset="0"/>
                <a:ea typeface="ＭＳ Ｐゴシック" charset="0"/>
                <a:cs typeface="ＭＳ Ｐゴシック" charset="0"/>
                <a:sym typeface="Calibri" charset="0"/>
              </a:rPr>
              <a:t>Turn the standard into a “focus question,” </a:t>
            </a:r>
          </a:p>
          <a:p>
            <a:pPr lvl="1" eaLnBrk="1" hangingPunct="1">
              <a:spcBef>
                <a:spcPts val="563"/>
              </a:spcBef>
              <a:spcAft>
                <a:spcPct val="0"/>
              </a:spcAft>
              <a:buClr>
                <a:srgbClr val="376092"/>
              </a:buClr>
              <a:buFontTx/>
              <a:buNone/>
            </a:pPr>
            <a:r>
              <a:rPr lang="en-US" sz="2600">
                <a:latin typeface="Century Gothic" charset="0"/>
                <a:ea typeface="ＭＳ Ｐゴシック" charset="0"/>
                <a:cs typeface="ＭＳ Ｐゴシック" charset="0"/>
                <a:sym typeface="Calibri" charset="0"/>
              </a:rPr>
              <a:t>e.g., How Do Noun Phrases Add Detail to a Text? </a:t>
            </a:r>
          </a:p>
          <a:p>
            <a:pPr eaLnBrk="1" hangingPunct="1">
              <a:spcBef>
                <a:spcPts val="638"/>
              </a:spcBef>
              <a:spcAft>
                <a:spcPct val="0"/>
              </a:spcAft>
              <a:buClr>
                <a:srgbClr val="95B3D7"/>
              </a:buClr>
              <a:buFont typeface="Wingdings 2" charset="0"/>
              <a:buNone/>
            </a:pPr>
            <a:endParaRPr lang="en-US" sz="3000">
              <a:latin typeface="Century Gothic" charset="0"/>
              <a:sym typeface="Calibri" charset="0"/>
            </a:endParaRPr>
          </a:p>
          <a:p>
            <a:pPr eaLnBrk="1" hangingPunct="1">
              <a:spcBef>
                <a:spcPts val="638"/>
              </a:spcBef>
              <a:spcAft>
                <a:spcPct val="0"/>
              </a:spcAft>
              <a:buClr>
                <a:srgbClr val="95B3D7"/>
              </a:buClr>
              <a:buFont typeface="Wingdings 2" charset="0"/>
              <a:buNone/>
            </a:pPr>
            <a:endParaRPr lang="en-US" sz="3000">
              <a:solidFill>
                <a:srgbClr val="595959"/>
              </a:solidFill>
              <a:latin typeface="Century Gothic" charset="0"/>
              <a:sym typeface="Calibri" charset="0"/>
            </a:endParaRPr>
          </a:p>
        </p:txBody>
      </p:sp>
    </p:spTree>
    <p:extLst>
      <p:ext uri="{BB962C8B-B14F-4D97-AF65-F5344CB8AC3E}">
        <p14:creationId xmlns:p14="http://schemas.microsoft.com/office/powerpoint/2010/main" val="164750617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Content Placeholder 4" descr="picture 2015-02-01 at 10.30.32 PM.png"/>
          <p:cNvPicPr>
            <a:picLocks noGrp="1" noChangeAspect="1"/>
          </p:cNvPicPr>
          <p:nvPr>
            <p:ph idx="4294967295"/>
          </p:nvPr>
        </p:nvPicPr>
        <p:blipFill>
          <a:blip r:embed="rId3">
            <a:extLst>
              <a:ext uri="{28A0092B-C50C-407E-A947-70E740481C1C}">
                <a14:useLocalDpi xmlns:a14="http://schemas.microsoft.com/office/drawing/2010/main" val="0"/>
              </a:ext>
            </a:extLst>
          </a:blip>
          <a:srcRect t="-21930" b="-21930"/>
          <a:stretch>
            <a:fillRect/>
          </a:stretch>
        </p:blipFill>
        <p:spPr>
          <a:xfrm>
            <a:off x="0" y="-444500"/>
            <a:ext cx="9144000" cy="7620000"/>
          </a:xfrm>
        </p:spPr>
      </p:pic>
      <p:sp>
        <p:nvSpPr>
          <p:cNvPr id="7" name="TextBox 6"/>
          <p:cNvSpPr txBox="1">
            <a:spLocks noChangeArrowheads="1"/>
          </p:cNvSpPr>
          <p:nvPr/>
        </p:nvSpPr>
        <p:spPr bwMode="auto">
          <a:xfrm>
            <a:off x="317500" y="3538538"/>
            <a:ext cx="4217988" cy="2159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400">
                <a:solidFill>
                  <a:srgbClr val="000000"/>
                </a:solidFill>
                <a:latin typeface="Arial" charset="0"/>
                <a:ea typeface="ＭＳ Ｐゴシック" charset="0"/>
                <a:cs typeface="ＭＳ Ｐゴシック" charset="0"/>
                <a:sym typeface="Arial" charset="0"/>
              </a:defRPr>
            </a:lvl1pPr>
            <a:lvl2pPr marL="742950" indent="-285750">
              <a:defRPr sz="1400">
                <a:solidFill>
                  <a:srgbClr val="000000"/>
                </a:solidFill>
                <a:latin typeface="Arial" charset="0"/>
                <a:ea typeface="ＭＳ Ｐゴシック" charset="0"/>
                <a:sym typeface="Arial" charset="0"/>
              </a:defRPr>
            </a:lvl2pPr>
            <a:lvl3pPr marL="1143000" indent="-228600">
              <a:defRPr sz="1400">
                <a:solidFill>
                  <a:srgbClr val="000000"/>
                </a:solidFill>
                <a:latin typeface="Arial" charset="0"/>
                <a:ea typeface="ＭＳ Ｐゴシック" charset="0"/>
                <a:sym typeface="Arial" charset="0"/>
              </a:defRPr>
            </a:lvl3pPr>
            <a:lvl4pPr marL="1600200" indent="-228600">
              <a:defRPr sz="1400">
                <a:solidFill>
                  <a:srgbClr val="000000"/>
                </a:solidFill>
                <a:latin typeface="Arial" charset="0"/>
                <a:ea typeface="ＭＳ Ｐゴシック" charset="0"/>
                <a:sym typeface="Arial" charset="0"/>
              </a:defRPr>
            </a:lvl4pPr>
            <a:lvl5pPr marL="2057400" indent="-228600">
              <a:defRPr sz="1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9pPr>
          </a:lstStyle>
          <a:p>
            <a:pPr eaLnBrk="1" hangingPunct="1"/>
            <a:endParaRPr lang="en-US" sz="800">
              <a:solidFill>
                <a:schemeClr val="tx1"/>
              </a:solidFill>
              <a:latin typeface="Calibri" charset="0"/>
              <a:cs typeface="Arial" charset="0"/>
            </a:endParaRPr>
          </a:p>
        </p:txBody>
      </p:sp>
    </p:spTree>
    <p:extLst>
      <p:ext uri="{BB962C8B-B14F-4D97-AF65-F5344CB8AC3E}">
        <p14:creationId xmlns:p14="http://schemas.microsoft.com/office/powerpoint/2010/main" val="1759838691"/>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3" descr="picture 2015-02-01 at 10.43.54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4175" y="347663"/>
            <a:ext cx="8229600" cy="628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4676775" y="3579813"/>
            <a:ext cx="1879600" cy="1385887"/>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400">
                <a:solidFill>
                  <a:srgbClr val="000000"/>
                </a:solidFill>
                <a:latin typeface="Arial" charset="0"/>
                <a:ea typeface="ＭＳ Ｐゴシック" charset="0"/>
                <a:cs typeface="ＭＳ Ｐゴシック" charset="0"/>
                <a:sym typeface="Arial" charset="0"/>
              </a:defRPr>
            </a:lvl1pPr>
            <a:lvl2pPr marL="742950" indent="-285750">
              <a:defRPr sz="1400">
                <a:solidFill>
                  <a:srgbClr val="000000"/>
                </a:solidFill>
                <a:latin typeface="Arial" charset="0"/>
                <a:ea typeface="ＭＳ Ｐゴシック" charset="0"/>
                <a:sym typeface="Arial" charset="0"/>
              </a:defRPr>
            </a:lvl2pPr>
            <a:lvl3pPr marL="1143000" indent="-228600">
              <a:defRPr sz="1400">
                <a:solidFill>
                  <a:srgbClr val="000000"/>
                </a:solidFill>
                <a:latin typeface="Arial" charset="0"/>
                <a:ea typeface="ＭＳ Ｐゴシック" charset="0"/>
                <a:sym typeface="Arial" charset="0"/>
              </a:defRPr>
            </a:lvl3pPr>
            <a:lvl4pPr marL="1600200" indent="-228600">
              <a:defRPr sz="1400">
                <a:solidFill>
                  <a:srgbClr val="000000"/>
                </a:solidFill>
                <a:latin typeface="Arial" charset="0"/>
                <a:ea typeface="ＭＳ Ｐゴシック" charset="0"/>
                <a:sym typeface="Arial" charset="0"/>
              </a:defRPr>
            </a:lvl4pPr>
            <a:lvl5pPr marL="2057400" indent="-228600">
              <a:defRPr sz="1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9pPr>
          </a:lstStyle>
          <a:p>
            <a:pPr eaLnBrk="1" hangingPunct="1"/>
            <a:endParaRPr lang="en-US" sz="1200">
              <a:solidFill>
                <a:schemeClr val="tx1"/>
              </a:solidFill>
              <a:latin typeface="Calibri" charset="0"/>
              <a:cs typeface="Arial" charset="0"/>
            </a:endParaRPr>
          </a:p>
          <a:p>
            <a:pPr eaLnBrk="1" hangingPunct="1"/>
            <a:endParaRPr lang="en-US" sz="1200">
              <a:solidFill>
                <a:schemeClr val="tx1"/>
              </a:solidFill>
              <a:latin typeface="Calibri" charset="0"/>
              <a:cs typeface="Arial" charset="0"/>
            </a:endParaRPr>
          </a:p>
          <a:p>
            <a:pPr eaLnBrk="1" hangingPunct="1"/>
            <a:endParaRPr lang="en-US" sz="1200">
              <a:solidFill>
                <a:schemeClr val="tx1"/>
              </a:solidFill>
              <a:latin typeface="Calibri" charset="0"/>
              <a:cs typeface="Arial" charset="0"/>
            </a:endParaRPr>
          </a:p>
          <a:p>
            <a:pPr eaLnBrk="1" hangingPunct="1"/>
            <a:endParaRPr lang="en-US" sz="1200">
              <a:solidFill>
                <a:schemeClr val="tx1"/>
              </a:solidFill>
              <a:latin typeface="Calibri" charset="0"/>
              <a:cs typeface="Arial" charset="0"/>
            </a:endParaRPr>
          </a:p>
          <a:p>
            <a:pPr eaLnBrk="1" hangingPunct="1"/>
            <a:endParaRPr lang="en-US" sz="1200">
              <a:solidFill>
                <a:schemeClr val="tx1"/>
              </a:solidFill>
              <a:latin typeface="Calibri" charset="0"/>
              <a:cs typeface="Arial" charset="0"/>
            </a:endParaRPr>
          </a:p>
          <a:p>
            <a:pPr eaLnBrk="1" hangingPunct="1"/>
            <a:endParaRPr lang="en-US" sz="1200">
              <a:solidFill>
                <a:schemeClr val="tx1"/>
              </a:solidFill>
              <a:latin typeface="Calibri" charset="0"/>
              <a:cs typeface="Arial" charset="0"/>
            </a:endParaRPr>
          </a:p>
          <a:p>
            <a:pPr eaLnBrk="1" hangingPunct="1"/>
            <a:endParaRPr lang="en-US" sz="1200">
              <a:solidFill>
                <a:schemeClr val="tx1"/>
              </a:solidFill>
              <a:latin typeface="Calibri" charset="0"/>
              <a:cs typeface="Arial" charset="0"/>
            </a:endParaRPr>
          </a:p>
        </p:txBody>
      </p:sp>
      <p:sp>
        <p:nvSpPr>
          <p:cNvPr id="2" name="Oval Callout 1"/>
          <p:cNvSpPr>
            <a:spLocks noChangeArrowheads="1"/>
          </p:cNvSpPr>
          <p:nvPr/>
        </p:nvSpPr>
        <p:spPr bwMode="auto">
          <a:xfrm>
            <a:off x="6556375" y="3227388"/>
            <a:ext cx="1655763" cy="612775"/>
          </a:xfrm>
          <a:prstGeom prst="wedgeEllipseCallout">
            <a:avLst>
              <a:gd name="adj1" fmla="val -65671"/>
              <a:gd name="adj2" fmla="val 44866"/>
            </a:avLst>
          </a:prstGeom>
          <a:solidFill>
            <a:srgbClr val="FCD5B5"/>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eaLnBrk="1" fontAlgn="auto" hangingPunct="1">
              <a:spcBef>
                <a:spcPts val="0"/>
              </a:spcBef>
              <a:spcAft>
                <a:spcPts val="0"/>
              </a:spcAft>
              <a:defRPr/>
            </a:pPr>
            <a:r>
              <a:rPr lang="en-US" kern="0" dirty="0">
                <a:latin typeface="Century Gothic" charset="0"/>
                <a:ea typeface="+mn-ea"/>
                <a:cs typeface="+mn-cs"/>
                <a:sym typeface="Arial"/>
              </a:rPr>
              <a:t>Structure/What?</a:t>
            </a:r>
          </a:p>
        </p:txBody>
      </p:sp>
      <p:sp>
        <p:nvSpPr>
          <p:cNvPr id="11" name="Oval Callout 10"/>
          <p:cNvSpPr>
            <a:spLocks noChangeArrowheads="1"/>
          </p:cNvSpPr>
          <p:nvPr/>
        </p:nvSpPr>
        <p:spPr bwMode="auto">
          <a:xfrm>
            <a:off x="3025775" y="3763963"/>
            <a:ext cx="1527175" cy="612775"/>
          </a:xfrm>
          <a:prstGeom prst="wedgeEllipseCallout">
            <a:avLst>
              <a:gd name="adj1" fmla="val 74773"/>
              <a:gd name="adj2" fmla="val 40093"/>
            </a:avLst>
          </a:prstGeom>
          <a:solidFill>
            <a:srgbClr val="FCD5B5"/>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eaLnBrk="1" fontAlgn="auto" hangingPunct="1">
              <a:spcBef>
                <a:spcPts val="0"/>
              </a:spcBef>
              <a:spcAft>
                <a:spcPts val="0"/>
              </a:spcAft>
              <a:defRPr/>
            </a:pPr>
            <a:r>
              <a:rPr lang="en-US" kern="0" dirty="0">
                <a:latin typeface="Century Gothic" charset="0"/>
                <a:ea typeface="+mn-ea"/>
                <a:cs typeface="+mn-cs"/>
                <a:sym typeface="Arial"/>
              </a:rPr>
              <a:t>Purpose/Why?</a:t>
            </a:r>
          </a:p>
        </p:txBody>
      </p:sp>
    </p:spTree>
    <p:extLst>
      <p:ext uri="{BB962C8B-B14F-4D97-AF65-F5344CB8AC3E}">
        <p14:creationId xmlns:p14="http://schemas.microsoft.com/office/powerpoint/2010/main" val="4284309397"/>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3" descr="picture 2015-02-01 at 10.43.54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7338" y="160338"/>
            <a:ext cx="8229600" cy="628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2" name="Picture 3" descr="picture 2015-09-21 at 11.33.59 AM.png"/>
          <p:cNvPicPr>
            <a:picLocks noChangeAspect="1"/>
          </p:cNvPicPr>
          <p:nvPr/>
        </p:nvPicPr>
        <p:blipFill>
          <a:blip r:embed="rId4">
            <a:extLst>
              <a:ext uri="{28A0092B-C50C-407E-A947-70E740481C1C}">
                <a14:useLocalDpi xmlns:a14="http://schemas.microsoft.com/office/drawing/2010/main" val="0"/>
              </a:ext>
            </a:extLst>
          </a:blip>
          <a:srcRect l="3967" t="5286" r="4182" b="2333"/>
          <a:stretch>
            <a:fillRect/>
          </a:stretch>
        </p:blipFill>
        <p:spPr bwMode="auto">
          <a:xfrm>
            <a:off x="4251325" y="2697163"/>
            <a:ext cx="2801938" cy="207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Callout 1"/>
          <p:cNvSpPr>
            <a:spLocks noChangeArrowheads="1"/>
          </p:cNvSpPr>
          <p:nvPr/>
        </p:nvSpPr>
        <p:spPr bwMode="auto">
          <a:xfrm>
            <a:off x="6364288" y="2216150"/>
            <a:ext cx="2152650" cy="760413"/>
          </a:xfrm>
          <a:prstGeom prst="wedgeEllipseCallout">
            <a:avLst>
              <a:gd name="adj1" fmla="val -38532"/>
              <a:gd name="adj2" fmla="val 58889"/>
            </a:avLst>
          </a:prstGeom>
          <a:solidFill>
            <a:srgbClr val="FCD5B5"/>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eaLnBrk="1" fontAlgn="auto" hangingPunct="1">
              <a:spcBef>
                <a:spcPts val="0"/>
              </a:spcBef>
              <a:spcAft>
                <a:spcPts val="0"/>
              </a:spcAft>
              <a:defRPr/>
            </a:pPr>
            <a:r>
              <a:rPr lang="en-US" kern="0" dirty="0">
                <a:latin typeface="Century Gothic" charset="0"/>
                <a:ea typeface="+mn-ea"/>
                <a:cs typeface="+mn-cs"/>
                <a:sym typeface="Arial"/>
              </a:rPr>
              <a:t>Structure/What?</a:t>
            </a:r>
          </a:p>
        </p:txBody>
      </p:sp>
      <p:sp>
        <p:nvSpPr>
          <p:cNvPr id="11" name="Oval Callout 10"/>
          <p:cNvSpPr>
            <a:spLocks noChangeArrowheads="1"/>
          </p:cNvSpPr>
          <p:nvPr/>
        </p:nvSpPr>
        <p:spPr bwMode="auto">
          <a:xfrm>
            <a:off x="3028950" y="3241675"/>
            <a:ext cx="1577975" cy="757238"/>
          </a:xfrm>
          <a:prstGeom prst="wedgeEllipseCallout">
            <a:avLst>
              <a:gd name="adj1" fmla="val 39120"/>
              <a:gd name="adj2" fmla="val 63995"/>
            </a:avLst>
          </a:prstGeom>
          <a:solidFill>
            <a:srgbClr val="FCD5B5"/>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eaLnBrk="1" fontAlgn="auto" hangingPunct="1">
              <a:spcBef>
                <a:spcPts val="0"/>
              </a:spcBef>
              <a:spcAft>
                <a:spcPts val="0"/>
              </a:spcAft>
              <a:defRPr/>
            </a:pPr>
            <a:r>
              <a:rPr lang="en-US" kern="0" dirty="0">
                <a:latin typeface="Century Gothic" charset="0"/>
                <a:ea typeface="+mn-ea"/>
                <a:cs typeface="+mn-cs"/>
                <a:sym typeface="Arial"/>
              </a:rPr>
              <a:t>Purpose/Why?</a:t>
            </a:r>
          </a:p>
        </p:txBody>
      </p:sp>
      <p:cxnSp>
        <p:nvCxnSpPr>
          <p:cNvPr id="16" name="Straight Connector 15"/>
          <p:cNvCxnSpPr>
            <a:cxnSpLocks noChangeShapeType="1"/>
          </p:cNvCxnSpPr>
          <p:nvPr/>
        </p:nvCxnSpPr>
        <p:spPr bwMode="auto">
          <a:xfrm>
            <a:off x="4486275" y="4184650"/>
            <a:ext cx="1204913" cy="0"/>
          </a:xfrm>
          <a:prstGeom prst="line">
            <a:avLst/>
          </a:prstGeom>
          <a:noFill/>
          <a:ln w="25400">
            <a:solidFill>
              <a:srgbClr val="FF0000"/>
            </a:solidFill>
            <a:round/>
            <a:headEnd/>
            <a:tailEnd/>
          </a:ln>
          <a:effectLst>
            <a:outerShdw blurRad="63500" dist="20000" dir="5400000" rotWithShape="0">
              <a:srgbClr val="000000">
                <a:alpha val="37999"/>
              </a:srgbClr>
            </a:outerShdw>
          </a:effectLst>
          <a:extLst/>
        </p:spPr>
      </p:cxnSp>
      <p:cxnSp>
        <p:nvCxnSpPr>
          <p:cNvPr id="12" name="Straight Connector 11"/>
          <p:cNvCxnSpPr>
            <a:cxnSpLocks noChangeShapeType="1"/>
          </p:cNvCxnSpPr>
          <p:nvPr/>
        </p:nvCxnSpPr>
        <p:spPr bwMode="auto">
          <a:xfrm>
            <a:off x="4491038" y="3248025"/>
            <a:ext cx="1181100" cy="0"/>
          </a:xfrm>
          <a:prstGeom prst="line">
            <a:avLst/>
          </a:prstGeom>
          <a:noFill/>
          <a:ln w="25400">
            <a:solidFill>
              <a:srgbClr val="FF0000"/>
            </a:solidFill>
            <a:round/>
            <a:headEnd/>
            <a:tailEnd/>
          </a:ln>
          <a:effectLst>
            <a:outerShdw blurRad="63500" dist="20000" dir="5400000" rotWithShape="0">
              <a:srgbClr val="000000">
                <a:alpha val="37999"/>
              </a:srgbClr>
            </a:outerShdw>
          </a:effectLst>
          <a:extLst/>
        </p:spPr>
      </p:cxnSp>
    </p:spTree>
    <p:extLst>
      <p:ext uri="{BB962C8B-B14F-4D97-AF65-F5344CB8AC3E}">
        <p14:creationId xmlns:p14="http://schemas.microsoft.com/office/powerpoint/2010/main" val="4177119119"/>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364250" y="769440"/>
            <a:ext cx="6233209" cy="5885729"/>
          </a:xfrm>
          <a:prstGeom prst="ellipse">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762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dirty="0">
              <a:solidFill>
                <a:schemeClr val="tx1"/>
              </a:solidFill>
            </a:endParaRPr>
          </a:p>
        </p:txBody>
      </p:sp>
      <p:sp>
        <p:nvSpPr>
          <p:cNvPr id="3" name="Oval 2"/>
          <p:cNvSpPr/>
          <p:nvPr/>
        </p:nvSpPr>
        <p:spPr>
          <a:xfrm>
            <a:off x="3181295" y="2669034"/>
            <a:ext cx="2599620" cy="2281100"/>
          </a:xfrm>
          <a:prstGeom prst="ellipse">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76200" cmpd="sng"/>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chemeClr val="tx2">
                    <a:lumMod val="60000"/>
                    <a:lumOff val="40000"/>
                  </a:schemeClr>
                </a:solidFill>
              </a:rPr>
              <a:t>What we</a:t>
            </a:r>
          </a:p>
          <a:p>
            <a:pPr algn="ctr"/>
            <a:r>
              <a:rPr lang="en-US" sz="2800" b="1" dirty="0" smtClean="0">
                <a:solidFill>
                  <a:schemeClr val="tx2">
                    <a:lumMod val="60000"/>
                    <a:lumOff val="40000"/>
                  </a:schemeClr>
                </a:solidFill>
              </a:rPr>
              <a:t>want to observe during ELD</a:t>
            </a:r>
            <a:endParaRPr lang="en-US" sz="2800" b="1" dirty="0">
              <a:solidFill>
                <a:schemeClr val="tx2">
                  <a:lumMod val="60000"/>
                  <a:lumOff val="40000"/>
                </a:schemeClr>
              </a:solidFill>
            </a:endParaRPr>
          </a:p>
        </p:txBody>
      </p:sp>
      <p:sp>
        <p:nvSpPr>
          <p:cNvPr id="4" name="Rectangle 3"/>
          <p:cNvSpPr/>
          <p:nvPr/>
        </p:nvSpPr>
        <p:spPr>
          <a:xfrm>
            <a:off x="470719" y="0"/>
            <a:ext cx="7356902" cy="769441"/>
          </a:xfrm>
          <a:prstGeom prst="rect">
            <a:avLst/>
          </a:prstGeom>
        </p:spPr>
        <p:txBody>
          <a:bodyPr wrap="none">
            <a:spAutoFit/>
          </a:bodyPr>
          <a:lstStyle/>
          <a:p>
            <a:pPr algn="ctr"/>
            <a:r>
              <a:rPr lang="en-US" sz="4400" dirty="0" err="1" smtClean="0"/>
              <a:t>answergarden.ch</a:t>
            </a:r>
            <a:r>
              <a:rPr lang="en-US" sz="4400" dirty="0"/>
              <a:t>/view/249068</a:t>
            </a:r>
            <a:endParaRPr lang="en-US" sz="4400" dirty="0"/>
          </a:p>
        </p:txBody>
      </p:sp>
    </p:spTree>
    <p:extLst>
      <p:ext uri="{BB962C8B-B14F-4D97-AF65-F5344CB8AC3E}">
        <p14:creationId xmlns:p14="http://schemas.microsoft.com/office/powerpoint/2010/main" val="227251183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txBox="1">
            <a:spLocks noGrp="1"/>
          </p:cNvSpPr>
          <p:nvPr>
            <p:ph type="title"/>
          </p:nvPr>
        </p:nvSpPr>
        <p:spPr>
          <a:xfrm>
            <a:off x="307975" y="107950"/>
            <a:ext cx="8620125" cy="1336675"/>
          </a:xfrm>
        </p:spPr>
        <p:txBody>
          <a:bodyPr/>
          <a:lstStyle/>
          <a:p>
            <a:pPr eaLnBrk="1" hangingPunct="1"/>
            <a:r>
              <a:rPr lang="en-US" sz="3600" b="1" dirty="0">
                <a:solidFill>
                  <a:srgbClr val="000000"/>
                </a:solidFill>
                <a:latin typeface="Century Gothic" charset="0"/>
                <a:cs typeface="Arial" charset="0"/>
                <a:sym typeface="Calibri" charset="0"/>
              </a:rPr>
              <a:t>Let’s Apply the Standards </a:t>
            </a:r>
            <a:r>
              <a:rPr lang="en-US" sz="3600" b="1" dirty="0" smtClean="0">
                <a:solidFill>
                  <a:srgbClr val="000000"/>
                </a:solidFill>
                <a:latin typeface="Century Gothic" charset="0"/>
                <a:cs typeface="Arial" charset="0"/>
                <a:sym typeface="Calibri" charset="0"/>
              </a:rPr>
              <a:t/>
            </a:r>
            <a:br>
              <a:rPr lang="en-US" sz="3600" b="1" dirty="0" smtClean="0">
                <a:solidFill>
                  <a:srgbClr val="000000"/>
                </a:solidFill>
                <a:latin typeface="Century Gothic" charset="0"/>
                <a:cs typeface="Arial" charset="0"/>
                <a:sym typeface="Calibri" charset="0"/>
              </a:rPr>
            </a:br>
            <a:r>
              <a:rPr lang="en-US" sz="3600" b="1" dirty="0" smtClean="0">
                <a:solidFill>
                  <a:srgbClr val="000000"/>
                </a:solidFill>
                <a:latin typeface="Century Gothic" charset="0"/>
                <a:cs typeface="Arial" charset="0"/>
                <a:sym typeface="Calibri" charset="0"/>
              </a:rPr>
              <a:t>to </a:t>
            </a:r>
            <a:r>
              <a:rPr lang="en-US" sz="3600" b="1" dirty="0">
                <a:solidFill>
                  <a:srgbClr val="000000"/>
                </a:solidFill>
                <a:latin typeface="Century Gothic" charset="0"/>
                <a:cs typeface="Arial" charset="0"/>
                <a:sym typeface="Calibri" charset="0"/>
              </a:rPr>
              <a:t>a Mentor Text</a:t>
            </a:r>
            <a:endParaRPr lang="en-US" sz="3600" b="1" dirty="0">
              <a:solidFill>
                <a:srgbClr val="000000"/>
              </a:solidFill>
              <a:latin typeface="Century Gothic" charset="0"/>
              <a:ea typeface="ＭＳ Ｐゴシック" charset="0"/>
              <a:cs typeface="Arial" charset="0"/>
              <a:sym typeface="Calibri" charset="0"/>
            </a:endParaRPr>
          </a:p>
        </p:txBody>
      </p:sp>
      <p:sp>
        <p:nvSpPr>
          <p:cNvPr id="43010" name="Content Placeholder 2"/>
          <p:cNvSpPr txBox="1">
            <a:spLocks noGrp="1"/>
          </p:cNvSpPr>
          <p:nvPr>
            <p:ph type="body" idx="1"/>
          </p:nvPr>
        </p:nvSpPr>
        <p:spPr>
          <a:xfrm>
            <a:off x="307975" y="1444625"/>
            <a:ext cx="8620125" cy="5021263"/>
          </a:xfrm>
        </p:spPr>
        <p:txBody>
          <a:bodyPr/>
          <a:lstStyle>
            <a:lvl1pPr indent="-139700">
              <a:defRPr sz="1400">
                <a:solidFill>
                  <a:srgbClr val="000000"/>
                </a:solidFill>
                <a:latin typeface="Arial" charset="0"/>
                <a:ea typeface="ＭＳ Ｐゴシック" charset="0"/>
                <a:cs typeface="Arial" charset="0"/>
                <a:sym typeface="Arial" charset="0"/>
              </a:defRPr>
            </a:lvl1pPr>
            <a:lvl2pPr indent="-107950">
              <a:defRPr sz="1400">
                <a:solidFill>
                  <a:srgbClr val="000000"/>
                </a:solidFill>
                <a:latin typeface="Arial" charset="0"/>
                <a:ea typeface="Arial" charset="0"/>
                <a:cs typeface="Arial" charset="0"/>
                <a:sym typeface="Arial" charset="0"/>
              </a:defRPr>
            </a:lvl2pPr>
            <a:lvl3pPr>
              <a:defRPr sz="1400">
                <a:solidFill>
                  <a:srgbClr val="000000"/>
                </a:solidFill>
                <a:latin typeface="Arial" charset="0"/>
                <a:ea typeface="Arial" charset="0"/>
                <a:cs typeface="Arial" charset="0"/>
                <a:sym typeface="Arial" charset="0"/>
              </a:defRPr>
            </a:lvl3pPr>
            <a:lvl4pPr>
              <a:defRPr sz="1400">
                <a:solidFill>
                  <a:srgbClr val="000000"/>
                </a:solidFill>
                <a:latin typeface="Arial" charset="0"/>
                <a:ea typeface="Arial" charset="0"/>
                <a:cs typeface="Arial" charset="0"/>
                <a:sym typeface="Arial" charset="0"/>
              </a:defRPr>
            </a:lvl4pPr>
            <a:lvl5pPr>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spcBef>
                <a:spcPts val="638"/>
              </a:spcBef>
              <a:spcAft>
                <a:spcPct val="0"/>
              </a:spcAft>
              <a:buClr>
                <a:srgbClr val="95B3D7"/>
              </a:buClr>
              <a:buFont typeface="Wingdings 2" charset="0"/>
              <a:buChar char=""/>
            </a:pPr>
            <a:r>
              <a:rPr lang="en-US" sz="2800" dirty="0">
                <a:latin typeface="Century Gothic" charset="0"/>
                <a:sym typeface="Calibri" charset="0"/>
              </a:rPr>
              <a:t>CA ELD Standard for Grade 4</a:t>
            </a:r>
          </a:p>
          <a:p>
            <a:pPr lvl="1" eaLnBrk="1" hangingPunct="1">
              <a:spcBef>
                <a:spcPts val="563"/>
              </a:spcBef>
              <a:spcAft>
                <a:spcPct val="0"/>
              </a:spcAft>
              <a:buClr>
                <a:srgbClr val="376092"/>
              </a:buClr>
              <a:buFont typeface="Wingdings 2" charset="0"/>
              <a:buChar char=""/>
            </a:pPr>
            <a:r>
              <a:rPr lang="en-US" sz="2400" dirty="0">
                <a:latin typeface="Century Gothic" charset="0"/>
                <a:ea typeface="ＭＳ Ｐゴシック" charset="0"/>
                <a:cs typeface="ＭＳ Ｐゴシック" charset="0"/>
                <a:sym typeface="Calibri" charset="0"/>
              </a:rPr>
              <a:t>Part II: Learning About How English Works</a:t>
            </a:r>
          </a:p>
          <a:p>
            <a:pPr lvl="1" eaLnBrk="1" hangingPunct="1">
              <a:spcBef>
                <a:spcPts val="563"/>
              </a:spcBef>
              <a:spcAft>
                <a:spcPct val="0"/>
              </a:spcAft>
              <a:buClr>
                <a:srgbClr val="376092"/>
              </a:buClr>
              <a:buFont typeface="Wingdings 2" charset="0"/>
              <a:buChar char=""/>
            </a:pPr>
            <a:r>
              <a:rPr lang="en-US" sz="2400" dirty="0">
                <a:latin typeface="Century Gothic" charset="0"/>
                <a:ea typeface="ＭＳ Ｐゴシック" charset="0"/>
                <a:cs typeface="ＭＳ Ｐゴシック" charset="0"/>
                <a:sym typeface="Calibri" charset="0"/>
              </a:rPr>
              <a:t>B: Expanding and Enriching Ideas</a:t>
            </a:r>
          </a:p>
          <a:p>
            <a:pPr lvl="1" eaLnBrk="1" hangingPunct="1">
              <a:spcBef>
                <a:spcPts val="563"/>
              </a:spcBef>
              <a:spcAft>
                <a:spcPct val="0"/>
              </a:spcAft>
              <a:buClr>
                <a:srgbClr val="376092"/>
              </a:buClr>
              <a:buFont typeface="Wingdings 2" charset="0"/>
              <a:buChar char=""/>
            </a:pPr>
            <a:r>
              <a:rPr lang="en-US" sz="2600" dirty="0">
                <a:latin typeface="Century Gothic" charset="0"/>
                <a:ea typeface="ＭＳ Ｐゴシック" charset="0"/>
                <a:cs typeface="ＭＳ Ｐゴシック" charset="0"/>
                <a:sym typeface="Calibri" charset="0"/>
              </a:rPr>
              <a:t>4. </a:t>
            </a:r>
            <a:r>
              <a:rPr lang="en-US" sz="2400" dirty="0">
                <a:latin typeface="Century Gothic" charset="0"/>
                <a:ea typeface="ＭＳ Ｐゴシック" charset="0"/>
                <a:cs typeface="ＭＳ Ｐゴシック" charset="0"/>
                <a:sym typeface="Calibri" charset="0"/>
              </a:rPr>
              <a:t>Using nouns and noun phrases </a:t>
            </a:r>
            <a:r>
              <a:rPr lang="en-US" sz="2200" dirty="0">
                <a:latin typeface="Calibri" charset="0"/>
                <a:ea typeface="ＭＳ Ｐゴシック" charset="0"/>
                <a:cs typeface="Calibri" charset="0"/>
                <a:sym typeface="Calibri" charset="0"/>
              </a:rPr>
              <a:t>(Expanding) Expand noun phrases in a variety of ways (e.g. adding adjectives to noun phrases or simple clause embedding) in order to enrich the meaning of sentences and add details about ideas, people, things, etc.) </a:t>
            </a:r>
          </a:p>
          <a:p>
            <a:pPr lvl="1" eaLnBrk="1" hangingPunct="1">
              <a:spcBef>
                <a:spcPts val="563"/>
              </a:spcBef>
              <a:spcAft>
                <a:spcPct val="0"/>
              </a:spcAft>
              <a:buClr>
                <a:srgbClr val="376092"/>
              </a:buClr>
              <a:buFont typeface="Wingdings 2" charset="0"/>
              <a:buChar char=""/>
            </a:pPr>
            <a:endParaRPr lang="en-US" sz="2200" dirty="0">
              <a:latin typeface="Century Gothic" charset="0"/>
              <a:ea typeface="ＭＳ Ｐゴシック" charset="0"/>
              <a:cs typeface="ＭＳ Ｐゴシック" charset="0"/>
              <a:sym typeface="Calibri" charset="0"/>
            </a:endParaRPr>
          </a:p>
          <a:p>
            <a:pPr lvl="1" eaLnBrk="1" hangingPunct="1">
              <a:spcBef>
                <a:spcPts val="563"/>
              </a:spcBef>
              <a:spcAft>
                <a:spcPct val="0"/>
              </a:spcAft>
              <a:buClr>
                <a:srgbClr val="376092"/>
              </a:buClr>
              <a:buFontTx/>
              <a:buNone/>
            </a:pPr>
            <a:r>
              <a:rPr lang="en-US" sz="2600" b="1" dirty="0">
                <a:latin typeface="Century Gothic" charset="0"/>
                <a:ea typeface="ＭＳ Ｐゴシック" charset="0"/>
                <a:cs typeface="ＭＳ Ｐゴシック" charset="0"/>
                <a:sym typeface="Calibri" charset="0"/>
              </a:rPr>
              <a:t>Step 1: </a:t>
            </a:r>
            <a:r>
              <a:rPr lang="en-US" sz="2600" dirty="0">
                <a:latin typeface="Century Gothic" charset="0"/>
                <a:ea typeface="ＭＳ Ｐゴシック" charset="0"/>
                <a:cs typeface="ＭＳ Ｐゴシック" charset="0"/>
                <a:sym typeface="Calibri" charset="0"/>
              </a:rPr>
              <a:t>Turn the standard into a “focus question,” </a:t>
            </a:r>
          </a:p>
          <a:p>
            <a:pPr lvl="1" eaLnBrk="1" hangingPunct="1">
              <a:spcBef>
                <a:spcPts val="563"/>
              </a:spcBef>
              <a:spcAft>
                <a:spcPct val="0"/>
              </a:spcAft>
              <a:buClr>
                <a:srgbClr val="376092"/>
              </a:buClr>
              <a:buFontTx/>
              <a:buNone/>
            </a:pPr>
            <a:r>
              <a:rPr lang="en-US" sz="2600" dirty="0">
                <a:latin typeface="Century Gothic" charset="0"/>
                <a:ea typeface="ＭＳ Ｐゴシック" charset="0"/>
                <a:cs typeface="ＭＳ Ｐゴシック" charset="0"/>
                <a:sym typeface="Calibri" charset="0"/>
              </a:rPr>
              <a:t>e.g., How Do Noun Phrases Add Detail to a Text? </a:t>
            </a:r>
          </a:p>
          <a:p>
            <a:pPr eaLnBrk="1" hangingPunct="1">
              <a:spcBef>
                <a:spcPts val="638"/>
              </a:spcBef>
              <a:spcAft>
                <a:spcPct val="0"/>
              </a:spcAft>
              <a:buClr>
                <a:srgbClr val="95B3D7"/>
              </a:buClr>
              <a:buFont typeface="Wingdings 2" charset="0"/>
              <a:buNone/>
            </a:pPr>
            <a:endParaRPr lang="en-US" sz="3000" dirty="0">
              <a:latin typeface="Century Gothic" charset="0"/>
              <a:sym typeface="Calibri" charset="0"/>
            </a:endParaRPr>
          </a:p>
          <a:p>
            <a:pPr eaLnBrk="1" hangingPunct="1">
              <a:spcBef>
                <a:spcPts val="638"/>
              </a:spcBef>
              <a:spcAft>
                <a:spcPct val="0"/>
              </a:spcAft>
              <a:buClr>
                <a:srgbClr val="95B3D7"/>
              </a:buClr>
              <a:buFont typeface="Wingdings 2" charset="0"/>
              <a:buNone/>
            </a:pPr>
            <a:endParaRPr lang="en-US" sz="3000" dirty="0">
              <a:solidFill>
                <a:srgbClr val="595959"/>
              </a:solidFill>
              <a:latin typeface="Century Gothic" charset="0"/>
              <a:sym typeface="Calibri" charset="0"/>
            </a:endParaRPr>
          </a:p>
        </p:txBody>
      </p:sp>
      <p:sp>
        <p:nvSpPr>
          <p:cNvPr id="4" name="Oval Callout 3"/>
          <p:cNvSpPr>
            <a:spLocks noChangeArrowheads="1"/>
          </p:cNvSpPr>
          <p:nvPr/>
        </p:nvSpPr>
        <p:spPr bwMode="auto">
          <a:xfrm>
            <a:off x="3608063" y="6097588"/>
            <a:ext cx="1935487" cy="760412"/>
          </a:xfrm>
          <a:prstGeom prst="wedgeEllipseCallout">
            <a:avLst>
              <a:gd name="adj1" fmla="val -51196"/>
              <a:gd name="adj2" fmla="val -64194"/>
            </a:avLst>
          </a:prstGeom>
          <a:solidFill>
            <a:srgbClr val="FCD5B5"/>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eaLnBrk="1" fontAlgn="auto" hangingPunct="1">
              <a:spcBef>
                <a:spcPts val="0"/>
              </a:spcBef>
              <a:spcAft>
                <a:spcPts val="0"/>
              </a:spcAft>
              <a:defRPr/>
            </a:pPr>
            <a:r>
              <a:rPr lang="en-US" kern="0" dirty="0">
                <a:latin typeface="Century Gothic" charset="0"/>
                <a:ea typeface="+mn-ea"/>
                <a:cs typeface="+mn-cs"/>
                <a:sym typeface="Arial"/>
              </a:rPr>
              <a:t>Structure/What?</a:t>
            </a:r>
          </a:p>
        </p:txBody>
      </p:sp>
      <p:sp>
        <p:nvSpPr>
          <p:cNvPr id="5" name="Oval Callout 4"/>
          <p:cNvSpPr>
            <a:spLocks noChangeArrowheads="1"/>
          </p:cNvSpPr>
          <p:nvPr/>
        </p:nvSpPr>
        <p:spPr bwMode="auto">
          <a:xfrm>
            <a:off x="6308725" y="6087269"/>
            <a:ext cx="1577975" cy="757237"/>
          </a:xfrm>
          <a:prstGeom prst="wedgeEllipseCallout">
            <a:avLst>
              <a:gd name="adj1" fmla="val -64513"/>
              <a:gd name="adj2" fmla="val -58246"/>
            </a:avLst>
          </a:prstGeom>
          <a:solidFill>
            <a:srgbClr val="FCD5B5"/>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eaLnBrk="1" fontAlgn="auto" hangingPunct="1">
              <a:spcBef>
                <a:spcPts val="0"/>
              </a:spcBef>
              <a:spcAft>
                <a:spcPts val="0"/>
              </a:spcAft>
              <a:defRPr/>
            </a:pPr>
            <a:r>
              <a:rPr lang="en-US" kern="0" dirty="0">
                <a:latin typeface="Century Gothic" charset="0"/>
                <a:ea typeface="+mn-ea"/>
                <a:cs typeface="+mn-cs"/>
                <a:sym typeface="Arial"/>
              </a:rPr>
              <a:t>Purpose/Why?</a:t>
            </a:r>
          </a:p>
        </p:txBody>
      </p:sp>
      <p:cxnSp>
        <p:nvCxnSpPr>
          <p:cNvPr id="6" name="Straight Connector 5"/>
          <p:cNvCxnSpPr>
            <a:cxnSpLocks noChangeShapeType="1"/>
          </p:cNvCxnSpPr>
          <p:nvPr/>
        </p:nvCxnSpPr>
        <p:spPr bwMode="auto">
          <a:xfrm>
            <a:off x="3163888" y="6016625"/>
            <a:ext cx="2154237" cy="0"/>
          </a:xfrm>
          <a:prstGeom prst="line">
            <a:avLst/>
          </a:prstGeom>
          <a:noFill/>
          <a:ln w="25400">
            <a:solidFill>
              <a:srgbClr val="FF0000"/>
            </a:solidFill>
            <a:round/>
            <a:headEnd/>
            <a:tailEnd/>
          </a:ln>
          <a:effectLst>
            <a:outerShdw blurRad="63500" dist="20000" dir="5400000" rotWithShape="0">
              <a:srgbClr val="000000">
                <a:alpha val="37999"/>
              </a:srgbClr>
            </a:outerShdw>
          </a:effectLst>
          <a:extLst/>
        </p:spPr>
      </p:cxnSp>
      <p:cxnSp>
        <p:nvCxnSpPr>
          <p:cNvPr id="8" name="Straight Connector 7"/>
          <p:cNvCxnSpPr>
            <a:cxnSpLocks noChangeShapeType="1"/>
          </p:cNvCxnSpPr>
          <p:nvPr/>
        </p:nvCxnSpPr>
        <p:spPr bwMode="auto">
          <a:xfrm>
            <a:off x="5543550" y="6016625"/>
            <a:ext cx="1554163" cy="0"/>
          </a:xfrm>
          <a:prstGeom prst="line">
            <a:avLst/>
          </a:prstGeom>
          <a:noFill/>
          <a:ln w="25400">
            <a:solidFill>
              <a:srgbClr val="FF0000"/>
            </a:solidFill>
            <a:round/>
            <a:headEnd/>
            <a:tailEnd/>
          </a:ln>
          <a:effectLst>
            <a:outerShdw blurRad="63500" dist="20000" dir="5400000" rotWithShape="0">
              <a:srgbClr val="000000">
                <a:alpha val="37999"/>
              </a:srgbClr>
            </a:outerShdw>
          </a:effectLst>
          <a:extLst/>
        </p:spPr>
      </p:cxnSp>
    </p:spTree>
    <p:extLst>
      <p:ext uri="{BB962C8B-B14F-4D97-AF65-F5344CB8AC3E}">
        <p14:creationId xmlns:p14="http://schemas.microsoft.com/office/powerpoint/2010/main" val="3919414824"/>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457200" y="385763"/>
            <a:ext cx="8229600" cy="1143000"/>
          </a:xfrm>
        </p:spPr>
        <p:txBody>
          <a:bodyPr>
            <a:noAutofit/>
          </a:bodyPr>
          <a:lstStyle/>
          <a:p>
            <a:pPr algn="l" eaLnBrk="1" hangingPunct="1"/>
            <a:r>
              <a:rPr lang="en-US" sz="3200" b="1" dirty="0" smtClean="0">
                <a:solidFill>
                  <a:srgbClr val="0000FF"/>
                </a:solidFill>
                <a:latin typeface="Century Gothic" charset="0"/>
                <a:cs typeface="Century Gothic" charset="0"/>
              </a:rPr>
              <a:t>D</a:t>
            </a:r>
            <a:r>
              <a:rPr lang="en-US" sz="3200" b="1" dirty="0" smtClean="0">
                <a:solidFill>
                  <a:srgbClr val="0000FF"/>
                </a:solidFill>
                <a:latin typeface="Century Gothic" charset="0"/>
                <a:cs typeface="Century Gothic" charset="0"/>
              </a:rPr>
              <a:t>ay 1 Lesson</a:t>
            </a:r>
            <a:r>
              <a:rPr lang="en-US" sz="3200" b="1" dirty="0" smtClean="0">
                <a:latin typeface="Century Gothic" charset="0"/>
                <a:cs typeface="Century Gothic" charset="0"/>
              </a:rPr>
              <a:t/>
            </a:r>
            <a:br>
              <a:rPr lang="en-US" sz="3200" b="1" dirty="0" smtClean="0">
                <a:latin typeface="Century Gothic" charset="0"/>
                <a:cs typeface="Century Gothic" charset="0"/>
              </a:rPr>
            </a:br>
            <a:r>
              <a:rPr lang="en-US" sz="3200" b="1" dirty="0" smtClean="0">
                <a:latin typeface="Century Gothic" charset="0"/>
                <a:cs typeface="Century Gothic" charset="0"/>
              </a:rPr>
              <a:t/>
            </a:r>
            <a:br>
              <a:rPr lang="en-US" sz="3200" b="1" dirty="0" smtClean="0">
                <a:latin typeface="Century Gothic" charset="0"/>
                <a:cs typeface="Century Gothic" charset="0"/>
              </a:rPr>
            </a:br>
            <a:r>
              <a:rPr lang="en-US" sz="3200" b="1" dirty="0" smtClean="0">
                <a:latin typeface="Century Gothic" charset="0"/>
                <a:cs typeface="Century Gothic" charset="0"/>
              </a:rPr>
              <a:t>                      A </a:t>
            </a:r>
            <a:r>
              <a:rPr lang="en-US" sz="3200" b="1" dirty="0">
                <a:latin typeface="Century Gothic" charset="0"/>
                <a:cs typeface="Century Gothic" charset="0"/>
              </a:rPr>
              <a:t>Drop of Water</a:t>
            </a:r>
            <a:endParaRPr lang="en-US" sz="3200" b="1" u="sng" dirty="0">
              <a:latin typeface="Century Gothic" charset="0"/>
              <a:cs typeface="Century Gothic" charset="0"/>
            </a:endParaRPr>
          </a:p>
        </p:txBody>
      </p:sp>
      <p:sp>
        <p:nvSpPr>
          <p:cNvPr id="21506" name="Content Placeholder 4"/>
          <p:cNvSpPr>
            <a:spLocks noGrp="1"/>
          </p:cNvSpPr>
          <p:nvPr>
            <p:ph idx="1"/>
          </p:nvPr>
        </p:nvSpPr>
        <p:spPr>
          <a:xfrm>
            <a:off x="457200" y="1736725"/>
            <a:ext cx="8229600" cy="4525963"/>
          </a:xfrm>
        </p:spPr>
        <p:txBody>
          <a:bodyPr/>
          <a:lstStyle/>
          <a:p>
            <a:pPr marL="0" indent="0" eaLnBrk="1" hangingPunct="1">
              <a:buFont typeface="Arial" charset="0"/>
              <a:buNone/>
            </a:pPr>
            <a:r>
              <a:rPr lang="en-US" sz="800" b="1" dirty="0">
                <a:latin typeface="Calibri" charset="0"/>
              </a:rPr>
              <a:t>	    </a:t>
            </a:r>
            <a:r>
              <a:rPr lang="en-US" sz="800" dirty="0">
                <a:latin typeface="Calibri" charset="0"/>
              </a:rPr>
              <a:t>                 </a:t>
            </a:r>
          </a:p>
          <a:p>
            <a:pPr marL="0" indent="0" algn="just" eaLnBrk="1" hangingPunct="1">
              <a:buFont typeface="Arial" charset="0"/>
              <a:buNone/>
            </a:pPr>
            <a:r>
              <a:rPr lang="en-US" sz="2400" dirty="0">
                <a:latin typeface="Century Gothic" charset="0"/>
                <a:cs typeface="Century Gothic" charset="0"/>
              </a:rPr>
              <a:t>There are few objects you can make that have both the dazzling beauty and delicate precision of a soap bubble.  Shown here at actual size, this bubble is a nearly perfect sphere.  Its shimmering liquid skin is five hundred times thinner than a human hair.  </a:t>
            </a:r>
          </a:p>
          <a:p>
            <a:pPr marL="0" indent="0" algn="just" eaLnBrk="1" hangingPunct="1">
              <a:buFont typeface="Arial" charset="0"/>
              <a:buNone/>
            </a:pPr>
            <a:r>
              <a:rPr lang="en-US" sz="2400" dirty="0">
                <a:latin typeface="Century Gothic" charset="0"/>
                <a:cs typeface="Century Gothic" charset="0"/>
              </a:rPr>
              <a:t>Bubbles made of plain water break almost as quickly as they form.  That’s because surface tension is so strong the bubbles collapse.  Adding soap to water weakens water’s surface tension.  This allows a film of soapy water to stretch and stretch without breaking. </a:t>
            </a:r>
          </a:p>
          <a:p>
            <a:pPr marL="0" indent="0" eaLnBrk="1" hangingPunct="1">
              <a:lnSpc>
                <a:spcPct val="80000"/>
              </a:lnSpc>
            </a:pPr>
            <a:endParaRPr lang="en-US" sz="600" dirty="0">
              <a:latin typeface="Century Gothic" charset="0"/>
              <a:cs typeface="Century Gothic" charset="0"/>
            </a:endParaRPr>
          </a:p>
        </p:txBody>
      </p:sp>
      <p:sp>
        <p:nvSpPr>
          <p:cNvPr id="2" name="TextBox 1"/>
          <p:cNvSpPr txBox="1"/>
          <p:nvPr/>
        </p:nvSpPr>
        <p:spPr>
          <a:xfrm>
            <a:off x="3487942" y="5990679"/>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00732735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4"/>
          <p:cNvSpPr>
            <a:spLocks noGrp="1"/>
          </p:cNvSpPr>
          <p:nvPr>
            <p:ph idx="1"/>
          </p:nvPr>
        </p:nvSpPr>
        <p:spPr>
          <a:xfrm>
            <a:off x="457200" y="1736725"/>
            <a:ext cx="8229600" cy="4525963"/>
          </a:xfrm>
        </p:spPr>
        <p:txBody>
          <a:bodyPr/>
          <a:lstStyle/>
          <a:p>
            <a:pPr marL="0" indent="0" eaLnBrk="1" hangingPunct="1">
              <a:buFont typeface="Arial" charset="0"/>
              <a:buNone/>
            </a:pPr>
            <a:r>
              <a:rPr lang="en-US" sz="800" b="1" dirty="0">
                <a:latin typeface="Calibri" charset="0"/>
              </a:rPr>
              <a:t>	                    </a:t>
            </a:r>
            <a:r>
              <a:rPr lang="en-US" sz="800" dirty="0">
                <a:latin typeface="Calibri" charset="0"/>
              </a:rPr>
              <a:t> </a:t>
            </a:r>
          </a:p>
          <a:p>
            <a:pPr marL="0" indent="0" algn="just" eaLnBrk="1" hangingPunct="1">
              <a:buFont typeface="Arial" charset="0"/>
              <a:buNone/>
            </a:pPr>
            <a:r>
              <a:rPr lang="en-US" sz="2400" dirty="0">
                <a:latin typeface="Century Gothic" charset="0"/>
                <a:cs typeface="Century Gothic" charset="0"/>
              </a:rPr>
              <a:t>There are </a:t>
            </a:r>
            <a:r>
              <a:rPr lang="en-US" sz="2400" b="1" dirty="0">
                <a:latin typeface="Century Gothic" charset="0"/>
                <a:cs typeface="Century Gothic" charset="0"/>
              </a:rPr>
              <a:t>few</a:t>
            </a:r>
            <a:r>
              <a:rPr lang="en-US" sz="2400" dirty="0">
                <a:latin typeface="Century Gothic" charset="0"/>
                <a:cs typeface="Century Gothic" charset="0"/>
              </a:rPr>
              <a:t> </a:t>
            </a:r>
            <a:r>
              <a:rPr lang="en-US" sz="2400" b="1" dirty="0">
                <a:latin typeface="Century Gothic" charset="0"/>
                <a:cs typeface="Century Gothic" charset="0"/>
              </a:rPr>
              <a:t>objects</a:t>
            </a:r>
            <a:r>
              <a:rPr lang="en-US" sz="2400" dirty="0">
                <a:latin typeface="Century Gothic" charset="0"/>
                <a:cs typeface="Century Gothic" charset="0"/>
              </a:rPr>
              <a:t> you can make that have both the </a:t>
            </a:r>
            <a:r>
              <a:rPr lang="en-US" sz="2400" b="1" dirty="0">
                <a:latin typeface="Century Gothic" charset="0"/>
                <a:cs typeface="Century Gothic" charset="0"/>
              </a:rPr>
              <a:t>dazzling</a:t>
            </a:r>
            <a:r>
              <a:rPr lang="en-US" sz="2400" dirty="0">
                <a:latin typeface="Century Gothic" charset="0"/>
                <a:cs typeface="Century Gothic" charset="0"/>
              </a:rPr>
              <a:t> </a:t>
            </a:r>
            <a:r>
              <a:rPr lang="en-US" sz="2400" b="1" dirty="0">
                <a:latin typeface="Century Gothic" charset="0"/>
                <a:cs typeface="Century Gothic" charset="0"/>
              </a:rPr>
              <a:t>beauty</a:t>
            </a:r>
            <a:r>
              <a:rPr lang="en-US" sz="2400" dirty="0">
                <a:latin typeface="Century Gothic" charset="0"/>
                <a:cs typeface="Century Gothic" charset="0"/>
              </a:rPr>
              <a:t> and </a:t>
            </a:r>
            <a:r>
              <a:rPr lang="en-US" sz="2400" b="1" dirty="0">
                <a:latin typeface="Century Gothic" charset="0"/>
                <a:cs typeface="Century Gothic" charset="0"/>
              </a:rPr>
              <a:t>delicate precision </a:t>
            </a:r>
            <a:r>
              <a:rPr lang="en-US" sz="2400" dirty="0">
                <a:latin typeface="Century Gothic" charset="0"/>
                <a:cs typeface="Century Gothic" charset="0"/>
              </a:rPr>
              <a:t>of a </a:t>
            </a:r>
            <a:r>
              <a:rPr lang="en-US" sz="2400" b="1" dirty="0">
                <a:latin typeface="Century Gothic" charset="0"/>
                <a:cs typeface="Century Gothic" charset="0"/>
              </a:rPr>
              <a:t>soap bubble</a:t>
            </a:r>
            <a:r>
              <a:rPr lang="en-US" sz="2400" dirty="0">
                <a:latin typeface="Century Gothic" charset="0"/>
                <a:cs typeface="Century Gothic" charset="0"/>
              </a:rPr>
              <a:t>.  Shown here at </a:t>
            </a:r>
            <a:r>
              <a:rPr lang="en-US" sz="2400" b="1" dirty="0">
                <a:latin typeface="Century Gothic" charset="0"/>
                <a:cs typeface="Century Gothic" charset="0"/>
              </a:rPr>
              <a:t>actual size</a:t>
            </a:r>
            <a:r>
              <a:rPr lang="en-US" sz="2400" dirty="0">
                <a:latin typeface="Century Gothic" charset="0"/>
                <a:cs typeface="Century Gothic" charset="0"/>
              </a:rPr>
              <a:t>, this bubble is a </a:t>
            </a:r>
            <a:r>
              <a:rPr lang="en-US" sz="2400" b="1" dirty="0">
                <a:latin typeface="Century Gothic" charset="0"/>
                <a:cs typeface="Century Gothic" charset="0"/>
              </a:rPr>
              <a:t>nearly perfect sphere</a:t>
            </a:r>
            <a:r>
              <a:rPr lang="en-US" sz="2400" dirty="0">
                <a:latin typeface="Century Gothic" charset="0"/>
                <a:cs typeface="Century Gothic" charset="0"/>
              </a:rPr>
              <a:t>.  Its </a:t>
            </a:r>
            <a:r>
              <a:rPr lang="en-US" sz="2400" b="1" dirty="0">
                <a:latin typeface="Century Gothic" charset="0"/>
                <a:cs typeface="Century Gothic" charset="0"/>
              </a:rPr>
              <a:t>shimmering liquid skin </a:t>
            </a:r>
            <a:r>
              <a:rPr lang="en-US" sz="2400" dirty="0">
                <a:latin typeface="Century Gothic" charset="0"/>
                <a:cs typeface="Century Gothic" charset="0"/>
              </a:rPr>
              <a:t>is five hundred times thinner than a human hair.  </a:t>
            </a:r>
          </a:p>
          <a:p>
            <a:pPr marL="0" indent="0" algn="just" eaLnBrk="1" hangingPunct="1">
              <a:buFont typeface="Arial" charset="0"/>
              <a:buNone/>
            </a:pPr>
            <a:r>
              <a:rPr lang="en-US" sz="2400" dirty="0">
                <a:latin typeface="Century Gothic" charset="0"/>
                <a:cs typeface="Century Gothic" charset="0"/>
              </a:rPr>
              <a:t>Bubbles made of </a:t>
            </a:r>
            <a:r>
              <a:rPr lang="en-US" sz="2400" b="1" dirty="0">
                <a:latin typeface="Century Gothic" charset="0"/>
                <a:cs typeface="Century Gothic" charset="0"/>
              </a:rPr>
              <a:t>plain water </a:t>
            </a:r>
            <a:r>
              <a:rPr lang="en-US" sz="2400" dirty="0">
                <a:latin typeface="Century Gothic" charset="0"/>
                <a:cs typeface="Century Gothic" charset="0"/>
              </a:rPr>
              <a:t>break almost as quickly as they form.  That’s because </a:t>
            </a:r>
            <a:r>
              <a:rPr lang="en-US" sz="2400" b="1" dirty="0">
                <a:latin typeface="Century Gothic" charset="0"/>
                <a:cs typeface="Century Gothic" charset="0"/>
              </a:rPr>
              <a:t>surface tension </a:t>
            </a:r>
            <a:r>
              <a:rPr lang="en-US" sz="2400" dirty="0">
                <a:latin typeface="Century Gothic" charset="0"/>
                <a:cs typeface="Century Gothic" charset="0"/>
              </a:rPr>
              <a:t>is so strong the bubbles collapse.  Adding soap to water weakens </a:t>
            </a:r>
            <a:r>
              <a:rPr lang="en-US" sz="2400" b="1" dirty="0">
                <a:latin typeface="Century Gothic" charset="0"/>
                <a:cs typeface="Century Gothic" charset="0"/>
              </a:rPr>
              <a:t>water’s surface tension</a:t>
            </a:r>
            <a:r>
              <a:rPr lang="en-US" sz="2400" dirty="0">
                <a:latin typeface="Century Gothic" charset="0"/>
                <a:cs typeface="Century Gothic" charset="0"/>
              </a:rPr>
              <a:t>.  This allows </a:t>
            </a:r>
            <a:r>
              <a:rPr lang="en-US" sz="2400" b="1" dirty="0">
                <a:latin typeface="Century Gothic" charset="0"/>
                <a:cs typeface="Century Gothic" charset="0"/>
              </a:rPr>
              <a:t>a film of soapy water </a:t>
            </a:r>
            <a:r>
              <a:rPr lang="en-US" sz="2400" dirty="0">
                <a:latin typeface="Century Gothic" charset="0"/>
                <a:cs typeface="Century Gothic" charset="0"/>
              </a:rPr>
              <a:t>to stretch and stretch without breaking. </a:t>
            </a:r>
          </a:p>
          <a:p>
            <a:pPr marL="0" indent="0" eaLnBrk="1" hangingPunct="1">
              <a:lnSpc>
                <a:spcPct val="80000"/>
              </a:lnSpc>
            </a:pPr>
            <a:endParaRPr lang="en-US" sz="600" dirty="0">
              <a:latin typeface="Century Gothic" charset="0"/>
              <a:cs typeface="Century Gothic" charset="0"/>
            </a:endParaRPr>
          </a:p>
        </p:txBody>
      </p:sp>
      <p:sp>
        <p:nvSpPr>
          <p:cNvPr id="5" name="Title 1"/>
          <p:cNvSpPr txBox="1">
            <a:spLocks/>
          </p:cNvSpPr>
          <p:nvPr/>
        </p:nvSpPr>
        <p:spPr>
          <a:xfrm>
            <a:off x="457200" y="358459"/>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srgbClr val="0000FF"/>
                </a:solidFill>
                <a:latin typeface="Century Gothic" charset="0"/>
                <a:cs typeface="Century Gothic" charset="0"/>
              </a:rPr>
              <a:t>Day 2 Lesson</a:t>
            </a:r>
            <a:r>
              <a:rPr lang="en-US" sz="3200" b="1" dirty="0" smtClean="0">
                <a:latin typeface="Century Gothic" charset="0"/>
                <a:cs typeface="Century Gothic" charset="0"/>
              </a:rPr>
              <a:t/>
            </a:r>
            <a:br>
              <a:rPr lang="en-US" sz="3200" b="1" dirty="0" smtClean="0">
                <a:latin typeface="Century Gothic" charset="0"/>
                <a:cs typeface="Century Gothic" charset="0"/>
              </a:rPr>
            </a:br>
            <a:r>
              <a:rPr lang="en-US" sz="3200" b="1" dirty="0" smtClean="0">
                <a:latin typeface="Century Gothic" charset="0"/>
                <a:cs typeface="Century Gothic" charset="0"/>
              </a:rPr>
              <a:t/>
            </a:r>
            <a:br>
              <a:rPr lang="en-US" sz="3200" b="1" dirty="0" smtClean="0">
                <a:latin typeface="Century Gothic" charset="0"/>
                <a:cs typeface="Century Gothic" charset="0"/>
              </a:rPr>
            </a:br>
            <a:r>
              <a:rPr lang="en-US" sz="3200" b="1" dirty="0" smtClean="0">
                <a:latin typeface="Century Gothic" charset="0"/>
                <a:cs typeface="Century Gothic" charset="0"/>
              </a:rPr>
              <a:t>                      A Drop of Water</a:t>
            </a:r>
            <a:endParaRPr lang="en-US" sz="3200" b="1" u="sng" dirty="0">
              <a:latin typeface="Century Gothic" charset="0"/>
              <a:cs typeface="Century Gothic" charset="0"/>
            </a:endParaRPr>
          </a:p>
        </p:txBody>
      </p:sp>
    </p:spTree>
    <p:extLst>
      <p:ext uri="{BB962C8B-B14F-4D97-AF65-F5344CB8AC3E}">
        <p14:creationId xmlns:p14="http://schemas.microsoft.com/office/powerpoint/2010/main" val="338930679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txBox="1">
            <a:spLocks noGrp="1"/>
          </p:cNvSpPr>
          <p:nvPr>
            <p:ph type="title"/>
          </p:nvPr>
        </p:nvSpPr>
        <p:spPr>
          <a:xfrm>
            <a:off x="-354013" y="-114300"/>
            <a:ext cx="9964738" cy="1336675"/>
          </a:xfrm>
        </p:spPr>
        <p:txBody>
          <a:bodyPr/>
          <a:lstStyle/>
          <a:p>
            <a:pPr eaLnBrk="1" hangingPunct="1">
              <a:spcBef>
                <a:spcPct val="0"/>
              </a:spcBef>
              <a:spcAft>
                <a:spcPct val="0"/>
              </a:spcAft>
            </a:pPr>
            <a:r>
              <a:rPr lang="en-US" sz="3600" b="1" dirty="0">
                <a:solidFill>
                  <a:srgbClr val="000000"/>
                </a:solidFill>
                <a:latin typeface="Century Gothic" charset="0"/>
                <a:ea typeface="ＭＳ Ｐゴシック" charset="0"/>
                <a:cs typeface="Arial" charset="0"/>
                <a:sym typeface="Calibri" charset="0"/>
              </a:rPr>
              <a:t>Questioning Protocol for </a:t>
            </a:r>
            <a:r>
              <a:rPr lang="en-US" sz="3600" b="1" dirty="0">
                <a:solidFill>
                  <a:srgbClr val="0000FF"/>
                </a:solidFill>
                <a:latin typeface="Century Gothic" charset="0"/>
                <a:ea typeface="ＭＳ Ｐゴシック" charset="0"/>
                <a:cs typeface="Arial" charset="0"/>
                <a:sym typeface="Calibri" charset="0"/>
              </a:rPr>
              <a:t>Day 2</a:t>
            </a:r>
            <a:r>
              <a:rPr lang="en-US" sz="3600" b="1" dirty="0">
                <a:solidFill>
                  <a:srgbClr val="000000"/>
                </a:solidFill>
                <a:latin typeface="Century Gothic" charset="0"/>
                <a:ea typeface="ＭＳ Ｐゴシック" charset="0"/>
                <a:cs typeface="Arial" charset="0"/>
                <a:sym typeface="Calibri" charset="0"/>
              </a:rPr>
              <a:t>: Step 2</a:t>
            </a:r>
          </a:p>
        </p:txBody>
      </p:sp>
      <p:sp>
        <p:nvSpPr>
          <p:cNvPr id="3" name="Content Placeholder 2"/>
          <p:cNvSpPr txBox="1">
            <a:spLocks noGrp="1"/>
          </p:cNvSpPr>
          <p:nvPr>
            <p:ph type="body" idx="1"/>
          </p:nvPr>
        </p:nvSpPr>
        <p:spPr>
          <a:xfrm>
            <a:off x="0" y="879475"/>
            <a:ext cx="8210550" cy="5818188"/>
          </a:xfrm>
        </p:spPr>
        <p:txBody>
          <a:bodyPr/>
          <a:lstStyle>
            <a:lvl1pPr>
              <a:defRPr sz="1400">
                <a:solidFill>
                  <a:srgbClr val="000000"/>
                </a:solidFill>
                <a:latin typeface="Arial" charset="0"/>
                <a:ea typeface="ＭＳ Ｐゴシック" charset="0"/>
                <a:cs typeface="Arial" charset="0"/>
                <a:sym typeface="Arial" charset="0"/>
              </a:defRPr>
            </a:lvl1pPr>
            <a:lvl2pPr indent="-107950">
              <a:defRPr sz="1400">
                <a:solidFill>
                  <a:srgbClr val="000000"/>
                </a:solidFill>
                <a:latin typeface="Arial" charset="0"/>
                <a:ea typeface="Arial" charset="0"/>
                <a:cs typeface="Arial" charset="0"/>
                <a:sym typeface="Arial" charset="0"/>
              </a:defRPr>
            </a:lvl2pPr>
            <a:lvl3pPr>
              <a:defRPr sz="1400">
                <a:solidFill>
                  <a:srgbClr val="000000"/>
                </a:solidFill>
                <a:latin typeface="Arial" charset="0"/>
                <a:ea typeface="Arial" charset="0"/>
                <a:cs typeface="Arial" charset="0"/>
                <a:sym typeface="Arial" charset="0"/>
              </a:defRPr>
            </a:lvl3pPr>
            <a:lvl4pPr>
              <a:defRPr sz="1400">
                <a:solidFill>
                  <a:srgbClr val="000000"/>
                </a:solidFill>
                <a:latin typeface="Arial" charset="0"/>
                <a:ea typeface="Arial" charset="0"/>
                <a:cs typeface="Arial" charset="0"/>
                <a:sym typeface="Arial" charset="0"/>
              </a:defRPr>
            </a:lvl4pPr>
            <a:lvl5pPr>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marL="0" indent="0" eaLnBrk="1" hangingPunct="1">
              <a:lnSpc>
                <a:spcPct val="80000"/>
              </a:lnSpc>
              <a:spcBef>
                <a:spcPts val="638"/>
              </a:spcBef>
              <a:spcAft>
                <a:spcPct val="0"/>
              </a:spcAft>
              <a:buClr>
                <a:srgbClr val="95B3D7"/>
              </a:buClr>
              <a:buFont typeface="Wingdings 2" charset="0"/>
              <a:buNone/>
            </a:pPr>
            <a:r>
              <a:rPr lang="en-US" sz="2100">
                <a:latin typeface="Century Gothic" charset="0"/>
                <a:sym typeface="Calibri" charset="0"/>
              </a:rPr>
              <a:t>Create text analysis guiding questions:</a:t>
            </a:r>
            <a:br>
              <a:rPr lang="en-US" sz="2100">
                <a:latin typeface="Century Gothic" charset="0"/>
                <a:sym typeface="Calibri" charset="0"/>
              </a:rPr>
            </a:br>
            <a:endParaRPr lang="en-US" sz="2100">
              <a:latin typeface="Century Gothic" charset="0"/>
              <a:sym typeface="Calibri" charset="0"/>
            </a:endParaRPr>
          </a:p>
          <a:p>
            <a:pPr marL="0" indent="0" eaLnBrk="1" hangingPunct="1">
              <a:lnSpc>
                <a:spcPct val="80000"/>
              </a:lnSpc>
              <a:spcBef>
                <a:spcPts val="638"/>
              </a:spcBef>
              <a:spcAft>
                <a:spcPct val="0"/>
              </a:spcAft>
              <a:buClr>
                <a:srgbClr val="000000"/>
              </a:buClr>
              <a:buFontTx/>
              <a:buChar char="•"/>
            </a:pPr>
            <a:r>
              <a:rPr lang="en-US" sz="2200" b="1">
                <a:latin typeface="Century Gothic" charset="0"/>
                <a:sym typeface="Calibri" charset="0"/>
              </a:rPr>
              <a:t>Guiding Question #1: </a:t>
            </a:r>
            <a:r>
              <a:rPr lang="en-US" sz="2200">
                <a:latin typeface="Century Gothic" charset="0"/>
                <a:sym typeface="Calibri" charset="0"/>
              </a:rPr>
              <a:t>Read sentence #1. Look at the noun phrases in bold.</a:t>
            </a:r>
          </a:p>
          <a:p>
            <a:pPr lvl="1" eaLnBrk="1" hangingPunct="1">
              <a:lnSpc>
                <a:spcPct val="80000"/>
              </a:lnSpc>
              <a:spcBef>
                <a:spcPts val="563"/>
              </a:spcBef>
              <a:spcAft>
                <a:spcPct val="0"/>
              </a:spcAft>
              <a:buClr>
                <a:srgbClr val="000000"/>
              </a:buClr>
              <a:buFont typeface="Arial" charset="0"/>
              <a:buChar char="•"/>
            </a:pPr>
            <a:r>
              <a:rPr lang="en-US" sz="1800">
                <a:latin typeface="Century Gothic" charset="0"/>
                <a:sym typeface="Calibri" charset="0"/>
              </a:rPr>
              <a:t>What words were added to the nouns? </a:t>
            </a:r>
          </a:p>
          <a:p>
            <a:pPr lvl="1" eaLnBrk="1" hangingPunct="1">
              <a:lnSpc>
                <a:spcPct val="80000"/>
              </a:lnSpc>
              <a:spcBef>
                <a:spcPts val="563"/>
              </a:spcBef>
              <a:spcAft>
                <a:spcPct val="0"/>
              </a:spcAft>
              <a:buClr>
                <a:srgbClr val="000000"/>
              </a:buClr>
              <a:buFont typeface="Arial" charset="0"/>
              <a:buChar char="•"/>
            </a:pPr>
            <a:r>
              <a:rPr lang="en-US" sz="1900">
                <a:latin typeface="Century Gothic" charset="0"/>
                <a:sym typeface="Calibri" charset="0"/>
              </a:rPr>
              <a:t>What details do they add to the nouns?</a:t>
            </a:r>
          </a:p>
          <a:p>
            <a:pPr marL="0" indent="0" eaLnBrk="1" hangingPunct="1">
              <a:lnSpc>
                <a:spcPct val="80000"/>
              </a:lnSpc>
              <a:spcBef>
                <a:spcPts val="638"/>
              </a:spcBef>
              <a:spcAft>
                <a:spcPct val="0"/>
              </a:spcAft>
              <a:buClr>
                <a:srgbClr val="000000"/>
              </a:buClr>
              <a:buFontTx/>
              <a:buChar char="•"/>
            </a:pPr>
            <a:r>
              <a:rPr lang="en-US" sz="2200" b="1">
                <a:latin typeface="Century Gothic" charset="0"/>
                <a:sym typeface="Calibri" charset="0"/>
              </a:rPr>
              <a:t>Guiding Question #2: </a:t>
            </a:r>
            <a:r>
              <a:rPr lang="en-US" sz="2200">
                <a:latin typeface="Century Gothic" charset="0"/>
                <a:sym typeface="Calibri" charset="0"/>
              </a:rPr>
              <a:t>Read sentence #2. </a:t>
            </a:r>
            <a:r>
              <a:rPr lang="en-US" sz="1900">
                <a:latin typeface="Century Gothic" charset="0"/>
                <a:sym typeface="Calibri" charset="0"/>
              </a:rPr>
              <a:t>Look at the noun phrases in bold.</a:t>
            </a:r>
          </a:p>
          <a:p>
            <a:pPr lvl="1" eaLnBrk="1" hangingPunct="1">
              <a:lnSpc>
                <a:spcPct val="80000"/>
              </a:lnSpc>
              <a:spcBef>
                <a:spcPts val="563"/>
              </a:spcBef>
              <a:spcAft>
                <a:spcPct val="0"/>
              </a:spcAft>
              <a:buClr>
                <a:srgbClr val="000000"/>
              </a:buClr>
              <a:buFont typeface="Arial" charset="0"/>
              <a:buChar char="•"/>
            </a:pPr>
            <a:r>
              <a:rPr lang="en-US" sz="1800">
                <a:latin typeface="Century Gothic" charset="0"/>
                <a:sym typeface="Calibri" charset="0"/>
              </a:rPr>
              <a:t>What words were added to those nouns? </a:t>
            </a:r>
          </a:p>
          <a:p>
            <a:pPr lvl="1" eaLnBrk="1" hangingPunct="1">
              <a:lnSpc>
                <a:spcPct val="80000"/>
              </a:lnSpc>
              <a:spcBef>
                <a:spcPts val="563"/>
              </a:spcBef>
              <a:spcAft>
                <a:spcPct val="0"/>
              </a:spcAft>
              <a:buClr>
                <a:srgbClr val="000000"/>
              </a:buClr>
              <a:buFont typeface="Arial" charset="0"/>
              <a:buChar char="•"/>
            </a:pPr>
            <a:r>
              <a:rPr lang="en-US" sz="1900">
                <a:latin typeface="Century Gothic" charset="0"/>
                <a:sym typeface="Calibri" charset="0"/>
              </a:rPr>
              <a:t>What details do they add to the nouns?</a:t>
            </a:r>
          </a:p>
          <a:p>
            <a:pPr marL="0" indent="0" eaLnBrk="1" hangingPunct="1">
              <a:lnSpc>
                <a:spcPct val="80000"/>
              </a:lnSpc>
              <a:spcBef>
                <a:spcPts val="638"/>
              </a:spcBef>
              <a:spcAft>
                <a:spcPct val="0"/>
              </a:spcAft>
              <a:buClr>
                <a:srgbClr val="000000"/>
              </a:buClr>
              <a:buFontTx/>
              <a:buChar char="•"/>
            </a:pPr>
            <a:r>
              <a:rPr lang="en-US" sz="2200" b="1">
                <a:latin typeface="Century Gothic" charset="0"/>
                <a:sym typeface="Calibri" charset="0"/>
              </a:rPr>
              <a:t>Guiding Question #3:</a:t>
            </a:r>
            <a:r>
              <a:rPr lang="en-US" sz="2200">
                <a:latin typeface="Century Gothic" charset="0"/>
                <a:sym typeface="Calibri" charset="0"/>
              </a:rPr>
              <a:t>Read sentence #3. Look at the noun phrases in bold.</a:t>
            </a:r>
          </a:p>
          <a:p>
            <a:pPr lvl="1" eaLnBrk="1" hangingPunct="1">
              <a:lnSpc>
                <a:spcPct val="80000"/>
              </a:lnSpc>
              <a:spcBef>
                <a:spcPts val="563"/>
              </a:spcBef>
              <a:spcAft>
                <a:spcPct val="0"/>
              </a:spcAft>
              <a:buClr>
                <a:srgbClr val="000000"/>
              </a:buClr>
              <a:buFont typeface="Arial" charset="0"/>
              <a:buChar char="•"/>
            </a:pPr>
            <a:r>
              <a:rPr lang="en-US" sz="1900">
                <a:latin typeface="Century Gothic" charset="0"/>
                <a:sym typeface="Calibri" charset="0"/>
              </a:rPr>
              <a:t>What were words added to those nouns? </a:t>
            </a:r>
          </a:p>
          <a:p>
            <a:pPr lvl="1" eaLnBrk="1" hangingPunct="1">
              <a:lnSpc>
                <a:spcPct val="80000"/>
              </a:lnSpc>
              <a:spcBef>
                <a:spcPts val="563"/>
              </a:spcBef>
              <a:spcAft>
                <a:spcPct val="0"/>
              </a:spcAft>
              <a:buClr>
                <a:srgbClr val="000000"/>
              </a:buClr>
              <a:buFont typeface="Arial" charset="0"/>
              <a:buChar char="•"/>
            </a:pPr>
            <a:r>
              <a:rPr lang="en-US" sz="1900">
                <a:latin typeface="Century Gothic" charset="0"/>
                <a:sym typeface="Calibri" charset="0"/>
              </a:rPr>
              <a:t>What details do they add to the nouns?</a:t>
            </a:r>
          </a:p>
          <a:p>
            <a:pPr marL="0" indent="0" eaLnBrk="1" hangingPunct="1">
              <a:lnSpc>
                <a:spcPct val="80000"/>
              </a:lnSpc>
              <a:spcBef>
                <a:spcPts val="638"/>
              </a:spcBef>
              <a:spcAft>
                <a:spcPct val="0"/>
              </a:spcAft>
              <a:buClr>
                <a:srgbClr val="000000"/>
              </a:buClr>
              <a:buFontTx/>
              <a:buChar char="•"/>
            </a:pPr>
            <a:r>
              <a:rPr lang="en-US" sz="2200" b="1">
                <a:latin typeface="Century Gothic" charset="0"/>
                <a:sym typeface="Calibri" charset="0"/>
              </a:rPr>
              <a:t>Guiding Question #4:</a:t>
            </a:r>
            <a:r>
              <a:rPr lang="en-US" sz="2200">
                <a:latin typeface="Century Gothic" charset="0"/>
                <a:sym typeface="Calibri" charset="0"/>
              </a:rPr>
              <a:t>Read sentence #4. Look at the noun phrases in bold.</a:t>
            </a:r>
          </a:p>
          <a:p>
            <a:pPr lvl="1" eaLnBrk="1" hangingPunct="1">
              <a:lnSpc>
                <a:spcPct val="80000"/>
              </a:lnSpc>
              <a:spcBef>
                <a:spcPts val="563"/>
              </a:spcBef>
              <a:spcAft>
                <a:spcPct val="0"/>
              </a:spcAft>
              <a:buClr>
                <a:srgbClr val="000000"/>
              </a:buClr>
              <a:buFont typeface="Arial" charset="0"/>
              <a:buChar char="•"/>
            </a:pPr>
            <a:r>
              <a:rPr lang="en-US" sz="1900">
                <a:latin typeface="Century Gothic" charset="0"/>
                <a:sym typeface="Calibri" charset="0"/>
              </a:rPr>
              <a:t>What words were added to those nouns? </a:t>
            </a:r>
          </a:p>
          <a:p>
            <a:pPr lvl="1" eaLnBrk="1" hangingPunct="1">
              <a:lnSpc>
                <a:spcPct val="80000"/>
              </a:lnSpc>
              <a:spcBef>
                <a:spcPts val="563"/>
              </a:spcBef>
              <a:spcAft>
                <a:spcPct val="0"/>
              </a:spcAft>
              <a:buClr>
                <a:srgbClr val="000000"/>
              </a:buClr>
              <a:buFont typeface="Arial" charset="0"/>
              <a:buChar char="•"/>
            </a:pPr>
            <a:r>
              <a:rPr lang="en-US" sz="1900">
                <a:latin typeface="Century Gothic" charset="0"/>
                <a:sym typeface="Calibri" charset="0"/>
              </a:rPr>
              <a:t>What details do they  add to the nouns?</a:t>
            </a:r>
          </a:p>
          <a:p>
            <a:pPr marL="0" indent="0" eaLnBrk="1" hangingPunct="1">
              <a:lnSpc>
                <a:spcPct val="80000"/>
              </a:lnSpc>
              <a:spcBef>
                <a:spcPts val="638"/>
              </a:spcBef>
              <a:spcAft>
                <a:spcPct val="0"/>
              </a:spcAft>
              <a:buClr>
                <a:srgbClr val="000000"/>
              </a:buClr>
              <a:buFontTx/>
              <a:buChar char="•"/>
            </a:pPr>
            <a:endParaRPr lang="en-US" sz="2200">
              <a:latin typeface="Century Gothic" charset="0"/>
              <a:sym typeface="Calibri" charset="0"/>
            </a:endParaRPr>
          </a:p>
          <a:p>
            <a:pPr marL="0" indent="0" eaLnBrk="1" hangingPunct="1">
              <a:lnSpc>
                <a:spcPct val="80000"/>
              </a:lnSpc>
              <a:spcBef>
                <a:spcPts val="638"/>
              </a:spcBef>
              <a:spcAft>
                <a:spcPct val="0"/>
              </a:spcAft>
              <a:buClr>
                <a:srgbClr val="000000"/>
              </a:buClr>
              <a:buFontTx/>
              <a:buChar char="•"/>
            </a:pPr>
            <a:endParaRPr lang="en-US" sz="2100">
              <a:latin typeface="Century Gothic" charset="0"/>
              <a:sym typeface="Calibri" charset="0"/>
            </a:endParaRPr>
          </a:p>
        </p:txBody>
      </p:sp>
      <p:pic>
        <p:nvPicPr>
          <p:cNvPr id="49155" name="Picture 1" descr="picture 2015-10-26 at 10.05.17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13550" y="5510213"/>
            <a:ext cx="2232025" cy="134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6813550" y="5510213"/>
            <a:ext cx="2232025" cy="1347787"/>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185880121"/>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txBox="1">
            <a:spLocks noGrp="1"/>
          </p:cNvSpPr>
          <p:nvPr>
            <p:ph type="title"/>
          </p:nvPr>
        </p:nvSpPr>
        <p:spPr>
          <a:xfrm>
            <a:off x="549275" y="-114300"/>
            <a:ext cx="8042275" cy="1336675"/>
          </a:xfrm>
        </p:spPr>
        <p:txBody>
          <a:bodyPr/>
          <a:lstStyle/>
          <a:p>
            <a:pPr eaLnBrk="1" hangingPunct="1">
              <a:spcBef>
                <a:spcPct val="0"/>
              </a:spcBef>
              <a:spcAft>
                <a:spcPct val="0"/>
              </a:spcAft>
            </a:pPr>
            <a:r>
              <a:rPr lang="en-US" b="1">
                <a:solidFill>
                  <a:srgbClr val="000000"/>
                </a:solidFill>
                <a:latin typeface="Century Gothic" charset="0"/>
                <a:ea typeface="ＭＳ Ｐゴシック" charset="0"/>
                <a:cs typeface="Arial" charset="0"/>
                <a:sym typeface="Calibri" charset="0"/>
              </a:rPr>
              <a:t>Questioning Protocol: Step 2</a:t>
            </a:r>
          </a:p>
        </p:txBody>
      </p:sp>
      <p:sp>
        <p:nvSpPr>
          <p:cNvPr id="3" name="Content Placeholder 2"/>
          <p:cNvSpPr txBox="1">
            <a:spLocks noGrp="1"/>
          </p:cNvSpPr>
          <p:nvPr>
            <p:ph type="body" idx="1"/>
          </p:nvPr>
        </p:nvSpPr>
        <p:spPr>
          <a:xfrm>
            <a:off x="381000" y="885825"/>
            <a:ext cx="8210550" cy="5818188"/>
          </a:xfrm>
        </p:spPr>
        <p:txBody>
          <a:bodyPr/>
          <a:lstStyle>
            <a:lvl1pPr indent="-139700">
              <a:defRPr sz="1400">
                <a:solidFill>
                  <a:srgbClr val="000000"/>
                </a:solidFill>
                <a:latin typeface="Arial" charset="0"/>
                <a:ea typeface="ＭＳ Ｐゴシック" charset="0"/>
                <a:cs typeface="Arial" charset="0"/>
                <a:sym typeface="Arial" charset="0"/>
              </a:defRPr>
            </a:lvl1pPr>
            <a:lvl2pPr>
              <a:defRPr sz="1400">
                <a:solidFill>
                  <a:srgbClr val="000000"/>
                </a:solidFill>
                <a:latin typeface="Arial" charset="0"/>
                <a:ea typeface="Arial" charset="0"/>
                <a:cs typeface="Arial" charset="0"/>
                <a:sym typeface="Arial" charset="0"/>
              </a:defRPr>
            </a:lvl2pPr>
            <a:lvl3pPr indent="-76200">
              <a:defRPr sz="1400">
                <a:solidFill>
                  <a:srgbClr val="000000"/>
                </a:solidFill>
                <a:latin typeface="Arial" charset="0"/>
                <a:ea typeface="Arial" charset="0"/>
                <a:cs typeface="Arial" charset="0"/>
                <a:sym typeface="Arial" charset="0"/>
              </a:defRPr>
            </a:lvl3pPr>
            <a:lvl4pPr>
              <a:defRPr sz="1400">
                <a:solidFill>
                  <a:srgbClr val="000000"/>
                </a:solidFill>
                <a:latin typeface="Arial" charset="0"/>
                <a:ea typeface="Arial" charset="0"/>
                <a:cs typeface="Arial" charset="0"/>
                <a:sym typeface="Arial" charset="0"/>
              </a:defRPr>
            </a:lvl4pPr>
            <a:lvl5pPr>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spcBef>
                <a:spcPts val="638"/>
              </a:spcBef>
              <a:spcAft>
                <a:spcPct val="0"/>
              </a:spcAft>
              <a:buClr>
                <a:srgbClr val="000000"/>
              </a:buClr>
              <a:buFontTx/>
              <a:buChar char="•"/>
            </a:pPr>
            <a:r>
              <a:rPr lang="en-US" sz="2400" b="1">
                <a:latin typeface="Century Gothic" charset="0"/>
                <a:sym typeface="Calibri" charset="0"/>
              </a:rPr>
              <a:t>Guiding Question# 5: </a:t>
            </a:r>
            <a:r>
              <a:rPr lang="en-US" sz="2400">
                <a:latin typeface="Century Gothic" charset="0"/>
                <a:sym typeface="Calibri" charset="0"/>
              </a:rPr>
              <a:t>Read sentence #5. Look at  the noun phrases in bold. </a:t>
            </a:r>
          </a:p>
          <a:p>
            <a:pPr lvl="2" eaLnBrk="1" hangingPunct="1">
              <a:spcBef>
                <a:spcPts val="475"/>
              </a:spcBef>
              <a:spcAft>
                <a:spcPct val="0"/>
              </a:spcAft>
              <a:buClr>
                <a:srgbClr val="000000"/>
              </a:buClr>
              <a:buFontTx/>
              <a:buChar char="•"/>
            </a:pPr>
            <a:r>
              <a:rPr lang="en-US" sz="1600">
                <a:latin typeface="Century Gothic" charset="0"/>
                <a:ea typeface="ＭＳ Ｐゴシック" charset="0"/>
                <a:cs typeface="ＭＳ Ｐゴシック" charset="0"/>
                <a:sym typeface="Calibri" charset="0"/>
              </a:rPr>
              <a:t>What words were added to those nouns? </a:t>
            </a:r>
          </a:p>
          <a:p>
            <a:pPr lvl="2" eaLnBrk="1" hangingPunct="1">
              <a:spcBef>
                <a:spcPts val="475"/>
              </a:spcBef>
              <a:spcAft>
                <a:spcPct val="0"/>
              </a:spcAft>
              <a:buClr>
                <a:srgbClr val="000000"/>
              </a:buClr>
              <a:buFontTx/>
              <a:buChar char="•"/>
            </a:pPr>
            <a:r>
              <a:rPr lang="en-US" sz="1600">
                <a:latin typeface="Century Gothic" charset="0"/>
                <a:ea typeface="ＭＳ Ｐゴシック" charset="0"/>
                <a:cs typeface="ＭＳ Ｐゴシック" charset="0"/>
                <a:sym typeface="Calibri" charset="0"/>
              </a:rPr>
              <a:t>What details do they add to the nouns?</a:t>
            </a:r>
          </a:p>
          <a:p>
            <a:pPr eaLnBrk="1" hangingPunct="1">
              <a:spcBef>
                <a:spcPts val="638"/>
              </a:spcBef>
              <a:spcAft>
                <a:spcPct val="0"/>
              </a:spcAft>
              <a:buClr>
                <a:srgbClr val="000000"/>
              </a:buClr>
              <a:buFontTx/>
              <a:buChar char="•"/>
            </a:pPr>
            <a:r>
              <a:rPr lang="en-US" sz="2400" b="1">
                <a:latin typeface="Century Gothic" charset="0"/>
                <a:sym typeface="Calibri" charset="0"/>
              </a:rPr>
              <a:t>Guiding Question# 6 </a:t>
            </a:r>
            <a:r>
              <a:rPr lang="en-US" sz="2400">
                <a:latin typeface="Century Gothic" charset="0"/>
                <a:sym typeface="Calibri" charset="0"/>
              </a:rPr>
              <a:t>Read sentence #6. Look the noun phrases in bold. </a:t>
            </a:r>
          </a:p>
          <a:p>
            <a:pPr lvl="2" eaLnBrk="1" hangingPunct="1">
              <a:spcBef>
                <a:spcPts val="475"/>
              </a:spcBef>
              <a:spcAft>
                <a:spcPct val="0"/>
              </a:spcAft>
              <a:buClr>
                <a:srgbClr val="000000"/>
              </a:buClr>
              <a:buFontTx/>
              <a:buChar char="•"/>
            </a:pPr>
            <a:r>
              <a:rPr lang="en-US" sz="1600">
                <a:latin typeface="Century Gothic" charset="0"/>
                <a:ea typeface="ＭＳ Ｐゴシック" charset="0"/>
                <a:cs typeface="ＭＳ Ｐゴシック" charset="0"/>
                <a:sym typeface="Calibri" charset="0"/>
              </a:rPr>
              <a:t>What words were added to those nouns?</a:t>
            </a:r>
          </a:p>
          <a:p>
            <a:pPr lvl="2" eaLnBrk="1" hangingPunct="1">
              <a:spcBef>
                <a:spcPts val="475"/>
              </a:spcBef>
              <a:spcAft>
                <a:spcPct val="0"/>
              </a:spcAft>
              <a:buClr>
                <a:srgbClr val="000000"/>
              </a:buClr>
              <a:buFontTx/>
              <a:buChar char="•"/>
            </a:pPr>
            <a:r>
              <a:rPr lang="en-US" sz="1600">
                <a:latin typeface="Century Gothic" charset="0"/>
                <a:ea typeface="ＭＳ Ｐゴシック" charset="0"/>
                <a:cs typeface="ＭＳ Ｐゴシック" charset="0"/>
                <a:sym typeface="Calibri" charset="0"/>
              </a:rPr>
              <a:t>What details do they add to the nouns?</a:t>
            </a:r>
          </a:p>
          <a:p>
            <a:pPr eaLnBrk="1" hangingPunct="1">
              <a:spcBef>
                <a:spcPts val="638"/>
              </a:spcBef>
              <a:spcAft>
                <a:spcPct val="0"/>
              </a:spcAft>
              <a:buClr>
                <a:srgbClr val="000000"/>
              </a:buClr>
              <a:buFontTx/>
              <a:buChar char="•"/>
            </a:pPr>
            <a:r>
              <a:rPr lang="en-US" sz="2400" b="1">
                <a:latin typeface="Century Gothic" charset="0"/>
                <a:sym typeface="Calibri" charset="0"/>
              </a:rPr>
              <a:t>Guiding Question# 7 </a:t>
            </a:r>
            <a:r>
              <a:rPr lang="en-US" sz="2400">
                <a:latin typeface="Century Gothic" charset="0"/>
                <a:sym typeface="Calibri" charset="0"/>
              </a:rPr>
              <a:t>Read the last sentence. Look the noun phrases in bold. </a:t>
            </a:r>
          </a:p>
          <a:p>
            <a:pPr lvl="2" eaLnBrk="1" hangingPunct="1">
              <a:spcBef>
                <a:spcPts val="475"/>
              </a:spcBef>
              <a:spcAft>
                <a:spcPct val="0"/>
              </a:spcAft>
              <a:buClr>
                <a:srgbClr val="000000"/>
              </a:buClr>
              <a:buFontTx/>
              <a:buChar char="•"/>
            </a:pPr>
            <a:r>
              <a:rPr lang="en-US" sz="1600">
                <a:latin typeface="Century Gothic" charset="0"/>
                <a:ea typeface="ＭＳ Ｐゴシック" charset="0"/>
                <a:cs typeface="ＭＳ Ｐゴシック" charset="0"/>
                <a:sym typeface="Calibri" charset="0"/>
              </a:rPr>
              <a:t>What words were added to the nouns?</a:t>
            </a:r>
          </a:p>
          <a:p>
            <a:pPr lvl="2" eaLnBrk="1" hangingPunct="1">
              <a:spcBef>
                <a:spcPts val="475"/>
              </a:spcBef>
              <a:spcAft>
                <a:spcPct val="0"/>
              </a:spcAft>
              <a:buClr>
                <a:srgbClr val="000000"/>
              </a:buClr>
              <a:buFontTx/>
              <a:buChar char="•"/>
            </a:pPr>
            <a:r>
              <a:rPr lang="en-US" sz="1600">
                <a:latin typeface="Century Gothic" charset="0"/>
                <a:ea typeface="ＭＳ Ｐゴシック" charset="0"/>
                <a:cs typeface="ＭＳ Ｐゴシック" charset="0"/>
                <a:sym typeface="Calibri" charset="0"/>
              </a:rPr>
              <a:t>What details do they add to the nouns? </a:t>
            </a:r>
            <a:endParaRPr lang="en-US" sz="1600" b="1">
              <a:latin typeface="Century Gothic" charset="0"/>
              <a:ea typeface="ＭＳ Ｐゴシック" charset="0"/>
              <a:cs typeface="ＭＳ Ｐゴシック" charset="0"/>
              <a:sym typeface="Calibri" charset="0"/>
            </a:endParaRPr>
          </a:p>
          <a:p>
            <a:pPr eaLnBrk="1" hangingPunct="1">
              <a:spcBef>
                <a:spcPts val="638"/>
              </a:spcBef>
              <a:spcAft>
                <a:spcPct val="0"/>
              </a:spcAft>
              <a:buClr>
                <a:srgbClr val="000000"/>
              </a:buClr>
              <a:buFontTx/>
              <a:buChar char="•"/>
            </a:pPr>
            <a:r>
              <a:rPr lang="en-US" sz="2400" b="1">
                <a:latin typeface="Century Gothic" charset="0"/>
                <a:sym typeface="Calibri" charset="0"/>
              </a:rPr>
              <a:t>Wrap Up Guiding Question:</a:t>
            </a:r>
            <a:r>
              <a:rPr lang="en-US" sz="2400">
                <a:latin typeface="Century Gothic" charset="0"/>
                <a:sym typeface="Calibri" charset="0"/>
              </a:rPr>
              <a:t> How do all the noun phrases enrich our understanding of the text?</a:t>
            </a:r>
          </a:p>
          <a:p>
            <a:pPr eaLnBrk="1" hangingPunct="1">
              <a:spcBef>
                <a:spcPts val="638"/>
              </a:spcBef>
              <a:spcAft>
                <a:spcPct val="0"/>
              </a:spcAft>
              <a:buClr>
                <a:srgbClr val="000000"/>
              </a:buClr>
              <a:buFontTx/>
              <a:buChar char="•"/>
            </a:pPr>
            <a:endParaRPr lang="en-US" sz="2300">
              <a:latin typeface="Century Gothic" charset="0"/>
              <a:sym typeface="Calibri" charset="0"/>
            </a:endParaRPr>
          </a:p>
        </p:txBody>
      </p:sp>
    </p:spTree>
    <p:extLst>
      <p:ext uri="{BB962C8B-B14F-4D97-AF65-F5344CB8AC3E}">
        <p14:creationId xmlns:p14="http://schemas.microsoft.com/office/powerpoint/2010/main" val="2466672057"/>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0268"/>
            <a:ext cx="8229600" cy="1143000"/>
          </a:xfrm>
        </p:spPr>
        <p:txBody>
          <a:bodyPr>
            <a:normAutofit fontScale="90000"/>
          </a:bodyPr>
          <a:lstStyle/>
          <a:p>
            <a:r>
              <a:rPr lang="en-US" sz="3600" b="1" dirty="0" smtClean="0">
                <a:latin typeface="Century Gothic"/>
                <a:cs typeface="Century Gothic"/>
              </a:rPr>
              <a:t>Test Your Understanding with a</a:t>
            </a:r>
            <a:r>
              <a:rPr lang="en-US" sz="3600" b="1" dirty="0" smtClean="0">
                <a:latin typeface="Century Gothic"/>
                <a:cs typeface="Century Gothic"/>
              </a:rPr>
              <a:t>…</a:t>
            </a:r>
            <a:br>
              <a:rPr lang="en-US" sz="3600" b="1" dirty="0" smtClean="0">
                <a:latin typeface="Century Gothic"/>
                <a:cs typeface="Century Gothic"/>
              </a:rPr>
            </a:br>
            <a:endParaRPr lang="en-US" sz="3600" b="1" dirty="0">
              <a:latin typeface="Century Gothic"/>
              <a:cs typeface="Century Gothic"/>
            </a:endParaRPr>
          </a:p>
        </p:txBody>
      </p:sp>
      <p:sp>
        <p:nvSpPr>
          <p:cNvPr id="3" name="Content Placeholder 2"/>
          <p:cNvSpPr>
            <a:spLocks noGrp="1"/>
          </p:cNvSpPr>
          <p:nvPr>
            <p:ph idx="1"/>
          </p:nvPr>
        </p:nvSpPr>
        <p:spPr>
          <a:xfrm>
            <a:off x="457200" y="1380880"/>
            <a:ext cx="8686800" cy="4525963"/>
          </a:xfrm>
        </p:spPr>
        <p:txBody>
          <a:bodyPr>
            <a:normAutofit/>
          </a:bodyPr>
          <a:lstStyle/>
          <a:p>
            <a:pPr marL="0" indent="0">
              <a:buNone/>
            </a:pPr>
            <a:r>
              <a:rPr lang="en-US" dirty="0" smtClean="0">
                <a:latin typeface="Century Gothic"/>
                <a:cs typeface="Century Gothic"/>
              </a:rPr>
              <a:t>With a Partner:</a:t>
            </a:r>
          </a:p>
          <a:p>
            <a:r>
              <a:rPr lang="en-US" dirty="0" smtClean="0">
                <a:latin typeface="Century Gothic"/>
                <a:cs typeface="Century Gothic"/>
              </a:rPr>
              <a:t>Read each text</a:t>
            </a:r>
          </a:p>
          <a:p>
            <a:r>
              <a:rPr lang="en-US" dirty="0" smtClean="0">
                <a:latin typeface="Century Gothic"/>
                <a:cs typeface="Century Gothic"/>
              </a:rPr>
              <a:t>Match each text with one ELD Standard and one Guiding Question: </a:t>
            </a:r>
          </a:p>
          <a:p>
            <a:pPr lvl="1"/>
            <a:r>
              <a:rPr lang="en-US" sz="3200" dirty="0" smtClean="0">
                <a:latin typeface="Century Gothic"/>
                <a:cs typeface="Century Gothic"/>
              </a:rPr>
              <a:t>	Which Part II standard and Guiding </a:t>
            </a:r>
            <a:r>
              <a:rPr lang="en-US" sz="3200" dirty="0" smtClean="0">
                <a:latin typeface="Century Gothic"/>
                <a:cs typeface="Century Gothic"/>
              </a:rPr>
              <a:t>Question</a:t>
            </a:r>
            <a:r>
              <a:rPr lang="en-US" sz="3200" dirty="0">
                <a:latin typeface="Century Gothic"/>
                <a:cs typeface="Century Gothic"/>
              </a:rPr>
              <a:t> </a:t>
            </a:r>
            <a:r>
              <a:rPr lang="en-US" sz="3200" dirty="0" smtClean="0">
                <a:latin typeface="Century Gothic"/>
                <a:cs typeface="Century Gothic"/>
              </a:rPr>
              <a:t>best </a:t>
            </a:r>
            <a:r>
              <a:rPr lang="en-US" sz="3200" dirty="0" smtClean="0">
                <a:latin typeface="Century Gothic"/>
                <a:cs typeface="Century Gothic"/>
              </a:rPr>
              <a:t>apply or do not</a:t>
            </a:r>
            <a:r>
              <a:rPr lang="en-US" sz="3200" dirty="0" smtClean="0">
                <a:latin typeface="Century Gothic"/>
                <a:cs typeface="Century Gothic"/>
              </a:rPr>
              <a:t>? Why</a:t>
            </a:r>
            <a:r>
              <a:rPr lang="en-US" sz="3200" dirty="0" smtClean="0">
                <a:latin typeface="Century Gothic"/>
                <a:cs typeface="Century Gothic"/>
              </a:rPr>
              <a:t>? </a:t>
            </a:r>
          </a:p>
          <a:p>
            <a:pPr marL="857250" lvl="1" indent="-457200"/>
            <a:r>
              <a:rPr lang="en-US" sz="3200" dirty="0" smtClean="0">
                <a:latin typeface="Century Gothic"/>
                <a:cs typeface="Century Gothic"/>
              </a:rPr>
              <a:t>	</a:t>
            </a:r>
            <a:r>
              <a:rPr lang="en-US" sz="3200" dirty="0" smtClean="0">
                <a:latin typeface="Century Gothic"/>
                <a:cs typeface="Century Gothic"/>
              </a:rPr>
              <a:t>  Have </a:t>
            </a:r>
            <a:r>
              <a:rPr lang="en-US" sz="3200" dirty="0" smtClean="0">
                <a:latin typeface="Century Gothic"/>
                <a:cs typeface="Century Gothic"/>
              </a:rPr>
              <a:t>a Constructive Conversation</a:t>
            </a:r>
          </a:p>
        </p:txBody>
      </p:sp>
      <p:graphicFrame>
        <p:nvGraphicFramePr>
          <p:cNvPr id="4" name="Table 3"/>
          <p:cNvGraphicFramePr>
            <a:graphicFrameLocks noGrp="1"/>
          </p:cNvGraphicFramePr>
          <p:nvPr>
            <p:extLst>
              <p:ext uri="{D42A27DB-BD31-4B8C-83A1-F6EECF244321}">
                <p14:modId xmlns:p14="http://schemas.microsoft.com/office/powerpoint/2010/main" val="472025868"/>
              </p:ext>
            </p:extLst>
          </p:nvPr>
        </p:nvGraphicFramePr>
        <p:xfrm>
          <a:off x="1557868" y="5667155"/>
          <a:ext cx="6096000" cy="1010920"/>
        </p:xfrm>
        <a:graphic>
          <a:graphicData uri="http://schemas.openxmlformats.org/drawingml/2006/table">
            <a:tbl>
              <a:tblPr firstRow="1" bandRow="1">
                <a:tableStyleId>{5C22544A-7EE6-4342-B048-85BDC9FD1C3A}</a:tableStyleId>
              </a:tblPr>
              <a:tblGrid>
                <a:gridCol w="2032000"/>
                <a:gridCol w="2032000"/>
                <a:gridCol w="2032000"/>
              </a:tblGrid>
              <a:tr h="370840">
                <a:tc>
                  <a:txBody>
                    <a:bodyPr/>
                    <a:lstStyle/>
                    <a:p>
                      <a:pPr algn="ctr"/>
                      <a:r>
                        <a:rPr lang="en-US" dirty="0" smtClean="0"/>
                        <a:t>Mentor Text</a:t>
                      </a:r>
                      <a:endParaRPr lang="en-US" dirty="0"/>
                    </a:p>
                  </a:txBody>
                  <a:tcPr/>
                </a:tc>
                <a:tc>
                  <a:txBody>
                    <a:bodyPr/>
                    <a:lstStyle/>
                    <a:p>
                      <a:pPr algn="ctr"/>
                      <a:r>
                        <a:rPr lang="en-US" dirty="0" smtClean="0"/>
                        <a:t>Part II ELD Standard</a:t>
                      </a:r>
                      <a:endParaRPr lang="en-US" dirty="0"/>
                    </a:p>
                  </a:txBody>
                  <a:tcPr/>
                </a:tc>
                <a:tc>
                  <a:txBody>
                    <a:bodyPr/>
                    <a:lstStyle/>
                    <a:p>
                      <a:pPr algn="ctr"/>
                      <a:r>
                        <a:rPr lang="en-US" dirty="0" smtClean="0"/>
                        <a:t>Guiding Questions</a:t>
                      </a:r>
                      <a:endParaRPr lang="en-US" dirty="0"/>
                    </a:p>
                  </a:txBody>
                  <a:tcPr/>
                </a:tc>
              </a:tr>
              <a:tr h="370840">
                <a:tc>
                  <a:txBody>
                    <a:bodyPr/>
                    <a:lstStyle/>
                    <a:p>
                      <a:endParaRPr lang="en-US" dirty="0"/>
                    </a:p>
                  </a:txBody>
                  <a:tcPr/>
                </a:tc>
                <a:tc>
                  <a:txBody>
                    <a:bodyPr/>
                    <a:lstStyle/>
                    <a:p>
                      <a:endParaRPr lang="en-US"/>
                    </a:p>
                  </a:txBody>
                  <a:tcPr/>
                </a:tc>
                <a:tc>
                  <a:txBody>
                    <a:bodyPr/>
                    <a:lstStyle/>
                    <a:p>
                      <a:endParaRPr lang="en-US" dirty="0"/>
                    </a:p>
                  </a:txBody>
                  <a:tcPr/>
                </a:tc>
              </a:tr>
            </a:tbl>
          </a:graphicData>
        </a:graphic>
      </p:graphicFrame>
      <p:sp>
        <p:nvSpPr>
          <p:cNvPr id="5" name="Title 1"/>
          <p:cNvSpPr txBox="1">
            <a:spLocks/>
          </p:cNvSpPr>
          <p:nvPr/>
        </p:nvSpPr>
        <p:spPr>
          <a:xfrm>
            <a:off x="457200" y="451082"/>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latin typeface="Century Gothic"/>
                <a:cs typeface="Century Gothic"/>
              </a:rPr>
              <a:t>Mentor Text Match-Up</a:t>
            </a:r>
            <a:endParaRPr lang="en-US" sz="3600" b="1" dirty="0">
              <a:latin typeface="Century Gothic"/>
              <a:cs typeface="Century Gothic"/>
            </a:endParaRPr>
          </a:p>
        </p:txBody>
      </p:sp>
    </p:spTree>
    <p:extLst>
      <p:ext uri="{BB962C8B-B14F-4D97-AF65-F5344CB8AC3E}">
        <p14:creationId xmlns:p14="http://schemas.microsoft.com/office/powerpoint/2010/main" val="24450174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ssolv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dissolve">
                                      <p:cBhvr>
                                        <p:cTn id="22" dur="500"/>
                                        <p:tgtEl>
                                          <p:spTgt spid="3">
                                            <p:txEl>
                                              <p:pRg st="2" end="2"/>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dissolve">
                                      <p:cBhvr>
                                        <p:cTn id="25" dur="500"/>
                                        <p:tgtEl>
                                          <p:spTgt spid="3">
                                            <p:txEl>
                                              <p:pRg st="3" end="3"/>
                                            </p:tx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dissolve">
                                      <p:cBhvr>
                                        <p:cTn id="28" dur="500"/>
                                        <p:tgtEl>
                                          <p:spTgt spid="3">
                                            <p:txEl>
                                              <p:pRg st="4" end="4"/>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dissolve">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417638"/>
            <a:ext cx="8229600" cy="4525963"/>
          </a:xfrm>
        </p:spPr>
        <p:txBody>
          <a:bodyPr/>
          <a:lstStyle/>
          <a:p>
            <a:pPr marL="0" indent="0">
              <a:buNone/>
            </a:pPr>
            <a:r>
              <a:rPr lang="en-US" sz="2000" dirty="0" smtClean="0">
                <a:latin typeface="Century Gothic" charset="0"/>
                <a:ea typeface="Century Gothic" charset="0"/>
                <a:cs typeface="Century Gothic" charset="0"/>
              </a:rPr>
              <a:t>You can make a mask, too!  </a:t>
            </a:r>
            <a:r>
              <a:rPr lang="en-US" sz="2000" b="1" dirty="0" smtClean="0">
                <a:latin typeface="Century Gothic" charset="0"/>
                <a:ea typeface="Century Gothic" charset="0"/>
                <a:cs typeface="Century Gothic" charset="0"/>
              </a:rPr>
              <a:t>First</a:t>
            </a:r>
            <a:r>
              <a:rPr lang="en-US" sz="2000" dirty="0" smtClean="0">
                <a:latin typeface="Century Gothic" charset="0"/>
                <a:ea typeface="Century Gothic" charset="0"/>
                <a:cs typeface="Century Gothic" charset="0"/>
              </a:rPr>
              <a:t>, get a plate.  Cut holes into it.  Check that you can see.</a:t>
            </a:r>
            <a:endParaRPr lang="en-US" sz="2000" dirty="0">
              <a:latin typeface="Century Gothic" charset="0"/>
              <a:ea typeface="Century Gothic" charset="0"/>
              <a:cs typeface="Century Gothic" charset="0"/>
            </a:endParaRPr>
          </a:p>
          <a:p>
            <a:pPr marL="0" indent="0">
              <a:buNone/>
            </a:pPr>
            <a:r>
              <a:rPr lang="en-US" sz="2000" b="1" dirty="0" smtClean="0">
                <a:latin typeface="Century Gothic" charset="0"/>
                <a:ea typeface="Century Gothic" charset="0"/>
                <a:cs typeface="Century Gothic" charset="0"/>
              </a:rPr>
              <a:t>Next</a:t>
            </a:r>
            <a:r>
              <a:rPr lang="en-US" sz="2000" dirty="0" smtClean="0">
                <a:latin typeface="Century Gothic" charset="0"/>
                <a:ea typeface="Century Gothic" charset="0"/>
                <a:cs typeface="Century Gothic" charset="0"/>
              </a:rPr>
              <a:t>, color the mask.  Paste fun things on it.  Soon you will have a mask!</a:t>
            </a:r>
          </a:p>
          <a:p>
            <a:pPr marL="0" indent="0">
              <a:buNone/>
            </a:pPr>
            <a:r>
              <a:rPr lang="en-US" sz="2000" b="1" dirty="0" smtClean="0">
                <a:latin typeface="Century Gothic" charset="0"/>
                <a:ea typeface="Century Gothic" charset="0"/>
                <a:cs typeface="Century Gothic" charset="0"/>
              </a:rPr>
              <a:t>Last</a:t>
            </a:r>
            <a:r>
              <a:rPr lang="en-US" sz="2000" dirty="0" smtClean="0">
                <a:latin typeface="Century Gothic" charset="0"/>
                <a:ea typeface="Century Gothic" charset="0"/>
                <a:cs typeface="Century Gothic" charset="0"/>
              </a:rPr>
              <a:t>, tape a band on the back of the mask.  Put the mask on.  Who are you?</a:t>
            </a:r>
            <a:endParaRPr lang="en-US" sz="2000" dirty="0">
              <a:latin typeface="Century Gothic" charset="0"/>
              <a:ea typeface="Century Gothic" charset="0"/>
              <a:cs typeface="Century Gothic" charset="0"/>
            </a:endParaRPr>
          </a:p>
        </p:txBody>
      </p:sp>
      <p:sp>
        <p:nvSpPr>
          <p:cNvPr id="4" name="Title 3"/>
          <p:cNvSpPr>
            <a:spLocks noGrp="1"/>
          </p:cNvSpPr>
          <p:nvPr>
            <p:ph type="title"/>
          </p:nvPr>
        </p:nvSpPr>
        <p:spPr/>
        <p:txBody>
          <a:bodyPr/>
          <a:lstStyle/>
          <a:p>
            <a:r>
              <a:rPr lang="en-US" sz="2000" b="1" dirty="0" smtClean="0">
                <a:latin typeface="Century Gothic" charset="0"/>
                <a:ea typeface="Century Gothic" charset="0"/>
                <a:cs typeface="Century Gothic" charset="0"/>
              </a:rPr>
              <a:t>Make a Mask</a:t>
            </a:r>
            <a:endParaRPr lang="en-US" sz="2000" b="1" dirty="0">
              <a:latin typeface="Century Gothic" charset="0"/>
              <a:ea typeface="Century Gothic" charset="0"/>
              <a:cs typeface="Century Gothic" charset="0"/>
            </a:endParaRPr>
          </a:p>
        </p:txBody>
      </p:sp>
      <p:sp>
        <p:nvSpPr>
          <p:cNvPr id="2" name="Text Box 1"/>
          <p:cNvSpPr txBox="1">
            <a:spLocks noChangeArrowheads="1"/>
          </p:cNvSpPr>
          <p:nvPr/>
        </p:nvSpPr>
        <p:spPr bwMode="auto">
          <a:xfrm>
            <a:off x="104382" y="3439183"/>
            <a:ext cx="8917846" cy="1869041"/>
          </a:xfrm>
          <a:prstGeom prst="rect">
            <a:avLst/>
          </a:prstGeom>
          <a:solidFill>
            <a:srgbClr val="FFFF00"/>
          </a:solidFill>
          <a:ln w="28575" cmpd="sng">
            <a:solidFill>
              <a:srgbClr val="000000"/>
            </a:solidFill>
            <a:miter lim="800000"/>
            <a:headEnd/>
            <a:tailEnd/>
          </a:ln>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Century Gothic" charset="0"/>
                <a:ea typeface="Century Gothic" charset="0"/>
                <a:cs typeface="Century Gothic" charset="0"/>
              </a:rPr>
              <a:t>Part II: How English Works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Century Gothic" charset="0"/>
                <a:ea typeface="Century Gothic" charset="0"/>
                <a:cs typeface="Century Gothic" charset="0"/>
              </a:rPr>
              <a:t>A: Structuring Cohesive Texts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Century Gothic" charset="0"/>
                <a:ea typeface="Century Gothic" charset="0"/>
                <a:cs typeface="Century Gothic" charset="0"/>
              </a:rPr>
              <a:t>1. Understanding Text Structure. (Expanding): </a:t>
            </a:r>
            <a:r>
              <a:rPr kumimoji="0" lang="en-US" sz="1600" b="0" i="0" u="none" strike="noStrike" cap="none" normalizeH="0" baseline="0" dirty="0">
                <a:ln>
                  <a:noFill/>
                </a:ln>
                <a:solidFill>
                  <a:schemeClr val="tx1"/>
                </a:solidFill>
                <a:effectLst/>
                <a:latin typeface="Century Gothic" charset="0"/>
                <a:ea typeface="Century Gothic" charset="0"/>
                <a:cs typeface="Century Gothic" charset="0"/>
              </a:rPr>
              <a:t>Apply understanding of how different text types are organized to express ideas (e.g., how a story is organized sequentially with predictable stages versus how an informative text is organized by topic and details) to comprehending texts and writing texts in shared language activities guided by the teacher and with increasing independence.</a:t>
            </a:r>
          </a:p>
        </p:txBody>
      </p:sp>
      <p:sp>
        <p:nvSpPr>
          <p:cNvPr id="8" name="Text Box 1"/>
          <p:cNvSpPr txBox="1">
            <a:spLocks noChangeArrowheads="1"/>
          </p:cNvSpPr>
          <p:nvPr/>
        </p:nvSpPr>
        <p:spPr bwMode="auto">
          <a:xfrm>
            <a:off x="121776" y="5293807"/>
            <a:ext cx="8900452" cy="1316421"/>
          </a:xfrm>
          <a:prstGeom prst="rect">
            <a:avLst/>
          </a:prstGeom>
          <a:solidFill>
            <a:schemeClr val="tx2">
              <a:lumMod val="20000"/>
              <a:lumOff val="80000"/>
            </a:schemeClr>
          </a:solidFill>
          <a:ln w="28575" cmpd="sng">
            <a:solidFill>
              <a:srgbClr val="000000"/>
            </a:solidFill>
            <a:miter lim="800000"/>
            <a:headEnd/>
            <a:tailEnd/>
          </a:ln>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r>
              <a:rPr lang="en-US" sz="1600" b="1" dirty="0">
                <a:latin typeface="Century Gothic" charset="0"/>
                <a:ea typeface="Century Gothic" charset="0"/>
                <a:cs typeface="Century Gothic" charset="0"/>
              </a:rPr>
              <a:t>Guiding Question: </a:t>
            </a:r>
            <a:endParaRPr lang="en-US" sz="1600" dirty="0">
              <a:latin typeface="Century Gothic" charset="0"/>
              <a:ea typeface="Century Gothic" charset="0"/>
              <a:cs typeface="Century Gothic" charset="0"/>
            </a:endParaRPr>
          </a:p>
          <a:p>
            <a:r>
              <a:rPr lang="en-US" sz="1600" dirty="0">
                <a:latin typeface="Century Gothic" charset="0"/>
                <a:ea typeface="Century Gothic" charset="0"/>
                <a:cs typeface="Century Gothic" charset="0"/>
              </a:rPr>
              <a:t>Let’s look at the sentence.</a:t>
            </a:r>
          </a:p>
          <a:p>
            <a:r>
              <a:rPr lang="en-US" sz="1600" dirty="0">
                <a:latin typeface="Century Gothic" charset="0"/>
                <a:ea typeface="Century Gothic" charset="0"/>
                <a:cs typeface="Century Gothic" charset="0"/>
              </a:rPr>
              <a:t>What word tells you when the action is happening?  </a:t>
            </a:r>
          </a:p>
          <a:p>
            <a:r>
              <a:rPr lang="en-US" sz="1600" dirty="0">
                <a:latin typeface="Century Gothic" charset="0"/>
                <a:ea typeface="Century Gothic" charset="0"/>
                <a:cs typeface="Century Gothic" charset="0"/>
              </a:rPr>
              <a:t>How does it help connect the actions? </a:t>
            </a:r>
          </a:p>
        </p:txBody>
      </p:sp>
    </p:spTree>
    <p:extLst>
      <p:ext uri="{BB962C8B-B14F-4D97-AF65-F5344CB8AC3E}">
        <p14:creationId xmlns:p14="http://schemas.microsoft.com/office/powerpoint/2010/main" val="565738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8"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82694"/>
            <a:ext cx="8229600" cy="5050957"/>
          </a:xfrm>
        </p:spPr>
        <p:txBody>
          <a:bodyPr>
            <a:noAutofit/>
          </a:bodyPr>
          <a:lstStyle/>
          <a:p>
            <a:pPr marL="0" indent="0">
              <a:buNone/>
            </a:pPr>
            <a:r>
              <a:rPr lang="en-US" sz="2900" dirty="0" smtClean="0">
                <a:latin typeface="Century Gothic" charset="0"/>
                <a:ea typeface="Century Gothic" charset="0"/>
                <a:cs typeface="Century Gothic" charset="0"/>
              </a:rPr>
              <a:t>Swimming along, sometimes at </a:t>
            </a:r>
            <a:r>
              <a:rPr lang="en-US" sz="2900" b="1" dirty="0" smtClean="0">
                <a:latin typeface="Century Gothic" charset="0"/>
                <a:ea typeface="Century Gothic" charset="0"/>
                <a:cs typeface="Century Gothic" charset="0"/>
              </a:rPr>
              <a:t>great</a:t>
            </a:r>
            <a:r>
              <a:rPr lang="en-US" sz="2900" dirty="0" smtClean="0">
                <a:latin typeface="Century Gothic" charset="0"/>
                <a:ea typeface="Century Gothic" charset="0"/>
                <a:cs typeface="Century Gothic" charset="0"/>
              </a:rPr>
              <a:t> speed, sometimes slowly and leisurely, sometimes resting and exchanging ideas, sometimes stopping to sleep, it took them a week to reach Amos’ </a:t>
            </a:r>
            <a:r>
              <a:rPr lang="en-US" sz="2900" b="1" dirty="0" smtClean="0">
                <a:latin typeface="Century Gothic" charset="0"/>
                <a:ea typeface="Century Gothic" charset="0"/>
                <a:cs typeface="Century Gothic" charset="0"/>
              </a:rPr>
              <a:t>home</a:t>
            </a:r>
            <a:r>
              <a:rPr lang="en-US" sz="2900" dirty="0" smtClean="0">
                <a:latin typeface="Century Gothic" charset="0"/>
                <a:ea typeface="Century Gothic" charset="0"/>
                <a:cs typeface="Century Gothic" charset="0"/>
              </a:rPr>
              <a:t> shore.  During that time, they developed a </a:t>
            </a:r>
            <a:r>
              <a:rPr lang="en-US" sz="2900" b="1" dirty="0" smtClean="0">
                <a:latin typeface="Century Gothic" charset="0"/>
                <a:ea typeface="Century Gothic" charset="0"/>
                <a:cs typeface="Century Gothic" charset="0"/>
              </a:rPr>
              <a:t>deep</a:t>
            </a:r>
            <a:r>
              <a:rPr lang="en-US" sz="2900" dirty="0" smtClean="0">
                <a:latin typeface="Century Gothic" charset="0"/>
                <a:ea typeface="Century Gothic" charset="0"/>
                <a:cs typeface="Century Gothic" charset="0"/>
              </a:rPr>
              <a:t> admiration </a:t>
            </a:r>
            <a:r>
              <a:rPr lang="en-US" sz="2900" b="1" dirty="0" smtClean="0">
                <a:latin typeface="Century Gothic" charset="0"/>
                <a:ea typeface="Century Gothic" charset="0"/>
                <a:cs typeface="Century Gothic" charset="0"/>
              </a:rPr>
              <a:t>for one another</a:t>
            </a:r>
            <a:r>
              <a:rPr lang="en-US" sz="2900" dirty="0" smtClean="0">
                <a:latin typeface="Century Gothic" charset="0"/>
                <a:ea typeface="Century Gothic" charset="0"/>
                <a:cs typeface="Century Gothic" charset="0"/>
              </a:rPr>
              <a:t>.  Boris admired the </a:t>
            </a:r>
            <a:r>
              <a:rPr lang="en-US" sz="2900" b="1" dirty="0" smtClean="0">
                <a:latin typeface="Century Gothic" charset="0"/>
                <a:ea typeface="Century Gothic" charset="0"/>
                <a:cs typeface="Century Gothic" charset="0"/>
              </a:rPr>
              <a:t>delicacy, the quivering </a:t>
            </a:r>
            <a:r>
              <a:rPr lang="en-US" sz="2900" dirty="0" smtClean="0">
                <a:latin typeface="Century Gothic" charset="0"/>
                <a:ea typeface="Century Gothic" charset="0"/>
                <a:cs typeface="Century Gothic" charset="0"/>
              </a:rPr>
              <a:t>daintiness, the </a:t>
            </a:r>
            <a:r>
              <a:rPr lang="en-US" sz="2900" b="1" dirty="0" smtClean="0">
                <a:latin typeface="Century Gothic" charset="0"/>
                <a:ea typeface="Century Gothic" charset="0"/>
                <a:cs typeface="Century Gothic" charset="0"/>
              </a:rPr>
              <a:t>light</a:t>
            </a:r>
            <a:r>
              <a:rPr lang="en-US" sz="2900" dirty="0" smtClean="0">
                <a:latin typeface="Century Gothic" charset="0"/>
                <a:ea typeface="Century Gothic" charset="0"/>
                <a:cs typeface="Century Gothic" charset="0"/>
              </a:rPr>
              <a:t> touch, the</a:t>
            </a:r>
            <a:r>
              <a:rPr lang="en-US" sz="2900" b="1" dirty="0" smtClean="0">
                <a:latin typeface="Century Gothic" charset="0"/>
                <a:ea typeface="Century Gothic" charset="0"/>
                <a:cs typeface="Century Gothic" charset="0"/>
              </a:rPr>
              <a:t> small </a:t>
            </a:r>
            <a:r>
              <a:rPr lang="en-US" sz="2900" dirty="0" smtClean="0">
                <a:latin typeface="Century Gothic" charset="0"/>
                <a:ea typeface="Century Gothic" charset="0"/>
                <a:cs typeface="Century Gothic" charset="0"/>
              </a:rPr>
              <a:t>voice, the </a:t>
            </a:r>
            <a:r>
              <a:rPr lang="en-US" sz="2900" b="1" dirty="0" smtClean="0">
                <a:latin typeface="Century Gothic" charset="0"/>
                <a:ea typeface="Century Gothic" charset="0"/>
                <a:cs typeface="Century Gothic" charset="0"/>
              </a:rPr>
              <a:t>gemlike</a:t>
            </a:r>
            <a:r>
              <a:rPr lang="en-US" sz="2900" dirty="0" smtClean="0">
                <a:latin typeface="Century Gothic" charset="0"/>
                <a:ea typeface="Century Gothic" charset="0"/>
                <a:cs typeface="Century Gothic" charset="0"/>
              </a:rPr>
              <a:t> radiance </a:t>
            </a:r>
            <a:r>
              <a:rPr lang="en-US" sz="2900" b="1" dirty="0" smtClean="0">
                <a:latin typeface="Century Gothic" charset="0"/>
                <a:ea typeface="Century Gothic" charset="0"/>
                <a:cs typeface="Century Gothic" charset="0"/>
              </a:rPr>
              <a:t>of the mouse</a:t>
            </a:r>
            <a:r>
              <a:rPr lang="en-US" sz="2900" dirty="0" smtClean="0">
                <a:latin typeface="Century Gothic" charset="0"/>
                <a:ea typeface="Century Gothic" charset="0"/>
                <a:cs typeface="Century Gothic" charset="0"/>
              </a:rPr>
              <a:t>.  Amos admired the bulk, the grandeur, the power, the purpose, the </a:t>
            </a:r>
            <a:r>
              <a:rPr lang="en-US" sz="2900" b="1" dirty="0" smtClean="0">
                <a:latin typeface="Century Gothic" charset="0"/>
                <a:ea typeface="Century Gothic" charset="0"/>
                <a:cs typeface="Century Gothic" charset="0"/>
              </a:rPr>
              <a:t>rich</a:t>
            </a:r>
            <a:r>
              <a:rPr lang="en-US" sz="2900" dirty="0" smtClean="0">
                <a:latin typeface="Century Gothic" charset="0"/>
                <a:ea typeface="Century Gothic" charset="0"/>
                <a:cs typeface="Century Gothic" charset="0"/>
              </a:rPr>
              <a:t> voice, and the </a:t>
            </a:r>
            <a:r>
              <a:rPr lang="en-US" sz="2900" b="1" dirty="0" smtClean="0">
                <a:latin typeface="Century Gothic" charset="0"/>
                <a:ea typeface="Century Gothic" charset="0"/>
                <a:cs typeface="Century Gothic" charset="0"/>
              </a:rPr>
              <a:t>abounding</a:t>
            </a:r>
            <a:r>
              <a:rPr lang="en-US" sz="2900" dirty="0" smtClean="0">
                <a:latin typeface="Century Gothic" charset="0"/>
                <a:ea typeface="Century Gothic" charset="0"/>
                <a:cs typeface="Century Gothic" charset="0"/>
              </a:rPr>
              <a:t> friendliness of the whale.</a:t>
            </a:r>
            <a:endParaRPr lang="en-US" sz="2900" dirty="0">
              <a:latin typeface="Century Gothic" charset="0"/>
              <a:ea typeface="Century Gothic" charset="0"/>
              <a:cs typeface="Century Gothic" charset="0"/>
            </a:endParaRPr>
          </a:p>
        </p:txBody>
      </p:sp>
      <p:sp>
        <p:nvSpPr>
          <p:cNvPr id="2" name="Text Box 1"/>
          <p:cNvSpPr txBox="1">
            <a:spLocks noChangeArrowheads="1"/>
          </p:cNvSpPr>
          <p:nvPr/>
        </p:nvSpPr>
        <p:spPr bwMode="auto">
          <a:xfrm>
            <a:off x="121776" y="475269"/>
            <a:ext cx="8970036" cy="1744649"/>
          </a:xfrm>
          <a:prstGeom prst="rect">
            <a:avLst/>
          </a:prstGeom>
          <a:solidFill>
            <a:srgbClr val="FFFF00"/>
          </a:solidFill>
          <a:ln w="28575" cmpd="sng">
            <a:solidFill>
              <a:srgbClr val="000000"/>
            </a:solidFill>
            <a:miter lim="800000"/>
            <a:headEnd/>
            <a:tailEnd/>
          </a:ln>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Century Gothic" charset="0"/>
                <a:ea typeface="Century Gothic" charset="0"/>
                <a:cs typeface="Century Gothic" charset="0"/>
              </a:rPr>
              <a:t>Part II: How English Works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Century Gothic" charset="0"/>
                <a:ea typeface="Century Gothic" charset="0"/>
                <a:cs typeface="Century Gothic" charset="0"/>
              </a:rPr>
              <a:t>B. Expanding &amp; Enriching Ideas.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Century Gothic" charset="0"/>
                <a:ea typeface="Century Gothic" charset="0"/>
                <a:cs typeface="Century Gothic" charset="0"/>
              </a:rPr>
              <a:t>4. Using nouns and noun phrases. (Expanding Level) </a:t>
            </a:r>
            <a:r>
              <a:rPr kumimoji="0" lang="en-US" sz="1600" b="0" i="0" u="none" strike="noStrike" cap="none" normalizeH="0" baseline="0" dirty="0">
                <a:ln>
                  <a:noFill/>
                </a:ln>
                <a:solidFill>
                  <a:schemeClr val="tx1"/>
                </a:solidFill>
                <a:effectLst/>
                <a:latin typeface="Century Gothic" charset="0"/>
                <a:ea typeface="Century Gothic" charset="0"/>
                <a:cs typeface="Century Gothic" charset="0"/>
              </a:rPr>
              <a:t>Expand noun phrases in a growing number of ways (e.g., adding a newly learned adjective to a noun) in order to enrich the meaning of sentences and to add details about ideas, people, things, etc., with increasing independence.</a:t>
            </a:r>
          </a:p>
        </p:txBody>
      </p:sp>
      <p:sp>
        <p:nvSpPr>
          <p:cNvPr id="6" name="Text Box 1"/>
          <p:cNvSpPr txBox="1">
            <a:spLocks noChangeArrowheads="1"/>
          </p:cNvSpPr>
          <p:nvPr/>
        </p:nvSpPr>
        <p:spPr bwMode="auto">
          <a:xfrm>
            <a:off x="121776" y="2219918"/>
            <a:ext cx="8970036" cy="1316421"/>
          </a:xfrm>
          <a:prstGeom prst="rect">
            <a:avLst/>
          </a:prstGeom>
          <a:solidFill>
            <a:schemeClr val="tx2">
              <a:lumMod val="20000"/>
              <a:lumOff val="80000"/>
            </a:schemeClr>
          </a:solidFill>
          <a:ln w="28575" cmpd="sng">
            <a:solidFill>
              <a:srgbClr val="000000"/>
            </a:solidFill>
            <a:miter lim="800000"/>
            <a:headEnd/>
            <a:tailEnd/>
          </a:ln>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r>
              <a:rPr lang="en-US" sz="1600" b="1" dirty="0">
                <a:latin typeface="Century Gothic" charset="0"/>
                <a:ea typeface="Century Gothic" charset="0"/>
                <a:cs typeface="Century Gothic" charset="0"/>
              </a:rPr>
              <a:t>Guiding Question: </a:t>
            </a:r>
            <a:endParaRPr lang="en-US" sz="1600" dirty="0">
              <a:latin typeface="Century Gothic" charset="0"/>
              <a:ea typeface="Century Gothic" charset="0"/>
              <a:cs typeface="Century Gothic" charset="0"/>
            </a:endParaRPr>
          </a:p>
          <a:p>
            <a:r>
              <a:rPr lang="en-US" sz="1600" dirty="0">
                <a:latin typeface="Century Gothic" charset="0"/>
                <a:ea typeface="Century Gothic" charset="0"/>
                <a:cs typeface="Century Gothic" charset="0"/>
              </a:rPr>
              <a:t>Let’s look at the sentence.  </a:t>
            </a:r>
          </a:p>
          <a:p>
            <a:r>
              <a:rPr lang="en-US" sz="1600" dirty="0">
                <a:latin typeface="Century Gothic" charset="0"/>
                <a:ea typeface="Century Gothic" charset="0"/>
                <a:cs typeface="Century Gothic" charset="0"/>
              </a:rPr>
              <a:t>What are the noun phrases?  </a:t>
            </a:r>
          </a:p>
          <a:p>
            <a:r>
              <a:rPr lang="en-US" sz="1600" dirty="0">
                <a:latin typeface="Century Gothic" charset="0"/>
                <a:ea typeface="Century Gothic" charset="0"/>
                <a:cs typeface="Century Gothic" charset="0"/>
              </a:rPr>
              <a:t>How does each noun phrase add details about…? </a:t>
            </a:r>
          </a:p>
        </p:txBody>
      </p:sp>
    </p:spTree>
    <p:extLst>
      <p:ext uri="{BB962C8B-B14F-4D97-AF65-F5344CB8AC3E}">
        <p14:creationId xmlns:p14="http://schemas.microsoft.com/office/powerpoint/2010/main" val="233019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9395"/>
            <a:ext cx="8229600" cy="4525963"/>
          </a:xfrm>
        </p:spPr>
        <p:txBody>
          <a:bodyPr>
            <a:noAutofit/>
          </a:bodyPr>
          <a:lstStyle/>
          <a:p>
            <a:pPr marL="0" indent="0">
              <a:buNone/>
            </a:pPr>
            <a:r>
              <a:rPr lang="en-US" sz="2600" dirty="0" smtClean="0">
                <a:latin typeface="Century Gothic" charset="0"/>
                <a:ea typeface="Century Gothic" charset="0"/>
                <a:cs typeface="Century Gothic" charset="0"/>
              </a:rPr>
              <a:t>Days </a:t>
            </a:r>
            <a:r>
              <a:rPr lang="en-US" sz="2600" b="1" dirty="0" smtClean="0">
                <a:latin typeface="Century Gothic" charset="0"/>
                <a:ea typeface="Century Gothic" charset="0"/>
                <a:cs typeface="Century Gothic" charset="0"/>
              </a:rPr>
              <a:t>were</a:t>
            </a:r>
            <a:r>
              <a:rPr lang="en-US" sz="2600" dirty="0" smtClean="0">
                <a:latin typeface="Century Gothic" charset="0"/>
                <a:ea typeface="Century Gothic" charset="0"/>
                <a:cs typeface="Century Gothic" charset="0"/>
              </a:rPr>
              <a:t> long and lonely.  The hills </a:t>
            </a:r>
            <a:r>
              <a:rPr lang="en-US" sz="2600" b="1" dirty="0" smtClean="0">
                <a:latin typeface="Century Gothic" charset="0"/>
                <a:ea typeface="Century Gothic" charset="0"/>
                <a:cs typeface="Century Gothic" charset="0"/>
              </a:rPr>
              <a:t>spread</a:t>
            </a:r>
            <a:r>
              <a:rPr lang="en-US" sz="2600" dirty="0" smtClean="0">
                <a:latin typeface="Century Gothic" charset="0"/>
                <a:ea typeface="Century Gothic" charset="0"/>
                <a:cs typeface="Century Gothic" charset="0"/>
              </a:rPr>
              <a:t> out as far as forever.  Nights, me and Ma and my brothers and Baby Betsy would sit out and wait for a shooting star to sail across the sky.  Once in a while a crow </a:t>
            </a:r>
            <a:r>
              <a:rPr lang="en-US" sz="2600" b="1" dirty="0" smtClean="0">
                <a:latin typeface="Century Gothic" charset="0"/>
                <a:ea typeface="Century Gothic" charset="0"/>
                <a:cs typeface="Century Gothic" charset="0"/>
              </a:rPr>
              <a:t>flew</a:t>
            </a:r>
            <a:r>
              <a:rPr lang="en-US" sz="2600" dirty="0" smtClean="0">
                <a:latin typeface="Century Gothic" charset="0"/>
                <a:ea typeface="Century Gothic" charset="0"/>
                <a:cs typeface="Century Gothic" charset="0"/>
              </a:rPr>
              <a:t> by.  That’s all the excitement there </a:t>
            </a:r>
            <a:r>
              <a:rPr lang="en-US" sz="2600" b="1" dirty="0" smtClean="0">
                <a:latin typeface="Century Gothic" charset="0"/>
                <a:ea typeface="Century Gothic" charset="0"/>
                <a:cs typeface="Century Gothic" charset="0"/>
              </a:rPr>
              <a:t>was</a:t>
            </a:r>
            <a:r>
              <a:rPr lang="en-US" sz="2600" dirty="0" smtClean="0">
                <a:latin typeface="Century Gothic" charset="0"/>
                <a:ea typeface="Century Gothic" charset="0"/>
                <a:cs typeface="Century Gothic" charset="0"/>
              </a:rPr>
              <a:t>.</a:t>
            </a:r>
          </a:p>
          <a:p>
            <a:pPr marL="0" indent="0">
              <a:buNone/>
            </a:pPr>
            <a:r>
              <a:rPr lang="en-US" sz="2600" dirty="0" smtClean="0">
                <a:latin typeface="Century Gothic" charset="0"/>
                <a:ea typeface="Century Gothic" charset="0"/>
                <a:cs typeface="Century Gothic" charset="0"/>
              </a:rPr>
              <a:t>My brothers </a:t>
            </a:r>
            <a:r>
              <a:rPr lang="en-US" sz="2600" b="1" dirty="0" smtClean="0">
                <a:latin typeface="Century Gothic" charset="0"/>
                <a:ea typeface="Century Gothic" charset="0"/>
                <a:cs typeface="Century Gothic" charset="0"/>
              </a:rPr>
              <a:t>worked</a:t>
            </a:r>
            <a:r>
              <a:rPr lang="en-US" sz="2600" dirty="0" smtClean="0">
                <a:latin typeface="Century Gothic" charset="0"/>
                <a:ea typeface="Century Gothic" charset="0"/>
                <a:cs typeface="Century Gothic" charset="0"/>
              </a:rPr>
              <a:t> up some furrows.  They </a:t>
            </a:r>
            <a:r>
              <a:rPr lang="en-US" sz="2600" b="1" dirty="0" smtClean="0">
                <a:latin typeface="Century Gothic" charset="0"/>
                <a:ea typeface="Century Gothic" charset="0"/>
                <a:cs typeface="Century Gothic" charset="0"/>
              </a:rPr>
              <a:t>planted</a:t>
            </a:r>
            <a:r>
              <a:rPr lang="en-US" sz="2600" dirty="0" smtClean="0">
                <a:latin typeface="Century Gothic" charset="0"/>
                <a:ea typeface="Century Gothic" charset="0"/>
                <a:cs typeface="Century Gothic" charset="0"/>
              </a:rPr>
              <a:t> corn and potatoes and beans.  Then they </a:t>
            </a:r>
            <a:r>
              <a:rPr lang="en-US" sz="2600" b="1" dirty="0" smtClean="0">
                <a:latin typeface="Century Gothic" charset="0"/>
                <a:ea typeface="Century Gothic" charset="0"/>
                <a:cs typeface="Century Gothic" charset="0"/>
              </a:rPr>
              <a:t>ran</a:t>
            </a:r>
            <a:r>
              <a:rPr lang="en-US" sz="2600" dirty="0" smtClean="0">
                <a:latin typeface="Century Gothic" charset="0"/>
                <a:ea typeface="Century Gothic" charset="0"/>
                <a:cs typeface="Century Gothic" charset="0"/>
              </a:rPr>
              <a:t> around climbing trees, skinning their knees.  But after all the water </a:t>
            </a:r>
            <a:r>
              <a:rPr lang="en-US" sz="2600" b="1" dirty="0" smtClean="0">
                <a:latin typeface="Century Gothic" charset="0"/>
                <a:ea typeface="Century Gothic" charset="0"/>
                <a:cs typeface="Century Gothic" charset="0"/>
              </a:rPr>
              <a:t>was fetched </a:t>
            </a:r>
            <a:r>
              <a:rPr lang="en-US" sz="2600" dirty="0" smtClean="0">
                <a:latin typeface="Century Gothic" charset="0"/>
                <a:ea typeface="Century Gothic" charset="0"/>
                <a:cs typeface="Century Gothic" charset="0"/>
              </a:rPr>
              <a:t>and the wash </a:t>
            </a:r>
            <a:r>
              <a:rPr lang="en-US" sz="2600" b="1" dirty="0" smtClean="0">
                <a:latin typeface="Century Gothic" charset="0"/>
                <a:ea typeface="Century Gothic" charset="0"/>
                <a:cs typeface="Century Gothic" charset="0"/>
              </a:rPr>
              <a:t>was done</a:t>
            </a:r>
            <a:r>
              <a:rPr lang="en-US" sz="2600" dirty="0" smtClean="0">
                <a:latin typeface="Century Gothic" charset="0"/>
                <a:ea typeface="Century Gothic" charset="0"/>
                <a:cs typeface="Century Gothic" charset="0"/>
              </a:rPr>
              <a:t>, after the soap </a:t>
            </a:r>
            <a:r>
              <a:rPr lang="en-US" sz="2600" b="1" dirty="0" smtClean="0">
                <a:latin typeface="Century Gothic" charset="0"/>
                <a:ea typeface="Century Gothic" charset="0"/>
                <a:cs typeface="Century Gothic" charset="0"/>
              </a:rPr>
              <a:t>was made </a:t>
            </a:r>
            <a:r>
              <a:rPr lang="en-US" sz="2600" dirty="0" smtClean="0">
                <a:latin typeface="Century Gothic" charset="0"/>
                <a:ea typeface="Century Gothic" charset="0"/>
                <a:cs typeface="Century Gothic" charset="0"/>
              </a:rPr>
              <a:t>and the fire </a:t>
            </a:r>
            <a:r>
              <a:rPr lang="en-US" sz="2600" b="1" dirty="0" smtClean="0">
                <a:latin typeface="Century Gothic" charset="0"/>
                <a:ea typeface="Century Gothic" charset="0"/>
                <a:cs typeface="Century Gothic" charset="0"/>
              </a:rPr>
              <a:t>laid</a:t>
            </a:r>
            <a:r>
              <a:rPr lang="en-US" sz="2600" dirty="0" smtClean="0">
                <a:latin typeface="Century Gothic" charset="0"/>
                <a:ea typeface="Century Gothic" charset="0"/>
                <a:cs typeface="Century Gothic" charset="0"/>
              </a:rPr>
              <a:t>, after all the beds </a:t>
            </a:r>
            <a:r>
              <a:rPr lang="en-US" sz="2600" b="1" dirty="0" smtClean="0">
                <a:latin typeface="Century Gothic" charset="0"/>
                <a:ea typeface="Century Gothic" charset="0"/>
                <a:cs typeface="Century Gothic" charset="0"/>
              </a:rPr>
              <a:t>were fixed </a:t>
            </a:r>
            <a:r>
              <a:rPr lang="en-US" sz="2600" dirty="0" smtClean="0">
                <a:latin typeface="Century Gothic" charset="0"/>
                <a:ea typeface="Century Gothic" charset="0"/>
                <a:cs typeface="Century Gothic" charset="0"/>
              </a:rPr>
              <a:t>and the floor </a:t>
            </a:r>
            <a:r>
              <a:rPr lang="en-US" sz="2600" b="1" dirty="0" smtClean="0">
                <a:latin typeface="Century Gothic" charset="0"/>
                <a:ea typeface="Century Gothic" charset="0"/>
                <a:cs typeface="Century Gothic" charset="0"/>
              </a:rPr>
              <a:t>was swept </a:t>
            </a:r>
            <a:r>
              <a:rPr lang="en-US" sz="2600" dirty="0" smtClean="0">
                <a:latin typeface="Century Gothic" charset="0"/>
                <a:ea typeface="Century Gothic" charset="0"/>
                <a:cs typeface="Century Gothic" charset="0"/>
              </a:rPr>
              <a:t>clean, I’d sit outside our cabin door with Baby Betsy, so bored I thought I’d die.</a:t>
            </a:r>
            <a:endParaRPr lang="en-US" sz="2600" dirty="0">
              <a:latin typeface="Century Gothic" charset="0"/>
              <a:ea typeface="Century Gothic" charset="0"/>
              <a:cs typeface="Century Gothic" charset="0"/>
            </a:endParaRPr>
          </a:p>
        </p:txBody>
      </p:sp>
      <p:sp>
        <p:nvSpPr>
          <p:cNvPr id="5" name="Text Box 1"/>
          <p:cNvSpPr txBox="1">
            <a:spLocks noChangeArrowheads="1"/>
          </p:cNvSpPr>
          <p:nvPr/>
        </p:nvSpPr>
        <p:spPr bwMode="auto">
          <a:xfrm>
            <a:off x="139174" y="826784"/>
            <a:ext cx="8900450" cy="1991214"/>
          </a:xfrm>
          <a:prstGeom prst="rect">
            <a:avLst/>
          </a:prstGeom>
          <a:solidFill>
            <a:srgbClr val="FFFF00"/>
          </a:solidFill>
          <a:ln w="28575" cmpd="sng">
            <a:solidFill>
              <a:srgbClr val="000000"/>
            </a:solidFill>
            <a:miter lim="800000"/>
            <a:headEnd/>
            <a:tailEnd/>
          </a:ln>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Century Gothic" charset="0"/>
                <a:ea typeface="Century Gothic" charset="0"/>
                <a:cs typeface="Century Gothic" charset="0"/>
              </a:rPr>
              <a:t>Part II: How English Works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Century Gothic" charset="0"/>
                <a:ea typeface="Century Gothic" charset="0"/>
                <a:cs typeface="Century Gothic" charset="0"/>
              </a:rPr>
              <a:t>B. Expanding &amp; Enriching Ideas.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Century Gothic" charset="0"/>
                <a:ea typeface="Century Gothic" charset="0"/>
                <a:cs typeface="Century Gothic" charset="0"/>
              </a:rPr>
              <a:t>3. Using verbs and verb phrases. (Expanding Level) </a:t>
            </a:r>
            <a:r>
              <a:rPr kumimoji="0" lang="en-US" sz="1600" b="0" i="0" u="none" strike="noStrike" cap="none" normalizeH="0" baseline="0" dirty="0">
                <a:ln>
                  <a:noFill/>
                </a:ln>
                <a:solidFill>
                  <a:schemeClr val="tx1"/>
                </a:solidFill>
                <a:effectLst/>
                <a:latin typeface="Century Gothic" charset="0"/>
                <a:ea typeface="Century Gothic" charset="0"/>
                <a:cs typeface="Century Gothic" charset="0"/>
              </a:rPr>
              <a:t>Use a growing number of verb types (e.g., doing, saying, being/having, thinking/feeling) and verb tenses appropriate for the text type and discipline to convey time (e.g. simple past for retelling, simple present for a science description).</a:t>
            </a:r>
          </a:p>
        </p:txBody>
      </p:sp>
      <p:sp>
        <p:nvSpPr>
          <p:cNvPr id="6" name="Text Box 1"/>
          <p:cNvSpPr txBox="1">
            <a:spLocks noChangeArrowheads="1"/>
          </p:cNvSpPr>
          <p:nvPr/>
        </p:nvSpPr>
        <p:spPr bwMode="auto">
          <a:xfrm>
            <a:off x="139174" y="2817998"/>
            <a:ext cx="8900450" cy="1475181"/>
          </a:xfrm>
          <a:prstGeom prst="rect">
            <a:avLst/>
          </a:prstGeom>
          <a:solidFill>
            <a:schemeClr val="tx2">
              <a:lumMod val="20000"/>
              <a:lumOff val="80000"/>
            </a:schemeClr>
          </a:solidFill>
          <a:ln w="28575" cmpd="sng">
            <a:solidFill>
              <a:srgbClr val="000000"/>
            </a:solidFill>
            <a:miter lim="800000"/>
            <a:headEnd/>
            <a:tailEnd/>
          </a:ln>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r>
              <a:rPr lang="en-US" sz="1600" b="1" dirty="0">
                <a:latin typeface="Century Gothic" charset="0"/>
                <a:ea typeface="Century Gothic" charset="0"/>
                <a:cs typeface="Century Gothic" charset="0"/>
              </a:rPr>
              <a:t>Guiding Question:</a:t>
            </a:r>
            <a:endParaRPr lang="en-US" sz="1600" dirty="0">
              <a:latin typeface="Century Gothic" charset="0"/>
              <a:ea typeface="Century Gothic" charset="0"/>
              <a:cs typeface="Century Gothic" charset="0"/>
            </a:endParaRPr>
          </a:p>
          <a:p>
            <a:r>
              <a:rPr lang="en-US" sz="1600" dirty="0">
                <a:latin typeface="Century Gothic" charset="0"/>
                <a:ea typeface="Century Gothic" charset="0"/>
                <a:cs typeface="Century Gothic" charset="0"/>
              </a:rPr>
              <a:t>Let’s look at the sentence.  </a:t>
            </a:r>
          </a:p>
          <a:p>
            <a:r>
              <a:rPr lang="en-US" sz="1600" dirty="0">
                <a:latin typeface="Century Gothic" charset="0"/>
                <a:ea typeface="Century Gothic" charset="0"/>
                <a:cs typeface="Century Gothic" charset="0"/>
              </a:rPr>
              <a:t>What kinds of verbs are in the sentence?   </a:t>
            </a:r>
          </a:p>
          <a:p>
            <a:r>
              <a:rPr lang="en-US" sz="1600" dirty="0">
                <a:latin typeface="Century Gothic" charset="0"/>
                <a:ea typeface="Century Gothic" charset="0"/>
                <a:cs typeface="Century Gothic" charset="0"/>
              </a:rPr>
              <a:t>How do these verbs convey or show a sense of time? </a:t>
            </a:r>
          </a:p>
        </p:txBody>
      </p:sp>
    </p:spTree>
    <p:extLst>
      <p:ext uri="{BB962C8B-B14F-4D97-AF65-F5344CB8AC3E}">
        <p14:creationId xmlns:p14="http://schemas.microsoft.com/office/powerpoint/2010/main" val="29188702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descr="picture 2015-06-11 at 4.45.22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06937"/>
            <a:ext cx="8458199" cy="486886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385" name="Title 1"/>
          <p:cNvSpPr>
            <a:spLocks noGrp="1"/>
          </p:cNvSpPr>
          <p:nvPr>
            <p:ph type="title"/>
          </p:nvPr>
        </p:nvSpPr>
        <p:spPr>
          <a:xfrm>
            <a:off x="457200" y="381000"/>
            <a:ext cx="8229600" cy="1066800"/>
          </a:xfrm>
        </p:spPr>
        <p:txBody>
          <a:bodyPr>
            <a:normAutofit fontScale="90000"/>
          </a:bodyPr>
          <a:lstStyle/>
          <a:p>
            <a:pPr eaLnBrk="1" hangingPunct="1">
              <a:defRPr/>
            </a:pPr>
            <a:r>
              <a:rPr lang="en-US" sz="4000" b="1">
                <a:effectLst>
                  <a:outerShdw blurRad="38100" dist="38100" dir="2700000" algn="tl">
                    <a:srgbClr val="DDDDDD"/>
                  </a:outerShdw>
                </a:effectLst>
                <a:latin typeface="Century Gothic" charset="0"/>
              </a:rPr>
              <a:t>Direct Instruction of Linguistic Features  </a:t>
            </a:r>
          </a:p>
        </p:txBody>
      </p:sp>
      <p:sp>
        <p:nvSpPr>
          <p:cNvPr id="6" name="Rectangle 5"/>
          <p:cNvSpPr>
            <a:spLocks noChangeArrowheads="1"/>
          </p:cNvSpPr>
          <p:nvPr/>
        </p:nvSpPr>
        <p:spPr bwMode="auto">
          <a:xfrm>
            <a:off x="3532954" y="2257425"/>
            <a:ext cx="2753546" cy="4100513"/>
          </a:xfrm>
          <a:prstGeom prst="rect">
            <a:avLst/>
          </a:prstGeom>
          <a:noFill/>
          <a:ln w="38100">
            <a:solidFill>
              <a:srgbClr val="FF0000">
                <a:alpha val="79999"/>
              </a:srgbClr>
            </a:solidFill>
            <a:miter lim="800000"/>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fontAlgn="auto" hangingPunct="1">
              <a:spcBef>
                <a:spcPts val="0"/>
              </a:spcBef>
              <a:spcAft>
                <a:spcPts val="0"/>
              </a:spcAft>
              <a:defRPr/>
            </a:pPr>
            <a:endParaRPr lang="en-US" dirty="0">
              <a:solidFill>
                <a:schemeClr val="lt1"/>
              </a:solidFill>
              <a:latin typeface="+mn-lt"/>
              <a:ea typeface="+mn-ea"/>
              <a:cs typeface="+mn-cs"/>
            </a:endParaRPr>
          </a:p>
          <a:p>
            <a:pPr algn="ctr" eaLnBrk="1" fontAlgn="auto" hangingPunct="1">
              <a:spcBef>
                <a:spcPts val="0"/>
              </a:spcBef>
              <a:spcAft>
                <a:spcPts val="0"/>
              </a:spcAft>
              <a:defRPr/>
            </a:pPr>
            <a:endParaRPr lang="en-US" dirty="0">
              <a:solidFill>
                <a:schemeClr val="lt1"/>
              </a:solidFill>
              <a:latin typeface="+mn-lt"/>
              <a:ea typeface="+mn-ea"/>
              <a:cs typeface="+mn-cs"/>
            </a:endParaRPr>
          </a:p>
          <a:p>
            <a:pPr algn="ctr" eaLnBrk="1" fontAlgn="auto" hangingPunct="1">
              <a:spcBef>
                <a:spcPts val="0"/>
              </a:spcBef>
              <a:spcAft>
                <a:spcPts val="0"/>
              </a:spcAft>
              <a:defRPr/>
            </a:pPr>
            <a:endParaRPr lang="en-US" dirty="0">
              <a:solidFill>
                <a:schemeClr val="lt1"/>
              </a:solidFill>
              <a:latin typeface="+mn-lt"/>
              <a:ea typeface="+mn-ea"/>
              <a:cs typeface="+mn-cs"/>
            </a:endParaRPr>
          </a:p>
          <a:p>
            <a:pPr algn="ctr" eaLnBrk="1" fontAlgn="auto" hangingPunct="1">
              <a:spcBef>
                <a:spcPts val="0"/>
              </a:spcBef>
              <a:spcAft>
                <a:spcPts val="0"/>
              </a:spcAft>
              <a:defRPr/>
            </a:pPr>
            <a:endParaRPr lang="en-US" dirty="0">
              <a:solidFill>
                <a:schemeClr val="lt1"/>
              </a:solidFill>
              <a:latin typeface="+mn-lt"/>
              <a:ea typeface="+mn-ea"/>
              <a:cs typeface="+mn-cs"/>
            </a:endParaRPr>
          </a:p>
          <a:p>
            <a:pPr algn="ctr" eaLnBrk="1" fontAlgn="auto" hangingPunct="1">
              <a:spcBef>
                <a:spcPts val="0"/>
              </a:spcBef>
              <a:spcAft>
                <a:spcPts val="0"/>
              </a:spcAft>
              <a:defRPr/>
            </a:pPr>
            <a:endParaRPr lang="en-US" dirty="0">
              <a:solidFill>
                <a:schemeClr val="lt1"/>
              </a:solidFill>
              <a:latin typeface="+mn-lt"/>
              <a:ea typeface="+mn-ea"/>
              <a:cs typeface="+mn-cs"/>
            </a:endParaRPr>
          </a:p>
          <a:p>
            <a:pPr algn="ctr" eaLnBrk="1" fontAlgn="auto" hangingPunct="1">
              <a:spcBef>
                <a:spcPts val="0"/>
              </a:spcBef>
              <a:spcAft>
                <a:spcPts val="0"/>
              </a:spcAft>
              <a:defRPr/>
            </a:pPr>
            <a:endParaRPr lang="en-US" dirty="0">
              <a:solidFill>
                <a:schemeClr val="lt1"/>
              </a:solidFill>
              <a:latin typeface="+mn-lt"/>
              <a:ea typeface="+mn-ea"/>
              <a:cs typeface="+mn-cs"/>
            </a:endParaRPr>
          </a:p>
          <a:p>
            <a:pPr algn="ctr" eaLnBrk="1" fontAlgn="auto" hangingPunct="1">
              <a:spcBef>
                <a:spcPts val="0"/>
              </a:spcBef>
              <a:spcAft>
                <a:spcPts val="0"/>
              </a:spcAft>
              <a:defRPr/>
            </a:pPr>
            <a:endParaRPr lang="en-US" dirty="0">
              <a:solidFill>
                <a:schemeClr val="lt1"/>
              </a:solidFill>
              <a:latin typeface="+mn-lt"/>
              <a:ea typeface="+mn-ea"/>
              <a:cs typeface="+mn-cs"/>
            </a:endParaRPr>
          </a:p>
          <a:p>
            <a:pPr algn="ctr" eaLnBrk="1" fontAlgn="auto" hangingPunct="1">
              <a:spcBef>
                <a:spcPts val="0"/>
              </a:spcBef>
              <a:spcAft>
                <a:spcPts val="0"/>
              </a:spcAft>
              <a:defRPr/>
            </a:pPr>
            <a:endParaRPr lang="en-US" dirty="0">
              <a:solidFill>
                <a:schemeClr val="lt1"/>
              </a:solidFill>
              <a:latin typeface="+mn-lt"/>
              <a:ea typeface="+mn-ea"/>
              <a:cs typeface="+mn-cs"/>
            </a:endParaRPr>
          </a:p>
          <a:p>
            <a:pPr algn="ctr" eaLnBrk="1" fontAlgn="auto" hangingPunct="1">
              <a:spcBef>
                <a:spcPts val="0"/>
              </a:spcBef>
              <a:spcAft>
                <a:spcPts val="0"/>
              </a:spcAft>
              <a:defRPr/>
            </a:pPr>
            <a:endParaRPr lang="en-US" dirty="0">
              <a:solidFill>
                <a:schemeClr val="lt1"/>
              </a:solidFill>
              <a:latin typeface="+mn-lt"/>
              <a:ea typeface="+mn-ea"/>
              <a:cs typeface="+mn-cs"/>
            </a:endParaRPr>
          </a:p>
        </p:txBody>
      </p:sp>
      <p:sp>
        <p:nvSpPr>
          <p:cNvPr id="7" name="Right Arrow 6"/>
          <p:cNvSpPr>
            <a:spLocks noChangeArrowheads="1"/>
          </p:cNvSpPr>
          <p:nvPr/>
        </p:nvSpPr>
        <p:spPr bwMode="auto">
          <a:xfrm rot="8140779">
            <a:off x="5070501" y="1554913"/>
            <a:ext cx="1862138" cy="974725"/>
          </a:xfrm>
          <a:prstGeom prst="rightArrow">
            <a:avLst>
              <a:gd name="adj1" fmla="val 50000"/>
              <a:gd name="adj2" fmla="val 50007"/>
            </a:avLst>
          </a:prstGeom>
          <a:solidFill>
            <a:schemeClr val="accent1">
              <a:lumMod val="20000"/>
              <a:lumOff val="80000"/>
            </a:schemeClr>
          </a:solidFill>
          <a:ln w="28575">
            <a:solidFill>
              <a:srgbClr val="FF0000"/>
            </a:solidFill>
            <a:miter lim="800000"/>
            <a:headEnd/>
            <a:tailEnd/>
          </a:ln>
          <a:effectLst>
            <a:outerShdw blurRad="40000" dist="20000" dir="5400000" rotWithShape="0">
              <a:srgbClr val="000000">
                <a:alpha val="37999"/>
              </a:srgbClr>
            </a:outerShdw>
          </a:effectLst>
        </p:spPr>
        <p:txBody>
          <a:bodyPr anchor="ctr"/>
          <a:lstStyle/>
          <a:p>
            <a:pPr algn="ctr" eaLnBrk="1" fontAlgn="auto" hangingPunct="1">
              <a:spcBef>
                <a:spcPts val="0"/>
              </a:spcBef>
              <a:spcAft>
                <a:spcPts val="0"/>
              </a:spcAft>
              <a:defRPr/>
            </a:pPr>
            <a:endParaRPr lang="en-US">
              <a:ln w="38100" cmpd="sng">
                <a:solidFill>
                  <a:schemeClr val="tx1"/>
                </a:solidFill>
              </a:ln>
              <a:solidFill>
                <a:srgbClr val="FF0000"/>
              </a:solidFill>
              <a:latin typeface="+mn-lt"/>
              <a:ea typeface="+mn-ea"/>
              <a:cs typeface="+mn-cs"/>
            </a:endParaRPr>
          </a:p>
        </p:txBody>
      </p:sp>
      <p:sp>
        <p:nvSpPr>
          <p:cNvPr id="8" name="TextBox 7"/>
          <p:cNvSpPr txBox="1">
            <a:spLocks noChangeArrowheads="1"/>
          </p:cNvSpPr>
          <p:nvPr/>
        </p:nvSpPr>
        <p:spPr bwMode="auto">
          <a:xfrm rot="18850036">
            <a:off x="5307078" y="1615580"/>
            <a:ext cx="1752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dirty="0">
                <a:latin typeface="Century Gothic"/>
                <a:cs typeface="Century Gothic"/>
              </a:rPr>
              <a:t>Mentor Text</a:t>
            </a:r>
            <a:endParaRPr lang="en-US" sz="1600" b="1" dirty="0">
              <a:latin typeface="Century Gothic"/>
              <a:cs typeface="Century Gothic"/>
            </a:endParaRPr>
          </a:p>
        </p:txBody>
      </p:sp>
    </p:spTree>
    <p:extLst>
      <p:ext uri="{BB962C8B-B14F-4D97-AF65-F5344CB8AC3E}">
        <p14:creationId xmlns:p14="http://schemas.microsoft.com/office/powerpoint/2010/main" val="13897273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 2016-01-20 at 3.08.5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4500"/>
            <a:ext cx="9144000" cy="3411940"/>
          </a:xfrm>
          <a:prstGeom prst="rect">
            <a:avLst/>
          </a:prstGeom>
        </p:spPr>
      </p:pic>
      <p:sp>
        <p:nvSpPr>
          <p:cNvPr id="3" name="TextBox 2"/>
          <p:cNvSpPr txBox="1"/>
          <p:nvPr/>
        </p:nvSpPr>
        <p:spPr>
          <a:xfrm>
            <a:off x="1100667" y="397835"/>
            <a:ext cx="6879591" cy="954107"/>
          </a:xfrm>
          <a:prstGeom prst="rect">
            <a:avLst/>
          </a:prstGeom>
          <a:noFill/>
        </p:spPr>
        <p:txBody>
          <a:bodyPr wrap="square" rtlCol="0">
            <a:spAutoFit/>
          </a:bodyPr>
          <a:lstStyle/>
          <a:p>
            <a:pPr algn="ctr"/>
            <a:r>
              <a:rPr lang="en-US" sz="2800" b="1" dirty="0" smtClean="0"/>
              <a:t>Our Answer Garden</a:t>
            </a:r>
          </a:p>
          <a:p>
            <a:pPr algn="ctr"/>
            <a:r>
              <a:rPr lang="en-US" sz="2800" b="1" dirty="0" smtClean="0"/>
              <a:t>What We Want to Observe During ELD</a:t>
            </a:r>
            <a:endParaRPr lang="en-US" sz="2800" b="1" dirty="0"/>
          </a:p>
        </p:txBody>
      </p:sp>
    </p:spTree>
    <p:extLst>
      <p:ext uri="{BB962C8B-B14F-4D97-AF65-F5344CB8AC3E}">
        <p14:creationId xmlns:p14="http://schemas.microsoft.com/office/powerpoint/2010/main" val="395795030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txBox="1">
            <a:spLocks noGrp="1"/>
          </p:cNvSpPr>
          <p:nvPr>
            <p:ph type="title"/>
          </p:nvPr>
        </p:nvSpPr>
        <p:spPr>
          <a:xfrm>
            <a:off x="457200" y="293688"/>
            <a:ext cx="8229600" cy="1143000"/>
          </a:xfrm>
        </p:spPr>
        <p:txBody>
          <a:bodyPr/>
          <a:lstStyle/>
          <a:p>
            <a:pPr eaLnBrk="1" hangingPunct="1">
              <a:spcBef>
                <a:spcPct val="0"/>
              </a:spcBef>
              <a:spcAft>
                <a:spcPct val="0"/>
              </a:spcAft>
            </a:pPr>
            <a:r>
              <a:rPr lang="en-US" b="1">
                <a:solidFill>
                  <a:srgbClr val="000000"/>
                </a:solidFill>
                <a:latin typeface="Century Gothic" charset="0"/>
                <a:ea typeface="ＭＳ Ｐゴシック" charset="0"/>
                <a:cs typeface="Arial" charset="0"/>
                <a:sym typeface="Calibri" charset="0"/>
              </a:rPr>
              <a:t>Planning: Using Complex Text</a:t>
            </a:r>
          </a:p>
        </p:txBody>
      </p:sp>
      <p:sp>
        <p:nvSpPr>
          <p:cNvPr id="55298" name="Content Placeholder 2"/>
          <p:cNvSpPr txBox="1">
            <a:spLocks noGrp="1"/>
          </p:cNvSpPr>
          <p:nvPr>
            <p:ph type="body" idx="1"/>
          </p:nvPr>
        </p:nvSpPr>
        <p:spPr>
          <a:xfrm>
            <a:off x="457199" y="1600200"/>
            <a:ext cx="4690197" cy="5003800"/>
          </a:xfrm>
        </p:spPr>
        <p:txBody>
          <a:bodyPr>
            <a:normAutofit/>
          </a:bodyPr>
          <a:lstStyle>
            <a:lvl1pPr marL="457200" indent="-457200">
              <a:defRPr sz="1400">
                <a:solidFill>
                  <a:srgbClr val="000000"/>
                </a:solidFill>
                <a:latin typeface="Arial" charset="0"/>
                <a:ea typeface="ＭＳ Ｐゴシック" charset="0"/>
                <a:cs typeface="Arial" charset="0"/>
                <a:sym typeface="Arial" charset="0"/>
              </a:defRPr>
            </a:lvl1pPr>
            <a:lvl2pPr>
              <a:defRPr sz="1400">
                <a:solidFill>
                  <a:srgbClr val="000000"/>
                </a:solidFill>
                <a:latin typeface="Arial" charset="0"/>
                <a:ea typeface="Arial" charset="0"/>
                <a:cs typeface="Arial" charset="0"/>
                <a:sym typeface="Arial" charset="0"/>
              </a:defRPr>
            </a:lvl2pPr>
            <a:lvl3pPr>
              <a:defRPr sz="1400">
                <a:solidFill>
                  <a:srgbClr val="000000"/>
                </a:solidFill>
                <a:latin typeface="Arial" charset="0"/>
                <a:ea typeface="Arial" charset="0"/>
                <a:cs typeface="Arial" charset="0"/>
                <a:sym typeface="Arial" charset="0"/>
              </a:defRPr>
            </a:lvl3pPr>
            <a:lvl4pPr>
              <a:defRPr sz="1400">
                <a:solidFill>
                  <a:srgbClr val="000000"/>
                </a:solidFill>
                <a:latin typeface="Arial" charset="0"/>
                <a:ea typeface="Arial" charset="0"/>
                <a:cs typeface="Arial" charset="0"/>
                <a:sym typeface="Arial" charset="0"/>
              </a:defRPr>
            </a:lvl4pPr>
            <a:lvl5pPr>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lnSpc>
                <a:spcPct val="80000"/>
              </a:lnSpc>
              <a:spcBef>
                <a:spcPct val="0"/>
              </a:spcBef>
              <a:buClr>
                <a:srgbClr val="000000"/>
              </a:buClr>
              <a:buFontTx/>
              <a:buAutoNum type="arabicPeriod"/>
            </a:pPr>
            <a:r>
              <a:rPr lang="en-US" sz="2000" b="1" dirty="0" smtClean="0">
                <a:latin typeface="Century Gothic" charset="0"/>
                <a:sym typeface="Calibri" charset="0"/>
              </a:rPr>
              <a:t>Identify</a:t>
            </a:r>
            <a:r>
              <a:rPr lang="en-US" sz="2000" dirty="0" smtClean="0">
                <a:latin typeface="Century Gothic" charset="0"/>
                <a:sym typeface="Calibri" charset="0"/>
              </a:rPr>
              <a:t> </a:t>
            </a:r>
            <a:r>
              <a:rPr lang="en-US" sz="2000" dirty="0">
                <a:latin typeface="Century Gothic" charset="0"/>
                <a:sym typeface="Calibri" charset="0"/>
              </a:rPr>
              <a:t>a grade level ELD Standard from Part </a:t>
            </a:r>
            <a:r>
              <a:rPr lang="en-US" sz="2000" dirty="0" smtClean="0">
                <a:latin typeface="Century Gothic" charset="0"/>
                <a:sym typeface="Calibri" charset="0"/>
              </a:rPr>
              <a:t>II.  Find a previously read </a:t>
            </a:r>
            <a:r>
              <a:rPr lang="en-US" sz="2000" b="1" dirty="0" smtClean="0">
                <a:latin typeface="Century Gothic" charset="0"/>
                <a:sym typeface="Calibri" charset="0"/>
              </a:rPr>
              <a:t>mentor text </a:t>
            </a:r>
            <a:r>
              <a:rPr lang="en-US" sz="2000" dirty="0" smtClean="0">
                <a:latin typeface="Century Gothic" charset="0"/>
                <a:sym typeface="Calibri" charset="0"/>
              </a:rPr>
              <a:t>that exemplifies that standard.</a:t>
            </a:r>
          </a:p>
          <a:p>
            <a:pPr marL="0" indent="0" eaLnBrk="1" hangingPunct="1">
              <a:lnSpc>
                <a:spcPct val="80000"/>
              </a:lnSpc>
              <a:spcBef>
                <a:spcPct val="0"/>
              </a:spcBef>
              <a:buClr>
                <a:srgbClr val="000000"/>
              </a:buClr>
              <a:buNone/>
            </a:pPr>
            <a:endParaRPr lang="en-US" sz="2000" dirty="0">
              <a:latin typeface="Century Gothic" charset="0"/>
              <a:sym typeface="Calibri" charset="0"/>
            </a:endParaRPr>
          </a:p>
          <a:p>
            <a:pPr eaLnBrk="1" hangingPunct="1">
              <a:lnSpc>
                <a:spcPct val="80000"/>
              </a:lnSpc>
              <a:spcBef>
                <a:spcPct val="0"/>
              </a:spcBef>
              <a:buClr>
                <a:srgbClr val="000000"/>
              </a:buClr>
              <a:buFontTx/>
              <a:buAutoNum type="arabicPeriod"/>
            </a:pPr>
            <a:r>
              <a:rPr lang="en-US" sz="2000" b="1" dirty="0">
                <a:latin typeface="Century Gothic" charset="0"/>
                <a:sym typeface="Calibri" charset="0"/>
              </a:rPr>
              <a:t>Turn</a:t>
            </a:r>
            <a:r>
              <a:rPr lang="en-US" sz="2000" dirty="0">
                <a:latin typeface="Century Gothic" charset="0"/>
                <a:sym typeface="Calibri" charset="0"/>
              </a:rPr>
              <a:t> the standard into a focus </a:t>
            </a:r>
            <a:r>
              <a:rPr lang="en-US" sz="2000" dirty="0" smtClean="0">
                <a:latin typeface="Century Gothic" charset="0"/>
                <a:sym typeface="Calibri" charset="0"/>
              </a:rPr>
              <a:t>question.</a:t>
            </a:r>
            <a:endParaRPr lang="en-US" sz="2000" dirty="0">
              <a:latin typeface="Century Gothic" charset="0"/>
              <a:sym typeface="Calibri" charset="0"/>
            </a:endParaRPr>
          </a:p>
          <a:p>
            <a:pPr eaLnBrk="1" hangingPunct="1">
              <a:lnSpc>
                <a:spcPct val="80000"/>
              </a:lnSpc>
              <a:spcBef>
                <a:spcPct val="0"/>
              </a:spcBef>
              <a:buClr>
                <a:srgbClr val="000000"/>
              </a:buClr>
              <a:buFontTx/>
              <a:buAutoNum type="arabicPeriod"/>
            </a:pPr>
            <a:endParaRPr lang="en-US" sz="2000" dirty="0">
              <a:latin typeface="Century Gothic" charset="0"/>
              <a:sym typeface="Calibri" charset="0"/>
            </a:endParaRPr>
          </a:p>
          <a:p>
            <a:pPr eaLnBrk="1" hangingPunct="1">
              <a:lnSpc>
                <a:spcPct val="80000"/>
              </a:lnSpc>
              <a:spcBef>
                <a:spcPct val="0"/>
              </a:spcBef>
              <a:buClr>
                <a:srgbClr val="000000"/>
              </a:buClr>
              <a:buFontTx/>
              <a:buAutoNum type="arabicPeriod"/>
            </a:pPr>
            <a:r>
              <a:rPr lang="en-US" sz="2000" b="1" dirty="0">
                <a:latin typeface="Century Gothic" charset="0"/>
                <a:sym typeface="Calibri" charset="0"/>
              </a:rPr>
              <a:t>Identify</a:t>
            </a:r>
            <a:r>
              <a:rPr lang="en-US" sz="2000" dirty="0">
                <a:latin typeface="Century Gothic" charset="0"/>
                <a:sym typeface="Calibri" charset="0"/>
              </a:rPr>
              <a:t> examples of the linguistic feature in each </a:t>
            </a:r>
            <a:r>
              <a:rPr lang="en-US" sz="2000" dirty="0" smtClean="0">
                <a:latin typeface="Century Gothic" charset="0"/>
                <a:sym typeface="Calibri" charset="0"/>
              </a:rPr>
              <a:t>sentence.</a:t>
            </a:r>
            <a:endParaRPr lang="en-US" sz="2000" dirty="0">
              <a:latin typeface="Century Gothic" charset="0"/>
              <a:sym typeface="Calibri" charset="0"/>
            </a:endParaRPr>
          </a:p>
          <a:p>
            <a:pPr eaLnBrk="1" hangingPunct="1">
              <a:lnSpc>
                <a:spcPct val="80000"/>
              </a:lnSpc>
              <a:spcBef>
                <a:spcPct val="0"/>
              </a:spcBef>
              <a:buClr>
                <a:srgbClr val="000000"/>
              </a:buClr>
              <a:buFontTx/>
              <a:buAutoNum type="arabicPeriod"/>
            </a:pPr>
            <a:endParaRPr lang="en-US" sz="2000" dirty="0">
              <a:latin typeface="Century Gothic" charset="0"/>
              <a:sym typeface="Calibri" charset="0"/>
            </a:endParaRPr>
          </a:p>
          <a:p>
            <a:pPr eaLnBrk="1" hangingPunct="1">
              <a:lnSpc>
                <a:spcPct val="80000"/>
              </a:lnSpc>
              <a:spcBef>
                <a:spcPct val="0"/>
              </a:spcBef>
              <a:buClr>
                <a:srgbClr val="000000"/>
              </a:buClr>
              <a:buFontTx/>
              <a:buAutoNum type="arabicPeriod"/>
            </a:pPr>
            <a:r>
              <a:rPr lang="en-US" sz="2000" b="1" dirty="0">
                <a:latin typeface="Century Gothic" charset="0"/>
                <a:sym typeface="Calibri" charset="0"/>
              </a:rPr>
              <a:t>Create</a:t>
            </a:r>
            <a:r>
              <a:rPr lang="en-US" sz="2000" dirty="0">
                <a:latin typeface="Century Gothic" charset="0"/>
                <a:sym typeface="Calibri" charset="0"/>
              </a:rPr>
              <a:t> </a:t>
            </a:r>
            <a:r>
              <a:rPr lang="en-US" sz="2000" dirty="0" smtClean="0">
                <a:latin typeface="Century Gothic" charset="0"/>
                <a:sym typeface="Calibri" charset="0"/>
              </a:rPr>
              <a:t>two text </a:t>
            </a:r>
            <a:r>
              <a:rPr lang="en-US" sz="2000" dirty="0">
                <a:latin typeface="Century Gothic" charset="0"/>
                <a:sym typeface="Calibri" charset="0"/>
              </a:rPr>
              <a:t>analysis guiding questions considering the ELD Standard-Part </a:t>
            </a:r>
            <a:r>
              <a:rPr lang="en-US" sz="2000" dirty="0" smtClean="0">
                <a:latin typeface="Century Gothic" charset="0"/>
                <a:sym typeface="Calibri" charset="0"/>
              </a:rPr>
              <a:t>II and a wrap</a:t>
            </a:r>
            <a:r>
              <a:rPr lang="en-US" sz="2000" dirty="0">
                <a:latin typeface="Century Gothic" charset="0"/>
                <a:sym typeface="Calibri" charset="0"/>
              </a:rPr>
              <a:t>-up </a:t>
            </a:r>
            <a:r>
              <a:rPr lang="en-US" sz="2000" dirty="0" smtClean="0">
                <a:latin typeface="Century Gothic" charset="0"/>
                <a:sym typeface="Calibri" charset="0"/>
              </a:rPr>
              <a:t>question.</a:t>
            </a:r>
          </a:p>
          <a:p>
            <a:pPr eaLnBrk="1" hangingPunct="1">
              <a:lnSpc>
                <a:spcPct val="80000"/>
              </a:lnSpc>
              <a:spcBef>
                <a:spcPct val="0"/>
              </a:spcBef>
              <a:buClr>
                <a:srgbClr val="000000"/>
              </a:buClr>
              <a:buFontTx/>
              <a:buAutoNum type="arabicPeriod"/>
            </a:pPr>
            <a:endParaRPr lang="en-US" sz="2000" dirty="0">
              <a:solidFill>
                <a:srgbClr val="0000FF"/>
              </a:solidFill>
              <a:latin typeface="Century Gothic" charset="0"/>
              <a:sym typeface="Calibri" charset="0"/>
            </a:endParaRPr>
          </a:p>
          <a:p>
            <a:pPr marL="0" indent="0" algn="ctr" eaLnBrk="1" hangingPunct="1">
              <a:lnSpc>
                <a:spcPct val="80000"/>
              </a:lnSpc>
              <a:spcBef>
                <a:spcPct val="0"/>
              </a:spcBef>
              <a:buClr>
                <a:srgbClr val="000000"/>
              </a:buClr>
              <a:buNone/>
            </a:pPr>
            <a:r>
              <a:rPr lang="en-US" sz="2000" dirty="0" smtClean="0">
                <a:solidFill>
                  <a:srgbClr val="0000FF"/>
                </a:solidFill>
                <a:latin typeface="Century Gothic" charset="0"/>
                <a:sym typeface="Calibri" charset="0"/>
              </a:rPr>
              <a:t>The mentor text will be used for    </a:t>
            </a:r>
            <a:r>
              <a:rPr lang="en-US" sz="2000" b="1" dirty="0" smtClean="0">
                <a:solidFill>
                  <a:srgbClr val="0000FF"/>
                </a:solidFill>
                <a:latin typeface="Century Gothic" charset="0"/>
                <a:sym typeface="Calibri" charset="0"/>
              </a:rPr>
              <a:t>two or more days </a:t>
            </a:r>
            <a:r>
              <a:rPr lang="en-US" sz="2000" dirty="0" smtClean="0">
                <a:solidFill>
                  <a:srgbClr val="0000FF"/>
                </a:solidFill>
                <a:latin typeface="Century Gothic" charset="0"/>
                <a:sym typeface="Calibri" charset="0"/>
              </a:rPr>
              <a:t>to address the identified linguistic </a:t>
            </a:r>
            <a:r>
              <a:rPr lang="en-US" sz="2000" dirty="0" smtClean="0">
                <a:solidFill>
                  <a:srgbClr val="0000FF"/>
                </a:solidFill>
                <a:latin typeface="Century Gothic" charset="0"/>
                <a:sym typeface="Calibri" charset="0"/>
              </a:rPr>
              <a:t>feature            (Part II ELD Standard.)</a:t>
            </a:r>
            <a:endParaRPr lang="en-US" sz="2000" dirty="0" smtClean="0">
              <a:solidFill>
                <a:srgbClr val="0000FF"/>
              </a:solidFill>
              <a:latin typeface="Century Gothic" charset="0"/>
              <a:sym typeface="Calibri" charset="0"/>
            </a:endParaRPr>
          </a:p>
        </p:txBody>
      </p:sp>
      <p:sp>
        <p:nvSpPr>
          <p:cNvPr id="9" name="TextBox 8"/>
          <p:cNvSpPr txBox="1"/>
          <p:nvPr/>
        </p:nvSpPr>
        <p:spPr bwMode="auto">
          <a:xfrm>
            <a:off x="4854575" y="1692275"/>
            <a:ext cx="3832225" cy="455453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lIns="45719" tIns="45719" rIns="45719" bIns="45719">
            <a:spAutoFit/>
          </a:bodyPr>
          <a:lstStyle>
            <a:lvl1pPr>
              <a:defRPr sz="1400">
                <a:solidFill>
                  <a:srgbClr val="000000"/>
                </a:solidFill>
                <a:latin typeface="Arial" charset="0"/>
                <a:ea typeface="ＭＳ Ｐゴシック" charset="0"/>
                <a:cs typeface="ＭＳ Ｐゴシック" charset="0"/>
                <a:sym typeface="Arial" charset="0"/>
              </a:defRPr>
            </a:lvl1pPr>
            <a:lvl2pPr marL="742950" indent="-285750">
              <a:defRPr sz="1400">
                <a:solidFill>
                  <a:srgbClr val="000000"/>
                </a:solidFill>
                <a:latin typeface="Arial" charset="0"/>
                <a:ea typeface="ＭＳ Ｐゴシック" charset="0"/>
                <a:sym typeface="Arial" charset="0"/>
              </a:defRPr>
            </a:lvl2pPr>
            <a:lvl3pPr marL="1143000" indent="-228600">
              <a:defRPr sz="1400">
                <a:solidFill>
                  <a:srgbClr val="000000"/>
                </a:solidFill>
                <a:latin typeface="Arial" charset="0"/>
                <a:ea typeface="ＭＳ Ｐゴシック" charset="0"/>
                <a:sym typeface="Arial" charset="0"/>
              </a:defRPr>
            </a:lvl3pPr>
            <a:lvl4pPr marL="1600200" indent="-228600">
              <a:defRPr sz="1400">
                <a:solidFill>
                  <a:srgbClr val="000000"/>
                </a:solidFill>
                <a:latin typeface="Arial" charset="0"/>
                <a:ea typeface="ＭＳ Ｐゴシック" charset="0"/>
                <a:sym typeface="Arial" charset="0"/>
              </a:defRPr>
            </a:lvl4pPr>
            <a:lvl5pPr marL="2057400" indent="-228600">
              <a:defRPr sz="1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9pPr>
          </a:lstStyle>
          <a:p>
            <a:pPr algn="ctr" eaLnBrk="1" latinLnBrk="1" hangingPunct="1">
              <a:defRPr/>
            </a:pPr>
            <a:r>
              <a:rPr lang="en-US" sz="2000" b="1" smtClean="0">
                <a:latin typeface="Century Gothic" charset="0"/>
                <a:cs typeface="Century Gothic" charset="0"/>
              </a:rPr>
              <a:t>CA ELD Standards at a glance &amp; How English </a:t>
            </a:r>
          </a:p>
          <a:p>
            <a:pPr algn="ctr" eaLnBrk="1" latinLnBrk="1" hangingPunct="1">
              <a:defRPr/>
            </a:pPr>
            <a:r>
              <a:rPr lang="en-US" sz="2000" b="1" smtClean="0">
                <a:latin typeface="Century Gothic" charset="0"/>
                <a:cs typeface="Century Gothic" charset="0"/>
              </a:rPr>
              <a:t>Works</a:t>
            </a:r>
          </a:p>
          <a:p>
            <a:pPr algn="ctr" eaLnBrk="1" latinLnBrk="1" hangingPunct="1">
              <a:defRPr/>
            </a:pPr>
            <a:r>
              <a:rPr lang="en-US" sz="2000" b="1" smtClean="0">
                <a:latin typeface="Century Gothic" charset="0"/>
                <a:cs typeface="Century Gothic" charset="0"/>
              </a:rPr>
              <a:t>Matrices</a:t>
            </a:r>
          </a:p>
          <a:p>
            <a:pPr algn="ctr" eaLnBrk="1" latinLnBrk="1" hangingPunct="1">
              <a:defRPr/>
            </a:pPr>
            <a:endParaRPr lang="en-US" sz="3200" b="1" smtClean="0">
              <a:latin typeface="Century Gothic" charset="0"/>
              <a:cs typeface="Century Gothic" charset="0"/>
            </a:endParaRPr>
          </a:p>
          <a:p>
            <a:pPr algn="ctr" eaLnBrk="1" latinLnBrk="1" hangingPunct="1">
              <a:defRPr/>
            </a:pPr>
            <a:endParaRPr lang="en-US" sz="3200" b="1" smtClean="0">
              <a:latin typeface="Century Gothic" charset="0"/>
              <a:cs typeface="Century Gothic" charset="0"/>
            </a:endParaRPr>
          </a:p>
          <a:p>
            <a:pPr algn="ctr" eaLnBrk="1" latinLnBrk="1" hangingPunct="1">
              <a:defRPr/>
            </a:pPr>
            <a:endParaRPr lang="en-US" sz="3200" b="1" smtClean="0">
              <a:latin typeface="Century Gothic" charset="0"/>
              <a:cs typeface="Century Gothic" charset="0"/>
            </a:endParaRPr>
          </a:p>
          <a:p>
            <a:pPr algn="ctr" eaLnBrk="1" latinLnBrk="1" hangingPunct="1">
              <a:defRPr/>
            </a:pPr>
            <a:endParaRPr lang="en-US" sz="3200" b="1" smtClean="0">
              <a:latin typeface="Century Gothic" charset="0"/>
              <a:cs typeface="Century Gothic" charset="0"/>
            </a:endParaRPr>
          </a:p>
          <a:p>
            <a:pPr algn="ctr" eaLnBrk="1" latinLnBrk="1" hangingPunct="1">
              <a:defRPr/>
            </a:pPr>
            <a:endParaRPr lang="en-US" sz="3200" b="1" smtClean="0">
              <a:latin typeface="Century Gothic" charset="0"/>
              <a:cs typeface="Century Gothic" charset="0"/>
            </a:endParaRPr>
          </a:p>
          <a:p>
            <a:pPr algn="ctr" eaLnBrk="1" latinLnBrk="1" hangingPunct="1">
              <a:defRPr/>
            </a:pPr>
            <a:endParaRPr lang="en-US" sz="3200" b="1" smtClean="0">
              <a:latin typeface="Century Gothic" charset="0"/>
              <a:cs typeface="Century Gothic" charset="0"/>
            </a:endParaRPr>
          </a:p>
          <a:p>
            <a:pPr algn="ctr" eaLnBrk="1" latinLnBrk="1" hangingPunct="1">
              <a:defRPr/>
            </a:pPr>
            <a:endParaRPr lang="en-US" smtClean="0">
              <a:latin typeface="Century Gothic" charset="0"/>
              <a:ea typeface="Calibri" charset="0"/>
              <a:cs typeface="Century Gothic" charset="0"/>
              <a:sym typeface="Calibri" charset="0"/>
            </a:endParaRPr>
          </a:p>
        </p:txBody>
      </p:sp>
      <p:pic>
        <p:nvPicPr>
          <p:cNvPr id="55300" name="Picture 3" descr="ELD 3rd gr one-pager.pdf"/>
          <p:cNvPicPr>
            <a:picLocks noChangeAspect="1"/>
          </p:cNvPicPr>
          <p:nvPr/>
        </p:nvPicPr>
        <p:blipFill>
          <a:blip r:embed="rId3">
            <a:extLst>
              <a:ext uri="{28A0092B-C50C-407E-A947-70E740481C1C}">
                <a14:useLocalDpi xmlns:a14="http://schemas.microsoft.com/office/drawing/2010/main" val="0"/>
              </a:ext>
            </a:extLst>
          </a:blip>
          <a:srcRect t="1762" b="3275"/>
          <a:stretch>
            <a:fillRect/>
          </a:stretch>
        </p:blipFill>
        <p:spPr bwMode="auto">
          <a:xfrm>
            <a:off x="5762625" y="3267075"/>
            <a:ext cx="1793875" cy="2859088"/>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5301" name="Picture 8" descr="picture 2015-05-19 at 12.51.08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94450" y="3979863"/>
            <a:ext cx="1676400" cy="26241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14606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298">
                                            <p:txEl>
                                              <p:pRg st="0" end="0"/>
                                            </p:txEl>
                                          </p:spTgt>
                                        </p:tgtEl>
                                        <p:attrNameLst>
                                          <p:attrName>style.visibility</p:attrName>
                                        </p:attrNameLst>
                                      </p:cBhvr>
                                      <p:to>
                                        <p:strVal val="visible"/>
                                      </p:to>
                                    </p:set>
                                    <p:anim calcmode="lin" valueType="num">
                                      <p:cBhvr additive="base">
                                        <p:cTn id="7" dur="500" fill="hold"/>
                                        <p:tgtEl>
                                          <p:spTgt spid="5529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529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5298">
                                            <p:txEl>
                                              <p:pRg st="2" end="2"/>
                                            </p:txEl>
                                          </p:spTgt>
                                        </p:tgtEl>
                                        <p:attrNameLst>
                                          <p:attrName>style.visibility</p:attrName>
                                        </p:attrNameLst>
                                      </p:cBhvr>
                                      <p:to>
                                        <p:strVal val="visible"/>
                                      </p:to>
                                    </p:set>
                                    <p:anim calcmode="lin" valueType="num">
                                      <p:cBhvr additive="base">
                                        <p:cTn id="13" dur="500" fill="hold"/>
                                        <p:tgtEl>
                                          <p:spTgt spid="5529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529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5298">
                                            <p:txEl>
                                              <p:pRg st="4" end="4"/>
                                            </p:txEl>
                                          </p:spTgt>
                                        </p:tgtEl>
                                        <p:attrNameLst>
                                          <p:attrName>style.visibility</p:attrName>
                                        </p:attrNameLst>
                                      </p:cBhvr>
                                      <p:to>
                                        <p:strVal val="visible"/>
                                      </p:to>
                                    </p:set>
                                    <p:anim calcmode="lin" valueType="num">
                                      <p:cBhvr additive="base">
                                        <p:cTn id="19" dur="500" fill="hold"/>
                                        <p:tgtEl>
                                          <p:spTgt spid="55298">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529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5298">
                                            <p:txEl>
                                              <p:pRg st="6" end="6"/>
                                            </p:txEl>
                                          </p:spTgt>
                                        </p:tgtEl>
                                        <p:attrNameLst>
                                          <p:attrName>style.visibility</p:attrName>
                                        </p:attrNameLst>
                                      </p:cBhvr>
                                      <p:to>
                                        <p:strVal val="visible"/>
                                      </p:to>
                                    </p:set>
                                    <p:anim calcmode="lin" valueType="num">
                                      <p:cBhvr additive="base">
                                        <p:cTn id="25" dur="500" fill="hold"/>
                                        <p:tgtEl>
                                          <p:spTgt spid="55298">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529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5298">
                                            <p:txEl>
                                              <p:pRg st="8" end="8"/>
                                            </p:txEl>
                                          </p:spTgt>
                                        </p:tgtEl>
                                        <p:attrNameLst>
                                          <p:attrName>style.visibility</p:attrName>
                                        </p:attrNameLst>
                                      </p:cBhvr>
                                      <p:to>
                                        <p:strVal val="visible"/>
                                      </p:to>
                                    </p:set>
                                    <p:anim calcmode="lin" valueType="num">
                                      <p:cBhvr additive="base">
                                        <p:cTn id="31" dur="500" fill="hold"/>
                                        <p:tgtEl>
                                          <p:spTgt spid="55298">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529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8"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4463" y="1738313"/>
            <a:ext cx="2657475" cy="449421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lIns="45719" tIns="45719" rIns="45719" bIns="45719" spcCol="38100">
            <a:spAutoFit/>
          </a:bodyPr>
          <a:lstStyle/>
          <a:p>
            <a:pPr algn="ctr" fontAlgn="auto" latinLnBrk="1" hangingPunct="0">
              <a:spcBef>
                <a:spcPts val="0"/>
              </a:spcBef>
              <a:spcAft>
                <a:spcPts val="0"/>
              </a:spcAft>
              <a:defRPr/>
            </a:pPr>
            <a:r>
              <a:rPr lang="en-US" sz="2800" b="1" dirty="0">
                <a:solidFill>
                  <a:srgbClr val="000000"/>
                </a:solidFill>
                <a:latin typeface="Century Gothic"/>
                <a:cs typeface="Century Gothic"/>
              </a:rPr>
              <a:t>15-Day </a:t>
            </a:r>
          </a:p>
          <a:p>
            <a:pPr algn="ctr" fontAlgn="auto" latinLnBrk="1" hangingPunct="0">
              <a:spcBef>
                <a:spcPts val="0"/>
              </a:spcBef>
              <a:spcAft>
                <a:spcPts val="0"/>
              </a:spcAft>
              <a:defRPr/>
            </a:pPr>
            <a:r>
              <a:rPr lang="en-US" sz="2800" b="1" dirty="0">
                <a:solidFill>
                  <a:srgbClr val="000000"/>
                </a:solidFill>
                <a:latin typeface="Century Gothic"/>
                <a:cs typeface="Century Gothic"/>
              </a:rPr>
              <a:t>Start Smart</a:t>
            </a:r>
          </a:p>
          <a:p>
            <a:pPr algn="ctr" fontAlgn="auto" latinLnBrk="1" hangingPunct="0">
              <a:spcBef>
                <a:spcPts val="0"/>
              </a:spcBef>
              <a:spcAft>
                <a:spcPts val="0"/>
              </a:spcAft>
              <a:defRPr/>
            </a:pPr>
            <a:r>
              <a:rPr lang="en-US" sz="2800" b="1" dirty="0">
                <a:solidFill>
                  <a:srgbClr val="000000"/>
                </a:solidFill>
                <a:latin typeface="Century Gothic"/>
                <a:cs typeface="Century Gothic"/>
              </a:rPr>
              <a:t>Lessons</a:t>
            </a:r>
          </a:p>
          <a:p>
            <a:pPr algn="ctr" fontAlgn="auto" latinLnBrk="1" hangingPunct="0">
              <a:spcBef>
                <a:spcPts val="0"/>
              </a:spcBef>
              <a:spcAft>
                <a:spcPts val="0"/>
              </a:spcAft>
              <a:defRPr/>
            </a:pPr>
            <a:endParaRPr lang="en-US" sz="1000" b="1" dirty="0">
              <a:solidFill>
                <a:srgbClr val="000000"/>
              </a:solidFill>
              <a:latin typeface="Century Gothic"/>
              <a:ea typeface="Calibri"/>
              <a:cs typeface="Century Gothic"/>
              <a:sym typeface="Calibri"/>
            </a:endParaRPr>
          </a:p>
          <a:p>
            <a:pPr algn="ctr" fontAlgn="auto" latinLnBrk="1" hangingPunct="0">
              <a:spcBef>
                <a:spcPts val="0"/>
              </a:spcBef>
              <a:spcAft>
                <a:spcPts val="0"/>
              </a:spcAft>
              <a:defRPr/>
            </a:pPr>
            <a:endParaRPr lang="en-US" sz="3200" b="1" dirty="0">
              <a:solidFill>
                <a:srgbClr val="000000"/>
              </a:solidFill>
              <a:latin typeface="Century Gothic"/>
              <a:ea typeface="Calibri"/>
              <a:cs typeface="Century Gothic"/>
              <a:sym typeface="Calibri"/>
            </a:endParaRPr>
          </a:p>
          <a:p>
            <a:pPr algn="ctr" fontAlgn="auto" latinLnBrk="1" hangingPunct="0">
              <a:spcBef>
                <a:spcPts val="0"/>
              </a:spcBef>
              <a:spcAft>
                <a:spcPts val="0"/>
              </a:spcAft>
              <a:defRPr/>
            </a:pPr>
            <a:endParaRPr lang="en-US" sz="3200" b="1" dirty="0">
              <a:solidFill>
                <a:srgbClr val="000000"/>
              </a:solidFill>
              <a:latin typeface="Century Gothic"/>
              <a:ea typeface="Calibri"/>
              <a:cs typeface="Century Gothic"/>
              <a:sym typeface="Calibri"/>
            </a:endParaRPr>
          </a:p>
          <a:p>
            <a:pPr algn="ctr" fontAlgn="auto" latinLnBrk="1" hangingPunct="0">
              <a:spcBef>
                <a:spcPts val="0"/>
              </a:spcBef>
              <a:spcAft>
                <a:spcPts val="0"/>
              </a:spcAft>
              <a:defRPr/>
            </a:pPr>
            <a:endParaRPr lang="en-US" sz="3200" b="1" dirty="0">
              <a:solidFill>
                <a:srgbClr val="000000"/>
              </a:solidFill>
              <a:latin typeface="Century Gothic"/>
              <a:ea typeface="Calibri"/>
              <a:cs typeface="Century Gothic"/>
              <a:sym typeface="Calibri"/>
            </a:endParaRPr>
          </a:p>
          <a:p>
            <a:pPr algn="ctr" fontAlgn="auto" latinLnBrk="1" hangingPunct="0">
              <a:spcBef>
                <a:spcPts val="0"/>
              </a:spcBef>
              <a:spcAft>
                <a:spcPts val="0"/>
              </a:spcAft>
              <a:defRPr/>
            </a:pPr>
            <a:endParaRPr lang="en-US" sz="3200" b="1" dirty="0">
              <a:solidFill>
                <a:srgbClr val="000000"/>
              </a:solidFill>
              <a:latin typeface="Century Gothic"/>
              <a:ea typeface="Calibri"/>
              <a:cs typeface="Century Gothic"/>
              <a:sym typeface="Calibri"/>
            </a:endParaRPr>
          </a:p>
          <a:p>
            <a:pPr algn="ctr" fontAlgn="auto" latinLnBrk="1" hangingPunct="0">
              <a:spcBef>
                <a:spcPts val="0"/>
              </a:spcBef>
              <a:spcAft>
                <a:spcPts val="0"/>
              </a:spcAft>
              <a:defRPr/>
            </a:pPr>
            <a:endParaRPr lang="en-US" sz="3200" b="1" dirty="0">
              <a:solidFill>
                <a:srgbClr val="000000"/>
              </a:solidFill>
              <a:latin typeface="Century Gothic"/>
              <a:ea typeface="Calibri"/>
              <a:cs typeface="Century Gothic"/>
              <a:sym typeface="Calibri"/>
            </a:endParaRPr>
          </a:p>
          <a:p>
            <a:pPr algn="ctr" fontAlgn="auto" latinLnBrk="1" hangingPunct="0">
              <a:spcBef>
                <a:spcPts val="0"/>
              </a:spcBef>
              <a:spcAft>
                <a:spcPts val="0"/>
              </a:spcAft>
              <a:defRPr/>
            </a:pPr>
            <a:endParaRPr lang="en-US" sz="3200" b="1" dirty="0">
              <a:solidFill>
                <a:srgbClr val="000000"/>
              </a:solidFill>
              <a:latin typeface="Century Gothic"/>
              <a:ea typeface="Calibri"/>
              <a:cs typeface="Century Gothic"/>
              <a:sym typeface="Calibri"/>
            </a:endParaRPr>
          </a:p>
        </p:txBody>
      </p:sp>
      <p:pic>
        <p:nvPicPr>
          <p:cNvPr id="12" name="Picture 11" descr="picture 2015-05-13 at 9.10.42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352800"/>
            <a:ext cx="1371600" cy="1968500"/>
          </a:xfrm>
          <a:prstGeom prst="rect">
            <a:avLst/>
          </a:prstGeom>
          <a:noFill/>
          <a:ln w="28575">
            <a:solidFill>
              <a:schemeClr val="tx1">
                <a:alpha val="90195"/>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2" descr="picture 2015-05-13 at 9.13.21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35050" y="3762375"/>
            <a:ext cx="1295400" cy="1971675"/>
          </a:xfrm>
          <a:prstGeom prst="rect">
            <a:avLst/>
          </a:prstGeom>
          <a:noFill/>
          <a:ln w="38100">
            <a:solidFill>
              <a:schemeClr val="tx1">
                <a:alpha val="90195"/>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13" descr="picture 2015-05-13 at 9.47.03 A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87525" y="4165600"/>
            <a:ext cx="1295400" cy="1841500"/>
          </a:xfrm>
          <a:prstGeom prst="rect">
            <a:avLst/>
          </a:prstGeom>
          <a:noFill/>
          <a:ln w="38100">
            <a:solidFill>
              <a:schemeClr val="tx1">
                <a:alpha val="90195"/>
              </a:schemeClr>
            </a:solidFill>
            <a:miter lim="800000"/>
            <a:headEnd/>
            <a:tailEnd/>
          </a:ln>
          <a:extLst>
            <a:ext uri="{909E8E84-426E-40dd-AFC4-6F175D3DCCD1}">
              <a14:hiddenFill xmlns:a14="http://schemas.microsoft.com/office/drawing/2010/main">
                <a:solidFill>
                  <a:srgbClr val="FFFFFF"/>
                </a:solidFill>
              </a14:hiddenFill>
            </a:ext>
          </a:extLst>
        </p:spPr>
      </p:pic>
      <p:grpSp>
        <p:nvGrpSpPr>
          <p:cNvPr id="7" name="Group 6"/>
          <p:cNvGrpSpPr>
            <a:grpSpLocks/>
          </p:cNvGrpSpPr>
          <p:nvPr/>
        </p:nvGrpSpPr>
        <p:grpSpPr bwMode="auto">
          <a:xfrm>
            <a:off x="2557463" y="1892300"/>
            <a:ext cx="3538537" cy="4986338"/>
            <a:chOff x="2743200" y="1752600"/>
            <a:chExt cx="3538537" cy="4986461"/>
          </a:xfrm>
        </p:grpSpPr>
        <p:sp>
          <p:nvSpPr>
            <p:cNvPr id="5" name="TextBox 4"/>
            <p:cNvSpPr txBox="1"/>
            <p:nvPr/>
          </p:nvSpPr>
          <p:spPr>
            <a:xfrm>
              <a:off x="2743200" y="1752600"/>
              <a:ext cx="3538537" cy="498646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lIns="45719" tIns="45719" rIns="45719" bIns="45719" spcCol="38100">
              <a:spAutoFit/>
            </a:bodyPr>
            <a:lstStyle/>
            <a:p>
              <a:pPr algn="ctr" fontAlgn="auto" latinLnBrk="1" hangingPunct="0">
                <a:spcBef>
                  <a:spcPts val="0"/>
                </a:spcBef>
                <a:spcAft>
                  <a:spcPts val="0"/>
                </a:spcAft>
                <a:defRPr/>
              </a:pPr>
              <a:r>
                <a:rPr lang="en-US" sz="2000" b="1" dirty="0">
                  <a:solidFill>
                    <a:srgbClr val="000000"/>
                  </a:solidFill>
                  <a:latin typeface="Century Gothic"/>
                  <a:cs typeface="Century Gothic"/>
                </a:rPr>
                <a:t>Designated ELD &amp; </a:t>
              </a:r>
            </a:p>
            <a:p>
              <a:pPr algn="ctr" fontAlgn="auto" latinLnBrk="1" hangingPunct="0">
                <a:spcBef>
                  <a:spcPts val="0"/>
                </a:spcBef>
                <a:spcAft>
                  <a:spcPts val="0"/>
                </a:spcAft>
                <a:defRPr/>
              </a:pPr>
              <a:r>
                <a:rPr lang="en-US" sz="2000" b="1" dirty="0">
                  <a:solidFill>
                    <a:srgbClr val="000000"/>
                  </a:solidFill>
                  <a:latin typeface="Century Gothic"/>
                  <a:cs typeface="Century Gothic"/>
                </a:rPr>
                <a:t>Integrated ELA/ELD</a:t>
              </a:r>
            </a:p>
            <a:p>
              <a:pPr algn="ctr" fontAlgn="auto" latinLnBrk="1" hangingPunct="0">
                <a:spcBef>
                  <a:spcPts val="0"/>
                </a:spcBef>
                <a:spcAft>
                  <a:spcPts val="0"/>
                </a:spcAft>
                <a:defRPr/>
              </a:pPr>
              <a:r>
                <a:rPr lang="en-US" sz="2000" b="1" dirty="0">
                  <a:solidFill>
                    <a:srgbClr val="000000"/>
                  </a:solidFill>
                  <a:latin typeface="Century Gothic"/>
                  <a:cs typeface="Century Gothic"/>
                </a:rPr>
                <a:t>Sample Lessons</a:t>
              </a:r>
            </a:p>
            <a:p>
              <a:pPr algn="ctr" fontAlgn="auto" latinLnBrk="1" hangingPunct="0">
                <a:spcBef>
                  <a:spcPts val="0"/>
                </a:spcBef>
                <a:spcAft>
                  <a:spcPts val="0"/>
                </a:spcAft>
                <a:defRPr/>
              </a:pPr>
              <a:endParaRPr lang="en-US" dirty="0">
                <a:solidFill>
                  <a:srgbClr val="000000"/>
                </a:solidFill>
                <a:latin typeface="Century Gothic"/>
                <a:ea typeface="Calibri"/>
                <a:cs typeface="Century Gothic"/>
                <a:sym typeface="Calibri"/>
              </a:endParaRPr>
            </a:p>
            <a:p>
              <a:pPr algn="ctr" fontAlgn="auto" latinLnBrk="1" hangingPunct="0">
                <a:spcBef>
                  <a:spcPts val="0"/>
                </a:spcBef>
                <a:spcAft>
                  <a:spcPts val="0"/>
                </a:spcAft>
                <a:defRPr/>
              </a:pPr>
              <a:endParaRPr lang="en-US" dirty="0">
                <a:solidFill>
                  <a:srgbClr val="000000"/>
                </a:solidFill>
                <a:latin typeface="Century Gothic"/>
                <a:ea typeface="Calibri"/>
                <a:cs typeface="Century Gothic"/>
                <a:sym typeface="Calibri"/>
              </a:endParaRPr>
            </a:p>
            <a:p>
              <a:pPr algn="ctr" fontAlgn="auto" latinLnBrk="1" hangingPunct="0">
                <a:spcBef>
                  <a:spcPts val="0"/>
                </a:spcBef>
                <a:spcAft>
                  <a:spcPts val="0"/>
                </a:spcAft>
                <a:defRPr/>
              </a:pPr>
              <a:endParaRPr lang="en-US" dirty="0">
                <a:solidFill>
                  <a:srgbClr val="000000"/>
                </a:solidFill>
                <a:latin typeface="Century Gothic"/>
                <a:ea typeface="Calibri"/>
                <a:cs typeface="Century Gothic"/>
                <a:sym typeface="Calibri"/>
              </a:endParaRPr>
            </a:p>
            <a:p>
              <a:pPr algn="ctr" fontAlgn="auto" latinLnBrk="1" hangingPunct="0">
                <a:spcBef>
                  <a:spcPts val="0"/>
                </a:spcBef>
                <a:spcAft>
                  <a:spcPts val="0"/>
                </a:spcAft>
                <a:defRPr/>
              </a:pPr>
              <a:endParaRPr lang="en-US" dirty="0">
                <a:solidFill>
                  <a:srgbClr val="000000"/>
                </a:solidFill>
                <a:latin typeface="Century Gothic"/>
                <a:ea typeface="Calibri"/>
                <a:cs typeface="Century Gothic"/>
                <a:sym typeface="Calibri"/>
              </a:endParaRPr>
            </a:p>
            <a:p>
              <a:pPr algn="ctr" fontAlgn="auto" latinLnBrk="1" hangingPunct="0">
                <a:spcBef>
                  <a:spcPts val="0"/>
                </a:spcBef>
                <a:spcAft>
                  <a:spcPts val="0"/>
                </a:spcAft>
                <a:defRPr/>
              </a:pPr>
              <a:endParaRPr lang="en-US" dirty="0">
                <a:solidFill>
                  <a:srgbClr val="000000"/>
                </a:solidFill>
                <a:latin typeface="Century Gothic"/>
                <a:ea typeface="Calibri"/>
                <a:cs typeface="Century Gothic"/>
                <a:sym typeface="Calibri"/>
              </a:endParaRPr>
            </a:p>
            <a:p>
              <a:pPr algn="ctr" fontAlgn="auto" latinLnBrk="1" hangingPunct="0">
                <a:spcBef>
                  <a:spcPts val="0"/>
                </a:spcBef>
                <a:spcAft>
                  <a:spcPts val="0"/>
                </a:spcAft>
                <a:defRPr/>
              </a:pPr>
              <a:endParaRPr lang="en-US" dirty="0">
                <a:solidFill>
                  <a:srgbClr val="000000"/>
                </a:solidFill>
                <a:latin typeface="Century Gothic"/>
                <a:ea typeface="Calibri"/>
                <a:cs typeface="Century Gothic"/>
                <a:sym typeface="Calibri"/>
              </a:endParaRPr>
            </a:p>
            <a:p>
              <a:pPr algn="ctr" fontAlgn="auto" latinLnBrk="1" hangingPunct="0">
                <a:spcBef>
                  <a:spcPts val="0"/>
                </a:spcBef>
                <a:spcAft>
                  <a:spcPts val="0"/>
                </a:spcAft>
                <a:defRPr/>
              </a:pPr>
              <a:endParaRPr lang="en-US" dirty="0">
                <a:solidFill>
                  <a:srgbClr val="000000"/>
                </a:solidFill>
                <a:latin typeface="Century Gothic"/>
                <a:ea typeface="Calibri"/>
                <a:cs typeface="Century Gothic"/>
                <a:sym typeface="Calibri"/>
              </a:endParaRPr>
            </a:p>
            <a:p>
              <a:pPr algn="ctr" fontAlgn="auto" latinLnBrk="1" hangingPunct="0">
                <a:spcBef>
                  <a:spcPts val="0"/>
                </a:spcBef>
                <a:spcAft>
                  <a:spcPts val="0"/>
                </a:spcAft>
                <a:defRPr/>
              </a:pPr>
              <a:endParaRPr lang="en-US" dirty="0">
                <a:solidFill>
                  <a:srgbClr val="000000"/>
                </a:solidFill>
                <a:latin typeface="Century Gothic"/>
                <a:ea typeface="Calibri"/>
                <a:cs typeface="Century Gothic"/>
                <a:sym typeface="Calibri"/>
              </a:endParaRPr>
            </a:p>
            <a:p>
              <a:pPr algn="ctr" fontAlgn="auto" latinLnBrk="1" hangingPunct="0">
                <a:spcBef>
                  <a:spcPts val="0"/>
                </a:spcBef>
                <a:spcAft>
                  <a:spcPts val="0"/>
                </a:spcAft>
                <a:defRPr/>
              </a:pPr>
              <a:endParaRPr lang="en-US" dirty="0">
                <a:solidFill>
                  <a:srgbClr val="000000"/>
                </a:solidFill>
                <a:latin typeface="Century Gothic"/>
                <a:ea typeface="Calibri"/>
                <a:cs typeface="Century Gothic"/>
                <a:sym typeface="Calibri"/>
              </a:endParaRPr>
            </a:p>
            <a:p>
              <a:pPr algn="ctr" fontAlgn="auto" latinLnBrk="1" hangingPunct="0">
                <a:spcBef>
                  <a:spcPts val="0"/>
                </a:spcBef>
                <a:spcAft>
                  <a:spcPts val="0"/>
                </a:spcAft>
                <a:defRPr/>
              </a:pPr>
              <a:endParaRPr lang="en-US" dirty="0">
                <a:solidFill>
                  <a:srgbClr val="000000"/>
                </a:solidFill>
                <a:latin typeface="Century Gothic"/>
                <a:ea typeface="Calibri"/>
                <a:cs typeface="Century Gothic"/>
                <a:sym typeface="Calibri"/>
              </a:endParaRPr>
            </a:p>
            <a:p>
              <a:pPr algn="ctr" fontAlgn="auto" latinLnBrk="1" hangingPunct="0">
                <a:spcBef>
                  <a:spcPts val="0"/>
                </a:spcBef>
                <a:spcAft>
                  <a:spcPts val="0"/>
                </a:spcAft>
                <a:defRPr/>
              </a:pPr>
              <a:endParaRPr lang="en-US" dirty="0">
                <a:solidFill>
                  <a:srgbClr val="000000"/>
                </a:solidFill>
                <a:latin typeface="Century Gothic"/>
                <a:ea typeface="Calibri"/>
                <a:cs typeface="Century Gothic"/>
                <a:sym typeface="Calibri"/>
              </a:endParaRPr>
            </a:p>
            <a:p>
              <a:pPr algn="ctr" fontAlgn="auto" latinLnBrk="1" hangingPunct="0">
                <a:spcBef>
                  <a:spcPts val="0"/>
                </a:spcBef>
                <a:spcAft>
                  <a:spcPts val="0"/>
                </a:spcAft>
                <a:defRPr/>
              </a:pPr>
              <a:endParaRPr lang="en-US" dirty="0">
                <a:solidFill>
                  <a:srgbClr val="000000"/>
                </a:solidFill>
                <a:latin typeface="Century Gothic"/>
                <a:ea typeface="Calibri"/>
                <a:cs typeface="Century Gothic"/>
                <a:sym typeface="Calibri"/>
              </a:endParaRPr>
            </a:p>
            <a:p>
              <a:pPr algn="ctr" fontAlgn="auto" latinLnBrk="1" hangingPunct="0">
                <a:spcBef>
                  <a:spcPts val="0"/>
                </a:spcBef>
                <a:spcAft>
                  <a:spcPts val="0"/>
                </a:spcAft>
                <a:defRPr/>
              </a:pPr>
              <a:endParaRPr lang="en-US" dirty="0">
                <a:solidFill>
                  <a:srgbClr val="000000"/>
                </a:solidFill>
                <a:latin typeface="Century Gothic"/>
                <a:ea typeface="Calibri"/>
                <a:cs typeface="Century Gothic"/>
                <a:sym typeface="Calibri"/>
              </a:endParaRPr>
            </a:p>
            <a:p>
              <a:pPr algn="ctr" fontAlgn="auto" latinLnBrk="1" hangingPunct="0">
                <a:spcBef>
                  <a:spcPts val="0"/>
                </a:spcBef>
                <a:spcAft>
                  <a:spcPts val="0"/>
                </a:spcAft>
                <a:defRPr/>
              </a:pPr>
              <a:endParaRPr lang="en-US" dirty="0">
                <a:solidFill>
                  <a:srgbClr val="000000"/>
                </a:solidFill>
                <a:latin typeface="Century Gothic"/>
                <a:ea typeface="Calibri"/>
                <a:cs typeface="Century Gothic"/>
                <a:sym typeface="Calibri"/>
              </a:endParaRPr>
            </a:p>
          </p:txBody>
        </p:sp>
        <p:pic>
          <p:nvPicPr>
            <p:cNvPr id="189452" name="Picture 7" descr="DESIGNATED ELD Lesson Boomtown 5.15.15 (2).pdf"/>
            <p:cNvPicPr>
              <a:picLocks noChangeAspect="1"/>
            </p:cNvPicPr>
            <p:nvPr/>
          </p:nvPicPr>
          <p:blipFill>
            <a:blip r:embed="rId6">
              <a:extLst>
                <a:ext uri="{28A0092B-C50C-407E-A947-70E740481C1C}">
                  <a14:useLocalDpi xmlns:a14="http://schemas.microsoft.com/office/drawing/2010/main" val="0"/>
                </a:ext>
              </a:extLst>
            </a:blip>
            <a:srcRect b="23151"/>
            <a:stretch>
              <a:fillRect/>
            </a:stretch>
          </p:blipFill>
          <p:spPr bwMode="auto">
            <a:xfrm>
              <a:off x="3816350" y="3288337"/>
              <a:ext cx="1828800" cy="254599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3" name="Group 2"/>
          <p:cNvGrpSpPr>
            <a:grpSpLocks/>
          </p:cNvGrpSpPr>
          <p:nvPr/>
        </p:nvGrpSpPr>
        <p:grpSpPr bwMode="auto">
          <a:xfrm>
            <a:off x="6019800" y="1722438"/>
            <a:ext cx="2971800" cy="4678362"/>
            <a:chOff x="10363200" y="0"/>
            <a:chExt cx="2971800" cy="4678256"/>
          </a:xfrm>
        </p:grpSpPr>
        <p:sp>
          <p:nvSpPr>
            <p:cNvPr id="8" name="TextBox 7"/>
            <p:cNvSpPr txBox="1"/>
            <p:nvPr/>
          </p:nvSpPr>
          <p:spPr>
            <a:xfrm>
              <a:off x="10363200" y="0"/>
              <a:ext cx="2971800" cy="467825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lIns="45719" tIns="45719" rIns="45719" bIns="45719" spcCol="38100">
              <a:spAutoFit/>
            </a:bodyPr>
            <a:lstStyle/>
            <a:p>
              <a:pPr algn="ctr" fontAlgn="auto" latinLnBrk="1" hangingPunct="0">
                <a:spcBef>
                  <a:spcPts val="0"/>
                </a:spcBef>
                <a:spcAft>
                  <a:spcPts val="0"/>
                </a:spcAft>
                <a:defRPr/>
              </a:pPr>
              <a:r>
                <a:rPr lang="en-US" sz="2000" b="1" dirty="0">
                  <a:solidFill>
                    <a:srgbClr val="000000"/>
                  </a:solidFill>
                  <a:latin typeface="Century Gothic"/>
                  <a:cs typeface="Century Gothic"/>
                </a:rPr>
                <a:t>CA ELD Standards at a </a:t>
              </a:r>
              <a:r>
                <a:rPr lang="en-US" sz="2000" b="1" dirty="0" smtClean="0">
                  <a:solidFill>
                    <a:srgbClr val="000000"/>
                  </a:solidFill>
                  <a:latin typeface="Century Gothic"/>
                  <a:cs typeface="Century Gothic"/>
                </a:rPr>
                <a:t>Glance </a:t>
              </a:r>
              <a:r>
                <a:rPr lang="en-US" sz="2000" b="1" dirty="0">
                  <a:solidFill>
                    <a:srgbClr val="000000"/>
                  </a:solidFill>
                  <a:latin typeface="Century Gothic"/>
                  <a:cs typeface="Century Gothic"/>
                </a:rPr>
                <a:t>&amp; How English </a:t>
              </a:r>
            </a:p>
            <a:p>
              <a:pPr algn="ctr" fontAlgn="auto" latinLnBrk="1" hangingPunct="0">
                <a:spcBef>
                  <a:spcPts val="0"/>
                </a:spcBef>
                <a:spcAft>
                  <a:spcPts val="0"/>
                </a:spcAft>
                <a:defRPr/>
              </a:pPr>
              <a:r>
                <a:rPr lang="en-US" sz="2000" b="1" dirty="0">
                  <a:solidFill>
                    <a:srgbClr val="000000"/>
                  </a:solidFill>
                  <a:latin typeface="Century Gothic"/>
                  <a:cs typeface="Century Gothic"/>
                </a:rPr>
                <a:t>Works</a:t>
              </a:r>
            </a:p>
            <a:p>
              <a:pPr algn="ctr" fontAlgn="auto" latinLnBrk="1" hangingPunct="0">
                <a:spcBef>
                  <a:spcPts val="0"/>
                </a:spcBef>
                <a:spcAft>
                  <a:spcPts val="0"/>
                </a:spcAft>
                <a:defRPr/>
              </a:pPr>
              <a:r>
                <a:rPr lang="en-US" sz="2000" b="1" dirty="0">
                  <a:solidFill>
                    <a:srgbClr val="000000"/>
                  </a:solidFill>
                  <a:latin typeface="Century Gothic"/>
                  <a:cs typeface="Century Gothic"/>
                </a:rPr>
                <a:t>Matrices</a:t>
              </a:r>
            </a:p>
            <a:p>
              <a:pPr algn="ctr" fontAlgn="auto" latinLnBrk="1" hangingPunct="0">
                <a:spcBef>
                  <a:spcPts val="0"/>
                </a:spcBef>
                <a:spcAft>
                  <a:spcPts val="0"/>
                </a:spcAft>
                <a:defRPr/>
              </a:pPr>
              <a:endParaRPr lang="en-US" sz="3200" b="1" dirty="0">
                <a:solidFill>
                  <a:srgbClr val="000000"/>
                </a:solidFill>
                <a:latin typeface="Century Gothic"/>
                <a:cs typeface="Century Gothic"/>
              </a:endParaRPr>
            </a:p>
            <a:p>
              <a:pPr algn="ctr" fontAlgn="auto" latinLnBrk="1" hangingPunct="0">
                <a:spcBef>
                  <a:spcPts val="0"/>
                </a:spcBef>
                <a:spcAft>
                  <a:spcPts val="0"/>
                </a:spcAft>
                <a:defRPr/>
              </a:pPr>
              <a:endParaRPr lang="en-US" sz="3200" b="1" dirty="0">
                <a:solidFill>
                  <a:srgbClr val="000000"/>
                </a:solidFill>
                <a:latin typeface="Century Gothic"/>
                <a:cs typeface="Century Gothic"/>
              </a:endParaRPr>
            </a:p>
            <a:p>
              <a:pPr algn="ctr" fontAlgn="auto" latinLnBrk="1" hangingPunct="0">
                <a:spcBef>
                  <a:spcPts val="0"/>
                </a:spcBef>
                <a:spcAft>
                  <a:spcPts val="0"/>
                </a:spcAft>
                <a:defRPr/>
              </a:pPr>
              <a:endParaRPr lang="en-US" sz="3200" b="1" dirty="0">
                <a:solidFill>
                  <a:srgbClr val="000000"/>
                </a:solidFill>
                <a:latin typeface="Century Gothic"/>
                <a:cs typeface="Century Gothic"/>
              </a:endParaRPr>
            </a:p>
            <a:p>
              <a:pPr algn="ctr" fontAlgn="auto" latinLnBrk="1" hangingPunct="0">
                <a:spcBef>
                  <a:spcPts val="0"/>
                </a:spcBef>
                <a:spcAft>
                  <a:spcPts val="0"/>
                </a:spcAft>
                <a:defRPr/>
              </a:pPr>
              <a:endParaRPr lang="en-US" sz="3200" b="1" dirty="0">
                <a:solidFill>
                  <a:srgbClr val="000000"/>
                </a:solidFill>
                <a:latin typeface="Century Gothic"/>
                <a:cs typeface="Century Gothic"/>
              </a:endParaRPr>
            </a:p>
            <a:p>
              <a:pPr algn="ctr" fontAlgn="auto" latinLnBrk="1" hangingPunct="0">
                <a:spcBef>
                  <a:spcPts val="0"/>
                </a:spcBef>
                <a:spcAft>
                  <a:spcPts val="0"/>
                </a:spcAft>
                <a:defRPr/>
              </a:pPr>
              <a:endParaRPr lang="en-US" sz="3200" b="1" dirty="0">
                <a:solidFill>
                  <a:srgbClr val="000000"/>
                </a:solidFill>
                <a:latin typeface="Century Gothic"/>
                <a:cs typeface="Century Gothic"/>
              </a:endParaRPr>
            </a:p>
            <a:p>
              <a:pPr algn="ctr" fontAlgn="auto" latinLnBrk="1" hangingPunct="0">
                <a:spcBef>
                  <a:spcPts val="0"/>
                </a:spcBef>
                <a:spcAft>
                  <a:spcPts val="0"/>
                </a:spcAft>
                <a:defRPr/>
              </a:pPr>
              <a:endParaRPr lang="en-US" sz="3200" b="1" dirty="0">
                <a:solidFill>
                  <a:srgbClr val="000000"/>
                </a:solidFill>
                <a:latin typeface="Century Gothic"/>
                <a:cs typeface="Century Gothic"/>
              </a:endParaRPr>
            </a:p>
            <a:p>
              <a:pPr algn="ctr" fontAlgn="auto" latinLnBrk="1" hangingPunct="0">
                <a:spcBef>
                  <a:spcPts val="0"/>
                </a:spcBef>
                <a:spcAft>
                  <a:spcPts val="0"/>
                </a:spcAft>
                <a:defRPr/>
              </a:pPr>
              <a:endParaRPr lang="en-US" dirty="0">
                <a:solidFill>
                  <a:srgbClr val="000000"/>
                </a:solidFill>
                <a:latin typeface="Century Gothic"/>
                <a:ea typeface="Calibri"/>
                <a:cs typeface="Century Gothic"/>
                <a:sym typeface="Calibri"/>
              </a:endParaRPr>
            </a:p>
          </p:txBody>
        </p:sp>
        <p:pic>
          <p:nvPicPr>
            <p:cNvPr id="189450" name="Picture 3" descr="ELD 3rd gr one-pager.pdf"/>
            <p:cNvPicPr>
              <a:picLocks noChangeAspect="1"/>
            </p:cNvPicPr>
            <p:nvPr/>
          </p:nvPicPr>
          <p:blipFill>
            <a:blip r:embed="rId7">
              <a:extLst>
                <a:ext uri="{28A0092B-C50C-407E-A947-70E740481C1C}">
                  <a14:useLocalDpi xmlns:a14="http://schemas.microsoft.com/office/drawing/2010/main" val="0"/>
                </a:ext>
              </a:extLst>
            </a:blip>
            <a:srcRect t="1762" b="3275"/>
            <a:stretch>
              <a:fillRect/>
            </a:stretch>
          </p:blipFill>
          <p:spPr bwMode="auto">
            <a:xfrm>
              <a:off x="10623550" y="1574797"/>
              <a:ext cx="1746504" cy="2676597"/>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pic>
        <p:nvPicPr>
          <p:cNvPr id="65544" name="Picture 8" descr="picture 2015-05-19 at 12.51.08 PM.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080250" y="3554413"/>
            <a:ext cx="1905000" cy="28463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89448" name="Title 1"/>
          <p:cNvSpPr>
            <a:spLocks noGrp="1"/>
          </p:cNvSpPr>
          <p:nvPr>
            <p:ph type="title"/>
          </p:nvPr>
        </p:nvSpPr>
        <p:spPr>
          <a:xfrm>
            <a:off x="152400" y="228600"/>
            <a:ext cx="8645525" cy="1143000"/>
          </a:xfrm>
        </p:spPr>
        <p:txBody>
          <a:bodyPr>
            <a:normAutofit fontScale="90000"/>
          </a:bodyPr>
          <a:lstStyle/>
          <a:p>
            <a:pPr eaLnBrk="1" hangingPunct="1"/>
            <a:r>
              <a:rPr lang="en-US" b="1">
                <a:solidFill>
                  <a:srgbClr val="000000"/>
                </a:solidFill>
                <a:latin typeface="Century Gothic" charset="0"/>
                <a:cs typeface="Century Gothic" charset="0"/>
              </a:rPr>
              <a:t>Resources to Support </a:t>
            </a:r>
            <a:br>
              <a:rPr lang="en-US" b="1">
                <a:solidFill>
                  <a:srgbClr val="000000"/>
                </a:solidFill>
                <a:latin typeface="Century Gothic" charset="0"/>
                <a:cs typeface="Century Gothic" charset="0"/>
              </a:rPr>
            </a:br>
            <a:r>
              <a:rPr lang="en-US" b="1">
                <a:solidFill>
                  <a:srgbClr val="000000"/>
                </a:solidFill>
                <a:latin typeface="Century Gothic" charset="0"/>
                <a:cs typeface="Century Gothic" charset="0"/>
              </a:rPr>
              <a:t>Comprehensive ELD</a:t>
            </a:r>
          </a:p>
        </p:txBody>
      </p:sp>
    </p:spTree>
    <p:extLst>
      <p:ext uri="{BB962C8B-B14F-4D97-AF65-F5344CB8AC3E}">
        <p14:creationId xmlns:p14="http://schemas.microsoft.com/office/powerpoint/2010/main" val="1648061747"/>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4" presetClass="entr" presetSubtype="10" fill="hold" nodeType="clickEffect">
                                  <p:stCondLst>
                                    <p:cond delay="0"/>
                                  </p:stCondLst>
                                  <p:childTnLst>
                                    <p:set>
                                      <p:cBhvr>
                                        <p:cTn id="24" dur="1" fill="hold">
                                          <p:stCondLst>
                                            <p:cond delay="0"/>
                                          </p:stCondLst>
                                        </p:cTn>
                                        <p:tgtEl>
                                          <p:spTgt spid="65544"/>
                                        </p:tgtEl>
                                        <p:attrNameLst>
                                          <p:attrName>style.visibility</p:attrName>
                                        </p:attrNameLst>
                                      </p:cBhvr>
                                      <p:to>
                                        <p:strVal val="visible"/>
                                      </p:to>
                                    </p:set>
                                    <p:animEffect transition="in" filter="randombar(horizontal)">
                                      <p:cBhvr>
                                        <p:cTn id="25" dur="500"/>
                                        <p:tgtEl>
                                          <p:spTgt spid="655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itle 1"/>
          <p:cNvSpPr>
            <a:spLocks noGrp="1"/>
          </p:cNvSpPr>
          <p:nvPr>
            <p:ph type="title"/>
          </p:nvPr>
        </p:nvSpPr>
        <p:spPr>
          <a:xfrm>
            <a:off x="127000" y="385763"/>
            <a:ext cx="8902700" cy="833437"/>
          </a:xfrm>
        </p:spPr>
        <p:txBody>
          <a:bodyPr anchorCtr="1">
            <a:normAutofit fontScale="90000"/>
          </a:bodyPr>
          <a:lstStyle/>
          <a:p>
            <a:pPr eaLnBrk="1" hangingPunct="1"/>
            <a:r>
              <a:rPr lang="en-US" b="1">
                <a:solidFill>
                  <a:srgbClr val="000000"/>
                </a:solidFill>
                <a:latin typeface="Century Gothic" charset="0"/>
              </a:rPr>
              <a:t>Access Resources on the </a:t>
            </a:r>
            <a:br>
              <a:rPr lang="en-US" b="1">
                <a:solidFill>
                  <a:srgbClr val="000000"/>
                </a:solidFill>
                <a:latin typeface="Century Gothic" charset="0"/>
              </a:rPr>
            </a:br>
            <a:r>
              <a:rPr lang="en-US" b="1">
                <a:solidFill>
                  <a:srgbClr val="000000"/>
                </a:solidFill>
                <a:latin typeface="Century Gothic" charset="0"/>
              </a:rPr>
              <a:t>MMED Website</a:t>
            </a:r>
          </a:p>
        </p:txBody>
      </p:sp>
      <p:sp>
        <p:nvSpPr>
          <p:cNvPr id="124930" name="Content Placeholder 2"/>
          <p:cNvSpPr>
            <a:spLocks noGrp="1"/>
          </p:cNvSpPr>
          <p:nvPr>
            <p:ph idx="1"/>
          </p:nvPr>
        </p:nvSpPr>
        <p:spPr>
          <a:xfrm>
            <a:off x="282575" y="1462088"/>
            <a:ext cx="8789988" cy="4514850"/>
          </a:xfrm>
        </p:spPr>
        <p:txBody>
          <a:bodyPr>
            <a:normAutofit/>
          </a:bodyPr>
          <a:lstStyle/>
          <a:p>
            <a:pPr marL="457200" indent="-457200" eaLnBrk="1" hangingPunct="1">
              <a:lnSpc>
                <a:spcPct val="130000"/>
              </a:lnSpc>
              <a:buFont typeface="Century Gothic" charset="0"/>
              <a:buAutoNum type="arabicPeriod"/>
            </a:pPr>
            <a:r>
              <a:rPr lang="en-US" sz="2800" u="sng" dirty="0" err="1">
                <a:solidFill>
                  <a:srgbClr val="000000"/>
                </a:solidFill>
                <a:latin typeface="Century Gothic" charset="0"/>
              </a:rPr>
              <a:t>lausd.net</a:t>
            </a:r>
            <a:endParaRPr lang="en-US" sz="2800" u="sng" dirty="0">
              <a:solidFill>
                <a:srgbClr val="000000"/>
              </a:solidFill>
              <a:latin typeface="Century Gothic" charset="0"/>
            </a:endParaRPr>
          </a:p>
          <a:p>
            <a:pPr marL="457200" indent="-457200" eaLnBrk="1" hangingPunct="1">
              <a:lnSpc>
                <a:spcPct val="130000"/>
              </a:lnSpc>
              <a:buFont typeface="Century Gothic" charset="0"/>
              <a:buAutoNum type="arabicPeriod"/>
            </a:pPr>
            <a:r>
              <a:rPr lang="en-US" sz="2800" dirty="0">
                <a:solidFill>
                  <a:srgbClr val="000000"/>
                </a:solidFill>
                <a:latin typeface="Century Gothic" charset="0"/>
              </a:rPr>
              <a:t>Go to </a:t>
            </a:r>
            <a:r>
              <a:rPr lang="en-US" sz="2800" b="1" i="1" dirty="0">
                <a:solidFill>
                  <a:srgbClr val="000000"/>
                </a:solidFill>
                <a:latin typeface="Century Gothic" charset="0"/>
              </a:rPr>
              <a:t>Offices</a:t>
            </a:r>
          </a:p>
          <a:p>
            <a:pPr marL="457200" indent="-457200" eaLnBrk="1" hangingPunct="1">
              <a:lnSpc>
                <a:spcPct val="130000"/>
              </a:lnSpc>
              <a:buFont typeface="Century Gothic" charset="0"/>
              <a:buAutoNum type="arabicPeriod"/>
            </a:pPr>
            <a:r>
              <a:rPr lang="en-US" sz="2800" dirty="0">
                <a:solidFill>
                  <a:srgbClr val="000000"/>
                </a:solidFill>
                <a:latin typeface="Century Gothic" charset="0"/>
              </a:rPr>
              <a:t>Click on </a:t>
            </a:r>
            <a:r>
              <a:rPr lang="en-US" sz="2800" b="1" i="1" dirty="0">
                <a:solidFill>
                  <a:srgbClr val="000000"/>
                </a:solidFill>
                <a:latin typeface="Century Gothic" charset="0"/>
              </a:rPr>
              <a:t>Multilingual and Multicultural Education Department</a:t>
            </a:r>
          </a:p>
          <a:p>
            <a:pPr marL="457200" indent="-457200" eaLnBrk="1" hangingPunct="1">
              <a:lnSpc>
                <a:spcPct val="130000"/>
              </a:lnSpc>
              <a:buFont typeface="Century Gothic" charset="0"/>
              <a:buAutoNum type="arabicPeriod"/>
            </a:pPr>
            <a:r>
              <a:rPr lang="en-US" sz="2800" dirty="0">
                <a:solidFill>
                  <a:srgbClr val="000000"/>
                </a:solidFill>
                <a:latin typeface="Century Gothic" charset="0"/>
              </a:rPr>
              <a:t>Under Departments, click </a:t>
            </a:r>
            <a:r>
              <a:rPr lang="en-US" sz="2800" dirty="0" smtClean="0">
                <a:solidFill>
                  <a:srgbClr val="000000"/>
                </a:solidFill>
                <a:latin typeface="Century Gothic" charset="0"/>
              </a:rPr>
              <a:t>on the </a:t>
            </a:r>
            <a:r>
              <a:rPr lang="en-US" sz="2800" b="1" i="1" dirty="0">
                <a:solidFill>
                  <a:srgbClr val="000000"/>
                </a:solidFill>
                <a:latin typeface="Century Gothic" charset="0"/>
              </a:rPr>
              <a:t>English Learner </a:t>
            </a:r>
            <a:r>
              <a:rPr lang="en-US" sz="2800" b="1" i="1" dirty="0" smtClean="0">
                <a:solidFill>
                  <a:srgbClr val="000000"/>
                </a:solidFill>
                <a:latin typeface="Century Gothic" charset="0"/>
              </a:rPr>
              <a:t>Instruction, Elementary</a:t>
            </a:r>
            <a:endParaRPr lang="en-US" sz="2800" i="1" dirty="0">
              <a:solidFill>
                <a:srgbClr val="000000"/>
              </a:solidFill>
              <a:latin typeface="Century Gothic" charset="0"/>
            </a:endParaRPr>
          </a:p>
        </p:txBody>
      </p:sp>
      <p:sp>
        <p:nvSpPr>
          <p:cNvPr id="5" name="Content Placeholder 2"/>
          <p:cNvSpPr txBox="1">
            <a:spLocks/>
          </p:cNvSpPr>
          <p:nvPr/>
        </p:nvSpPr>
        <p:spPr>
          <a:xfrm>
            <a:off x="169862" y="5562994"/>
            <a:ext cx="8859838" cy="881062"/>
          </a:xfrm>
          <a:prstGeom prst="rect">
            <a:avLst/>
          </a:prstGeom>
          <a:noFill/>
        </p:spPr>
        <p:txBody>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nSpc>
                <a:spcPct val="150000"/>
              </a:lnSpc>
              <a:buFont typeface="Wingdings 2"/>
              <a:buNone/>
              <a:defRPr/>
            </a:pPr>
            <a:r>
              <a:rPr lang="en-US" sz="2800" dirty="0">
                <a:solidFill>
                  <a:srgbClr val="2F5897"/>
                </a:solidFill>
                <a:latin typeface="+mj-lt"/>
              </a:rPr>
              <a:t>http://</a:t>
            </a:r>
            <a:r>
              <a:rPr lang="en-US" sz="2800" dirty="0" err="1">
                <a:solidFill>
                  <a:srgbClr val="2F5897"/>
                </a:solidFill>
                <a:latin typeface="+mj-lt"/>
              </a:rPr>
              <a:t>achieve.lausd.net</a:t>
            </a:r>
            <a:r>
              <a:rPr lang="en-US" sz="2800" dirty="0">
                <a:solidFill>
                  <a:srgbClr val="2F5897"/>
                </a:solidFill>
                <a:latin typeface="+mj-lt"/>
              </a:rPr>
              <a:t>/site/</a:t>
            </a:r>
            <a:r>
              <a:rPr lang="en-US" sz="2800" dirty="0" err="1">
                <a:solidFill>
                  <a:srgbClr val="2F5897"/>
                </a:solidFill>
                <a:latin typeface="+mj-lt"/>
              </a:rPr>
              <a:t>Default.aspx?PageID</a:t>
            </a:r>
            <a:r>
              <a:rPr lang="en-US" sz="2800" dirty="0">
                <a:solidFill>
                  <a:srgbClr val="2F5897"/>
                </a:solidFill>
                <a:latin typeface="+mj-lt"/>
              </a:rPr>
              <a:t>=1839</a:t>
            </a:r>
            <a:endParaRPr lang="en-US" sz="2800" dirty="0" smtClean="0">
              <a:solidFill>
                <a:srgbClr val="2F5897"/>
              </a:solidFill>
              <a:latin typeface="+mj-lt"/>
            </a:endParaRPr>
          </a:p>
        </p:txBody>
      </p:sp>
      <p:sp>
        <p:nvSpPr>
          <p:cNvPr id="12493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88A26FB7-DBB7-494C-85FC-1BC743D7DA24}" type="slidenum">
              <a:rPr lang="en-US" sz="1200">
                <a:solidFill>
                  <a:srgbClr val="595959"/>
                </a:solidFill>
                <a:latin typeface="Century Gothic" charset="0"/>
              </a:rPr>
              <a:pPr/>
              <a:t>42</a:t>
            </a:fld>
            <a:endParaRPr lang="en-US" sz="1200">
              <a:solidFill>
                <a:srgbClr val="595959"/>
              </a:solidFill>
              <a:latin typeface="Century Gothic" charset="0"/>
            </a:endParaRPr>
          </a:p>
        </p:txBody>
      </p:sp>
    </p:spTree>
    <p:extLst>
      <p:ext uri="{BB962C8B-B14F-4D97-AF65-F5344CB8AC3E}">
        <p14:creationId xmlns:p14="http://schemas.microsoft.com/office/powerpoint/2010/main" val="428927283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icture 2015-10-30 at 11.09.04 AM.png"/>
          <p:cNvPicPr>
            <a:picLocks noGrp="1" noChangeAspect="1"/>
          </p:cNvPicPr>
          <p:nvPr>
            <p:ph idx="1"/>
          </p:nvPr>
        </p:nvPicPr>
        <p:blipFill>
          <a:blip r:embed="rId2">
            <a:extLst>
              <a:ext uri="{28A0092B-C50C-407E-A947-70E740481C1C}">
                <a14:useLocalDpi xmlns:a14="http://schemas.microsoft.com/office/drawing/2010/main" val="0"/>
              </a:ext>
            </a:extLst>
          </a:blip>
          <a:srcRect l="-20532" r="-20532"/>
          <a:stretch>
            <a:fillRect/>
          </a:stretch>
        </p:blipFill>
        <p:spPr>
          <a:xfrm>
            <a:off x="-1982110" y="-284163"/>
            <a:ext cx="12986660" cy="7142163"/>
          </a:xfrm>
        </p:spPr>
      </p:pic>
    </p:spTree>
    <p:extLst>
      <p:ext uri="{BB962C8B-B14F-4D97-AF65-F5344CB8AC3E}">
        <p14:creationId xmlns:p14="http://schemas.microsoft.com/office/powerpoint/2010/main" val="35202574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1164" y="274637"/>
            <a:ext cx="3216990" cy="6290285"/>
          </a:xfrm>
        </p:spPr>
        <p:txBody>
          <a:bodyPr>
            <a:normAutofit/>
          </a:bodyPr>
          <a:lstStyle/>
          <a:p>
            <a:r>
              <a:rPr lang="en-US" sz="3600" dirty="0" smtClean="0">
                <a:solidFill>
                  <a:srgbClr val="0000FF"/>
                </a:solidFill>
              </a:rPr>
              <a:t>Which </a:t>
            </a:r>
            <a:br>
              <a:rPr lang="en-US" sz="3600" dirty="0" smtClean="0">
                <a:solidFill>
                  <a:srgbClr val="0000FF"/>
                </a:solidFill>
              </a:rPr>
            </a:br>
            <a:r>
              <a:rPr lang="en-US" sz="3600" b="1" dirty="0" smtClean="0">
                <a:solidFill>
                  <a:srgbClr val="0000FF"/>
                </a:solidFill>
              </a:rPr>
              <a:t>Student Vital Actions </a:t>
            </a:r>
            <a:r>
              <a:rPr lang="en-US" sz="3600" dirty="0" smtClean="0">
                <a:solidFill>
                  <a:srgbClr val="0000FF"/>
                </a:solidFill>
              </a:rPr>
              <a:t>are supported through the teacher actions outlined in the </a:t>
            </a:r>
            <a:r>
              <a:rPr lang="en-US" sz="3600" b="1" dirty="0" smtClean="0">
                <a:solidFill>
                  <a:srgbClr val="0000FF"/>
                </a:solidFill>
              </a:rPr>
              <a:t>Frame of Practice</a:t>
            </a:r>
            <a:r>
              <a:rPr lang="en-US" sz="3600" dirty="0">
                <a:solidFill>
                  <a:srgbClr val="0000FF"/>
                </a:solidFill>
              </a:rPr>
              <a:t>?</a:t>
            </a:r>
            <a:endParaRPr lang="en-US" sz="3600" dirty="0">
              <a:solidFill>
                <a:srgbClr val="0000FF"/>
              </a:solidFill>
            </a:endParaRPr>
          </a:p>
        </p:txBody>
      </p:sp>
      <p:pic>
        <p:nvPicPr>
          <p:cNvPr id="3" name="Picture 2" descr="picture 2016-01-19 at 5.51.2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751164" cy="6858000"/>
          </a:xfrm>
          <a:prstGeom prst="rect">
            <a:avLst/>
          </a:prstGeom>
        </p:spPr>
      </p:pic>
    </p:spTree>
    <p:extLst>
      <p:ext uri="{BB962C8B-B14F-4D97-AF65-F5344CB8AC3E}">
        <p14:creationId xmlns:p14="http://schemas.microsoft.com/office/powerpoint/2010/main" val="36963489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Shape 140"/>
          <p:cNvSpPr txBox="1">
            <a:spLocks noGrp="1"/>
          </p:cNvSpPr>
          <p:nvPr>
            <p:ph type="title" idx="4294967295"/>
          </p:nvPr>
        </p:nvSpPr>
        <p:spPr>
          <a:xfrm>
            <a:off x="149072" y="895179"/>
            <a:ext cx="8609088" cy="1442999"/>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4000" b="1" i="0" u="none" strike="noStrike" cap="none" baseline="0" dirty="0" smtClean="0">
                <a:solidFill>
                  <a:srgbClr val="000000"/>
                </a:solidFill>
                <a:ea typeface="Arial"/>
                <a:cs typeface="Arial"/>
                <a:sym typeface="Arial"/>
              </a:rPr>
              <a:t>What We Want to Observe </a:t>
            </a:r>
            <a:br>
              <a:rPr lang="en-US" sz="4000" b="1" i="0" u="none" strike="noStrike" cap="none" baseline="0" dirty="0" smtClean="0">
                <a:solidFill>
                  <a:srgbClr val="000000"/>
                </a:solidFill>
                <a:ea typeface="Arial"/>
                <a:cs typeface="Arial"/>
                <a:sym typeface="Arial"/>
              </a:rPr>
            </a:br>
            <a:r>
              <a:rPr lang="en-US" sz="4000" b="1" i="0" u="none" strike="noStrike" cap="none" baseline="0" dirty="0" smtClean="0">
                <a:solidFill>
                  <a:srgbClr val="000000"/>
                </a:solidFill>
                <a:ea typeface="Arial"/>
                <a:cs typeface="Arial"/>
                <a:sym typeface="Arial"/>
              </a:rPr>
              <a:t>in Our </a:t>
            </a:r>
            <a:r>
              <a:rPr lang="en-US" sz="4000" b="1" dirty="0">
                <a:solidFill>
                  <a:srgbClr val="000000"/>
                </a:solidFill>
                <a:ea typeface="Arial"/>
                <a:cs typeface="Arial"/>
                <a:sym typeface="Arial"/>
              </a:rPr>
              <a:t>C</a:t>
            </a:r>
            <a:r>
              <a:rPr lang="en-US" sz="4000" b="1" i="0" u="none" strike="noStrike" cap="none" baseline="0" dirty="0" smtClean="0">
                <a:solidFill>
                  <a:srgbClr val="000000"/>
                </a:solidFill>
                <a:ea typeface="Arial"/>
                <a:cs typeface="Arial"/>
                <a:sym typeface="Arial"/>
              </a:rPr>
              <a:t>lassrooms </a:t>
            </a:r>
            <a:r>
              <a:rPr lang="en-US" sz="4000" b="1" dirty="0">
                <a:solidFill>
                  <a:srgbClr val="000000"/>
                </a:solidFill>
                <a:ea typeface="Arial"/>
                <a:cs typeface="Arial"/>
                <a:sym typeface="Arial"/>
              </a:rPr>
              <a:t>D</a:t>
            </a:r>
            <a:r>
              <a:rPr lang="en-US" sz="4000" b="1" i="0" u="none" strike="noStrike" cap="none" baseline="0" dirty="0" smtClean="0">
                <a:solidFill>
                  <a:srgbClr val="000000"/>
                </a:solidFill>
                <a:ea typeface="Arial"/>
                <a:cs typeface="Arial"/>
                <a:sym typeface="Arial"/>
              </a:rPr>
              <a:t>uring ELD</a:t>
            </a:r>
            <a:br>
              <a:rPr lang="en-US" sz="4000" b="1" i="0" u="none" strike="noStrike" cap="none" baseline="0" dirty="0" smtClean="0">
                <a:solidFill>
                  <a:srgbClr val="000000"/>
                </a:solidFill>
                <a:ea typeface="Arial"/>
                <a:cs typeface="Arial"/>
                <a:sym typeface="Arial"/>
              </a:rPr>
            </a:br>
            <a:endParaRPr lang="en-US" sz="4000" b="1" i="0" u="none" strike="noStrike" cap="none" baseline="0" dirty="0">
              <a:solidFill>
                <a:srgbClr val="000000"/>
              </a:solidFill>
              <a:ea typeface="Arial"/>
              <a:cs typeface="Arial"/>
              <a:sym typeface="Arial"/>
            </a:endParaRPr>
          </a:p>
        </p:txBody>
      </p:sp>
      <p:cxnSp>
        <p:nvCxnSpPr>
          <p:cNvPr id="141" name="Shape 141"/>
          <p:cNvCxnSpPr/>
          <p:nvPr/>
        </p:nvCxnSpPr>
        <p:spPr>
          <a:xfrm>
            <a:off x="1063061" y="1693706"/>
            <a:ext cx="6907211" cy="0"/>
          </a:xfrm>
          <a:prstGeom prst="straightConnector1">
            <a:avLst/>
          </a:prstGeom>
          <a:noFill/>
          <a:ln w="25400" cap="flat" cmpd="sng">
            <a:solidFill>
              <a:schemeClr val="accent1"/>
            </a:solidFill>
            <a:prstDash val="solid"/>
            <a:miter/>
            <a:headEnd type="none" w="med" len="med"/>
            <a:tailEnd type="none" w="med" len="med"/>
          </a:ln>
        </p:spPr>
      </p:cxnSp>
      <p:sp>
        <p:nvSpPr>
          <p:cNvPr id="142" name="Shape 142"/>
          <p:cNvSpPr txBox="1"/>
          <p:nvPr/>
        </p:nvSpPr>
        <p:spPr>
          <a:xfrm>
            <a:off x="130024" y="1781266"/>
            <a:ext cx="8994928" cy="5589626"/>
          </a:xfrm>
          <a:prstGeom prst="rect">
            <a:avLst/>
          </a:prstGeom>
          <a:noFill/>
          <a:ln>
            <a:noFill/>
          </a:ln>
        </p:spPr>
        <p:txBody>
          <a:bodyPr lIns="91425" tIns="45700" rIns="91425" bIns="45700" anchor="t" anchorCtr="0">
            <a:noAutofit/>
          </a:bodyPr>
          <a:lstStyle/>
          <a:p>
            <a:r>
              <a:rPr lang="en-US" sz="2600" b="1" dirty="0" smtClean="0">
                <a:latin typeface="Century Gothic" charset="0"/>
                <a:ea typeface="Century Gothic" charset="0"/>
                <a:cs typeface="Century Gothic" charset="0"/>
              </a:rPr>
              <a:t>What are specific </a:t>
            </a:r>
            <a:r>
              <a:rPr lang="en-US" sz="2600" b="1" dirty="0">
                <a:latin typeface="Century Gothic" charset="0"/>
                <a:ea typeface="Century Gothic" charset="0"/>
                <a:cs typeface="Century Gothic" charset="0"/>
              </a:rPr>
              <a:t>elements of effective instruction or guiding principles of learning </a:t>
            </a:r>
            <a:r>
              <a:rPr lang="en-US" sz="2600" b="1" dirty="0" smtClean="0">
                <a:latin typeface="Century Gothic" charset="0"/>
                <a:ea typeface="Century Gothic" charset="0"/>
                <a:cs typeface="Century Gothic" charset="0"/>
              </a:rPr>
              <a:t>in ELD instruction?</a:t>
            </a:r>
            <a:endParaRPr lang="en-US" sz="2600" b="1" dirty="0">
              <a:latin typeface="Century Gothic" charset="0"/>
              <a:ea typeface="Century Gothic" charset="0"/>
              <a:cs typeface="Century Gothic" charset="0"/>
            </a:endParaRPr>
          </a:p>
          <a:p>
            <a:r>
              <a:rPr lang="en-US" sz="2600" b="1" dirty="0">
                <a:latin typeface="Century Gothic" charset="0"/>
                <a:ea typeface="Century Gothic" charset="0"/>
                <a:cs typeface="Century Gothic" charset="0"/>
              </a:rPr>
              <a:t> </a:t>
            </a:r>
          </a:p>
          <a:p>
            <a:r>
              <a:rPr lang="en-US" sz="2600" b="1" dirty="0" smtClean="0">
                <a:latin typeface="Century Gothic" charset="0"/>
                <a:ea typeface="Century Gothic" charset="0"/>
                <a:cs typeface="Century Gothic" charset="0"/>
              </a:rPr>
              <a:t>What are explicit </a:t>
            </a:r>
            <a:r>
              <a:rPr lang="en-US" sz="2600" b="1" dirty="0">
                <a:latin typeface="Century Gothic" charset="0"/>
                <a:ea typeface="Century Gothic" charset="0"/>
                <a:cs typeface="Century Gothic" charset="0"/>
              </a:rPr>
              <a:t>teacher or student behaviors </a:t>
            </a:r>
            <a:r>
              <a:rPr lang="en-US" sz="2600" b="1" dirty="0" smtClean="0">
                <a:latin typeface="Century Gothic" charset="0"/>
                <a:ea typeface="Century Gothic" charset="0"/>
                <a:cs typeface="Century Gothic" charset="0"/>
              </a:rPr>
              <a:t>that are called out in our Designated ELD </a:t>
            </a:r>
            <a:r>
              <a:rPr lang="en-US" sz="2600" b="1" dirty="0">
                <a:latin typeface="Century Gothic" charset="0"/>
                <a:ea typeface="Century Gothic" charset="0"/>
                <a:cs typeface="Century Gothic" charset="0"/>
              </a:rPr>
              <a:t>F</a:t>
            </a:r>
            <a:r>
              <a:rPr lang="en-US" sz="2600" b="1" dirty="0" smtClean="0">
                <a:latin typeface="Century Gothic" charset="0"/>
                <a:ea typeface="Century Gothic" charset="0"/>
                <a:cs typeface="Century Gothic" charset="0"/>
              </a:rPr>
              <a:t>rame of Practice?</a:t>
            </a:r>
            <a:endParaRPr lang="en-US" sz="2600" b="1" dirty="0">
              <a:latin typeface="Century Gothic" charset="0"/>
              <a:ea typeface="Century Gothic" charset="0"/>
              <a:cs typeface="Century Gothic" charset="0"/>
            </a:endParaRPr>
          </a:p>
          <a:p>
            <a:r>
              <a:rPr lang="en-US" sz="2600" b="1" dirty="0">
                <a:latin typeface="Century Gothic" charset="0"/>
                <a:ea typeface="Century Gothic" charset="0"/>
                <a:cs typeface="Century Gothic" charset="0"/>
              </a:rPr>
              <a:t> </a:t>
            </a:r>
          </a:p>
          <a:p>
            <a:r>
              <a:rPr lang="en-US" sz="2600" b="1" dirty="0" smtClean="0">
                <a:latin typeface="Century Gothic" charset="0"/>
                <a:ea typeface="Century Gothic" charset="0"/>
                <a:cs typeface="Century Gothic" charset="0"/>
              </a:rPr>
              <a:t>What is observable </a:t>
            </a:r>
            <a:r>
              <a:rPr lang="en-US" sz="2600" b="1" dirty="0">
                <a:latin typeface="Century Gothic" charset="0"/>
                <a:ea typeface="Century Gothic" charset="0"/>
                <a:cs typeface="Century Gothic" charset="0"/>
              </a:rPr>
              <a:t>evidence of teaching and </a:t>
            </a:r>
            <a:r>
              <a:rPr lang="en-US" sz="2600" b="1" dirty="0" smtClean="0">
                <a:latin typeface="Century Gothic" charset="0"/>
                <a:ea typeface="Century Gothic" charset="0"/>
                <a:cs typeface="Century Gothic" charset="0"/>
              </a:rPr>
              <a:t>learning during ELD? (i.e. instructional </a:t>
            </a:r>
            <a:r>
              <a:rPr lang="en-US" sz="2600" b="1" dirty="0">
                <a:latin typeface="Century Gothic" charset="0"/>
                <a:ea typeface="Century Gothic" charset="0"/>
                <a:cs typeface="Century Gothic" charset="0"/>
              </a:rPr>
              <a:t>strategies, learning activities, behavioral outcomes, artifacts, routines, </a:t>
            </a:r>
            <a:r>
              <a:rPr lang="en-US" sz="2600" b="1" dirty="0" smtClean="0">
                <a:latin typeface="Century Gothic" charset="0"/>
                <a:ea typeface="Century Gothic" charset="0"/>
                <a:cs typeface="Century Gothic" charset="0"/>
              </a:rPr>
              <a:t>practices) </a:t>
            </a:r>
            <a:endParaRPr lang="en-US" sz="2600" b="1" dirty="0">
              <a:latin typeface="Century Gothic" charset="0"/>
              <a:ea typeface="Century Gothic" charset="0"/>
              <a:cs typeface="Century Gothic" charset="0"/>
            </a:endParaRPr>
          </a:p>
        </p:txBody>
      </p:sp>
    </p:spTree>
    <p:extLst>
      <p:ext uri="{BB962C8B-B14F-4D97-AF65-F5344CB8AC3E}">
        <p14:creationId xmlns:p14="http://schemas.microsoft.com/office/powerpoint/2010/main" val="2626432497"/>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364250" y="564396"/>
            <a:ext cx="6233209" cy="6090774"/>
          </a:xfrm>
          <a:prstGeom prst="ellipse">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762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Oval 2"/>
          <p:cNvSpPr/>
          <p:nvPr/>
        </p:nvSpPr>
        <p:spPr>
          <a:xfrm>
            <a:off x="3206695" y="2586817"/>
            <a:ext cx="2599620" cy="2281100"/>
          </a:xfrm>
          <a:prstGeom prst="ellipse">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76200" cmpd="sng"/>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chemeClr val="tx2">
                    <a:lumMod val="60000"/>
                    <a:lumOff val="40000"/>
                  </a:schemeClr>
                </a:solidFill>
              </a:rPr>
              <a:t>What </a:t>
            </a:r>
            <a:r>
              <a:rPr lang="en-US" sz="2800" b="1" dirty="0" smtClean="0">
                <a:solidFill>
                  <a:srgbClr val="FF0000"/>
                </a:solidFill>
              </a:rPr>
              <a:t>else</a:t>
            </a:r>
            <a:r>
              <a:rPr lang="en-US" sz="2800" b="1" dirty="0" smtClean="0">
                <a:solidFill>
                  <a:schemeClr val="tx2">
                    <a:lumMod val="60000"/>
                    <a:lumOff val="40000"/>
                  </a:schemeClr>
                </a:solidFill>
              </a:rPr>
              <a:t> do we</a:t>
            </a:r>
            <a:endParaRPr lang="en-US" sz="2800" b="1" dirty="0" smtClean="0">
              <a:solidFill>
                <a:schemeClr val="tx2">
                  <a:lumMod val="60000"/>
                  <a:lumOff val="40000"/>
                </a:schemeClr>
              </a:solidFill>
            </a:endParaRPr>
          </a:p>
          <a:p>
            <a:pPr algn="ctr"/>
            <a:r>
              <a:rPr lang="en-US" sz="2800" b="1" dirty="0" smtClean="0">
                <a:solidFill>
                  <a:schemeClr val="tx2">
                    <a:lumMod val="60000"/>
                    <a:lumOff val="40000"/>
                  </a:schemeClr>
                </a:solidFill>
              </a:rPr>
              <a:t>want to observe during ELD</a:t>
            </a:r>
            <a:endParaRPr lang="en-US" sz="2800" b="1" dirty="0">
              <a:solidFill>
                <a:schemeClr val="tx2">
                  <a:lumMod val="60000"/>
                  <a:lumOff val="40000"/>
                </a:schemeClr>
              </a:solidFill>
            </a:endParaRPr>
          </a:p>
        </p:txBody>
      </p:sp>
    </p:spTree>
    <p:extLst>
      <p:ext uri="{BB962C8B-B14F-4D97-AF65-F5344CB8AC3E}">
        <p14:creationId xmlns:p14="http://schemas.microsoft.com/office/powerpoint/2010/main" val="336356010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2"/>
          <p:cNvSpPr>
            <a:spLocks noGrp="1"/>
          </p:cNvSpPr>
          <p:nvPr>
            <p:ph type="title"/>
          </p:nvPr>
        </p:nvSpPr>
        <p:spPr>
          <a:xfrm>
            <a:off x="176213" y="304800"/>
            <a:ext cx="8662987" cy="663575"/>
          </a:xfrm>
        </p:spPr>
        <p:txBody>
          <a:bodyPr>
            <a:normAutofit fontScale="90000"/>
          </a:bodyPr>
          <a:lstStyle/>
          <a:p>
            <a:pPr>
              <a:defRPr/>
            </a:pPr>
            <a:r>
              <a:rPr lang="en-US" sz="4400" b="1" dirty="0">
                <a:latin typeface="Century Gothic" charset="0"/>
                <a:ea typeface="MS PGothic" charset="0"/>
              </a:rPr>
              <a:t>Phase-In Plan for ELD Standards  </a:t>
            </a:r>
          </a:p>
        </p:txBody>
      </p:sp>
      <p:graphicFrame>
        <p:nvGraphicFramePr>
          <p:cNvPr id="4" name="Diagram 3"/>
          <p:cNvGraphicFramePr/>
          <p:nvPr>
            <p:extLst>
              <p:ext uri="{D42A27DB-BD31-4B8C-83A1-F6EECF244321}">
                <p14:modId xmlns:p14="http://schemas.microsoft.com/office/powerpoint/2010/main" val="2927962161"/>
              </p:ext>
            </p:extLst>
          </p:nvPr>
        </p:nvGraphicFramePr>
        <p:xfrm>
          <a:off x="252597" y="1371600"/>
          <a:ext cx="8586603"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2264411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254525" y="935841"/>
            <a:ext cx="4986746" cy="5961391"/>
          </a:xfrm>
          <a:prstGeom prst="rect">
            <a:avLst/>
          </a:prstGeom>
        </p:spPr>
      </p:pic>
      <p:sp>
        <p:nvSpPr>
          <p:cNvPr id="3" name="TextBox 2"/>
          <p:cNvSpPr txBox="1"/>
          <p:nvPr/>
        </p:nvSpPr>
        <p:spPr>
          <a:xfrm>
            <a:off x="521144" y="351066"/>
            <a:ext cx="8188660" cy="584776"/>
          </a:xfrm>
          <a:prstGeom prst="rect">
            <a:avLst/>
          </a:prstGeom>
          <a:noFill/>
        </p:spPr>
        <p:txBody>
          <a:bodyPr wrap="none" rtlCol="0">
            <a:spAutoFit/>
          </a:bodyPr>
          <a:lstStyle/>
          <a:p>
            <a:r>
              <a:rPr lang="en-US" sz="3200" b="1" dirty="0" smtClean="0"/>
              <a:t>2015-2016 ELD Standards Implementation Plan</a:t>
            </a:r>
            <a:endParaRPr lang="en-US" sz="3200" b="1" dirty="0"/>
          </a:p>
        </p:txBody>
      </p:sp>
      <p:sp>
        <p:nvSpPr>
          <p:cNvPr id="7" name="Rectangle 6"/>
          <p:cNvSpPr/>
          <p:nvPr/>
        </p:nvSpPr>
        <p:spPr>
          <a:xfrm>
            <a:off x="2483263" y="2369730"/>
            <a:ext cx="4587402" cy="2066405"/>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9679425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Central, Local District </a:t>
            </a:r>
            <a:br>
              <a:rPr lang="en-US" dirty="0" smtClean="0"/>
            </a:br>
            <a:r>
              <a:rPr lang="en-US" dirty="0" smtClean="0"/>
              <a:t>&amp; School Outcomes</a:t>
            </a:r>
            <a:endParaRPr lang="en-US" dirty="0"/>
          </a:p>
        </p:txBody>
      </p:sp>
      <p:pic>
        <p:nvPicPr>
          <p:cNvPr id="3" name="Picture 2" descr="picture 2015-09-15 at 9.12.0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718662"/>
            <a:ext cx="7968153" cy="3745713"/>
          </a:xfrm>
          <a:prstGeom prst="rect">
            <a:avLst/>
          </a:prstGeom>
        </p:spPr>
      </p:pic>
      <p:sp>
        <p:nvSpPr>
          <p:cNvPr id="4" name="Right Arrow 3"/>
          <p:cNvSpPr/>
          <p:nvPr/>
        </p:nvSpPr>
        <p:spPr>
          <a:xfrm>
            <a:off x="0" y="2104321"/>
            <a:ext cx="701380" cy="492904"/>
          </a:xfrm>
          <a:prstGeom prst="rightArrow">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ight Arrow 5"/>
          <p:cNvSpPr/>
          <p:nvPr/>
        </p:nvSpPr>
        <p:spPr>
          <a:xfrm>
            <a:off x="0" y="2597225"/>
            <a:ext cx="701380" cy="492904"/>
          </a:xfrm>
          <a:prstGeom prst="rightArrow">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ight Arrow 6"/>
          <p:cNvSpPr/>
          <p:nvPr/>
        </p:nvSpPr>
        <p:spPr>
          <a:xfrm>
            <a:off x="0" y="3677823"/>
            <a:ext cx="701380" cy="492904"/>
          </a:xfrm>
          <a:prstGeom prst="rightArrow">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Arrow 7"/>
          <p:cNvSpPr/>
          <p:nvPr/>
        </p:nvSpPr>
        <p:spPr>
          <a:xfrm>
            <a:off x="0" y="4265517"/>
            <a:ext cx="701380" cy="492904"/>
          </a:xfrm>
          <a:prstGeom prst="rightArrow">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93580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0-#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 2016-01-20 at 3.09.1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01800"/>
            <a:ext cx="9144000" cy="3439932"/>
          </a:xfrm>
          <a:prstGeom prst="rect">
            <a:avLst/>
          </a:prstGeom>
        </p:spPr>
      </p:pic>
      <p:sp>
        <p:nvSpPr>
          <p:cNvPr id="3" name="TextBox 2"/>
          <p:cNvSpPr txBox="1"/>
          <p:nvPr/>
        </p:nvSpPr>
        <p:spPr>
          <a:xfrm>
            <a:off x="1100667" y="397835"/>
            <a:ext cx="6879591" cy="954107"/>
          </a:xfrm>
          <a:prstGeom prst="rect">
            <a:avLst/>
          </a:prstGeom>
          <a:noFill/>
        </p:spPr>
        <p:txBody>
          <a:bodyPr wrap="square" rtlCol="0">
            <a:spAutoFit/>
          </a:bodyPr>
          <a:lstStyle/>
          <a:p>
            <a:pPr algn="ctr"/>
            <a:r>
              <a:rPr lang="en-US" sz="2800" b="1" dirty="0" smtClean="0"/>
              <a:t>Our Answer Garden</a:t>
            </a:r>
          </a:p>
          <a:p>
            <a:pPr algn="ctr"/>
            <a:r>
              <a:rPr lang="en-US" sz="2800" b="1" dirty="0" smtClean="0"/>
              <a:t>What We Want to Observe During ELD</a:t>
            </a:r>
            <a:endParaRPr lang="en-US" sz="2800" b="1" dirty="0"/>
          </a:p>
        </p:txBody>
      </p:sp>
    </p:spTree>
    <p:extLst>
      <p:ext uri="{BB962C8B-B14F-4D97-AF65-F5344CB8AC3E}">
        <p14:creationId xmlns:p14="http://schemas.microsoft.com/office/powerpoint/2010/main" val="143187980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Shape 28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269875"/>
            <a:ext cx="8685213" cy="6245225"/>
          </a:xfrm>
          <a:prstGeom prst="rect">
            <a:avLst/>
          </a:prstGeom>
          <a:noFill/>
          <a:ln w="127000" cap="sq">
            <a:solidFill>
              <a:srgbClr val="2C7C9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8422277"/>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419465"/>
            <a:ext cx="7772400" cy="1470025"/>
          </a:xfrm>
        </p:spPr>
        <p:txBody>
          <a:bodyPr>
            <a:noAutofit/>
          </a:bodyPr>
          <a:lstStyle/>
          <a:p>
            <a:r>
              <a:rPr lang="en-US" sz="4800" b="1" dirty="0" smtClean="0">
                <a:solidFill>
                  <a:srgbClr val="3366FF"/>
                </a:solidFill>
              </a:rPr>
              <a:t>MMED’s </a:t>
            </a:r>
            <a:br>
              <a:rPr lang="en-US" sz="4800" b="1" dirty="0" smtClean="0">
                <a:solidFill>
                  <a:srgbClr val="3366FF"/>
                </a:solidFill>
              </a:rPr>
            </a:br>
            <a:r>
              <a:rPr lang="en-US" sz="4800" b="1" dirty="0" smtClean="0">
                <a:solidFill>
                  <a:srgbClr val="3366FF"/>
                </a:solidFill>
              </a:rPr>
              <a:t>Comprehensive ELD </a:t>
            </a:r>
            <a:br>
              <a:rPr lang="en-US" sz="4800" b="1" dirty="0" smtClean="0">
                <a:solidFill>
                  <a:srgbClr val="3366FF"/>
                </a:solidFill>
              </a:rPr>
            </a:br>
            <a:r>
              <a:rPr lang="en-US" sz="4800" b="1" dirty="0" smtClean="0">
                <a:solidFill>
                  <a:srgbClr val="3366FF"/>
                </a:solidFill>
              </a:rPr>
              <a:t>Observation Tool</a:t>
            </a:r>
            <a:br>
              <a:rPr lang="en-US" sz="4800" b="1" dirty="0" smtClean="0">
                <a:solidFill>
                  <a:srgbClr val="3366FF"/>
                </a:solidFill>
              </a:rPr>
            </a:br>
            <a:endParaRPr lang="en-US" sz="4800" b="1" dirty="0">
              <a:solidFill>
                <a:srgbClr val="3366FF"/>
              </a:solidFill>
            </a:endParaRPr>
          </a:p>
        </p:txBody>
      </p:sp>
      <p:pic>
        <p:nvPicPr>
          <p:cNvPr id="5" name="Picture 4" descr="picture 2015-10-30 at 12.24.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669052">
            <a:off x="1075852" y="628342"/>
            <a:ext cx="1923983" cy="3178344"/>
          </a:xfrm>
          <a:prstGeom prst="rect">
            <a:avLst/>
          </a:prstGeom>
        </p:spPr>
      </p:pic>
      <p:pic>
        <p:nvPicPr>
          <p:cNvPr id="6" name="Picture 5" descr="picture 2015-10-30 at 12.24.3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54859">
            <a:off x="6025163" y="683561"/>
            <a:ext cx="2117605" cy="3474519"/>
          </a:xfrm>
          <a:prstGeom prst="rect">
            <a:avLst/>
          </a:prstGeom>
        </p:spPr>
      </p:pic>
      <p:sp>
        <p:nvSpPr>
          <p:cNvPr id="7" name="Title 1"/>
          <p:cNvSpPr txBox="1">
            <a:spLocks/>
          </p:cNvSpPr>
          <p:nvPr/>
        </p:nvSpPr>
        <p:spPr>
          <a:xfrm>
            <a:off x="685800" y="1581553"/>
            <a:ext cx="7772400" cy="147002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dirty="0" smtClean="0">
                <a:solidFill>
                  <a:srgbClr val="3366FF"/>
                </a:solidFill>
              </a:rPr>
              <a:t>Let’s Connect</a:t>
            </a:r>
          </a:p>
          <a:p>
            <a:r>
              <a:rPr lang="en-US" sz="4800" dirty="0" smtClean="0">
                <a:solidFill>
                  <a:srgbClr val="3366FF"/>
                </a:solidFill>
              </a:rPr>
              <a:t>What We</a:t>
            </a:r>
          </a:p>
          <a:p>
            <a:r>
              <a:rPr lang="en-US" sz="4800" dirty="0" smtClean="0">
                <a:solidFill>
                  <a:srgbClr val="3366FF"/>
                </a:solidFill>
              </a:rPr>
              <a:t>Discussed </a:t>
            </a:r>
          </a:p>
          <a:p>
            <a:r>
              <a:rPr lang="en-US" sz="4800" dirty="0" smtClean="0">
                <a:solidFill>
                  <a:srgbClr val="3366FF"/>
                </a:solidFill>
              </a:rPr>
              <a:t>with</a:t>
            </a:r>
            <a:endParaRPr lang="en-US" sz="4800" dirty="0">
              <a:solidFill>
                <a:srgbClr val="3366FF"/>
              </a:solidFill>
            </a:endParaRPr>
          </a:p>
        </p:txBody>
      </p:sp>
    </p:spTree>
    <p:extLst>
      <p:ext uri="{BB962C8B-B14F-4D97-AF65-F5344CB8AC3E}">
        <p14:creationId xmlns:p14="http://schemas.microsoft.com/office/powerpoint/2010/main" val="3864771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icture 2015-10-30 at 11.09.04 AM.png"/>
          <p:cNvPicPr>
            <a:picLocks noGrp="1" noChangeAspect="1"/>
          </p:cNvPicPr>
          <p:nvPr>
            <p:ph idx="1"/>
          </p:nvPr>
        </p:nvPicPr>
        <p:blipFill>
          <a:blip r:embed="rId2">
            <a:extLst>
              <a:ext uri="{28A0092B-C50C-407E-A947-70E740481C1C}">
                <a14:useLocalDpi xmlns:a14="http://schemas.microsoft.com/office/drawing/2010/main" val="0"/>
              </a:ext>
            </a:extLst>
          </a:blip>
          <a:srcRect l="-20532" r="-20532"/>
          <a:stretch>
            <a:fillRect/>
          </a:stretch>
        </p:blipFill>
        <p:spPr>
          <a:xfrm>
            <a:off x="-1982110" y="-284163"/>
            <a:ext cx="12986660" cy="7142163"/>
          </a:xfrm>
        </p:spPr>
      </p:pic>
      <p:pic>
        <p:nvPicPr>
          <p:cNvPr id="2" name="Picture 1" descr="picture 2016-01-19 at 5.51.2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3073"/>
            <a:ext cx="5989466" cy="7142164"/>
          </a:xfrm>
          <a:prstGeom prst="rect">
            <a:avLst/>
          </a:prstGeom>
        </p:spPr>
      </p:pic>
      <p:sp>
        <p:nvSpPr>
          <p:cNvPr id="5" name="Right Arrow 4"/>
          <p:cNvSpPr/>
          <p:nvPr/>
        </p:nvSpPr>
        <p:spPr>
          <a:xfrm rot="12377866">
            <a:off x="2314137" y="507700"/>
            <a:ext cx="1230923" cy="53886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ight Arrow 5"/>
          <p:cNvSpPr/>
          <p:nvPr/>
        </p:nvSpPr>
        <p:spPr>
          <a:xfrm rot="10800000">
            <a:off x="2258465" y="439770"/>
            <a:ext cx="1230923" cy="85158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Arrow 7"/>
          <p:cNvSpPr/>
          <p:nvPr/>
        </p:nvSpPr>
        <p:spPr>
          <a:xfrm rot="9369012">
            <a:off x="1463457" y="5004900"/>
            <a:ext cx="1230923" cy="53886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40820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1" nodeType="clickEffect">
                                  <p:stCondLst>
                                    <p:cond delay="0"/>
                                  </p:stCondLst>
                                  <p:childTnLst>
                                    <p:animEffect transition="out" filter="dissolv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1" nodeType="clickEffect">
                                  <p:stCondLst>
                                    <p:cond delay="0"/>
                                  </p:stCondLst>
                                  <p:childTnLst>
                                    <p:animEffect transition="out" filter="dissolv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dissolve">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8" grpId="0" animBg="1"/>
      <p:bldP spid="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ure 2016-01-19 at 5.57.4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233" y="365368"/>
            <a:ext cx="8879767" cy="4760067"/>
          </a:xfrm>
          <a:prstGeom prst="rect">
            <a:avLst/>
          </a:prstGeom>
        </p:spPr>
      </p:pic>
      <p:cxnSp>
        <p:nvCxnSpPr>
          <p:cNvPr id="6" name="Straight Connector 5"/>
          <p:cNvCxnSpPr/>
          <p:nvPr/>
        </p:nvCxnSpPr>
        <p:spPr>
          <a:xfrm>
            <a:off x="264233" y="5125435"/>
            <a:ext cx="870392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3" name="Picture 12" descr="picture 2016-01-19 at 5.58.0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232" y="1037011"/>
            <a:ext cx="8879767" cy="5708421"/>
          </a:xfrm>
          <a:prstGeom prst="rect">
            <a:avLst/>
          </a:prstGeom>
        </p:spPr>
      </p:pic>
    </p:spTree>
    <p:extLst>
      <p:ext uri="{BB962C8B-B14F-4D97-AF65-F5344CB8AC3E}">
        <p14:creationId xmlns:p14="http://schemas.microsoft.com/office/powerpoint/2010/main" val="38111648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1164" y="274637"/>
            <a:ext cx="3216990" cy="6290285"/>
          </a:xfrm>
        </p:spPr>
        <p:txBody>
          <a:bodyPr>
            <a:normAutofit/>
          </a:bodyPr>
          <a:lstStyle/>
          <a:p>
            <a:r>
              <a:rPr lang="en-US" sz="3600" dirty="0" smtClean="0">
                <a:solidFill>
                  <a:srgbClr val="0000FF"/>
                </a:solidFill>
              </a:rPr>
              <a:t>Consider what we surfaced regarding what we want to observe during ELD and where there is a direct connection to the Student Vital Actions.</a:t>
            </a:r>
            <a:endParaRPr lang="en-US" sz="3600" dirty="0">
              <a:solidFill>
                <a:srgbClr val="0000FF"/>
              </a:solidFill>
            </a:endParaRPr>
          </a:p>
        </p:txBody>
      </p:sp>
      <p:pic>
        <p:nvPicPr>
          <p:cNvPr id="3" name="Picture 2" descr="picture 2016-01-19 at 5.51.2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751164" cy="6858000"/>
          </a:xfrm>
          <a:prstGeom prst="rect">
            <a:avLst/>
          </a:prstGeom>
        </p:spPr>
      </p:pic>
    </p:spTree>
    <p:extLst>
      <p:ext uri="{BB962C8B-B14F-4D97-AF65-F5344CB8AC3E}">
        <p14:creationId xmlns:p14="http://schemas.microsoft.com/office/powerpoint/2010/main" val="14313468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8596</TotalTime>
  <Words>3619</Words>
  <Application>Microsoft Macintosh PowerPoint</Application>
  <PresentationFormat>On-screen Show (4:3)</PresentationFormat>
  <Paragraphs>472</Paragraphs>
  <Slides>50</Slides>
  <Notes>35</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Office Theme</vt:lpstr>
      <vt:lpstr>Designated ELD  </vt:lpstr>
      <vt:lpstr>What We Want to Observe  in Our Classrooms During ELD </vt:lpstr>
      <vt:lpstr>PowerPoint Presentation</vt:lpstr>
      <vt:lpstr>PowerPoint Presentation</vt:lpstr>
      <vt:lpstr>PowerPoint Presentation</vt:lpstr>
      <vt:lpstr>MMED’s  Comprehensive ELD  Observation Tool </vt:lpstr>
      <vt:lpstr>PowerPoint Presentation</vt:lpstr>
      <vt:lpstr>PowerPoint Presentation</vt:lpstr>
      <vt:lpstr>Consider what we surfaced regarding what we want to observe during ELD and where there is a direct connection to the Student Vital Actions.</vt:lpstr>
      <vt:lpstr>PowerPoint Presentation</vt:lpstr>
      <vt:lpstr>Thoughts About Use of the Observation Tool</vt:lpstr>
      <vt:lpstr>PowerPoint Presentation</vt:lpstr>
      <vt:lpstr>PowerPoint Presentation</vt:lpstr>
      <vt:lpstr>PowerPoint Presentation</vt:lpstr>
      <vt:lpstr>Understand the Essential Elements  of a Designated ELD Lesson</vt:lpstr>
      <vt:lpstr>Comprehensive ELD</vt:lpstr>
      <vt:lpstr>PowerPoint Presentation</vt:lpstr>
      <vt:lpstr>Build “Into” and “From” Content Instruction</vt:lpstr>
      <vt:lpstr>Build “Into” and “From”  Content Instruction</vt:lpstr>
      <vt:lpstr>PowerPoint Presentation</vt:lpstr>
      <vt:lpstr>PowerPoint Presentation</vt:lpstr>
      <vt:lpstr>PowerPoint Presentation</vt:lpstr>
      <vt:lpstr>Frame of Practice</vt:lpstr>
      <vt:lpstr>Understanding Complex Text</vt:lpstr>
      <vt:lpstr>Understanding Mentor Text</vt:lpstr>
      <vt:lpstr>Let’s Apply the Standards  to a Mentor Text</vt:lpstr>
      <vt:lpstr>PowerPoint Presentation</vt:lpstr>
      <vt:lpstr>PowerPoint Presentation</vt:lpstr>
      <vt:lpstr>PowerPoint Presentation</vt:lpstr>
      <vt:lpstr>Let’s Apply the Standards  to a Mentor Text</vt:lpstr>
      <vt:lpstr>Day 1 Lesson                        A Drop of Water</vt:lpstr>
      <vt:lpstr>PowerPoint Presentation</vt:lpstr>
      <vt:lpstr>Questioning Protocol for Day 2: Step 2</vt:lpstr>
      <vt:lpstr>Questioning Protocol: Step 2</vt:lpstr>
      <vt:lpstr>Test Your Understanding with a… </vt:lpstr>
      <vt:lpstr>Make a Mask</vt:lpstr>
      <vt:lpstr>PowerPoint Presentation</vt:lpstr>
      <vt:lpstr>PowerPoint Presentation</vt:lpstr>
      <vt:lpstr>Direct Instruction of Linguistic Features  </vt:lpstr>
      <vt:lpstr>Planning: Using Complex Text</vt:lpstr>
      <vt:lpstr>Resources to Support  Comprehensive ELD</vt:lpstr>
      <vt:lpstr>Access Resources on the  MMED Website</vt:lpstr>
      <vt:lpstr>PowerPoint Presentation</vt:lpstr>
      <vt:lpstr>Which  Student Vital Actions are supported through the teacher actions outlined in the Frame of Practice?</vt:lpstr>
      <vt:lpstr>What We Want to Observe  in Our Classrooms During ELD </vt:lpstr>
      <vt:lpstr>PowerPoint Presentation</vt:lpstr>
      <vt:lpstr>Phase-In Plan for ELD Standards  </vt:lpstr>
      <vt:lpstr>PowerPoint Presentation</vt:lpstr>
      <vt:lpstr>Central, Local District  &amp; School Outcomes</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Los Angeles Unified School District</dc:creator>
  <cp:lastModifiedBy>Los Angeles Unified School District</cp:lastModifiedBy>
  <cp:revision>26</cp:revision>
  <cp:lastPrinted>2016-01-20T15:32:00Z</cp:lastPrinted>
  <dcterms:created xsi:type="dcterms:W3CDTF">2016-01-15T22:10:26Z</dcterms:created>
  <dcterms:modified xsi:type="dcterms:W3CDTF">2016-01-21T21:36:47Z</dcterms:modified>
</cp:coreProperties>
</file>